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av" ContentType="audio/x-wav"/>
  <Default Extension="wmf" ContentType="image/x-wmf"/>
  <Default Extension="emf" ContentType="image/x-emf"/>
  <Default Extension="png" ContentType="image/png"/>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sldIdLst>
    <p:sldId id="259" r:id="rId3"/>
    <p:sldId id="444" r:id="rId4"/>
    <p:sldId id="438" r:id="rId6"/>
    <p:sldId id="445" r:id="rId7"/>
    <p:sldId id="383" r:id="rId8"/>
    <p:sldId id="385" r:id="rId9"/>
    <p:sldId id="386" r:id="rId10"/>
    <p:sldId id="387" r:id="rId11"/>
    <p:sldId id="390" r:id="rId12"/>
    <p:sldId id="392" r:id="rId13"/>
    <p:sldId id="394" r:id="rId14"/>
    <p:sldId id="396" r:id="rId15"/>
    <p:sldId id="398" r:id="rId16"/>
    <p:sldId id="399" r:id="rId17"/>
    <p:sldId id="401" r:id="rId18"/>
    <p:sldId id="402" r:id="rId19"/>
    <p:sldId id="403" r:id="rId20"/>
    <p:sldId id="404" r:id="rId21"/>
    <p:sldId id="405" r:id="rId22"/>
    <p:sldId id="406" r:id="rId23"/>
    <p:sldId id="407" r:id="rId24"/>
    <p:sldId id="277" r:id="rId25"/>
    <p:sldId id="366" r:id="rId26"/>
    <p:sldId id="318" r:id="rId27"/>
    <p:sldId id="365" r:id="rId28"/>
    <p:sldId id="321" r:id="rId29"/>
    <p:sldId id="322" r:id="rId30"/>
    <p:sldId id="297" r:id="rId31"/>
    <p:sldId id="323" r:id="rId32"/>
    <p:sldId id="368" r:id="rId33"/>
    <p:sldId id="369" r:id="rId34"/>
    <p:sldId id="324" r:id="rId35"/>
    <p:sldId id="442" r:id="rId36"/>
    <p:sldId id="325" r:id="rId37"/>
    <p:sldId id="327" r:id="rId38"/>
    <p:sldId id="328" r:id="rId39"/>
    <p:sldId id="329" r:id="rId40"/>
    <p:sldId id="331" r:id="rId41"/>
    <p:sldId id="332" r:id="rId42"/>
    <p:sldId id="333" r:id="rId43"/>
    <p:sldId id="441" r:id="rId44"/>
    <p:sldId id="334" r:id="rId45"/>
    <p:sldId id="338" r:id="rId46"/>
    <p:sldId id="432" r:id="rId47"/>
    <p:sldId id="443" r:id="rId48"/>
    <p:sldId id="335" r:id="rId49"/>
    <p:sldId id="409" r:id="rId50"/>
    <p:sldId id="410" r:id="rId51"/>
    <p:sldId id="370" r:id="rId52"/>
    <p:sldId id="337" r:id="rId53"/>
    <p:sldId id="371" r:id="rId54"/>
    <p:sldId id="372" r:id="rId55"/>
    <p:sldId id="373" r:id="rId56"/>
    <p:sldId id="374" r:id="rId57"/>
    <p:sldId id="411" r:id="rId58"/>
    <p:sldId id="412" r:id="rId59"/>
    <p:sldId id="413" r:id="rId60"/>
    <p:sldId id="414" r:id="rId61"/>
    <p:sldId id="416" r:id="rId62"/>
    <p:sldId id="417" r:id="rId63"/>
    <p:sldId id="418" r:id="rId64"/>
    <p:sldId id="419" r:id="rId65"/>
    <p:sldId id="422" r:id="rId66"/>
    <p:sldId id="423" r:id="rId67"/>
    <p:sldId id="439" r:id="rId68"/>
    <p:sldId id="424" r:id="rId69"/>
    <p:sldId id="427" r:id="rId70"/>
    <p:sldId id="425" r:id="rId71"/>
    <p:sldId id="428" r:id="rId72"/>
    <p:sldId id="429" r:id="rId73"/>
    <p:sldId id="433" r:id="rId74"/>
    <p:sldId id="435" r:id="rId75"/>
    <p:sldId id="340" r:id="rId76"/>
    <p:sldId id="343" r:id="rId77"/>
    <p:sldId id="346" r:id="rId78"/>
    <p:sldId id="349" r:id="rId79"/>
    <p:sldId id="299" r:id="rId80"/>
    <p:sldId id="351" r:id="rId81"/>
    <p:sldId id="352" r:id="rId82"/>
    <p:sldId id="354" r:id="rId83"/>
    <p:sldId id="355" r:id="rId84"/>
    <p:sldId id="447" r:id="rId85"/>
    <p:sldId id="446" r:id="rId86"/>
    <p:sldId id="448" r:id="rId87"/>
    <p:sldId id="449" r:id="rId88"/>
    <p:sldId id="450" r:id="rId89"/>
    <p:sldId id="451" r:id="rId90"/>
    <p:sldId id="452" r:id="rId91"/>
    <p:sldId id="453" r:id="rId92"/>
    <p:sldId id="454" r:id="rId93"/>
    <p:sldId id="455" r:id="rId94"/>
    <p:sldId id="456" r:id="rId95"/>
    <p:sldId id="457" r:id="rId96"/>
    <p:sldId id="462" r:id="rId97"/>
    <p:sldId id="463" r:id="rId98"/>
    <p:sldId id="464" r:id="rId99"/>
    <p:sldId id="465" r:id="rId100"/>
    <p:sldId id="466" r:id="rId101"/>
    <p:sldId id="467" r:id="rId102"/>
    <p:sldId id="468" r:id="rId103"/>
    <p:sldId id="469" r:id="rId104"/>
    <p:sldId id="470" r:id="rId105"/>
    <p:sldId id="375" r:id="rId106"/>
    <p:sldId id="376" r:id="rId107"/>
    <p:sldId id="379" r:id="rId108"/>
    <p:sldId id="356" r:id="rId109"/>
    <p:sldId id="357" r:id="rId110"/>
    <p:sldId id="304" r:id="rId111"/>
    <p:sldId id="436" r:id="rId112"/>
  </p:sldIdLst>
  <p:sldSz cx="9144000" cy="6858000" type="screen4x3"/>
  <p:notesSz cx="6858000" cy="9144000"/>
  <p:embeddedFontLst>
    <p:embeddedFont>
      <p:font typeface="Gulim" panose="020B0600000101010101" pitchFamily="34" charset="-127"/>
      <p:regular r:id="rId116"/>
    </p:embeddedFont>
    <p:embeddedFont>
      <p:font typeface="Calibri" panose="020F0502020204030204" pitchFamily="34" charset="0"/>
      <p:regular r:id="rId117"/>
      <p:bold r:id="rId118"/>
      <p:italic r:id="rId119"/>
      <p:boldItalic r:id="rId120"/>
    </p:embeddedFont>
    <p:embeddedFont>
      <p:font typeface="Tahoma" panose="020B0604030504040204" pitchFamily="34" charset="0"/>
      <p:regular r:id="rId121"/>
      <p:bold r:id="rId122"/>
    </p:embeddedFont>
    <p:embeddedFont>
      <p:font typeface="PMingLiU" panose="02020500000000000000" pitchFamily="18" charset="-120"/>
      <p:regular r:id="rId123"/>
    </p:embeddedFont>
    <p:embeddedFont>
      <p:font typeface="Comic Sans MS" panose="030F0702030302020204" pitchFamily="66" charset="0"/>
      <p:regular r:id="rId124"/>
      <p:bold r:id="rId125"/>
    </p:embeddedFont>
    <p:embeddedFont>
      <p:font typeface="Arial Narrow" panose="020B0606020202030204" pitchFamily="34" charset="0"/>
      <p:regular r:id="rId126"/>
      <p:bold r:id="rId127"/>
      <p:italic r:id="rId128"/>
      <p:boldItalic r:id="rId129"/>
    </p:embeddedFont>
    <p:embeddedFont>
      <p:font typeface="华文新魏" panose="02010800040101010101" pitchFamily="2" charset="-122"/>
      <p:regular r:id="rId130"/>
    </p:embeddedFont>
    <p:embeddedFont>
      <p:font typeface="华文细黑" panose="02010600040101010101" pitchFamily="2" charset="-122"/>
      <p:regular r:id="rId131"/>
    </p:embeddedFont>
    <p:embeddedFont>
      <p:font typeface="黑体" panose="02010609060101010101" pitchFamily="49" charset="-122"/>
      <p:regular r:id="rId132"/>
    </p:embeddedFont>
    <p:embeddedFont>
      <p:font typeface="等线" panose="02010600030101010101" pitchFamily="2" charset="-122"/>
      <p:regular r:id="rId133"/>
    </p:embeddedFont>
    <p:embeddedFont>
      <p:font typeface="楷体_GB2312" panose="02010609030101010101" pitchFamily="49" charset="-122"/>
      <p:regular r:id="rId134"/>
    </p:embeddedFont>
    <p:embeddedFont>
      <p:font typeface="新宋体" panose="02010609030101010101" pitchFamily="49" charset="-122"/>
      <p:regular r:id="rId135"/>
    </p:embeddedFont>
    <p:embeddedFont>
      <p:font typeface="华文仿宋" panose="02010600040101010101" pitchFamily="2" charset="-122"/>
      <p:regular r:id="rId136"/>
    </p:embeddedFont>
    <p:embeddedFont>
      <p:font typeface="华文中宋" panose="02010600040101010101" pitchFamily="2" charset="-122"/>
      <p:regular r:id="rId137"/>
    </p:embeddedFont>
  </p:embeddedFontLst>
  <p:defaultTextStyle>
    <a:defPPr>
      <a:defRPr lang="ko-KR"/>
    </a:defPPr>
    <a:lvl1pPr algn="l" rtl="0" eaLnBrk="0" fontAlgn="base" hangingPunct="0">
      <a:spcBef>
        <a:spcPct val="0"/>
      </a:spcBef>
      <a:spcAft>
        <a:spcPct val="0"/>
      </a:spcAft>
      <a:defRPr kumimoji="1" sz="2400" b="1" kern="1200">
        <a:solidFill>
          <a:schemeClr val="tx1"/>
        </a:solidFill>
        <a:latin typeface="Gulim" panose="020B0600000101010101" pitchFamily="34" charset="-127"/>
        <a:ea typeface="Gulim" panose="020B0600000101010101" pitchFamily="34" charset="-127"/>
        <a:cs typeface="+mn-cs"/>
      </a:defRPr>
    </a:lvl1pPr>
    <a:lvl2pPr marL="457200" algn="l" rtl="0" eaLnBrk="0" fontAlgn="base" hangingPunct="0">
      <a:spcBef>
        <a:spcPct val="0"/>
      </a:spcBef>
      <a:spcAft>
        <a:spcPct val="0"/>
      </a:spcAft>
      <a:defRPr kumimoji="1" sz="2400" b="1" kern="1200">
        <a:solidFill>
          <a:schemeClr val="tx1"/>
        </a:solidFill>
        <a:latin typeface="Gulim" panose="020B0600000101010101" pitchFamily="34" charset="-127"/>
        <a:ea typeface="Gulim" panose="020B0600000101010101" pitchFamily="34" charset="-127"/>
        <a:cs typeface="+mn-cs"/>
      </a:defRPr>
    </a:lvl2pPr>
    <a:lvl3pPr marL="914400" algn="l" rtl="0" eaLnBrk="0" fontAlgn="base" hangingPunct="0">
      <a:spcBef>
        <a:spcPct val="0"/>
      </a:spcBef>
      <a:spcAft>
        <a:spcPct val="0"/>
      </a:spcAft>
      <a:defRPr kumimoji="1" sz="2400" b="1" kern="1200">
        <a:solidFill>
          <a:schemeClr val="tx1"/>
        </a:solidFill>
        <a:latin typeface="Gulim" panose="020B0600000101010101" pitchFamily="34" charset="-127"/>
        <a:ea typeface="Gulim" panose="020B0600000101010101" pitchFamily="34" charset="-127"/>
        <a:cs typeface="+mn-cs"/>
      </a:defRPr>
    </a:lvl3pPr>
    <a:lvl4pPr marL="1371600" algn="l" rtl="0" eaLnBrk="0" fontAlgn="base" hangingPunct="0">
      <a:spcBef>
        <a:spcPct val="0"/>
      </a:spcBef>
      <a:spcAft>
        <a:spcPct val="0"/>
      </a:spcAft>
      <a:defRPr kumimoji="1" sz="2400" b="1" kern="1200">
        <a:solidFill>
          <a:schemeClr val="tx1"/>
        </a:solidFill>
        <a:latin typeface="Gulim" panose="020B0600000101010101" pitchFamily="34" charset="-127"/>
        <a:ea typeface="Gulim" panose="020B0600000101010101" pitchFamily="34" charset="-127"/>
        <a:cs typeface="+mn-cs"/>
      </a:defRPr>
    </a:lvl4pPr>
    <a:lvl5pPr marL="1828800" algn="l" rtl="0" eaLnBrk="0" fontAlgn="base" hangingPunct="0">
      <a:spcBef>
        <a:spcPct val="0"/>
      </a:spcBef>
      <a:spcAft>
        <a:spcPct val="0"/>
      </a:spcAft>
      <a:defRPr kumimoji="1" sz="2400" b="1"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kumimoji="1" sz="2400" b="1" kern="1200">
        <a:solidFill>
          <a:schemeClr val="tx1"/>
        </a:solidFill>
        <a:latin typeface="Gulim" panose="020B0600000101010101" pitchFamily="34" charset="-127"/>
        <a:ea typeface="Gulim" panose="020B0600000101010101" pitchFamily="34" charset="-127"/>
        <a:cs typeface="+mn-cs"/>
      </a:defRPr>
    </a:lvl6pPr>
    <a:lvl7pPr marL="2743200" algn="l" defTabSz="914400" rtl="0" eaLnBrk="1" latinLnBrk="0" hangingPunct="1">
      <a:defRPr kumimoji="1" sz="2400" b="1" kern="1200">
        <a:solidFill>
          <a:schemeClr val="tx1"/>
        </a:solidFill>
        <a:latin typeface="Gulim" panose="020B0600000101010101" pitchFamily="34" charset="-127"/>
        <a:ea typeface="Gulim" panose="020B0600000101010101" pitchFamily="34" charset="-127"/>
        <a:cs typeface="+mn-cs"/>
      </a:defRPr>
    </a:lvl7pPr>
    <a:lvl8pPr marL="3200400" algn="l" defTabSz="914400" rtl="0" eaLnBrk="1" latinLnBrk="0" hangingPunct="1">
      <a:defRPr kumimoji="1" sz="2400" b="1" kern="1200">
        <a:solidFill>
          <a:schemeClr val="tx1"/>
        </a:solidFill>
        <a:latin typeface="Gulim" panose="020B0600000101010101" pitchFamily="34" charset="-127"/>
        <a:ea typeface="Gulim" panose="020B0600000101010101" pitchFamily="34" charset="-127"/>
        <a:cs typeface="+mn-cs"/>
      </a:defRPr>
    </a:lvl8pPr>
    <a:lvl9pPr marL="3657600" algn="l" defTabSz="914400" rtl="0" eaLnBrk="1" latinLnBrk="0" hangingPunct="1">
      <a:defRPr kumimoji="1" sz="2400" b="1" kern="1200">
        <a:solidFill>
          <a:schemeClr val="tx1"/>
        </a:solidFill>
        <a:latin typeface="Gulim" panose="020B0600000101010101" pitchFamily="34" charset="-127"/>
        <a:ea typeface="Gulim" panose="020B0600000101010101" pitchFamily="34" charset="-127"/>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99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37" autoAdjust="0"/>
    <p:restoredTop sz="92733" autoAdjust="0"/>
  </p:normalViewPr>
  <p:slideViewPr>
    <p:cSldViewPr>
      <p:cViewPr varScale="1">
        <p:scale>
          <a:sx n="128" d="100"/>
          <a:sy n="128" d="100"/>
        </p:scale>
        <p:origin x="59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7" Type="http://schemas.openxmlformats.org/officeDocument/2006/relationships/font" Target="fonts/font22.fntdata"/><Relationship Id="rId136" Type="http://schemas.openxmlformats.org/officeDocument/2006/relationships/font" Target="fonts/font21.fntdata"/><Relationship Id="rId135" Type="http://schemas.openxmlformats.org/officeDocument/2006/relationships/font" Target="fonts/font20.fntdata"/><Relationship Id="rId134" Type="http://schemas.openxmlformats.org/officeDocument/2006/relationships/font" Target="fonts/font19.fntdata"/><Relationship Id="rId133" Type="http://schemas.openxmlformats.org/officeDocument/2006/relationships/font" Target="fonts/font18.fntdata"/><Relationship Id="rId132" Type="http://schemas.openxmlformats.org/officeDocument/2006/relationships/font" Target="fonts/font17.fntdata"/><Relationship Id="rId131" Type="http://schemas.openxmlformats.org/officeDocument/2006/relationships/font" Target="fonts/font16.fntdata"/><Relationship Id="rId130" Type="http://schemas.openxmlformats.org/officeDocument/2006/relationships/font" Target="fonts/font15.fntdata"/><Relationship Id="rId13" Type="http://schemas.openxmlformats.org/officeDocument/2006/relationships/slide" Target="slides/slide10.xml"/><Relationship Id="rId129" Type="http://schemas.openxmlformats.org/officeDocument/2006/relationships/font" Target="fonts/font14.fntdata"/><Relationship Id="rId128" Type="http://schemas.openxmlformats.org/officeDocument/2006/relationships/font" Target="fonts/font13.fntdata"/><Relationship Id="rId127" Type="http://schemas.openxmlformats.org/officeDocument/2006/relationships/font" Target="fonts/font12.fntdata"/><Relationship Id="rId126" Type="http://schemas.openxmlformats.org/officeDocument/2006/relationships/font" Target="fonts/font11.fntdata"/><Relationship Id="rId125" Type="http://schemas.openxmlformats.org/officeDocument/2006/relationships/font" Target="fonts/font10.fntdata"/><Relationship Id="rId124" Type="http://schemas.openxmlformats.org/officeDocument/2006/relationships/font" Target="fonts/font9.fntdata"/><Relationship Id="rId123" Type="http://schemas.openxmlformats.org/officeDocument/2006/relationships/font" Target="fonts/font8.fntdata"/><Relationship Id="rId122" Type="http://schemas.openxmlformats.org/officeDocument/2006/relationships/font" Target="fonts/font7.fntdata"/><Relationship Id="rId121" Type="http://schemas.openxmlformats.org/officeDocument/2006/relationships/font" Target="fonts/font6.fntdata"/><Relationship Id="rId120" Type="http://schemas.openxmlformats.org/officeDocument/2006/relationships/font" Target="fonts/font5.fntdata"/><Relationship Id="rId12" Type="http://schemas.openxmlformats.org/officeDocument/2006/relationships/slide" Target="slides/slide9.xml"/><Relationship Id="rId119" Type="http://schemas.openxmlformats.org/officeDocument/2006/relationships/font" Target="fonts/font4.fntdata"/><Relationship Id="rId118" Type="http://schemas.openxmlformats.org/officeDocument/2006/relationships/font" Target="fonts/font3.fntdata"/><Relationship Id="rId117" Type="http://schemas.openxmlformats.org/officeDocument/2006/relationships/font" Target="fonts/font2.fntdata"/><Relationship Id="rId116" Type="http://schemas.openxmlformats.org/officeDocument/2006/relationships/font" Target="fonts/font1.fntdata"/><Relationship Id="rId115" Type="http://schemas.openxmlformats.org/officeDocument/2006/relationships/tableStyles" Target="tableStyles.xml"/><Relationship Id="rId114" Type="http://schemas.openxmlformats.org/officeDocument/2006/relationships/viewProps" Target="viewProps.xml"/><Relationship Id="rId113" Type="http://schemas.openxmlformats.org/officeDocument/2006/relationships/presProps" Target="presProps.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4" Type="http://schemas.openxmlformats.org/officeDocument/2006/relationships/image" Target="../media/image12.wmf"/><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99.emf"/><Relationship Id="rId2" Type="http://schemas.openxmlformats.org/officeDocument/2006/relationships/image" Target="../media/image97.emf"/><Relationship Id="rId1" Type="http://schemas.openxmlformats.org/officeDocument/2006/relationships/image" Target="../media/image90.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03.png"/></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1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image" Target="../media/image2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80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latinLnBrk="1" hangingPunct="1">
              <a:defRPr sz="1200" b="0"/>
            </a:lvl1pPr>
          </a:lstStyle>
          <a:p>
            <a:pPr>
              <a:defRPr/>
            </a:pPr>
            <a:endParaRPr lang="zh-CN" altLang="en-US"/>
          </a:p>
        </p:txBody>
      </p:sp>
      <p:sp>
        <p:nvSpPr>
          <p:cNvPr id="2580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latinLnBrk="1" hangingPunct="1">
              <a:defRPr sz="1200" b="0"/>
            </a:lvl1pPr>
          </a:lstStyle>
          <a:p>
            <a:pPr>
              <a:defRPr/>
            </a:pPr>
            <a:endParaRPr lang="en-US" altLang="zh-CN"/>
          </a:p>
        </p:txBody>
      </p:sp>
      <p:sp>
        <p:nvSpPr>
          <p:cNvPr id="71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580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2580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eaLnBrk="1" latinLnBrk="1" hangingPunct="1">
              <a:defRPr sz="1200" b="0"/>
            </a:lvl1pPr>
          </a:lstStyle>
          <a:p>
            <a:pPr>
              <a:defRPr/>
            </a:pPr>
            <a:endParaRPr lang="en-US" altLang="zh-CN"/>
          </a:p>
        </p:txBody>
      </p:sp>
      <p:sp>
        <p:nvSpPr>
          <p:cNvPr id="2580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eaLnBrk="1" latinLnBrk="1" hangingPunct="1">
              <a:defRPr sz="1200" b="0"/>
            </a:lvl1pPr>
          </a:lstStyle>
          <a:p>
            <a:pPr>
              <a:defRPr/>
            </a:pPr>
            <a:fld id="{B544A5F3-43D8-4FAF-A239-9F5EBA9FD8EE}" type="slidenum">
              <a:rPr lang="zh-CN" altLang="en-US"/>
            </a:fld>
            <a:endParaRPr lang="en-US" altLang="zh-CN"/>
          </a:p>
        </p:txBody>
      </p:sp>
    </p:spTree>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Gulim" panose="020B0600000101010101" pitchFamily="34" charset="-127"/>
        <a:ea typeface="Gulim" panose="020B0600000101010101" pitchFamily="34" charset="-127"/>
        <a:cs typeface="+mn-cs"/>
      </a:defRPr>
    </a:lvl1pPr>
    <a:lvl2pPr marL="457200" algn="l" rtl="0" eaLnBrk="0" fontAlgn="base" latinLnBrk="1" hangingPunct="0">
      <a:spcBef>
        <a:spcPct val="30000"/>
      </a:spcBef>
      <a:spcAft>
        <a:spcPct val="0"/>
      </a:spcAft>
      <a:defRPr kumimoji="1" sz="1200" kern="1200">
        <a:solidFill>
          <a:schemeClr val="tx1"/>
        </a:solidFill>
        <a:latin typeface="Gulim" panose="020B0600000101010101" pitchFamily="34" charset="-127"/>
        <a:ea typeface="Gulim" panose="020B0600000101010101" pitchFamily="34" charset="-127"/>
        <a:cs typeface="+mn-cs"/>
      </a:defRPr>
    </a:lvl2pPr>
    <a:lvl3pPr marL="914400" algn="l" rtl="0" eaLnBrk="0" fontAlgn="base" latinLnBrk="1" hangingPunct="0">
      <a:spcBef>
        <a:spcPct val="30000"/>
      </a:spcBef>
      <a:spcAft>
        <a:spcPct val="0"/>
      </a:spcAft>
      <a:defRPr kumimoji="1" sz="1200" kern="1200">
        <a:solidFill>
          <a:schemeClr val="tx1"/>
        </a:solidFill>
        <a:latin typeface="Gulim" panose="020B0600000101010101" pitchFamily="34" charset="-127"/>
        <a:ea typeface="Gulim" panose="020B0600000101010101" pitchFamily="34" charset="-127"/>
        <a:cs typeface="+mn-cs"/>
      </a:defRPr>
    </a:lvl3pPr>
    <a:lvl4pPr marL="1371600" algn="l" rtl="0" eaLnBrk="0" fontAlgn="base" latinLnBrk="1" hangingPunct="0">
      <a:spcBef>
        <a:spcPct val="30000"/>
      </a:spcBef>
      <a:spcAft>
        <a:spcPct val="0"/>
      </a:spcAft>
      <a:defRPr kumimoji="1" sz="1200" kern="1200">
        <a:solidFill>
          <a:schemeClr val="tx1"/>
        </a:solidFill>
        <a:latin typeface="Gulim" panose="020B0600000101010101" pitchFamily="34" charset="-127"/>
        <a:ea typeface="Gulim" panose="020B0600000101010101" pitchFamily="34" charset="-127"/>
        <a:cs typeface="+mn-cs"/>
      </a:defRPr>
    </a:lvl4pPr>
    <a:lvl5pPr marL="1828800" algn="l" rtl="0" eaLnBrk="0" fontAlgn="base" latinLnBrk="1" hangingPunct="0">
      <a:spcBef>
        <a:spcPct val="30000"/>
      </a:spcBef>
      <a:spcAft>
        <a:spcPct val="0"/>
      </a:spcAft>
      <a:defRPr kumimoji="1" sz="1200" kern="1200">
        <a:solidFill>
          <a:schemeClr val="tx1"/>
        </a:solidFill>
        <a:latin typeface="Gulim" panose="020B0600000101010101" pitchFamily="34" charset="-127"/>
        <a:ea typeface="Gulim" panose="020B0600000101010101" pitchFamily="34" charset="-127"/>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4.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5.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8.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baike.baidu.com/item/Frans%20G.%20Bengtsson" TargetMode="External"/><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8E2B1291-943F-424C-8A6A-2012D9489332}" type="slidenum">
              <a:rPr lang="en-US" altLang="zh-CN"/>
            </a:fld>
            <a:endParaRPr lang="en-US" altLang="zh-CN"/>
          </a:p>
        </p:txBody>
      </p:sp>
      <p:sp>
        <p:nvSpPr>
          <p:cNvPr id="4133" name="Rectangle 2"/>
          <p:cNvSpPr>
            <a:spLocks noChangeArrowheads="1"/>
          </p:cNvSpPr>
          <p:nvPr/>
        </p:nvSpPr>
        <p:spPr bwMode="auto">
          <a:xfrm>
            <a:off x="892175" y="390525"/>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000">
                <a:latin typeface="Arial" panose="020B0604020202020204" pitchFamily="34" charset="0"/>
                <a:ea typeface="华文细黑" panose="02010600040101010101" pitchFamily="2" charset="-122"/>
              </a:rPr>
              <a:t>课程名称</a:t>
            </a:r>
            <a:endParaRPr lang="zh-CN" altLang="en-US" sz="1000">
              <a:latin typeface="Arial" panose="020B0604020202020204" pitchFamily="34" charset="0"/>
              <a:ea typeface="华文细黑" panose="02010600040101010101" pitchFamily="2" charset="-122"/>
            </a:endParaRPr>
          </a:p>
        </p:txBody>
      </p:sp>
      <p:sp>
        <p:nvSpPr>
          <p:cNvPr id="4134" name="Rectangle 6"/>
          <p:cNvSpPr>
            <a:spLocks noChangeArrowheads="1"/>
          </p:cNvSpPr>
          <p:nvPr/>
        </p:nvSpPr>
        <p:spPr bwMode="auto">
          <a:xfrm>
            <a:off x="1981200" y="928211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nchor="b"/>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zh-CN" altLang="en-US" sz="1000">
                <a:latin typeface="华文细黑" panose="02010600040101010101" pitchFamily="2" charset="-122"/>
                <a:ea typeface="华文细黑" panose="02010600040101010101" pitchFamily="2" charset="-122"/>
              </a:rPr>
              <a:t>华为技术有限公司  版权所有  未经许可不得扩散</a:t>
            </a:r>
            <a:endParaRPr lang="zh-CN" altLang="en-US" sz="1000">
              <a:latin typeface="华文细黑" panose="02010600040101010101" pitchFamily="2" charset="-122"/>
              <a:ea typeface="华文细黑" panose="02010600040101010101" pitchFamily="2" charset="-122"/>
            </a:endParaRPr>
          </a:p>
        </p:txBody>
      </p:sp>
      <p:sp>
        <p:nvSpPr>
          <p:cNvPr id="4135" name="Rectangle 7"/>
          <p:cNvSpPr>
            <a:spLocks noChangeArrowheads="1"/>
          </p:cNvSpPr>
          <p:nvPr/>
        </p:nvSpPr>
        <p:spPr bwMode="auto">
          <a:xfrm>
            <a:off x="4060825" y="149225"/>
            <a:ext cx="213995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nchor="b"/>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r>
              <a:rPr lang="en-US" altLang="zh-CN" sz="1000">
                <a:latin typeface="FrutigerNext LT Regular"/>
                <a:ea typeface="华文细黑" panose="02010600040101010101" pitchFamily="2" charset="-122"/>
              </a:rPr>
              <a:t>x-</a:t>
            </a:r>
            <a:fld id="{A6A26B15-D560-48A2-BC83-FE5AC8CED62A}" type="slidenum">
              <a:rPr lang="en-US" altLang="zh-CN" sz="1000">
                <a:latin typeface="FrutigerNext LT Regular"/>
                <a:ea typeface="华文细黑" panose="02010600040101010101" pitchFamily="2" charset="-122"/>
              </a:rPr>
            </a:fld>
            <a:endParaRPr lang="en-US" altLang="zh-CN" sz="1000">
              <a:latin typeface="FrutigerNext LT Regular"/>
              <a:ea typeface="华文细黑" panose="02010600040101010101" pitchFamily="2" charset="-122"/>
            </a:endParaRPr>
          </a:p>
        </p:txBody>
      </p:sp>
      <p:sp>
        <p:nvSpPr>
          <p:cNvPr id="4136" name="Rectangle 2"/>
          <p:cNvSpPr>
            <a:spLocks noChangeArrowheads="1"/>
          </p:cNvSpPr>
          <p:nvPr>
            <p:ph type="sldImg"/>
          </p:nvPr>
        </p:nvSpPr>
        <p:spPr bwMode="auto">
          <a:xfrm>
            <a:off x="992188" y="768350"/>
            <a:ext cx="5116512"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37" name="Rectangle 3"/>
          <p:cNvSpPr>
            <a:spLocks noChangeArrowheads="1"/>
          </p:cNvSpPr>
          <p:nvPr>
            <p:ph type="body" idx="1"/>
          </p:nvPr>
        </p:nvSpPr>
        <p:spPr bwMode="auto">
          <a:xfrm>
            <a:off x="1004888" y="4860925"/>
            <a:ext cx="5118100"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lstStyle/>
          <a:p>
            <a:pPr>
              <a:lnSpc>
                <a:spcPct val="125000"/>
              </a:lnSpc>
              <a:spcBef>
                <a:spcPct val="0"/>
              </a:spcBef>
              <a:spcAft>
                <a:spcPts val="600"/>
              </a:spcAft>
              <a:buSzPct val="70000"/>
              <a:buFont typeface="Wingdings" panose="05000000000000000000" pitchFamily="2" charset="2"/>
              <a:buChar char="l"/>
            </a:pPr>
            <a:r>
              <a:rPr lang="zh-CN" altLang="en-US" sz="1100">
                <a:latin typeface="宋体" panose="02010600030101010101" pitchFamily="2" charset="-122"/>
                <a:ea typeface="华文细黑" panose="02010600040101010101" pitchFamily="2" charset="-122"/>
              </a:rPr>
              <a:t>传送网络是各种业务网络的承载体，是公众电信网络层次中最低层的网络。传送网络建设不好，必将制约其它业务网络的发展，影响业务的开展。</a:t>
            </a:r>
            <a:endParaRPr lang="zh-CN" altLang="en-US" sz="1100">
              <a:latin typeface="宋体" panose="02010600030101010101" pitchFamily="2" charset="-122"/>
              <a:ea typeface="华文细黑" panose="02010600040101010101" pitchFamily="2" charset="-122"/>
            </a:endParaRPr>
          </a:p>
          <a:p>
            <a:pPr>
              <a:lnSpc>
                <a:spcPct val="125000"/>
              </a:lnSpc>
              <a:spcBef>
                <a:spcPct val="0"/>
              </a:spcBef>
              <a:spcAft>
                <a:spcPts val="600"/>
              </a:spcAft>
              <a:buSzPct val="70000"/>
              <a:buFont typeface="Wingdings" panose="05000000000000000000" pitchFamily="2" charset="2"/>
              <a:buChar char="l"/>
            </a:pPr>
            <a:r>
              <a:rPr lang="zh-CN" altLang="en-US" sz="1100">
                <a:latin typeface="宋体" panose="02010600030101010101" pitchFamily="2" charset="-122"/>
                <a:ea typeface="华文细黑" panose="02010600040101010101" pitchFamily="2" charset="-122"/>
              </a:rPr>
              <a:t>一些缩写的解释</a:t>
            </a:r>
            <a:endParaRPr lang="en-US" altLang="zh-CN" sz="1100">
              <a:latin typeface="宋体" panose="02010600030101010101" pitchFamily="2" charset="-122"/>
              <a:ea typeface="华文细黑" panose="02010600040101010101" pitchFamily="2" charset="-122"/>
            </a:endParaRPr>
          </a:p>
          <a:p>
            <a:pPr marL="447675" lvl="1">
              <a:lnSpc>
                <a:spcPct val="125000"/>
              </a:lnSpc>
              <a:spcBef>
                <a:spcPct val="0"/>
              </a:spcBef>
              <a:spcAft>
                <a:spcPts val="600"/>
              </a:spcAft>
              <a:buSzPct val="50000"/>
              <a:buFont typeface="Wingdings" panose="05000000000000000000" pitchFamily="2" charset="2"/>
              <a:buChar char="p"/>
            </a:pPr>
            <a:r>
              <a:rPr lang="en-US" altLang="zh-CN" sz="1100">
                <a:latin typeface="宋体" panose="02010600030101010101" pitchFamily="2" charset="-122"/>
                <a:ea typeface="华文细黑" panose="02010600040101010101" pitchFamily="2" charset="-122"/>
              </a:rPr>
              <a:t>MSC</a:t>
            </a:r>
            <a:r>
              <a:rPr lang="zh-CN" altLang="en-US" sz="1100">
                <a:latin typeface="宋体" panose="02010600030101010101" pitchFamily="2" charset="-122"/>
                <a:ea typeface="华文细黑" panose="02010600040101010101" pitchFamily="2" charset="-122"/>
              </a:rPr>
              <a:t>：移动交换中心；</a:t>
            </a:r>
            <a:endParaRPr lang="zh-CN" altLang="en-US" sz="1100">
              <a:latin typeface="宋体" panose="02010600030101010101" pitchFamily="2" charset="-122"/>
              <a:ea typeface="华文细黑" panose="02010600040101010101" pitchFamily="2" charset="-122"/>
            </a:endParaRPr>
          </a:p>
          <a:p>
            <a:pPr marL="447675" lvl="1">
              <a:lnSpc>
                <a:spcPct val="125000"/>
              </a:lnSpc>
              <a:spcBef>
                <a:spcPct val="0"/>
              </a:spcBef>
              <a:spcAft>
                <a:spcPts val="600"/>
              </a:spcAft>
              <a:buSzPct val="50000"/>
              <a:buFont typeface="Wingdings" panose="05000000000000000000" pitchFamily="2" charset="2"/>
              <a:buChar char="p"/>
            </a:pPr>
            <a:r>
              <a:rPr lang="en-US" altLang="zh-CN" sz="1100">
                <a:latin typeface="宋体" panose="02010600030101010101" pitchFamily="2" charset="-122"/>
                <a:ea typeface="华文细黑" panose="02010600040101010101" pitchFamily="2" charset="-122"/>
              </a:rPr>
              <a:t>GMSC</a:t>
            </a:r>
            <a:r>
              <a:rPr lang="zh-CN" altLang="en-US" sz="1100">
                <a:latin typeface="宋体" panose="02010600030101010101" pitchFamily="2" charset="-122"/>
                <a:ea typeface="华文细黑" panose="02010600040101010101" pitchFamily="2" charset="-122"/>
              </a:rPr>
              <a:t>：移动网网关局；</a:t>
            </a:r>
            <a:endParaRPr lang="zh-CN" altLang="en-US" sz="1100">
              <a:latin typeface="宋体" panose="02010600030101010101" pitchFamily="2" charset="-122"/>
              <a:ea typeface="华文细黑" panose="02010600040101010101" pitchFamily="2" charset="-122"/>
            </a:endParaRPr>
          </a:p>
          <a:p>
            <a:pPr marL="447675" lvl="1">
              <a:lnSpc>
                <a:spcPct val="125000"/>
              </a:lnSpc>
              <a:spcBef>
                <a:spcPct val="0"/>
              </a:spcBef>
              <a:spcAft>
                <a:spcPts val="600"/>
              </a:spcAft>
              <a:buSzPct val="50000"/>
              <a:buFont typeface="Wingdings" panose="05000000000000000000" pitchFamily="2" charset="2"/>
              <a:buChar char="p"/>
            </a:pPr>
            <a:r>
              <a:rPr lang="en-US" altLang="zh-CN" sz="1100">
                <a:latin typeface="宋体" panose="02010600030101010101" pitchFamily="2" charset="-122"/>
                <a:ea typeface="华文细黑" panose="02010600040101010101" pitchFamily="2" charset="-122"/>
              </a:rPr>
              <a:t>SGSN</a:t>
            </a:r>
            <a:r>
              <a:rPr lang="zh-CN" altLang="en-US" sz="1100">
                <a:latin typeface="宋体" panose="02010600030101010101" pitchFamily="2" charset="-122"/>
                <a:ea typeface="华文细黑" panose="02010600040101010101" pitchFamily="2" charset="-122"/>
              </a:rPr>
              <a:t>：</a:t>
            </a:r>
            <a:r>
              <a:rPr lang="en-US" altLang="zh-CN" sz="1100">
                <a:latin typeface="FrutigerNext LT Regular"/>
                <a:ea typeface="华文细黑" panose="02010600040101010101" pitchFamily="2" charset="-122"/>
              </a:rPr>
              <a:t>GPRS</a:t>
            </a:r>
            <a:r>
              <a:rPr lang="zh-CN" altLang="en-US" sz="1100">
                <a:latin typeface="FrutigerNext LT Regular"/>
                <a:ea typeface="华文细黑" panose="02010600040101010101" pitchFamily="2" charset="-122"/>
              </a:rPr>
              <a:t>业务支撑节点，</a:t>
            </a:r>
            <a:r>
              <a:rPr lang="en-US" altLang="zh-CN" sz="1100">
                <a:latin typeface="FrutigerNext LT Regular"/>
                <a:ea typeface="华文细黑" panose="02010600040101010101" pitchFamily="2" charset="-122"/>
              </a:rPr>
              <a:t>Serving GPRS Support Node</a:t>
            </a:r>
            <a:endParaRPr lang="en-US" altLang="zh-CN" sz="1100">
              <a:latin typeface="FrutigerNext LT Regular"/>
              <a:ea typeface="华文细黑" panose="02010600040101010101" pitchFamily="2" charset="-122"/>
            </a:endParaRPr>
          </a:p>
          <a:p>
            <a:pPr marL="447675" lvl="1">
              <a:lnSpc>
                <a:spcPct val="125000"/>
              </a:lnSpc>
              <a:spcBef>
                <a:spcPct val="0"/>
              </a:spcBef>
              <a:spcAft>
                <a:spcPts val="600"/>
              </a:spcAft>
              <a:buSzPct val="50000"/>
              <a:buFont typeface="Wingdings" panose="05000000000000000000" pitchFamily="2" charset="2"/>
              <a:buChar char="p"/>
            </a:pPr>
            <a:r>
              <a:rPr lang="en-US" altLang="zh-CN" sz="1100">
                <a:latin typeface="FrutigerNext LT Regular"/>
                <a:ea typeface="华文细黑" panose="02010600040101010101" pitchFamily="2" charset="-122"/>
              </a:rPr>
              <a:t>GGSN</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GPRS</a:t>
            </a:r>
            <a:r>
              <a:rPr lang="zh-CN" altLang="en-US" sz="1100">
                <a:latin typeface="FrutigerNext LT Regular"/>
                <a:ea typeface="华文细黑" panose="02010600040101010101" pitchFamily="2" charset="-122"/>
              </a:rPr>
              <a:t>网关支撑节点，</a:t>
            </a:r>
            <a:r>
              <a:rPr lang="en-US" altLang="zh-CN" sz="1100">
                <a:latin typeface="FrutigerNext LT Regular"/>
                <a:ea typeface="华文细黑" panose="02010600040101010101" pitchFamily="2" charset="-122"/>
              </a:rPr>
              <a:t>Gateway GPRS Support Node</a:t>
            </a:r>
            <a:endParaRPr lang="en-US" altLang="zh-CN" sz="1100">
              <a:latin typeface="FrutigerNext LT Regular"/>
              <a:ea typeface="华文细黑" panose="02010600040101010101" pitchFamily="2" charset="-122"/>
            </a:endParaRPr>
          </a:p>
          <a:p>
            <a:pPr marL="447675" lvl="1">
              <a:lnSpc>
                <a:spcPct val="125000"/>
              </a:lnSpc>
              <a:spcBef>
                <a:spcPct val="0"/>
              </a:spcBef>
              <a:spcAft>
                <a:spcPts val="600"/>
              </a:spcAft>
              <a:buSzPct val="50000"/>
              <a:buFont typeface="Wingdings" panose="05000000000000000000" pitchFamily="2" charset="2"/>
              <a:buChar char="p"/>
            </a:pPr>
            <a:r>
              <a:rPr lang="en-US" altLang="zh-CN" sz="1100">
                <a:latin typeface="FrutigerNext LT Regular"/>
                <a:ea typeface="华文细黑" panose="02010600040101010101" pitchFamily="2" charset="-122"/>
              </a:rPr>
              <a:t>MMS SVR</a:t>
            </a:r>
            <a:r>
              <a:rPr lang="zh-CN" altLang="en-US" sz="1100">
                <a:latin typeface="FrutigerNext LT Regular"/>
                <a:ea typeface="华文细黑" panose="02010600040101010101" pitchFamily="2" charset="-122"/>
              </a:rPr>
              <a:t>：多媒体信息服务</a:t>
            </a:r>
            <a:endParaRPr lang="zh-CN" altLang="en-US" sz="1100">
              <a:latin typeface="FrutigerNext LT Regular"/>
              <a:ea typeface="华文细黑" panose="02010600040101010101" pitchFamily="2" charset="-122"/>
            </a:endParaRPr>
          </a:p>
          <a:p>
            <a:pPr marL="447675" lvl="1">
              <a:lnSpc>
                <a:spcPct val="125000"/>
              </a:lnSpc>
              <a:spcBef>
                <a:spcPct val="0"/>
              </a:spcBef>
              <a:spcAft>
                <a:spcPts val="600"/>
              </a:spcAft>
              <a:buSzPct val="50000"/>
              <a:buFont typeface="Wingdings" panose="05000000000000000000" pitchFamily="2" charset="2"/>
              <a:buChar char="p"/>
            </a:pPr>
            <a:r>
              <a:rPr lang="en-US" altLang="zh-CN" sz="1100">
                <a:latin typeface="FrutigerNext LT Regular"/>
                <a:ea typeface="华文细黑" panose="02010600040101010101" pitchFamily="2" charset="-122"/>
              </a:rPr>
              <a:t>SMSC</a:t>
            </a:r>
            <a:r>
              <a:rPr lang="zh-CN" altLang="en-US" sz="1100">
                <a:latin typeface="FrutigerNext LT Regular"/>
                <a:ea typeface="华文细黑" panose="02010600040101010101" pitchFamily="2" charset="-122"/>
              </a:rPr>
              <a:t>：短信息业务中心</a:t>
            </a:r>
            <a:endParaRPr lang="zh-CN" altLang="en-US" sz="1100">
              <a:latin typeface="FrutigerNext LT Regular"/>
              <a:ea typeface="华文细黑" panose="02010600040101010101" pitchFamily="2" charset="-122"/>
            </a:endParaRPr>
          </a:p>
          <a:p>
            <a:pPr marL="447675" lvl="1">
              <a:lnSpc>
                <a:spcPct val="125000"/>
              </a:lnSpc>
              <a:spcBef>
                <a:spcPct val="0"/>
              </a:spcBef>
              <a:spcAft>
                <a:spcPts val="600"/>
              </a:spcAft>
              <a:buSzPct val="50000"/>
              <a:buFont typeface="Wingdings" panose="05000000000000000000" pitchFamily="2" charset="2"/>
              <a:buChar char="p"/>
            </a:pPr>
            <a:r>
              <a:rPr lang="en-US" altLang="zh-CN" sz="1100">
                <a:latin typeface="FrutigerNext LT Regular"/>
                <a:ea typeface="华文细黑" panose="02010600040101010101" pitchFamily="2" charset="-122"/>
              </a:rPr>
              <a:t>BSS</a:t>
            </a:r>
            <a:r>
              <a:rPr lang="zh-CN" altLang="en-US" sz="1100">
                <a:latin typeface="FrutigerNext LT Regular"/>
                <a:ea typeface="华文细黑" panose="02010600040101010101" pitchFamily="2" charset="-122"/>
              </a:rPr>
              <a:t>：基站子系统</a:t>
            </a:r>
            <a:endParaRPr lang="zh-CN" altLang="en-US" sz="1100">
              <a:latin typeface="FrutigerNext LT Regular"/>
              <a:ea typeface="华文细黑" panose="02010600040101010101" pitchFamily="2" charset="-122"/>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幻灯片图像占位符 1"/>
          <p:cNvSpPr>
            <a:spLocks noGrp="1" noRot="1" noChangeAspect="1" noTextEdit="1"/>
          </p:cNvSpPr>
          <p:nvPr>
            <p:ph type="sldImg"/>
          </p:nvPr>
        </p:nvSpPr>
        <p:spPr/>
      </p:sp>
      <p:sp>
        <p:nvSpPr>
          <p:cNvPr id="67587" name="备注占位符 2"/>
          <p:cNvSpPr>
            <a:spLocks noGrp="1"/>
          </p:cNvSpPr>
          <p:nvPr>
            <p:ph type="body" idx="1"/>
          </p:nvPr>
        </p:nvSpPr>
        <p:spPr>
          <a:noFill/>
        </p:spPr>
        <p:txBody>
          <a:bodyPr/>
          <a:lstStyle/>
          <a:p>
            <a:r>
              <a:rPr lang="zh-CN" altLang="en-US"/>
              <a:t>每个字节</a:t>
            </a:r>
            <a:r>
              <a:rPr lang="en-US" altLang="zh-CN"/>
              <a:t>8</a:t>
            </a:r>
            <a:r>
              <a:rPr lang="zh-CN" altLang="en-US"/>
              <a:t>个比特比，</a:t>
            </a:r>
            <a:r>
              <a:rPr lang="en-US" altLang="zh-CN"/>
              <a:t>12*8</a:t>
            </a:r>
            <a:r>
              <a:rPr lang="zh-CN" altLang="en-US"/>
              <a:t>＝</a:t>
            </a:r>
            <a:r>
              <a:rPr lang="en-US" altLang="zh-CN"/>
              <a:t>96</a:t>
            </a:r>
            <a:endParaRPr lang="zh-CN" altLang="en-US"/>
          </a:p>
        </p:txBody>
      </p:sp>
      <p:sp>
        <p:nvSpPr>
          <p:cNvPr id="67588"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Gulim" panose="020B0600000101010101" pitchFamily="34" charset="-127"/>
                <a:ea typeface="Gulim" panose="020B0600000101010101" pitchFamily="34" charset="-127"/>
              </a:defRPr>
            </a:lvl1pPr>
            <a:lvl2pPr marL="742950" indent="-285750" latinLnBrk="1">
              <a:spcBef>
                <a:spcPct val="30000"/>
              </a:spcBef>
              <a:defRPr kumimoji="1" sz="1200">
                <a:solidFill>
                  <a:schemeClr val="tx1"/>
                </a:solidFill>
                <a:latin typeface="Gulim" panose="020B0600000101010101" pitchFamily="34" charset="-127"/>
                <a:ea typeface="Gulim" panose="020B0600000101010101" pitchFamily="34" charset="-127"/>
              </a:defRPr>
            </a:lvl2pPr>
            <a:lvl3pPr marL="11430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3pPr>
            <a:lvl4pPr marL="16002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4pPr>
            <a:lvl5pPr marL="20574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9pPr>
          </a:lstStyle>
          <a:p>
            <a:pPr>
              <a:spcBef>
                <a:spcPct val="0"/>
              </a:spcBef>
            </a:pPr>
            <a:fld id="{B467CA3E-5859-491B-8D84-5BD406D7BF8D}" type="slidenum">
              <a:rPr lang="zh-CN" altLang="en-US" smtClean="0"/>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幻灯片图像占位符 1"/>
          <p:cNvSpPr>
            <a:spLocks noGrp="1" noRot="1" noChangeAspect="1" noTextEdit="1"/>
          </p:cNvSpPr>
          <p:nvPr>
            <p:ph type="sldImg"/>
          </p:nvPr>
        </p:nvSpPr>
        <p:spPr/>
      </p:sp>
      <p:sp>
        <p:nvSpPr>
          <p:cNvPr id="69635" name="备注占位符 2"/>
          <p:cNvSpPr>
            <a:spLocks noGrp="1"/>
          </p:cNvSpPr>
          <p:nvPr>
            <p:ph type="body" idx="1"/>
          </p:nvPr>
        </p:nvSpPr>
        <p:spPr>
          <a:noFill/>
        </p:spPr>
        <p:txBody>
          <a:bodyPr/>
          <a:lstStyle/>
          <a:p>
            <a:r>
              <a:rPr lang="en-US" altLang="zh-CN"/>
              <a:t>9</a:t>
            </a:r>
            <a:r>
              <a:rPr lang="zh-CN" altLang="en-US"/>
              <a:t>行。</a:t>
            </a:r>
            <a:r>
              <a:rPr lang="en-US" altLang="zh-CN">
                <a:latin typeface="楷体_GB2312" panose="02010609030101010101" pitchFamily="49" charset="-122"/>
                <a:ea typeface="楷体_GB2312" panose="02010609030101010101" pitchFamily="49" charset="-122"/>
              </a:rPr>
              <a:t>STM-n</a:t>
            </a:r>
            <a:r>
              <a:rPr lang="zh-CN" altLang="en-US">
                <a:latin typeface="楷体_GB2312" panose="02010609030101010101" pitchFamily="49" charset="-122"/>
                <a:ea typeface="楷体_GB2312" panose="02010609030101010101" pitchFamily="49" charset="-122"/>
              </a:rPr>
              <a:t>帧的长度也是</a:t>
            </a:r>
            <a:r>
              <a:rPr lang="en-US" altLang="zh-CN">
                <a:latin typeface="楷体_GB2312" panose="02010609030101010101" pitchFamily="49" charset="-122"/>
                <a:ea typeface="楷体_GB2312" panose="02010609030101010101" pitchFamily="49" charset="-122"/>
              </a:rPr>
              <a:t>125us</a:t>
            </a:r>
            <a:r>
              <a:rPr lang="zh-CN" altLang="en-US">
                <a:latin typeface="楷体_GB2312" panose="02010609030101010101" pitchFamily="49" charset="-122"/>
                <a:ea typeface="楷体_GB2312" panose="02010609030101010101" pitchFamily="49" charset="-122"/>
              </a:rPr>
              <a:t>，即</a:t>
            </a:r>
            <a:r>
              <a:rPr lang="en-US" altLang="zh-CN">
                <a:latin typeface="楷体_GB2312" panose="02010609030101010101" pitchFamily="49" charset="-122"/>
                <a:ea typeface="楷体_GB2312" panose="02010609030101010101" pitchFamily="49" charset="-122"/>
              </a:rPr>
              <a:t>1s</a:t>
            </a:r>
            <a:r>
              <a:rPr lang="zh-CN" altLang="en-US">
                <a:latin typeface="楷体_GB2312" panose="02010609030101010101" pitchFamily="49" charset="-122"/>
                <a:ea typeface="楷体_GB2312" panose="02010609030101010101" pitchFamily="49" charset="-122"/>
              </a:rPr>
              <a:t>传送</a:t>
            </a:r>
            <a:r>
              <a:rPr lang="en-US" altLang="zh-CN">
                <a:latin typeface="楷体_GB2312" panose="02010609030101010101" pitchFamily="49" charset="-122"/>
                <a:ea typeface="楷体_GB2312" panose="02010609030101010101" pitchFamily="49" charset="-122"/>
              </a:rPr>
              <a:t>8000</a:t>
            </a:r>
            <a:r>
              <a:rPr lang="zh-CN" altLang="en-US">
                <a:latin typeface="楷体_GB2312" panose="02010609030101010101" pitchFamily="49" charset="-122"/>
                <a:ea typeface="楷体_GB2312" panose="02010609030101010101" pitchFamily="49" charset="-122"/>
              </a:rPr>
              <a:t>帧。</a:t>
            </a:r>
            <a:r>
              <a:rPr lang="zh-CN" altLang="en-US" sz="1000"/>
              <a:t> </a:t>
            </a:r>
            <a:endParaRPr lang="zh-CN" altLang="en-US" sz="1000"/>
          </a:p>
        </p:txBody>
      </p:sp>
      <p:sp>
        <p:nvSpPr>
          <p:cNvPr id="69636"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Gulim" panose="020B0600000101010101" pitchFamily="34" charset="-127"/>
                <a:ea typeface="Gulim" panose="020B0600000101010101" pitchFamily="34" charset="-127"/>
              </a:defRPr>
            </a:lvl1pPr>
            <a:lvl2pPr marL="742950" indent="-285750" latinLnBrk="1">
              <a:spcBef>
                <a:spcPct val="30000"/>
              </a:spcBef>
              <a:defRPr kumimoji="1" sz="1200">
                <a:solidFill>
                  <a:schemeClr val="tx1"/>
                </a:solidFill>
                <a:latin typeface="Gulim" panose="020B0600000101010101" pitchFamily="34" charset="-127"/>
                <a:ea typeface="Gulim" panose="020B0600000101010101" pitchFamily="34" charset="-127"/>
              </a:defRPr>
            </a:lvl2pPr>
            <a:lvl3pPr marL="11430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3pPr>
            <a:lvl4pPr marL="16002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4pPr>
            <a:lvl5pPr marL="20574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9pPr>
          </a:lstStyle>
          <a:p>
            <a:pPr>
              <a:spcBef>
                <a:spcPct val="0"/>
              </a:spcBef>
            </a:pPr>
            <a:fld id="{794EDC4D-9AFE-4A9B-8055-53B99A7666D4}" type="slidenum">
              <a:rPr lang="zh-CN" altLang="en-US" smtClean="0"/>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0" fontAlgn="base" latinLnBrk="1" hangingPunct="0">
              <a:lnSpc>
                <a:spcPct val="100000"/>
              </a:lnSpc>
              <a:spcBef>
                <a:spcPct val="30000"/>
              </a:spcBef>
              <a:spcAft>
                <a:spcPct val="0"/>
              </a:spcAft>
              <a:buClrTx/>
              <a:buSzTx/>
              <a:buFontTx/>
              <a:buNone/>
              <a:defRPr/>
            </a:pPr>
            <a:r>
              <a:rPr kumimoji="1" lang="zh-CN" altLang="en-US" sz="1200" kern="1200" dirty="0">
                <a:solidFill>
                  <a:schemeClr val="tx1"/>
                </a:solidFill>
                <a:latin typeface="Gulim" panose="020B0600000101010101" pitchFamily="34" charset="-127"/>
                <a:ea typeface="Gulim" panose="020B0600000101010101" pitchFamily="34" charset="-127"/>
                <a:cs typeface="+mn-ea"/>
                <a:sym typeface="+mn-lt"/>
              </a:rPr>
              <a:t>通过速率适配可将这个速率范围的</a:t>
            </a:r>
            <a:r>
              <a:rPr kumimoji="1" lang="en-US" altLang="zh-CN" sz="1200" kern="1200" dirty="0">
                <a:solidFill>
                  <a:schemeClr val="tx1"/>
                </a:solidFill>
                <a:latin typeface="Gulim" panose="020B0600000101010101" pitchFamily="34" charset="-127"/>
                <a:ea typeface="Gulim" panose="020B0600000101010101" pitchFamily="34" charset="-127"/>
                <a:cs typeface="+mn-ea"/>
                <a:sym typeface="+mn-lt"/>
              </a:rPr>
              <a:t>E4</a:t>
            </a:r>
            <a:r>
              <a:rPr kumimoji="1" lang="zh-CN" altLang="en-US" sz="1200" kern="1200" dirty="0">
                <a:solidFill>
                  <a:schemeClr val="tx1"/>
                </a:solidFill>
                <a:latin typeface="Gulim" panose="020B0600000101010101" pitchFamily="34" charset="-127"/>
                <a:ea typeface="Gulim" panose="020B0600000101010101" pitchFamily="34" charset="-127"/>
                <a:cs typeface="+mn-ea"/>
                <a:sym typeface="+mn-lt"/>
              </a:rPr>
              <a:t>信号，调整成标准的</a:t>
            </a:r>
            <a:r>
              <a:rPr kumimoji="1" lang="en-US" altLang="zh-CN" sz="1200" kern="1200" dirty="0">
                <a:solidFill>
                  <a:schemeClr val="tx1"/>
                </a:solidFill>
                <a:latin typeface="Gulim" panose="020B0600000101010101" pitchFamily="34" charset="-127"/>
                <a:ea typeface="Gulim" panose="020B0600000101010101" pitchFamily="34" charset="-127"/>
                <a:cs typeface="+mn-ea"/>
                <a:sym typeface="+mn-lt"/>
              </a:rPr>
              <a:t>C4</a:t>
            </a:r>
            <a:r>
              <a:rPr kumimoji="1" lang="zh-CN" altLang="en-US" sz="1200" kern="1200" dirty="0">
                <a:solidFill>
                  <a:schemeClr val="tx1"/>
                </a:solidFill>
                <a:latin typeface="Gulim" panose="020B0600000101010101" pitchFamily="34" charset="-127"/>
                <a:ea typeface="Gulim" panose="020B0600000101010101" pitchFamily="34" charset="-127"/>
                <a:cs typeface="+mn-ea"/>
                <a:sym typeface="+mn-lt"/>
              </a:rPr>
              <a:t>速率</a:t>
            </a:r>
            <a:r>
              <a:rPr kumimoji="1" lang="en-US" altLang="zh-CN" sz="1200" kern="1200" dirty="0">
                <a:solidFill>
                  <a:schemeClr val="tx1"/>
                </a:solidFill>
                <a:latin typeface="Gulim" panose="020B0600000101010101" pitchFamily="34" charset="-127"/>
                <a:ea typeface="Gulim" panose="020B0600000101010101" pitchFamily="34" charset="-127"/>
                <a:cs typeface="+mn-ea"/>
                <a:sym typeface="+mn-lt"/>
              </a:rPr>
              <a:t>149.760Mbit/s </a:t>
            </a:r>
            <a:r>
              <a:rPr kumimoji="1" lang="zh-CN" altLang="en-US" sz="1200" kern="1200" dirty="0">
                <a:solidFill>
                  <a:schemeClr val="tx1"/>
                </a:solidFill>
                <a:latin typeface="Gulim" panose="020B0600000101010101" pitchFamily="34" charset="-127"/>
                <a:ea typeface="Gulim" panose="020B0600000101010101" pitchFamily="34" charset="-127"/>
                <a:cs typeface="+mn-ea"/>
                <a:sym typeface="+mn-lt"/>
              </a:rPr>
              <a:t>，也就是说能够装入</a:t>
            </a:r>
            <a:r>
              <a:rPr kumimoji="1" lang="en-US" altLang="zh-CN" sz="1200" kern="1200" dirty="0">
                <a:solidFill>
                  <a:schemeClr val="tx1"/>
                </a:solidFill>
                <a:latin typeface="Gulim" panose="020B0600000101010101" pitchFamily="34" charset="-127"/>
                <a:ea typeface="Gulim" panose="020B0600000101010101" pitchFamily="34" charset="-127"/>
                <a:cs typeface="+mn-ea"/>
                <a:sym typeface="+mn-lt"/>
              </a:rPr>
              <a:t>C4</a:t>
            </a:r>
            <a:r>
              <a:rPr kumimoji="1" lang="zh-CN" altLang="en-US" sz="1200" kern="1200" dirty="0">
                <a:solidFill>
                  <a:schemeClr val="tx1"/>
                </a:solidFill>
                <a:latin typeface="Gulim" panose="020B0600000101010101" pitchFamily="34" charset="-127"/>
                <a:ea typeface="Gulim" panose="020B0600000101010101" pitchFamily="34" charset="-127"/>
                <a:cs typeface="+mn-ea"/>
                <a:sym typeface="+mn-lt"/>
              </a:rPr>
              <a:t>容器。</a:t>
            </a:r>
            <a:endParaRPr kumimoji="1" lang="zh-CN" altLang="en-US" sz="1200" kern="1200" dirty="0">
              <a:solidFill>
                <a:schemeClr val="tx1"/>
              </a:solidFill>
              <a:latin typeface="Gulim" panose="020B0600000101010101" pitchFamily="34" charset="-127"/>
              <a:ea typeface="Gulim" panose="020B0600000101010101" pitchFamily="34" charset="-127"/>
              <a:cs typeface="+mn-ea"/>
              <a:sym typeface="+mn-lt"/>
            </a:endParaRPr>
          </a:p>
          <a:p>
            <a:pPr marL="0" marR="0" lvl="0" indent="0" algn="l" defTabSz="914400" rtl="0" eaLnBrk="0" fontAlgn="base" latinLnBrk="1" hangingPunct="0">
              <a:lnSpc>
                <a:spcPct val="100000"/>
              </a:lnSpc>
              <a:spcBef>
                <a:spcPct val="30000"/>
              </a:spcBef>
              <a:spcAft>
                <a:spcPct val="0"/>
              </a:spcAft>
              <a:buClrTx/>
              <a:buSzTx/>
              <a:buFontTx/>
              <a:buNone/>
              <a:defRPr/>
            </a:pPr>
            <a:r>
              <a:rPr lang="zh-CN" altLang="en-US" sz="1200" b="0" dirty="0">
                <a:latin typeface="+mn-lt"/>
                <a:ea typeface="+mn-ea"/>
                <a:cs typeface="+mn-ea"/>
                <a:sym typeface="+mn-lt"/>
              </a:rPr>
              <a:t>这样</a:t>
            </a:r>
            <a:r>
              <a:rPr lang="en-US" altLang="zh-CN" sz="1200" b="0" dirty="0">
                <a:latin typeface="+mn-lt"/>
                <a:ea typeface="+mn-ea"/>
                <a:cs typeface="+mn-ea"/>
                <a:sym typeface="+mn-lt"/>
              </a:rPr>
              <a:t>C4</a:t>
            </a:r>
            <a:r>
              <a:rPr lang="zh-CN" altLang="en-US" sz="1200" b="0" dirty="0">
                <a:latin typeface="+mn-lt"/>
                <a:ea typeface="+mn-ea"/>
                <a:cs typeface="+mn-ea"/>
                <a:sym typeface="+mn-lt"/>
              </a:rPr>
              <a:t>容器就可以装载速率在一定范围内的</a:t>
            </a:r>
            <a:r>
              <a:rPr lang="en-US" altLang="zh-CN" sz="1200" b="0" dirty="0">
                <a:latin typeface="+mn-lt"/>
                <a:ea typeface="+mn-ea"/>
                <a:cs typeface="+mn-ea"/>
                <a:sym typeface="+mn-lt"/>
              </a:rPr>
              <a:t>E4</a:t>
            </a:r>
            <a:r>
              <a:rPr lang="zh-CN" altLang="en-US" sz="1200" b="0" dirty="0">
                <a:latin typeface="+mn-lt"/>
                <a:ea typeface="+mn-ea"/>
                <a:cs typeface="+mn-ea"/>
                <a:sym typeface="+mn-lt"/>
              </a:rPr>
              <a:t>信号，也就是可以对符合</a:t>
            </a:r>
            <a:r>
              <a:rPr lang="en-US" altLang="zh-CN" sz="1200" b="0" dirty="0">
                <a:latin typeface="+mn-lt"/>
                <a:ea typeface="+mn-ea"/>
                <a:cs typeface="+mn-ea"/>
                <a:sym typeface="+mn-lt"/>
              </a:rPr>
              <a:t>G.703</a:t>
            </a:r>
            <a:r>
              <a:rPr lang="zh-CN" altLang="en-US" sz="1200" b="0" dirty="0">
                <a:latin typeface="+mn-lt"/>
                <a:ea typeface="+mn-ea"/>
                <a:cs typeface="+mn-ea"/>
                <a:sym typeface="+mn-lt"/>
              </a:rPr>
              <a:t>规范的</a:t>
            </a:r>
            <a:r>
              <a:rPr lang="en-US" altLang="zh-CN" sz="1200" b="0" dirty="0">
                <a:latin typeface="+mn-lt"/>
                <a:ea typeface="+mn-ea"/>
                <a:cs typeface="+mn-ea"/>
                <a:sym typeface="+mn-lt"/>
              </a:rPr>
              <a:t>E4</a:t>
            </a:r>
            <a:r>
              <a:rPr lang="zh-CN" altLang="en-US" sz="1200" b="0" dirty="0">
                <a:latin typeface="+mn-lt"/>
                <a:ea typeface="+mn-ea"/>
                <a:cs typeface="+mn-ea"/>
                <a:sym typeface="+mn-lt"/>
              </a:rPr>
              <a:t>信号进行速率适配，适配后为标准</a:t>
            </a:r>
            <a:r>
              <a:rPr lang="en-US" altLang="zh-CN" sz="1200" b="0" dirty="0">
                <a:latin typeface="+mn-lt"/>
                <a:ea typeface="+mn-ea"/>
                <a:cs typeface="+mn-ea"/>
                <a:sym typeface="+mn-lt"/>
              </a:rPr>
              <a:t>C4</a:t>
            </a:r>
            <a:r>
              <a:rPr lang="zh-CN" altLang="en-US" sz="1200" b="0" dirty="0">
                <a:latin typeface="+mn-lt"/>
                <a:ea typeface="+mn-ea"/>
                <a:cs typeface="+mn-ea"/>
                <a:sym typeface="+mn-lt"/>
              </a:rPr>
              <a:t>速率</a:t>
            </a:r>
            <a:r>
              <a:rPr lang="en-US" altLang="zh-CN" sz="1200" b="0" dirty="0">
                <a:latin typeface="+mn-lt"/>
                <a:ea typeface="+mn-ea"/>
                <a:cs typeface="+mn-ea"/>
                <a:sym typeface="+mn-lt"/>
              </a:rPr>
              <a:t>——149.760Mbit/s</a:t>
            </a:r>
            <a:r>
              <a:rPr lang="zh-CN" altLang="en-US" sz="1200" b="0" dirty="0">
                <a:latin typeface="+mn-lt"/>
                <a:ea typeface="+mn-ea"/>
                <a:cs typeface="+mn-ea"/>
                <a:sym typeface="+mn-lt"/>
              </a:rPr>
              <a:t>。</a:t>
            </a:r>
            <a:endParaRPr lang="zh-CN" altLang="en-US" sz="1200" b="0" dirty="0">
              <a:latin typeface="+mn-lt"/>
              <a:ea typeface="+mn-ea"/>
              <a:cs typeface="+mn-ea"/>
              <a:sym typeface="+mn-lt"/>
            </a:endParaRPr>
          </a:p>
          <a:p>
            <a:endParaRPr lang="zh-CN" altLang="en-US" dirty="0"/>
          </a:p>
        </p:txBody>
      </p:sp>
      <p:sp>
        <p:nvSpPr>
          <p:cNvPr id="4" name="灯片编号占位符 3"/>
          <p:cNvSpPr>
            <a:spLocks noGrp="1"/>
          </p:cNvSpPr>
          <p:nvPr>
            <p:ph type="sldNum" sz="quarter" idx="5"/>
          </p:nvPr>
        </p:nvSpPr>
        <p:spPr/>
        <p:txBody>
          <a:bodyPr/>
          <a:lstStyle/>
          <a:p>
            <a:pPr>
              <a:defRPr/>
            </a:pPr>
            <a:fld id="{B544A5F3-43D8-4FAF-A239-9F5EBA9FD8EE}" type="slidenum">
              <a:rPr lang="zh-CN" altLang="en-US" smtClean="0"/>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8ADCBC28-0AEA-41B6-BDA1-4D83DB4D5644}" type="slidenum">
              <a:rPr lang="en-US" altLang="zh-CN"/>
            </a:fld>
            <a:endParaRPr lang="en-US" altLang="zh-CN"/>
          </a:p>
        </p:txBody>
      </p:sp>
      <p:sp>
        <p:nvSpPr>
          <p:cNvPr id="4147" name="Rectangle 2"/>
          <p:cNvSpPr>
            <a:spLocks noChangeArrowheads="1"/>
          </p:cNvSpPr>
          <p:nvPr/>
        </p:nvSpPr>
        <p:spPr bwMode="auto">
          <a:xfrm>
            <a:off x="892175" y="390525"/>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000">
                <a:latin typeface="FrutigerNext LT Regular"/>
                <a:ea typeface="华文细黑" panose="02010600040101010101" pitchFamily="2" charset="-122"/>
              </a:rPr>
              <a:t>课程名称</a:t>
            </a:r>
            <a:endParaRPr lang="zh-CN" altLang="en-US" sz="1000">
              <a:latin typeface="FrutigerNext LT Regular"/>
              <a:ea typeface="华文细黑" panose="02010600040101010101" pitchFamily="2" charset="-122"/>
            </a:endParaRPr>
          </a:p>
        </p:txBody>
      </p:sp>
      <p:sp>
        <p:nvSpPr>
          <p:cNvPr id="4148" name="Rectangle 6"/>
          <p:cNvSpPr>
            <a:spLocks noChangeArrowheads="1"/>
          </p:cNvSpPr>
          <p:nvPr/>
        </p:nvSpPr>
        <p:spPr bwMode="auto">
          <a:xfrm>
            <a:off x="1981200" y="928211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nchor="b"/>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zh-CN" altLang="en-US" sz="1000">
                <a:latin typeface="华文细黑" panose="02010600040101010101" pitchFamily="2" charset="-122"/>
                <a:ea typeface="华文细黑" panose="02010600040101010101" pitchFamily="2" charset="-122"/>
              </a:rPr>
              <a:t>华为技术有限公司  版权所有  未经许可不得扩散</a:t>
            </a:r>
            <a:endParaRPr lang="zh-CN" altLang="en-US" sz="1000">
              <a:latin typeface="华文细黑" panose="02010600040101010101" pitchFamily="2" charset="-122"/>
              <a:ea typeface="华文细黑" panose="02010600040101010101" pitchFamily="2" charset="-122"/>
            </a:endParaRPr>
          </a:p>
        </p:txBody>
      </p:sp>
      <p:sp>
        <p:nvSpPr>
          <p:cNvPr id="4149" name="Rectangle 7"/>
          <p:cNvSpPr>
            <a:spLocks noChangeArrowheads="1"/>
          </p:cNvSpPr>
          <p:nvPr/>
        </p:nvSpPr>
        <p:spPr bwMode="auto">
          <a:xfrm>
            <a:off x="4060825" y="149225"/>
            <a:ext cx="213995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nchor="b"/>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r>
              <a:rPr lang="en-US" altLang="zh-CN" sz="1000">
                <a:latin typeface="FrutigerNext LT Regular"/>
                <a:ea typeface="华文细黑" panose="02010600040101010101" pitchFamily="2" charset="-122"/>
              </a:rPr>
              <a:t>x-</a:t>
            </a:r>
            <a:fld id="{35BD43DD-0C4C-4F66-8740-BF334CA10EF1}" type="slidenum">
              <a:rPr lang="en-US" altLang="zh-CN" sz="1000">
                <a:latin typeface="FrutigerNext LT Regular"/>
                <a:ea typeface="华文细黑" panose="02010600040101010101" pitchFamily="2" charset="-122"/>
              </a:rPr>
            </a:fld>
            <a:endParaRPr lang="en-US" altLang="zh-CN" sz="1000">
              <a:latin typeface="FrutigerNext LT Regular"/>
              <a:ea typeface="华文细黑" panose="02010600040101010101" pitchFamily="2" charset="-122"/>
            </a:endParaRPr>
          </a:p>
        </p:txBody>
      </p:sp>
      <p:sp>
        <p:nvSpPr>
          <p:cNvPr id="4150" name="Rectangle 2"/>
          <p:cNvSpPr>
            <a:spLocks noChangeArrowheads="1"/>
          </p:cNvSpPr>
          <p:nvPr>
            <p:ph type="sldImg"/>
          </p:nvPr>
        </p:nvSpPr>
        <p:spPr bwMode="auto">
          <a:xfrm>
            <a:off x="992188" y="768350"/>
            <a:ext cx="5116512"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51" name="Rectangle 3"/>
          <p:cNvSpPr>
            <a:spLocks noChangeArrowheads="1"/>
          </p:cNvSpPr>
          <p:nvPr>
            <p:ph type="body" idx="1"/>
          </p:nvPr>
        </p:nvSpPr>
        <p:spPr bwMode="auto">
          <a:xfrm>
            <a:off x="1217613" y="4860925"/>
            <a:ext cx="4692650"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lstStyle/>
          <a:p>
            <a:pPr marL="180975" indent="-180975" defTabSz="914400">
              <a:lnSpc>
                <a:spcPct val="125000"/>
              </a:lnSpc>
              <a:spcBef>
                <a:spcPct val="0"/>
              </a:spcBef>
              <a:spcAft>
                <a:spcPts val="600"/>
              </a:spcAft>
              <a:buSzPct val="70000"/>
              <a:buFont typeface="Wingdings" panose="05000000000000000000" pitchFamily="2" charset="2"/>
              <a:buChar char="l"/>
            </a:pPr>
            <a:r>
              <a:rPr lang="zh-CN" altLang="en-US" sz="1100">
                <a:latin typeface="FrutigerNext LT Regular"/>
                <a:ea typeface="华文细黑" panose="02010600040101010101" pitchFamily="2" charset="-122"/>
              </a:rPr>
              <a:t>传输网络的发展历程：</a:t>
            </a:r>
            <a:endParaRPr lang="zh-CN" altLang="en-US" sz="1100">
              <a:latin typeface="FrutigerNext LT Regular"/>
              <a:ea typeface="华文细黑" panose="02010600040101010101" pitchFamily="2" charset="-122"/>
            </a:endParaRPr>
          </a:p>
          <a:p>
            <a:pPr marL="628650" lvl="1" indent="-171450" defTabSz="914400">
              <a:lnSpc>
                <a:spcPct val="125000"/>
              </a:lnSpc>
              <a:spcBef>
                <a:spcPct val="0"/>
              </a:spcBef>
              <a:spcAft>
                <a:spcPts val="600"/>
              </a:spcAft>
              <a:buSzPct val="50000"/>
              <a:buFont typeface="Wingdings" panose="05000000000000000000" pitchFamily="2" charset="2"/>
              <a:buChar char="p"/>
            </a:pPr>
            <a:r>
              <a:rPr lang="en-US" altLang="zh-CN" sz="1100">
                <a:latin typeface="FrutigerNext LT Regular"/>
                <a:ea typeface="华文细黑" panose="02010600040101010101" pitchFamily="2" charset="-122"/>
              </a:rPr>
              <a:t>1966</a:t>
            </a:r>
            <a:r>
              <a:rPr lang="zh-CN" altLang="en-US" sz="1100">
                <a:latin typeface="FrutigerNext LT Regular"/>
                <a:ea typeface="华文细黑" panose="02010600040101010101" pitchFamily="2" charset="-122"/>
              </a:rPr>
              <a:t>年英国高锟博士提出光传输理论；</a:t>
            </a:r>
            <a:endParaRPr lang="zh-CN" altLang="en-US" sz="1100">
              <a:latin typeface="FrutigerNext LT Regular"/>
              <a:ea typeface="华文细黑" panose="02010600040101010101" pitchFamily="2" charset="-122"/>
            </a:endParaRPr>
          </a:p>
          <a:p>
            <a:pPr marL="628650" lvl="1" indent="-171450" defTabSz="914400">
              <a:lnSpc>
                <a:spcPct val="125000"/>
              </a:lnSpc>
              <a:spcBef>
                <a:spcPct val="0"/>
              </a:spcBef>
              <a:spcAft>
                <a:spcPts val="600"/>
              </a:spcAft>
              <a:buSzPct val="50000"/>
              <a:buFont typeface="Wingdings" panose="05000000000000000000" pitchFamily="2" charset="2"/>
              <a:buChar char="p"/>
            </a:pPr>
            <a:r>
              <a:rPr lang="en-US" altLang="zh-CN" sz="1100">
                <a:latin typeface="FrutigerNext LT Regular"/>
                <a:ea typeface="华文细黑" panose="02010600040101010101" pitchFamily="2" charset="-122"/>
              </a:rPr>
              <a:t>1976</a:t>
            </a:r>
            <a:r>
              <a:rPr lang="zh-CN" altLang="en-US" sz="1100">
                <a:latin typeface="FrutigerNext LT Regular"/>
                <a:ea typeface="华文细黑" panose="02010600040101010101" pitchFamily="2" charset="-122"/>
              </a:rPr>
              <a:t>就开始出现商用化的传输设备；</a:t>
            </a:r>
            <a:endParaRPr lang="zh-CN" altLang="en-US" sz="1100">
              <a:latin typeface="FrutigerNext LT Regular"/>
              <a:ea typeface="华文细黑" panose="02010600040101010101" pitchFamily="2" charset="-122"/>
            </a:endParaRPr>
          </a:p>
          <a:p>
            <a:pPr marL="628650" lvl="1" indent="-171450" defTabSz="914400">
              <a:lnSpc>
                <a:spcPct val="125000"/>
              </a:lnSpc>
              <a:spcBef>
                <a:spcPct val="0"/>
              </a:spcBef>
              <a:spcAft>
                <a:spcPts val="600"/>
              </a:spcAft>
              <a:buSzPct val="50000"/>
              <a:buFont typeface="Wingdings" panose="05000000000000000000" pitchFamily="2" charset="2"/>
              <a:buChar char="p"/>
            </a:pPr>
            <a:r>
              <a:rPr lang="en-US" altLang="zh-CN" sz="1100">
                <a:latin typeface="FrutigerNext LT Regular"/>
                <a:ea typeface="华文细黑" panose="02010600040101010101" pitchFamily="2" charset="-122"/>
              </a:rPr>
              <a:t>80</a:t>
            </a:r>
            <a:r>
              <a:rPr lang="zh-CN" altLang="en-US" sz="1100">
                <a:latin typeface="FrutigerNext LT Regular"/>
                <a:ea typeface="华文细黑" panose="02010600040101010101" pitchFamily="2" charset="-122"/>
              </a:rPr>
              <a:t>年代</a:t>
            </a:r>
            <a:r>
              <a:rPr lang="en-US" altLang="zh-CN" sz="1100">
                <a:latin typeface="FrutigerNext LT Regular"/>
                <a:ea typeface="华文细黑" panose="02010600040101010101" pitchFamily="2" charset="-122"/>
              </a:rPr>
              <a:t>PDH</a:t>
            </a:r>
            <a:r>
              <a:rPr lang="zh-CN" altLang="en-US" sz="1100">
                <a:latin typeface="FrutigerNext LT Regular"/>
                <a:ea typeface="华文细黑" panose="02010600040101010101" pitchFamily="2" charset="-122"/>
              </a:rPr>
              <a:t>（准同步数字传输体制）的产品开始规模应用；</a:t>
            </a:r>
            <a:endParaRPr lang="zh-CN" altLang="en-US" sz="1100">
              <a:latin typeface="FrutigerNext LT Regular"/>
              <a:ea typeface="华文细黑" panose="02010600040101010101" pitchFamily="2" charset="-122"/>
            </a:endParaRPr>
          </a:p>
          <a:p>
            <a:pPr marL="628650" lvl="1" indent="-171450" defTabSz="914400">
              <a:lnSpc>
                <a:spcPct val="125000"/>
              </a:lnSpc>
              <a:spcBef>
                <a:spcPct val="0"/>
              </a:spcBef>
              <a:spcAft>
                <a:spcPts val="600"/>
              </a:spcAft>
              <a:buSzPct val="50000"/>
              <a:buFont typeface="Wingdings" panose="05000000000000000000" pitchFamily="2" charset="2"/>
              <a:buChar char="p"/>
            </a:pPr>
            <a:r>
              <a:rPr lang="en-US" altLang="zh-CN" sz="1100">
                <a:latin typeface="FrutigerNext LT Regular"/>
                <a:ea typeface="华文细黑" panose="02010600040101010101" pitchFamily="2" charset="-122"/>
              </a:rPr>
              <a:t>90</a:t>
            </a:r>
            <a:r>
              <a:rPr lang="zh-CN" altLang="en-US" sz="1100">
                <a:latin typeface="FrutigerNext LT Regular"/>
                <a:ea typeface="华文细黑" panose="02010600040101010101" pitchFamily="2" charset="-122"/>
              </a:rPr>
              <a:t>年代，</a:t>
            </a:r>
            <a:r>
              <a:rPr lang="en-US" altLang="zh-CN" sz="1100">
                <a:latin typeface="FrutigerNext LT Regular"/>
                <a:ea typeface="华文细黑" panose="02010600040101010101" pitchFamily="2" charset="-122"/>
              </a:rPr>
              <a:t>SDH</a:t>
            </a:r>
            <a:r>
              <a:rPr lang="zh-CN" altLang="en-US" sz="1100">
                <a:latin typeface="FrutigerNext LT Regular"/>
                <a:ea typeface="华文细黑" panose="02010600040101010101" pitchFamily="2" charset="-122"/>
              </a:rPr>
              <a:t>（同步数字传输体制）开始出现，并经过</a:t>
            </a:r>
            <a:r>
              <a:rPr lang="en-US" altLang="zh-CN" sz="1100">
                <a:latin typeface="FrutigerNext LT Regular"/>
                <a:ea typeface="华文细黑" panose="02010600040101010101" pitchFamily="2" charset="-122"/>
              </a:rPr>
              <a:t>ITUT</a:t>
            </a:r>
            <a:r>
              <a:rPr lang="zh-CN" altLang="en-US" sz="1100">
                <a:latin typeface="FrutigerNext LT Regular"/>
                <a:ea typeface="华文细黑" panose="02010600040101010101" pitchFamily="2" charset="-122"/>
              </a:rPr>
              <a:t>的规范，在世界范围内快速普及；</a:t>
            </a:r>
            <a:endParaRPr lang="zh-CN" altLang="en-US" sz="1100">
              <a:latin typeface="FrutigerNext LT Regular"/>
              <a:ea typeface="华文细黑" panose="02010600040101010101" pitchFamily="2" charset="-122"/>
            </a:endParaRPr>
          </a:p>
          <a:p>
            <a:pPr marL="628650" lvl="1" indent="-171450" defTabSz="914400">
              <a:lnSpc>
                <a:spcPct val="125000"/>
              </a:lnSpc>
              <a:spcBef>
                <a:spcPct val="0"/>
              </a:spcBef>
              <a:spcAft>
                <a:spcPts val="600"/>
              </a:spcAft>
              <a:buSzPct val="50000"/>
              <a:buFont typeface="Wingdings" panose="05000000000000000000" pitchFamily="2" charset="2"/>
              <a:buChar char="p"/>
            </a:pPr>
            <a:r>
              <a:rPr lang="en-US" altLang="zh-CN" sz="1100">
                <a:latin typeface="FrutigerNext LT Regular"/>
                <a:ea typeface="华文细黑" panose="02010600040101010101" pitchFamily="2" charset="-122"/>
              </a:rPr>
              <a:t>90</a:t>
            </a:r>
            <a:r>
              <a:rPr lang="zh-CN" altLang="en-US" sz="1100">
                <a:latin typeface="FrutigerNext LT Regular"/>
                <a:ea typeface="华文细黑" panose="02010600040101010101" pitchFamily="2" charset="-122"/>
              </a:rPr>
              <a:t>年代的后期，可以提供更高速率的</a:t>
            </a:r>
            <a:r>
              <a:rPr lang="en-US" altLang="zh-CN" sz="1100">
                <a:latin typeface="FrutigerNext LT Regular"/>
                <a:ea typeface="华文细黑" panose="02010600040101010101" pitchFamily="2" charset="-122"/>
              </a:rPr>
              <a:t>DWDM</a:t>
            </a:r>
            <a:r>
              <a:rPr lang="zh-CN" altLang="en-US" sz="1100">
                <a:latin typeface="FrutigerNext LT Regular"/>
                <a:ea typeface="华文细黑" panose="02010600040101010101" pitchFamily="2" charset="-122"/>
              </a:rPr>
              <a:t>（密集波分复用技术），在一根光纤中可以同时传输多个波长的信息，提高光纤资源的利用律，降低建设投资成本。</a:t>
            </a:r>
            <a:endParaRPr lang="zh-CN" altLang="en-US" sz="1100">
              <a:latin typeface="FrutigerNext LT Regular"/>
              <a:ea typeface="华文细黑" panose="02010600040101010101" pitchFamily="2" charset="-122"/>
            </a:endParaRPr>
          </a:p>
          <a:p>
            <a:pPr marL="180975" indent="-180975" defTabSz="914400">
              <a:lnSpc>
                <a:spcPct val="125000"/>
              </a:lnSpc>
              <a:spcBef>
                <a:spcPct val="0"/>
              </a:spcBef>
              <a:spcAft>
                <a:spcPts val="600"/>
              </a:spcAft>
              <a:buSzPct val="70000"/>
              <a:buFont typeface="Wingdings" panose="05000000000000000000" pitchFamily="2" charset="2"/>
              <a:buChar char="l"/>
            </a:pPr>
            <a:r>
              <a:rPr lang="zh-CN" altLang="en-US" sz="1100">
                <a:latin typeface="FrutigerNext LT Regular"/>
                <a:ea typeface="华文细黑" panose="02010600040101010101" pitchFamily="2" charset="-122"/>
              </a:rPr>
              <a:t>目前主流的体制是</a:t>
            </a:r>
            <a:r>
              <a:rPr lang="en-US" altLang="zh-CN" sz="1100">
                <a:latin typeface="FrutigerNext LT Regular"/>
                <a:ea typeface="华文细黑" panose="02010600040101010101" pitchFamily="2" charset="-122"/>
              </a:rPr>
              <a:t>SDH/WDM</a:t>
            </a:r>
            <a:r>
              <a:rPr lang="zh-CN" altLang="en-US" sz="1100">
                <a:latin typeface="FrutigerNext LT Regular"/>
                <a:ea typeface="华文细黑" panose="02010600040101010101" pitchFamily="2" charset="-122"/>
              </a:rPr>
              <a:t>，并在其中融合了</a:t>
            </a:r>
            <a:r>
              <a:rPr lang="en-US" altLang="zh-CN" sz="1100">
                <a:latin typeface="FrutigerNext LT Regular"/>
                <a:ea typeface="华文细黑" panose="02010600040101010101" pitchFamily="2" charset="-122"/>
              </a:rPr>
              <a:t>MSTP</a:t>
            </a:r>
            <a:r>
              <a:rPr lang="zh-CN" altLang="en-US" sz="1100">
                <a:latin typeface="FrutigerNext LT Regular"/>
                <a:ea typeface="华文细黑" panose="02010600040101010101" pitchFamily="2" charset="-122"/>
              </a:rPr>
              <a:t>（综合传送平台）</a:t>
            </a:r>
            <a:r>
              <a:rPr lang="en-US" altLang="zh-CN" sz="1100">
                <a:latin typeface="FrutigerNext LT Regular"/>
                <a:ea typeface="华文细黑" panose="02010600040101010101" pitchFamily="2" charset="-122"/>
              </a:rPr>
              <a:t>/ASON</a:t>
            </a:r>
            <a:r>
              <a:rPr lang="zh-CN" altLang="en-US" sz="1100">
                <a:latin typeface="FrutigerNext LT Regular"/>
                <a:ea typeface="华文细黑" panose="02010600040101010101" pitchFamily="2" charset="-122"/>
              </a:rPr>
              <a:t>（智能光交换）等新型技术。</a:t>
            </a:r>
            <a:endParaRPr lang="zh-CN" altLang="en-US" sz="1100">
              <a:latin typeface="FrutigerNext LT Regular"/>
              <a:ea typeface="华文细黑" panose="02010600040101010101" pitchFamily="2" charset="-12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DE4B7287-9E15-4792-BBEE-99D9CAA5E41D}" type="slidenum">
              <a:rPr lang="en-US" altLang="zh-CN"/>
            </a:fld>
            <a:endParaRPr lang="en-US" altLang="zh-CN"/>
          </a:p>
        </p:txBody>
      </p:sp>
      <p:sp>
        <p:nvSpPr>
          <p:cNvPr id="4140" name="Rectangle 2"/>
          <p:cNvSpPr>
            <a:spLocks noChangeArrowheads="1"/>
          </p:cNvSpPr>
          <p:nvPr/>
        </p:nvSpPr>
        <p:spPr bwMode="auto">
          <a:xfrm>
            <a:off x="892175" y="390525"/>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000">
                <a:latin typeface="FrutigerNext LT Regular"/>
                <a:ea typeface="华文细黑" panose="02010600040101010101" pitchFamily="2" charset="-122"/>
              </a:rPr>
              <a:t>课程名称</a:t>
            </a:r>
            <a:endParaRPr lang="zh-CN" altLang="en-US" sz="1000">
              <a:latin typeface="FrutigerNext LT Regular"/>
              <a:ea typeface="华文细黑" panose="02010600040101010101" pitchFamily="2" charset="-122"/>
            </a:endParaRPr>
          </a:p>
        </p:txBody>
      </p:sp>
      <p:sp>
        <p:nvSpPr>
          <p:cNvPr id="4141" name="Rectangle 6"/>
          <p:cNvSpPr>
            <a:spLocks noChangeArrowheads="1"/>
          </p:cNvSpPr>
          <p:nvPr/>
        </p:nvSpPr>
        <p:spPr bwMode="auto">
          <a:xfrm>
            <a:off x="1981200" y="928211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nchor="b"/>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zh-CN" altLang="en-US" sz="1000">
                <a:latin typeface="华文细黑" panose="02010600040101010101" pitchFamily="2" charset="-122"/>
                <a:ea typeface="华文细黑" panose="02010600040101010101" pitchFamily="2" charset="-122"/>
              </a:rPr>
              <a:t>华为技术有限公司  版权所有  未经许可不得扩散</a:t>
            </a:r>
            <a:endParaRPr lang="zh-CN" altLang="en-US" sz="1000">
              <a:latin typeface="华文细黑" panose="02010600040101010101" pitchFamily="2" charset="-122"/>
              <a:ea typeface="华文细黑" panose="02010600040101010101" pitchFamily="2" charset="-122"/>
            </a:endParaRPr>
          </a:p>
        </p:txBody>
      </p:sp>
      <p:sp>
        <p:nvSpPr>
          <p:cNvPr id="4142" name="Rectangle 7"/>
          <p:cNvSpPr>
            <a:spLocks noChangeArrowheads="1"/>
          </p:cNvSpPr>
          <p:nvPr/>
        </p:nvSpPr>
        <p:spPr bwMode="auto">
          <a:xfrm>
            <a:off x="4060825" y="149225"/>
            <a:ext cx="213995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nchor="b"/>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r>
              <a:rPr lang="en-US" altLang="zh-CN" sz="1000">
                <a:latin typeface="FrutigerNext LT Regular"/>
                <a:ea typeface="华文细黑" panose="02010600040101010101" pitchFamily="2" charset="-122"/>
              </a:rPr>
              <a:t>x-</a:t>
            </a:r>
            <a:fld id="{1DC2BAD2-87A0-4AA6-B233-294E4822271B}" type="slidenum">
              <a:rPr lang="en-US" altLang="zh-CN" sz="1000">
                <a:latin typeface="FrutigerNext LT Regular"/>
                <a:ea typeface="华文细黑" panose="02010600040101010101" pitchFamily="2" charset="-122"/>
              </a:rPr>
            </a:fld>
            <a:endParaRPr lang="en-US" altLang="zh-CN" sz="1000">
              <a:latin typeface="FrutigerNext LT Regular"/>
              <a:ea typeface="华文细黑" panose="02010600040101010101" pitchFamily="2" charset="-122"/>
            </a:endParaRPr>
          </a:p>
        </p:txBody>
      </p:sp>
      <p:sp>
        <p:nvSpPr>
          <p:cNvPr id="4143" name="Rectangle 2"/>
          <p:cNvSpPr>
            <a:spLocks noChangeArrowheads="1"/>
          </p:cNvSpPr>
          <p:nvPr>
            <p:ph type="sldImg"/>
          </p:nvPr>
        </p:nvSpPr>
        <p:spPr bwMode="auto">
          <a:xfrm>
            <a:off x="992188" y="768350"/>
            <a:ext cx="5116512"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44" name="Rectangle 3"/>
          <p:cNvSpPr>
            <a:spLocks noChangeArrowheads="1"/>
          </p:cNvSpPr>
          <p:nvPr>
            <p:ph type="body" idx="1"/>
          </p:nvPr>
        </p:nvSpPr>
        <p:spPr bwMode="auto">
          <a:xfrm>
            <a:off x="1004888" y="4860925"/>
            <a:ext cx="5118100"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lstStyle/>
          <a:p>
            <a:pPr marL="180975" indent="-180975" defTabSz="914400">
              <a:lnSpc>
                <a:spcPct val="125000"/>
              </a:lnSpc>
              <a:spcBef>
                <a:spcPct val="0"/>
              </a:spcBef>
              <a:spcAft>
                <a:spcPts val="600"/>
              </a:spcAft>
              <a:buSzPct val="70000"/>
              <a:buFont typeface="Wingdings" panose="05000000000000000000" pitchFamily="2" charset="2"/>
              <a:buChar char="l"/>
            </a:pPr>
            <a:r>
              <a:rPr lang="zh-CN" altLang="en-US" sz="1100">
                <a:latin typeface="FrutigerNext LT Regular"/>
                <a:ea typeface="华文细黑" panose="02010600040101010101" pitchFamily="2" charset="-122"/>
              </a:rPr>
              <a:t>传送网络的基本拓扑结构有链形、星型、树型、环型、网孔型五种。各种拓扑组合可以形成很复杂的网络。可采取的保护方式有多种：</a:t>
            </a:r>
            <a:r>
              <a:rPr lang="en-US" altLang="zh-CN" sz="1100">
                <a:latin typeface="FrutigerNext LT Regular"/>
                <a:ea typeface="华文细黑" panose="02010600040101010101" pitchFamily="2" charset="-122"/>
              </a:rPr>
              <a:t>PP</a:t>
            </a:r>
            <a:r>
              <a:rPr lang="zh-CN" altLang="en-US" sz="1100">
                <a:latin typeface="FrutigerNext LT Regular"/>
                <a:ea typeface="华文细黑" panose="02010600040101010101" pitchFamily="2" charset="-122"/>
              </a:rPr>
              <a:t>（通道保护）、</a:t>
            </a:r>
            <a:r>
              <a:rPr lang="en-US" altLang="zh-CN" sz="1100">
                <a:latin typeface="FrutigerNext LT Regular"/>
                <a:ea typeface="华文细黑" panose="02010600040101010101" pitchFamily="2" charset="-122"/>
              </a:rPr>
              <a:t>MSP</a:t>
            </a:r>
            <a:r>
              <a:rPr lang="zh-CN" altLang="en-US" sz="1100">
                <a:latin typeface="FrutigerNext LT Regular"/>
                <a:ea typeface="华文细黑" panose="02010600040101010101" pitchFamily="2" charset="-122"/>
              </a:rPr>
              <a:t>（复用段保护）、</a:t>
            </a:r>
            <a:r>
              <a:rPr lang="en-US" altLang="zh-CN" sz="1100">
                <a:latin typeface="FrutigerNext LT Regular"/>
                <a:ea typeface="华文细黑" panose="02010600040101010101" pitchFamily="2" charset="-122"/>
              </a:rPr>
              <a:t>SNCP</a:t>
            </a:r>
            <a:r>
              <a:rPr lang="zh-CN" altLang="en-US" sz="1100">
                <a:latin typeface="FrutigerNext LT Regular"/>
                <a:ea typeface="华文细黑" panose="02010600040101010101" pitchFamily="2" charset="-122"/>
              </a:rPr>
              <a:t>（子网连接保护）等。</a:t>
            </a:r>
            <a:endParaRPr lang="zh-CN" altLang="en-US" sz="1100">
              <a:latin typeface="FrutigerNext LT Regular"/>
              <a:ea typeface="华文细黑" panose="02010600040101010101" pitchFamily="2" charset="-122"/>
            </a:endParaRPr>
          </a:p>
          <a:p>
            <a:pPr marL="180975" indent="-180975" defTabSz="914400">
              <a:lnSpc>
                <a:spcPct val="125000"/>
              </a:lnSpc>
              <a:spcBef>
                <a:spcPct val="0"/>
              </a:spcBef>
              <a:spcAft>
                <a:spcPts val="600"/>
              </a:spcAft>
              <a:buSzPct val="70000"/>
              <a:buFont typeface="Wingdings" panose="05000000000000000000" pitchFamily="2" charset="2"/>
              <a:buChar char="l"/>
            </a:pPr>
            <a:r>
              <a:rPr lang="zh-CN" altLang="en-US" sz="1100">
                <a:latin typeface="FrutigerNext LT Regular"/>
                <a:ea typeface="华文细黑" panose="02010600040101010101" pitchFamily="2" charset="-122"/>
              </a:rPr>
              <a:t>对于一个城域传送网络，其网络层次也分为城域接入层、城域汇聚层、城域骨干层。各层可以采用不同的拓扑方式以及保护方式。</a:t>
            </a:r>
            <a:endParaRPr lang="zh-CN" altLang="en-US" sz="1100">
              <a:latin typeface="FrutigerNext LT Regular"/>
              <a:ea typeface="华文细黑" panose="02010600040101010101" pitchFamily="2" charset="-122"/>
            </a:endParaRPr>
          </a:p>
          <a:p>
            <a:pPr marL="180975" indent="-180975" defTabSz="914400">
              <a:lnSpc>
                <a:spcPct val="125000"/>
              </a:lnSpc>
              <a:spcBef>
                <a:spcPct val="0"/>
              </a:spcBef>
              <a:spcAft>
                <a:spcPts val="600"/>
              </a:spcAft>
              <a:buSzPct val="70000"/>
              <a:buFont typeface="Wingdings" panose="05000000000000000000" pitchFamily="2" charset="2"/>
              <a:buChar char="l"/>
            </a:pPr>
            <a:endParaRPr lang="en-US" altLang="zh-CN" sz="1100">
              <a:latin typeface="FrutigerNext LT Regular"/>
              <a:ea typeface="华文细黑" panose="02010600040101010101" pitchFamily="2" charset="-12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0518D136-1753-4068-8D1F-165A7F92A8E6}" type="slidenum">
              <a:rPr lang="en-US" altLang="zh-CN"/>
            </a:fld>
            <a:endParaRPr lang="en-US" altLang="zh-CN"/>
          </a:p>
        </p:txBody>
      </p:sp>
      <p:sp>
        <p:nvSpPr>
          <p:cNvPr id="4154" name="Rectangle 2"/>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300">
                <a:latin typeface="Times New Roman" panose="02020603050405020304" pitchFamily="18" charset="0"/>
                <a:ea typeface="宋体" panose="02010600030101010101" pitchFamily="2" charset="-122"/>
              </a:rPr>
              <a:t>课程名称</a:t>
            </a:r>
            <a:endParaRPr lang="zh-CN" altLang="en-US" sz="1300">
              <a:latin typeface="Times New Roman" panose="02020603050405020304" pitchFamily="18" charset="0"/>
              <a:ea typeface="宋体" panose="02010600030101010101" pitchFamily="2" charset="-122"/>
            </a:endParaRPr>
          </a:p>
        </p:txBody>
      </p:sp>
      <p:sp>
        <p:nvSpPr>
          <p:cNvPr id="4155" name="Rectangle 6"/>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300">
                <a:latin typeface="Times New Roman" panose="02020603050405020304" pitchFamily="18" charset="0"/>
                <a:ea typeface="宋体" panose="02010600030101010101" pitchFamily="2" charset="-122"/>
              </a:rPr>
              <a:t>华为技术有限公司  版权所有  未经许可不得扩散</a:t>
            </a:r>
            <a:endParaRPr lang="zh-CN" altLang="en-US" sz="1300">
              <a:latin typeface="Times New Roman" panose="02020603050405020304" pitchFamily="18" charset="0"/>
              <a:ea typeface="宋体" panose="02010600030101010101" pitchFamily="2" charset="-122"/>
            </a:endParaRPr>
          </a:p>
        </p:txBody>
      </p:sp>
      <p:sp>
        <p:nvSpPr>
          <p:cNvPr id="4156" name="Rectangle 7"/>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r>
              <a:rPr lang="en-US" altLang="zh-CN" sz="1300">
                <a:latin typeface="Times New Roman" panose="02020603050405020304" pitchFamily="18" charset="0"/>
                <a:ea typeface="华文细黑" panose="02010600040101010101" pitchFamily="2" charset="-122"/>
              </a:rPr>
              <a:t>x-</a:t>
            </a:r>
            <a:fld id="{7E7ACC6B-E739-485A-9B0F-6CE69F0CD5DE}" type="slidenum">
              <a:rPr lang="en-US" altLang="zh-CN" sz="1300">
                <a:latin typeface="Times New Roman" panose="02020603050405020304" pitchFamily="18" charset="0"/>
                <a:ea typeface="华文细黑" panose="02010600040101010101" pitchFamily="2" charset="-122"/>
              </a:rPr>
            </a:fld>
            <a:endParaRPr lang="en-US" altLang="zh-CN" sz="1300">
              <a:latin typeface="Times New Roman" panose="02020603050405020304" pitchFamily="18" charset="0"/>
              <a:ea typeface="华文细黑" panose="02010600040101010101" pitchFamily="2" charset="-122"/>
            </a:endParaRPr>
          </a:p>
        </p:txBody>
      </p:sp>
      <p:sp>
        <p:nvSpPr>
          <p:cNvPr id="4157" name="Rectangle 2"/>
          <p:cNvSpPr>
            <a:spLocks noChangeArrowheads="1"/>
          </p:cNvSpPr>
          <p:nvPr>
            <p:ph type="sldImg"/>
          </p:nvPr>
        </p:nvSpPr>
        <p:spPr bwMode="auto">
          <a:xfrm>
            <a:off x="992188" y="768350"/>
            <a:ext cx="5116512"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58" name="Rectangle 3"/>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r>
              <a:rPr lang="en-US" altLang="zh-CN" sz="1100">
                <a:latin typeface="FrutigerNext LT Regular"/>
                <a:ea typeface="华文细黑" panose="02010600040101010101" pitchFamily="2" charset="-122"/>
              </a:rPr>
              <a:t>PDH</a:t>
            </a:r>
            <a:r>
              <a:rPr lang="zh-CN" altLang="en-US" sz="1100">
                <a:latin typeface="FrutigerNext LT Regular"/>
                <a:ea typeface="华文细黑" panose="02010600040101010101" pitchFamily="2" charset="-122"/>
              </a:rPr>
              <a:t>有欧洲、北美和日本三种不同的标准，在这三种不同标准下接口速率规范也不相同。对于不同厂家的设备不能进行对接。我国采用的为欧洲标准，通常所说</a:t>
            </a:r>
            <a:r>
              <a:rPr lang="en-US" altLang="zh-CN" sz="1100">
                <a:latin typeface="FrutigerNext LT Regular"/>
                <a:ea typeface="华文细黑" panose="02010600040101010101" pitchFamily="2" charset="-122"/>
              </a:rPr>
              <a:t>2M</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8M</a:t>
            </a:r>
            <a:r>
              <a:rPr lang="zh-CN" altLang="en-US" sz="1100">
                <a:latin typeface="FrutigerNext LT Regular"/>
                <a:ea typeface="华文细黑" panose="02010600040101010101" pitchFamily="2" charset="-122"/>
              </a:rPr>
              <a:t>和</a:t>
            </a:r>
            <a:r>
              <a:rPr lang="en-US" altLang="zh-CN" sz="1100">
                <a:latin typeface="FrutigerNext LT Regular"/>
                <a:ea typeface="华文细黑" panose="02010600040101010101" pitchFamily="2" charset="-122"/>
              </a:rPr>
              <a:t>34M</a:t>
            </a:r>
            <a:r>
              <a:rPr lang="zh-CN" altLang="en-US" sz="1100">
                <a:latin typeface="FrutigerNext LT Regular"/>
                <a:ea typeface="华文细黑" panose="02010600040101010101" pitchFamily="2" charset="-122"/>
              </a:rPr>
              <a:t>即为</a:t>
            </a:r>
            <a:r>
              <a:rPr lang="en-US" altLang="zh-CN" sz="1100">
                <a:latin typeface="FrutigerNext LT Regular"/>
                <a:ea typeface="华文细黑" panose="02010600040101010101" pitchFamily="2" charset="-122"/>
              </a:rPr>
              <a:t>2048Kbit/s, 8448Kbit/s, 34388Kbit/s.</a:t>
            </a:r>
            <a:endParaRPr lang="en-US" altLang="zh-CN" sz="1100">
              <a:latin typeface="FrutigerNext LT Regular"/>
              <a:ea typeface="华文细黑" panose="02010600040101010101" pitchFamily="2" charset="-122"/>
            </a:endParaRPr>
          </a:p>
          <a:p>
            <a:pPr>
              <a:lnSpc>
                <a:spcPct val="125000"/>
              </a:lnSpc>
              <a:spcBef>
                <a:spcPct val="0"/>
              </a:spcBef>
              <a:spcAft>
                <a:spcPts val="600"/>
              </a:spcAft>
              <a:buSzPct val="70000"/>
              <a:buFont typeface="Wingdings" panose="05000000000000000000" pitchFamily="2" charset="2"/>
              <a:buChar char="l"/>
            </a:pPr>
            <a:r>
              <a:rPr lang="en-US" altLang="zh-CN" sz="1100">
                <a:latin typeface="FrutigerNext LT Regular"/>
                <a:ea typeface="华文细黑" panose="02010600040101010101" pitchFamily="2" charset="-122"/>
              </a:rPr>
              <a:t>PDH</a:t>
            </a:r>
            <a:r>
              <a:rPr lang="zh-CN" altLang="en-US" sz="1100">
                <a:latin typeface="FrutigerNext LT Regular"/>
                <a:ea typeface="华文细黑" panose="02010600040101010101" pitchFamily="2" charset="-122"/>
              </a:rPr>
              <a:t>为异步复用，其复用必须为</a:t>
            </a:r>
            <a:r>
              <a:rPr lang="en-US" altLang="zh-CN" sz="1100">
                <a:latin typeface="FrutigerNext LT Regular"/>
                <a:ea typeface="华文细黑" panose="02010600040101010101" pitchFamily="2" charset="-122"/>
              </a:rPr>
              <a:t>2M</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8M</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34M</a:t>
            </a:r>
            <a:r>
              <a:rPr lang="zh-CN" altLang="en-US" sz="1100">
                <a:latin typeface="FrutigerNext LT Regular"/>
                <a:ea typeface="华文细黑" panose="02010600040101010101" pitchFamily="2" charset="-122"/>
              </a:rPr>
              <a:t>的过程，</a:t>
            </a:r>
            <a:r>
              <a:rPr lang="en-US" altLang="zh-CN" sz="1100">
                <a:latin typeface="FrutigerNext LT Regular"/>
                <a:ea typeface="华文细黑" panose="02010600040101010101" pitchFamily="2" charset="-122"/>
              </a:rPr>
              <a:t>2M</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8M</a:t>
            </a:r>
            <a:r>
              <a:rPr lang="zh-CN" altLang="en-US" sz="1100">
                <a:latin typeface="FrutigerNext LT Regular"/>
                <a:ea typeface="华文细黑" panose="02010600040101010101" pitchFamily="2" charset="-122"/>
              </a:rPr>
              <a:t>以及</a:t>
            </a:r>
            <a:r>
              <a:rPr lang="en-US" altLang="zh-CN" sz="1100">
                <a:latin typeface="FrutigerNext LT Regular"/>
                <a:ea typeface="华文细黑" panose="02010600040101010101" pitchFamily="2" charset="-122"/>
              </a:rPr>
              <a:t>8M</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34M</a:t>
            </a:r>
            <a:r>
              <a:rPr lang="zh-CN" altLang="en-US" sz="1100">
                <a:latin typeface="FrutigerNext LT Regular"/>
                <a:ea typeface="华文细黑" panose="02010600040101010101" pitchFamily="2" charset="-122"/>
              </a:rPr>
              <a:t>都不是倍数增加，因此在</a:t>
            </a:r>
            <a:r>
              <a:rPr lang="en-US" altLang="zh-CN" sz="1100">
                <a:latin typeface="FrutigerNext LT Regular"/>
                <a:ea typeface="华文细黑" panose="02010600040101010101" pitchFamily="2" charset="-122"/>
              </a:rPr>
              <a:t>PDH</a:t>
            </a:r>
            <a:r>
              <a:rPr lang="zh-CN" altLang="en-US" sz="1100">
                <a:latin typeface="FrutigerNext LT Regular"/>
                <a:ea typeface="华文细黑" panose="02010600040101010101" pitchFamily="2" charset="-122"/>
              </a:rPr>
              <a:t>的复用和解复用中需要添加和去除大量的冗余比特，这样就会使信号在复用</a:t>
            </a:r>
            <a:r>
              <a:rPr lang="en-US" altLang="zh-CN" sz="1100">
                <a:latin typeface="FrutigerNext LT Regular"/>
                <a:ea typeface="华文细黑" panose="02010600040101010101" pitchFamily="2" charset="-122"/>
              </a:rPr>
              <a:t>/</a:t>
            </a:r>
            <a:r>
              <a:rPr lang="zh-CN" altLang="en-US" sz="1100">
                <a:latin typeface="FrutigerNext LT Regular"/>
                <a:ea typeface="华文细黑" panose="02010600040101010101" pitchFamily="2" charset="-122"/>
              </a:rPr>
              <a:t>解复用过程中产生的损伤加大，使传输性能劣化，在大容量传输时，此种缺点是不能容忍的。 </a:t>
            </a:r>
            <a:endParaRPr lang="zh-CN" altLang="en-US" sz="1100">
              <a:latin typeface="FrutigerNext LT Regular"/>
              <a:ea typeface="华文细黑" panose="02010600040101010101" pitchFamily="2" charset="-12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5744CF50-A4AB-4258-B0CA-73FFC5D5E599}" type="slidenum">
              <a:rPr lang="en-US" altLang="zh-CN"/>
            </a:fld>
            <a:endParaRPr lang="en-US" altLang="zh-CN"/>
          </a:p>
        </p:txBody>
      </p:sp>
      <p:sp>
        <p:nvSpPr>
          <p:cNvPr id="4161" name="Rectangle 2"/>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300">
                <a:latin typeface="Times New Roman" panose="02020603050405020304" pitchFamily="18" charset="0"/>
                <a:ea typeface="宋体" panose="02010600030101010101" pitchFamily="2" charset="-122"/>
              </a:rPr>
              <a:t>课程名称</a:t>
            </a:r>
            <a:endParaRPr lang="zh-CN" altLang="en-US" sz="1300">
              <a:latin typeface="Times New Roman" panose="02020603050405020304" pitchFamily="18" charset="0"/>
              <a:ea typeface="宋体" panose="02010600030101010101" pitchFamily="2" charset="-122"/>
            </a:endParaRPr>
          </a:p>
        </p:txBody>
      </p:sp>
      <p:sp>
        <p:nvSpPr>
          <p:cNvPr id="4162" name="Rectangle 6"/>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300">
                <a:latin typeface="Times New Roman" panose="02020603050405020304" pitchFamily="18" charset="0"/>
                <a:ea typeface="宋体" panose="02010600030101010101" pitchFamily="2" charset="-122"/>
              </a:rPr>
              <a:t>华为技术有限公司  版权所有  未经许可不得扩散</a:t>
            </a:r>
            <a:endParaRPr lang="zh-CN" altLang="en-US" sz="1300">
              <a:latin typeface="Times New Roman" panose="02020603050405020304" pitchFamily="18" charset="0"/>
              <a:ea typeface="宋体" panose="02010600030101010101" pitchFamily="2" charset="-122"/>
            </a:endParaRPr>
          </a:p>
        </p:txBody>
      </p:sp>
      <p:sp>
        <p:nvSpPr>
          <p:cNvPr id="4163" name="Rectangle 7"/>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r>
              <a:rPr lang="en-US" altLang="zh-CN" sz="1300">
                <a:latin typeface="Times New Roman" panose="02020603050405020304" pitchFamily="18" charset="0"/>
                <a:ea typeface="华文细黑" panose="02010600040101010101" pitchFamily="2" charset="-122"/>
              </a:rPr>
              <a:t>x-</a:t>
            </a:r>
            <a:fld id="{44B67DCB-AAD7-46F7-BA42-6ECCD9894CBD}" type="slidenum">
              <a:rPr lang="en-US" altLang="zh-CN" sz="1300">
                <a:latin typeface="Times New Roman" panose="02020603050405020304" pitchFamily="18" charset="0"/>
                <a:ea typeface="华文细黑" panose="02010600040101010101" pitchFamily="2" charset="-122"/>
              </a:rPr>
            </a:fld>
            <a:endParaRPr lang="en-US" altLang="zh-CN" sz="1300">
              <a:latin typeface="Times New Roman" panose="02020603050405020304" pitchFamily="18" charset="0"/>
              <a:ea typeface="华文细黑" panose="02010600040101010101" pitchFamily="2" charset="-122"/>
            </a:endParaRPr>
          </a:p>
        </p:txBody>
      </p:sp>
      <p:sp>
        <p:nvSpPr>
          <p:cNvPr id="4164" name="Rectangle 2"/>
          <p:cNvSpPr>
            <a:spLocks noChangeArrowheads="1"/>
          </p:cNvSpPr>
          <p:nvPr>
            <p:ph type="sldImg"/>
          </p:nvPr>
        </p:nvSpPr>
        <p:spPr bwMode="auto">
          <a:xfrm>
            <a:off x="992188" y="768350"/>
            <a:ext cx="5116512"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65" name="Rectangle 3"/>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r>
              <a:rPr lang="en-US" altLang="zh-CN" sz="1100">
                <a:latin typeface="FrutigerNext LT Regular"/>
                <a:ea typeface="华文细黑" panose="02010600040101010101" pitchFamily="2" charset="-122"/>
              </a:rPr>
              <a:t>SDH</a:t>
            </a:r>
            <a:r>
              <a:rPr lang="zh-CN" altLang="en-US" sz="1100">
                <a:latin typeface="FrutigerNext LT Regular"/>
                <a:ea typeface="华文细黑" panose="02010600040101010101" pitchFamily="2" charset="-122"/>
              </a:rPr>
              <a:t>接口：</a:t>
            </a:r>
            <a:r>
              <a:rPr lang="en-US" altLang="zh-CN" sz="1100">
                <a:latin typeface="FrutigerNext LT Regular"/>
                <a:ea typeface="华文细黑" panose="02010600040101010101" pitchFamily="2" charset="-122"/>
              </a:rPr>
              <a:t>STM</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N, </a:t>
            </a:r>
            <a:r>
              <a:rPr lang="zh-CN" altLang="en-US" sz="1100">
                <a:latin typeface="FrutigerNext LT Regular"/>
                <a:ea typeface="华文细黑" panose="02010600040101010101" pitchFamily="2" charset="-122"/>
              </a:rPr>
              <a:t>采用国际统一的标准接口，适合任意不同厂家设备的对接。</a:t>
            </a:r>
            <a:endParaRPr lang="zh-CN" altLang="en-US" sz="1100">
              <a:latin typeface="FrutigerNext LT Regular"/>
              <a:ea typeface="华文细黑" panose="02010600040101010101" pitchFamily="2" charset="-122"/>
            </a:endParaRPr>
          </a:p>
          <a:p>
            <a:pPr>
              <a:lnSpc>
                <a:spcPct val="125000"/>
              </a:lnSpc>
              <a:spcBef>
                <a:spcPct val="0"/>
              </a:spcBef>
              <a:spcAft>
                <a:spcPts val="600"/>
              </a:spcAft>
              <a:buSzPct val="70000"/>
              <a:buFont typeface="Wingdings" panose="05000000000000000000" pitchFamily="2" charset="2"/>
              <a:buChar char="l"/>
            </a:pPr>
            <a:r>
              <a:rPr lang="en-US" altLang="zh-CN" sz="1100">
                <a:latin typeface="FrutigerNext LT Regular"/>
                <a:ea typeface="华文细黑" panose="02010600040101010101" pitchFamily="2" charset="-122"/>
              </a:rPr>
              <a:t>SDH</a:t>
            </a:r>
            <a:r>
              <a:rPr lang="zh-CN" altLang="en-US" sz="1100">
                <a:latin typeface="FrutigerNext LT Regular"/>
                <a:ea typeface="华文细黑" panose="02010600040101010101" pitchFamily="2" charset="-122"/>
              </a:rPr>
              <a:t>的复用方式：采用同步的字节间插复用，从</a:t>
            </a:r>
            <a:r>
              <a:rPr lang="en-US" altLang="zh-CN" sz="1100">
                <a:latin typeface="FrutigerNext LT Regular"/>
                <a:ea typeface="华文细黑" panose="02010600040101010101" pitchFamily="2" charset="-122"/>
              </a:rPr>
              <a:t>STM</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1</a:t>
            </a:r>
            <a:r>
              <a:rPr lang="en-US" altLang="zh-CN" sz="1100">
                <a:latin typeface="Arial" panose="020B0604020202020204" pitchFamily="34" charset="0"/>
                <a:ea typeface="华文细黑" panose="02010600040101010101" pitchFamily="2" charset="-122"/>
              </a:rPr>
              <a:t>——</a:t>
            </a:r>
            <a:r>
              <a:rPr lang="en-US" altLang="zh-CN" sz="1100">
                <a:latin typeface="FrutigerNext LT Regular"/>
                <a:ea typeface="华文细黑" panose="02010600040101010101" pitchFamily="2" charset="-122"/>
              </a:rPr>
              <a:t>STM</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4</a:t>
            </a:r>
            <a:r>
              <a:rPr lang="zh-CN" altLang="en-US" sz="1100">
                <a:latin typeface="FrutigerNext LT Regular"/>
                <a:ea typeface="华文细黑" panose="02010600040101010101" pitchFamily="2" charset="-122"/>
              </a:rPr>
              <a:t>，速率正好为</a:t>
            </a:r>
            <a:r>
              <a:rPr lang="en-US" altLang="zh-CN" sz="1100">
                <a:latin typeface="FrutigerNext LT Regular"/>
                <a:ea typeface="华文细黑" panose="02010600040101010101" pitchFamily="2" charset="-122"/>
              </a:rPr>
              <a:t>4</a:t>
            </a:r>
            <a:r>
              <a:rPr lang="zh-CN" altLang="en-US" sz="1100">
                <a:latin typeface="FrutigerNext LT Regular"/>
                <a:ea typeface="华文细黑" panose="02010600040101010101" pitchFamily="2" charset="-122"/>
              </a:rPr>
              <a:t>倍。这样使低速支路信号在</a:t>
            </a:r>
            <a:r>
              <a:rPr lang="en-US" altLang="zh-CN" sz="1100">
                <a:latin typeface="FrutigerNext LT Regular"/>
                <a:ea typeface="华文细黑" panose="02010600040101010101" pitchFamily="2" charset="-122"/>
              </a:rPr>
              <a:t>STM-N</a:t>
            </a:r>
            <a:r>
              <a:rPr lang="zh-CN" altLang="en-US" sz="1100">
                <a:latin typeface="FrutigerNext LT Regular"/>
                <a:ea typeface="华文细黑" panose="02010600040101010101" pitchFamily="2" charset="-122"/>
              </a:rPr>
              <a:t>帧中的位置也是可预见的，于是可以从</a:t>
            </a:r>
            <a:r>
              <a:rPr lang="en-US" altLang="zh-CN" sz="1100">
                <a:latin typeface="FrutigerNext LT Regular"/>
                <a:ea typeface="华文细黑" panose="02010600040101010101" pitchFamily="2" charset="-122"/>
              </a:rPr>
              <a:t>STM-N</a:t>
            </a:r>
            <a:r>
              <a:rPr lang="zh-CN" altLang="en-US" sz="1100">
                <a:latin typeface="FrutigerNext LT Regular"/>
                <a:ea typeface="华文细黑" panose="02010600040101010101" pitchFamily="2" charset="-122"/>
              </a:rPr>
              <a:t>信号中直接分</a:t>
            </a:r>
            <a:r>
              <a:rPr lang="en-US" altLang="zh-CN" sz="1100">
                <a:latin typeface="FrutigerNext LT Regular"/>
                <a:ea typeface="华文细黑" panose="02010600040101010101" pitchFamily="2" charset="-122"/>
              </a:rPr>
              <a:t>/</a:t>
            </a:r>
            <a:r>
              <a:rPr lang="zh-CN" altLang="en-US" sz="1100">
                <a:latin typeface="FrutigerNext LT Regular"/>
                <a:ea typeface="华文细黑" panose="02010600040101010101" pitchFamily="2" charset="-122"/>
              </a:rPr>
              <a:t>插出低速支路信号。 </a:t>
            </a:r>
            <a:endParaRPr lang="zh-CN" altLang="en-US" sz="1100">
              <a:latin typeface="FrutigerNext LT Regular"/>
              <a:ea typeface="华文细黑" panose="02010600040101010101" pitchFamily="2" charset="-122"/>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D8396413-85DA-4C73-BE28-BC7151F24140}" type="slidenum">
              <a:rPr lang="en-US" altLang="zh-CN"/>
            </a:fld>
            <a:endParaRPr lang="en-US" altLang="zh-CN"/>
          </a:p>
        </p:txBody>
      </p:sp>
      <p:sp>
        <p:nvSpPr>
          <p:cNvPr id="4168" name="Rectangle 2"/>
          <p:cNvSpPr>
            <a:spLocks noChangeArrowheads="1"/>
          </p:cNvSpPr>
          <p:nvPr/>
        </p:nvSpPr>
        <p:spPr bwMode="auto">
          <a:xfrm>
            <a:off x="892175" y="390525"/>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000">
                <a:latin typeface="FrutigerNext LT Regular"/>
                <a:ea typeface="华文细黑" panose="02010600040101010101" pitchFamily="2" charset="-122"/>
              </a:rPr>
              <a:t>课程名称</a:t>
            </a:r>
            <a:endParaRPr lang="zh-CN" altLang="en-US" sz="1000">
              <a:latin typeface="FrutigerNext LT Regular"/>
              <a:ea typeface="华文细黑" panose="02010600040101010101" pitchFamily="2" charset="-122"/>
            </a:endParaRPr>
          </a:p>
        </p:txBody>
      </p:sp>
      <p:sp>
        <p:nvSpPr>
          <p:cNvPr id="4169" name="Rectangle 6"/>
          <p:cNvSpPr>
            <a:spLocks noChangeArrowheads="1"/>
          </p:cNvSpPr>
          <p:nvPr/>
        </p:nvSpPr>
        <p:spPr bwMode="auto">
          <a:xfrm>
            <a:off x="1981200" y="928211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nchor="b"/>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zh-CN" altLang="en-US" sz="1000">
                <a:latin typeface="华文细黑" panose="02010600040101010101" pitchFamily="2" charset="-122"/>
                <a:ea typeface="华文细黑" panose="02010600040101010101" pitchFamily="2" charset="-122"/>
              </a:rPr>
              <a:t>华为技术有限公司  版权所有  未经许可不得扩散</a:t>
            </a:r>
            <a:endParaRPr lang="zh-CN" altLang="en-US" sz="1000">
              <a:latin typeface="华文细黑" panose="02010600040101010101" pitchFamily="2" charset="-122"/>
              <a:ea typeface="华文细黑" panose="02010600040101010101" pitchFamily="2" charset="-122"/>
            </a:endParaRPr>
          </a:p>
        </p:txBody>
      </p:sp>
      <p:sp>
        <p:nvSpPr>
          <p:cNvPr id="4170" name="Rectangle 7"/>
          <p:cNvSpPr>
            <a:spLocks noChangeArrowheads="1"/>
          </p:cNvSpPr>
          <p:nvPr/>
        </p:nvSpPr>
        <p:spPr bwMode="auto">
          <a:xfrm>
            <a:off x="4060825" y="149225"/>
            <a:ext cx="213995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nchor="b"/>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r>
              <a:rPr lang="en-US" altLang="zh-CN" sz="1000">
                <a:latin typeface="FrutigerNext LT Regular"/>
                <a:ea typeface="华文细黑" panose="02010600040101010101" pitchFamily="2" charset="-122"/>
              </a:rPr>
              <a:t>x-</a:t>
            </a:r>
            <a:fld id="{CACD1463-352F-48BB-9136-11858E68F6E4}" type="slidenum">
              <a:rPr lang="en-US" altLang="zh-CN" sz="1000">
                <a:latin typeface="FrutigerNext LT Regular"/>
                <a:ea typeface="华文细黑" panose="02010600040101010101" pitchFamily="2" charset="-122"/>
              </a:rPr>
            </a:fld>
            <a:endParaRPr lang="en-US" altLang="zh-CN" sz="1000">
              <a:latin typeface="FrutigerNext LT Regular"/>
              <a:ea typeface="华文细黑" panose="02010600040101010101" pitchFamily="2" charset="-122"/>
            </a:endParaRPr>
          </a:p>
        </p:txBody>
      </p:sp>
      <p:sp>
        <p:nvSpPr>
          <p:cNvPr id="4171" name="Rectangle 2"/>
          <p:cNvSpPr>
            <a:spLocks noChangeArrowheads="1"/>
          </p:cNvSpPr>
          <p:nvPr>
            <p:ph type="sldImg"/>
          </p:nvPr>
        </p:nvSpPr>
        <p:spPr bwMode="auto">
          <a:xfrm>
            <a:off x="992188" y="768350"/>
            <a:ext cx="5118100" cy="3838575"/>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72" name="Rectangle 3"/>
          <p:cNvSpPr>
            <a:spLocks noChangeArrowheads="1"/>
          </p:cNvSpPr>
          <p:nvPr>
            <p:ph type="body" idx="1"/>
          </p:nvPr>
        </p:nvSpPr>
        <p:spPr bwMode="auto">
          <a:xfrm>
            <a:off x="1006475" y="4860925"/>
            <a:ext cx="511492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lstStyle/>
          <a:p>
            <a:pPr marL="180975" indent="-180975" defTabSz="914400">
              <a:lnSpc>
                <a:spcPct val="125000"/>
              </a:lnSpc>
              <a:spcBef>
                <a:spcPct val="0"/>
              </a:spcBef>
              <a:spcAft>
                <a:spcPts val="600"/>
              </a:spcAft>
              <a:buSzPct val="70000"/>
              <a:buFont typeface="Wingdings" panose="05000000000000000000" pitchFamily="2" charset="2"/>
              <a:buChar char="l"/>
            </a:pPr>
            <a:r>
              <a:rPr lang="en-US" altLang="zh-CN" sz="1100">
                <a:latin typeface="FrutigerNext LT Regular"/>
                <a:ea typeface="华文细黑" panose="02010600040101010101" pitchFamily="2" charset="-122"/>
              </a:rPr>
              <a:t>SDH</a:t>
            </a:r>
            <a:r>
              <a:rPr lang="zh-CN" altLang="en-US" sz="1100">
                <a:latin typeface="FrutigerNext LT Regular"/>
                <a:ea typeface="华文细黑" panose="02010600040101010101" pitchFamily="2" charset="-122"/>
              </a:rPr>
              <a:t>对于任意速率的信号（包括</a:t>
            </a:r>
            <a:r>
              <a:rPr lang="en-US" altLang="zh-CN" sz="1100">
                <a:latin typeface="FrutigerNext LT Regular"/>
                <a:ea typeface="华文细黑" panose="02010600040101010101" pitchFamily="2" charset="-122"/>
              </a:rPr>
              <a:t>PDH</a:t>
            </a:r>
            <a:r>
              <a:rPr lang="zh-CN" altLang="en-US" sz="1100">
                <a:latin typeface="FrutigerNext LT Regular"/>
                <a:ea typeface="华文细黑" panose="02010600040101010101" pitchFamily="2" charset="-122"/>
              </a:rPr>
              <a:t>信号、</a:t>
            </a:r>
            <a:r>
              <a:rPr lang="en-US" altLang="zh-CN" sz="1100">
                <a:latin typeface="FrutigerNext LT Regular"/>
                <a:ea typeface="华文细黑" panose="02010600040101010101" pitchFamily="2" charset="-122"/>
              </a:rPr>
              <a:t>ATM</a:t>
            </a:r>
            <a:r>
              <a:rPr lang="zh-CN" altLang="en-US" sz="1100">
                <a:latin typeface="FrutigerNext LT Regular"/>
                <a:ea typeface="华文细黑" panose="02010600040101010101" pitchFamily="2" charset="-122"/>
              </a:rPr>
              <a:t>信元和</a:t>
            </a:r>
            <a:r>
              <a:rPr lang="en-US" altLang="zh-CN" sz="1100">
                <a:latin typeface="FrutigerNext LT Regular"/>
                <a:ea typeface="华文细黑" panose="02010600040101010101" pitchFamily="2" charset="-122"/>
              </a:rPr>
              <a:t>IP</a:t>
            </a:r>
            <a:r>
              <a:rPr lang="zh-CN" altLang="en-US" sz="1100">
                <a:latin typeface="FrutigerNext LT Regular"/>
                <a:ea typeface="华文细黑" panose="02010600040101010101" pitchFamily="2" charset="-122"/>
              </a:rPr>
              <a:t>报文等）均可以通过打包后在</a:t>
            </a:r>
            <a:r>
              <a:rPr lang="en-US" altLang="zh-CN" sz="1100">
                <a:latin typeface="FrutigerNext LT Regular"/>
                <a:ea typeface="华文细黑" panose="02010600040101010101" pitchFamily="2" charset="-122"/>
              </a:rPr>
              <a:t>SDH</a:t>
            </a:r>
            <a:r>
              <a:rPr lang="zh-CN" altLang="en-US" sz="1100">
                <a:latin typeface="FrutigerNext LT Regular"/>
                <a:ea typeface="华文细黑" panose="02010600040101010101" pitchFamily="2" charset="-122"/>
              </a:rPr>
              <a:t>体制中传送。</a:t>
            </a:r>
            <a:endParaRPr lang="zh-CN" altLang="en-US" sz="1100">
              <a:latin typeface="FrutigerNext LT Regular"/>
              <a:ea typeface="华文细黑" panose="02010600040101010101" pitchFamily="2" charset="-122"/>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BB765292-D5A0-467F-8AA2-A92664F8D8B7}" type="slidenum">
              <a:rPr lang="en-US" altLang="zh-CN"/>
            </a:fld>
            <a:endParaRPr lang="en-US" altLang="zh-CN"/>
          </a:p>
        </p:txBody>
      </p:sp>
      <p:sp>
        <p:nvSpPr>
          <p:cNvPr id="4175" name="Rectangle 2"/>
          <p:cNvSpPr>
            <a:spLocks noChangeArrowheads="1"/>
          </p:cNvSpPr>
          <p:nvPr/>
        </p:nvSpPr>
        <p:spPr bwMode="auto">
          <a:xfrm>
            <a:off x="892175" y="390525"/>
            <a:ext cx="3076575"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000">
                <a:latin typeface="Arial" panose="020B0604020202020204" pitchFamily="34" charset="0"/>
                <a:ea typeface="华文细黑" panose="02010600040101010101" pitchFamily="2" charset="-122"/>
              </a:rPr>
              <a:t>课程名称</a:t>
            </a:r>
            <a:endParaRPr lang="zh-CN" altLang="en-US" sz="1000">
              <a:latin typeface="Arial" panose="020B0604020202020204" pitchFamily="34" charset="0"/>
              <a:ea typeface="华文细黑" panose="02010600040101010101" pitchFamily="2" charset="-122"/>
            </a:endParaRPr>
          </a:p>
        </p:txBody>
      </p:sp>
      <p:sp>
        <p:nvSpPr>
          <p:cNvPr id="4176" name="Rectangle 6"/>
          <p:cNvSpPr>
            <a:spLocks noChangeArrowheads="1"/>
          </p:cNvSpPr>
          <p:nvPr/>
        </p:nvSpPr>
        <p:spPr bwMode="auto">
          <a:xfrm>
            <a:off x="1981200" y="9282113"/>
            <a:ext cx="3076575" cy="5127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nchor="b"/>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zh-CN" altLang="en-US" sz="1000">
                <a:latin typeface="华文细黑" panose="02010600040101010101" pitchFamily="2" charset="-122"/>
                <a:ea typeface="华文细黑" panose="02010600040101010101" pitchFamily="2" charset="-122"/>
              </a:rPr>
              <a:t>华为技术有限公司  版权所有  未经许可不得扩散</a:t>
            </a:r>
            <a:endParaRPr lang="zh-CN" altLang="en-US" sz="1000">
              <a:latin typeface="华文细黑" panose="02010600040101010101" pitchFamily="2" charset="-122"/>
              <a:ea typeface="华文细黑" panose="02010600040101010101" pitchFamily="2" charset="-122"/>
            </a:endParaRPr>
          </a:p>
        </p:txBody>
      </p:sp>
      <p:sp>
        <p:nvSpPr>
          <p:cNvPr id="4177" name="Rectangle 7"/>
          <p:cNvSpPr>
            <a:spLocks noChangeArrowheads="1"/>
          </p:cNvSpPr>
          <p:nvPr/>
        </p:nvSpPr>
        <p:spPr bwMode="auto">
          <a:xfrm>
            <a:off x="4060825" y="149225"/>
            <a:ext cx="2139950" cy="512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nchor="b"/>
          <a:lstStyle>
            <a:lvl1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68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68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r>
              <a:rPr lang="en-US" altLang="zh-CN" sz="1000">
                <a:latin typeface="FrutigerNext LT Regular"/>
                <a:ea typeface="华文细黑" panose="02010600040101010101" pitchFamily="2" charset="-122"/>
              </a:rPr>
              <a:t>x-</a:t>
            </a:r>
            <a:fld id="{2C30A114-24A7-453F-A1BB-17E99E40CA8E}" type="slidenum">
              <a:rPr lang="en-US" altLang="zh-CN" sz="1000">
                <a:latin typeface="FrutigerNext LT Regular"/>
                <a:ea typeface="华文细黑" panose="02010600040101010101" pitchFamily="2" charset="-122"/>
              </a:rPr>
            </a:fld>
            <a:endParaRPr lang="en-US" altLang="zh-CN" sz="1000">
              <a:latin typeface="FrutigerNext LT Regular"/>
              <a:ea typeface="华文细黑" panose="02010600040101010101" pitchFamily="2" charset="-122"/>
            </a:endParaRPr>
          </a:p>
        </p:txBody>
      </p:sp>
      <p:sp>
        <p:nvSpPr>
          <p:cNvPr id="4178" name="Rectangle 2"/>
          <p:cNvSpPr>
            <a:spLocks noChangeArrowheads="1"/>
          </p:cNvSpPr>
          <p:nvPr>
            <p:ph type="sldImg"/>
          </p:nvPr>
        </p:nvSpPr>
        <p:spPr bwMode="auto">
          <a:xfrm>
            <a:off x="992188" y="768350"/>
            <a:ext cx="5118100" cy="3838575"/>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79" name="Rectangle 3"/>
          <p:cNvSpPr>
            <a:spLocks noChangeArrowheads="1"/>
          </p:cNvSpPr>
          <p:nvPr>
            <p:ph type="body" idx="1"/>
          </p:nvPr>
        </p:nvSpPr>
        <p:spPr bwMode="auto">
          <a:xfrm>
            <a:off x="1006475" y="4860925"/>
            <a:ext cx="511492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6791" tIns="48396" rIns="96791" bIns="48396"/>
          <a:lstStyle/>
          <a:p>
            <a:pPr marL="180975" indent="-180975" defTabSz="914400">
              <a:lnSpc>
                <a:spcPct val="125000"/>
              </a:lnSpc>
              <a:spcBef>
                <a:spcPct val="0"/>
              </a:spcBef>
              <a:spcAft>
                <a:spcPts val="600"/>
              </a:spcAft>
              <a:buSzPct val="70000"/>
              <a:buFont typeface="Wingdings" panose="05000000000000000000" pitchFamily="2" charset="2"/>
              <a:buChar char="l"/>
            </a:pPr>
            <a:r>
              <a:rPr lang="zh-CN" altLang="en-US" sz="1100">
                <a:latin typeface="FrutigerNext LT Regular"/>
                <a:ea typeface="华文细黑" panose="02010600040101010101" pitchFamily="2" charset="-122"/>
              </a:rPr>
              <a:t>光传送网络可提供</a:t>
            </a:r>
            <a:r>
              <a:rPr lang="en-US" altLang="zh-CN" sz="1100">
                <a:latin typeface="FrutigerNext LT Regular"/>
                <a:ea typeface="华文细黑" panose="02010600040101010101" pitchFamily="2" charset="-122"/>
              </a:rPr>
              <a:t>N*64K</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2M</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STM-N</a:t>
            </a:r>
            <a:r>
              <a:rPr lang="zh-CN" altLang="en-US" sz="1100">
                <a:latin typeface="FrutigerNext LT Regular"/>
                <a:ea typeface="华文细黑" panose="02010600040101010101" pitchFamily="2" charset="-122"/>
              </a:rPr>
              <a:t>、</a:t>
            </a:r>
            <a:r>
              <a:rPr lang="en-US" altLang="zh-CN" sz="1100">
                <a:latin typeface="FrutigerNext LT Regular"/>
                <a:ea typeface="华文细黑" panose="02010600040101010101" pitchFamily="2" charset="-122"/>
              </a:rPr>
              <a:t>10M/FE/GE</a:t>
            </a:r>
            <a:r>
              <a:rPr lang="zh-CN" altLang="en-US" sz="1100">
                <a:latin typeface="FrutigerNext LT Regular"/>
                <a:ea typeface="华文细黑" panose="02010600040101010101" pitchFamily="2" charset="-122"/>
              </a:rPr>
              <a:t>、可变速率波长等各种速率的透传专线，</a:t>
            </a:r>
            <a:r>
              <a:rPr lang="zh-CN" altLang="zh-CN" sz="1100">
                <a:latin typeface="FrutigerNext LT Regular"/>
                <a:ea typeface="华文细黑" panose="02010600040101010101" pitchFamily="2" charset="-122"/>
              </a:rPr>
              <a:t>具备更强的IP、ATM、TDM综合传送能力，承载DSLAM、NGN、3G等新型主业务。</a:t>
            </a:r>
            <a:endParaRPr lang="zh-CN" altLang="en-US" sz="1100">
              <a:latin typeface="FrutigerNext LT Regular"/>
              <a:ea typeface="华文细黑" panose="02010600040101010101" pitchFamily="2" charset="-122"/>
            </a:endParaRPr>
          </a:p>
          <a:p>
            <a:pPr marL="180975" indent="-180975" defTabSz="914400">
              <a:lnSpc>
                <a:spcPct val="125000"/>
              </a:lnSpc>
              <a:spcBef>
                <a:spcPct val="0"/>
              </a:spcBef>
              <a:spcAft>
                <a:spcPts val="600"/>
              </a:spcAft>
              <a:buSzPct val="70000"/>
              <a:buFont typeface="Wingdings" panose="05000000000000000000" pitchFamily="2" charset="2"/>
              <a:buChar char="l"/>
            </a:pPr>
            <a:endParaRPr lang="zh-CN" altLang="zh-CN" sz="1100">
              <a:latin typeface="FrutigerNext LT Regular"/>
              <a:ea typeface="华文细黑" panose="02010600040101010101" pitchFamily="2" charset="-12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32546FE4-4CB1-4BA6-916E-06FC4EF99C47}" type="slidenum">
              <a:rPr lang="en-US" altLang="zh-CN"/>
            </a:fld>
            <a:endParaRPr lang="en-US" altLang="zh-CN"/>
          </a:p>
        </p:txBody>
      </p:sp>
      <p:sp>
        <p:nvSpPr>
          <p:cNvPr id="4182" name="Rectangle 2"/>
          <p:cNvSpPr>
            <a:spLocks noChangeArrowheads="1"/>
          </p:cNvSpPr>
          <p:nvPr/>
        </p:nvSpPr>
        <p:spPr bwMode="auto">
          <a:xfrm>
            <a:off x="0"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300">
                <a:latin typeface="Times New Roman" panose="02020603050405020304" pitchFamily="18" charset="0"/>
                <a:ea typeface="宋体" panose="02010600030101010101" pitchFamily="2" charset="-122"/>
              </a:rPr>
              <a:t>课程名称</a:t>
            </a:r>
            <a:endParaRPr lang="zh-CN" altLang="en-US" sz="1300">
              <a:latin typeface="Times New Roman" panose="02020603050405020304" pitchFamily="18" charset="0"/>
              <a:ea typeface="宋体" panose="02010600030101010101" pitchFamily="2" charset="-122"/>
            </a:endParaRPr>
          </a:p>
        </p:txBody>
      </p:sp>
      <p:sp>
        <p:nvSpPr>
          <p:cNvPr id="4183" name="Rectangle 6"/>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300">
                <a:latin typeface="Times New Roman" panose="02020603050405020304" pitchFamily="18" charset="0"/>
                <a:ea typeface="宋体" panose="02010600030101010101" pitchFamily="2" charset="-122"/>
              </a:rPr>
              <a:t>华为技术有限公司  版权所有  未经许可不得扩散</a:t>
            </a:r>
            <a:endParaRPr lang="zh-CN" altLang="en-US" sz="1300">
              <a:latin typeface="Times New Roman" panose="02020603050405020304" pitchFamily="18" charset="0"/>
              <a:ea typeface="宋体" panose="02010600030101010101" pitchFamily="2" charset="-122"/>
            </a:endParaRPr>
          </a:p>
        </p:txBody>
      </p:sp>
      <p:sp>
        <p:nvSpPr>
          <p:cNvPr id="4184" name="Rectangle 7"/>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r>
              <a:rPr lang="en-US" altLang="zh-CN" sz="1300">
                <a:latin typeface="Times New Roman" panose="02020603050405020304" pitchFamily="18" charset="0"/>
                <a:ea typeface="华文细黑" panose="02010600040101010101" pitchFamily="2" charset="-122"/>
              </a:rPr>
              <a:t>x-</a:t>
            </a:r>
            <a:fld id="{6CC4D06A-E8C0-4A12-B2D2-44EDCF2255D2}" type="slidenum">
              <a:rPr lang="en-US" altLang="zh-CN" sz="1300">
                <a:latin typeface="Times New Roman" panose="02020603050405020304" pitchFamily="18" charset="0"/>
                <a:ea typeface="华文细黑" panose="02010600040101010101" pitchFamily="2" charset="-122"/>
              </a:rPr>
            </a:fld>
            <a:endParaRPr lang="en-US" altLang="zh-CN" sz="1300">
              <a:latin typeface="Times New Roman" panose="02020603050405020304" pitchFamily="18" charset="0"/>
              <a:ea typeface="华文细黑" panose="02010600040101010101" pitchFamily="2" charset="-122"/>
            </a:endParaRPr>
          </a:p>
        </p:txBody>
      </p:sp>
      <p:sp>
        <p:nvSpPr>
          <p:cNvPr id="4185" name="Rectangle 2"/>
          <p:cNvSpPr>
            <a:spLocks noChangeArrowheads="1"/>
          </p:cNvSpPr>
          <p:nvPr>
            <p:ph type="sldImg"/>
          </p:nvPr>
        </p:nvSpPr>
        <p:spPr bwMode="auto">
          <a:xfrm>
            <a:off x="992188" y="768350"/>
            <a:ext cx="5116512"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86" name="Rectangle 3"/>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r>
              <a:rPr lang="zh-CN" altLang="en-US" sz="1100">
                <a:latin typeface="FrutigerNext LT Regular"/>
                <a:ea typeface="华文细黑" panose="02010600040101010101" pitchFamily="2" charset="-122"/>
              </a:rPr>
              <a:t>波分系统可以接入各种类型的客户侧业务，并实现对它们的透明传输。</a:t>
            </a:r>
            <a:endParaRPr lang="en-US" altLang="zh-CN" sz="1100">
              <a:latin typeface="FrutigerNext LT Regular"/>
              <a:ea typeface="华文细黑" panose="02010600040101010101" pitchFamily="2" charset="-122"/>
            </a:endParaRPr>
          </a:p>
          <a:p>
            <a:pPr>
              <a:lnSpc>
                <a:spcPct val="125000"/>
              </a:lnSpc>
              <a:spcBef>
                <a:spcPct val="0"/>
              </a:spcBef>
              <a:spcAft>
                <a:spcPts val="600"/>
              </a:spcAft>
              <a:buSzPct val="70000"/>
              <a:buFont typeface="Wingdings" panose="05000000000000000000" pitchFamily="2" charset="2"/>
              <a:buChar char="l"/>
            </a:pPr>
            <a:r>
              <a:rPr lang="zh-CN" altLang="en-US" sz="1100">
                <a:latin typeface="FrutigerNext LT Regular"/>
                <a:ea typeface="华文细黑" panose="02010600040101010101" pitchFamily="2" charset="-122"/>
              </a:rPr>
              <a:t>波分系统可以将来自不同光方向的各类信号复用在一根光缆中进行传输，从而节省了光纤资源，提高了传送的容量。</a:t>
            </a:r>
            <a:endParaRPr lang="zh-CN" altLang="en-US" sz="1100">
              <a:latin typeface="FrutigerNext LT Regular"/>
              <a:ea typeface="华文细黑" panose="02010600040101010101" pitchFamily="2" charset="-122"/>
            </a:endParaRPr>
          </a:p>
          <a:p>
            <a:pPr>
              <a:lnSpc>
                <a:spcPct val="125000"/>
              </a:lnSpc>
              <a:spcBef>
                <a:spcPct val="0"/>
              </a:spcBef>
              <a:spcAft>
                <a:spcPts val="600"/>
              </a:spcAft>
              <a:buSzPct val="70000"/>
              <a:buFont typeface="Wingdings" panose="05000000000000000000" pitchFamily="2" charset="2"/>
              <a:buChar char="l"/>
            </a:pPr>
            <a:r>
              <a:rPr lang="zh-CN" altLang="en-US" sz="1100">
                <a:latin typeface="FrutigerNext LT Regular"/>
                <a:ea typeface="华文细黑" panose="02010600040101010101" pitchFamily="2" charset="-122"/>
              </a:rPr>
              <a:t>大容量，长距离传输是</a:t>
            </a:r>
            <a:r>
              <a:rPr lang="en-US" altLang="zh-CN" sz="1100">
                <a:latin typeface="FrutigerNext LT Regular"/>
                <a:ea typeface="华文细黑" panose="02010600040101010101" pitchFamily="2" charset="-122"/>
              </a:rPr>
              <a:t>WDM</a:t>
            </a:r>
            <a:r>
              <a:rPr lang="zh-CN" altLang="en-US" sz="1100">
                <a:latin typeface="FrutigerNext LT Regular"/>
                <a:ea typeface="华文细黑" panose="02010600040101010101" pitchFamily="2" charset="-122"/>
              </a:rPr>
              <a:t>区别于</a:t>
            </a:r>
            <a:r>
              <a:rPr lang="en-US" altLang="zh-CN" sz="1100">
                <a:latin typeface="FrutigerNext LT Regular"/>
                <a:ea typeface="华文细黑" panose="02010600040101010101" pitchFamily="2" charset="-122"/>
              </a:rPr>
              <a:t>SDH</a:t>
            </a:r>
            <a:r>
              <a:rPr lang="zh-CN" altLang="en-US" sz="1100">
                <a:latin typeface="FrutigerNext LT Regular"/>
                <a:ea typeface="华文细黑" panose="02010600040101010101" pitchFamily="2" charset="-122"/>
              </a:rPr>
              <a:t>的最大特点。</a:t>
            </a:r>
            <a:endParaRPr lang="en-US" altLang="zh-CN" sz="1100">
              <a:latin typeface="FrutigerNext LT Regular"/>
              <a:ea typeface="华文细黑" panose="0201060004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幻灯片图像占位符 1"/>
          <p:cNvSpPr>
            <a:spLocks noGrp="1" noRot="1" noChangeAspect="1" noTextEdit="1"/>
          </p:cNvSpPr>
          <p:nvPr>
            <p:ph type="sldImg"/>
          </p:nvPr>
        </p:nvSpPr>
        <p:spPr/>
      </p:sp>
      <p:sp>
        <p:nvSpPr>
          <p:cNvPr id="11267" name="备注占位符 2"/>
          <p:cNvSpPr>
            <a:spLocks noGrp="1"/>
          </p:cNvSpPr>
          <p:nvPr>
            <p:ph type="body" idx="1"/>
          </p:nvPr>
        </p:nvSpPr>
        <p:spPr>
          <a:noFill/>
        </p:spPr>
        <p:txBody>
          <a:bodyPr/>
          <a:lstStyle/>
          <a:p>
            <a:pPr eaLnBrk="1" latinLnBrk="0" hangingPunct="1">
              <a:lnSpc>
                <a:spcPct val="90000"/>
              </a:lnSpc>
              <a:spcBef>
                <a:spcPct val="35000"/>
              </a:spcBef>
              <a:spcAft>
                <a:spcPct val="15000"/>
              </a:spcAft>
              <a:buClr>
                <a:schemeClr val="folHlink"/>
              </a:buClr>
              <a:buSzPct val="60000"/>
              <a:buFont typeface="Wingdings" panose="05000000000000000000" pitchFamily="2" charset="2"/>
              <a:buNone/>
            </a:pPr>
            <a:r>
              <a:rPr kumimoji="0" lang="zh-CN" altLang="en-US">
                <a:solidFill>
                  <a:srgbClr val="0066CC"/>
                </a:solidFill>
                <a:latin typeface="黑体" panose="02010609060101010101" pitchFamily="49" charset="-122"/>
                <a:ea typeface="黑体" panose="02010609060101010101" pitchFamily="49" charset="-122"/>
              </a:rPr>
              <a:t>基带信号</a:t>
            </a:r>
            <a:endParaRPr kumimoji="0" lang="zh-CN" altLang="en-US">
              <a:solidFill>
                <a:srgbClr val="0066CC"/>
              </a:solidFill>
              <a:latin typeface="黑体" panose="02010609060101010101" pitchFamily="49" charset="-122"/>
              <a:ea typeface="黑体" panose="02010609060101010101" pitchFamily="49" charset="-122"/>
            </a:endParaRPr>
          </a:p>
          <a:p>
            <a:pPr eaLnBrk="1" latinLnBrk="0" hangingPunct="1">
              <a:lnSpc>
                <a:spcPct val="90000"/>
              </a:lnSpc>
              <a:spcBef>
                <a:spcPct val="35000"/>
              </a:spcBef>
              <a:spcAft>
                <a:spcPct val="15000"/>
              </a:spcAft>
              <a:buClr>
                <a:schemeClr val="folHlink"/>
              </a:buClr>
              <a:buSzPct val="60000"/>
              <a:buFont typeface="Wingdings" panose="05000000000000000000" pitchFamily="2" charset="2"/>
              <a:buNone/>
            </a:pPr>
            <a:r>
              <a:rPr kumimoji="0" lang="zh-CN" altLang="en-US">
                <a:latin typeface="黑体" panose="02010609060101010101" pitchFamily="49" charset="-122"/>
                <a:ea typeface="黑体" panose="02010609060101010101" pitchFamily="49" charset="-122"/>
              </a:rPr>
              <a:t>数字基带信号： </a:t>
            </a:r>
            <a:r>
              <a:rPr kumimoji="0" lang="en-US" altLang="zh-CN">
                <a:latin typeface="黑体" panose="02010609060101010101" pitchFamily="49" charset="-122"/>
                <a:ea typeface="黑体" panose="02010609060101010101" pitchFamily="49" charset="-122"/>
              </a:rPr>
              <a:t>1 </a:t>
            </a:r>
            <a:r>
              <a:rPr kumimoji="0" lang="zh-CN" altLang="en-US">
                <a:latin typeface="黑体" panose="02010609060101010101" pitchFamily="49" charset="-122"/>
                <a:ea typeface="黑体" panose="02010609060101010101" pitchFamily="49" charset="-122"/>
              </a:rPr>
              <a:t>或 </a:t>
            </a:r>
            <a:r>
              <a:rPr kumimoji="0" lang="en-US" altLang="zh-CN">
                <a:latin typeface="黑体" panose="02010609060101010101" pitchFamily="49" charset="-122"/>
                <a:ea typeface="黑体" panose="02010609060101010101" pitchFamily="49" charset="-122"/>
              </a:rPr>
              <a:t>0 </a:t>
            </a:r>
            <a:r>
              <a:rPr kumimoji="0" lang="zh-CN" altLang="en-US">
                <a:latin typeface="黑体" panose="02010609060101010101" pitchFamily="49" charset="-122"/>
                <a:ea typeface="黑体" panose="02010609060101010101" pitchFamily="49" charset="-122"/>
              </a:rPr>
              <a:t>直接用两种不同的电压来表示直接在线路上去传输。</a:t>
            </a:r>
            <a:endParaRPr kumimoji="0" lang="zh-CN" altLang="en-US">
              <a:latin typeface="黑体" panose="02010609060101010101" pitchFamily="49" charset="-122"/>
              <a:ea typeface="黑体" panose="02010609060101010101" pitchFamily="49" charset="-122"/>
            </a:endParaRPr>
          </a:p>
          <a:p>
            <a:pPr eaLnBrk="1" latinLnBrk="0" hangingPunct="1">
              <a:lnSpc>
                <a:spcPct val="90000"/>
              </a:lnSpc>
              <a:spcBef>
                <a:spcPct val="35000"/>
              </a:spcBef>
              <a:spcAft>
                <a:spcPct val="15000"/>
              </a:spcAft>
              <a:buClr>
                <a:schemeClr val="folHlink"/>
              </a:buClr>
              <a:buSzPct val="60000"/>
              <a:buFont typeface="Wingdings" panose="05000000000000000000" pitchFamily="2" charset="2"/>
              <a:buNone/>
            </a:pPr>
            <a:r>
              <a:rPr kumimoji="0" lang="zh-CN" altLang="en-US">
                <a:latin typeface="黑体" panose="02010609060101010101" pitchFamily="49" charset="-122"/>
                <a:ea typeface="黑体" panose="02010609060101010101" pitchFamily="49" charset="-122"/>
              </a:rPr>
              <a:t>模拟基带信号： 一般指原始的模拟话音信号。</a:t>
            </a:r>
            <a:endParaRPr kumimoji="0" lang="zh-CN" altLang="en-US">
              <a:latin typeface="黑体" panose="02010609060101010101" pitchFamily="49" charset="-122"/>
              <a:ea typeface="黑体" panose="02010609060101010101" pitchFamily="49" charset="-122"/>
            </a:endParaRPr>
          </a:p>
          <a:p>
            <a:pPr eaLnBrk="1" latinLnBrk="0" hangingPunct="1">
              <a:lnSpc>
                <a:spcPct val="90000"/>
              </a:lnSpc>
              <a:spcBef>
                <a:spcPct val="35000"/>
              </a:spcBef>
              <a:spcAft>
                <a:spcPct val="15000"/>
              </a:spcAft>
              <a:buClr>
                <a:schemeClr val="folHlink"/>
              </a:buClr>
              <a:buSzPct val="60000"/>
              <a:buFont typeface="Wingdings" panose="05000000000000000000" pitchFamily="2" charset="2"/>
              <a:buNone/>
            </a:pPr>
            <a:r>
              <a:rPr kumimoji="0" lang="zh-CN" altLang="en-US">
                <a:solidFill>
                  <a:srgbClr val="0066CC"/>
                </a:solidFill>
                <a:latin typeface="黑体" panose="02010609060101010101" pitchFamily="49" charset="-122"/>
                <a:ea typeface="黑体" panose="02010609060101010101" pitchFamily="49" charset="-122"/>
              </a:rPr>
              <a:t>宽带信号</a:t>
            </a:r>
            <a:r>
              <a:rPr kumimoji="0" lang="zh-CN" altLang="en-US">
                <a:latin typeface="黑体" panose="02010609060101010101" pitchFamily="49" charset="-122"/>
                <a:ea typeface="黑体" panose="02010609060101010101" pitchFamily="49" charset="-122"/>
              </a:rPr>
              <a:t>则是将基带信号进行调制后形成的频分复用模拟信号。</a:t>
            </a:r>
            <a:endParaRPr lang="zh-CN" altLang="en-US"/>
          </a:p>
        </p:txBody>
      </p:sp>
      <p:sp>
        <p:nvSpPr>
          <p:cNvPr id="11268"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Gulim" panose="020B0600000101010101" pitchFamily="34" charset="-127"/>
                <a:ea typeface="Gulim" panose="020B0600000101010101" pitchFamily="34" charset="-127"/>
              </a:defRPr>
            </a:lvl1pPr>
            <a:lvl2pPr marL="742950" indent="-285750" latinLnBrk="1">
              <a:spcBef>
                <a:spcPct val="30000"/>
              </a:spcBef>
              <a:defRPr kumimoji="1" sz="1200">
                <a:solidFill>
                  <a:schemeClr val="tx1"/>
                </a:solidFill>
                <a:latin typeface="Gulim" panose="020B0600000101010101" pitchFamily="34" charset="-127"/>
                <a:ea typeface="Gulim" panose="020B0600000101010101" pitchFamily="34" charset="-127"/>
              </a:defRPr>
            </a:lvl2pPr>
            <a:lvl3pPr marL="11430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3pPr>
            <a:lvl4pPr marL="16002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4pPr>
            <a:lvl5pPr marL="20574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9pPr>
          </a:lstStyle>
          <a:p>
            <a:pPr>
              <a:spcBef>
                <a:spcPct val="0"/>
              </a:spcBef>
            </a:pPr>
            <a:fld id="{10085711-E10C-40A7-80DA-54705AE7BD20}" type="slidenum">
              <a:rPr lang="zh-CN" altLang="en-US" smtClean="0"/>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ph type="hdr" sz="quarter"/>
          </p:nvPr>
        </p:nvSpPr>
        <p:spPr/>
        <p:txBody>
          <a:bodyPr/>
          <a:lstStyle/>
          <a:p>
            <a:r>
              <a:rPr lang="zh-CN" altLang="en-US"/>
              <a:t>课程名称</a:t>
            </a:r>
            <a:endParaRPr lang="zh-CN" altLang="en-US"/>
          </a:p>
        </p:txBody>
      </p:sp>
      <p:sp>
        <p:nvSpPr>
          <p:cNvPr id="6"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7" name="Rectangle 7"/>
          <p:cNvSpPr>
            <a:spLocks noChangeArrowheads="1"/>
          </p:cNvSpPr>
          <p:nvPr>
            <p:ph type="sldNum" sz="quarter" idx="4"/>
          </p:nvPr>
        </p:nvSpPr>
        <p:spPr/>
        <p:txBody>
          <a:bodyPr/>
          <a:lstStyle/>
          <a:p>
            <a:r>
              <a:rPr lang="en-US" altLang="zh-CN"/>
              <a:t>x-</a:t>
            </a:r>
            <a:fld id="{D72ED6B2-6C0E-45C8-B0FF-156FB240C31E}" type="slidenum">
              <a:rPr lang="en-US" altLang="zh-CN"/>
            </a:fld>
            <a:endParaRPr lang="en-US" altLang="zh-CN"/>
          </a:p>
        </p:txBody>
      </p:sp>
      <p:sp>
        <p:nvSpPr>
          <p:cNvPr id="4189" name="幻灯片图像占位符 1"/>
          <p:cNvSpPr>
            <a:spLocks noChangeArrowheads="1"/>
          </p:cNvSpPr>
          <p:nvPr>
            <p:ph type="sldImg"/>
          </p:nvPr>
        </p:nvSpPr>
        <p:spPr bwMode="auto">
          <a:xfrm>
            <a:off x="992188" y="768350"/>
            <a:ext cx="5116512"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190" name="备注占位符 2"/>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endParaRPr lang="zh-CN" altLang="zh-CN"/>
          </a:p>
        </p:txBody>
      </p:sp>
      <p:sp>
        <p:nvSpPr>
          <p:cNvPr id="4191" name="灯片编号占位符 3"/>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92DAE4D4-07C4-486C-8104-6D0471448933}" type="slidenum">
              <a:rPr lang="zh-CN" altLang="en-US" sz="1300">
                <a:latin typeface="Times New Roman" panose="02020603050405020304" pitchFamily="18" charset="0"/>
                <a:ea typeface="华文细黑" panose="02010600040101010101" pitchFamily="2" charset="-122"/>
              </a:rPr>
            </a:fld>
            <a:endParaRPr lang="zh-CN" altLang="en-US" sz="1300">
              <a:latin typeface="Times New Roman" panose="02020603050405020304" pitchFamily="18" charset="0"/>
              <a:ea typeface="华文细黑" panose="02010600040101010101" pitchFamily="2" charset="-122"/>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ABF3EDCC-14FB-4FCF-9BA2-15DC98EF30A7}" type="slidenum">
              <a:rPr lang="en-US" altLang="zh-CN"/>
            </a:fld>
            <a:endParaRPr lang="en-US" altLang="zh-CN"/>
          </a:p>
        </p:txBody>
      </p:sp>
      <p:sp>
        <p:nvSpPr>
          <p:cNvPr id="4215" name="幻灯片图像占位符 1"/>
          <p:cNvSpPr>
            <a:spLocks noChangeArrowheads="1"/>
          </p:cNvSpPr>
          <p:nvPr>
            <p:ph type="sldImg"/>
          </p:nvPr>
        </p:nvSpPr>
        <p:spPr bwMode="auto">
          <a:xfrm>
            <a:off x="992188" y="768350"/>
            <a:ext cx="5114925"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216" name="备注占位符 2"/>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endParaRPr lang="zh-CN" altLang="en-US" sz="1100">
              <a:latin typeface="FrutigerNext LT Regular"/>
              <a:ea typeface="华文细黑" panose="02010600040101010101" pitchFamily="2" charset="-122"/>
            </a:endParaRPr>
          </a:p>
        </p:txBody>
      </p:sp>
      <p:sp>
        <p:nvSpPr>
          <p:cNvPr id="4217" name="日期占位符 3"/>
          <p:cNvSpPr>
            <a:spLocks noChangeArrowheads="1"/>
          </p:cNvSpPr>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1CF3487E-EA1A-4330-9680-C084A97FAAFB}" type="datetime1">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
        <p:nvSpPr>
          <p:cNvPr id="4218" name="页脚占位符 4"/>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1300">
                <a:latin typeface="Times New Roman" panose="02020603050405020304" pitchFamily="18" charset="0"/>
                <a:ea typeface="宋体" panose="02010600030101010101" pitchFamily="2" charset="-122"/>
              </a:rPr>
              <a:t>烽火科技学院培训中心</a:t>
            </a:r>
            <a:endParaRPr kumimoji="1" lang="zh-CN" altLang="en-US" sz="1300">
              <a:latin typeface="Times New Roman" panose="02020603050405020304" pitchFamily="18" charset="0"/>
              <a:ea typeface="宋体" panose="02010600030101010101" pitchFamily="2" charset="-122"/>
            </a:endParaRPr>
          </a:p>
        </p:txBody>
      </p:sp>
      <p:sp>
        <p:nvSpPr>
          <p:cNvPr id="4219" name="灯片编号占位符 5"/>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A038D18C-BC3D-4198-876F-3A041696B490}" type="slidenum">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7BBDE7AD-A1FB-4D69-88B2-3E19BF45728C}" type="slidenum">
              <a:rPr lang="en-US" altLang="zh-CN"/>
            </a:fld>
            <a:endParaRPr lang="en-US" altLang="zh-CN"/>
          </a:p>
        </p:txBody>
      </p:sp>
      <p:sp>
        <p:nvSpPr>
          <p:cNvPr id="4222" name="幻灯片图像占位符 1"/>
          <p:cNvSpPr>
            <a:spLocks noChangeArrowheads="1"/>
          </p:cNvSpPr>
          <p:nvPr>
            <p:ph type="sldImg"/>
          </p:nvPr>
        </p:nvSpPr>
        <p:spPr bwMode="auto">
          <a:xfrm>
            <a:off x="992188" y="768350"/>
            <a:ext cx="5114925"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223" name="备注占位符 2"/>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endParaRPr lang="zh-CN" altLang="en-US" sz="1100">
              <a:latin typeface="FrutigerNext LT Regular"/>
              <a:ea typeface="华文细黑" panose="02010600040101010101" pitchFamily="2" charset="-122"/>
            </a:endParaRPr>
          </a:p>
        </p:txBody>
      </p:sp>
      <p:sp>
        <p:nvSpPr>
          <p:cNvPr id="4224" name="日期占位符 3"/>
          <p:cNvSpPr>
            <a:spLocks noChangeArrowheads="1"/>
          </p:cNvSpPr>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12E2900B-5155-4D9A-8477-F787278537D5}" type="datetime1">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
        <p:nvSpPr>
          <p:cNvPr id="4225" name="页脚占位符 4"/>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1300">
                <a:latin typeface="Times New Roman" panose="02020603050405020304" pitchFamily="18" charset="0"/>
                <a:ea typeface="宋体" panose="02010600030101010101" pitchFamily="2" charset="-122"/>
              </a:rPr>
              <a:t>烽火科技学院培训中心</a:t>
            </a:r>
            <a:endParaRPr kumimoji="1" lang="zh-CN" altLang="en-US" sz="1300">
              <a:latin typeface="Times New Roman" panose="02020603050405020304" pitchFamily="18" charset="0"/>
              <a:ea typeface="宋体" panose="02010600030101010101" pitchFamily="2" charset="-122"/>
            </a:endParaRPr>
          </a:p>
        </p:txBody>
      </p:sp>
      <p:sp>
        <p:nvSpPr>
          <p:cNvPr id="4226" name="灯片编号占位符 5"/>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A95B9DEC-17AB-48FD-AD72-DEA847BE8719}" type="slidenum">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47B50AC5-335A-4FB5-AA6A-8189403F1367}" type="slidenum">
              <a:rPr lang="en-US" altLang="zh-CN"/>
            </a:fld>
            <a:endParaRPr lang="en-US" altLang="zh-CN"/>
          </a:p>
        </p:txBody>
      </p:sp>
      <p:sp>
        <p:nvSpPr>
          <p:cNvPr id="4229" name="幻灯片图像占位符 1"/>
          <p:cNvSpPr>
            <a:spLocks noChangeArrowheads="1"/>
          </p:cNvSpPr>
          <p:nvPr>
            <p:ph type="sldImg"/>
          </p:nvPr>
        </p:nvSpPr>
        <p:spPr bwMode="auto">
          <a:xfrm>
            <a:off x="992188" y="768350"/>
            <a:ext cx="5114925"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230" name="备注占位符 2"/>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endParaRPr lang="zh-CN" altLang="en-US" sz="1100">
              <a:latin typeface="FrutigerNext LT Regular"/>
              <a:ea typeface="华文细黑" panose="02010600040101010101" pitchFamily="2" charset="-122"/>
            </a:endParaRPr>
          </a:p>
        </p:txBody>
      </p:sp>
      <p:sp>
        <p:nvSpPr>
          <p:cNvPr id="4231" name="日期占位符 3"/>
          <p:cNvSpPr>
            <a:spLocks noChangeArrowheads="1"/>
          </p:cNvSpPr>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36996EC3-A91C-47EA-A51A-5453B7392F72}" type="datetime1">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
        <p:nvSpPr>
          <p:cNvPr id="4232" name="页脚占位符 4"/>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1300">
                <a:latin typeface="Times New Roman" panose="02020603050405020304" pitchFamily="18" charset="0"/>
                <a:ea typeface="宋体" panose="02010600030101010101" pitchFamily="2" charset="-122"/>
              </a:rPr>
              <a:t>烽火科技学院培训中心</a:t>
            </a:r>
            <a:endParaRPr kumimoji="1" lang="zh-CN" altLang="en-US" sz="1300">
              <a:latin typeface="Times New Roman" panose="02020603050405020304" pitchFamily="18" charset="0"/>
              <a:ea typeface="宋体" panose="02010600030101010101" pitchFamily="2" charset="-122"/>
            </a:endParaRPr>
          </a:p>
        </p:txBody>
      </p:sp>
      <p:sp>
        <p:nvSpPr>
          <p:cNvPr id="4233" name="灯片编号占位符 5"/>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C8718F3F-0101-40E6-878C-14CA492CCAF0}" type="slidenum">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A475D9E4-3FCB-4970-9F16-B2C42502260A}" type="slidenum">
              <a:rPr lang="en-US" altLang="zh-CN"/>
            </a:fld>
            <a:endParaRPr lang="en-US" altLang="zh-CN"/>
          </a:p>
        </p:txBody>
      </p:sp>
      <p:sp>
        <p:nvSpPr>
          <p:cNvPr id="4236" name="幻灯片图像占位符 1"/>
          <p:cNvSpPr>
            <a:spLocks noChangeArrowheads="1"/>
          </p:cNvSpPr>
          <p:nvPr>
            <p:ph type="sldImg"/>
          </p:nvPr>
        </p:nvSpPr>
        <p:spPr bwMode="auto">
          <a:xfrm>
            <a:off x="992188" y="768350"/>
            <a:ext cx="5114925"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237" name="备注占位符 2"/>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endParaRPr lang="zh-CN" altLang="en-US" sz="1100">
              <a:latin typeface="FrutigerNext LT Regular"/>
              <a:ea typeface="华文细黑" panose="02010600040101010101" pitchFamily="2" charset="-122"/>
            </a:endParaRPr>
          </a:p>
        </p:txBody>
      </p:sp>
      <p:sp>
        <p:nvSpPr>
          <p:cNvPr id="4238" name="日期占位符 3"/>
          <p:cNvSpPr>
            <a:spLocks noChangeArrowheads="1"/>
          </p:cNvSpPr>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645D2611-45F9-4A52-BA72-589A0ABC6C48}" type="datetime1">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
        <p:nvSpPr>
          <p:cNvPr id="4239" name="页脚占位符 4"/>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1300">
                <a:latin typeface="Times New Roman" panose="02020603050405020304" pitchFamily="18" charset="0"/>
                <a:ea typeface="宋体" panose="02010600030101010101" pitchFamily="2" charset="-122"/>
              </a:rPr>
              <a:t>烽火科技学院培训中心</a:t>
            </a:r>
            <a:endParaRPr kumimoji="1" lang="zh-CN" altLang="en-US" sz="1300">
              <a:latin typeface="Times New Roman" panose="02020603050405020304" pitchFamily="18" charset="0"/>
              <a:ea typeface="宋体" panose="02010600030101010101" pitchFamily="2" charset="-122"/>
            </a:endParaRPr>
          </a:p>
        </p:txBody>
      </p:sp>
      <p:sp>
        <p:nvSpPr>
          <p:cNvPr id="4240" name="灯片编号占位符 5"/>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030DC999-1E74-4271-B21B-E7DF5B4A8CA2}" type="slidenum">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122DBA36-968A-48A9-95D5-18CD7E41E7F5}" type="slidenum">
              <a:rPr lang="en-US" altLang="zh-CN"/>
            </a:fld>
            <a:endParaRPr lang="en-US" altLang="zh-CN"/>
          </a:p>
        </p:txBody>
      </p:sp>
      <p:sp>
        <p:nvSpPr>
          <p:cNvPr id="4243" name="幻灯片图像占位符 1"/>
          <p:cNvSpPr>
            <a:spLocks noChangeArrowheads="1"/>
          </p:cNvSpPr>
          <p:nvPr>
            <p:ph type="sldImg"/>
          </p:nvPr>
        </p:nvSpPr>
        <p:spPr bwMode="auto">
          <a:xfrm>
            <a:off x="992188" y="768350"/>
            <a:ext cx="5114925"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244" name="备注占位符 2"/>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endParaRPr lang="zh-CN" altLang="en-US" sz="1100">
              <a:latin typeface="FrutigerNext LT Regular"/>
              <a:ea typeface="华文细黑" panose="02010600040101010101" pitchFamily="2" charset="-122"/>
            </a:endParaRPr>
          </a:p>
        </p:txBody>
      </p:sp>
      <p:sp>
        <p:nvSpPr>
          <p:cNvPr id="4245" name="日期占位符 3"/>
          <p:cNvSpPr>
            <a:spLocks noChangeArrowheads="1"/>
          </p:cNvSpPr>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8DF4F778-2A6A-4F50-94C1-01ACB36A530A}" type="datetime1">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
        <p:nvSpPr>
          <p:cNvPr id="4246" name="页脚占位符 4"/>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1300">
                <a:latin typeface="Times New Roman" panose="02020603050405020304" pitchFamily="18" charset="0"/>
                <a:ea typeface="宋体" panose="02010600030101010101" pitchFamily="2" charset="-122"/>
              </a:rPr>
              <a:t>烽火科技学院培训中心</a:t>
            </a:r>
            <a:endParaRPr kumimoji="1" lang="zh-CN" altLang="en-US" sz="1300">
              <a:latin typeface="Times New Roman" panose="02020603050405020304" pitchFamily="18" charset="0"/>
              <a:ea typeface="宋体" panose="02010600030101010101" pitchFamily="2" charset="-122"/>
            </a:endParaRPr>
          </a:p>
        </p:txBody>
      </p:sp>
      <p:sp>
        <p:nvSpPr>
          <p:cNvPr id="4247" name="灯片编号占位符 5"/>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73A58FCE-CFDA-4D79-82CB-D8E0FE2A05C2}" type="slidenum">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6B74A302-1892-4AB8-8295-BF63FB124B1C}" type="slidenum">
              <a:rPr lang="en-US" altLang="zh-CN"/>
            </a:fld>
            <a:endParaRPr lang="en-US" altLang="zh-CN"/>
          </a:p>
        </p:txBody>
      </p:sp>
      <p:sp>
        <p:nvSpPr>
          <p:cNvPr id="4250" name="幻灯片图像占位符 1"/>
          <p:cNvSpPr>
            <a:spLocks noChangeArrowheads="1"/>
          </p:cNvSpPr>
          <p:nvPr>
            <p:ph type="sldImg"/>
          </p:nvPr>
        </p:nvSpPr>
        <p:spPr bwMode="auto">
          <a:xfrm>
            <a:off x="992188" y="768350"/>
            <a:ext cx="5114925"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251" name="备注占位符 2"/>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endParaRPr lang="zh-CN" altLang="en-US" sz="1100">
              <a:latin typeface="FrutigerNext LT Regular"/>
              <a:ea typeface="华文细黑" panose="02010600040101010101" pitchFamily="2" charset="-122"/>
            </a:endParaRPr>
          </a:p>
        </p:txBody>
      </p:sp>
      <p:sp>
        <p:nvSpPr>
          <p:cNvPr id="4252" name="日期占位符 3"/>
          <p:cNvSpPr>
            <a:spLocks noChangeArrowheads="1"/>
          </p:cNvSpPr>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D0BA1F2D-814C-4D43-B467-1D108BAD7924}" type="datetime1">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
        <p:nvSpPr>
          <p:cNvPr id="4253" name="页脚占位符 4"/>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1300">
                <a:latin typeface="Times New Roman" panose="02020603050405020304" pitchFamily="18" charset="0"/>
                <a:ea typeface="宋体" panose="02010600030101010101" pitchFamily="2" charset="-122"/>
              </a:rPr>
              <a:t>烽火科技学院培训中心</a:t>
            </a:r>
            <a:endParaRPr kumimoji="1" lang="zh-CN" altLang="en-US" sz="1300">
              <a:latin typeface="Times New Roman" panose="02020603050405020304" pitchFamily="18" charset="0"/>
              <a:ea typeface="宋体" panose="02010600030101010101" pitchFamily="2" charset="-122"/>
            </a:endParaRPr>
          </a:p>
        </p:txBody>
      </p:sp>
      <p:sp>
        <p:nvSpPr>
          <p:cNvPr id="4254" name="灯片编号占位符 5"/>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61446FA0-84AF-405A-986A-8D538004AAA9}" type="slidenum">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3BF4FA2C-6843-4F94-AAD8-55182B0C603D}" type="slidenum">
              <a:rPr lang="en-US" altLang="zh-CN"/>
            </a:fld>
            <a:endParaRPr lang="en-US" altLang="zh-CN"/>
          </a:p>
        </p:txBody>
      </p:sp>
      <p:sp>
        <p:nvSpPr>
          <p:cNvPr id="4257" name="幻灯片图像占位符 1"/>
          <p:cNvSpPr>
            <a:spLocks noChangeArrowheads="1"/>
          </p:cNvSpPr>
          <p:nvPr>
            <p:ph type="sldImg"/>
          </p:nvPr>
        </p:nvSpPr>
        <p:spPr bwMode="auto">
          <a:xfrm>
            <a:off x="992188" y="768350"/>
            <a:ext cx="5114925"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258" name="备注占位符 2"/>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endParaRPr lang="zh-CN" altLang="en-US" sz="1100">
              <a:latin typeface="FrutigerNext LT Regular"/>
              <a:ea typeface="华文细黑" panose="02010600040101010101" pitchFamily="2" charset="-122"/>
            </a:endParaRPr>
          </a:p>
        </p:txBody>
      </p:sp>
      <p:sp>
        <p:nvSpPr>
          <p:cNvPr id="4259" name="日期占位符 3"/>
          <p:cNvSpPr>
            <a:spLocks noChangeArrowheads="1"/>
          </p:cNvSpPr>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D638A509-C133-4353-9746-F7465BAD4E46}" type="datetime1">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
        <p:nvSpPr>
          <p:cNvPr id="4260" name="页脚占位符 4"/>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1300">
                <a:latin typeface="Times New Roman" panose="02020603050405020304" pitchFamily="18" charset="0"/>
                <a:ea typeface="宋体" panose="02010600030101010101" pitchFamily="2" charset="-122"/>
              </a:rPr>
              <a:t>烽火科技学院培训中心</a:t>
            </a:r>
            <a:endParaRPr kumimoji="1" lang="zh-CN" altLang="en-US" sz="1300">
              <a:latin typeface="Times New Roman" panose="02020603050405020304" pitchFamily="18" charset="0"/>
              <a:ea typeface="宋体" panose="02010600030101010101" pitchFamily="2" charset="-122"/>
            </a:endParaRPr>
          </a:p>
        </p:txBody>
      </p:sp>
      <p:sp>
        <p:nvSpPr>
          <p:cNvPr id="4261" name="灯片编号占位符 5"/>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BE0B8AF8-7D87-4542-B3D9-4B283308D818}" type="slidenum">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D57E5AD4-5DBA-454D-B3F3-58E83BD9C620}" type="slidenum">
              <a:rPr lang="en-US" altLang="zh-CN"/>
            </a:fld>
            <a:endParaRPr lang="en-US" altLang="zh-CN"/>
          </a:p>
        </p:txBody>
      </p:sp>
      <p:sp>
        <p:nvSpPr>
          <p:cNvPr id="4264" name="幻灯片图像占位符 1"/>
          <p:cNvSpPr>
            <a:spLocks noChangeArrowheads="1"/>
          </p:cNvSpPr>
          <p:nvPr>
            <p:ph type="sldImg"/>
          </p:nvPr>
        </p:nvSpPr>
        <p:spPr bwMode="auto">
          <a:xfrm>
            <a:off x="992188" y="768350"/>
            <a:ext cx="5114925"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265" name="备注占位符 2"/>
          <p:cNvSpPr>
            <a:spLocks noChangeArrowheads="1"/>
          </p:cNvSpPr>
          <p:nvPr>
            <p:ph type="body" idx="1"/>
          </p:nvPr>
        </p:nvSpPr>
        <p:spPr bwMode="auto">
          <a:xfrm>
            <a:off x="709613" y="4860925"/>
            <a:ext cx="5680075"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endParaRPr lang="zh-CN" altLang="en-US" sz="1100">
              <a:latin typeface="FrutigerNext LT Regular"/>
              <a:ea typeface="华文细黑" panose="02010600040101010101" pitchFamily="2" charset="-122"/>
            </a:endParaRPr>
          </a:p>
        </p:txBody>
      </p:sp>
      <p:sp>
        <p:nvSpPr>
          <p:cNvPr id="4266" name="日期占位符 3"/>
          <p:cNvSpPr>
            <a:spLocks noChangeArrowheads="1"/>
          </p:cNvSpPr>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9A9C754D-F785-4914-9026-62906A4BAF50}" type="datetime1">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
        <p:nvSpPr>
          <p:cNvPr id="4267" name="页脚占位符 4"/>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1300">
                <a:latin typeface="Times New Roman" panose="02020603050405020304" pitchFamily="18" charset="0"/>
                <a:ea typeface="宋体" panose="02010600030101010101" pitchFamily="2" charset="-122"/>
              </a:rPr>
              <a:t>烽火科技学院培训中心</a:t>
            </a:r>
            <a:endParaRPr kumimoji="1" lang="zh-CN" altLang="en-US" sz="1300">
              <a:latin typeface="Times New Roman" panose="02020603050405020304" pitchFamily="18" charset="0"/>
              <a:ea typeface="宋体" panose="02010600030101010101" pitchFamily="2" charset="-122"/>
            </a:endParaRPr>
          </a:p>
        </p:txBody>
      </p:sp>
      <p:sp>
        <p:nvSpPr>
          <p:cNvPr id="4268" name="灯片编号占位符 5"/>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DFAEE399-C220-4E0D-BCDF-B41DC5553C91}" type="slidenum">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ChangeArrowheads="1"/>
          </p:cNvSpPr>
          <p:nvPr>
            <p:ph type="hdr" sz="quarter"/>
          </p:nvPr>
        </p:nvSpPr>
        <p:spPr/>
        <p:txBody>
          <a:bodyPr/>
          <a:lstStyle/>
          <a:p>
            <a:r>
              <a:rPr lang="zh-CN" altLang="en-US"/>
              <a:t>课程名称</a:t>
            </a:r>
            <a:endParaRPr lang="zh-CN" altLang="en-US"/>
          </a:p>
        </p:txBody>
      </p:sp>
      <p:sp>
        <p:nvSpPr>
          <p:cNvPr id="8" name="Rectangle 6"/>
          <p:cNvSpPr>
            <a:spLocks noChangeArrowheads="1"/>
          </p:cNvSpPr>
          <p:nvPr>
            <p:ph type="ftr" sz="quarter" idx="3"/>
          </p:nvPr>
        </p:nvSpPr>
        <p:spPr/>
        <p:txBody>
          <a:bodyPr/>
          <a:lstStyle/>
          <a:p>
            <a:r>
              <a:rPr lang="zh-CN" altLang="en-US"/>
              <a:t>华为技术有限公司  版权所有  未经许可不得扩散</a:t>
            </a:r>
            <a:endParaRPr lang="zh-CN" altLang="en-US" sz="1300"/>
          </a:p>
        </p:txBody>
      </p:sp>
      <p:sp>
        <p:nvSpPr>
          <p:cNvPr id="9" name="Rectangle 7"/>
          <p:cNvSpPr>
            <a:spLocks noChangeArrowheads="1"/>
          </p:cNvSpPr>
          <p:nvPr>
            <p:ph type="sldNum" sz="quarter" idx="4"/>
          </p:nvPr>
        </p:nvSpPr>
        <p:spPr/>
        <p:txBody>
          <a:bodyPr/>
          <a:lstStyle/>
          <a:p>
            <a:r>
              <a:rPr lang="en-US" altLang="zh-CN"/>
              <a:t>x-</a:t>
            </a:r>
            <a:fld id="{63BD2678-B6BB-4930-9AB2-8882AACAADB2}" type="slidenum">
              <a:rPr lang="en-US" altLang="zh-CN"/>
            </a:fld>
            <a:endParaRPr lang="en-US" altLang="zh-CN"/>
          </a:p>
        </p:txBody>
      </p:sp>
      <p:sp>
        <p:nvSpPr>
          <p:cNvPr id="4271" name="Rectangle 3"/>
          <p:cNvSpPr>
            <a:spLocks noChangeArrowheads="1"/>
          </p:cNvSpPr>
          <p:nvPr/>
        </p:nvSpPr>
        <p:spPr bwMode="auto">
          <a:xfrm>
            <a:off x="4021138" y="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D26EA1A4-47FF-47E8-AC2A-0A6587F5CD1B}" type="datetime1">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
        <p:nvSpPr>
          <p:cNvPr id="4272" name="Rectangle 6"/>
          <p:cNvSpPr>
            <a:spLocks noChangeArrowheads="1"/>
          </p:cNvSpPr>
          <p:nvPr/>
        </p:nvSpPr>
        <p:spPr bwMode="auto">
          <a:xfrm>
            <a:off x="0"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1300">
                <a:latin typeface="Times New Roman" panose="02020603050405020304" pitchFamily="18" charset="0"/>
                <a:ea typeface="宋体" panose="02010600030101010101" pitchFamily="2" charset="-122"/>
              </a:rPr>
              <a:t>烽火科技学院培训中心</a:t>
            </a:r>
            <a:endParaRPr kumimoji="1" lang="zh-CN" altLang="en-US" sz="1300">
              <a:latin typeface="Times New Roman" panose="02020603050405020304" pitchFamily="18" charset="0"/>
              <a:ea typeface="宋体" panose="02010600030101010101" pitchFamily="2" charset="-122"/>
            </a:endParaRPr>
          </a:p>
        </p:txBody>
      </p:sp>
      <p:sp>
        <p:nvSpPr>
          <p:cNvPr id="4273" name="Rectangle 7"/>
          <p:cNvSpPr>
            <a:spLocks noChangeArrowheads="1"/>
          </p:cNvSpPr>
          <p:nvPr/>
        </p:nvSpPr>
        <p:spPr bwMode="auto">
          <a:xfrm>
            <a:off x="4021138" y="9721850"/>
            <a:ext cx="3076575" cy="511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nchor="b"/>
          <a:lstStyle>
            <a:lvl1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9906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9906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r">
              <a:buSzPct val="100000"/>
            </a:pPr>
            <a:fld id="{7CBA32AA-EF03-410A-AFCC-1B446B67DFF7}" type="slidenum">
              <a:rPr kumimoji="1" lang="zh-CN" altLang="en-US" sz="1300">
                <a:latin typeface="Times New Roman" panose="02020603050405020304" pitchFamily="18" charset="0"/>
                <a:ea typeface="华文细黑" panose="02010600040101010101" pitchFamily="2" charset="-122"/>
              </a:rPr>
            </a:fld>
            <a:endParaRPr kumimoji="1" lang="zh-CN" altLang="en-US" sz="1300">
              <a:latin typeface="Times New Roman" panose="02020603050405020304" pitchFamily="18" charset="0"/>
              <a:ea typeface="华文细黑" panose="02010600040101010101" pitchFamily="2" charset="-122"/>
            </a:endParaRPr>
          </a:p>
        </p:txBody>
      </p:sp>
      <p:sp>
        <p:nvSpPr>
          <p:cNvPr id="4274" name="Rectangle 2"/>
          <p:cNvSpPr>
            <a:spLocks noChangeArrowheads="1"/>
          </p:cNvSpPr>
          <p:nvPr>
            <p:ph type="sldImg"/>
          </p:nvPr>
        </p:nvSpPr>
        <p:spPr bwMode="auto">
          <a:xfrm>
            <a:off x="992188" y="768350"/>
            <a:ext cx="5114925" cy="3836988"/>
          </a:xfrm>
          <a:prstGeom prst="rect">
            <a:avLst/>
          </a:prstGeom>
          <a:noFill/>
          <a:ln cap="flat" algn="ctr">
            <a:solidFill>
              <a:srgbClr val="000000"/>
            </a:solidFill>
            <a:miter lim="800000"/>
            <a:headEnd type="none" w="med" len="med"/>
            <a:tailEnd type="none" w="med" len="med"/>
          </a:ln>
          <a:extLst>
            <a:ext uri="{909E8E84-426E-40DD-AFC4-6F175D3DCCD1}">
              <a14:hiddenFill xmlns:a14="http://schemas.microsoft.com/office/drawing/2010/main">
                <a:solidFill>
                  <a:srgbClr val="FFFFFF"/>
                </a:solidFill>
              </a14:hiddenFill>
            </a:ext>
          </a:extLst>
        </p:spPr>
      </p:sp>
      <p:sp>
        <p:nvSpPr>
          <p:cNvPr id="4275" name="Rectangle 3"/>
          <p:cNvSpPr>
            <a:spLocks noChangeArrowheads="1"/>
          </p:cNvSpPr>
          <p:nvPr>
            <p:ph type="body" idx="1"/>
          </p:nvPr>
        </p:nvSpPr>
        <p:spPr bwMode="auto">
          <a:xfrm>
            <a:off x="946150" y="4860925"/>
            <a:ext cx="5207000" cy="460533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9048" tIns="49524" rIns="99048" bIns="49524"/>
          <a:lstStyle/>
          <a:p>
            <a:pPr>
              <a:lnSpc>
                <a:spcPct val="125000"/>
              </a:lnSpc>
              <a:spcBef>
                <a:spcPct val="0"/>
              </a:spcBef>
              <a:spcAft>
                <a:spcPts val="600"/>
              </a:spcAft>
              <a:buSzPct val="70000"/>
              <a:buFont typeface="Wingdings" panose="05000000000000000000" pitchFamily="2" charset="2"/>
              <a:buChar char="l"/>
            </a:pPr>
            <a:endParaRPr lang="zh-CN" altLang="en-US" sz="1100">
              <a:latin typeface="FrutigerNext LT Regular"/>
              <a:ea typeface="华文细黑" panose="02010600040101010101" pitchFamily="2"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幻灯片图像占位符 1"/>
          <p:cNvSpPr>
            <a:spLocks noGrp="1" noRot="1" noChangeAspect="1" noTextEdit="1"/>
          </p:cNvSpPr>
          <p:nvPr>
            <p:ph type="sldImg"/>
          </p:nvPr>
        </p:nvSpPr>
        <p:spPr/>
      </p:sp>
      <p:sp>
        <p:nvSpPr>
          <p:cNvPr id="15363" name="备注占位符 2"/>
          <p:cNvSpPr>
            <a:spLocks noGrp="1"/>
          </p:cNvSpPr>
          <p:nvPr>
            <p:ph type="body" idx="1"/>
          </p:nvPr>
        </p:nvSpPr>
        <p:spPr>
          <a:noFill/>
        </p:spPr>
        <p:txBody>
          <a:bodyPr/>
          <a:lstStyle/>
          <a:p>
            <a:pPr eaLnBrk="1" latinLnBrk="0" hangingPunct="1">
              <a:lnSpc>
                <a:spcPct val="130000"/>
              </a:lnSpc>
              <a:spcBef>
                <a:spcPct val="50000"/>
              </a:spcBef>
              <a:spcAft>
                <a:spcPct val="85000"/>
              </a:spcAft>
            </a:pPr>
            <a:r>
              <a:rPr lang="zh-CN" altLang="en-US">
                <a:solidFill>
                  <a:srgbClr val="0066CC"/>
                </a:solidFill>
                <a:latin typeface="黑体" panose="02010609060101010101" pitchFamily="49" charset="-122"/>
                <a:ea typeface="黑体" panose="02010609060101010101" pitchFamily="49" charset="-122"/>
              </a:rPr>
              <a:t>双绞线标准</a:t>
            </a:r>
            <a:endParaRPr lang="zh-CN" altLang="en-US">
              <a:solidFill>
                <a:srgbClr val="0066CC"/>
              </a:solidFill>
              <a:latin typeface="黑体" panose="02010609060101010101" pitchFamily="49" charset="-122"/>
              <a:ea typeface="黑体" panose="02010609060101010101" pitchFamily="49" charset="-122"/>
            </a:endParaRPr>
          </a:p>
          <a:p>
            <a:pPr lvl="1" eaLnBrk="1" latinLnBrk="0" hangingPunct="1">
              <a:lnSpc>
                <a:spcPct val="150000"/>
              </a:lnSpc>
            </a:pPr>
            <a:r>
              <a:rPr lang="en-US" altLang="zh-CN">
                <a:latin typeface="Times New Roman" panose="02020603050405020304" pitchFamily="18" charset="0"/>
                <a:ea typeface="黑体" panose="02010609060101010101" pitchFamily="49" charset="-122"/>
              </a:rPr>
              <a:t>EIA(</a:t>
            </a:r>
            <a:r>
              <a:rPr lang="zh-CN" altLang="en-US">
                <a:latin typeface="Times New Roman" panose="02020603050405020304" pitchFamily="18" charset="0"/>
                <a:ea typeface="黑体" panose="02010609060101010101" pitchFamily="49" charset="-122"/>
              </a:rPr>
              <a:t>美国电子工业协会 </a:t>
            </a:r>
            <a:r>
              <a:rPr lang="en-US" altLang="zh-CN">
                <a:latin typeface="Times New Roman" panose="02020603050405020304" pitchFamily="18" charset="0"/>
                <a:ea typeface="黑体" panose="02010609060101010101" pitchFamily="49" charset="-122"/>
              </a:rPr>
              <a:t>)/TIA(</a:t>
            </a:r>
            <a:r>
              <a:rPr lang="zh-CN" altLang="en-US">
                <a:latin typeface="Times New Roman" panose="02020603050405020304" pitchFamily="18" charset="0"/>
                <a:ea typeface="黑体" panose="02010609060101010101" pitchFamily="49" charset="-122"/>
              </a:rPr>
              <a:t>美国通讯工业协会 </a:t>
            </a:r>
            <a:r>
              <a:rPr lang="en-US" altLang="zh-CN">
                <a:latin typeface="Times New Roman" panose="02020603050405020304" pitchFamily="18" charset="0"/>
                <a:ea typeface="黑体" panose="02010609060101010101" pitchFamily="49" charset="-122"/>
              </a:rPr>
              <a:t>)</a:t>
            </a:r>
            <a:r>
              <a:rPr lang="zh-CN" altLang="en-US">
                <a:latin typeface="Times New Roman" panose="02020603050405020304" pitchFamily="18" charset="0"/>
                <a:ea typeface="黑体" panose="02010609060101010101" pitchFamily="49" charset="-122"/>
              </a:rPr>
              <a:t>第一、二类双绞线：主要用于电话用户线</a:t>
            </a:r>
            <a:endParaRPr lang="zh-CN" altLang="en-US">
              <a:latin typeface="Times New Roman" panose="02020603050405020304" pitchFamily="18" charset="0"/>
              <a:ea typeface="黑体" panose="02010609060101010101" pitchFamily="49" charset="-122"/>
            </a:endParaRPr>
          </a:p>
          <a:p>
            <a:pPr lvl="1" eaLnBrk="1" latinLnBrk="0" hangingPunct="1">
              <a:lnSpc>
                <a:spcPct val="150000"/>
              </a:lnSpc>
            </a:pPr>
            <a:r>
              <a:rPr lang="en-US" altLang="zh-CN">
                <a:latin typeface="Times New Roman" panose="02020603050405020304" pitchFamily="18" charset="0"/>
                <a:ea typeface="黑体" panose="02010609060101010101" pitchFamily="49" charset="-122"/>
              </a:rPr>
              <a:t>EIA/TIA</a:t>
            </a:r>
            <a:r>
              <a:rPr lang="zh-CN" altLang="en-US">
                <a:latin typeface="Times New Roman" panose="02020603050405020304" pitchFamily="18" charset="0"/>
                <a:ea typeface="黑体" panose="02010609060101010101" pitchFamily="49" charset="-122"/>
              </a:rPr>
              <a:t>第三类双绞线：为传输语音而设计，也可用于</a:t>
            </a:r>
            <a:r>
              <a:rPr lang="en-US" altLang="zh-CN">
                <a:latin typeface="Times New Roman" panose="02020603050405020304" pitchFamily="18" charset="0"/>
                <a:ea typeface="黑体" panose="02010609060101010101" pitchFamily="49" charset="-122"/>
              </a:rPr>
              <a:t>10Mbit/s</a:t>
            </a:r>
            <a:r>
              <a:rPr lang="zh-CN" altLang="en-US">
                <a:latin typeface="Times New Roman" panose="02020603050405020304" pitchFamily="18" charset="0"/>
                <a:ea typeface="黑体" panose="02010609060101010101" pitchFamily="49" charset="-122"/>
              </a:rPr>
              <a:t>以太网</a:t>
            </a:r>
            <a:endParaRPr lang="zh-CN" altLang="en-US">
              <a:latin typeface="Times New Roman" panose="02020603050405020304" pitchFamily="18" charset="0"/>
              <a:ea typeface="黑体" panose="02010609060101010101" pitchFamily="49" charset="-122"/>
            </a:endParaRPr>
          </a:p>
          <a:p>
            <a:pPr lvl="1" eaLnBrk="1" latinLnBrk="0" hangingPunct="1">
              <a:lnSpc>
                <a:spcPct val="150000"/>
              </a:lnSpc>
            </a:pPr>
            <a:r>
              <a:rPr lang="en-US" altLang="zh-CN">
                <a:latin typeface="Times New Roman" panose="02020603050405020304" pitchFamily="18" charset="0"/>
                <a:ea typeface="黑体" panose="02010609060101010101" pitchFamily="49" charset="-122"/>
              </a:rPr>
              <a:t>EIA/TIA</a:t>
            </a:r>
            <a:r>
              <a:rPr lang="zh-CN" altLang="en-US">
                <a:latin typeface="Times New Roman" panose="02020603050405020304" pitchFamily="18" charset="0"/>
                <a:ea typeface="黑体" panose="02010609060101010101" pitchFamily="49" charset="-122"/>
              </a:rPr>
              <a:t>第四类双绞线：为传输数据而设计，最高传输速率可达</a:t>
            </a:r>
            <a:r>
              <a:rPr lang="en-US" altLang="zh-CN">
                <a:latin typeface="Times New Roman" panose="02020603050405020304" pitchFamily="18" charset="0"/>
                <a:ea typeface="黑体" panose="02010609060101010101" pitchFamily="49" charset="-122"/>
              </a:rPr>
              <a:t>20Mbit/s </a:t>
            </a:r>
            <a:endParaRPr lang="en-US" altLang="zh-CN">
              <a:latin typeface="Times New Roman" panose="02020603050405020304" pitchFamily="18" charset="0"/>
              <a:ea typeface="黑体" panose="02010609060101010101" pitchFamily="49" charset="-122"/>
            </a:endParaRPr>
          </a:p>
          <a:p>
            <a:pPr lvl="1" eaLnBrk="1" latinLnBrk="0" hangingPunct="1">
              <a:lnSpc>
                <a:spcPct val="150000"/>
              </a:lnSpc>
            </a:pPr>
            <a:r>
              <a:rPr lang="en-US" altLang="zh-CN">
                <a:latin typeface="Times New Roman" panose="02020603050405020304" pitchFamily="18" charset="0"/>
                <a:ea typeface="黑体" panose="02010609060101010101" pitchFamily="49" charset="-122"/>
              </a:rPr>
              <a:t>EIA/TIA</a:t>
            </a:r>
            <a:r>
              <a:rPr lang="zh-CN" altLang="en-US">
                <a:latin typeface="Times New Roman" panose="02020603050405020304" pitchFamily="18" charset="0"/>
                <a:ea typeface="黑体" panose="02010609060101010101" pitchFamily="49" charset="-122"/>
              </a:rPr>
              <a:t>第五类双绞线：最高传输速率可达</a:t>
            </a:r>
            <a:r>
              <a:rPr lang="en-US" altLang="zh-CN">
                <a:latin typeface="Times New Roman" panose="02020603050405020304" pitchFamily="18" charset="0"/>
                <a:ea typeface="黑体" panose="02010609060101010101" pitchFamily="49" charset="-122"/>
              </a:rPr>
              <a:t>100Mbit/s </a:t>
            </a:r>
            <a:endParaRPr lang="en-US" altLang="zh-CN">
              <a:latin typeface="Times New Roman" panose="02020603050405020304" pitchFamily="18" charset="0"/>
              <a:ea typeface="黑体" panose="02010609060101010101" pitchFamily="49" charset="-122"/>
            </a:endParaRPr>
          </a:p>
          <a:p>
            <a:pPr lvl="1" eaLnBrk="1" latinLnBrk="0" hangingPunct="1">
              <a:lnSpc>
                <a:spcPct val="150000"/>
              </a:lnSpc>
            </a:pPr>
            <a:r>
              <a:rPr lang="en-US" altLang="zh-CN">
                <a:latin typeface="Times New Roman" panose="02020603050405020304" pitchFamily="18" charset="0"/>
                <a:ea typeface="黑体" panose="02010609060101010101" pitchFamily="49" charset="-122"/>
              </a:rPr>
              <a:t>EIA/TIA</a:t>
            </a:r>
            <a:r>
              <a:rPr lang="zh-CN" altLang="en-US">
                <a:latin typeface="Times New Roman" panose="02020603050405020304" pitchFamily="18" charset="0"/>
                <a:ea typeface="黑体" panose="02010609060101010101" pitchFamily="49" charset="-122"/>
              </a:rPr>
              <a:t>超五类线：用于运行快速以太网的非屏蔽双绞线电缆，传输速度也可达到</a:t>
            </a:r>
            <a:r>
              <a:rPr lang="en-US" altLang="zh-CN">
                <a:latin typeface="Times New Roman" panose="02020603050405020304" pitchFamily="18" charset="0"/>
                <a:ea typeface="黑体" panose="02010609060101010101" pitchFamily="49" charset="-122"/>
              </a:rPr>
              <a:t>100Mbps</a:t>
            </a:r>
            <a:endParaRPr lang="en-US" altLang="zh-CN">
              <a:latin typeface="Times New Roman" panose="02020603050405020304" pitchFamily="18" charset="0"/>
              <a:ea typeface="黑体" panose="02010609060101010101" pitchFamily="49" charset="-122"/>
            </a:endParaRPr>
          </a:p>
          <a:p>
            <a:pPr lvl="1" eaLnBrk="1" latinLnBrk="0" hangingPunct="1">
              <a:lnSpc>
                <a:spcPct val="150000"/>
              </a:lnSpc>
            </a:pPr>
            <a:r>
              <a:rPr lang="en-US" altLang="zh-CN">
                <a:latin typeface="Times New Roman" panose="02020603050405020304" pitchFamily="18" charset="0"/>
                <a:ea typeface="黑体" panose="02010609060101010101" pitchFamily="49" charset="-122"/>
              </a:rPr>
              <a:t>EIA/TIA</a:t>
            </a:r>
            <a:r>
              <a:rPr lang="zh-CN" altLang="en-US">
                <a:latin typeface="Times New Roman" panose="02020603050405020304" pitchFamily="18" charset="0"/>
                <a:ea typeface="黑体" panose="02010609060101010101" pitchFamily="49" charset="-122"/>
              </a:rPr>
              <a:t>第六类双绞线：主要应用于百兆位快速以太网和千兆以太网中，最大速度可达到</a:t>
            </a:r>
            <a:r>
              <a:rPr lang="en-US" altLang="zh-CN">
                <a:latin typeface="Times New Roman" panose="02020603050405020304" pitchFamily="18" charset="0"/>
                <a:ea typeface="黑体" panose="02010609060101010101" pitchFamily="49" charset="-122"/>
              </a:rPr>
              <a:t>1000Mbps </a:t>
            </a:r>
            <a:endParaRPr lang="en-US" altLang="zh-CN">
              <a:latin typeface="Times New Roman" panose="02020603050405020304" pitchFamily="18" charset="0"/>
              <a:ea typeface="黑体" panose="02010609060101010101" pitchFamily="49" charset="-122"/>
            </a:endParaRPr>
          </a:p>
          <a:p>
            <a:pPr lvl="1" eaLnBrk="1" latinLnBrk="0" hangingPunct="1">
              <a:lnSpc>
                <a:spcPct val="150000"/>
              </a:lnSpc>
            </a:pPr>
            <a:r>
              <a:rPr lang="en-US" altLang="zh-CN">
                <a:latin typeface="Times New Roman" panose="02020603050405020304" pitchFamily="18" charset="0"/>
                <a:ea typeface="黑体" panose="02010609060101010101" pitchFamily="49" charset="-122"/>
              </a:rPr>
              <a:t>EIA/TIA</a:t>
            </a:r>
            <a:r>
              <a:rPr lang="zh-CN" altLang="en-US">
                <a:latin typeface="Times New Roman" panose="02020603050405020304" pitchFamily="18" charset="0"/>
                <a:ea typeface="黑体" panose="02010609060101010101" pitchFamily="49" charset="-122"/>
              </a:rPr>
              <a:t>超六类线：是六类线的改进版，主要应用于千兆以太网中 </a:t>
            </a:r>
            <a:endParaRPr lang="zh-CN" altLang="en-US">
              <a:latin typeface="Times New Roman" panose="02020603050405020304" pitchFamily="18" charset="0"/>
              <a:ea typeface="黑体" panose="02010609060101010101" pitchFamily="49" charset="-122"/>
            </a:endParaRPr>
          </a:p>
          <a:p>
            <a:pPr lvl="1" eaLnBrk="1" latinLnBrk="0" hangingPunct="1">
              <a:lnSpc>
                <a:spcPct val="150000"/>
              </a:lnSpc>
            </a:pPr>
            <a:r>
              <a:rPr lang="zh-CN" altLang="en-US">
                <a:latin typeface="Times New Roman" panose="02020603050405020304" pitchFamily="18" charset="0"/>
                <a:ea typeface="黑体" panose="02010609060101010101" pitchFamily="49" charset="-122"/>
              </a:rPr>
              <a:t>七类线：是最新定义的一种双绞线，主要为了适应万兆位以太网技术的应用和发展，是一种屏蔽双绞线，传输速率可达</a:t>
            </a:r>
            <a:r>
              <a:rPr lang="en-US" altLang="zh-CN">
                <a:latin typeface="Times New Roman" panose="02020603050405020304" pitchFamily="18" charset="0"/>
                <a:ea typeface="黑体" panose="02010609060101010101" pitchFamily="49" charset="-122"/>
              </a:rPr>
              <a:t>10Gbps </a:t>
            </a:r>
            <a:endParaRPr lang="en-US" altLang="zh-CN">
              <a:latin typeface="Times New Roman" panose="02020603050405020304" pitchFamily="18" charset="0"/>
              <a:ea typeface="黑体" panose="02010609060101010101" pitchFamily="49" charset="-122"/>
            </a:endParaRPr>
          </a:p>
          <a:p>
            <a:pPr lvl="1" eaLnBrk="1" latinLnBrk="0" hangingPunct="1">
              <a:spcBef>
                <a:spcPct val="50000"/>
              </a:spcBef>
            </a:pPr>
            <a:r>
              <a:rPr lang="en-US" altLang="zh-CN">
                <a:latin typeface="Times New Roman" panose="02020603050405020304" pitchFamily="18" charset="0"/>
                <a:ea typeface="黑体" panose="02010609060101010101" pitchFamily="49" charset="-122"/>
              </a:rPr>
              <a:t>      </a:t>
            </a:r>
            <a:r>
              <a:rPr lang="zh-CN" altLang="en-US">
                <a:solidFill>
                  <a:schemeClr val="hlink"/>
                </a:solidFill>
                <a:latin typeface="Times New Roman" panose="02020603050405020304" pitchFamily="18" charset="0"/>
                <a:ea typeface="黑体" panose="02010609060101010101" pitchFamily="49" charset="-122"/>
              </a:rPr>
              <a:t>第一、二、三类双绞线一般称为音频双绞线；四类以上的双绞线一般称为数据双绞线。</a:t>
            </a:r>
            <a:r>
              <a:rPr lang="zh-CN" altLang="en-US">
                <a:latin typeface="黑体" panose="02010609060101010101" pitchFamily="49" charset="-122"/>
                <a:ea typeface="黑体" panose="02010609060101010101" pitchFamily="49" charset="-122"/>
              </a:rPr>
              <a:t> </a:t>
            </a:r>
            <a:endParaRPr lang="zh-CN" altLang="en-US">
              <a:latin typeface="黑体" panose="02010609060101010101" pitchFamily="49" charset="-122"/>
              <a:ea typeface="黑体" panose="02010609060101010101" pitchFamily="49" charset="-122"/>
            </a:endParaRPr>
          </a:p>
          <a:p>
            <a:pPr eaLnBrk="1" hangingPunct="1"/>
            <a:endParaRPr lang="zh-CN" altLang="en-US"/>
          </a:p>
        </p:txBody>
      </p:sp>
      <p:sp>
        <p:nvSpPr>
          <p:cNvPr id="15364"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Gulim" panose="020B0600000101010101" pitchFamily="34" charset="-127"/>
                <a:ea typeface="Gulim" panose="020B0600000101010101" pitchFamily="34" charset="-127"/>
              </a:defRPr>
            </a:lvl1pPr>
            <a:lvl2pPr marL="742950" indent="-285750" latinLnBrk="1">
              <a:spcBef>
                <a:spcPct val="30000"/>
              </a:spcBef>
              <a:defRPr kumimoji="1" sz="1200">
                <a:solidFill>
                  <a:schemeClr val="tx1"/>
                </a:solidFill>
                <a:latin typeface="Gulim" panose="020B0600000101010101" pitchFamily="34" charset="-127"/>
                <a:ea typeface="Gulim" panose="020B0600000101010101" pitchFamily="34" charset="-127"/>
              </a:defRPr>
            </a:lvl2pPr>
            <a:lvl3pPr marL="11430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3pPr>
            <a:lvl4pPr marL="16002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4pPr>
            <a:lvl5pPr marL="20574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9pPr>
          </a:lstStyle>
          <a:p>
            <a:pPr>
              <a:spcBef>
                <a:spcPct val="0"/>
              </a:spcBef>
            </a:pPr>
            <a:fld id="{A2BE76CC-D251-44B8-BFE7-F835722C1A6A}"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幻灯片图像占位符 1"/>
          <p:cNvSpPr>
            <a:spLocks noGrp="1" noRot="1" noChangeAspect="1" noTextEdit="1"/>
          </p:cNvSpPr>
          <p:nvPr>
            <p:ph type="sldImg"/>
          </p:nvPr>
        </p:nvSpPr>
        <p:spPr/>
      </p:sp>
      <p:sp>
        <p:nvSpPr>
          <p:cNvPr id="22531" name="备注占位符 2"/>
          <p:cNvSpPr>
            <a:spLocks noGrp="1"/>
          </p:cNvSpPr>
          <p:nvPr>
            <p:ph type="body" idx="1"/>
          </p:nvPr>
        </p:nvSpPr>
        <p:spPr>
          <a:noFill/>
        </p:spPr>
        <p:txBody>
          <a:bodyPr/>
          <a:lstStyle/>
          <a:p>
            <a:pPr eaLnBrk="1" latinLnBrk="0" hangingPunct="1">
              <a:lnSpc>
                <a:spcPct val="150000"/>
              </a:lnSpc>
              <a:spcBef>
                <a:spcPct val="50000"/>
              </a:spcBef>
            </a:pPr>
            <a:r>
              <a:rPr lang="zh-CN" altLang="en-US">
                <a:solidFill>
                  <a:srgbClr val="FF9933"/>
                </a:solidFill>
                <a:latin typeface="黑体" panose="02010609060101010101" pitchFamily="49" charset="-122"/>
                <a:ea typeface="黑体" panose="02010609060101010101" pitchFamily="49" charset="-122"/>
              </a:rPr>
              <a:t>注意：</a:t>
            </a:r>
            <a:r>
              <a:rPr lang="zh-CN" altLang="en-US">
                <a:latin typeface="黑体" panose="02010609060101010101" pitchFamily="49" charset="-122"/>
                <a:ea typeface="黑体" panose="02010609060101010101" pitchFamily="49" charset="-122"/>
              </a:rPr>
              <a:t>在光脉冲信号传输的过程中，所使用的波长与传输速率、信号衰减之间有着密切的关系。</a:t>
            </a:r>
            <a:endParaRPr lang="zh-CN" altLang="en-US">
              <a:latin typeface="黑体" panose="02010609060101010101" pitchFamily="49" charset="-122"/>
              <a:ea typeface="黑体" panose="02010609060101010101" pitchFamily="49" charset="-122"/>
            </a:endParaRPr>
          </a:p>
          <a:p>
            <a:pPr eaLnBrk="1" latinLnBrk="0" hangingPunct="1">
              <a:lnSpc>
                <a:spcPct val="150000"/>
              </a:lnSpc>
              <a:spcBef>
                <a:spcPct val="50000"/>
              </a:spcBef>
            </a:pPr>
            <a:r>
              <a:rPr lang="zh-CN" altLang="en-US">
                <a:latin typeface="黑体" panose="02010609060101010101" pitchFamily="49" charset="-122"/>
                <a:ea typeface="黑体" panose="02010609060101010101" pitchFamily="49" charset="-122"/>
              </a:rPr>
              <a:t>通常采用的光脉冲信号的波长集中在某些波长范围（窗口）。目前常用的有</a:t>
            </a:r>
            <a:r>
              <a:rPr lang="en-US" altLang="zh-CN">
                <a:solidFill>
                  <a:srgbClr val="FF9933"/>
                </a:solidFill>
                <a:latin typeface="黑体" panose="02010609060101010101" pitchFamily="49" charset="-122"/>
                <a:ea typeface="黑体" panose="02010609060101010101" pitchFamily="49" charset="-122"/>
              </a:rPr>
              <a:t>850 nm</a:t>
            </a:r>
            <a:r>
              <a:rPr lang="zh-CN" altLang="en-US">
                <a:solidFill>
                  <a:srgbClr val="FF9933"/>
                </a:solidFill>
                <a:latin typeface="黑体" panose="02010609060101010101" pitchFamily="49" charset="-122"/>
                <a:ea typeface="黑体" panose="02010609060101010101" pitchFamily="49" charset="-122"/>
              </a:rPr>
              <a:t>、</a:t>
            </a:r>
            <a:r>
              <a:rPr lang="en-US" altLang="zh-CN">
                <a:solidFill>
                  <a:srgbClr val="FF9933"/>
                </a:solidFill>
                <a:latin typeface="黑体" panose="02010609060101010101" pitchFamily="49" charset="-122"/>
                <a:ea typeface="黑体" panose="02010609060101010101" pitchFamily="49" charset="-122"/>
              </a:rPr>
              <a:t>1310 nm</a:t>
            </a:r>
            <a:r>
              <a:rPr lang="zh-CN" altLang="en-US">
                <a:solidFill>
                  <a:srgbClr val="FF9933"/>
                </a:solidFill>
                <a:latin typeface="黑体" panose="02010609060101010101" pitchFamily="49" charset="-122"/>
                <a:ea typeface="黑体" panose="02010609060101010101" pitchFamily="49" charset="-122"/>
              </a:rPr>
              <a:t>和</a:t>
            </a:r>
            <a:r>
              <a:rPr lang="en-US" altLang="zh-CN">
                <a:solidFill>
                  <a:srgbClr val="FF9933"/>
                </a:solidFill>
                <a:latin typeface="黑体" panose="02010609060101010101" pitchFamily="49" charset="-122"/>
                <a:ea typeface="黑体" panose="02010609060101010101" pitchFamily="49" charset="-122"/>
              </a:rPr>
              <a:t>1550 nm</a:t>
            </a:r>
            <a:r>
              <a:rPr lang="zh-CN" altLang="en-US">
                <a:solidFill>
                  <a:srgbClr val="FF9933"/>
                </a:solidFill>
                <a:latin typeface="黑体" panose="02010609060101010101" pitchFamily="49" charset="-122"/>
                <a:ea typeface="黑体" panose="02010609060101010101" pitchFamily="49" charset="-122"/>
              </a:rPr>
              <a:t>为中心的三个低损耗窗口</a:t>
            </a:r>
            <a:r>
              <a:rPr lang="zh-CN" altLang="en-US">
                <a:latin typeface="黑体" panose="02010609060101010101" pitchFamily="49" charset="-122"/>
                <a:ea typeface="黑体" panose="02010609060101010101" pitchFamily="49" charset="-122"/>
              </a:rPr>
              <a:t>，在这三个窗口中，信号具有最优的传输特性。</a:t>
            </a:r>
            <a:endParaRPr lang="zh-CN" altLang="en-US">
              <a:latin typeface="黑体" panose="02010609060101010101" pitchFamily="49" charset="-122"/>
              <a:ea typeface="黑体" panose="02010609060101010101" pitchFamily="49" charset="-122"/>
            </a:endParaRPr>
          </a:p>
          <a:p>
            <a:pPr eaLnBrk="1" latinLnBrk="0" hangingPunct="1">
              <a:lnSpc>
                <a:spcPct val="150000"/>
              </a:lnSpc>
              <a:spcBef>
                <a:spcPct val="50000"/>
              </a:spcBef>
            </a:pPr>
            <a:r>
              <a:rPr lang="zh-CN" altLang="en-US">
                <a:latin typeface="黑体" panose="02010609060101010101" pitchFamily="49" charset="-122"/>
                <a:ea typeface="黑体" panose="02010609060101010101" pitchFamily="49" charset="-122"/>
              </a:rPr>
              <a:t>在局域网中较常采用</a:t>
            </a:r>
            <a:r>
              <a:rPr lang="en-US" altLang="zh-CN">
                <a:latin typeface="黑体" panose="02010609060101010101" pitchFamily="49" charset="-122"/>
                <a:ea typeface="黑体" panose="02010609060101010101" pitchFamily="49" charset="-122"/>
              </a:rPr>
              <a:t>850 nm</a:t>
            </a:r>
            <a:r>
              <a:rPr lang="zh-CN" altLang="en-US">
                <a:latin typeface="黑体" panose="02010609060101010101" pitchFamily="49" charset="-122"/>
                <a:ea typeface="黑体" panose="02010609060101010101" pitchFamily="49" charset="-122"/>
              </a:rPr>
              <a:t>，而在长距离和高速率的传输条件下的城域网和长途网中均采用</a:t>
            </a:r>
            <a:r>
              <a:rPr lang="en-US" altLang="zh-CN">
                <a:latin typeface="黑体" panose="02010609060101010101" pitchFamily="49" charset="-122"/>
                <a:ea typeface="黑体" panose="02010609060101010101" pitchFamily="49" charset="-122"/>
              </a:rPr>
              <a:t>1550 nm</a:t>
            </a:r>
            <a:r>
              <a:rPr lang="zh-CN" altLang="en-US">
                <a:latin typeface="黑体" panose="02010609060101010101" pitchFamily="49" charset="-122"/>
                <a:ea typeface="黑体" panose="02010609060101010101" pitchFamily="49" charset="-122"/>
              </a:rPr>
              <a:t>波长。</a:t>
            </a:r>
            <a:endParaRPr lang="zh-CN" altLang="en-US">
              <a:latin typeface="黑体" panose="02010609060101010101" pitchFamily="49" charset="-122"/>
              <a:ea typeface="黑体" panose="02010609060101010101" pitchFamily="49" charset="-122"/>
            </a:endParaRPr>
          </a:p>
          <a:p>
            <a:pPr eaLnBrk="1" hangingPunct="1"/>
            <a:endParaRPr lang="zh-CN" altLang="en-US"/>
          </a:p>
        </p:txBody>
      </p:sp>
      <p:sp>
        <p:nvSpPr>
          <p:cNvPr id="22532"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Gulim" panose="020B0600000101010101" pitchFamily="34" charset="-127"/>
                <a:ea typeface="Gulim" panose="020B0600000101010101" pitchFamily="34" charset="-127"/>
              </a:defRPr>
            </a:lvl1pPr>
            <a:lvl2pPr marL="742950" indent="-285750" latinLnBrk="1">
              <a:spcBef>
                <a:spcPct val="30000"/>
              </a:spcBef>
              <a:defRPr kumimoji="1" sz="1200">
                <a:solidFill>
                  <a:schemeClr val="tx1"/>
                </a:solidFill>
                <a:latin typeface="Gulim" panose="020B0600000101010101" pitchFamily="34" charset="-127"/>
                <a:ea typeface="Gulim" panose="020B0600000101010101" pitchFamily="34" charset="-127"/>
              </a:defRPr>
            </a:lvl2pPr>
            <a:lvl3pPr marL="11430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3pPr>
            <a:lvl4pPr marL="16002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4pPr>
            <a:lvl5pPr marL="20574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9pPr>
          </a:lstStyle>
          <a:p>
            <a:pPr>
              <a:spcBef>
                <a:spcPct val="0"/>
              </a:spcBef>
            </a:pPr>
            <a:fld id="{D61974F7-9AF2-4C2F-A248-AC98A332C990}" type="slidenum">
              <a:rPr lang="zh-CN" altLang="en-US" smtClean="0"/>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幻灯片图像占位符 1"/>
          <p:cNvSpPr>
            <a:spLocks noGrp="1" noRot="1" noChangeAspect="1" noTextEdit="1"/>
          </p:cNvSpPr>
          <p:nvPr>
            <p:ph type="sldImg"/>
          </p:nvPr>
        </p:nvSpPr>
        <p:spPr/>
      </p:sp>
      <p:sp>
        <p:nvSpPr>
          <p:cNvPr id="26627" name="备注占位符 2"/>
          <p:cNvSpPr>
            <a:spLocks noGrp="1"/>
          </p:cNvSpPr>
          <p:nvPr>
            <p:ph type="body" idx="1"/>
          </p:nvPr>
        </p:nvSpPr>
        <p:spPr>
          <a:noFill/>
        </p:spPr>
        <p:txBody>
          <a:bodyPr/>
          <a:lstStyle/>
          <a:p>
            <a:r>
              <a:rPr lang="zh-CN" altLang="en-US" dirty="0"/>
              <a:t>“蓝牙”（</a:t>
            </a:r>
            <a:r>
              <a:rPr lang="en-US" altLang="zh-CN" dirty="0"/>
              <a:t>Bluetooth</a:t>
            </a:r>
            <a:r>
              <a:rPr lang="zh-CN" altLang="en-US" dirty="0"/>
              <a:t>）一词是斯堪的纳维亚语中 </a:t>
            </a:r>
            <a:r>
              <a:rPr lang="en-US" altLang="zh-CN" dirty="0" err="1"/>
              <a:t>Blåtand</a:t>
            </a:r>
            <a:r>
              <a:rPr lang="en-US" altLang="zh-CN" dirty="0"/>
              <a:t> / </a:t>
            </a:r>
            <a:r>
              <a:rPr lang="en-US" altLang="zh-CN" dirty="0" err="1"/>
              <a:t>Blåtann</a:t>
            </a:r>
            <a:r>
              <a:rPr lang="en-US" altLang="zh-CN" dirty="0"/>
              <a:t> </a:t>
            </a:r>
            <a:r>
              <a:rPr lang="zh-CN" altLang="en-US" dirty="0"/>
              <a:t>（即古挪威语</a:t>
            </a:r>
            <a:r>
              <a:rPr lang="en-US" altLang="zh-CN" dirty="0" err="1"/>
              <a:t>blátǫnn</a:t>
            </a:r>
            <a:r>
              <a:rPr lang="zh-CN" altLang="en-US" dirty="0"/>
              <a:t>） 的一个英语化版本，该词是十世纪的一位国王</a:t>
            </a:r>
            <a:r>
              <a:rPr lang="en-US" altLang="zh-CN" dirty="0"/>
              <a:t>Harald Bluetooth</a:t>
            </a:r>
            <a:r>
              <a:rPr lang="zh-CN" altLang="en-US" dirty="0"/>
              <a:t>的绰号，他将纷争不断的丹麦部落统一为一个王国，传说中他还引入了基督教。以此为蓝牙命名的想法最初是</a:t>
            </a:r>
            <a:r>
              <a:rPr lang="en-US" altLang="zh-CN" dirty="0"/>
              <a:t>Jim </a:t>
            </a:r>
            <a:r>
              <a:rPr lang="en-US" altLang="zh-CN" dirty="0" err="1"/>
              <a:t>Kardach</a:t>
            </a:r>
            <a:r>
              <a:rPr lang="zh-CN" altLang="en-US" dirty="0"/>
              <a:t>于</a:t>
            </a:r>
            <a:r>
              <a:rPr lang="en-US" altLang="zh-CN" dirty="0"/>
              <a:t>1997</a:t>
            </a:r>
            <a:r>
              <a:rPr lang="zh-CN" altLang="en-US" dirty="0"/>
              <a:t>年提出的，</a:t>
            </a:r>
            <a:r>
              <a:rPr lang="en-US" altLang="zh-CN" dirty="0" err="1"/>
              <a:t>Kardach</a:t>
            </a:r>
            <a:r>
              <a:rPr lang="zh-CN" altLang="en-US" dirty="0"/>
              <a:t>开发了能够允许移动电话与计算机通讯的系统。他的灵感来自于当时他正在阅读的一本由</a:t>
            </a:r>
            <a:r>
              <a:rPr lang="en-US" altLang="zh-CN" dirty="0" err="1">
                <a:hlinkClick r:id="rId3"/>
              </a:rPr>
              <a:t>Frans</a:t>
            </a:r>
            <a:r>
              <a:rPr lang="en-US" altLang="zh-CN" dirty="0">
                <a:hlinkClick r:id="rId3"/>
              </a:rPr>
              <a:t> G. </a:t>
            </a:r>
            <a:r>
              <a:rPr lang="en-US" altLang="zh-CN" dirty="0" err="1">
                <a:hlinkClick r:id="rId3"/>
              </a:rPr>
              <a:t>Bengtsson</a:t>
            </a:r>
            <a:r>
              <a:rPr lang="zh-CN" altLang="en-US" dirty="0"/>
              <a:t> 撰写的描写北欧海盗和</a:t>
            </a:r>
            <a:r>
              <a:rPr lang="en-US" altLang="zh-CN" dirty="0"/>
              <a:t>Harald Bluetooth</a:t>
            </a:r>
            <a:r>
              <a:rPr lang="zh-CN" altLang="en-US" dirty="0"/>
              <a:t>国王的历史小说</a:t>
            </a:r>
            <a:r>
              <a:rPr lang="en-US" altLang="zh-CN" i="1" dirty="0"/>
              <a:t>The Long Ships</a:t>
            </a:r>
            <a:r>
              <a:rPr lang="zh-CN" altLang="en-US" dirty="0"/>
              <a:t>，意指蓝牙也将把通讯协议统一为全球标准。</a:t>
            </a:r>
            <a:endParaRPr lang="zh-CN" altLang="en-US" dirty="0"/>
          </a:p>
        </p:txBody>
      </p:sp>
      <p:sp>
        <p:nvSpPr>
          <p:cNvPr id="26628"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Gulim" panose="020B0600000101010101" pitchFamily="34" charset="-127"/>
                <a:ea typeface="Gulim" panose="020B0600000101010101" pitchFamily="34" charset="-127"/>
              </a:defRPr>
            </a:lvl1pPr>
            <a:lvl2pPr marL="742950" indent="-285750" latinLnBrk="1">
              <a:spcBef>
                <a:spcPct val="30000"/>
              </a:spcBef>
              <a:defRPr kumimoji="1" sz="1200">
                <a:solidFill>
                  <a:schemeClr val="tx1"/>
                </a:solidFill>
                <a:latin typeface="Gulim" panose="020B0600000101010101" pitchFamily="34" charset="-127"/>
                <a:ea typeface="Gulim" panose="020B0600000101010101" pitchFamily="34" charset="-127"/>
              </a:defRPr>
            </a:lvl2pPr>
            <a:lvl3pPr marL="11430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3pPr>
            <a:lvl4pPr marL="16002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4pPr>
            <a:lvl5pPr marL="20574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9pPr>
          </a:lstStyle>
          <a:p>
            <a:pPr>
              <a:spcBef>
                <a:spcPct val="0"/>
              </a:spcBef>
            </a:pPr>
            <a:fld id="{B70773AE-67BC-45EB-8791-5F52B3B115BD}"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B544A5F3-43D8-4FAF-A239-9F5EBA9FD8EE}" type="slidenum">
              <a:rPr lang="zh-CN" altLang="en-US" smtClean="0"/>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latinLnBrk="1">
              <a:spcBef>
                <a:spcPct val="30000"/>
              </a:spcBef>
              <a:defRPr kumimoji="1" sz="1200">
                <a:solidFill>
                  <a:schemeClr val="tx1"/>
                </a:solidFill>
                <a:latin typeface="Gulim" panose="020B0600000101010101" pitchFamily="34" charset="-127"/>
                <a:ea typeface="Gulim" panose="020B0600000101010101" pitchFamily="34" charset="-127"/>
              </a:defRPr>
            </a:lvl1pPr>
            <a:lvl2pPr marL="742950" indent="-285750" latinLnBrk="1">
              <a:spcBef>
                <a:spcPct val="30000"/>
              </a:spcBef>
              <a:defRPr kumimoji="1" sz="1200">
                <a:solidFill>
                  <a:schemeClr val="tx1"/>
                </a:solidFill>
                <a:latin typeface="Gulim" panose="020B0600000101010101" pitchFamily="34" charset="-127"/>
                <a:ea typeface="Gulim" panose="020B0600000101010101" pitchFamily="34" charset="-127"/>
              </a:defRPr>
            </a:lvl2pPr>
            <a:lvl3pPr marL="11430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3pPr>
            <a:lvl4pPr marL="16002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4pPr>
            <a:lvl5pPr marL="20574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9pPr>
          </a:lstStyle>
          <a:p>
            <a:pPr>
              <a:spcBef>
                <a:spcPct val="0"/>
              </a:spcBef>
            </a:pPr>
            <a:fld id="{37E1F15A-9E37-4DBA-94D5-B2BFD96FD566}" type="slidenum">
              <a:rPr lang="zh-CN" altLang="en-US" smtClean="0"/>
            </a:fld>
            <a:endParaRPr lang="en-US" altLang="zh-CN"/>
          </a:p>
        </p:txBody>
      </p:sp>
      <p:sp>
        <p:nvSpPr>
          <p:cNvPr id="53251" name="Rectangle 2"/>
          <p:cNvSpPr>
            <a:spLocks noGrp="1" noRot="1" noChangeAspect="1" noChangeArrowheads="1" noTextEdit="1"/>
          </p:cNvSpPr>
          <p:nvPr>
            <p:ph type="sldImg"/>
          </p:nvPr>
        </p:nvSpPr>
        <p:spPr/>
      </p:sp>
      <p:sp>
        <p:nvSpPr>
          <p:cNvPr id="53252" name="Rectangle 3"/>
          <p:cNvSpPr>
            <a:spLocks noGrp="1" noChangeArrowheads="1"/>
          </p:cNvSpPr>
          <p:nvPr>
            <p:ph type="body" idx="1"/>
          </p:nvPr>
        </p:nvSpPr>
        <p:spPr>
          <a:noFill/>
        </p:spPr>
        <p:txBody>
          <a:bodyPr/>
          <a:lstStyle/>
          <a:p>
            <a:pPr eaLnBrk="1" latinLnBrk="0" hangingPunct="1">
              <a:spcBef>
                <a:spcPct val="0"/>
              </a:spcBef>
            </a:pPr>
            <a:r>
              <a:rPr lang="zh-CN" altLang="en-US" b="1">
                <a:ea typeface="宋体" panose="02010600030101010101" pitchFamily="2" charset="-122"/>
              </a:rPr>
              <a:t>信息净负荷（</a:t>
            </a:r>
            <a:r>
              <a:rPr lang="en-US" altLang="zh-CN" b="1">
                <a:ea typeface="宋体" panose="02010600030101010101" pitchFamily="2" charset="-122"/>
              </a:rPr>
              <a:t>payload</a:t>
            </a:r>
            <a:r>
              <a:rPr lang="zh-CN" altLang="en-US" b="1">
                <a:ea typeface="宋体" panose="02010600030101010101" pitchFamily="2" charset="-122"/>
              </a:rPr>
              <a:t>） 是在</a:t>
            </a:r>
            <a:r>
              <a:rPr lang="en-US" altLang="zh-CN" b="1">
                <a:ea typeface="宋体" panose="02010600030101010101" pitchFamily="2" charset="-122"/>
              </a:rPr>
              <a:t>STM-N</a:t>
            </a:r>
            <a:r>
              <a:rPr lang="zh-CN" altLang="en-US" b="1">
                <a:ea typeface="宋体" panose="02010600030101010101" pitchFamily="2" charset="-122"/>
              </a:rPr>
              <a:t>帧结构中存放将由</a:t>
            </a:r>
            <a:r>
              <a:rPr lang="en-US" altLang="zh-CN" b="1">
                <a:ea typeface="宋体" panose="02010600030101010101" pitchFamily="2" charset="-122"/>
              </a:rPr>
              <a:t>STM-N</a:t>
            </a:r>
            <a:r>
              <a:rPr lang="zh-CN" altLang="en-US" b="1">
                <a:ea typeface="宋体" panose="02010600030101010101" pitchFamily="2" charset="-122"/>
              </a:rPr>
              <a:t>传送的各种信息码块的地方。信息净负荷区相当于</a:t>
            </a:r>
            <a:r>
              <a:rPr lang="en-US" altLang="zh-CN" b="1">
                <a:ea typeface="宋体" panose="02010600030101010101" pitchFamily="2" charset="-122"/>
              </a:rPr>
              <a:t>STM-N</a:t>
            </a:r>
            <a:r>
              <a:rPr lang="zh-CN" altLang="en-US" b="1">
                <a:ea typeface="宋体" panose="02010600030101010101" pitchFamily="2" charset="-122"/>
              </a:rPr>
              <a:t>这辆运货车的车箱，车箱内装载的货物就是经过打包的低速信号</a:t>
            </a:r>
            <a:r>
              <a:rPr lang="en-US" altLang="zh-CN" b="1">
                <a:latin typeface="Times New Roman" panose="02020603050405020304" pitchFamily="18" charset="0"/>
                <a:ea typeface="宋体" panose="02010600030101010101" pitchFamily="2" charset="-122"/>
              </a:rPr>
              <a:t>——</a:t>
            </a:r>
            <a:r>
              <a:rPr lang="zh-CN" altLang="en-US" b="1">
                <a:ea typeface="宋体" panose="02010600030101010101" pitchFamily="2" charset="-122"/>
              </a:rPr>
              <a:t>待运输的货物。为了实时监测货物（打包的低速信号）在传输过程中是否有损坏，在将低速信号打包的过程中，加入了监控开销字节</a:t>
            </a:r>
            <a:r>
              <a:rPr lang="en-US" altLang="zh-CN" b="1">
                <a:latin typeface="Times New Roman" panose="02020603050405020304" pitchFamily="18" charset="0"/>
                <a:ea typeface="宋体" panose="02010600030101010101" pitchFamily="2" charset="-122"/>
              </a:rPr>
              <a:t>——</a:t>
            </a:r>
            <a:r>
              <a:rPr lang="zh-CN" altLang="en-US" b="1">
                <a:ea typeface="宋体" panose="02010600030101010101" pitchFamily="2" charset="-122"/>
              </a:rPr>
              <a:t>通道开销（</a:t>
            </a:r>
            <a:r>
              <a:rPr lang="en-US" altLang="zh-CN" b="1">
                <a:ea typeface="宋体" panose="02010600030101010101" pitchFamily="2" charset="-122"/>
              </a:rPr>
              <a:t>POH</a:t>
            </a:r>
            <a:r>
              <a:rPr lang="zh-CN" altLang="en-US" b="1">
                <a:ea typeface="宋体" panose="02010600030101010101" pitchFamily="2" charset="-122"/>
              </a:rPr>
              <a:t>）字节。</a:t>
            </a:r>
            <a:r>
              <a:rPr lang="en-US" altLang="zh-CN" b="1">
                <a:ea typeface="宋体" panose="02010600030101010101" pitchFamily="2" charset="-122"/>
              </a:rPr>
              <a:t>POH</a:t>
            </a:r>
            <a:r>
              <a:rPr lang="zh-CN" altLang="en-US" b="1">
                <a:ea typeface="宋体" panose="02010600030101010101" pitchFamily="2" charset="-122"/>
              </a:rPr>
              <a:t>作为净负荷的一部分与信息码块一起装载在</a:t>
            </a:r>
            <a:r>
              <a:rPr lang="en-US" altLang="zh-CN" b="1">
                <a:ea typeface="宋体" panose="02010600030101010101" pitchFamily="2" charset="-122"/>
              </a:rPr>
              <a:t>STM-N</a:t>
            </a:r>
            <a:r>
              <a:rPr lang="zh-CN" altLang="en-US" b="1">
                <a:ea typeface="宋体" panose="02010600030101010101" pitchFamily="2" charset="-122"/>
              </a:rPr>
              <a:t>这辆货车上在</a:t>
            </a:r>
            <a:r>
              <a:rPr lang="en-US" altLang="zh-CN" b="1">
                <a:ea typeface="宋体" panose="02010600030101010101" pitchFamily="2" charset="-122"/>
              </a:rPr>
              <a:t>SDH</a:t>
            </a:r>
            <a:r>
              <a:rPr lang="zh-CN" altLang="en-US" b="1">
                <a:ea typeface="宋体" panose="02010600030101010101" pitchFamily="2" charset="-122"/>
              </a:rPr>
              <a:t>网中传送，它负责对打包的货物（低速信号）进行通道性能监视管理和控制。例如段开销可进行对</a:t>
            </a:r>
            <a:r>
              <a:rPr lang="en-US" altLang="zh-CN" b="1">
                <a:ea typeface="宋体" panose="02010600030101010101" pitchFamily="2" charset="-122"/>
              </a:rPr>
              <a:t>STM-N</a:t>
            </a:r>
            <a:r>
              <a:rPr lang="zh-CN" altLang="en-US" b="1">
                <a:ea typeface="宋体" panose="02010600030101010101" pitchFamily="2" charset="-122"/>
              </a:rPr>
              <a:t>这辆运货车中的所有货物在运输中是否有损坏进行监控，而</a:t>
            </a:r>
            <a:r>
              <a:rPr lang="en-US" altLang="zh-CN" b="1">
                <a:ea typeface="宋体" panose="02010600030101010101" pitchFamily="2" charset="-122"/>
              </a:rPr>
              <a:t>POH</a:t>
            </a:r>
            <a:r>
              <a:rPr lang="zh-CN" altLang="en-US" b="1">
                <a:ea typeface="宋体" panose="02010600030101010101" pitchFamily="2" charset="-122"/>
              </a:rPr>
              <a:t>的作用是当车上有货物损坏时，通过它来判定具体是哪一件货物出现损坏。也就是说</a:t>
            </a:r>
            <a:r>
              <a:rPr lang="en-US" altLang="zh-CN" b="1">
                <a:ea typeface="宋体" panose="02010600030101010101" pitchFamily="2" charset="-122"/>
              </a:rPr>
              <a:t>SOH</a:t>
            </a:r>
            <a:r>
              <a:rPr lang="zh-CN" altLang="en-US" b="1">
                <a:ea typeface="宋体" panose="02010600030101010101" pitchFamily="2" charset="-122"/>
              </a:rPr>
              <a:t>完成对货物整体的监控，</a:t>
            </a:r>
            <a:r>
              <a:rPr lang="en-US" altLang="zh-CN" b="1">
                <a:ea typeface="宋体" panose="02010600030101010101" pitchFamily="2" charset="-122"/>
              </a:rPr>
              <a:t>POH</a:t>
            </a:r>
            <a:r>
              <a:rPr lang="zh-CN" altLang="en-US" b="1">
                <a:ea typeface="宋体" panose="02010600030101010101" pitchFamily="2" charset="-122"/>
              </a:rPr>
              <a:t>是完成对某一件特定的货物进行监控，当然</a:t>
            </a:r>
            <a:r>
              <a:rPr lang="en-US" altLang="zh-CN" b="1">
                <a:ea typeface="宋体" panose="02010600030101010101" pitchFamily="2" charset="-122"/>
              </a:rPr>
              <a:t>SOH</a:t>
            </a:r>
            <a:r>
              <a:rPr lang="zh-CN" altLang="en-US" b="1">
                <a:ea typeface="宋体" panose="02010600030101010101" pitchFamily="2" charset="-122"/>
              </a:rPr>
              <a:t>和</a:t>
            </a:r>
            <a:r>
              <a:rPr lang="en-US" altLang="zh-CN" b="1">
                <a:ea typeface="宋体" panose="02010600030101010101" pitchFamily="2" charset="-122"/>
              </a:rPr>
              <a:t>POH</a:t>
            </a:r>
            <a:r>
              <a:rPr lang="zh-CN" altLang="en-US" b="1">
                <a:ea typeface="宋体" panose="02010600030101010101" pitchFamily="2" charset="-122"/>
              </a:rPr>
              <a:t>还有一些管理功能。</a:t>
            </a:r>
            <a:endParaRPr lang="zh-CN" altLang="en-US" b="1">
              <a:ea typeface="宋体" panose="02010600030101010101" pitchFamily="2" charset="-122"/>
            </a:endParaRPr>
          </a:p>
          <a:p>
            <a:pPr eaLnBrk="1" latinLnBrk="0" hangingPunct="1">
              <a:spcBef>
                <a:spcPct val="0"/>
              </a:spcBef>
            </a:pPr>
            <a:endParaRPr lang="zh-CN" altLang="en-US" b="1">
              <a:ea typeface="宋体" panose="02010600030101010101" pitchFamily="2" charset="-122"/>
            </a:endParaRPr>
          </a:p>
          <a:p>
            <a:pPr eaLnBrk="1" hangingPunct="1"/>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latinLnBrk="1">
              <a:spcBef>
                <a:spcPct val="30000"/>
              </a:spcBef>
              <a:defRPr kumimoji="1" sz="1200">
                <a:solidFill>
                  <a:schemeClr val="tx1"/>
                </a:solidFill>
                <a:latin typeface="Gulim" panose="020B0600000101010101" pitchFamily="34" charset="-127"/>
                <a:ea typeface="Gulim" panose="020B0600000101010101" pitchFamily="34" charset="-127"/>
              </a:defRPr>
            </a:lvl1pPr>
            <a:lvl2pPr marL="742950" indent="-285750" latinLnBrk="1">
              <a:spcBef>
                <a:spcPct val="30000"/>
              </a:spcBef>
              <a:defRPr kumimoji="1" sz="1200">
                <a:solidFill>
                  <a:schemeClr val="tx1"/>
                </a:solidFill>
                <a:latin typeface="Gulim" panose="020B0600000101010101" pitchFamily="34" charset="-127"/>
                <a:ea typeface="Gulim" panose="020B0600000101010101" pitchFamily="34" charset="-127"/>
              </a:defRPr>
            </a:lvl2pPr>
            <a:lvl3pPr marL="11430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3pPr>
            <a:lvl4pPr marL="16002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4pPr>
            <a:lvl5pPr marL="20574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9pPr>
          </a:lstStyle>
          <a:p>
            <a:pPr>
              <a:spcBef>
                <a:spcPct val="0"/>
              </a:spcBef>
            </a:pPr>
            <a:fld id="{787393C0-FF30-45DF-9C9B-FCF73F4A1092}" type="slidenum">
              <a:rPr lang="zh-CN" altLang="en-US" smtClean="0"/>
            </a:fld>
            <a:endParaRPr lang="en-US" altLang="zh-CN"/>
          </a:p>
        </p:txBody>
      </p:sp>
      <p:sp>
        <p:nvSpPr>
          <p:cNvPr id="55299" name="Rectangle 2"/>
          <p:cNvSpPr>
            <a:spLocks noGrp="1" noRot="1" noChangeAspect="1" noChangeArrowheads="1" noTextEdit="1"/>
          </p:cNvSpPr>
          <p:nvPr>
            <p:ph type="sldImg"/>
          </p:nvPr>
        </p:nvSpPr>
        <p:spPr/>
      </p:sp>
      <p:sp>
        <p:nvSpPr>
          <p:cNvPr id="55300" name="Rectangle 3"/>
          <p:cNvSpPr>
            <a:spLocks noGrp="1" noChangeArrowheads="1"/>
          </p:cNvSpPr>
          <p:nvPr>
            <p:ph type="body" idx="1"/>
          </p:nvPr>
        </p:nvSpPr>
        <p:spPr>
          <a:noFill/>
        </p:spPr>
        <p:txBody>
          <a:bodyPr/>
          <a:lstStyle/>
          <a:p>
            <a:pPr eaLnBrk="1" hangingPunct="1"/>
            <a:r>
              <a:rPr lang="zh-CN" altLang="en-US" b="1">
                <a:ea typeface="宋体" panose="02010600030101010101" pitchFamily="2" charset="-122"/>
              </a:rPr>
              <a:t>简单的讲二者的区别在于监管的范围不同。举个简单的例子，若光纤上传输的是</a:t>
            </a:r>
            <a:r>
              <a:rPr lang="en-US" altLang="zh-CN" b="1">
                <a:ea typeface="宋体" panose="02010600030101010101" pitchFamily="2" charset="-122"/>
              </a:rPr>
              <a:t>2.5G</a:t>
            </a:r>
            <a:r>
              <a:rPr lang="zh-CN" altLang="en-US" b="1">
                <a:ea typeface="宋体" panose="02010600030101010101" pitchFamily="2" charset="-122"/>
              </a:rPr>
              <a:t>信号，那么</a:t>
            </a:r>
            <a:r>
              <a:rPr lang="en-US" altLang="zh-CN" b="1">
                <a:ea typeface="宋体" panose="02010600030101010101" pitchFamily="2" charset="-122"/>
              </a:rPr>
              <a:t>RSOH</a:t>
            </a:r>
            <a:r>
              <a:rPr lang="zh-CN" altLang="en-US" b="1">
                <a:ea typeface="宋体" panose="02010600030101010101" pitchFamily="2" charset="-122"/>
              </a:rPr>
              <a:t>监控的是</a:t>
            </a:r>
            <a:r>
              <a:rPr lang="en-US" altLang="zh-CN" b="1">
                <a:ea typeface="宋体" panose="02010600030101010101" pitchFamily="2" charset="-122"/>
              </a:rPr>
              <a:t>STM-16</a:t>
            </a:r>
            <a:r>
              <a:rPr lang="zh-CN" altLang="en-US" b="1">
                <a:ea typeface="宋体" panose="02010600030101010101" pitchFamily="2" charset="-122"/>
              </a:rPr>
              <a:t>整体的传输性能，而</a:t>
            </a:r>
            <a:r>
              <a:rPr lang="en-US" altLang="zh-CN" b="1">
                <a:ea typeface="宋体" panose="02010600030101010101" pitchFamily="2" charset="-122"/>
              </a:rPr>
              <a:t>MSOH</a:t>
            </a:r>
            <a:r>
              <a:rPr lang="zh-CN" altLang="en-US" b="1">
                <a:ea typeface="宋体" panose="02010600030101010101" pitchFamily="2" charset="-122"/>
              </a:rPr>
              <a:t>则是监控</a:t>
            </a:r>
            <a:r>
              <a:rPr lang="en-US" altLang="zh-CN" b="1">
                <a:ea typeface="宋体" panose="02010600030101010101" pitchFamily="2" charset="-122"/>
              </a:rPr>
              <a:t>STM-16</a:t>
            </a:r>
            <a:r>
              <a:rPr lang="zh-CN" altLang="en-US" b="1">
                <a:ea typeface="宋体" panose="02010600030101010101" pitchFamily="2" charset="-122"/>
              </a:rPr>
              <a:t>信号中每一个</a:t>
            </a:r>
            <a:r>
              <a:rPr lang="en-US" altLang="zh-CN" b="1">
                <a:ea typeface="宋体" panose="02010600030101010101" pitchFamily="2" charset="-122"/>
              </a:rPr>
              <a:t>STM-1</a:t>
            </a:r>
            <a:r>
              <a:rPr lang="zh-CN" altLang="en-US" b="1">
                <a:ea typeface="宋体" panose="02010600030101010101" pitchFamily="2" charset="-122"/>
              </a:rPr>
              <a:t>的性能情况。</a:t>
            </a:r>
            <a:r>
              <a:rPr lang="en-US" altLang="zh-CN" b="1"/>
              <a:t>RSOH</a:t>
            </a:r>
            <a:r>
              <a:rPr lang="zh-CN" altLang="en-US" b="1"/>
              <a:t>、 </a:t>
            </a:r>
            <a:r>
              <a:rPr lang="en-US" altLang="zh-CN" b="1"/>
              <a:t>MSOH </a:t>
            </a:r>
            <a:r>
              <a:rPr lang="zh-CN" altLang="en-US" b="1"/>
              <a:t>、</a:t>
            </a:r>
            <a:r>
              <a:rPr lang="en-US" altLang="zh-CN" b="1"/>
              <a:t>POH</a:t>
            </a:r>
            <a:r>
              <a:rPr lang="zh-CN" altLang="en-US" b="1"/>
              <a:t>提供了对</a:t>
            </a:r>
            <a:r>
              <a:rPr lang="en-US" altLang="zh-CN" b="1"/>
              <a:t>SDH</a:t>
            </a:r>
            <a:r>
              <a:rPr lang="zh-CN" altLang="en-US" b="1"/>
              <a:t>信号的层层细化的监控功能。例如</a:t>
            </a:r>
            <a:r>
              <a:rPr lang="en-US" altLang="zh-CN" b="1"/>
              <a:t>2.5G</a:t>
            </a:r>
            <a:r>
              <a:rPr lang="zh-CN" altLang="en-US" b="1"/>
              <a:t>系统</a:t>
            </a:r>
            <a:r>
              <a:rPr lang="en-US" altLang="zh-CN" b="1"/>
              <a:t>RSOH</a:t>
            </a:r>
            <a:r>
              <a:rPr lang="zh-CN" altLang="en-US" b="1"/>
              <a:t>监控的是整个</a:t>
            </a:r>
            <a:r>
              <a:rPr lang="en-US" altLang="zh-CN" b="1"/>
              <a:t>STM-16</a:t>
            </a:r>
            <a:r>
              <a:rPr lang="zh-CN" altLang="en-US" b="1"/>
              <a:t>的信号传输状态，</a:t>
            </a:r>
            <a:r>
              <a:rPr lang="en-US" altLang="zh-CN" b="1"/>
              <a:t>MSOH</a:t>
            </a:r>
            <a:r>
              <a:rPr lang="zh-CN" altLang="en-US" b="1"/>
              <a:t>监控的是</a:t>
            </a:r>
            <a:r>
              <a:rPr lang="en-US" altLang="zh-CN" b="1"/>
              <a:t>STM-16</a:t>
            </a:r>
            <a:r>
              <a:rPr lang="zh-CN" altLang="en-US" b="1"/>
              <a:t>中每一个</a:t>
            </a:r>
            <a:r>
              <a:rPr lang="en-US" altLang="zh-CN" b="1"/>
              <a:t>STM-1</a:t>
            </a:r>
            <a:r>
              <a:rPr lang="zh-CN" altLang="en-US" b="1"/>
              <a:t>信号的传输状态，</a:t>
            </a:r>
            <a:r>
              <a:rPr lang="en-US" altLang="zh-CN" b="1"/>
              <a:t>POH</a:t>
            </a:r>
            <a:r>
              <a:rPr lang="zh-CN" altLang="en-US" b="1"/>
              <a:t>则是监控每一个</a:t>
            </a:r>
            <a:r>
              <a:rPr lang="en-US" altLang="zh-CN" b="1"/>
              <a:t>STM-1</a:t>
            </a:r>
            <a:r>
              <a:rPr lang="zh-CN" altLang="en-US" b="1"/>
              <a:t>中每一个打包了的低速支路信号（例如</a:t>
            </a:r>
            <a:r>
              <a:rPr lang="en-US" altLang="zh-CN" b="1"/>
              <a:t>2Mbit/s </a:t>
            </a:r>
            <a:r>
              <a:rPr lang="zh-CN" altLang="en-US" b="1"/>
              <a:t>）的传输状态，这样通过开销的层层监管功能。可以方便地从宏观（整体）和微观（个体）的角度来监控信号的传输状态，便于分析、定位。</a:t>
            </a:r>
            <a:endParaRPr lang="zh-CN" altLang="en-US" b="1"/>
          </a:p>
          <a:p>
            <a:pPr eaLnBrk="1" hangingPunct="1"/>
            <a:endParaRPr lang="zh-CN" altLang="en-US" b="1">
              <a:ea typeface="宋体" panose="02010600030101010101" pitchFamily="2" charset="-122"/>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幻灯片图像占位符 1"/>
          <p:cNvSpPr>
            <a:spLocks noGrp="1" noRot="1" noChangeAspect="1" noTextEdit="1"/>
          </p:cNvSpPr>
          <p:nvPr>
            <p:ph type="sldImg"/>
          </p:nvPr>
        </p:nvSpPr>
        <p:spPr/>
      </p:sp>
      <p:sp>
        <p:nvSpPr>
          <p:cNvPr id="57347" name="备注占位符 2"/>
          <p:cNvSpPr>
            <a:spLocks noGrp="1"/>
          </p:cNvSpPr>
          <p:nvPr>
            <p:ph type="body" idx="1"/>
          </p:nvPr>
        </p:nvSpPr>
        <p:spPr>
          <a:noFill/>
        </p:spPr>
        <p:txBody>
          <a:bodyPr/>
          <a:lstStyle/>
          <a:p>
            <a:r>
              <a:rPr lang="zh-CN" altLang="en-US"/>
              <a:t>所谓虚容器</a:t>
            </a:r>
            <a:r>
              <a:rPr lang="en-US" altLang="zh-CN"/>
              <a:t>(VC:Virtual Container)</a:t>
            </a:r>
            <a:r>
              <a:rPr lang="zh-CN" altLang="en-US"/>
              <a:t>是一种支持通道层连接的信息结构</a:t>
            </a:r>
            <a:r>
              <a:rPr lang="en-US" altLang="zh-CN"/>
              <a:t>,</a:t>
            </a:r>
            <a:r>
              <a:rPr lang="zh-CN" altLang="en-US"/>
              <a:t>当将各种业务经处理装入虚容器后</a:t>
            </a:r>
            <a:r>
              <a:rPr lang="en-US" altLang="zh-CN"/>
              <a:t>,</a:t>
            </a:r>
            <a:r>
              <a:rPr lang="zh-CN" altLang="en-US"/>
              <a:t>系统只需要处理各种虚容器即可达到目的</a:t>
            </a:r>
            <a:r>
              <a:rPr lang="en-US" altLang="zh-CN"/>
              <a:t>,</a:t>
            </a:r>
            <a:r>
              <a:rPr lang="zh-CN" altLang="en-US"/>
              <a:t>而不管具体信息结构如何</a:t>
            </a:r>
            <a:r>
              <a:rPr lang="en-US" altLang="zh-CN"/>
              <a:t>,</a:t>
            </a:r>
            <a:r>
              <a:rPr lang="zh-CN" altLang="en-US"/>
              <a:t>因此具有很好信息透明性</a:t>
            </a:r>
            <a:r>
              <a:rPr lang="en-US" altLang="zh-CN"/>
              <a:t>,</a:t>
            </a:r>
            <a:r>
              <a:rPr lang="zh-CN" altLang="en-US"/>
              <a:t>同时也减少了管理实体的数量</a:t>
            </a:r>
            <a:r>
              <a:rPr lang="en-US" altLang="zh-CN"/>
              <a:t>.</a:t>
            </a:r>
            <a:endParaRPr lang="en-US" altLang="zh-CN"/>
          </a:p>
          <a:p>
            <a:r>
              <a:rPr lang="zh-CN" altLang="en-US"/>
              <a:t>已确定了两种类型的虚容器。低阶虚容器</a:t>
            </a:r>
            <a:r>
              <a:rPr lang="en-US" altLang="zh-CN"/>
              <a:t>VC-n(n=1,2,3),</a:t>
            </a:r>
            <a:r>
              <a:rPr lang="zh-CN" altLang="en-US"/>
              <a:t>包含一个</a:t>
            </a:r>
            <a:r>
              <a:rPr lang="en-US" altLang="zh-CN"/>
              <a:t>n</a:t>
            </a:r>
            <a:r>
              <a:rPr lang="zh-CN" altLang="en-US"/>
              <a:t>阶容器（</a:t>
            </a:r>
            <a:r>
              <a:rPr lang="en-US" altLang="zh-CN"/>
              <a:t>n=1,2,3</a:t>
            </a:r>
            <a:r>
              <a:rPr lang="zh-CN" altLang="en-US"/>
              <a:t>）和一个相对应的低阶</a:t>
            </a:r>
            <a:r>
              <a:rPr lang="en-US" altLang="zh-CN"/>
              <a:t>VC POH</a:t>
            </a:r>
            <a:r>
              <a:rPr lang="zh-CN" altLang="en-US"/>
              <a:t>。高阶虚容器</a:t>
            </a:r>
            <a:r>
              <a:rPr lang="en-US" altLang="zh-CN"/>
              <a:t>VC-n(n=3</a:t>
            </a:r>
            <a:r>
              <a:rPr lang="zh-CN" altLang="en-US"/>
              <a:t>，</a:t>
            </a:r>
            <a:r>
              <a:rPr lang="en-US" altLang="zh-CN"/>
              <a:t>4),</a:t>
            </a:r>
            <a:r>
              <a:rPr lang="zh-CN" altLang="en-US"/>
              <a:t>包含一个</a:t>
            </a:r>
            <a:r>
              <a:rPr lang="en-US" altLang="zh-CN"/>
              <a:t>n</a:t>
            </a:r>
            <a:r>
              <a:rPr lang="zh-CN" altLang="en-US"/>
              <a:t>阶容器（</a:t>
            </a:r>
            <a:r>
              <a:rPr lang="en-US" altLang="zh-CN"/>
              <a:t>n=3</a:t>
            </a:r>
            <a:r>
              <a:rPr lang="zh-CN" altLang="en-US"/>
              <a:t>，</a:t>
            </a:r>
            <a:r>
              <a:rPr lang="en-US" altLang="zh-CN"/>
              <a:t>4</a:t>
            </a:r>
            <a:r>
              <a:rPr lang="zh-CN" altLang="en-US"/>
              <a:t>）或一些支路单元（</a:t>
            </a:r>
            <a:r>
              <a:rPr lang="en-US" altLang="zh-CN"/>
              <a:t>TUG-2</a:t>
            </a:r>
            <a:r>
              <a:rPr lang="zh-CN" altLang="en-US"/>
              <a:t>或</a:t>
            </a:r>
            <a:r>
              <a:rPr lang="en-US" altLang="zh-CN"/>
              <a:t>TUG-3</a:t>
            </a:r>
            <a:r>
              <a:rPr lang="zh-CN" altLang="en-US"/>
              <a:t>）的集合，还包含一个相对应的高阶</a:t>
            </a:r>
            <a:r>
              <a:rPr lang="en-US" altLang="zh-CN"/>
              <a:t>VC POH</a:t>
            </a:r>
            <a:r>
              <a:rPr lang="zh-CN" altLang="en-US"/>
              <a:t>。</a:t>
            </a:r>
            <a:endParaRPr lang="zh-CN" altLang="en-US"/>
          </a:p>
          <a:p>
            <a:r>
              <a:rPr lang="zh-CN" altLang="en-US"/>
              <a:t>虚容器是用来支持</a:t>
            </a:r>
            <a:r>
              <a:rPr lang="en-US" altLang="zh-CN"/>
              <a:t>SDH</a:t>
            </a:r>
            <a:r>
              <a:rPr lang="zh-CN" altLang="en-US"/>
              <a:t>通道层连接的信息结构</a:t>
            </a:r>
            <a:r>
              <a:rPr lang="en-US" altLang="zh-CN"/>
              <a:t>.</a:t>
            </a:r>
            <a:r>
              <a:rPr lang="zh-CN" altLang="en-US"/>
              <a:t>它是</a:t>
            </a:r>
            <a:r>
              <a:rPr lang="en-US" altLang="zh-CN"/>
              <a:t>SDH</a:t>
            </a:r>
            <a:r>
              <a:rPr lang="zh-CN" altLang="en-US"/>
              <a:t>通道的信息终端</a:t>
            </a:r>
            <a:r>
              <a:rPr lang="en-US" altLang="zh-CN"/>
              <a:t>,</a:t>
            </a:r>
            <a:r>
              <a:rPr lang="zh-CN" altLang="en-US"/>
              <a:t>由安排在重复周期为</a:t>
            </a:r>
            <a:r>
              <a:rPr lang="en-US" altLang="zh-CN"/>
              <a:t>125us</a:t>
            </a:r>
            <a:r>
              <a:rPr lang="zh-CN" altLang="en-US"/>
              <a:t>或</a:t>
            </a:r>
            <a:r>
              <a:rPr lang="en-US" altLang="zh-CN"/>
              <a:t>500us</a:t>
            </a:r>
            <a:r>
              <a:rPr lang="zh-CN" altLang="en-US"/>
              <a:t>的块状帧结构中的信息净负荷</a:t>
            </a:r>
            <a:r>
              <a:rPr lang="en-US" altLang="zh-CN"/>
              <a:t>(</a:t>
            </a:r>
            <a:r>
              <a:rPr lang="zh-CN" altLang="en-US"/>
              <a:t>容器的输出</a:t>
            </a:r>
            <a:r>
              <a:rPr lang="en-US" altLang="zh-CN"/>
              <a:t>)</a:t>
            </a:r>
            <a:r>
              <a:rPr lang="zh-CN" altLang="en-US"/>
              <a:t>和通道开销</a:t>
            </a:r>
            <a:r>
              <a:rPr lang="en-US" altLang="zh-CN"/>
              <a:t>(POH)</a:t>
            </a:r>
            <a:r>
              <a:rPr lang="zh-CN" altLang="en-US"/>
              <a:t>组成</a:t>
            </a:r>
            <a:r>
              <a:rPr lang="en-US" altLang="zh-CN"/>
              <a:t>,</a:t>
            </a:r>
            <a:r>
              <a:rPr lang="zh-CN" altLang="en-US"/>
              <a:t>即</a:t>
            </a:r>
            <a:r>
              <a:rPr lang="en-US" altLang="zh-CN"/>
              <a:t>:</a:t>
            </a:r>
            <a:endParaRPr lang="en-US" altLang="zh-CN"/>
          </a:p>
          <a:p>
            <a:r>
              <a:rPr lang="en-US" altLang="zh-CN"/>
              <a:t>VC-n=C-n+VC-n POH</a:t>
            </a:r>
            <a:endParaRPr lang="en-US" altLang="zh-CN"/>
          </a:p>
          <a:p>
            <a:r>
              <a:rPr lang="en-US" altLang="zh-CN"/>
              <a:t>VC</a:t>
            </a:r>
            <a:r>
              <a:rPr lang="zh-CN" altLang="en-US"/>
              <a:t>是</a:t>
            </a:r>
            <a:r>
              <a:rPr lang="en-US" altLang="zh-CN"/>
              <a:t>SDH</a:t>
            </a:r>
            <a:r>
              <a:rPr lang="zh-CN" altLang="en-US"/>
              <a:t>中最重要的一种信息结构</a:t>
            </a:r>
            <a:r>
              <a:rPr lang="en-US" altLang="zh-CN"/>
              <a:t>,</a:t>
            </a:r>
            <a:r>
              <a:rPr lang="zh-CN" altLang="en-US"/>
              <a:t>它的包封速率是与</a:t>
            </a:r>
            <a:r>
              <a:rPr lang="en-US" altLang="zh-CN"/>
              <a:t>SDH</a:t>
            </a:r>
            <a:r>
              <a:rPr lang="zh-CN" altLang="en-US"/>
              <a:t>网络同步的</a:t>
            </a:r>
            <a:r>
              <a:rPr lang="en-US" altLang="zh-CN"/>
              <a:t>,</a:t>
            </a:r>
            <a:r>
              <a:rPr lang="zh-CN" altLang="en-US"/>
              <a:t>因此不同</a:t>
            </a:r>
            <a:r>
              <a:rPr lang="en-US" altLang="zh-CN"/>
              <a:t>VC</a:t>
            </a:r>
            <a:r>
              <a:rPr lang="zh-CN" altLang="en-US"/>
              <a:t>是相互同步的</a:t>
            </a:r>
            <a:r>
              <a:rPr lang="en-US" altLang="zh-CN"/>
              <a:t>,</a:t>
            </a:r>
            <a:r>
              <a:rPr lang="zh-CN" altLang="en-US"/>
              <a:t>但在</a:t>
            </a:r>
            <a:r>
              <a:rPr lang="en-US" altLang="zh-CN"/>
              <a:t>VC</a:t>
            </a:r>
            <a:r>
              <a:rPr lang="zh-CN" altLang="en-US"/>
              <a:t>内部却允许装载来自不同容器的异步净负荷</a:t>
            </a:r>
            <a:r>
              <a:rPr lang="en-US" altLang="zh-CN"/>
              <a:t>.</a:t>
            </a:r>
            <a:r>
              <a:rPr lang="zh-CN" altLang="en-US"/>
              <a:t>由于</a:t>
            </a:r>
            <a:r>
              <a:rPr lang="en-US" altLang="zh-CN"/>
              <a:t>VC</a:t>
            </a:r>
            <a:r>
              <a:rPr lang="zh-CN" altLang="en-US"/>
              <a:t>在</a:t>
            </a:r>
            <a:r>
              <a:rPr lang="en-US" altLang="zh-CN"/>
              <a:t>SDH</a:t>
            </a:r>
            <a:r>
              <a:rPr lang="zh-CN" altLang="en-US"/>
              <a:t>网中传输时总是保持完整不变</a:t>
            </a:r>
            <a:r>
              <a:rPr lang="en-US" altLang="zh-CN"/>
              <a:t>(</a:t>
            </a:r>
            <a:r>
              <a:rPr lang="zh-CN" altLang="en-US"/>
              <a:t>除去</a:t>
            </a:r>
            <a:r>
              <a:rPr lang="en-US" altLang="zh-CN"/>
              <a:t>VC</a:t>
            </a:r>
            <a:r>
              <a:rPr lang="zh-CN" altLang="en-US"/>
              <a:t>的组合点和分解点</a:t>
            </a:r>
            <a:r>
              <a:rPr lang="en-US" altLang="zh-CN"/>
              <a:t>),</a:t>
            </a:r>
            <a:r>
              <a:rPr lang="zh-CN" altLang="en-US"/>
              <a:t>因而可以作为一个独立的实体十分方便和灵活地在通道中任一点插入或取出</a:t>
            </a:r>
            <a:r>
              <a:rPr lang="en-US" altLang="zh-CN"/>
              <a:t>,</a:t>
            </a:r>
            <a:r>
              <a:rPr lang="zh-CN" altLang="en-US"/>
              <a:t>以便进行同步复用和交叉连接处理</a:t>
            </a:r>
            <a:r>
              <a:rPr lang="en-US" altLang="zh-CN"/>
              <a:t>.</a:t>
            </a:r>
            <a:endParaRPr lang="en-US" altLang="zh-CN"/>
          </a:p>
          <a:p>
            <a:r>
              <a:rPr lang="zh-CN" altLang="en-US"/>
              <a:t>虚容器可分成低阶虚容器和高阶虚容器两类</a:t>
            </a:r>
            <a:r>
              <a:rPr lang="en-US" altLang="zh-CN"/>
              <a:t>.</a:t>
            </a:r>
            <a:r>
              <a:rPr lang="zh-CN" altLang="en-US"/>
              <a:t>其中</a:t>
            </a:r>
            <a:r>
              <a:rPr lang="en-US" altLang="zh-CN"/>
              <a:t>VC11,VC12,VC2</a:t>
            </a:r>
            <a:r>
              <a:rPr lang="zh-CN" altLang="en-US"/>
              <a:t>和</a:t>
            </a:r>
            <a:r>
              <a:rPr lang="en-US" altLang="zh-CN"/>
              <a:t>TU-3</a:t>
            </a:r>
            <a:r>
              <a:rPr lang="zh-CN" altLang="en-US"/>
              <a:t>前的</a:t>
            </a:r>
            <a:r>
              <a:rPr lang="en-US" altLang="zh-CN"/>
              <a:t>VC-3</a:t>
            </a:r>
            <a:r>
              <a:rPr lang="zh-CN" altLang="en-US"/>
              <a:t>为低阶虚容器</a:t>
            </a:r>
            <a:r>
              <a:rPr lang="en-US" altLang="zh-CN"/>
              <a:t>;VC-4</a:t>
            </a:r>
            <a:r>
              <a:rPr lang="zh-CN" altLang="en-US"/>
              <a:t>和</a:t>
            </a:r>
            <a:r>
              <a:rPr lang="en-US" altLang="zh-CN"/>
              <a:t>AU-3</a:t>
            </a:r>
            <a:r>
              <a:rPr lang="zh-CN" altLang="en-US"/>
              <a:t>为高阶虚容器。</a:t>
            </a:r>
            <a:r>
              <a:rPr lang="en-US" altLang="zh-CN"/>
              <a:t>VC12</a:t>
            </a:r>
            <a:r>
              <a:rPr lang="zh-CN" altLang="en-US"/>
              <a:t>的速率一般为</a:t>
            </a:r>
            <a:r>
              <a:rPr lang="en-US" altLang="zh-CN"/>
              <a:t>2M</a:t>
            </a:r>
            <a:r>
              <a:rPr lang="zh-CN" altLang="en-US"/>
              <a:t>，</a:t>
            </a:r>
            <a:r>
              <a:rPr lang="en-US" altLang="zh-CN"/>
              <a:t>VC4</a:t>
            </a:r>
            <a:r>
              <a:rPr lang="zh-CN" altLang="en-US"/>
              <a:t>的速率为</a:t>
            </a:r>
            <a:r>
              <a:rPr lang="en-US" altLang="zh-CN"/>
              <a:t>155M</a:t>
            </a:r>
            <a:r>
              <a:rPr lang="zh-CN" altLang="en-US"/>
              <a:t>。</a:t>
            </a:r>
            <a:endParaRPr lang="zh-CN" altLang="en-US"/>
          </a:p>
          <a:p>
            <a:endParaRPr lang="zh-CN" altLang="en-US"/>
          </a:p>
        </p:txBody>
      </p:sp>
      <p:sp>
        <p:nvSpPr>
          <p:cNvPr id="57348" name="灯片编号占位符 3"/>
          <p:cNvSpPr>
            <a:spLocks noGrp="1"/>
          </p:cNvSpPr>
          <p:nvPr>
            <p:ph type="sldNum" sz="quarter" idx="5"/>
          </p:nvPr>
        </p:nvSpPr>
        <p:spPr>
          <a:noFill/>
        </p:spPr>
        <p:txBody>
          <a:bodyPr/>
          <a:lstStyle>
            <a:lvl1pPr latinLnBrk="1">
              <a:spcBef>
                <a:spcPct val="30000"/>
              </a:spcBef>
              <a:defRPr kumimoji="1" sz="1200">
                <a:solidFill>
                  <a:schemeClr val="tx1"/>
                </a:solidFill>
                <a:latin typeface="Gulim" panose="020B0600000101010101" pitchFamily="34" charset="-127"/>
                <a:ea typeface="Gulim" panose="020B0600000101010101" pitchFamily="34" charset="-127"/>
              </a:defRPr>
            </a:lvl1pPr>
            <a:lvl2pPr marL="742950" indent="-285750" latinLnBrk="1">
              <a:spcBef>
                <a:spcPct val="30000"/>
              </a:spcBef>
              <a:defRPr kumimoji="1" sz="1200">
                <a:solidFill>
                  <a:schemeClr val="tx1"/>
                </a:solidFill>
                <a:latin typeface="Gulim" panose="020B0600000101010101" pitchFamily="34" charset="-127"/>
                <a:ea typeface="Gulim" panose="020B0600000101010101" pitchFamily="34" charset="-127"/>
              </a:defRPr>
            </a:lvl2pPr>
            <a:lvl3pPr marL="11430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3pPr>
            <a:lvl4pPr marL="16002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4pPr>
            <a:lvl5pPr marL="2057400" indent="-228600" latinLnBrk="1">
              <a:spcBef>
                <a:spcPct val="30000"/>
              </a:spcBef>
              <a:defRPr kumimoji="1" sz="1200">
                <a:solidFill>
                  <a:schemeClr val="tx1"/>
                </a:solidFill>
                <a:latin typeface="Gulim" panose="020B0600000101010101" pitchFamily="34" charset="-127"/>
                <a:ea typeface="Gulim" panose="020B0600000101010101" pitchFamily="34" charset="-127"/>
              </a:defRPr>
            </a:lvl5pPr>
            <a:lvl6pPr marL="25146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6pPr>
            <a:lvl7pPr marL="29718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7pPr>
            <a:lvl8pPr marL="34290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8pPr>
            <a:lvl9pPr marL="3886200" indent="-228600" eaLnBrk="0" fontAlgn="base" latinLnBrk="1" hangingPunct="0">
              <a:spcBef>
                <a:spcPct val="30000"/>
              </a:spcBef>
              <a:spcAft>
                <a:spcPct val="0"/>
              </a:spcAft>
              <a:defRPr kumimoji="1" sz="1200">
                <a:solidFill>
                  <a:schemeClr val="tx1"/>
                </a:solidFill>
                <a:latin typeface="Gulim" panose="020B0600000101010101" pitchFamily="34" charset="-127"/>
                <a:ea typeface="Gulim" panose="020B0600000101010101" pitchFamily="34" charset="-127"/>
              </a:defRPr>
            </a:lvl9pPr>
          </a:lstStyle>
          <a:p>
            <a:pPr>
              <a:spcBef>
                <a:spcPct val="0"/>
              </a:spcBef>
            </a:pPr>
            <a:fld id="{B82AF425-00BF-4F82-80D6-EFA2C66E460C}" type="slidenum">
              <a:rPr lang="zh-CN" altLang="en-US" smtClean="0"/>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83632CCE-D534-42EF-825D-FCDB678FB5C3}" type="slidenum">
              <a:rPr lang="en-US" altLang="ko-KR"/>
            </a:fld>
            <a:endParaRPr lang="en-US" altLang="ko-K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03635"/>
          </a:xfrm>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1412776"/>
            <a:ext cx="7886700" cy="4351338"/>
          </a:xfrm>
        </p:spPr>
        <p:txBody>
          <a:bodyPr vert="eaVert">
            <a:normAutofit/>
          </a:bodyPr>
          <a:lstStyle>
            <a:lvl1pPr>
              <a:defRPr sz="2800"/>
            </a:lvl1pPr>
            <a:lvl2pPr>
              <a:defRPr sz="2400"/>
            </a:lvl2pPr>
            <a:lvl3pPr>
              <a:defRPr sz="18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69F4869F-7591-4C08-8F2C-1D9D34744C0E}" type="slidenum">
              <a:rPr lang="en-US" altLang="ko-KR"/>
            </a:fld>
            <a:endParaRPr lang="en-US" altLang="ko-K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A4C3AA02-8AD2-4CA2-8915-5BA71ABEE6C8}" type="slidenum">
              <a:rPr lang="en-US" altLang="ko-KR"/>
            </a:fld>
            <a:endParaRPr lang="en-US" altLang="ko-K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1150938" y="260350"/>
            <a:ext cx="7793037" cy="963613"/>
          </a:xfrm>
        </p:spPr>
        <p:txBody>
          <a:bodyPr/>
          <a:lstStyle/>
          <a:p>
            <a:r>
              <a:rPr lang="zh-CN" altLang="en-US"/>
              <a:t>单击此处编辑母版标题样式</a:t>
            </a:r>
            <a:endParaRPr lang="zh-CN" altLang="en-US"/>
          </a:p>
        </p:txBody>
      </p:sp>
      <p:sp>
        <p:nvSpPr>
          <p:cNvPr id="3" name="表格占位符 2"/>
          <p:cNvSpPr>
            <a:spLocks noGrp="1"/>
          </p:cNvSpPr>
          <p:nvPr>
            <p:ph type="tbl" idx="1" hasCustomPrompt="1"/>
          </p:nvPr>
        </p:nvSpPr>
        <p:spPr>
          <a:xfrm>
            <a:off x="611188" y="1484313"/>
            <a:ext cx="8343900" cy="4648200"/>
          </a:xfrm>
        </p:spPr>
        <p:txBody>
          <a:bodyPr rtlCol="0">
            <a:normAutofit/>
          </a:bodyPr>
          <a:lstStyle/>
          <a:p>
            <a:pPr lvl="0"/>
            <a:r>
              <a:rPr lang="zh-CN" altLang="en-US" noProof="0"/>
              <a:t>单击图标添加表格</a:t>
            </a:r>
            <a:endParaRPr lang="zh-CN" altLang="en-US" noProof="0"/>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a:lvl1pPr>
          </a:lstStyle>
          <a:p>
            <a:pPr>
              <a:defRPr/>
            </a:pPr>
            <a:fld id="{A323AC36-238D-4043-ADF9-FE0909E5AB94}" type="slidenum">
              <a:rPr lang="en-US" altLang="ko-KR"/>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33413" y="76200"/>
            <a:ext cx="77724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635000" y="1371600"/>
            <a:ext cx="3810000" cy="47244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597400" y="1371600"/>
            <a:ext cx="3810000" cy="47244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6"/>
          <p:cNvSpPr>
            <a:spLocks noGrp="1" noChangeArrowheads="1"/>
          </p:cNvSpPr>
          <p:nvPr>
            <p:ph type="dt" sz="half" idx="10"/>
          </p:nvPr>
        </p:nvSpPr>
        <p:spPr/>
        <p:txBody>
          <a:bodyPr/>
          <a:lstStyle>
            <a:lvl1pPr>
              <a:defRPr/>
            </a:lvl1pPr>
          </a:lstStyle>
          <a:p>
            <a:pPr>
              <a:defRPr/>
            </a:pPr>
            <a:endParaRPr lang="en-US" altLang="ko-KR"/>
          </a:p>
        </p:txBody>
      </p:sp>
      <p:sp>
        <p:nvSpPr>
          <p:cNvPr id="6" name="Rectangle 7"/>
          <p:cNvSpPr>
            <a:spLocks noGrp="1" noChangeArrowheads="1"/>
          </p:cNvSpPr>
          <p:nvPr>
            <p:ph type="ftr" sz="quarter" idx="11"/>
          </p:nvPr>
        </p:nvSpPr>
        <p:spPr/>
        <p:txBody>
          <a:bodyPr/>
          <a:lstStyle>
            <a:lvl1pPr>
              <a:defRPr/>
            </a:lvl1pPr>
          </a:lstStyle>
          <a:p>
            <a:pPr>
              <a:defRPr/>
            </a:pPr>
            <a:endParaRPr lang="en-US" altLang="ko-KR"/>
          </a:p>
        </p:txBody>
      </p:sp>
      <p:sp>
        <p:nvSpPr>
          <p:cNvPr id="7" name="Rectangle 8"/>
          <p:cNvSpPr>
            <a:spLocks noGrp="1" noChangeArrowheads="1"/>
          </p:cNvSpPr>
          <p:nvPr>
            <p:ph type="sldNum" sz="quarter" idx="12"/>
          </p:nvPr>
        </p:nvSpPr>
        <p:spPr/>
        <p:txBody>
          <a:bodyPr/>
          <a:lstStyle>
            <a:lvl1pPr>
              <a:defRPr/>
            </a:lvl1pPr>
          </a:lstStyle>
          <a:p>
            <a:pPr>
              <a:defRPr/>
            </a:pPr>
            <a:fld id="{E516F781-649E-4F6B-8595-DF506ACD836D}" type="slidenum">
              <a:rPr lang="en-US" altLang="ko-KR"/>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5643"/>
          </a:xfrm>
        </p:spPr>
        <p:txBody>
          <a:bodyPr/>
          <a:lstStyle/>
          <a:p>
            <a:r>
              <a:rPr lang="zh-CN" altLang="en-US"/>
              <a:t>单击此处编辑母版标题样式</a:t>
            </a:r>
            <a:endParaRPr lang="zh-CN" altLang="en-US" dirty="0"/>
          </a:p>
        </p:txBody>
      </p:sp>
      <p:sp>
        <p:nvSpPr>
          <p:cNvPr id="3" name="内容占位符 2"/>
          <p:cNvSpPr>
            <a:spLocks noGrp="1"/>
          </p:cNvSpPr>
          <p:nvPr>
            <p:ph idx="1"/>
          </p:nvPr>
        </p:nvSpPr>
        <p:spPr>
          <a:xfrm>
            <a:off x="628650" y="1340768"/>
            <a:ext cx="7886700" cy="4495354"/>
          </a:xfrm>
        </p:spPr>
        <p:txBody>
          <a:bodyPr>
            <a:normAutofit/>
          </a:bodyPr>
          <a:lstStyle>
            <a:lvl1pPr>
              <a:defRPr sz="3200"/>
            </a:lvl1pPr>
            <a:lvl2pPr>
              <a:defRPr sz="2800"/>
            </a:lvl2pPr>
            <a:lvl3pPr>
              <a:defRPr sz="2000"/>
            </a:lvl3pPr>
            <a:lvl4pPr>
              <a:defRPr sz="1800"/>
            </a:lvl4pPr>
            <a:lvl5pPr>
              <a:defRPr sz="18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48321" y="620688"/>
            <a:ext cx="7886700" cy="2852737"/>
          </a:xfrm>
        </p:spPr>
        <p:txBody>
          <a:bodyPr anchor="b"/>
          <a:lstStyle>
            <a:lvl1pPr>
              <a:defRPr sz="4500"/>
            </a:lvl1pPr>
          </a:lstStyle>
          <a:p>
            <a:r>
              <a:rPr lang="zh-CN" altLang="en-US"/>
              <a:t>单击此处编辑母版标题样式</a:t>
            </a:r>
            <a:endParaRPr lang="zh-CN" altLang="en-US" dirty="0"/>
          </a:p>
        </p:txBody>
      </p:sp>
      <p:sp>
        <p:nvSpPr>
          <p:cNvPr id="3" name="文本占位符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en-US" altLang="ko-KR"/>
          </a:p>
        </p:txBody>
      </p:sp>
      <p:sp>
        <p:nvSpPr>
          <p:cNvPr id="5" name="页脚占位符 4"/>
          <p:cNvSpPr>
            <a:spLocks noGrp="1"/>
          </p:cNvSpPr>
          <p:nvPr>
            <p:ph type="ftr" sz="quarter" idx="11"/>
          </p:nvPr>
        </p:nvSpPr>
        <p:spPr/>
        <p:txBody>
          <a:bodyPr/>
          <a:lstStyle>
            <a:lvl1pPr>
              <a:defRPr/>
            </a:lvl1pPr>
          </a:lstStyle>
          <a:p>
            <a:pPr>
              <a:defRPr/>
            </a:pPr>
            <a:endParaRPr lang="en-US" altLang="ko-KR"/>
          </a:p>
        </p:txBody>
      </p:sp>
      <p:sp>
        <p:nvSpPr>
          <p:cNvPr id="6" name="灯片编号占位符 5"/>
          <p:cNvSpPr>
            <a:spLocks noGrp="1"/>
          </p:cNvSpPr>
          <p:nvPr>
            <p:ph type="sldNum" sz="quarter" idx="12"/>
          </p:nvPr>
        </p:nvSpPr>
        <p:spPr/>
        <p:txBody>
          <a:bodyPr/>
          <a:lstStyle>
            <a:lvl1pPr>
              <a:defRPr smtClean="0"/>
            </a:lvl1pPr>
          </a:lstStyle>
          <a:p>
            <a:pPr>
              <a:defRPr/>
            </a:pPr>
            <a:fld id="{41785E72-E208-484D-A854-80E16D918D84}" type="slidenum">
              <a:rPr lang="en-US" altLang="ko-KR"/>
            </a:fld>
            <a:endParaRPr lang="en-US" altLang="ko-K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75643"/>
          </a:xfrm>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28650" y="1340768"/>
            <a:ext cx="3886200" cy="4567362"/>
          </a:xfrm>
        </p:spPr>
        <p:txBody>
          <a:bodyPr/>
          <a:lstStyle>
            <a:lvl1pPr>
              <a:defRPr sz="2800"/>
            </a:lvl1pPr>
            <a:lvl2pPr>
              <a:defRPr sz="2400"/>
            </a:lvl2pPr>
            <a:lvl3pPr>
              <a:defRPr sz="18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29150" y="1340768"/>
            <a:ext cx="3886200" cy="4567362"/>
          </a:xfrm>
        </p:spPr>
        <p:txBody>
          <a:bodyPr/>
          <a:lstStyle>
            <a:lvl1pPr>
              <a:defRPr sz="2800"/>
            </a:lvl1pPr>
            <a:lvl2pPr>
              <a:defRPr sz="2400"/>
            </a:lvl2pPr>
            <a:lvl3pPr>
              <a:defRPr sz="1800"/>
            </a:lvl3pPr>
            <a:lvl4pPr>
              <a:defRPr sz="1600"/>
            </a:lvl4pPr>
            <a:lvl5pPr>
              <a:defRPr sz="16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3"/>
          <p:cNvSpPr>
            <a:spLocks noGrp="1"/>
          </p:cNvSpPr>
          <p:nvPr>
            <p:ph type="dt" sz="half" idx="10"/>
          </p:nvPr>
        </p:nvSpPr>
        <p:spPr>
          <a:xfrm>
            <a:off x="628650" y="6069013"/>
            <a:ext cx="2057400" cy="384175"/>
          </a:xfrm>
        </p:spPr>
        <p:txBody>
          <a:bodyPr/>
          <a:lstStyle>
            <a:lvl1pPr>
              <a:defRPr sz="1050"/>
            </a:lvl1pPr>
          </a:lstStyle>
          <a:p>
            <a:pPr>
              <a:defRPr/>
            </a:pPr>
            <a:endParaRPr lang="en-US" altLang="ko-KR"/>
          </a:p>
        </p:txBody>
      </p:sp>
      <p:sp>
        <p:nvSpPr>
          <p:cNvPr id="6" name="页脚占位符 4"/>
          <p:cNvSpPr>
            <a:spLocks noGrp="1"/>
          </p:cNvSpPr>
          <p:nvPr>
            <p:ph type="ftr" sz="quarter" idx="11"/>
          </p:nvPr>
        </p:nvSpPr>
        <p:spPr>
          <a:xfrm>
            <a:off x="3028950" y="6069013"/>
            <a:ext cx="3086100" cy="384175"/>
          </a:xfrm>
        </p:spPr>
        <p:txBody>
          <a:bodyPr/>
          <a:lstStyle>
            <a:lvl1pPr>
              <a:defRPr sz="1050"/>
            </a:lvl1pPr>
          </a:lstStyle>
          <a:p>
            <a:pPr>
              <a:defRPr/>
            </a:pPr>
            <a:endParaRPr lang="en-US" altLang="ko-KR"/>
          </a:p>
        </p:txBody>
      </p:sp>
      <p:sp>
        <p:nvSpPr>
          <p:cNvPr id="7" name="灯片编号占位符 5"/>
          <p:cNvSpPr>
            <a:spLocks noGrp="1"/>
          </p:cNvSpPr>
          <p:nvPr>
            <p:ph type="sldNum" sz="quarter" idx="12"/>
          </p:nvPr>
        </p:nvSpPr>
        <p:spPr>
          <a:xfrm>
            <a:off x="6457950" y="6069013"/>
            <a:ext cx="2057400" cy="384175"/>
          </a:xfrm>
        </p:spPr>
        <p:txBody>
          <a:bodyPr/>
          <a:lstStyle>
            <a:lvl1pPr>
              <a:defRPr sz="1050" smtClean="0"/>
            </a:lvl1pPr>
          </a:lstStyle>
          <a:p>
            <a:pPr>
              <a:defRPr/>
            </a:pPr>
            <a:fld id="{D00BCFCF-16E0-44E1-A06E-B899A2BC3C58}" type="slidenum">
              <a:rPr lang="en-US" altLang="ko-KR"/>
            </a:fld>
            <a:endParaRPr lang="en-US" altLang="ko-K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7"/>
            <a:ext cx="7886700" cy="903634"/>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629842" y="1340768"/>
            <a:ext cx="3868340"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29842" y="2164680"/>
            <a:ext cx="3868340" cy="3684588"/>
          </a:xfrm>
        </p:spPr>
        <p:txBody>
          <a:bodyPr/>
          <a:lstStyle>
            <a:lvl1pPr>
              <a:defRPr sz="2400"/>
            </a:lvl1pPr>
            <a:lvl2pPr>
              <a:defRPr sz="2000"/>
            </a:lvl2pPr>
            <a:lvl3pPr>
              <a:defRPr sz="1600"/>
            </a:lvl3pPr>
            <a:lvl4pPr>
              <a:defRPr sz="1400"/>
            </a:lvl4pPr>
            <a:lvl5pPr>
              <a:defRPr sz="14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4629150" y="1340768"/>
            <a:ext cx="3887391" cy="823912"/>
          </a:xfrm>
        </p:spPr>
        <p:txBody>
          <a:bodyPr anchor="b"/>
          <a:lstStyle>
            <a:lvl1pPr marL="0" indent="0">
              <a:buNone/>
              <a:defRPr sz="2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4629150" y="2164680"/>
            <a:ext cx="3887391" cy="3684588"/>
          </a:xfrm>
        </p:spPr>
        <p:txBody>
          <a:bodyPr/>
          <a:lstStyle>
            <a:lvl1pPr>
              <a:defRPr sz="2400"/>
            </a:lvl1pPr>
            <a:lvl2pPr>
              <a:defRPr sz="2000"/>
            </a:lvl2pPr>
            <a:lvl3pPr>
              <a:defRPr sz="1600"/>
            </a:lvl3pPr>
            <a:lvl4pPr>
              <a:defRPr sz="1400"/>
            </a:lvl4pPr>
            <a:lvl5pPr>
              <a:defRPr sz="14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3"/>
          <p:cNvSpPr>
            <a:spLocks noGrp="1"/>
          </p:cNvSpPr>
          <p:nvPr>
            <p:ph type="dt" sz="half" idx="10"/>
          </p:nvPr>
        </p:nvSpPr>
        <p:spPr>
          <a:xfrm>
            <a:off x="628650" y="6016625"/>
            <a:ext cx="2057400" cy="365125"/>
          </a:xfrm>
        </p:spPr>
        <p:txBody>
          <a:bodyPr/>
          <a:lstStyle>
            <a:lvl1pPr>
              <a:defRPr sz="1000"/>
            </a:lvl1pPr>
          </a:lstStyle>
          <a:p>
            <a:pPr>
              <a:defRPr/>
            </a:pPr>
            <a:endParaRPr lang="en-US" altLang="ko-KR"/>
          </a:p>
        </p:txBody>
      </p:sp>
      <p:sp>
        <p:nvSpPr>
          <p:cNvPr id="8" name="页脚占位符 4"/>
          <p:cNvSpPr>
            <a:spLocks noGrp="1"/>
          </p:cNvSpPr>
          <p:nvPr>
            <p:ph type="ftr" sz="quarter" idx="11"/>
          </p:nvPr>
        </p:nvSpPr>
        <p:spPr>
          <a:xfrm>
            <a:off x="3028950" y="6016625"/>
            <a:ext cx="3086100" cy="365125"/>
          </a:xfrm>
        </p:spPr>
        <p:txBody>
          <a:bodyPr/>
          <a:lstStyle>
            <a:lvl1pPr>
              <a:defRPr sz="1000"/>
            </a:lvl1pPr>
          </a:lstStyle>
          <a:p>
            <a:pPr>
              <a:defRPr/>
            </a:pPr>
            <a:endParaRPr lang="en-US" altLang="ko-KR"/>
          </a:p>
        </p:txBody>
      </p:sp>
      <p:sp>
        <p:nvSpPr>
          <p:cNvPr id="9" name="灯片编号占位符 5"/>
          <p:cNvSpPr>
            <a:spLocks noGrp="1"/>
          </p:cNvSpPr>
          <p:nvPr>
            <p:ph type="sldNum" sz="quarter" idx="12"/>
          </p:nvPr>
        </p:nvSpPr>
        <p:spPr>
          <a:xfrm>
            <a:off x="6457950" y="6016625"/>
            <a:ext cx="2057400" cy="365125"/>
          </a:xfrm>
        </p:spPr>
        <p:txBody>
          <a:bodyPr/>
          <a:lstStyle>
            <a:lvl1pPr>
              <a:defRPr sz="1000" smtClean="0"/>
            </a:lvl1pPr>
          </a:lstStyle>
          <a:p>
            <a:pPr>
              <a:defRPr/>
            </a:pPr>
            <a:fld id="{B613F3A2-EA28-4284-A005-5EA2BC4D9D8C}" type="slidenum">
              <a:rPr lang="en-US" altLang="ko-KR"/>
            </a:fld>
            <a:endParaRPr lang="en-US" altLang="ko-K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365125"/>
            <a:ext cx="7886700" cy="903635"/>
          </a:xfrm>
        </p:spPr>
        <p:txBody>
          <a:bodyPr/>
          <a:lstStyle/>
          <a:p>
            <a:r>
              <a:rPr lang="zh-CN" altLang="en-US"/>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en-US" altLang="ko-KR"/>
          </a:p>
        </p:txBody>
      </p:sp>
      <p:sp>
        <p:nvSpPr>
          <p:cNvPr id="4" name="页脚占位符 4"/>
          <p:cNvSpPr>
            <a:spLocks noGrp="1"/>
          </p:cNvSpPr>
          <p:nvPr>
            <p:ph type="ftr" sz="quarter" idx="11"/>
          </p:nvPr>
        </p:nvSpPr>
        <p:spPr/>
        <p:txBody>
          <a:bodyPr/>
          <a:lstStyle>
            <a:lvl1pPr>
              <a:defRPr/>
            </a:lvl1pPr>
          </a:lstStyle>
          <a:p>
            <a:pPr>
              <a:defRPr/>
            </a:pPr>
            <a:endParaRPr lang="en-US" altLang="ko-KR"/>
          </a:p>
        </p:txBody>
      </p:sp>
      <p:sp>
        <p:nvSpPr>
          <p:cNvPr id="5" name="灯片编号占位符 5"/>
          <p:cNvSpPr>
            <a:spLocks noGrp="1"/>
          </p:cNvSpPr>
          <p:nvPr>
            <p:ph type="sldNum" sz="quarter" idx="12"/>
          </p:nvPr>
        </p:nvSpPr>
        <p:spPr/>
        <p:txBody>
          <a:bodyPr/>
          <a:lstStyle>
            <a:lvl1pPr>
              <a:defRPr/>
            </a:lvl1pPr>
          </a:lstStyle>
          <a:p>
            <a:pPr>
              <a:defRPr/>
            </a:pPr>
            <a:fld id="{92B928D8-658E-4061-A40A-B7F6DADEA63F}" type="slidenum">
              <a:rPr lang="en-US" altLang="ko-KR"/>
            </a:fld>
            <a:endParaRPr lang="en-US" altLang="ko-K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en-US" altLang="ko-KR"/>
          </a:p>
        </p:txBody>
      </p:sp>
      <p:sp>
        <p:nvSpPr>
          <p:cNvPr id="3" name="页脚占位符 4"/>
          <p:cNvSpPr>
            <a:spLocks noGrp="1"/>
          </p:cNvSpPr>
          <p:nvPr>
            <p:ph type="ftr" sz="quarter" idx="11"/>
          </p:nvPr>
        </p:nvSpPr>
        <p:spPr/>
        <p:txBody>
          <a:bodyPr/>
          <a:lstStyle>
            <a:lvl1pPr>
              <a:defRPr/>
            </a:lvl1pPr>
          </a:lstStyle>
          <a:p>
            <a:pPr>
              <a:defRPr/>
            </a:pPr>
            <a:endParaRPr lang="en-US" altLang="ko-KR"/>
          </a:p>
        </p:txBody>
      </p:sp>
      <p:sp>
        <p:nvSpPr>
          <p:cNvPr id="4" name="灯片编号占位符 5"/>
          <p:cNvSpPr>
            <a:spLocks noGrp="1"/>
          </p:cNvSpPr>
          <p:nvPr>
            <p:ph type="sldNum" sz="quarter" idx="12"/>
          </p:nvPr>
        </p:nvSpPr>
        <p:spPr/>
        <p:txBody>
          <a:bodyPr/>
          <a:lstStyle>
            <a:lvl1pPr>
              <a:defRPr/>
            </a:lvl1pPr>
          </a:lstStyle>
          <a:p>
            <a:pPr>
              <a:defRPr/>
            </a:pPr>
            <a:fld id="{20A7C9DC-F56C-468F-8F57-176E494E8919}" type="slidenum">
              <a:rPr lang="en-US" altLang="ko-KR"/>
            </a:fld>
            <a:endParaRPr lang="en-US" altLang="ko-K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209551"/>
            <a:ext cx="2949178" cy="987201"/>
          </a:xfrm>
        </p:spPr>
        <p:txBody>
          <a:bodyPr anchor="b"/>
          <a:lstStyle>
            <a:lvl1pPr>
              <a:defRPr sz="2400"/>
            </a:lvl1pPr>
          </a:lstStyle>
          <a:p>
            <a:r>
              <a:rPr lang="zh-CN" altLang="en-US"/>
              <a:t>单击此处编辑母版标题样式</a:t>
            </a:r>
            <a:endParaRPr lang="zh-CN" altLang="en-US"/>
          </a:p>
        </p:txBody>
      </p:sp>
      <p:sp>
        <p:nvSpPr>
          <p:cNvPr id="3" name="内容占位符 2"/>
          <p:cNvSpPr>
            <a:spLocks noGrp="1"/>
          </p:cNvSpPr>
          <p:nvPr>
            <p:ph idx="1"/>
          </p:nvPr>
        </p:nvSpPr>
        <p:spPr>
          <a:xfrm>
            <a:off x="3887391" y="1484784"/>
            <a:ext cx="4629150" cy="4376267"/>
          </a:xfrm>
        </p:spPr>
        <p:txBody>
          <a:bodyPr>
            <a:normAutofit/>
          </a:bodyPr>
          <a:lstStyle>
            <a:lvl1pPr>
              <a:defRPr sz="3200"/>
            </a:lvl1pPr>
            <a:lvl2pPr>
              <a:defRPr sz="2800"/>
            </a:lvl2pPr>
            <a:lvl3pPr>
              <a:defRPr sz="2400"/>
            </a:lvl3pPr>
            <a:lvl4pPr>
              <a:defRPr sz="1800"/>
            </a:lvl4pPr>
            <a:lvl5pPr>
              <a:defRPr sz="1800"/>
            </a:lvl5pPr>
            <a:lvl6pPr>
              <a:defRPr sz="1500"/>
            </a:lvl6pPr>
            <a:lvl7pPr>
              <a:defRPr sz="1500"/>
            </a:lvl7pPr>
            <a:lvl8pPr>
              <a:defRPr sz="1500"/>
            </a:lvl8pPr>
            <a:lvl9pPr>
              <a:defRPr sz="15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dirty="0"/>
          </a:p>
        </p:txBody>
      </p:sp>
      <p:sp>
        <p:nvSpPr>
          <p:cNvPr id="4" name="文本占位符 3"/>
          <p:cNvSpPr>
            <a:spLocks noGrp="1"/>
          </p:cNvSpPr>
          <p:nvPr>
            <p:ph type="body" sz="half" idx="2"/>
          </p:nvPr>
        </p:nvSpPr>
        <p:spPr>
          <a:xfrm>
            <a:off x="619068" y="1340767"/>
            <a:ext cx="2949178" cy="452028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en-US" altLang="ko-KR"/>
          </a:p>
        </p:txBody>
      </p:sp>
      <p:sp>
        <p:nvSpPr>
          <p:cNvPr id="6" name="页脚占位符 4"/>
          <p:cNvSpPr>
            <a:spLocks noGrp="1"/>
          </p:cNvSpPr>
          <p:nvPr>
            <p:ph type="ftr" sz="quarter" idx="11"/>
          </p:nvPr>
        </p:nvSpPr>
        <p:spPr/>
        <p:txBody>
          <a:bodyPr/>
          <a:lstStyle>
            <a:lvl1pPr>
              <a:defRPr/>
            </a:lvl1pPr>
          </a:lstStyle>
          <a:p>
            <a:pPr>
              <a:defRPr/>
            </a:pPr>
            <a:endParaRPr lang="en-US" altLang="ko-KR"/>
          </a:p>
        </p:txBody>
      </p:sp>
      <p:sp>
        <p:nvSpPr>
          <p:cNvPr id="7" name="灯片编号占位符 5"/>
          <p:cNvSpPr>
            <a:spLocks noGrp="1"/>
          </p:cNvSpPr>
          <p:nvPr>
            <p:ph type="sldNum" sz="quarter" idx="12"/>
          </p:nvPr>
        </p:nvSpPr>
        <p:spPr/>
        <p:txBody>
          <a:bodyPr/>
          <a:lstStyle>
            <a:lvl1pPr>
              <a:defRPr/>
            </a:lvl1pPr>
          </a:lstStyle>
          <a:p>
            <a:pPr>
              <a:defRPr/>
            </a:pPr>
            <a:fld id="{51ABF02F-1630-4BA6-92C4-3D4CE8817FCC}" type="slidenum">
              <a:rPr lang="en-US" altLang="ko-KR"/>
            </a:fld>
            <a:endParaRPr lang="en-US" altLang="ko-K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zh-CN" altLang="en-US" noProof="0"/>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en-US" altLang="ko-KR"/>
          </a:p>
        </p:txBody>
      </p:sp>
      <p:sp>
        <p:nvSpPr>
          <p:cNvPr id="6" name="页脚占位符 4"/>
          <p:cNvSpPr>
            <a:spLocks noGrp="1"/>
          </p:cNvSpPr>
          <p:nvPr>
            <p:ph type="ftr" sz="quarter" idx="11"/>
          </p:nvPr>
        </p:nvSpPr>
        <p:spPr/>
        <p:txBody>
          <a:bodyPr/>
          <a:lstStyle>
            <a:lvl1pPr>
              <a:defRPr/>
            </a:lvl1pPr>
          </a:lstStyle>
          <a:p>
            <a:pPr>
              <a:defRPr/>
            </a:pPr>
            <a:endParaRPr lang="en-US" altLang="ko-KR"/>
          </a:p>
        </p:txBody>
      </p:sp>
      <p:sp>
        <p:nvSpPr>
          <p:cNvPr id="7" name="灯片编号占位符 5"/>
          <p:cNvSpPr>
            <a:spLocks noGrp="1"/>
          </p:cNvSpPr>
          <p:nvPr>
            <p:ph type="sldNum" sz="quarter" idx="12"/>
          </p:nvPr>
        </p:nvSpPr>
        <p:spPr/>
        <p:txBody>
          <a:bodyPr/>
          <a:lstStyle>
            <a:lvl1pPr>
              <a:defRPr/>
            </a:lvl1pPr>
          </a:lstStyle>
          <a:p>
            <a:pPr>
              <a:defRPr/>
            </a:pPr>
            <a:fld id="{B20CE72D-CD08-431C-AB7B-4AD0C39954C9}" type="slidenum">
              <a:rPr lang="en-US" altLang="ko-KR"/>
            </a:fld>
            <a:endParaRPr lang="en-US" altLang="ko-K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jpe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a:t>单击此处编辑母版标题样式</a:t>
            </a:r>
            <a:endParaRPr lang="zh-CN" altLang="en-US"/>
          </a:p>
        </p:txBody>
      </p:sp>
      <p:sp>
        <p:nvSpPr>
          <p:cNvPr id="1027" name="文本占位符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ko-KR"/>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ko-KR"/>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900" smtClean="0">
                <a:solidFill>
                  <a:schemeClr val="tx1">
                    <a:tint val="75000"/>
                  </a:schemeClr>
                </a:solidFill>
              </a:defRPr>
            </a:lvl1pPr>
          </a:lstStyle>
          <a:p>
            <a:pPr>
              <a:defRPr/>
            </a:pPr>
            <a:fld id="{63903E3C-A399-47B7-9F8B-07B44CC9180D}" type="slidenum">
              <a:rPr lang="en-US" altLang="ko-KR"/>
            </a:fld>
            <a:endParaRPr lang="en-US" altLang="ko-K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685800" rtl="0" fontAlgn="base">
        <a:lnSpc>
          <a:spcPct val="90000"/>
        </a:lnSpc>
        <a:spcBef>
          <a:spcPct val="0"/>
        </a:spcBef>
        <a:spcAft>
          <a:spcPct val="0"/>
        </a:spcAft>
        <a:defRPr sz="3300" kern="1200">
          <a:solidFill>
            <a:schemeClr val="tx1"/>
          </a:solidFill>
          <a:latin typeface="+mj-lt"/>
          <a:ea typeface="宋体" panose="02010600030101010101" pitchFamily="2" charset="-122"/>
          <a:cs typeface="+mj-cs"/>
        </a:defRPr>
      </a:lvl1pPr>
      <a:lvl2pPr algn="l" defTabSz="68580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2pPr>
      <a:lvl3pPr algn="l" defTabSz="68580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3pPr>
      <a:lvl4pPr algn="l" defTabSz="68580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4pPr>
      <a:lvl5pPr algn="l" defTabSz="685800" rtl="0" fontAlgn="base">
        <a:lnSpc>
          <a:spcPct val="90000"/>
        </a:lnSpc>
        <a:spcBef>
          <a:spcPct val="0"/>
        </a:spcBef>
        <a:spcAft>
          <a:spcPct val="0"/>
        </a:spcAft>
        <a:defRPr sz="3300">
          <a:solidFill>
            <a:schemeClr val="tx1"/>
          </a:solidFill>
          <a:latin typeface="Arial" panose="020B0604020202020204" pitchFamily="34" charset="0"/>
          <a:ea typeface="宋体" panose="02010600030101010101" pitchFamily="2" charset="-122"/>
        </a:defRPr>
      </a:lvl5pPr>
      <a:lvl6pPr marL="4572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6pPr>
      <a:lvl7pPr marL="9144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7pPr>
      <a:lvl8pPr marL="13716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8pPr>
      <a:lvl9pPr marL="1828800" algn="l" defTabSz="685800" rtl="0" eaLnBrk="1" fontAlgn="base" hangingPunct="1">
        <a:lnSpc>
          <a:spcPct val="90000"/>
        </a:lnSpc>
        <a:spcBef>
          <a:spcPct val="0"/>
        </a:spcBef>
        <a:spcAft>
          <a:spcPct val="0"/>
        </a:spcAft>
        <a:defRPr sz="3300">
          <a:solidFill>
            <a:schemeClr val="tx1"/>
          </a:solidFill>
          <a:latin typeface="Calibri Light" panose="020F0302020204030204" pitchFamily="34" charset="0"/>
          <a:ea typeface="宋体" panose="02010600030101010101" pitchFamily="2" charset="-122"/>
        </a:defRPr>
      </a:lvl9pPr>
    </p:titleStyle>
    <p:body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宋体" panose="02010600030101010101" pitchFamily="2"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宋体" panose="02010600030101010101" pitchFamily="2"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宋体" panose="02010600030101010101" pitchFamily="2"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slide" Target="slide1.xml"/><Relationship Id="rId3" Type="http://schemas.openxmlformats.org/officeDocument/2006/relationships/slide" Target="slide77.xml"/><Relationship Id="rId2" Type="http://schemas.openxmlformats.org/officeDocument/2006/relationships/slide" Target="slide28.xml"/><Relationship Id="rId1" Type="http://schemas.openxmlformats.org/officeDocument/2006/relationships/slide" Target="slide2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2.jpeg"/><Relationship Id="rId1" Type="http://schemas.openxmlformats.org/officeDocument/2006/relationships/image" Target="../media/image21.jpeg"/></Relationships>
</file>

<file path=ppt/slides/_rels/slide100.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7.xml"/><Relationship Id="rId1" Type="http://schemas.openxmlformats.org/officeDocument/2006/relationships/image" Target="../media/image116.wmf"/></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7.xml.rels><?xml version="1.0" encoding="UTF-8" standalone="yes"?>
<Relationships xmlns="http://schemas.openxmlformats.org/package/2006/relationships"><Relationship Id="rId4" Type="http://schemas.openxmlformats.org/officeDocument/2006/relationships/vmlDrawing" Target="../drawings/vmlDrawing18.vml"/><Relationship Id="rId3" Type="http://schemas.openxmlformats.org/officeDocument/2006/relationships/slideLayout" Target="../slideLayouts/slideLayout13.xml"/><Relationship Id="rId2" Type="http://schemas.openxmlformats.org/officeDocument/2006/relationships/image" Target="../media/image117.emf"/><Relationship Id="rId1" Type="http://schemas.openxmlformats.org/officeDocument/2006/relationships/oleObject" Target="../embeddings/oleObject30.bin"/></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6" Type="http://schemas.openxmlformats.org/officeDocument/2006/relationships/vmlDrawing" Target="../drawings/vmlDrawing2.vml"/><Relationship Id="rId5" Type="http://schemas.openxmlformats.org/officeDocument/2006/relationships/slideLayout" Target="../slideLayouts/slideLayout2.xml"/><Relationship Id="rId4" Type="http://schemas.openxmlformats.org/officeDocument/2006/relationships/image" Target="../media/image24.wmf"/><Relationship Id="rId3" Type="http://schemas.openxmlformats.org/officeDocument/2006/relationships/oleObject" Target="../embeddings/oleObject6.bin"/><Relationship Id="rId2" Type="http://schemas.openxmlformats.org/officeDocument/2006/relationships/image" Target="../media/image23.wmf"/><Relationship Id="rId1"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6.jpeg"/><Relationship Id="rId1" Type="http://schemas.openxmlformats.org/officeDocument/2006/relationships/image" Target="../media/image25.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9" Type="http://schemas.openxmlformats.org/officeDocument/2006/relationships/oleObject" Target="../embeddings/oleObject2.bin"/><Relationship Id="rId8" Type="http://schemas.openxmlformats.org/officeDocument/2006/relationships/image" Target="../media/image9.png"/><Relationship Id="rId7" Type="http://schemas.openxmlformats.org/officeDocument/2006/relationships/image" Target="../media/image8.wmf"/><Relationship Id="rId6" Type="http://schemas.openxmlformats.org/officeDocument/2006/relationships/image" Target="../media/image7.emf"/><Relationship Id="rId5" Type="http://schemas.openxmlformats.org/officeDocument/2006/relationships/oleObject" Target="../embeddings/oleObject1.bin"/><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7" Type="http://schemas.openxmlformats.org/officeDocument/2006/relationships/notesSlide" Target="../notesSlides/notesSlide1.xml"/><Relationship Id="rId16" Type="http://schemas.openxmlformats.org/officeDocument/2006/relationships/vmlDrawing" Target="../drawings/vmlDrawing1.vml"/><Relationship Id="rId15" Type="http://schemas.openxmlformats.org/officeDocument/2006/relationships/slideLayout" Target="../slideLayouts/slideLayout7.xml"/><Relationship Id="rId14" Type="http://schemas.openxmlformats.org/officeDocument/2006/relationships/image" Target="../media/image12.wmf"/><Relationship Id="rId13" Type="http://schemas.openxmlformats.org/officeDocument/2006/relationships/oleObject" Target="../embeddings/oleObject4.bin"/><Relationship Id="rId12" Type="http://schemas.openxmlformats.org/officeDocument/2006/relationships/image" Target="../media/image11.wmf"/><Relationship Id="rId11" Type="http://schemas.openxmlformats.org/officeDocument/2006/relationships/oleObject" Target="../embeddings/oleObject3.bin"/><Relationship Id="rId10" Type="http://schemas.openxmlformats.org/officeDocument/2006/relationships/image" Target="../media/image10.wmf"/><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8.wmf"/><Relationship Id="rId1" Type="http://schemas.openxmlformats.org/officeDocument/2006/relationships/image" Target="../media/image27.wmf"/></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13.xml"/><Relationship Id="rId2" Type="http://schemas.openxmlformats.org/officeDocument/2006/relationships/image" Target="../media/image30.wmf"/><Relationship Id="rId1"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13.xml"/><Relationship Id="rId2" Type="http://schemas.openxmlformats.org/officeDocument/2006/relationships/image" Target="../media/image31.wmf"/><Relationship Id="rId1"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2.xml"/><Relationship Id="rId2" Type="http://schemas.openxmlformats.org/officeDocument/2006/relationships/image" Target="../media/image32.wmf"/><Relationship Id="rId1" Type="http://schemas.openxmlformats.org/officeDocument/2006/relationships/oleObject" Target="../embeddings/oleObject9.bin"/></Relationships>
</file>

<file path=ppt/slides/_rels/slide37.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13.xml"/><Relationship Id="rId2" Type="http://schemas.openxmlformats.org/officeDocument/2006/relationships/image" Target="../media/image33.emf"/><Relationship Id="rId1"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3.xml"/><Relationship Id="rId2" Type="http://schemas.openxmlformats.org/officeDocument/2006/relationships/image" Target="../media/image33.emf"/><Relationship Id="rId1" Type="http://schemas.openxmlformats.org/officeDocument/2006/relationships/oleObject" Target="../embeddings/oleObject11.bin"/></Relationships>
</file>

<file path=ppt/slides/_rels/slide39.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vmlDrawing" Target="../drawings/vmlDrawing8.vml"/><Relationship Id="rId3" Type="http://schemas.openxmlformats.org/officeDocument/2006/relationships/slideLayout" Target="../slideLayouts/slideLayout13.xml"/><Relationship Id="rId2" Type="http://schemas.openxmlformats.org/officeDocument/2006/relationships/image" Target="../media/image33.emf"/><Relationship Id="rId1" Type="http://schemas.openxmlformats.org/officeDocument/2006/relationships/oleObject" Target="../embeddings/oleObject12.bin"/></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png"/></Relationships>
</file>

<file path=ppt/slides/_rels/slide40.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vmlDrawing" Target="../drawings/vmlDrawing9.vml"/><Relationship Id="rId4" Type="http://schemas.openxmlformats.org/officeDocument/2006/relationships/slideLayout" Target="../slideLayouts/slideLayout13.xml"/><Relationship Id="rId3" Type="http://schemas.openxmlformats.org/officeDocument/2006/relationships/image" Target="../media/image35.png"/><Relationship Id="rId2" Type="http://schemas.openxmlformats.org/officeDocument/2006/relationships/image" Target="../media/image34.wmf"/><Relationship Id="rId1" Type="http://schemas.openxmlformats.org/officeDocument/2006/relationships/oleObject" Target="../embeddings/oleObject13.bin"/></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36.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9.xml"/><Relationship Id="rId4" Type="http://schemas.openxmlformats.org/officeDocument/2006/relationships/vmlDrawing" Target="../drawings/vmlDrawing10.vml"/><Relationship Id="rId3" Type="http://schemas.openxmlformats.org/officeDocument/2006/relationships/slideLayout" Target="../slideLayouts/slideLayout13.xml"/><Relationship Id="rId2" Type="http://schemas.openxmlformats.org/officeDocument/2006/relationships/image" Target="../media/image37.wmf"/><Relationship Id="rId1" Type="http://schemas.openxmlformats.org/officeDocument/2006/relationships/oleObject" Target="../embeddings/oleObject14.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 Target="slide22.xml"/><Relationship Id="rId1" Type="http://schemas.openxmlformats.org/officeDocument/2006/relationships/image" Target="../media/image38.png"/></Relationships>
</file>

<file path=ppt/slides/_rels/slide4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audio" Target="../media/audio1.wav"/><Relationship Id="rId3" Type="http://schemas.openxmlformats.org/officeDocument/2006/relationships/slide" Target="slide22.xml"/><Relationship Id="rId2" Type="http://schemas.openxmlformats.org/officeDocument/2006/relationships/image" Target="../media/image38.png"/><Relationship Id="rId1" Type="http://schemas.openxmlformats.org/officeDocument/2006/relationships/image" Target="../media/image39.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1.png"/><Relationship Id="rId1" Type="http://schemas.openxmlformats.org/officeDocument/2006/relationships/image" Target="../media/image40.png"/></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3.png"/></Relationships>
</file>

<file path=ppt/slides/_rels/slide64.xml.rels><?xml version="1.0" encoding="UTF-8" standalone="yes"?>
<Relationships xmlns="http://schemas.openxmlformats.org/package/2006/relationships"><Relationship Id="rId4" Type="http://schemas.openxmlformats.org/officeDocument/2006/relationships/vmlDrawing" Target="../drawings/vmlDrawing11.vml"/><Relationship Id="rId3" Type="http://schemas.openxmlformats.org/officeDocument/2006/relationships/slideLayout" Target="../slideLayouts/slideLayout2.xml"/><Relationship Id="rId2" Type="http://schemas.openxmlformats.org/officeDocument/2006/relationships/image" Target="../media/image44.png"/><Relationship Id="rId1" Type="http://schemas.openxmlformats.org/officeDocument/2006/relationships/oleObject" Target="../embeddings/oleObject15.bin"/></Relationships>
</file>

<file path=ppt/slides/_rels/slide6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5.GI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6.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15.wmf"/><Relationship Id="rId1" Type="http://schemas.openxmlformats.org/officeDocument/2006/relationships/image" Target="../media/image14.png"/></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8.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4" Type="http://schemas.openxmlformats.org/officeDocument/2006/relationships/vmlDrawing" Target="../drawings/vmlDrawing12.vml"/><Relationship Id="rId3" Type="http://schemas.openxmlformats.org/officeDocument/2006/relationships/slideLayout" Target="../slideLayouts/slideLayout7.xml"/><Relationship Id="rId2" Type="http://schemas.openxmlformats.org/officeDocument/2006/relationships/image" Target="../media/image49.wmf"/><Relationship Id="rId1" Type="http://schemas.openxmlformats.org/officeDocument/2006/relationships/oleObject" Target="../embeddings/oleObject16.bin"/></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0.png"/></Relationships>
</file>

<file path=ppt/slides/_rels/slide76.xml.rels><?xml version="1.0" encoding="UTF-8" standalone="yes"?>
<Relationships xmlns="http://schemas.openxmlformats.org/package/2006/relationships"><Relationship Id="rId4" Type="http://schemas.openxmlformats.org/officeDocument/2006/relationships/vmlDrawing" Target="../drawings/vmlDrawing13.vml"/><Relationship Id="rId3" Type="http://schemas.openxmlformats.org/officeDocument/2006/relationships/slideLayout" Target="../slideLayouts/slideLayout2.xml"/><Relationship Id="rId2" Type="http://schemas.openxmlformats.org/officeDocument/2006/relationships/image" Target="../media/image51.wmf"/><Relationship Id="rId1" Type="http://schemas.openxmlformats.org/officeDocument/2006/relationships/oleObject" Target="../embeddings/oleObject17.bin"/></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4" Type="http://schemas.openxmlformats.org/officeDocument/2006/relationships/vmlDrawing" Target="../drawings/vmlDrawing14.vml"/><Relationship Id="rId3" Type="http://schemas.openxmlformats.org/officeDocument/2006/relationships/slideLayout" Target="../slideLayouts/slideLayout13.xml"/><Relationship Id="rId2" Type="http://schemas.openxmlformats.org/officeDocument/2006/relationships/image" Target="../media/image52.emf"/><Relationship Id="rId1" Type="http://schemas.openxmlformats.org/officeDocument/2006/relationships/oleObject" Target="../embeddings/oleObject18.bin"/></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7.xml"/><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slides/_rels/slide80.xml.rels><?xml version="1.0" encoding="UTF-8" standalone="yes"?>
<Relationships xmlns="http://schemas.openxmlformats.org/package/2006/relationships"><Relationship Id="rId4" Type="http://schemas.openxmlformats.org/officeDocument/2006/relationships/vmlDrawing" Target="../drawings/vmlDrawing15.vml"/><Relationship Id="rId3" Type="http://schemas.openxmlformats.org/officeDocument/2006/relationships/slideLayout" Target="../slideLayouts/slideLayout13.xml"/><Relationship Id="rId2" Type="http://schemas.openxmlformats.org/officeDocument/2006/relationships/image" Target="../media/image53.emf"/><Relationship Id="rId1" Type="http://schemas.openxmlformats.org/officeDocument/2006/relationships/oleObject" Target="../embeddings/oleObject19.bin"/></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9" Type="http://schemas.openxmlformats.org/officeDocument/2006/relationships/image" Target="../media/image62.png"/><Relationship Id="rId8" Type="http://schemas.openxmlformats.org/officeDocument/2006/relationships/image" Target="../media/image61.png"/><Relationship Id="rId7" Type="http://schemas.openxmlformats.org/officeDocument/2006/relationships/image" Target="../media/image60.png"/><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image" Target="../media/image56.png"/><Relationship Id="rId24" Type="http://schemas.openxmlformats.org/officeDocument/2006/relationships/notesSlide" Target="../notesSlides/notesSlide13.xml"/><Relationship Id="rId23" Type="http://schemas.openxmlformats.org/officeDocument/2006/relationships/slideLayout" Target="../slideLayouts/slideLayout7.xml"/><Relationship Id="rId22" Type="http://schemas.openxmlformats.org/officeDocument/2006/relationships/image" Target="../media/image75.png"/><Relationship Id="rId21" Type="http://schemas.openxmlformats.org/officeDocument/2006/relationships/image" Target="../media/image74.png"/><Relationship Id="rId20" Type="http://schemas.openxmlformats.org/officeDocument/2006/relationships/image" Target="../media/image73.png"/><Relationship Id="rId2" Type="http://schemas.openxmlformats.org/officeDocument/2006/relationships/image" Target="../media/image55.png"/><Relationship Id="rId19" Type="http://schemas.openxmlformats.org/officeDocument/2006/relationships/image" Target="../media/image72.png"/><Relationship Id="rId18" Type="http://schemas.openxmlformats.org/officeDocument/2006/relationships/image" Target="../media/image71.png"/><Relationship Id="rId17" Type="http://schemas.openxmlformats.org/officeDocument/2006/relationships/image" Target="../media/image70.png"/><Relationship Id="rId16" Type="http://schemas.openxmlformats.org/officeDocument/2006/relationships/image" Target="../media/image69.png"/><Relationship Id="rId15" Type="http://schemas.openxmlformats.org/officeDocument/2006/relationships/image" Target="../media/image68.png"/><Relationship Id="rId14" Type="http://schemas.openxmlformats.org/officeDocument/2006/relationships/image" Target="../media/image67.png"/><Relationship Id="rId13" Type="http://schemas.openxmlformats.org/officeDocument/2006/relationships/image" Target="../media/image66.png"/><Relationship Id="rId12" Type="http://schemas.openxmlformats.org/officeDocument/2006/relationships/image" Target="../media/image65.png"/><Relationship Id="rId11" Type="http://schemas.openxmlformats.org/officeDocument/2006/relationships/image" Target="../media/image64.png"/><Relationship Id="rId10" Type="http://schemas.openxmlformats.org/officeDocument/2006/relationships/image" Target="../media/image63.png"/><Relationship Id="rId1" Type="http://schemas.openxmlformats.org/officeDocument/2006/relationships/image" Target="../media/image54.png"/></Relationships>
</file>

<file path=ppt/slides/_rels/slide83.xml.rels><?xml version="1.0" encoding="UTF-8" standalone="yes"?>
<Relationships xmlns="http://schemas.openxmlformats.org/package/2006/relationships"><Relationship Id="rId9" Type="http://schemas.openxmlformats.org/officeDocument/2006/relationships/image" Target="../media/image84.jpeg"/><Relationship Id="rId8" Type="http://schemas.openxmlformats.org/officeDocument/2006/relationships/image" Target="../media/image83.jpeg"/><Relationship Id="rId7" Type="http://schemas.openxmlformats.org/officeDocument/2006/relationships/image" Target="../media/image82.jpeg"/><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 Id="rId34" Type="http://schemas.openxmlformats.org/officeDocument/2006/relationships/notesSlide" Target="../notesSlides/notesSlide14.xml"/><Relationship Id="rId33" Type="http://schemas.openxmlformats.org/officeDocument/2006/relationships/vmlDrawing" Target="../drawings/vmlDrawing16.vml"/><Relationship Id="rId32" Type="http://schemas.openxmlformats.org/officeDocument/2006/relationships/slideLayout" Target="../slideLayouts/slideLayout7.xml"/><Relationship Id="rId31" Type="http://schemas.openxmlformats.org/officeDocument/2006/relationships/image" Target="../media/image100.jpeg"/><Relationship Id="rId30" Type="http://schemas.openxmlformats.org/officeDocument/2006/relationships/image" Target="../media/image99.emf"/><Relationship Id="rId3" Type="http://schemas.openxmlformats.org/officeDocument/2006/relationships/image" Target="../media/image78.jpeg"/><Relationship Id="rId29" Type="http://schemas.openxmlformats.org/officeDocument/2006/relationships/oleObject" Target="../embeddings/oleObject25.bin"/><Relationship Id="rId28" Type="http://schemas.openxmlformats.org/officeDocument/2006/relationships/image" Target="../media/image98.wmf"/><Relationship Id="rId27" Type="http://schemas.openxmlformats.org/officeDocument/2006/relationships/image" Target="../media/image97.emf"/><Relationship Id="rId26" Type="http://schemas.openxmlformats.org/officeDocument/2006/relationships/oleObject" Target="../embeddings/oleObject24.bin"/><Relationship Id="rId25" Type="http://schemas.openxmlformats.org/officeDocument/2006/relationships/image" Target="../media/image96.jpeg"/><Relationship Id="rId24" Type="http://schemas.openxmlformats.org/officeDocument/2006/relationships/image" Target="../media/image95.jpeg"/><Relationship Id="rId23" Type="http://schemas.openxmlformats.org/officeDocument/2006/relationships/image" Target="../media/image94.jpeg"/><Relationship Id="rId22" Type="http://schemas.openxmlformats.org/officeDocument/2006/relationships/image" Target="../media/image93.jpeg"/><Relationship Id="rId21" Type="http://schemas.openxmlformats.org/officeDocument/2006/relationships/image" Target="../media/image92.jpeg"/><Relationship Id="rId20" Type="http://schemas.openxmlformats.org/officeDocument/2006/relationships/image" Target="../media/image91.png"/><Relationship Id="rId2" Type="http://schemas.openxmlformats.org/officeDocument/2006/relationships/image" Target="../media/image77.jpeg"/><Relationship Id="rId19" Type="http://schemas.openxmlformats.org/officeDocument/2006/relationships/oleObject" Target="../embeddings/oleObject23.bin"/><Relationship Id="rId18" Type="http://schemas.openxmlformats.org/officeDocument/2006/relationships/oleObject" Target="../embeddings/oleObject22.bin"/><Relationship Id="rId17" Type="http://schemas.openxmlformats.org/officeDocument/2006/relationships/oleObject" Target="../embeddings/oleObject21.bin"/><Relationship Id="rId16" Type="http://schemas.openxmlformats.org/officeDocument/2006/relationships/image" Target="../media/image90.wmf"/><Relationship Id="rId15" Type="http://schemas.openxmlformats.org/officeDocument/2006/relationships/oleObject" Target="../embeddings/oleObject20.bin"/><Relationship Id="rId14" Type="http://schemas.openxmlformats.org/officeDocument/2006/relationships/image" Target="../media/image89.jpeg"/><Relationship Id="rId13" Type="http://schemas.openxmlformats.org/officeDocument/2006/relationships/image" Target="../media/image88.jpeg"/><Relationship Id="rId12" Type="http://schemas.openxmlformats.org/officeDocument/2006/relationships/image" Target="../media/image87.jpeg"/><Relationship Id="rId11" Type="http://schemas.openxmlformats.org/officeDocument/2006/relationships/image" Target="../media/image86.jpeg"/><Relationship Id="rId10" Type="http://schemas.openxmlformats.org/officeDocument/2006/relationships/image" Target="../media/image85.jpeg"/><Relationship Id="rId1" Type="http://schemas.openxmlformats.org/officeDocument/2006/relationships/image" Target="../media/image76.jpe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01.emf"/></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image" Target="../media/image102.jpeg"/></Relationships>
</file>

<file path=ppt/slides/_rels/slide87.xml.rels><?xml version="1.0" encoding="UTF-8" standalone="yes"?>
<Relationships xmlns="http://schemas.openxmlformats.org/package/2006/relationships"><Relationship Id="rId9" Type="http://schemas.openxmlformats.org/officeDocument/2006/relationships/image" Target="../media/image107.png"/><Relationship Id="rId8" Type="http://schemas.openxmlformats.org/officeDocument/2006/relationships/image" Target="../media/image106.png"/><Relationship Id="rId7" Type="http://schemas.openxmlformats.org/officeDocument/2006/relationships/image" Target="../media/image105.jpeg"/><Relationship Id="rId6" Type="http://schemas.openxmlformats.org/officeDocument/2006/relationships/image" Target="../media/image104.jpeg"/><Relationship Id="rId5" Type="http://schemas.openxmlformats.org/officeDocument/2006/relationships/oleObject" Target="../embeddings/oleObject29.bin"/><Relationship Id="rId4" Type="http://schemas.openxmlformats.org/officeDocument/2006/relationships/oleObject" Target="../embeddings/oleObject28.bin"/><Relationship Id="rId3" Type="http://schemas.openxmlformats.org/officeDocument/2006/relationships/oleObject" Target="../embeddings/oleObject27.bin"/><Relationship Id="rId2" Type="http://schemas.openxmlformats.org/officeDocument/2006/relationships/image" Target="../media/image103.png"/><Relationship Id="rId14" Type="http://schemas.openxmlformats.org/officeDocument/2006/relationships/notesSlide" Target="../notesSlides/notesSlide18.xml"/><Relationship Id="rId13" Type="http://schemas.openxmlformats.org/officeDocument/2006/relationships/vmlDrawing" Target="../drawings/vmlDrawing17.vml"/><Relationship Id="rId12" Type="http://schemas.openxmlformats.org/officeDocument/2006/relationships/slideLayout" Target="../slideLayouts/slideLayout7.xml"/><Relationship Id="rId11" Type="http://schemas.openxmlformats.org/officeDocument/2006/relationships/image" Target="../media/image109.jpeg"/><Relationship Id="rId10" Type="http://schemas.openxmlformats.org/officeDocument/2006/relationships/image" Target="../media/image108.png"/><Relationship Id="rId1" Type="http://schemas.openxmlformats.org/officeDocument/2006/relationships/oleObject" Target="../embeddings/oleObject26.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image" Target="../media/image110.png"/></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7.xml"/><Relationship Id="rId1" Type="http://schemas.openxmlformats.org/officeDocument/2006/relationships/image" Target="../media/image111.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0.jpeg"/><Relationship Id="rId1" Type="http://schemas.openxmlformats.org/officeDocument/2006/relationships/image" Target="../media/image19.png"/></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2.jpeg"/></Relationships>
</file>

<file path=ppt/slides/_rels/slide9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3.png"/></Relationships>
</file>

<file path=ppt/slides/_rels/slide9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2.jpeg"/></Relationships>
</file>

<file path=ppt/slides/_rels/slide9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2.jpeg"/></Relationships>
</file>

<file path=ppt/slides/_rels/slide94.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7.xml"/><Relationship Id="rId1" Type="http://schemas.openxmlformats.org/officeDocument/2006/relationships/image" Target="../media/image114.wmf"/></Relationships>
</file>

<file path=ppt/slides/_rels/slide95.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7.xml"/><Relationship Id="rId2" Type="http://schemas.openxmlformats.org/officeDocument/2006/relationships/image" Target="../media/image115.wmf"/><Relationship Id="rId1" Type="http://schemas.openxmlformats.org/officeDocument/2006/relationships/image" Target="../media/image114.wmf"/></Relationships>
</file>

<file path=ppt/slides/_rels/slide96.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7.xml"/><Relationship Id="rId2" Type="http://schemas.openxmlformats.org/officeDocument/2006/relationships/image" Target="../media/image115.wmf"/><Relationship Id="rId1" Type="http://schemas.openxmlformats.org/officeDocument/2006/relationships/image" Target="../media/image114.wmf"/></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7.xml"/><Relationship Id="rId1" Type="http://schemas.openxmlformats.org/officeDocument/2006/relationships/image" Target="../media/image114.wmf"/></Relationships>
</file>

<file path=ppt/slides/_rels/slide98.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7.xml"/><Relationship Id="rId1" Type="http://schemas.openxmlformats.org/officeDocument/2006/relationships/image" Target="../media/image116.wmf"/></Relationships>
</file>

<file path=ppt/slides/_rels/slide99.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7.xml"/><Relationship Id="rId1" Type="http://schemas.openxmlformats.org/officeDocument/2006/relationships/image" Target="../media/image1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3"/>
          <p:cNvSpPr>
            <a:spLocks noGrp="1" noChangeArrowheads="1"/>
          </p:cNvSpPr>
          <p:nvPr>
            <p:ph idx="1"/>
          </p:nvPr>
        </p:nvSpPr>
        <p:spPr>
          <a:xfrm>
            <a:off x="2051050" y="404813"/>
            <a:ext cx="4464050" cy="6669087"/>
          </a:xfrm>
        </p:spPr>
        <p:txBody>
          <a:bodyPr rtlCol="0"/>
          <a:lstStyle/>
          <a:p>
            <a:pPr algn="ctr">
              <a:lnSpc>
                <a:spcPct val="120000"/>
              </a:lnSpc>
              <a:spcBef>
                <a:spcPct val="0"/>
              </a:spcBef>
              <a:buFontTx/>
              <a:buNone/>
              <a:defRPr/>
            </a:pPr>
            <a:r>
              <a:rPr lang="zh-CN" altLang="en-US" sz="4400" b="1" dirty="0">
                <a:ea typeface="+mn-ea"/>
                <a:cs typeface="+mn-ea"/>
                <a:sym typeface="+mn-lt"/>
              </a:rPr>
              <a:t>第二章 传送网</a:t>
            </a:r>
            <a:endParaRPr lang="en-US" altLang="zh-CN" sz="4400" b="1" dirty="0">
              <a:ea typeface="+mn-ea"/>
              <a:cs typeface="+mn-ea"/>
              <a:sym typeface="+mn-lt"/>
            </a:endParaRPr>
          </a:p>
          <a:p>
            <a:pPr>
              <a:lnSpc>
                <a:spcPct val="120000"/>
              </a:lnSpc>
              <a:spcBef>
                <a:spcPct val="0"/>
              </a:spcBef>
              <a:buFontTx/>
              <a:buNone/>
              <a:defRPr/>
            </a:pPr>
            <a:endParaRPr lang="en-US" altLang="zh-CN" b="1" dirty="0">
              <a:ea typeface="+mn-ea"/>
              <a:cs typeface="+mn-ea"/>
              <a:sym typeface="+mn-lt"/>
            </a:endParaRPr>
          </a:p>
          <a:p>
            <a:pPr>
              <a:lnSpc>
                <a:spcPct val="120000"/>
              </a:lnSpc>
              <a:spcBef>
                <a:spcPct val="0"/>
              </a:spcBef>
              <a:buFontTx/>
              <a:buNone/>
              <a:defRPr/>
            </a:pPr>
            <a:endParaRPr lang="en-US" altLang="zh-CN" b="1" dirty="0">
              <a:ea typeface="+mn-ea"/>
              <a:cs typeface="+mn-ea"/>
              <a:sym typeface="+mn-lt"/>
            </a:endParaRPr>
          </a:p>
          <a:p>
            <a:pPr>
              <a:lnSpc>
                <a:spcPct val="120000"/>
              </a:lnSpc>
              <a:spcBef>
                <a:spcPct val="0"/>
              </a:spcBef>
              <a:buFontTx/>
              <a:buNone/>
              <a:defRPr/>
            </a:pPr>
            <a:r>
              <a:rPr lang="en-US" altLang="zh-CN" b="1" dirty="0">
                <a:ea typeface="+mn-ea"/>
                <a:cs typeface="+mn-ea"/>
                <a:sym typeface="+mn-lt"/>
              </a:rPr>
              <a:t>2.3  </a:t>
            </a:r>
            <a:r>
              <a:rPr lang="zh-CN" altLang="en-US" b="1" dirty="0">
                <a:ea typeface="+mn-ea"/>
                <a:cs typeface="+mn-ea"/>
                <a:sym typeface="+mn-lt"/>
                <a:hlinkClick r:id="rId1" action="ppaction://hlinksldjump"/>
              </a:rPr>
              <a:t>多路复用技术</a:t>
            </a:r>
            <a:endParaRPr lang="zh-CN" altLang="en-US" b="1" dirty="0">
              <a:ea typeface="+mn-ea"/>
              <a:cs typeface="+mn-ea"/>
              <a:sym typeface="+mn-lt"/>
            </a:endParaRPr>
          </a:p>
          <a:p>
            <a:pPr>
              <a:lnSpc>
                <a:spcPct val="120000"/>
              </a:lnSpc>
              <a:spcBef>
                <a:spcPct val="0"/>
              </a:spcBef>
              <a:buFontTx/>
              <a:buNone/>
              <a:defRPr/>
            </a:pPr>
            <a:r>
              <a:rPr lang="en-US" altLang="zh-CN" b="1" dirty="0">
                <a:ea typeface="+mn-ea"/>
                <a:cs typeface="+mn-ea"/>
                <a:sym typeface="+mn-lt"/>
              </a:rPr>
              <a:t>2.4  </a:t>
            </a:r>
            <a:r>
              <a:rPr lang="en-US" altLang="zh-CN" b="1" dirty="0">
                <a:ea typeface="+mn-ea"/>
                <a:cs typeface="+mn-ea"/>
                <a:sym typeface="+mn-lt"/>
                <a:hlinkClick r:id="rId2" action="ppaction://hlinksldjump"/>
              </a:rPr>
              <a:t>PDH</a:t>
            </a:r>
            <a:r>
              <a:rPr lang="zh-CN" altLang="en-US" b="1" dirty="0">
                <a:ea typeface="+mn-ea"/>
                <a:cs typeface="+mn-ea"/>
                <a:sym typeface="+mn-lt"/>
                <a:hlinkClick r:id="rId2" action="ppaction://hlinksldjump"/>
              </a:rPr>
              <a:t>和</a:t>
            </a:r>
            <a:r>
              <a:rPr lang="en-US" altLang="zh-CN" b="1" dirty="0">
                <a:ea typeface="+mn-ea"/>
                <a:cs typeface="+mn-ea"/>
                <a:sym typeface="+mn-lt"/>
                <a:hlinkClick r:id="rId2" action="ppaction://hlinksldjump"/>
              </a:rPr>
              <a:t>SDH</a:t>
            </a:r>
            <a:endParaRPr lang="en-US" altLang="zh-CN" b="1" dirty="0">
              <a:ea typeface="+mn-ea"/>
              <a:cs typeface="+mn-ea"/>
              <a:sym typeface="+mn-lt"/>
            </a:endParaRPr>
          </a:p>
          <a:p>
            <a:pPr>
              <a:lnSpc>
                <a:spcPct val="120000"/>
              </a:lnSpc>
              <a:spcBef>
                <a:spcPct val="0"/>
              </a:spcBef>
              <a:buFontTx/>
              <a:buNone/>
              <a:defRPr/>
            </a:pPr>
            <a:r>
              <a:rPr lang="en-US" altLang="zh-CN" b="1" dirty="0">
                <a:ea typeface="+mn-ea"/>
                <a:cs typeface="+mn-ea"/>
                <a:sym typeface="+mn-lt"/>
              </a:rPr>
              <a:t>4.5  </a:t>
            </a:r>
            <a:r>
              <a:rPr lang="zh-CN" altLang="en-US" b="1" dirty="0">
                <a:ea typeface="+mn-ea"/>
                <a:cs typeface="+mn-ea"/>
                <a:sym typeface="+mn-lt"/>
                <a:hlinkClick r:id="rId3" action="ppaction://hlinksldjump"/>
              </a:rPr>
              <a:t>光传送网</a:t>
            </a:r>
            <a:endParaRPr lang="zh-CN" altLang="en-US" b="1" dirty="0">
              <a:ea typeface="+mn-ea"/>
              <a:cs typeface="+mn-ea"/>
              <a:sym typeface="+mn-lt"/>
            </a:endParaRPr>
          </a:p>
          <a:p>
            <a:pPr>
              <a:lnSpc>
                <a:spcPct val="120000"/>
              </a:lnSpc>
              <a:spcBef>
                <a:spcPct val="0"/>
              </a:spcBef>
              <a:buFontTx/>
              <a:buNone/>
              <a:defRPr/>
            </a:pPr>
            <a:r>
              <a:rPr lang="zh-CN" altLang="en-US" b="1" dirty="0">
                <a:ea typeface="+mn-ea"/>
                <a:cs typeface="+mn-ea"/>
                <a:sym typeface="+mn-lt"/>
              </a:rPr>
              <a:t>思考题</a:t>
            </a:r>
            <a:endParaRPr lang="zh-CN" altLang="en-US" b="1" dirty="0">
              <a:ea typeface="+mn-ea"/>
              <a:cs typeface="+mn-ea"/>
              <a:sym typeface="+mn-lt"/>
            </a:endParaRPr>
          </a:p>
        </p:txBody>
      </p:sp>
      <p:sp>
        <p:nvSpPr>
          <p:cNvPr id="4099" name="Text Box 4"/>
          <p:cNvSpPr txBox="1">
            <a:spLocks noChangeArrowheads="1"/>
          </p:cNvSpPr>
          <p:nvPr/>
        </p:nvSpPr>
        <p:spPr bwMode="auto">
          <a:xfrm>
            <a:off x="2024063" y="1268413"/>
            <a:ext cx="4176712" cy="1074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800" dirty="0">
                <a:latin typeface="+mn-lt"/>
                <a:ea typeface="+mn-ea"/>
                <a:cs typeface="+mn-ea"/>
                <a:sym typeface="+mn-lt"/>
              </a:rPr>
              <a:t>2.1 </a:t>
            </a:r>
            <a:r>
              <a:rPr lang="en-US" altLang="zh-CN" sz="2800" dirty="0">
                <a:latin typeface="+mn-lt"/>
                <a:ea typeface="+mn-ea"/>
                <a:cs typeface="+mn-ea"/>
                <a:sym typeface="+mn-lt"/>
                <a:hlinkClick r:id="rId4" action="ppaction://hlinksldjump"/>
              </a:rPr>
              <a:t>  </a:t>
            </a:r>
            <a:r>
              <a:rPr lang="zh-CN" altLang="en-US" sz="2800" dirty="0">
                <a:latin typeface="+mn-lt"/>
                <a:ea typeface="+mn-ea"/>
                <a:cs typeface="+mn-ea"/>
                <a:sym typeface="+mn-lt"/>
                <a:hlinkClick r:id="rId4" action="ppaction://hlinksldjump"/>
              </a:rPr>
              <a:t>传输介质</a:t>
            </a:r>
            <a:endParaRPr lang="zh-CN" altLang="en-US" sz="2800" dirty="0">
              <a:latin typeface="+mn-lt"/>
              <a:ea typeface="+mn-ea"/>
              <a:cs typeface="+mn-ea"/>
              <a:sym typeface="+mn-lt"/>
            </a:endParaRPr>
          </a:p>
          <a:p>
            <a:pPr eaLnBrk="1" latinLnBrk="0" hangingPunct="1">
              <a:lnSpc>
                <a:spcPct val="120000"/>
              </a:lnSpc>
              <a:spcBef>
                <a:spcPct val="0"/>
              </a:spcBef>
              <a:buFontTx/>
              <a:buNone/>
              <a:defRPr/>
            </a:pPr>
            <a:r>
              <a:rPr lang="en-US" altLang="zh-CN" sz="2800" dirty="0">
                <a:latin typeface="+mn-lt"/>
                <a:ea typeface="+mn-ea"/>
                <a:cs typeface="+mn-ea"/>
                <a:sym typeface="+mn-lt"/>
              </a:rPr>
              <a:t>2.2   </a:t>
            </a:r>
            <a:r>
              <a:rPr lang="zh-CN" altLang="en-US" sz="2800" dirty="0">
                <a:latin typeface="+mn-lt"/>
                <a:ea typeface="+mn-ea"/>
                <a:cs typeface="+mn-ea"/>
                <a:sym typeface="+mn-lt"/>
                <a:hlinkClick r:id="rId4" action="ppaction://hlinksldjump"/>
              </a:rPr>
              <a:t>物理层标准</a:t>
            </a:r>
            <a:endParaRPr lang="zh-CN" altLang="en-US" sz="2800" dirty="0">
              <a:latin typeface="+mn-lt"/>
              <a:ea typeface="+mn-ea"/>
              <a:cs typeface="+mn-ea"/>
              <a:sym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0" y="754063"/>
            <a:ext cx="8534400" cy="2308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000" dirty="0">
                <a:latin typeface="+mn-lt"/>
                <a:ea typeface="+mn-ea"/>
                <a:cs typeface="+mn-ea"/>
                <a:sym typeface="+mn-lt"/>
              </a:rPr>
              <a:t>3</a:t>
            </a:r>
            <a:r>
              <a:rPr lang="zh-CN" altLang="en-US" sz="2000" dirty="0">
                <a:latin typeface="+mn-lt"/>
                <a:ea typeface="+mn-ea"/>
                <a:cs typeface="+mn-ea"/>
                <a:sym typeface="+mn-lt"/>
              </a:rPr>
              <a:t>．光纤</a:t>
            </a:r>
            <a:endParaRPr lang="zh-CN" altLang="en-US" sz="2000" dirty="0">
              <a:latin typeface="+mn-lt"/>
              <a:ea typeface="+mn-ea"/>
              <a:cs typeface="+mn-ea"/>
              <a:sym typeface="+mn-lt"/>
            </a:endParaRPr>
          </a:p>
          <a:p>
            <a:pPr eaLnBrk="1" latinLnBrk="0" hangingPunct="1">
              <a:lnSpc>
                <a:spcPct val="120000"/>
              </a:lnSpc>
              <a:spcBef>
                <a:spcPct val="0"/>
              </a:spcBef>
              <a:buFontTx/>
              <a:buNone/>
              <a:defRPr/>
            </a:pPr>
            <a:r>
              <a:rPr lang="zh-CN" altLang="en-US" sz="2000" b="0" dirty="0">
                <a:latin typeface="+mn-lt"/>
                <a:ea typeface="+mn-ea"/>
                <a:cs typeface="+mn-ea"/>
                <a:sym typeface="+mn-lt"/>
              </a:rPr>
              <a:t>光纤是直径很细的介质光波导，能将一定波长的光信号限制在其中，并沿其轴线向前传播。目前使用的光纤多为石英光纤。</a:t>
            </a:r>
            <a:endParaRPr lang="zh-CN" altLang="en-US" sz="2000" b="0" dirty="0">
              <a:latin typeface="+mn-lt"/>
              <a:ea typeface="+mn-ea"/>
              <a:cs typeface="+mn-ea"/>
              <a:sym typeface="+mn-lt"/>
            </a:endParaRPr>
          </a:p>
          <a:p>
            <a:pPr eaLnBrk="1" latinLnBrk="0" hangingPunct="1">
              <a:lnSpc>
                <a:spcPct val="120000"/>
              </a:lnSpc>
              <a:spcBef>
                <a:spcPct val="0"/>
              </a:spcBef>
              <a:buFontTx/>
              <a:buNone/>
              <a:defRPr/>
            </a:pPr>
            <a:r>
              <a:rPr lang="zh-CN" altLang="en-US" sz="2000" b="0" dirty="0">
                <a:latin typeface="+mn-lt"/>
                <a:ea typeface="+mn-ea"/>
                <a:cs typeface="+mn-ea"/>
                <a:sym typeface="+mn-lt"/>
              </a:rPr>
              <a:t>光纤也是一种同轴性结构，由纤芯、包层和外套三个同轴部分组成。</a:t>
            </a:r>
            <a:endParaRPr lang="zh-CN" altLang="en-US" sz="2000" b="0" dirty="0">
              <a:latin typeface="+mn-lt"/>
              <a:ea typeface="+mn-ea"/>
              <a:cs typeface="+mn-ea"/>
              <a:sym typeface="+mn-lt"/>
            </a:endParaRPr>
          </a:p>
          <a:p>
            <a:pPr eaLnBrk="1" latinLnBrk="0" hangingPunct="1">
              <a:lnSpc>
                <a:spcPct val="120000"/>
              </a:lnSpc>
              <a:spcBef>
                <a:spcPct val="0"/>
              </a:spcBef>
              <a:buFontTx/>
              <a:buNone/>
              <a:defRPr/>
            </a:pPr>
            <a:r>
              <a:rPr lang="zh-CN" altLang="en-US" sz="2000" b="0" dirty="0">
                <a:latin typeface="+mn-lt"/>
                <a:ea typeface="+mn-ea"/>
                <a:cs typeface="+mn-ea"/>
                <a:sym typeface="+mn-lt"/>
              </a:rPr>
              <a:t>其中纤芯的折射率高；包层的折射率低，利用</a:t>
            </a:r>
            <a:r>
              <a:rPr lang="zh-CN" altLang="en-US" sz="2000" b="0" dirty="0">
                <a:solidFill>
                  <a:srgbClr val="FF0000"/>
                </a:solidFill>
                <a:latin typeface="+mn-lt"/>
                <a:ea typeface="+mn-ea"/>
                <a:cs typeface="+mn-ea"/>
                <a:sym typeface="+mn-lt"/>
              </a:rPr>
              <a:t>光的全反射原理</a:t>
            </a:r>
            <a:r>
              <a:rPr lang="zh-CN" altLang="en-US" sz="2000" b="0" dirty="0">
                <a:latin typeface="+mn-lt"/>
                <a:ea typeface="+mn-ea"/>
                <a:cs typeface="+mn-ea"/>
                <a:sym typeface="+mn-lt"/>
              </a:rPr>
              <a:t>使光信号在纤芯中传输。</a:t>
            </a:r>
            <a:endParaRPr lang="zh-CN" altLang="en-US" sz="2000" b="0" dirty="0">
              <a:latin typeface="+mn-lt"/>
              <a:ea typeface="+mn-ea"/>
              <a:cs typeface="+mn-ea"/>
              <a:sym typeface="+mn-lt"/>
            </a:endParaRPr>
          </a:p>
        </p:txBody>
      </p:sp>
      <p:grpSp>
        <p:nvGrpSpPr>
          <p:cNvPr id="17411" name="Group 2"/>
          <p:cNvGrpSpPr/>
          <p:nvPr/>
        </p:nvGrpSpPr>
        <p:grpSpPr bwMode="auto">
          <a:xfrm>
            <a:off x="2325688" y="3402013"/>
            <a:ext cx="7178675" cy="2908300"/>
            <a:chOff x="192" y="1008"/>
            <a:chExt cx="5462" cy="1902"/>
          </a:xfrm>
        </p:grpSpPr>
        <p:sp>
          <p:nvSpPr>
            <p:cNvPr id="13318" name="Arc 4"/>
            <p:cNvSpPr/>
            <p:nvPr/>
          </p:nvSpPr>
          <p:spPr bwMode="auto">
            <a:xfrm rot="9720000">
              <a:off x="1882" y="2138"/>
              <a:ext cx="62" cy="51"/>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nvGrpSpPr>
            <p:cNvPr id="17415" name="Group 5"/>
            <p:cNvGrpSpPr/>
            <p:nvPr/>
          </p:nvGrpSpPr>
          <p:grpSpPr bwMode="auto">
            <a:xfrm>
              <a:off x="1582" y="1622"/>
              <a:ext cx="1855" cy="308"/>
              <a:chOff x="292" y="1032"/>
              <a:chExt cx="1732" cy="216"/>
            </a:xfrm>
          </p:grpSpPr>
          <p:grpSp>
            <p:nvGrpSpPr>
              <p:cNvPr id="17452" name="Group 6"/>
              <p:cNvGrpSpPr/>
              <p:nvPr/>
            </p:nvGrpSpPr>
            <p:grpSpPr bwMode="auto">
              <a:xfrm>
                <a:off x="292" y="1032"/>
                <a:ext cx="1732" cy="216"/>
                <a:chOff x="292" y="1032"/>
                <a:chExt cx="1732" cy="216"/>
              </a:xfrm>
            </p:grpSpPr>
            <p:sp>
              <p:nvSpPr>
                <p:cNvPr id="13358" name="Line 7"/>
                <p:cNvSpPr>
                  <a:spLocks noChangeShapeType="1"/>
                </p:cNvSpPr>
                <p:nvPr/>
              </p:nvSpPr>
              <p:spPr bwMode="auto">
                <a:xfrm>
                  <a:off x="292" y="1032"/>
                  <a:ext cx="1732"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59" name="Line 8"/>
                <p:cNvSpPr>
                  <a:spLocks noChangeShapeType="1"/>
                </p:cNvSpPr>
                <p:nvPr/>
              </p:nvSpPr>
              <p:spPr bwMode="auto">
                <a:xfrm>
                  <a:off x="292" y="1248"/>
                  <a:ext cx="1732"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sp>
            <p:nvSpPr>
              <p:cNvPr id="13357" name="Rectangle 9"/>
              <p:cNvSpPr>
                <a:spLocks noChangeArrowheads="1"/>
              </p:cNvSpPr>
              <p:nvPr/>
            </p:nvSpPr>
            <p:spPr bwMode="auto">
              <a:xfrm>
                <a:off x="297" y="1040"/>
                <a:ext cx="1715" cy="199"/>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800">
                  <a:latin typeface="+mn-lt"/>
                  <a:ea typeface="+mn-ea"/>
                  <a:cs typeface="+mn-ea"/>
                  <a:sym typeface="+mn-lt"/>
                </a:endParaRPr>
              </a:p>
            </p:txBody>
          </p:sp>
        </p:grpSp>
        <p:grpSp>
          <p:nvGrpSpPr>
            <p:cNvPr id="17416" name="Group 10"/>
            <p:cNvGrpSpPr/>
            <p:nvPr/>
          </p:nvGrpSpPr>
          <p:grpSpPr bwMode="auto">
            <a:xfrm>
              <a:off x="1574" y="2518"/>
              <a:ext cx="1842" cy="275"/>
              <a:chOff x="284" y="1656"/>
              <a:chExt cx="1720" cy="192"/>
            </a:xfrm>
          </p:grpSpPr>
          <p:grpSp>
            <p:nvGrpSpPr>
              <p:cNvPr id="17448" name="Group 11"/>
              <p:cNvGrpSpPr/>
              <p:nvPr/>
            </p:nvGrpSpPr>
            <p:grpSpPr bwMode="auto">
              <a:xfrm>
                <a:off x="284" y="1656"/>
                <a:ext cx="1720" cy="192"/>
                <a:chOff x="284" y="1656"/>
                <a:chExt cx="1720" cy="192"/>
              </a:xfrm>
            </p:grpSpPr>
            <p:sp>
              <p:nvSpPr>
                <p:cNvPr id="13354" name="Line 12"/>
                <p:cNvSpPr>
                  <a:spLocks noChangeShapeType="1"/>
                </p:cNvSpPr>
                <p:nvPr/>
              </p:nvSpPr>
              <p:spPr bwMode="auto">
                <a:xfrm>
                  <a:off x="284" y="1656"/>
                  <a:ext cx="172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55" name="Line 13"/>
                <p:cNvSpPr>
                  <a:spLocks noChangeShapeType="1"/>
                </p:cNvSpPr>
                <p:nvPr/>
              </p:nvSpPr>
              <p:spPr bwMode="auto">
                <a:xfrm>
                  <a:off x="284" y="1848"/>
                  <a:ext cx="1720" cy="0"/>
                </a:xfrm>
                <a:prstGeom prst="line">
                  <a:avLst/>
                </a:prstGeom>
                <a:noFill/>
                <a:ln w="1270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sp>
            <p:nvSpPr>
              <p:cNvPr id="13353" name="Rectangle 14"/>
              <p:cNvSpPr>
                <a:spLocks noChangeArrowheads="1"/>
              </p:cNvSpPr>
              <p:nvPr/>
            </p:nvSpPr>
            <p:spPr bwMode="auto">
              <a:xfrm>
                <a:off x="288" y="1664"/>
                <a:ext cx="1703" cy="176"/>
              </a:xfrm>
              <a:prstGeom prst="rect">
                <a:avLst/>
              </a:prstGeom>
              <a:solidFill>
                <a:srgbClr val="66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800">
                  <a:latin typeface="+mn-lt"/>
                  <a:ea typeface="+mn-ea"/>
                  <a:cs typeface="+mn-ea"/>
                  <a:sym typeface="+mn-lt"/>
                </a:endParaRPr>
              </a:p>
            </p:txBody>
          </p:sp>
        </p:grpSp>
        <p:sp>
          <p:nvSpPr>
            <p:cNvPr id="13321" name="Line 15"/>
            <p:cNvSpPr>
              <a:spLocks noChangeShapeType="1"/>
            </p:cNvSpPr>
            <p:nvPr/>
          </p:nvSpPr>
          <p:spPr bwMode="auto">
            <a:xfrm>
              <a:off x="1955" y="1289"/>
              <a:ext cx="0" cy="1217"/>
            </a:xfrm>
            <a:prstGeom prst="line">
              <a:avLst/>
            </a:prstGeom>
            <a:noFill/>
            <a:ln w="12700">
              <a:solidFill>
                <a:srgbClr val="333399"/>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2" name="Line 16"/>
            <p:cNvSpPr>
              <a:spLocks noChangeShapeType="1"/>
            </p:cNvSpPr>
            <p:nvPr/>
          </p:nvSpPr>
          <p:spPr bwMode="auto">
            <a:xfrm flipV="1">
              <a:off x="1959" y="1708"/>
              <a:ext cx="249" cy="230"/>
            </a:xfrm>
            <a:prstGeom prst="line">
              <a:avLst/>
            </a:prstGeom>
            <a:noFill/>
            <a:ln w="57150">
              <a:solidFill>
                <a:srgbClr val="333399"/>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3" name="Line 17"/>
            <p:cNvSpPr>
              <a:spLocks noChangeShapeType="1"/>
            </p:cNvSpPr>
            <p:nvPr/>
          </p:nvSpPr>
          <p:spPr bwMode="auto">
            <a:xfrm flipV="1">
              <a:off x="1771" y="1932"/>
              <a:ext cx="185" cy="472"/>
            </a:xfrm>
            <a:prstGeom prst="line">
              <a:avLst/>
            </a:prstGeom>
            <a:noFill/>
            <a:ln w="57150">
              <a:solidFill>
                <a:srgbClr val="333399"/>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4" name="Arc 18"/>
            <p:cNvSpPr/>
            <p:nvPr/>
          </p:nvSpPr>
          <p:spPr bwMode="auto">
            <a:xfrm>
              <a:off x="1957" y="1774"/>
              <a:ext cx="91" cy="7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5" name="Line 19"/>
            <p:cNvSpPr>
              <a:spLocks noChangeShapeType="1"/>
            </p:cNvSpPr>
            <p:nvPr/>
          </p:nvSpPr>
          <p:spPr bwMode="auto">
            <a:xfrm>
              <a:off x="2787" y="1301"/>
              <a:ext cx="0" cy="1217"/>
            </a:xfrm>
            <a:prstGeom prst="line">
              <a:avLst/>
            </a:prstGeom>
            <a:noFill/>
            <a:ln w="12700">
              <a:solidFill>
                <a:srgbClr val="333399"/>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6" name="Line 20"/>
            <p:cNvSpPr>
              <a:spLocks noChangeShapeType="1"/>
            </p:cNvSpPr>
            <p:nvPr/>
          </p:nvSpPr>
          <p:spPr bwMode="auto">
            <a:xfrm flipV="1">
              <a:off x="2302" y="1932"/>
              <a:ext cx="490" cy="218"/>
            </a:xfrm>
            <a:prstGeom prst="line">
              <a:avLst/>
            </a:prstGeom>
            <a:noFill/>
            <a:ln w="57150">
              <a:solidFill>
                <a:srgbClr val="333399"/>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7" name="Line 21"/>
            <p:cNvSpPr>
              <a:spLocks noChangeShapeType="1"/>
            </p:cNvSpPr>
            <p:nvPr/>
          </p:nvSpPr>
          <p:spPr bwMode="auto">
            <a:xfrm>
              <a:off x="2790" y="1932"/>
              <a:ext cx="562" cy="224"/>
            </a:xfrm>
            <a:prstGeom prst="line">
              <a:avLst/>
            </a:prstGeom>
            <a:noFill/>
            <a:ln w="57150">
              <a:solidFill>
                <a:srgbClr val="333399"/>
              </a:solidFill>
              <a:round/>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8" name="Arc 22"/>
            <p:cNvSpPr/>
            <p:nvPr/>
          </p:nvSpPr>
          <p:spPr bwMode="auto">
            <a:xfrm rot="9840000">
              <a:off x="2611" y="1997"/>
              <a:ext cx="149" cy="207"/>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rgbClr val="3333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29" name="Freeform 23"/>
            <p:cNvSpPr/>
            <p:nvPr/>
          </p:nvSpPr>
          <p:spPr bwMode="auto">
            <a:xfrm>
              <a:off x="1501" y="1648"/>
              <a:ext cx="97" cy="1147"/>
            </a:xfrm>
            <a:custGeom>
              <a:avLst/>
              <a:gdLst>
                <a:gd name="T0" fmla="*/ 139 w 91"/>
                <a:gd name="T1" fmla="*/ 0 h 799"/>
                <a:gd name="T2" fmla="*/ 139 w 91"/>
                <a:gd name="T3" fmla="*/ 462 h 799"/>
                <a:gd name="T4" fmla="*/ 139 w 91"/>
                <a:gd name="T5" fmla="*/ 946 h 799"/>
                <a:gd name="T6" fmla="*/ 106 w 91"/>
                <a:gd name="T7" fmla="*/ 1411 h 799"/>
                <a:gd name="T8" fmla="*/ 106 w 91"/>
                <a:gd name="T9" fmla="*/ 1853 h 799"/>
                <a:gd name="T10" fmla="*/ 97 w 91"/>
                <a:gd name="T11" fmla="*/ 2328 h 799"/>
                <a:gd name="T12" fmla="*/ 97 w 91"/>
                <a:gd name="T13" fmla="*/ 2798 h 799"/>
                <a:gd name="T14" fmla="*/ 128 w 91"/>
                <a:gd name="T15" fmla="*/ 3260 h 799"/>
                <a:gd name="T16" fmla="*/ 160 w 91"/>
                <a:gd name="T17" fmla="*/ 3734 h 799"/>
                <a:gd name="T18" fmla="*/ 160 w 91"/>
                <a:gd name="T19" fmla="*/ 4196 h 799"/>
                <a:gd name="T20" fmla="*/ 160 w 91"/>
                <a:gd name="T21" fmla="*/ 4645 h 799"/>
                <a:gd name="T22" fmla="*/ 160 w 91"/>
                <a:gd name="T23" fmla="*/ 5128 h 799"/>
                <a:gd name="T24" fmla="*/ 150 w 91"/>
                <a:gd name="T25" fmla="*/ 5128 h 799"/>
                <a:gd name="T26" fmla="*/ 117 w 91"/>
                <a:gd name="T27" fmla="*/ 5428 h 799"/>
                <a:gd name="T28" fmla="*/ 85 w 91"/>
                <a:gd name="T29" fmla="*/ 5890 h 799"/>
                <a:gd name="T30" fmla="*/ 64 w 91"/>
                <a:gd name="T31" fmla="*/ 6370 h 799"/>
                <a:gd name="T32" fmla="*/ 31 w 91"/>
                <a:gd name="T33" fmla="*/ 6668 h 799"/>
                <a:gd name="T34" fmla="*/ 21 w 91"/>
                <a:gd name="T35" fmla="*/ 7136 h 799"/>
                <a:gd name="T36" fmla="*/ 21 w 91"/>
                <a:gd name="T37" fmla="*/ 7614 h 799"/>
                <a:gd name="T38" fmla="*/ 21 w 91"/>
                <a:gd name="T39" fmla="*/ 8076 h 799"/>
                <a:gd name="T40" fmla="*/ 21 w 91"/>
                <a:gd name="T41" fmla="*/ 8540 h 799"/>
                <a:gd name="T42" fmla="*/ 0 w 91"/>
                <a:gd name="T43" fmla="*/ 9027 h 799"/>
                <a:gd name="T44" fmla="*/ 0 w 91"/>
                <a:gd name="T45" fmla="*/ 9467 h 799"/>
                <a:gd name="T46" fmla="*/ 0 w 91"/>
                <a:gd name="T47" fmla="*/ 9944 h 799"/>
                <a:gd name="T48" fmla="*/ 0 w 91"/>
                <a:gd name="T49" fmla="*/ 10405 h 799"/>
                <a:gd name="T50" fmla="*/ 0 w 91"/>
                <a:gd name="T51" fmla="*/ 10874 h 799"/>
                <a:gd name="T52" fmla="*/ 0 w 91"/>
                <a:gd name="T53" fmla="*/ 11338 h 799"/>
                <a:gd name="T54" fmla="*/ 31 w 91"/>
                <a:gd name="T55" fmla="*/ 11649 h 799"/>
                <a:gd name="T56" fmla="*/ 64 w 91"/>
                <a:gd name="T57" fmla="*/ 11962 h 799"/>
                <a:gd name="T58" fmla="*/ 97 w 91"/>
                <a:gd name="T59" fmla="*/ 12260 h 799"/>
                <a:gd name="T60" fmla="*/ 106 w 91"/>
                <a:gd name="T61" fmla="*/ 12723 h 799"/>
                <a:gd name="T62" fmla="*/ 139 w 91"/>
                <a:gd name="T63" fmla="*/ 13204 h 799"/>
                <a:gd name="T64" fmla="*/ 150 w 91"/>
                <a:gd name="T65" fmla="*/ 13668 h 799"/>
                <a:gd name="T66" fmla="*/ 160 w 91"/>
                <a:gd name="T67" fmla="*/ 14133 h 799"/>
                <a:gd name="T68" fmla="*/ 160 w 91"/>
                <a:gd name="T69" fmla="*/ 14615 h 799"/>
                <a:gd name="T70" fmla="*/ 160 w 91"/>
                <a:gd name="T71" fmla="*/ 15065 h 799"/>
                <a:gd name="T72" fmla="*/ 160 w 91"/>
                <a:gd name="T73" fmla="*/ 15525 h 799"/>
                <a:gd name="T74" fmla="*/ 128 w 91"/>
                <a:gd name="T75" fmla="*/ 15525 h 799"/>
                <a:gd name="T76" fmla="*/ 117 w 91"/>
                <a:gd name="T77" fmla="*/ 15989 h 799"/>
                <a:gd name="T78" fmla="*/ 106 w 91"/>
                <a:gd name="T79" fmla="*/ 16471 h 799"/>
                <a:gd name="T80" fmla="*/ 97 w 91"/>
                <a:gd name="T81" fmla="*/ 16935 h 799"/>
                <a:gd name="T82" fmla="*/ 85 w 91"/>
                <a:gd name="T83" fmla="*/ 17397 h 799"/>
                <a:gd name="T84" fmla="*/ 85 w 91"/>
                <a:gd name="T85" fmla="*/ 17880 h 799"/>
                <a:gd name="T86" fmla="*/ 85 w 91"/>
                <a:gd name="T87" fmla="*/ 18325 h 799"/>
                <a:gd name="T88" fmla="*/ 85 w 91"/>
                <a:gd name="T89" fmla="*/ 18800 h 799"/>
                <a:gd name="T90" fmla="*/ 85 w 91"/>
                <a:gd name="T91" fmla="*/ 19264 h 799"/>
                <a:gd name="T92" fmla="*/ 97 w 91"/>
                <a:gd name="T93" fmla="*/ 19726 h 799"/>
                <a:gd name="T94" fmla="*/ 106 w 91"/>
                <a:gd name="T95" fmla="*/ 20195 h 799"/>
                <a:gd name="T96" fmla="*/ 128 w 91"/>
                <a:gd name="T97" fmla="*/ 20662 h 799"/>
                <a:gd name="T98" fmla="*/ 128 w 91"/>
                <a:gd name="T99" fmla="*/ 20505 h 799"/>
                <a:gd name="T100" fmla="*/ 128 w 91"/>
                <a:gd name="T101" fmla="*/ 20337 h 79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91" h="799">
                  <a:moveTo>
                    <a:pt x="78" y="0"/>
                  </a:moveTo>
                  <a:lnTo>
                    <a:pt x="78" y="18"/>
                  </a:lnTo>
                  <a:lnTo>
                    <a:pt x="78" y="36"/>
                  </a:lnTo>
                  <a:lnTo>
                    <a:pt x="60" y="54"/>
                  </a:lnTo>
                  <a:lnTo>
                    <a:pt x="60" y="72"/>
                  </a:lnTo>
                  <a:lnTo>
                    <a:pt x="54" y="90"/>
                  </a:lnTo>
                  <a:lnTo>
                    <a:pt x="54" y="108"/>
                  </a:lnTo>
                  <a:lnTo>
                    <a:pt x="72" y="126"/>
                  </a:lnTo>
                  <a:lnTo>
                    <a:pt x="90" y="144"/>
                  </a:lnTo>
                  <a:lnTo>
                    <a:pt x="90" y="162"/>
                  </a:lnTo>
                  <a:lnTo>
                    <a:pt x="90" y="180"/>
                  </a:lnTo>
                  <a:lnTo>
                    <a:pt x="90" y="198"/>
                  </a:lnTo>
                  <a:lnTo>
                    <a:pt x="84" y="198"/>
                  </a:lnTo>
                  <a:lnTo>
                    <a:pt x="66" y="210"/>
                  </a:lnTo>
                  <a:lnTo>
                    <a:pt x="48" y="228"/>
                  </a:lnTo>
                  <a:lnTo>
                    <a:pt x="36" y="246"/>
                  </a:lnTo>
                  <a:lnTo>
                    <a:pt x="18" y="258"/>
                  </a:lnTo>
                  <a:lnTo>
                    <a:pt x="12" y="276"/>
                  </a:lnTo>
                  <a:lnTo>
                    <a:pt x="12" y="294"/>
                  </a:lnTo>
                  <a:lnTo>
                    <a:pt x="12" y="312"/>
                  </a:lnTo>
                  <a:lnTo>
                    <a:pt x="12" y="330"/>
                  </a:lnTo>
                  <a:lnTo>
                    <a:pt x="0" y="348"/>
                  </a:lnTo>
                  <a:lnTo>
                    <a:pt x="0" y="366"/>
                  </a:lnTo>
                  <a:lnTo>
                    <a:pt x="0" y="384"/>
                  </a:lnTo>
                  <a:lnTo>
                    <a:pt x="0" y="402"/>
                  </a:lnTo>
                  <a:lnTo>
                    <a:pt x="0" y="420"/>
                  </a:lnTo>
                  <a:lnTo>
                    <a:pt x="0" y="438"/>
                  </a:lnTo>
                  <a:lnTo>
                    <a:pt x="18" y="450"/>
                  </a:lnTo>
                  <a:lnTo>
                    <a:pt x="36" y="462"/>
                  </a:lnTo>
                  <a:lnTo>
                    <a:pt x="54" y="474"/>
                  </a:lnTo>
                  <a:lnTo>
                    <a:pt x="60" y="492"/>
                  </a:lnTo>
                  <a:lnTo>
                    <a:pt x="78" y="510"/>
                  </a:lnTo>
                  <a:lnTo>
                    <a:pt x="84" y="528"/>
                  </a:lnTo>
                  <a:lnTo>
                    <a:pt x="90" y="546"/>
                  </a:lnTo>
                  <a:lnTo>
                    <a:pt x="90" y="564"/>
                  </a:lnTo>
                  <a:lnTo>
                    <a:pt x="90" y="582"/>
                  </a:lnTo>
                  <a:lnTo>
                    <a:pt x="90" y="600"/>
                  </a:lnTo>
                  <a:lnTo>
                    <a:pt x="72" y="600"/>
                  </a:lnTo>
                  <a:lnTo>
                    <a:pt x="66" y="618"/>
                  </a:lnTo>
                  <a:lnTo>
                    <a:pt x="60" y="636"/>
                  </a:lnTo>
                  <a:lnTo>
                    <a:pt x="54" y="654"/>
                  </a:lnTo>
                  <a:lnTo>
                    <a:pt x="48" y="672"/>
                  </a:lnTo>
                  <a:lnTo>
                    <a:pt x="48" y="690"/>
                  </a:lnTo>
                  <a:lnTo>
                    <a:pt x="48" y="708"/>
                  </a:lnTo>
                  <a:lnTo>
                    <a:pt x="48" y="726"/>
                  </a:lnTo>
                  <a:lnTo>
                    <a:pt x="48" y="744"/>
                  </a:lnTo>
                  <a:lnTo>
                    <a:pt x="54" y="762"/>
                  </a:lnTo>
                  <a:lnTo>
                    <a:pt x="60" y="780"/>
                  </a:lnTo>
                  <a:lnTo>
                    <a:pt x="72" y="798"/>
                  </a:lnTo>
                  <a:lnTo>
                    <a:pt x="72" y="792"/>
                  </a:lnTo>
                  <a:lnTo>
                    <a:pt x="72" y="78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3330" name="Rectangle 24"/>
            <p:cNvSpPr>
              <a:spLocks noChangeArrowheads="1"/>
            </p:cNvSpPr>
            <p:nvPr/>
          </p:nvSpPr>
          <p:spPr bwMode="auto">
            <a:xfrm>
              <a:off x="2552" y="1008"/>
              <a:ext cx="666"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1800" b="0">
                  <a:solidFill>
                    <a:srgbClr val="333399"/>
                  </a:solidFill>
                  <a:latin typeface="+mn-lt"/>
                  <a:ea typeface="+mn-ea"/>
                  <a:cs typeface="+mn-ea"/>
                  <a:sym typeface="+mn-lt"/>
                </a:rPr>
                <a:t>折射角</a:t>
              </a:r>
              <a:endParaRPr lang="zh-CN" altLang="en-US" sz="1800" b="0">
                <a:solidFill>
                  <a:srgbClr val="333399"/>
                </a:solidFill>
                <a:latin typeface="+mn-lt"/>
                <a:ea typeface="+mn-ea"/>
                <a:cs typeface="+mn-ea"/>
                <a:sym typeface="+mn-lt"/>
              </a:endParaRPr>
            </a:p>
          </p:txBody>
        </p:sp>
        <p:sp>
          <p:nvSpPr>
            <p:cNvPr id="13331" name="Rectangle 25"/>
            <p:cNvSpPr>
              <a:spLocks noChangeArrowheads="1"/>
            </p:cNvSpPr>
            <p:nvPr/>
          </p:nvSpPr>
          <p:spPr bwMode="auto">
            <a:xfrm>
              <a:off x="2006" y="2192"/>
              <a:ext cx="691" cy="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1800" b="0">
                  <a:solidFill>
                    <a:srgbClr val="333399"/>
                  </a:solidFill>
                  <a:latin typeface="+mn-lt"/>
                  <a:ea typeface="+mn-ea"/>
                  <a:cs typeface="+mn-ea"/>
                  <a:sym typeface="+mn-lt"/>
                </a:rPr>
                <a:t>入射角</a:t>
              </a:r>
              <a:endParaRPr lang="zh-CN" altLang="en-US" sz="1800" b="0">
                <a:solidFill>
                  <a:srgbClr val="333399"/>
                </a:solidFill>
                <a:latin typeface="+mn-lt"/>
                <a:ea typeface="+mn-ea"/>
                <a:cs typeface="+mn-ea"/>
                <a:sym typeface="+mn-lt"/>
              </a:endParaRPr>
            </a:p>
          </p:txBody>
        </p:sp>
        <p:sp>
          <p:nvSpPr>
            <p:cNvPr id="13332" name="Line 26"/>
            <p:cNvSpPr>
              <a:spLocks noChangeShapeType="1"/>
            </p:cNvSpPr>
            <p:nvPr/>
          </p:nvSpPr>
          <p:spPr bwMode="auto">
            <a:xfrm>
              <a:off x="2842" y="1335"/>
              <a:ext cx="75" cy="454"/>
            </a:xfrm>
            <a:prstGeom prst="line">
              <a:avLst/>
            </a:prstGeom>
            <a:noFill/>
            <a:ln w="127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3" name="Line 27"/>
            <p:cNvSpPr>
              <a:spLocks noChangeShapeType="1"/>
            </p:cNvSpPr>
            <p:nvPr/>
          </p:nvSpPr>
          <p:spPr bwMode="auto">
            <a:xfrm flipV="1">
              <a:off x="2006" y="1307"/>
              <a:ext cx="659" cy="484"/>
            </a:xfrm>
            <a:prstGeom prst="line">
              <a:avLst/>
            </a:prstGeom>
            <a:noFill/>
            <a:ln w="127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4" name="Line 28"/>
            <p:cNvSpPr>
              <a:spLocks noChangeShapeType="1"/>
            </p:cNvSpPr>
            <p:nvPr/>
          </p:nvSpPr>
          <p:spPr bwMode="auto">
            <a:xfrm>
              <a:off x="1904" y="2185"/>
              <a:ext cx="188" cy="161"/>
            </a:xfrm>
            <a:prstGeom prst="line">
              <a:avLst/>
            </a:prstGeom>
            <a:noFill/>
            <a:ln w="127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5" name="Line 29"/>
            <p:cNvSpPr>
              <a:spLocks noChangeShapeType="1"/>
            </p:cNvSpPr>
            <p:nvPr/>
          </p:nvSpPr>
          <p:spPr bwMode="auto">
            <a:xfrm flipV="1">
              <a:off x="2516" y="2150"/>
              <a:ext cx="157" cy="201"/>
            </a:xfrm>
            <a:prstGeom prst="line">
              <a:avLst/>
            </a:prstGeom>
            <a:noFill/>
            <a:ln w="127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6" name="Line 30"/>
            <p:cNvSpPr>
              <a:spLocks noChangeShapeType="1"/>
            </p:cNvSpPr>
            <p:nvPr/>
          </p:nvSpPr>
          <p:spPr bwMode="auto">
            <a:xfrm flipV="1">
              <a:off x="3380" y="2001"/>
              <a:ext cx="383" cy="208"/>
            </a:xfrm>
            <a:prstGeom prst="line">
              <a:avLst/>
            </a:prstGeom>
            <a:noFill/>
            <a:ln w="127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7" name="Line 31"/>
            <p:cNvSpPr>
              <a:spLocks noChangeShapeType="1"/>
            </p:cNvSpPr>
            <p:nvPr/>
          </p:nvSpPr>
          <p:spPr bwMode="auto">
            <a:xfrm flipH="1">
              <a:off x="3290" y="1351"/>
              <a:ext cx="315" cy="446"/>
            </a:xfrm>
            <a:prstGeom prst="line">
              <a:avLst/>
            </a:prstGeom>
            <a:noFill/>
            <a:ln w="127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38" name="Freeform 32"/>
            <p:cNvSpPr/>
            <p:nvPr/>
          </p:nvSpPr>
          <p:spPr bwMode="auto">
            <a:xfrm>
              <a:off x="3429" y="1631"/>
              <a:ext cx="14" cy="311"/>
            </a:xfrm>
            <a:custGeom>
              <a:avLst/>
              <a:gdLst>
                <a:gd name="T0" fmla="*/ 0 w 13"/>
                <a:gd name="T1" fmla="*/ 0 h 217"/>
                <a:gd name="T2" fmla="*/ 6 w 13"/>
                <a:gd name="T3" fmla="*/ 460 h 217"/>
                <a:gd name="T4" fmla="*/ 6 w 13"/>
                <a:gd name="T5" fmla="*/ 924 h 217"/>
                <a:gd name="T6" fmla="*/ 6 w 13"/>
                <a:gd name="T7" fmla="*/ 1366 h 217"/>
                <a:gd name="T8" fmla="*/ 6 w 13"/>
                <a:gd name="T9" fmla="*/ 1840 h 217"/>
                <a:gd name="T10" fmla="*/ 6 w 13"/>
                <a:gd name="T11" fmla="*/ 2299 h 217"/>
                <a:gd name="T12" fmla="*/ 0 w 13"/>
                <a:gd name="T13" fmla="*/ 2759 h 217"/>
                <a:gd name="T14" fmla="*/ 0 w 13"/>
                <a:gd name="T15" fmla="*/ 3215 h 217"/>
                <a:gd name="T16" fmla="*/ 0 w 13"/>
                <a:gd name="T17" fmla="*/ 3665 h 217"/>
                <a:gd name="T18" fmla="*/ 0 w 13"/>
                <a:gd name="T19" fmla="*/ 4120 h 217"/>
                <a:gd name="T20" fmla="*/ 0 w 13"/>
                <a:gd name="T21" fmla="*/ 4595 h 217"/>
                <a:gd name="T22" fmla="*/ 6 w 13"/>
                <a:gd name="T23" fmla="*/ 5055 h 217"/>
                <a:gd name="T24" fmla="*/ 22 w 13"/>
                <a:gd name="T25" fmla="*/ 5513 h 21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3" h="217">
                  <a:moveTo>
                    <a:pt x="0" y="0"/>
                  </a:moveTo>
                  <a:lnTo>
                    <a:pt x="6" y="18"/>
                  </a:lnTo>
                  <a:lnTo>
                    <a:pt x="6" y="36"/>
                  </a:lnTo>
                  <a:lnTo>
                    <a:pt x="6" y="54"/>
                  </a:lnTo>
                  <a:lnTo>
                    <a:pt x="6" y="72"/>
                  </a:lnTo>
                  <a:lnTo>
                    <a:pt x="6" y="90"/>
                  </a:lnTo>
                  <a:lnTo>
                    <a:pt x="0" y="108"/>
                  </a:lnTo>
                  <a:lnTo>
                    <a:pt x="0" y="126"/>
                  </a:lnTo>
                  <a:lnTo>
                    <a:pt x="0" y="144"/>
                  </a:lnTo>
                  <a:lnTo>
                    <a:pt x="0" y="162"/>
                  </a:lnTo>
                  <a:lnTo>
                    <a:pt x="0" y="180"/>
                  </a:lnTo>
                  <a:lnTo>
                    <a:pt x="6" y="198"/>
                  </a:lnTo>
                  <a:lnTo>
                    <a:pt x="12" y="216"/>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3339" name="Freeform 33"/>
            <p:cNvSpPr/>
            <p:nvPr/>
          </p:nvSpPr>
          <p:spPr bwMode="auto">
            <a:xfrm>
              <a:off x="3410" y="1932"/>
              <a:ext cx="52" cy="579"/>
            </a:xfrm>
            <a:custGeom>
              <a:avLst/>
              <a:gdLst>
                <a:gd name="T0" fmla="*/ 29 w 49"/>
                <a:gd name="T1" fmla="*/ 0 h 403"/>
                <a:gd name="T2" fmla="*/ 21 w 49"/>
                <a:gd name="T3" fmla="*/ 467 h 403"/>
                <a:gd name="T4" fmla="*/ 21 w 49"/>
                <a:gd name="T5" fmla="*/ 950 h 403"/>
                <a:gd name="T6" fmla="*/ 21 w 49"/>
                <a:gd name="T7" fmla="*/ 1414 h 403"/>
                <a:gd name="T8" fmla="*/ 21 w 49"/>
                <a:gd name="T9" fmla="*/ 1875 h 403"/>
                <a:gd name="T10" fmla="*/ 41 w 49"/>
                <a:gd name="T11" fmla="*/ 2340 h 403"/>
                <a:gd name="T12" fmla="*/ 41 w 49"/>
                <a:gd name="T13" fmla="*/ 2817 h 403"/>
                <a:gd name="T14" fmla="*/ 51 w 49"/>
                <a:gd name="T15" fmla="*/ 3289 h 403"/>
                <a:gd name="T16" fmla="*/ 60 w 49"/>
                <a:gd name="T17" fmla="*/ 3754 h 403"/>
                <a:gd name="T18" fmla="*/ 60 w 49"/>
                <a:gd name="T19" fmla="*/ 4231 h 403"/>
                <a:gd name="T20" fmla="*/ 81 w 49"/>
                <a:gd name="T21" fmla="*/ 4694 h 403"/>
                <a:gd name="T22" fmla="*/ 81 w 49"/>
                <a:gd name="T23" fmla="*/ 5155 h 403"/>
                <a:gd name="T24" fmla="*/ 81 w 49"/>
                <a:gd name="T25" fmla="*/ 5620 h 403"/>
                <a:gd name="T26" fmla="*/ 81 w 49"/>
                <a:gd name="T27" fmla="*/ 6100 h 403"/>
                <a:gd name="T28" fmla="*/ 81 w 49"/>
                <a:gd name="T29" fmla="*/ 6569 h 403"/>
                <a:gd name="T30" fmla="*/ 81 w 49"/>
                <a:gd name="T31" fmla="*/ 7034 h 403"/>
                <a:gd name="T32" fmla="*/ 72 w 49"/>
                <a:gd name="T33" fmla="*/ 7516 h 403"/>
                <a:gd name="T34" fmla="*/ 60 w 49"/>
                <a:gd name="T35" fmla="*/ 7991 h 403"/>
                <a:gd name="T36" fmla="*/ 51 w 49"/>
                <a:gd name="T37" fmla="*/ 8441 h 403"/>
                <a:gd name="T38" fmla="*/ 29 w 49"/>
                <a:gd name="T39" fmla="*/ 8905 h 403"/>
                <a:gd name="T40" fmla="*/ 21 w 49"/>
                <a:gd name="T41" fmla="*/ 9548 h 403"/>
                <a:gd name="T42" fmla="*/ 21 w 49"/>
                <a:gd name="T43" fmla="*/ 10011 h 403"/>
                <a:gd name="T44" fmla="*/ 0 w 49"/>
                <a:gd name="T45" fmla="*/ 10487 h 403"/>
                <a:gd name="T46" fmla="*/ 0 w 49"/>
                <a:gd name="T47" fmla="*/ 10487 h 40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49" h="403">
                  <a:moveTo>
                    <a:pt x="18" y="0"/>
                  </a:moveTo>
                  <a:lnTo>
                    <a:pt x="12" y="18"/>
                  </a:lnTo>
                  <a:lnTo>
                    <a:pt x="12" y="36"/>
                  </a:lnTo>
                  <a:lnTo>
                    <a:pt x="12" y="54"/>
                  </a:lnTo>
                  <a:lnTo>
                    <a:pt x="12" y="72"/>
                  </a:lnTo>
                  <a:lnTo>
                    <a:pt x="24" y="90"/>
                  </a:lnTo>
                  <a:lnTo>
                    <a:pt x="24" y="108"/>
                  </a:lnTo>
                  <a:lnTo>
                    <a:pt x="30" y="126"/>
                  </a:lnTo>
                  <a:lnTo>
                    <a:pt x="36" y="144"/>
                  </a:lnTo>
                  <a:lnTo>
                    <a:pt x="36" y="162"/>
                  </a:lnTo>
                  <a:lnTo>
                    <a:pt x="48" y="180"/>
                  </a:lnTo>
                  <a:lnTo>
                    <a:pt x="48" y="198"/>
                  </a:lnTo>
                  <a:lnTo>
                    <a:pt x="48" y="216"/>
                  </a:lnTo>
                  <a:lnTo>
                    <a:pt x="48" y="234"/>
                  </a:lnTo>
                  <a:lnTo>
                    <a:pt x="48" y="252"/>
                  </a:lnTo>
                  <a:lnTo>
                    <a:pt x="48" y="270"/>
                  </a:lnTo>
                  <a:lnTo>
                    <a:pt x="42" y="288"/>
                  </a:lnTo>
                  <a:lnTo>
                    <a:pt x="36" y="306"/>
                  </a:lnTo>
                  <a:lnTo>
                    <a:pt x="30" y="324"/>
                  </a:lnTo>
                  <a:lnTo>
                    <a:pt x="18" y="342"/>
                  </a:lnTo>
                  <a:lnTo>
                    <a:pt x="12" y="366"/>
                  </a:lnTo>
                  <a:lnTo>
                    <a:pt x="12" y="384"/>
                  </a:lnTo>
                  <a:lnTo>
                    <a:pt x="0" y="402"/>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3340" name="Freeform 34"/>
            <p:cNvSpPr/>
            <p:nvPr/>
          </p:nvSpPr>
          <p:spPr bwMode="auto">
            <a:xfrm>
              <a:off x="3396" y="2509"/>
              <a:ext cx="14" cy="286"/>
            </a:xfrm>
            <a:custGeom>
              <a:avLst/>
              <a:gdLst>
                <a:gd name="T0" fmla="*/ 22 w 13"/>
                <a:gd name="T1" fmla="*/ 0 h 199"/>
                <a:gd name="T2" fmla="*/ 22 w 13"/>
                <a:gd name="T3" fmla="*/ 467 h 199"/>
                <a:gd name="T4" fmla="*/ 22 w 13"/>
                <a:gd name="T5" fmla="*/ 950 h 199"/>
                <a:gd name="T6" fmla="*/ 22 w 13"/>
                <a:gd name="T7" fmla="*/ 1417 h 199"/>
                <a:gd name="T8" fmla="*/ 22 w 13"/>
                <a:gd name="T9" fmla="*/ 1876 h 199"/>
                <a:gd name="T10" fmla="*/ 22 w 13"/>
                <a:gd name="T11" fmla="*/ 2343 h 199"/>
                <a:gd name="T12" fmla="*/ 22 w 13"/>
                <a:gd name="T13" fmla="*/ 2820 h 199"/>
                <a:gd name="T14" fmla="*/ 22 w 13"/>
                <a:gd name="T15" fmla="*/ 3298 h 199"/>
                <a:gd name="T16" fmla="*/ 22 w 13"/>
                <a:gd name="T17" fmla="*/ 3764 h 199"/>
                <a:gd name="T18" fmla="*/ 22 w 13"/>
                <a:gd name="T19" fmla="*/ 4237 h 199"/>
                <a:gd name="T20" fmla="*/ 6 w 13"/>
                <a:gd name="T21" fmla="*/ 4714 h 199"/>
                <a:gd name="T22" fmla="*/ 0 w 13"/>
                <a:gd name="T23" fmla="*/ 5193 h 1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 h="199">
                  <a:moveTo>
                    <a:pt x="12" y="0"/>
                  </a:moveTo>
                  <a:lnTo>
                    <a:pt x="12" y="18"/>
                  </a:lnTo>
                  <a:lnTo>
                    <a:pt x="12" y="36"/>
                  </a:lnTo>
                  <a:lnTo>
                    <a:pt x="12" y="54"/>
                  </a:lnTo>
                  <a:lnTo>
                    <a:pt x="12" y="72"/>
                  </a:lnTo>
                  <a:lnTo>
                    <a:pt x="12" y="90"/>
                  </a:lnTo>
                  <a:lnTo>
                    <a:pt x="12" y="108"/>
                  </a:lnTo>
                  <a:lnTo>
                    <a:pt x="12" y="126"/>
                  </a:lnTo>
                  <a:lnTo>
                    <a:pt x="12" y="144"/>
                  </a:lnTo>
                  <a:lnTo>
                    <a:pt x="12" y="162"/>
                  </a:lnTo>
                  <a:lnTo>
                    <a:pt x="6" y="180"/>
                  </a:lnTo>
                  <a:lnTo>
                    <a:pt x="0" y="198"/>
                  </a:lnTo>
                </a:path>
              </a:pathLst>
            </a:custGeom>
            <a:noFill/>
            <a:ln w="12700" cap="rnd" cmpd="sng">
              <a:solidFill>
                <a:schemeClr val="tx1"/>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3341" name="Arc 35"/>
            <p:cNvSpPr/>
            <p:nvPr/>
          </p:nvSpPr>
          <p:spPr bwMode="auto">
            <a:xfrm rot="540000">
              <a:off x="2782" y="1767"/>
              <a:ext cx="223" cy="218"/>
            </a:xfrm>
            <a:custGeom>
              <a:avLst/>
              <a:gdLst>
                <a:gd name="T0" fmla="*/ 0 w 21600"/>
                <a:gd name="T1" fmla="*/ 0 h 21600"/>
                <a:gd name="T2" fmla="*/ 0 w 21600"/>
                <a:gd name="T3" fmla="*/ 0 h 21600"/>
                <a:gd name="T4" fmla="*/ 0 w 21600"/>
                <a:gd name="T5" fmla="*/ 0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19050" cap="rnd">
              <a:solidFill>
                <a:srgbClr val="3333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42" name="Text Box 36"/>
            <p:cNvSpPr txBox="1">
              <a:spLocks noChangeArrowheads="1"/>
            </p:cNvSpPr>
            <p:nvPr/>
          </p:nvSpPr>
          <p:spPr bwMode="auto">
            <a:xfrm>
              <a:off x="3424" y="1075"/>
              <a:ext cx="1721"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  包层</a:t>
              </a:r>
              <a:endParaRPr lang="zh-CN" altLang="en-US"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（低折射率的媒体）</a:t>
              </a:r>
              <a:endParaRPr lang="zh-CN" altLang="en-US" sz="1800" b="0">
                <a:solidFill>
                  <a:srgbClr val="333399"/>
                </a:solidFill>
                <a:latin typeface="+mn-lt"/>
                <a:ea typeface="+mn-ea"/>
                <a:cs typeface="+mn-ea"/>
                <a:sym typeface="+mn-lt"/>
              </a:endParaRPr>
            </a:p>
          </p:txBody>
        </p:sp>
        <p:sp>
          <p:nvSpPr>
            <p:cNvPr id="13343" name="Line 37"/>
            <p:cNvSpPr>
              <a:spLocks noChangeShapeType="1"/>
            </p:cNvSpPr>
            <p:nvPr/>
          </p:nvSpPr>
          <p:spPr bwMode="auto">
            <a:xfrm flipH="1">
              <a:off x="3277" y="2621"/>
              <a:ext cx="411" cy="69"/>
            </a:xfrm>
            <a:prstGeom prst="line">
              <a:avLst/>
            </a:prstGeom>
            <a:noFill/>
            <a:ln w="127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44" name="Text Box 38"/>
            <p:cNvSpPr txBox="1">
              <a:spLocks noChangeArrowheads="1"/>
            </p:cNvSpPr>
            <p:nvPr/>
          </p:nvSpPr>
          <p:spPr bwMode="auto">
            <a:xfrm>
              <a:off x="3605" y="2436"/>
              <a:ext cx="1721"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  包层</a:t>
              </a:r>
              <a:endParaRPr lang="zh-CN" altLang="en-US"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（低折射率的媒体）</a:t>
              </a:r>
              <a:endParaRPr lang="zh-CN" altLang="en-US" sz="1800" b="0">
                <a:solidFill>
                  <a:srgbClr val="333399"/>
                </a:solidFill>
                <a:latin typeface="+mn-lt"/>
                <a:ea typeface="+mn-ea"/>
                <a:cs typeface="+mn-ea"/>
                <a:sym typeface="+mn-lt"/>
              </a:endParaRPr>
            </a:p>
          </p:txBody>
        </p:sp>
        <p:sp>
          <p:nvSpPr>
            <p:cNvPr id="13345" name="Text Box 39"/>
            <p:cNvSpPr txBox="1">
              <a:spLocks noChangeArrowheads="1"/>
            </p:cNvSpPr>
            <p:nvPr/>
          </p:nvSpPr>
          <p:spPr bwMode="auto">
            <a:xfrm>
              <a:off x="3651" y="1759"/>
              <a:ext cx="2003"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   纤芯</a:t>
              </a:r>
              <a:endParaRPr lang="zh-CN" altLang="en-US"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（高折射率的媒体）            </a:t>
              </a:r>
              <a:endParaRPr lang="zh-CN" altLang="en-US" sz="1800" b="0">
                <a:solidFill>
                  <a:srgbClr val="333399"/>
                </a:solidFill>
                <a:latin typeface="+mn-lt"/>
                <a:ea typeface="+mn-ea"/>
                <a:cs typeface="+mn-ea"/>
                <a:sym typeface="+mn-lt"/>
              </a:endParaRPr>
            </a:p>
          </p:txBody>
        </p:sp>
        <p:sp>
          <p:nvSpPr>
            <p:cNvPr id="13346" name="AutoShape 40"/>
            <p:cNvSpPr>
              <a:spLocks noChangeArrowheads="1"/>
            </p:cNvSpPr>
            <p:nvPr/>
          </p:nvSpPr>
          <p:spPr bwMode="auto">
            <a:xfrm rot="5400000">
              <a:off x="9" y="1797"/>
              <a:ext cx="1188" cy="823"/>
            </a:xfrm>
            <a:prstGeom prst="can">
              <a:avLst>
                <a:gd name="adj" fmla="val 29815"/>
              </a:avLst>
            </a:prstGeom>
            <a:gradFill rotWithShape="1">
              <a:gsLst>
                <a:gs pos="0">
                  <a:srgbClr val="2F7676"/>
                </a:gs>
                <a:gs pos="50000">
                  <a:srgbClr val="66FFFF"/>
                </a:gs>
                <a:gs pos="100000">
                  <a:srgbClr val="2F7676"/>
                </a:gs>
              </a:gsLst>
              <a:lin ang="0" scaled="1"/>
            </a:gradFill>
            <a:ln w="9525">
              <a:solidFill>
                <a:srgbClr val="333399"/>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800">
                <a:latin typeface="+mn-lt"/>
                <a:ea typeface="+mn-ea"/>
                <a:cs typeface="+mn-ea"/>
                <a:sym typeface="+mn-lt"/>
              </a:endParaRPr>
            </a:p>
          </p:txBody>
        </p:sp>
        <p:sp>
          <p:nvSpPr>
            <p:cNvPr id="13347" name="AutoShape 41"/>
            <p:cNvSpPr>
              <a:spLocks noChangeArrowheads="1"/>
            </p:cNvSpPr>
            <p:nvPr/>
          </p:nvSpPr>
          <p:spPr bwMode="auto">
            <a:xfrm rot="5400000">
              <a:off x="782" y="2019"/>
              <a:ext cx="568" cy="412"/>
            </a:xfrm>
            <a:prstGeom prst="can">
              <a:avLst>
                <a:gd name="adj" fmla="val 27343"/>
              </a:avLst>
            </a:prstGeom>
            <a:solidFill>
              <a:srgbClr val="FFFFFF"/>
            </a:solidFill>
            <a:ln w="9525">
              <a:solidFill>
                <a:srgbClr val="333399"/>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800">
                <a:latin typeface="+mn-lt"/>
                <a:ea typeface="+mn-ea"/>
                <a:cs typeface="+mn-ea"/>
                <a:sym typeface="+mn-lt"/>
              </a:endParaRPr>
            </a:p>
          </p:txBody>
        </p:sp>
        <p:sp>
          <p:nvSpPr>
            <p:cNvPr id="13348" name="Text Box 42"/>
            <p:cNvSpPr txBox="1">
              <a:spLocks noChangeArrowheads="1"/>
            </p:cNvSpPr>
            <p:nvPr/>
          </p:nvSpPr>
          <p:spPr bwMode="auto">
            <a:xfrm>
              <a:off x="449" y="1011"/>
              <a:ext cx="492" cy="2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包层</a:t>
              </a:r>
              <a:endParaRPr lang="zh-CN" altLang="en-US" sz="1800" b="0">
                <a:solidFill>
                  <a:srgbClr val="333399"/>
                </a:solidFill>
                <a:latin typeface="+mn-lt"/>
                <a:ea typeface="+mn-ea"/>
                <a:cs typeface="+mn-ea"/>
                <a:sym typeface="+mn-lt"/>
              </a:endParaRPr>
            </a:p>
          </p:txBody>
        </p:sp>
        <p:sp>
          <p:nvSpPr>
            <p:cNvPr id="13349" name="Line 43"/>
            <p:cNvSpPr>
              <a:spLocks noChangeShapeType="1"/>
            </p:cNvSpPr>
            <p:nvPr/>
          </p:nvSpPr>
          <p:spPr bwMode="auto">
            <a:xfrm flipH="1">
              <a:off x="655" y="1381"/>
              <a:ext cx="2" cy="413"/>
            </a:xfrm>
            <a:prstGeom prst="line">
              <a:avLst/>
            </a:prstGeom>
            <a:noFill/>
            <a:ln w="127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3350" name="Text Box 44"/>
            <p:cNvSpPr txBox="1">
              <a:spLocks noChangeArrowheads="1"/>
            </p:cNvSpPr>
            <p:nvPr/>
          </p:nvSpPr>
          <p:spPr bwMode="auto">
            <a:xfrm>
              <a:off x="1015" y="1243"/>
              <a:ext cx="440" cy="4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纤芯</a:t>
              </a:r>
              <a:endParaRPr lang="zh-CN" altLang="en-US" sz="1800" b="0">
                <a:solidFill>
                  <a:srgbClr val="333399"/>
                </a:solidFill>
                <a:latin typeface="+mn-lt"/>
                <a:ea typeface="+mn-ea"/>
                <a:cs typeface="+mn-ea"/>
                <a:sym typeface="+mn-lt"/>
              </a:endParaRPr>
            </a:p>
          </p:txBody>
        </p:sp>
        <p:sp>
          <p:nvSpPr>
            <p:cNvPr id="13351" name="Line 45"/>
            <p:cNvSpPr>
              <a:spLocks noChangeShapeType="1"/>
            </p:cNvSpPr>
            <p:nvPr/>
          </p:nvSpPr>
          <p:spPr bwMode="auto">
            <a:xfrm flipH="1">
              <a:off x="1012" y="1519"/>
              <a:ext cx="157" cy="551"/>
            </a:xfrm>
            <a:prstGeom prst="line">
              <a:avLst/>
            </a:prstGeom>
            <a:noFill/>
            <a:ln w="127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pic>
        <p:nvPicPr>
          <p:cNvPr id="17412" name="Picture 47" descr="http://f.hiphotos.baidu.com/baike/s%3D220/sign=925f91b287d6277fed12353a18391f63/7acb0a46f21fbe097e3dc61d6b600c338744ad53.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12725" y="3481388"/>
            <a:ext cx="2095500"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49" descr="http://g.hiphotos.baidu.com/baike/s%3D220/sign=f76fa733304e251fe6f7e3fa9787c9c2/e7cd7b899e510fb3b97f729ed933c895d1430c5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475" y="5362575"/>
            <a:ext cx="2095500" cy="138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4" name="Rectangle 2"/>
          <p:cNvSpPr>
            <a:spLocks noChangeArrowheads="1"/>
          </p:cNvSpPr>
          <p:nvPr>
            <p:ph type="title" idx="4294967295"/>
          </p:nvPr>
        </p:nvSpPr>
        <p:spPr>
          <a:xfrm>
            <a:off x="477838" y="495300"/>
            <a:ext cx="6762750" cy="633413"/>
          </a:xfrm>
        </p:spPr>
        <p:txBody>
          <a:bodyPr lIns="91440" tIns="45720" rIns="91440" bIns="45720"/>
          <a:lstStyle/>
          <a:p>
            <a:pPr eaLnBrk="1" hangingPunct="1"/>
            <a:r>
              <a:rPr lang="zh-CN" altLang="en-US">
                <a:ea typeface="宋体" panose="02010600030101010101" pitchFamily="2" charset="-122"/>
              </a:rPr>
              <a:t>网管与设备的连接</a:t>
            </a:r>
            <a:endParaRPr lang="zh-CN" altLang="en-US">
              <a:ea typeface="宋体" panose="02010600030101010101" pitchFamily="2" charset="-122"/>
            </a:endParaRPr>
          </a:p>
        </p:txBody>
      </p:sp>
      <p:sp>
        <p:nvSpPr>
          <p:cNvPr id="3945" name="Rectangle 3"/>
          <p:cNvSpPr>
            <a:spLocks noChangeArrowheads="1"/>
          </p:cNvSpPr>
          <p:nvPr>
            <p:ph idx="4294967295"/>
          </p:nvPr>
        </p:nvSpPr>
        <p:spPr>
          <a:xfrm>
            <a:off x="457200" y="1268413"/>
            <a:ext cx="8229600" cy="4857750"/>
          </a:xfrm>
        </p:spPr>
        <p:txBody>
          <a:bodyPr lIns="91440" tIns="45720" rIns="91440" bIns="45720"/>
          <a:lstStyle/>
          <a:p>
            <a:pPr eaLnBrk="1" hangingPunct="1"/>
            <a:r>
              <a:rPr lang="zh-CN" altLang="en-US" sz="1500"/>
              <a:t>对不相关的网络连接</a:t>
            </a:r>
            <a:endParaRPr lang="zh-CN" altLang="en-US" sz="1500"/>
          </a:p>
        </p:txBody>
      </p:sp>
      <p:sp>
        <p:nvSpPr>
          <p:cNvPr id="3946" name="Rectangle 4"/>
          <p:cNvSpPr>
            <a:spLocks noChangeArrowheads="1"/>
          </p:cNvSpPr>
          <p:nvPr/>
        </p:nvSpPr>
        <p:spPr bwMode="auto">
          <a:xfrm>
            <a:off x="6897688" y="2428875"/>
            <a:ext cx="496887"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zh-CN" altLang="en-US" sz="2400" b="1">
                <a:latin typeface="宋体" panose="02010600030101010101" pitchFamily="2" charset="-122"/>
                <a:ea typeface="宋体" panose="02010600030101010101" pitchFamily="2" charset="-122"/>
              </a:rPr>
              <a:t>5#</a:t>
            </a:r>
            <a:endParaRPr kumimoji="1" lang="zh-CN" altLang="en-US" sz="2400" b="1">
              <a:latin typeface="宋体" panose="02010600030101010101" pitchFamily="2" charset="-122"/>
              <a:ea typeface="宋体" panose="02010600030101010101" pitchFamily="2" charset="-122"/>
            </a:endParaRPr>
          </a:p>
        </p:txBody>
      </p:sp>
      <p:sp>
        <p:nvSpPr>
          <p:cNvPr id="3947" name="Rectangle 5"/>
          <p:cNvSpPr>
            <a:spLocks noChangeArrowheads="1"/>
          </p:cNvSpPr>
          <p:nvPr/>
        </p:nvSpPr>
        <p:spPr bwMode="auto">
          <a:xfrm>
            <a:off x="4867275" y="2913063"/>
            <a:ext cx="306388" cy="546100"/>
          </a:xfrm>
          <a:prstGeom prst="rect">
            <a:avLst/>
          </a:prstGeom>
          <a:solidFill>
            <a:srgbClr val="99FFCC"/>
          </a:solidFill>
          <a:ln w="9525" cap="flat" algn="ctr">
            <a:solidFill>
              <a:srgbClr val="000000"/>
            </a:solidFill>
            <a:prstDash val="solid"/>
            <a:miter lim="800000"/>
            <a:headEnd type="none" w="med" len="med"/>
            <a:tailEnd type="none" w="med" len="med"/>
          </a:ln>
        </p:spPr>
        <p:txBody>
          <a:bodyPr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900" b="1">
                <a:latin typeface="Times New Roman" panose="02020603050405020304" pitchFamily="18" charset="0"/>
                <a:ea typeface="宋体" panose="02010600030101010101" pitchFamily="2" charset="-122"/>
              </a:rPr>
              <a:t>1</a:t>
            </a:r>
            <a:endParaRPr kumimoji="1" lang="zh-CN" altLang="en-US" sz="900" b="1">
              <a:latin typeface="Times New Roman" panose="02020603050405020304" pitchFamily="18" charset="0"/>
              <a:ea typeface="宋体" panose="02010600030101010101" pitchFamily="2" charset="-122"/>
            </a:endParaRPr>
          </a:p>
        </p:txBody>
      </p:sp>
      <p:sp>
        <p:nvSpPr>
          <p:cNvPr id="3948" name="Rectangle 6"/>
          <p:cNvSpPr>
            <a:spLocks noChangeArrowheads="1"/>
          </p:cNvSpPr>
          <p:nvPr/>
        </p:nvSpPr>
        <p:spPr bwMode="auto">
          <a:xfrm>
            <a:off x="5630863" y="3459163"/>
            <a:ext cx="306387" cy="547687"/>
          </a:xfrm>
          <a:prstGeom prst="rect">
            <a:avLst/>
          </a:prstGeom>
          <a:solidFill>
            <a:srgbClr val="99FFCC"/>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49" name="Rectangle 7"/>
          <p:cNvSpPr>
            <a:spLocks noChangeArrowheads="1"/>
          </p:cNvSpPr>
          <p:nvPr/>
        </p:nvSpPr>
        <p:spPr bwMode="auto">
          <a:xfrm>
            <a:off x="4875213" y="4168775"/>
            <a:ext cx="306387" cy="547688"/>
          </a:xfrm>
          <a:prstGeom prst="rect">
            <a:avLst/>
          </a:prstGeom>
          <a:solidFill>
            <a:srgbClr val="99FFCC"/>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50" name="Rectangle 8"/>
          <p:cNvSpPr>
            <a:spLocks noChangeArrowheads="1"/>
          </p:cNvSpPr>
          <p:nvPr/>
        </p:nvSpPr>
        <p:spPr bwMode="auto">
          <a:xfrm>
            <a:off x="7007225" y="4144963"/>
            <a:ext cx="304800" cy="546100"/>
          </a:xfrm>
          <a:prstGeom prst="rect">
            <a:avLst/>
          </a:prstGeom>
          <a:solidFill>
            <a:srgbClr val="99FFCC"/>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51" name="Rectangle 9"/>
          <p:cNvSpPr>
            <a:spLocks noChangeArrowheads="1"/>
          </p:cNvSpPr>
          <p:nvPr/>
        </p:nvSpPr>
        <p:spPr bwMode="auto">
          <a:xfrm>
            <a:off x="6243638" y="3459163"/>
            <a:ext cx="304800" cy="547687"/>
          </a:xfrm>
          <a:prstGeom prst="rect">
            <a:avLst/>
          </a:prstGeom>
          <a:solidFill>
            <a:srgbClr val="99FFCC"/>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52" name="Rectangle 10"/>
          <p:cNvSpPr>
            <a:spLocks noChangeArrowheads="1"/>
          </p:cNvSpPr>
          <p:nvPr/>
        </p:nvSpPr>
        <p:spPr bwMode="auto">
          <a:xfrm>
            <a:off x="7770813" y="3459163"/>
            <a:ext cx="306387" cy="547687"/>
          </a:xfrm>
          <a:prstGeom prst="rect">
            <a:avLst/>
          </a:prstGeom>
          <a:solidFill>
            <a:srgbClr val="99FFCC"/>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53" name="Rectangle 11"/>
          <p:cNvSpPr>
            <a:spLocks noChangeArrowheads="1"/>
          </p:cNvSpPr>
          <p:nvPr/>
        </p:nvSpPr>
        <p:spPr bwMode="auto">
          <a:xfrm>
            <a:off x="7007225" y="2774950"/>
            <a:ext cx="304800" cy="547688"/>
          </a:xfrm>
          <a:prstGeom prst="rect">
            <a:avLst/>
          </a:prstGeom>
          <a:solidFill>
            <a:srgbClr val="99FFCC"/>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54" name="Line 12"/>
          <p:cNvSpPr>
            <a:spLocks noChangeShapeType="1"/>
          </p:cNvSpPr>
          <p:nvPr/>
        </p:nvSpPr>
        <p:spPr bwMode="auto">
          <a:xfrm flipV="1">
            <a:off x="4408488" y="3186113"/>
            <a:ext cx="458787" cy="41116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55" name="Line 13"/>
          <p:cNvSpPr>
            <a:spLocks noChangeShapeType="1"/>
          </p:cNvSpPr>
          <p:nvPr/>
        </p:nvSpPr>
        <p:spPr bwMode="auto">
          <a:xfrm>
            <a:off x="5173663" y="3186113"/>
            <a:ext cx="457200" cy="41116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56" name="Line 14"/>
          <p:cNvSpPr>
            <a:spLocks noChangeShapeType="1"/>
          </p:cNvSpPr>
          <p:nvPr/>
        </p:nvSpPr>
        <p:spPr bwMode="auto">
          <a:xfrm flipH="1">
            <a:off x="5173663" y="3870325"/>
            <a:ext cx="457200" cy="411163"/>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57" name="Line 15"/>
          <p:cNvSpPr>
            <a:spLocks noChangeShapeType="1"/>
          </p:cNvSpPr>
          <p:nvPr/>
        </p:nvSpPr>
        <p:spPr bwMode="auto">
          <a:xfrm>
            <a:off x="4408488" y="3870325"/>
            <a:ext cx="458787" cy="411163"/>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58" name="Line 16"/>
          <p:cNvSpPr>
            <a:spLocks noChangeShapeType="1"/>
          </p:cNvSpPr>
          <p:nvPr/>
        </p:nvSpPr>
        <p:spPr bwMode="auto">
          <a:xfrm flipH="1">
            <a:off x="6548438" y="3186113"/>
            <a:ext cx="458787" cy="41116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59" name="Line 17"/>
          <p:cNvSpPr>
            <a:spLocks noChangeShapeType="1"/>
          </p:cNvSpPr>
          <p:nvPr/>
        </p:nvSpPr>
        <p:spPr bwMode="auto">
          <a:xfrm>
            <a:off x="7312025" y="3186113"/>
            <a:ext cx="458788" cy="41116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60" name="Line 18"/>
          <p:cNvSpPr>
            <a:spLocks noChangeShapeType="1"/>
          </p:cNvSpPr>
          <p:nvPr/>
        </p:nvSpPr>
        <p:spPr bwMode="auto">
          <a:xfrm flipH="1">
            <a:off x="7312025" y="3870325"/>
            <a:ext cx="458788" cy="411163"/>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61" name="Line 19"/>
          <p:cNvSpPr>
            <a:spLocks noChangeShapeType="1"/>
          </p:cNvSpPr>
          <p:nvPr/>
        </p:nvSpPr>
        <p:spPr bwMode="auto">
          <a:xfrm>
            <a:off x="6548438" y="3870325"/>
            <a:ext cx="458787" cy="411163"/>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62" name="Rectangle 20"/>
          <p:cNvSpPr>
            <a:spLocks noChangeArrowheads="1"/>
          </p:cNvSpPr>
          <p:nvPr/>
        </p:nvSpPr>
        <p:spPr bwMode="auto">
          <a:xfrm>
            <a:off x="6243638" y="4006850"/>
            <a:ext cx="150812" cy="138113"/>
          </a:xfrm>
          <a:prstGeom prst="rect">
            <a:avLst/>
          </a:prstGeom>
          <a:solidFill>
            <a:srgbClr val="FFFFFF"/>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63" name="Rectangle 21"/>
          <p:cNvSpPr>
            <a:spLocks noChangeArrowheads="1"/>
          </p:cNvSpPr>
          <p:nvPr/>
        </p:nvSpPr>
        <p:spPr bwMode="auto">
          <a:xfrm>
            <a:off x="5783263" y="4006850"/>
            <a:ext cx="153987" cy="138113"/>
          </a:xfrm>
          <a:prstGeom prst="rect">
            <a:avLst/>
          </a:prstGeom>
          <a:solidFill>
            <a:srgbClr val="FFFFFF"/>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64" name="Rectangle 22"/>
          <p:cNvSpPr>
            <a:spLocks noChangeArrowheads="1"/>
          </p:cNvSpPr>
          <p:nvPr/>
        </p:nvSpPr>
        <p:spPr bwMode="auto">
          <a:xfrm>
            <a:off x="3949700" y="3597275"/>
            <a:ext cx="153988" cy="134938"/>
          </a:xfrm>
          <a:prstGeom prst="rect">
            <a:avLst/>
          </a:prstGeom>
          <a:solidFill>
            <a:srgbClr val="FFFFFF"/>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65" name="Line 23"/>
          <p:cNvSpPr>
            <a:spLocks noChangeShapeType="1"/>
          </p:cNvSpPr>
          <p:nvPr/>
        </p:nvSpPr>
        <p:spPr bwMode="auto">
          <a:xfrm>
            <a:off x="2879725" y="3597275"/>
            <a:ext cx="304800"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66" name="Line 24"/>
          <p:cNvSpPr>
            <a:spLocks noChangeShapeType="1"/>
          </p:cNvSpPr>
          <p:nvPr/>
        </p:nvSpPr>
        <p:spPr bwMode="auto">
          <a:xfrm>
            <a:off x="2879725" y="3732213"/>
            <a:ext cx="304800"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67" name="tower"/>
          <p:cNvSpPr/>
          <p:nvPr/>
        </p:nvSpPr>
        <p:spPr bwMode="auto">
          <a:xfrm>
            <a:off x="2627313" y="3141663"/>
            <a:ext cx="544512" cy="14668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0 w 21600"/>
              <a:gd name="T21" fmla="*/ 2184 h 21600"/>
              <a:gd name="T22" fmla="*/ 0 w 21600"/>
              <a:gd name="T23" fmla="*/ 2184 h 21600"/>
              <a:gd name="T24" fmla="*/ 0 w 21600"/>
              <a:gd name="T25" fmla="*/ 2184 h 21600"/>
              <a:gd name="T26" fmla="*/ 14706 w 21600"/>
              <a:gd name="T27" fmla="*/ 2184 h 21600"/>
              <a:gd name="T28" fmla="*/ 21600 w 21600"/>
              <a:gd name="T29" fmla="*/ 0 h 21600"/>
              <a:gd name="T30" fmla="*/ 0 w 21600"/>
              <a:gd name="T31" fmla="*/ 2184 h 21600"/>
              <a:gd name="T32" fmla="*/ 14706 w 21600"/>
              <a:gd name="T33" fmla="*/ 2184 h 21600"/>
              <a:gd name="T34" fmla="*/ 14706 w 21600"/>
              <a:gd name="T35" fmla="*/ 5339 h 21600"/>
              <a:gd name="T36" fmla="*/ 14706 w 21600"/>
              <a:gd name="T37" fmla="*/ 17474 h 21600"/>
              <a:gd name="T38" fmla="*/ 14706 w 21600"/>
              <a:gd name="T39" fmla="*/ 21600 h 21600"/>
              <a:gd name="T40" fmla="*/ 1149 w 21600"/>
              <a:gd name="T41" fmla="*/ 3034 h 21600"/>
              <a:gd name="T42" fmla="*/ 13328 w 21600"/>
              <a:gd name="T43" fmla="*/ 3034 h 21600"/>
              <a:gd name="T44" fmla="*/ 13328 w 21600"/>
              <a:gd name="T45" fmla="*/ 3519 h 21600"/>
              <a:gd name="T46" fmla="*/ 1149 w 21600"/>
              <a:gd name="T47" fmla="*/ 3519 h 21600"/>
              <a:gd name="T48" fmla="*/ 1149 w 21600"/>
              <a:gd name="T49" fmla="*/ 3034 h 21600"/>
              <a:gd name="T50" fmla="*/ 1149 w 21600"/>
              <a:gd name="T51" fmla="*/ 4490 h 21600"/>
              <a:gd name="T52" fmla="*/ 13328 w 21600"/>
              <a:gd name="T53" fmla="*/ 4490 h 21600"/>
              <a:gd name="T54" fmla="*/ 13328 w 21600"/>
              <a:gd name="T55" fmla="*/ 4854 h 21600"/>
              <a:gd name="T56" fmla="*/ 1149 w 21600"/>
              <a:gd name="T57" fmla="*/ 4854 h 21600"/>
              <a:gd name="T58" fmla="*/ 1149 w 21600"/>
              <a:gd name="T59" fmla="*/ 4490 h 21600"/>
              <a:gd name="T60" fmla="*/ 1149 w 21600"/>
              <a:gd name="T61" fmla="*/ 5946 h 21600"/>
              <a:gd name="T62" fmla="*/ 13328 w 21600"/>
              <a:gd name="T63" fmla="*/ 5946 h 21600"/>
              <a:gd name="T64" fmla="*/ 13328 w 21600"/>
              <a:gd name="T65" fmla="*/ 6310 h 21600"/>
              <a:gd name="T66" fmla="*/ 1149 w 21600"/>
              <a:gd name="T67" fmla="*/ 6310 h 21600"/>
              <a:gd name="T68" fmla="*/ 1149 w 21600"/>
              <a:gd name="T69" fmla="*/ 59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00" h="2160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999999"/>
          </a:solidFill>
          <a:ln w="9525" cap="flat" algn="ctr">
            <a:solidFill>
              <a:srgbClr val="000000"/>
            </a:solidFill>
            <a:prstDash val="solid"/>
            <a:round/>
            <a:headEnd type="none" w="med" len="med"/>
            <a:tailEnd type="none" w="med" len="med"/>
          </a:ln>
        </p:spPr>
        <p:txBody>
          <a:bodyPr lIns="84308" tIns="42154" rIns="84308" bIns="4215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968" name="Text Box 26"/>
          <p:cNvSpPr>
            <a:spLocks noChangeArrowheads="1"/>
          </p:cNvSpPr>
          <p:nvPr/>
        </p:nvSpPr>
        <p:spPr bwMode="auto">
          <a:xfrm>
            <a:off x="3103563" y="3875088"/>
            <a:ext cx="1227137"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Times New Roman" panose="02020603050405020304" pitchFamily="18" charset="0"/>
                <a:ea typeface="宋体" panose="02010600030101010101" pitchFamily="2" charset="-122"/>
                <a:cs typeface="Times New Roman" panose="02020603050405020304" pitchFamily="18" charset="0"/>
              </a:rPr>
              <a:t> 打绞网线 </a:t>
            </a:r>
            <a:endParaRPr kumimoji="1" lang="zh-CN" altLang="en-US" sz="15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69" name="Text Box 27"/>
          <p:cNvSpPr>
            <a:spLocks noChangeArrowheads="1"/>
          </p:cNvSpPr>
          <p:nvPr/>
        </p:nvSpPr>
        <p:spPr bwMode="auto">
          <a:xfrm>
            <a:off x="5556250" y="4535488"/>
            <a:ext cx="115728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Times New Roman" panose="02020603050405020304" pitchFamily="18" charset="0"/>
                <a:ea typeface="宋体" panose="02010600030101010101" pitchFamily="2" charset="-122"/>
                <a:cs typeface="Times New Roman" panose="02020603050405020304" pitchFamily="18" charset="0"/>
              </a:rPr>
              <a:t> </a:t>
            </a:r>
            <a:endParaRPr kumimoji="1" lang="zh-CN" altLang="en-US" sz="15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3970" name="Text Box 28"/>
          <p:cNvSpPr>
            <a:spLocks noChangeArrowheads="1"/>
          </p:cNvSpPr>
          <p:nvPr/>
        </p:nvSpPr>
        <p:spPr bwMode="auto">
          <a:xfrm>
            <a:off x="3989388" y="3068638"/>
            <a:ext cx="477837"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2400" b="1">
                <a:latin typeface="宋体" panose="02010600030101010101" pitchFamily="2" charset="-122"/>
                <a:ea typeface="宋体" panose="02010600030101010101" pitchFamily="2" charset="-122"/>
              </a:rPr>
              <a:t>1#</a:t>
            </a:r>
            <a:endParaRPr kumimoji="1" lang="zh-CN" altLang="en-US" sz="2400" b="1">
              <a:latin typeface="宋体" panose="02010600030101010101" pitchFamily="2" charset="-122"/>
              <a:ea typeface="宋体" panose="02010600030101010101" pitchFamily="2" charset="-122"/>
            </a:endParaRPr>
          </a:p>
        </p:txBody>
      </p:sp>
      <p:sp>
        <p:nvSpPr>
          <p:cNvPr id="3971" name="Rectangle 29"/>
          <p:cNvSpPr>
            <a:spLocks noChangeArrowheads="1"/>
          </p:cNvSpPr>
          <p:nvPr/>
        </p:nvSpPr>
        <p:spPr bwMode="auto">
          <a:xfrm>
            <a:off x="4756150" y="2505075"/>
            <a:ext cx="4953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zh-CN" altLang="en-US" sz="2400" b="1">
                <a:latin typeface="宋体" panose="02010600030101010101" pitchFamily="2" charset="-122"/>
                <a:ea typeface="宋体" panose="02010600030101010101" pitchFamily="2" charset="-122"/>
              </a:rPr>
              <a:t>2#</a:t>
            </a:r>
            <a:endParaRPr kumimoji="1" lang="zh-CN" altLang="en-US" sz="2400" b="1">
              <a:latin typeface="宋体" panose="02010600030101010101" pitchFamily="2" charset="-122"/>
              <a:ea typeface="宋体" panose="02010600030101010101" pitchFamily="2" charset="-122"/>
            </a:endParaRPr>
          </a:p>
        </p:txBody>
      </p:sp>
      <p:sp>
        <p:nvSpPr>
          <p:cNvPr id="3972" name="Rectangle 30"/>
          <p:cNvSpPr>
            <a:spLocks noChangeArrowheads="1"/>
          </p:cNvSpPr>
          <p:nvPr/>
        </p:nvSpPr>
        <p:spPr bwMode="auto">
          <a:xfrm>
            <a:off x="5778500" y="2922588"/>
            <a:ext cx="4953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zh-CN" altLang="en-US" sz="2400" b="1">
                <a:latin typeface="宋体" panose="02010600030101010101" pitchFamily="2" charset="-122"/>
                <a:ea typeface="宋体" panose="02010600030101010101" pitchFamily="2" charset="-122"/>
              </a:rPr>
              <a:t>3#</a:t>
            </a:r>
            <a:endParaRPr kumimoji="1" lang="zh-CN" altLang="en-US" sz="2400" b="1">
              <a:latin typeface="宋体" panose="02010600030101010101" pitchFamily="2" charset="-122"/>
              <a:ea typeface="宋体" panose="02010600030101010101" pitchFamily="2" charset="-122"/>
            </a:endParaRPr>
          </a:p>
        </p:txBody>
      </p:sp>
      <p:sp>
        <p:nvSpPr>
          <p:cNvPr id="3973" name="Rectangle 31"/>
          <p:cNvSpPr>
            <a:spLocks noChangeArrowheads="1"/>
          </p:cNvSpPr>
          <p:nvPr/>
        </p:nvSpPr>
        <p:spPr bwMode="auto">
          <a:xfrm>
            <a:off x="4756150" y="3802063"/>
            <a:ext cx="4953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zh-CN" altLang="en-US" sz="2400" b="1">
                <a:latin typeface="宋体" panose="02010600030101010101" pitchFamily="2" charset="-122"/>
                <a:ea typeface="宋体" panose="02010600030101010101" pitchFamily="2" charset="-122"/>
              </a:rPr>
              <a:t>4#</a:t>
            </a:r>
            <a:endParaRPr kumimoji="1" lang="zh-CN" altLang="en-US" sz="2400" b="1">
              <a:latin typeface="宋体" panose="02010600030101010101" pitchFamily="2" charset="-122"/>
              <a:ea typeface="宋体" panose="02010600030101010101" pitchFamily="2" charset="-122"/>
            </a:endParaRPr>
          </a:p>
        </p:txBody>
      </p:sp>
      <p:sp>
        <p:nvSpPr>
          <p:cNvPr id="3974" name="Rectangle 32"/>
          <p:cNvSpPr>
            <a:spLocks noChangeArrowheads="1"/>
          </p:cNvSpPr>
          <p:nvPr/>
        </p:nvSpPr>
        <p:spPr bwMode="auto">
          <a:xfrm>
            <a:off x="7685088" y="2922588"/>
            <a:ext cx="4953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zh-CN" altLang="en-US" sz="2400" b="1">
                <a:latin typeface="宋体" panose="02010600030101010101" pitchFamily="2" charset="-122"/>
                <a:ea typeface="宋体" panose="02010600030101010101" pitchFamily="2" charset="-122"/>
              </a:rPr>
              <a:t>6#</a:t>
            </a:r>
            <a:endParaRPr kumimoji="1" lang="zh-CN" altLang="en-US" sz="2400" b="1">
              <a:latin typeface="宋体" panose="02010600030101010101" pitchFamily="2" charset="-122"/>
              <a:ea typeface="宋体" panose="02010600030101010101" pitchFamily="2" charset="-122"/>
            </a:endParaRPr>
          </a:p>
        </p:txBody>
      </p:sp>
      <p:sp>
        <p:nvSpPr>
          <p:cNvPr id="3975" name="Rectangle 33"/>
          <p:cNvSpPr>
            <a:spLocks noChangeArrowheads="1"/>
          </p:cNvSpPr>
          <p:nvPr/>
        </p:nvSpPr>
        <p:spPr bwMode="auto">
          <a:xfrm>
            <a:off x="6867525" y="3656013"/>
            <a:ext cx="49530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zh-CN" altLang="en-US" sz="2400" b="1">
                <a:latin typeface="宋体" panose="02010600030101010101" pitchFamily="2" charset="-122"/>
                <a:ea typeface="宋体" panose="02010600030101010101" pitchFamily="2" charset="-122"/>
              </a:rPr>
              <a:t>7#</a:t>
            </a:r>
            <a:endParaRPr kumimoji="1" lang="zh-CN" altLang="en-US" sz="2400" b="1">
              <a:latin typeface="宋体" panose="02010600030101010101" pitchFamily="2" charset="-122"/>
              <a:ea typeface="宋体" panose="02010600030101010101" pitchFamily="2" charset="-122"/>
            </a:endParaRPr>
          </a:p>
        </p:txBody>
      </p:sp>
      <p:sp>
        <p:nvSpPr>
          <p:cNvPr id="3976" name="Text Box 34"/>
          <p:cNvSpPr>
            <a:spLocks noChangeArrowheads="1"/>
          </p:cNvSpPr>
          <p:nvPr/>
        </p:nvSpPr>
        <p:spPr bwMode="auto">
          <a:xfrm>
            <a:off x="2355850" y="2774950"/>
            <a:ext cx="12255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en-US" altLang="zh-CN" b="1">
                <a:latin typeface="宋体" panose="02010600030101010101" pitchFamily="2" charset="-122"/>
                <a:ea typeface="宋体" panose="02010600030101010101" pitchFamily="2" charset="-122"/>
              </a:rPr>
              <a:t>OTNM2000</a:t>
            </a:r>
            <a:endParaRPr kumimoji="1" lang="en-US" altLang="zh-CN" b="1">
              <a:latin typeface="宋体" panose="02010600030101010101" pitchFamily="2" charset="-122"/>
              <a:ea typeface="宋体" panose="02010600030101010101" pitchFamily="2" charset="-122"/>
            </a:endParaRPr>
          </a:p>
        </p:txBody>
      </p:sp>
      <p:pic>
        <p:nvPicPr>
          <p:cNvPr id="3977" name="Picture 35" descr="BS00580_"/>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0088" y="3114675"/>
            <a:ext cx="1828800"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78" name="Line 36"/>
          <p:cNvSpPr>
            <a:spLocks noChangeShapeType="1"/>
          </p:cNvSpPr>
          <p:nvPr/>
        </p:nvSpPr>
        <p:spPr bwMode="auto">
          <a:xfrm>
            <a:off x="3138488" y="3648075"/>
            <a:ext cx="762000"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79" name="Freeform 37"/>
          <p:cNvSpPr/>
          <p:nvPr/>
        </p:nvSpPr>
        <p:spPr bwMode="auto">
          <a:xfrm>
            <a:off x="5818188" y="4156075"/>
            <a:ext cx="520700" cy="317500"/>
          </a:xfrm>
          <a:custGeom>
            <a:avLst/>
            <a:gdLst>
              <a:gd name="T0" fmla="*/ 0 w 328"/>
              <a:gd name="T1" fmla="*/ 0 h 200"/>
              <a:gd name="T2" fmla="*/ 0 w 328"/>
              <a:gd name="T3" fmla="*/ 200 h 200"/>
              <a:gd name="T4" fmla="*/ 328 w 328"/>
              <a:gd name="T5" fmla="*/ 200 h 200"/>
              <a:gd name="T6" fmla="*/ 328 w 328"/>
              <a:gd name="T7" fmla="*/ 17 h 200"/>
            </a:gdLst>
            <a:ahLst/>
            <a:cxnLst>
              <a:cxn ang="0">
                <a:pos x="T0" y="T1"/>
              </a:cxn>
              <a:cxn ang="0">
                <a:pos x="T2" y="T3"/>
              </a:cxn>
              <a:cxn ang="0">
                <a:pos x="T4" y="T5"/>
              </a:cxn>
              <a:cxn ang="0">
                <a:pos x="T6" y="T7"/>
              </a:cxn>
            </a:cxnLst>
            <a:rect l="0" t="0" r="r" b="b"/>
            <a:pathLst>
              <a:path w="328" h="200">
                <a:moveTo>
                  <a:pt x="0" y="0"/>
                </a:moveTo>
                <a:lnTo>
                  <a:pt x="0" y="200"/>
                </a:lnTo>
                <a:lnTo>
                  <a:pt x="328" y="200"/>
                </a:lnTo>
                <a:lnTo>
                  <a:pt x="328" y="17"/>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3980" name="Group 908"/>
          <p:cNvGrpSpPr/>
          <p:nvPr/>
        </p:nvGrpSpPr>
        <p:grpSpPr bwMode="auto">
          <a:xfrm>
            <a:off x="4052888" y="3495675"/>
            <a:ext cx="457200" cy="701675"/>
            <a:chOff x="4224" y="2352"/>
            <a:chExt cx="556" cy="1023"/>
          </a:xfrm>
        </p:grpSpPr>
        <p:grpSp>
          <p:nvGrpSpPr>
            <p:cNvPr id="3981" name="Group 909"/>
            <p:cNvGrpSpPr/>
            <p:nvPr/>
          </p:nvGrpSpPr>
          <p:grpSpPr bwMode="auto">
            <a:xfrm>
              <a:off x="4224" y="2352"/>
              <a:ext cx="556" cy="1023"/>
              <a:chOff x="2091" y="1454"/>
              <a:chExt cx="526" cy="419"/>
            </a:xfrm>
          </p:grpSpPr>
          <p:sp>
            <p:nvSpPr>
              <p:cNvPr id="3982" name="Freeform 40"/>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983" name="Freeform 41"/>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984" name="Freeform 42"/>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985" name="Freeform 43"/>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986" name="Freeform 44"/>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987" name="Freeform 45"/>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988" name="Rectangle 46"/>
              <p:cNvSpPr>
                <a:spLocks noChangeArrowheads="1"/>
              </p:cNvSpPr>
              <p:nvPr/>
            </p:nvSpPr>
            <p:spPr bwMode="auto">
              <a:xfrm>
                <a:off x="2093" y="1488"/>
                <a:ext cx="492" cy="372"/>
              </a:xfrm>
              <a:prstGeom prst="rect">
                <a:avLst/>
              </a:prstGeom>
              <a:solidFill>
                <a:srgbClr val="919191"/>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89" name="Rectangle 47"/>
              <p:cNvSpPr>
                <a:spLocks noChangeArrowheads="1"/>
              </p:cNvSpPr>
              <p:nvPr/>
            </p:nvSpPr>
            <p:spPr bwMode="auto">
              <a:xfrm>
                <a:off x="2113" y="1860"/>
                <a:ext cx="449"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90" name="Rectangle 48"/>
              <p:cNvSpPr>
                <a:spLocks noChangeArrowheads="1"/>
              </p:cNvSpPr>
              <p:nvPr/>
            </p:nvSpPr>
            <p:spPr bwMode="auto">
              <a:xfrm>
                <a:off x="2100"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91" name="Line 49"/>
              <p:cNvSpPr>
                <a:spLocks noChangeShapeType="1"/>
              </p:cNvSpPr>
              <p:nvPr/>
            </p:nvSpPr>
            <p:spPr bwMode="auto">
              <a:xfrm flipH="1">
                <a:off x="2108" y="169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92" name="Line 50"/>
              <p:cNvSpPr>
                <a:spLocks noChangeShapeType="1"/>
              </p:cNvSpPr>
              <p:nvPr/>
            </p:nvSpPr>
            <p:spPr bwMode="auto">
              <a:xfrm flipH="1">
                <a:off x="2108" y="170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93" name="Line 51"/>
              <p:cNvSpPr>
                <a:spLocks noChangeShapeType="1"/>
              </p:cNvSpPr>
              <p:nvPr/>
            </p:nvSpPr>
            <p:spPr bwMode="auto">
              <a:xfrm flipH="1">
                <a:off x="2108" y="171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94" name="Line 52"/>
              <p:cNvSpPr>
                <a:spLocks noChangeShapeType="1"/>
              </p:cNvSpPr>
              <p:nvPr/>
            </p:nvSpPr>
            <p:spPr bwMode="auto">
              <a:xfrm flipH="1">
                <a:off x="2108" y="171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95" name="Line 53"/>
              <p:cNvSpPr>
                <a:spLocks noChangeShapeType="1"/>
              </p:cNvSpPr>
              <p:nvPr/>
            </p:nvSpPr>
            <p:spPr bwMode="auto">
              <a:xfrm flipH="1">
                <a:off x="2108" y="1727"/>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96" name="Line 54"/>
              <p:cNvSpPr>
                <a:spLocks noChangeShapeType="1"/>
              </p:cNvSpPr>
              <p:nvPr/>
            </p:nvSpPr>
            <p:spPr bwMode="auto">
              <a:xfrm flipH="1">
                <a:off x="2108" y="173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97" name="Line 55"/>
              <p:cNvSpPr>
                <a:spLocks noChangeShapeType="1"/>
              </p:cNvSpPr>
              <p:nvPr/>
            </p:nvSpPr>
            <p:spPr bwMode="auto">
              <a:xfrm flipH="1">
                <a:off x="2108" y="174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98" name="Line 56"/>
              <p:cNvSpPr>
                <a:spLocks noChangeShapeType="1"/>
              </p:cNvSpPr>
              <p:nvPr/>
            </p:nvSpPr>
            <p:spPr bwMode="auto">
              <a:xfrm flipH="1">
                <a:off x="2108" y="175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99" name="Line 57"/>
              <p:cNvSpPr>
                <a:spLocks noChangeShapeType="1"/>
              </p:cNvSpPr>
              <p:nvPr/>
            </p:nvSpPr>
            <p:spPr bwMode="auto">
              <a:xfrm flipH="1">
                <a:off x="2108" y="176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00" name="Line 58"/>
              <p:cNvSpPr>
                <a:spLocks noChangeShapeType="1"/>
              </p:cNvSpPr>
              <p:nvPr/>
            </p:nvSpPr>
            <p:spPr bwMode="auto">
              <a:xfrm flipH="1">
                <a:off x="2108" y="176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01" name="Line 59"/>
              <p:cNvSpPr>
                <a:spLocks noChangeShapeType="1"/>
              </p:cNvSpPr>
              <p:nvPr/>
            </p:nvSpPr>
            <p:spPr bwMode="auto">
              <a:xfrm flipH="1">
                <a:off x="2108" y="1778"/>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02" name="Line 60"/>
              <p:cNvSpPr>
                <a:spLocks noChangeShapeType="1"/>
              </p:cNvSpPr>
              <p:nvPr/>
            </p:nvSpPr>
            <p:spPr bwMode="auto">
              <a:xfrm flipH="1">
                <a:off x="2108" y="178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03" name="Rectangle 61"/>
              <p:cNvSpPr>
                <a:spLocks noChangeArrowheads="1"/>
              </p:cNvSpPr>
              <p:nvPr/>
            </p:nvSpPr>
            <p:spPr bwMode="auto">
              <a:xfrm>
                <a:off x="2182"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04" name="Line 62"/>
              <p:cNvSpPr>
                <a:spLocks noChangeShapeType="1"/>
              </p:cNvSpPr>
              <p:nvPr/>
            </p:nvSpPr>
            <p:spPr bwMode="auto">
              <a:xfrm flipH="1">
                <a:off x="2190" y="169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05" name="Line 63"/>
              <p:cNvSpPr>
                <a:spLocks noChangeShapeType="1"/>
              </p:cNvSpPr>
              <p:nvPr/>
            </p:nvSpPr>
            <p:spPr bwMode="auto">
              <a:xfrm flipH="1">
                <a:off x="2190" y="170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06" name="Line 64"/>
              <p:cNvSpPr>
                <a:spLocks noChangeShapeType="1"/>
              </p:cNvSpPr>
              <p:nvPr/>
            </p:nvSpPr>
            <p:spPr bwMode="auto">
              <a:xfrm flipH="1">
                <a:off x="2190" y="171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07" name="Line 65"/>
              <p:cNvSpPr>
                <a:spLocks noChangeShapeType="1"/>
              </p:cNvSpPr>
              <p:nvPr/>
            </p:nvSpPr>
            <p:spPr bwMode="auto">
              <a:xfrm flipH="1">
                <a:off x="2190" y="171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08" name="Line 66"/>
              <p:cNvSpPr>
                <a:spLocks noChangeShapeType="1"/>
              </p:cNvSpPr>
              <p:nvPr/>
            </p:nvSpPr>
            <p:spPr bwMode="auto">
              <a:xfrm flipH="1">
                <a:off x="2190" y="1727"/>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09" name="Line 67"/>
              <p:cNvSpPr>
                <a:spLocks noChangeShapeType="1"/>
              </p:cNvSpPr>
              <p:nvPr/>
            </p:nvSpPr>
            <p:spPr bwMode="auto">
              <a:xfrm flipH="1">
                <a:off x="2190" y="173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10" name="Line 68"/>
              <p:cNvSpPr>
                <a:spLocks noChangeShapeType="1"/>
              </p:cNvSpPr>
              <p:nvPr/>
            </p:nvSpPr>
            <p:spPr bwMode="auto">
              <a:xfrm flipH="1">
                <a:off x="2190" y="174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11" name="Line 69"/>
              <p:cNvSpPr>
                <a:spLocks noChangeShapeType="1"/>
              </p:cNvSpPr>
              <p:nvPr/>
            </p:nvSpPr>
            <p:spPr bwMode="auto">
              <a:xfrm flipH="1">
                <a:off x="2190" y="175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12" name="Line 70"/>
              <p:cNvSpPr>
                <a:spLocks noChangeShapeType="1"/>
              </p:cNvSpPr>
              <p:nvPr/>
            </p:nvSpPr>
            <p:spPr bwMode="auto">
              <a:xfrm flipH="1">
                <a:off x="2190" y="176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13" name="Line 71"/>
              <p:cNvSpPr>
                <a:spLocks noChangeShapeType="1"/>
              </p:cNvSpPr>
              <p:nvPr/>
            </p:nvSpPr>
            <p:spPr bwMode="auto">
              <a:xfrm flipH="1">
                <a:off x="2190" y="176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14" name="Line 72"/>
              <p:cNvSpPr>
                <a:spLocks noChangeShapeType="1"/>
              </p:cNvSpPr>
              <p:nvPr/>
            </p:nvSpPr>
            <p:spPr bwMode="auto">
              <a:xfrm flipH="1">
                <a:off x="2190" y="1778"/>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15" name="Line 73"/>
              <p:cNvSpPr>
                <a:spLocks noChangeShapeType="1"/>
              </p:cNvSpPr>
              <p:nvPr/>
            </p:nvSpPr>
            <p:spPr bwMode="auto">
              <a:xfrm flipH="1">
                <a:off x="2190" y="178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16" name="Rectangle 74"/>
              <p:cNvSpPr>
                <a:spLocks noChangeArrowheads="1"/>
              </p:cNvSpPr>
              <p:nvPr/>
            </p:nvSpPr>
            <p:spPr bwMode="auto">
              <a:xfrm>
                <a:off x="226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17" name="Rectangle 75"/>
              <p:cNvSpPr>
                <a:spLocks noChangeArrowheads="1"/>
              </p:cNvSpPr>
              <p:nvPr/>
            </p:nvSpPr>
            <p:spPr bwMode="auto">
              <a:xfrm>
                <a:off x="234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18" name="Rectangle 76"/>
              <p:cNvSpPr>
                <a:spLocks noChangeArrowheads="1"/>
              </p:cNvSpPr>
              <p:nvPr/>
            </p:nvSpPr>
            <p:spPr bwMode="auto">
              <a:xfrm>
                <a:off x="242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19" name="Rectangle 77"/>
              <p:cNvSpPr>
                <a:spLocks noChangeArrowheads="1"/>
              </p:cNvSpPr>
              <p:nvPr/>
            </p:nvSpPr>
            <p:spPr bwMode="auto">
              <a:xfrm>
                <a:off x="250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nvGrpSpPr>
              <p:cNvPr id="4020" name="Group 948"/>
              <p:cNvGrpSpPr/>
              <p:nvPr/>
            </p:nvGrpSpPr>
            <p:grpSpPr bwMode="auto">
              <a:xfrm>
                <a:off x="2100" y="1490"/>
                <a:ext cx="478" cy="370"/>
                <a:chOff x="2100" y="1490"/>
                <a:chExt cx="478" cy="370"/>
              </a:xfrm>
            </p:grpSpPr>
            <p:sp>
              <p:nvSpPr>
                <p:cNvPr id="4021" name="Rectangle 79"/>
                <p:cNvSpPr>
                  <a:spLocks noChangeArrowheads="1"/>
                </p:cNvSpPr>
                <p:nvPr/>
              </p:nvSpPr>
              <p:spPr bwMode="auto">
                <a:xfrm>
                  <a:off x="2100"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22" name="Rectangle 80"/>
                <p:cNvSpPr>
                  <a:spLocks noChangeArrowheads="1"/>
                </p:cNvSpPr>
                <p:nvPr/>
              </p:nvSpPr>
              <p:spPr bwMode="auto">
                <a:xfrm>
                  <a:off x="2100"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23" name="Rectangle 81"/>
                <p:cNvSpPr>
                  <a:spLocks noChangeArrowheads="1"/>
                </p:cNvSpPr>
                <p:nvPr/>
              </p:nvSpPr>
              <p:spPr bwMode="auto">
                <a:xfrm>
                  <a:off x="2100"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24" name="Rectangle 82"/>
                <p:cNvSpPr>
                  <a:spLocks noChangeArrowheads="1"/>
                </p:cNvSpPr>
                <p:nvPr/>
              </p:nvSpPr>
              <p:spPr bwMode="auto">
                <a:xfrm>
                  <a:off x="2182"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25" name="Rectangle 83"/>
                <p:cNvSpPr>
                  <a:spLocks noChangeArrowheads="1"/>
                </p:cNvSpPr>
                <p:nvPr/>
              </p:nvSpPr>
              <p:spPr bwMode="auto">
                <a:xfrm>
                  <a:off x="2182"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26" name="Rectangle 84"/>
                <p:cNvSpPr>
                  <a:spLocks noChangeArrowheads="1"/>
                </p:cNvSpPr>
                <p:nvPr/>
              </p:nvSpPr>
              <p:spPr bwMode="auto">
                <a:xfrm>
                  <a:off x="2182"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27" name="Rectangle 85"/>
                <p:cNvSpPr>
                  <a:spLocks noChangeArrowheads="1"/>
                </p:cNvSpPr>
                <p:nvPr/>
              </p:nvSpPr>
              <p:spPr bwMode="auto">
                <a:xfrm>
                  <a:off x="226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28" name="Rectangle 86"/>
                <p:cNvSpPr>
                  <a:spLocks noChangeArrowheads="1"/>
                </p:cNvSpPr>
                <p:nvPr/>
              </p:nvSpPr>
              <p:spPr bwMode="auto">
                <a:xfrm>
                  <a:off x="226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29" name="Rectangle 87"/>
                <p:cNvSpPr>
                  <a:spLocks noChangeArrowheads="1"/>
                </p:cNvSpPr>
                <p:nvPr/>
              </p:nvSpPr>
              <p:spPr bwMode="auto">
                <a:xfrm>
                  <a:off x="226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30" name="Rectangle 88"/>
                <p:cNvSpPr>
                  <a:spLocks noChangeArrowheads="1"/>
                </p:cNvSpPr>
                <p:nvPr/>
              </p:nvSpPr>
              <p:spPr bwMode="auto">
                <a:xfrm>
                  <a:off x="234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31" name="Rectangle 89"/>
                <p:cNvSpPr>
                  <a:spLocks noChangeArrowheads="1"/>
                </p:cNvSpPr>
                <p:nvPr/>
              </p:nvSpPr>
              <p:spPr bwMode="auto">
                <a:xfrm>
                  <a:off x="234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32" name="Rectangle 90"/>
                <p:cNvSpPr>
                  <a:spLocks noChangeArrowheads="1"/>
                </p:cNvSpPr>
                <p:nvPr/>
              </p:nvSpPr>
              <p:spPr bwMode="auto">
                <a:xfrm>
                  <a:off x="234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33" name="Rectangle 91"/>
                <p:cNvSpPr>
                  <a:spLocks noChangeArrowheads="1"/>
                </p:cNvSpPr>
                <p:nvPr/>
              </p:nvSpPr>
              <p:spPr bwMode="auto">
                <a:xfrm>
                  <a:off x="242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34" name="Rectangle 92"/>
                <p:cNvSpPr>
                  <a:spLocks noChangeArrowheads="1"/>
                </p:cNvSpPr>
                <p:nvPr/>
              </p:nvSpPr>
              <p:spPr bwMode="auto">
                <a:xfrm>
                  <a:off x="242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35" name="Rectangle 93"/>
                <p:cNvSpPr>
                  <a:spLocks noChangeArrowheads="1"/>
                </p:cNvSpPr>
                <p:nvPr/>
              </p:nvSpPr>
              <p:spPr bwMode="auto">
                <a:xfrm>
                  <a:off x="242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36" name="Rectangle 94"/>
                <p:cNvSpPr>
                  <a:spLocks noChangeArrowheads="1"/>
                </p:cNvSpPr>
                <p:nvPr/>
              </p:nvSpPr>
              <p:spPr bwMode="auto">
                <a:xfrm>
                  <a:off x="250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37" name="Rectangle 95"/>
                <p:cNvSpPr>
                  <a:spLocks noChangeArrowheads="1"/>
                </p:cNvSpPr>
                <p:nvPr/>
              </p:nvSpPr>
              <p:spPr bwMode="auto">
                <a:xfrm>
                  <a:off x="250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38" name="Rectangle 96"/>
                <p:cNvSpPr>
                  <a:spLocks noChangeArrowheads="1"/>
                </p:cNvSpPr>
                <p:nvPr/>
              </p:nvSpPr>
              <p:spPr bwMode="auto">
                <a:xfrm>
                  <a:off x="250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sp>
            <p:nvSpPr>
              <p:cNvPr id="4039" name="Freeform 97"/>
              <p:cNvSpPr/>
              <p:nvPr/>
            </p:nvSpPr>
            <p:spPr bwMode="auto">
              <a:xfrm>
                <a:off x="2091" y="1454"/>
                <a:ext cx="526" cy="417"/>
              </a:xfrm>
              <a:custGeom>
                <a:avLst/>
                <a:gdLst>
                  <a:gd name="T0" fmla="*/ 36 w 526"/>
                  <a:gd name="T1" fmla="*/ 0 h 417"/>
                  <a:gd name="T2" fmla="*/ 526 w 526"/>
                  <a:gd name="T3" fmla="*/ 0 h 417"/>
                  <a:gd name="T4" fmla="*/ 526 w 526"/>
                  <a:gd name="T5" fmla="*/ 369 h 417"/>
                  <a:gd name="T6" fmla="*/ 489 w 526"/>
                  <a:gd name="T7" fmla="*/ 406 h 417"/>
                  <a:gd name="T8" fmla="*/ 479 w 526"/>
                  <a:gd name="T9" fmla="*/ 406 h 417"/>
                  <a:gd name="T10" fmla="*/ 467 w 526"/>
                  <a:gd name="T11" fmla="*/ 417 h 417"/>
                  <a:gd name="T12" fmla="*/ 21 w 526"/>
                  <a:gd name="T13" fmla="*/ 417 h 417"/>
                  <a:gd name="T14" fmla="*/ 21 w 526"/>
                  <a:gd name="T15" fmla="*/ 404 h 417"/>
                  <a:gd name="T16" fmla="*/ 0 w 526"/>
                  <a:gd name="T17" fmla="*/ 404 h 417"/>
                  <a:gd name="T18" fmla="*/ 0 w 526"/>
                  <a:gd name="T19" fmla="*/ 36 h 417"/>
                  <a:gd name="T20" fmla="*/ 36 w 526"/>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17">
                    <a:moveTo>
                      <a:pt x="36" y="0"/>
                    </a:moveTo>
                    <a:lnTo>
                      <a:pt x="526" y="0"/>
                    </a:lnTo>
                    <a:lnTo>
                      <a:pt x="526" y="369"/>
                    </a:lnTo>
                    <a:lnTo>
                      <a:pt x="489" y="406"/>
                    </a:lnTo>
                    <a:lnTo>
                      <a:pt x="479" y="406"/>
                    </a:lnTo>
                    <a:lnTo>
                      <a:pt x="467" y="417"/>
                    </a:lnTo>
                    <a:lnTo>
                      <a:pt x="21" y="417"/>
                    </a:lnTo>
                    <a:lnTo>
                      <a:pt x="21" y="404"/>
                    </a:lnTo>
                    <a:lnTo>
                      <a:pt x="0" y="404"/>
                    </a:lnTo>
                    <a:lnTo>
                      <a:pt x="0" y="36"/>
                    </a:lnTo>
                    <a:lnTo>
                      <a:pt x="36" y="0"/>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4040" name="Rectangle 98"/>
            <p:cNvSpPr>
              <a:spLocks noChangeArrowheads="1"/>
            </p:cNvSpPr>
            <p:nvPr/>
          </p:nvSpPr>
          <p:spPr bwMode="auto">
            <a:xfrm>
              <a:off x="4315" y="2593"/>
              <a:ext cx="224" cy="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endParaRPr kumimoji="1" lang="zh-CN" altLang="en-US" sz="2400" b="1">
                <a:latin typeface="Times New Roman" panose="02020603050405020304" pitchFamily="18" charset="0"/>
                <a:ea typeface="宋体" panose="02010600030101010101" pitchFamily="2" charset="-122"/>
              </a:endParaRPr>
            </a:p>
          </p:txBody>
        </p:sp>
      </p:grpSp>
      <p:grpSp>
        <p:nvGrpSpPr>
          <p:cNvPr id="4041" name="Group 969"/>
          <p:cNvGrpSpPr/>
          <p:nvPr/>
        </p:nvGrpSpPr>
        <p:grpSpPr bwMode="auto">
          <a:xfrm>
            <a:off x="4814888" y="2809875"/>
            <a:ext cx="457200" cy="703263"/>
            <a:chOff x="4224" y="2352"/>
            <a:chExt cx="556" cy="1023"/>
          </a:xfrm>
        </p:grpSpPr>
        <p:grpSp>
          <p:nvGrpSpPr>
            <p:cNvPr id="4042" name="Group 970"/>
            <p:cNvGrpSpPr/>
            <p:nvPr/>
          </p:nvGrpSpPr>
          <p:grpSpPr bwMode="auto">
            <a:xfrm>
              <a:off x="4224" y="2352"/>
              <a:ext cx="556" cy="1023"/>
              <a:chOff x="2091" y="1454"/>
              <a:chExt cx="526" cy="419"/>
            </a:xfrm>
          </p:grpSpPr>
          <p:sp>
            <p:nvSpPr>
              <p:cNvPr id="4043" name="Freeform 101"/>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044" name="Freeform 102"/>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045" name="Freeform 103"/>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046" name="Freeform 104"/>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047" name="Freeform 105"/>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048" name="Freeform 106"/>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049" name="Rectangle 107"/>
              <p:cNvSpPr>
                <a:spLocks noChangeArrowheads="1"/>
              </p:cNvSpPr>
              <p:nvPr/>
            </p:nvSpPr>
            <p:spPr bwMode="auto">
              <a:xfrm>
                <a:off x="2093" y="1488"/>
                <a:ext cx="492" cy="372"/>
              </a:xfrm>
              <a:prstGeom prst="rect">
                <a:avLst/>
              </a:prstGeom>
              <a:solidFill>
                <a:srgbClr val="919191"/>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50" name="Rectangle 108"/>
              <p:cNvSpPr>
                <a:spLocks noChangeArrowheads="1"/>
              </p:cNvSpPr>
              <p:nvPr/>
            </p:nvSpPr>
            <p:spPr bwMode="auto">
              <a:xfrm>
                <a:off x="2113" y="1860"/>
                <a:ext cx="449"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51" name="Rectangle 109"/>
              <p:cNvSpPr>
                <a:spLocks noChangeArrowheads="1"/>
              </p:cNvSpPr>
              <p:nvPr/>
            </p:nvSpPr>
            <p:spPr bwMode="auto">
              <a:xfrm>
                <a:off x="2100"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52" name="Line 110"/>
              <p:cNvSpPr>
                <a:spLocks noChangeShapeType="1"/>
              </p:cNvSpPr>
              <p:nvPr/>
            </p:nvSpPr>
            <p:spPr bwMode="auto">
              <a:xfrm flipH="1">
                <a:off x="2108" y="169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53" name="Line 111"/>
              <p:cNvSpPr>
                <a:spLocks noChangeShapeType="1"/>
              </p:cNvSpPr>
              <p:nvPr/>
            </p:nvSpPr>
            <p:spPr bwMode="auto">
              <a:xfrm flipH="1">
                <a:off x="2108" y="170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54" name="Line 112"/>
              <p:cNvSpPr>
                <a:spLocks noChangeShapeType="1"/>
              </p:cNvSpPr>
              <p:nvPr/>
            </p:nvSpPr>
            <p:spPr bwMode="auto">
              <a:xfrm flipH="1">
                <a:off x="2108" y="171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55" name="Line 113"/>
              <p:cNvSpPr>
                <a:spLocks noChangeShapeType="1"/>
              </p:cNvSpPr>
              <p:nvPr/>
            </p:nvSpPr>
            <p:spPr bwMode="auto">
              <a:xfrm flipH="1">
                <a:off x="2108" y="171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56" name="Line 114"/>
              <p:cNvSpPr>
                <a:spLocks noChangeShapeType="1"/>
              </p:cNvSpPr>
              <p:nvPr/>
            </p:nvSpPr>
            <p:spPr bwMode="auto">
              <a:xfrm flipH="1">
                <a:off x="2108" y="1727"/>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57" name="Line 115"/>
              <p:cNvSpPr>
                <a:spLocks noChangeShapeType="1"/>
              </p:cNvSpPr>
              <p:nvPr/>
            </p:nvSpPr>
            <p:spPr bwMode="auto">
              <a:xfrm flipH="1">
                <a:off x="2108" y="173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58" name="Line 116"/>
              <p:cNvSpPr>
                <a:spLocks noChangeShapeType="1"/>
              </p:cNvSpPr>
              <p:nvPr/>
            </p:nvSpPr>
            <p:spPr bwMode="auto">
              <a:xfrm flipH="1">
                <a:off x="2108" y="174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59" name="Line 117"/>
              <p:cNvSpPr>
                <a:spLocks noChangeShapeType="1"/>
              </p:cNvSpPr>
              <p:nvPr/>
            </p:nvSpPr>
            <p:spPr bwMode="auto">
              <a:xfrm flipH="1">
                <a:off x="2108" y="175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60" name="Line 118"/>
              <p:cNvSpPr>
                <a:spLocks noChangeShapeType="1"/>
              </p:cNvSpPr>
              <p:nvPr/>
            </p:nvSpPr>
            <p:spPr bwMode="auto">
              <a:xfrm flipH="1">
                <a:off x="2108" y="176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61" name="Line 119"/>
              <p:cNvSpPr>
                <a:spLocks noChangeShapeType="1"/>
              </p:cNvSpPr>
              <p:nvPr/>
            </p:nvSpPr>
            <p:spPr bwMode="auto">
              <a:xfrm flipH="1">
                <a:off x="2108" y="176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62" name="Line 120"/>
              <p:cNvSpPr>
                <a:spLocks noChangeShapeType="1"/>
              </p:cNvSpPr>
              <p:nvPr/>
            </p:nvSpPr>
            <p:spPr bwMode="auto">
              <a:xfrm flipH="1">
                <a:off x="2108" y="1778"/>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63" name="Line 121"/>
              <p:cNvSpPr>
                <a:spLocks noChangeShapeType="1"/>
              </p:cNvSpPr>
              <p:nvPr/>
            </p:nvSpPr>
            <p:spPr bwMode="auto">
              <a:xfrm flipH="1">
                <a:off x="2108" y="178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64" name="Rectangle 122"/>
              <p:cNvSpPr>
                <a:spLocks noChangeArrowheads="1"/>
              </p:cNvSpPr>
              <p:nvPr/>
            </p:nvSpPr>
            <p:spPr bwMode="auto">
              <a:xfrm>
                <a:off x="2182"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65" name="Line 123"/>
              <p:cNvSpPr>
                <a:spLocks noChangeShapeType="1"/>
              </p:cNvSpPr>
              <p:nvPr/>
            </p:nvSpPr>
            <p:spPr bwMode="auto">
              <a:xfrm flipH="1">
                <a:off x="2190" y="169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66" name="Line 124"/>
              <p:cNvSpPr>
                <a:spLocks noChangeShapeType="1"/>
              </p:cNvSpPr>
              <p:nvPr/>
            </p:nvSpPr>
            <p:spPr bwMode="auto">
              <a:xfrm flipH="1">
                <a:off x="2190" y="170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67" name="Line 125"/>
              <p:cNvSpPr>
                <a:spLocks noChangeShapeType="1"/>
              </p:cNvSpPr>
              <p:nvPr/>
            </p:nvSpPr>
            <p:spPr bwMode="auto">
              <a:xfrm flipH="1">
                <a:off x="2190" y="171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68" name="Line 126"/>
              <p:cNvSpPr>
                <a:spLocks noChangeShapeType="1"/>
              </p:cNvSpPr>
              <p:nvPr/>
            </p:nvSpPr>
            <p:spPr bwMode="auto">
              <a:xfrm flipH="1">
                <a:off x="2190" y="171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69" name="Line 127"/>
              <p:cNvSpPr>
                <a:spLocks noChangeShapeType="1"/>
              </p:cNvSpPr>
              <p:nvPr/>
            </p:nvSpPr>
            <p:spPr bwMode="auto">
              <a:xfrm flipH="1">
                <a:off x="2190" y="1727"/>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70" name="Line 128"/>
              <p:cNvSpPr>
                <a:spLocks noChangeShapeType="1"/>
              </p:cNvSpPr>
              <p:nvPr/>
            </p:nvSpPr>
            <p:spPr bwMode="auto">
              <a:xfrm flipH="1">
                <a:off x="2190" y="173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71" name="Line 129"/>
              <p:cNvSpPr>
                <a:spLocks noChangeShapeType="1"/>
              </p:cNvSpPr>
              <p:nvPr/>
            </p:nvSpPr>
            <p:spPr bwMode="auto">
              <a:xfrm flipH="1">
                <a:off x="2190" y="174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72" name="Line 130"/>
              <p:cNvSpPr>
                <a:spLocks noChangeShapeType="1"/>
              </p:cNvSpPr>
              <p:nvPr/>
            </p:nvSpPr>
            <p:spPr bwMode="auto">
              <a:xfrm flipH="1">
                <a:off x="2190" y="175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73" name="Line 131"/>
              <p:cNvSpPr>
                <a:spLocks noChangeShapeType="1"/>
              </p:cNvSpPr>
              <p:nvPr/>
            </p:nvSpPr>
            <p:spPr bwMode="auto">
              <a:xfrm flipH="1">
                <a:off x="2190" y="176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74" name="Line 132"/>
              <p:cNvSpPr>
                <a:spLocks noChangeShapeType="1"/>
              </p:cNvSpPr>
              <p:nvPr/>
            </p:nvSpPr>
            <p:spPr bwMode="auto">
              <a:xfrm flipH="1">
                <a:off x="2190" y="176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75" name="Line 133"/>
              <p:cNvSpPr>
                <a:spLocks noChangeShapeType="1"/>
              </p:cNvSpPr>
              <p:nvPr/>
            </p:nvSpPr>
            <p:spPr bwMode="auto">
              <a:xfrm flipH="1">
                <a:off x="2190" y="1778"/>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76" name="Line 134"/>
              <p:cNvSpPr>
                <a:spLocks noChangeShapeType="1"/>
              </p:cNvSpPr>
              <p:nvPr/>
            </p:nvSpPr>
            <p:spPr bwMode="auto">
              <a:xfrm flipH="1">
                <a:off x="2190" y="178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077" name="Rectangle 135"/>
              <p:cNvSpPr>
                <a:spLocks noChangeArrowheads="1"/>
              </p:cNvSpPr>
              <p:nvPr/>
            </p:nvSpPr>
            <p:spPr bwMode="auto">
              <a:xfrm>
                <a:off x="226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78" name="Rectangle 136"/>
              <p:cNvSpPr>
                <a:spLocks noChangeArrowheads="1"/>
              </p:cNvSpPr>
              <p:nvPr/>
            </p:nvSpPr>
            <p:spPr bwMode="auto">
              <a:xfrm>
                <a:off x="234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79" name="Rectangle 137"/>
              <p:cNvSpPr>
                <a:spLocks noChangeArrowheads="1"/>
              </p:cNvSpPr>
              <p:nvPr/>
            </p:nvSpPr>
            <p:spPr bwMode="auto">
              <a:xfrm>
                <a:off x="242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80" name="Rectangle 138"/>
              <p:cNvSpPr>
                <a:spLocks noChangeArrowheads="1"/>
              </p:cNvSpPr>
              <p:nvPr/>
            </p:nvSpPr>
            <p:spPr bwMode="auto">
              <a:xfrm>
                <a:off x="250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nvGrpSpPr>
              <p:cNvPr id="4081" name="Group 1009"/>
              <p:cNvGrpSpPr/>
              <p:nvPr/>
            </p:nvGrpSpPr>
            <p:grpSpPr bwMode="auto">
              <a:xfrm>
                <a:off x="2100" y="1490"/>
                <a:ext cx="478" cy="370"/>
                <a:chOff x="2100" y="1490"/>
                <a:chExt cx="478" cy="370"/>
              </a:xfrm>
            </p:grpSpPr>
            <p:sp>
              <p:nvSpPr>
                <p:cNvPr id="4082" name="Rectangle 140"/>
                <p:cNvSpPr>
                  <a:spLocks noChangeArrowheads="1"/>
                </p:cNvSpPr>
                <p:nvPr/>
              </p:nvSpPr>
              <p:spPr bwMode="auto">
                <a:xfrm>
                  <a:off x="2100"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83" name="Rectangle 141"/>
                <p:cNvSpPr>
                  <a:spLocks noChangeArrowheads="1"/>
                </p:cNvSpPr>
                <p:nvPr/>
              </p:nvSpPr>
              <p:spPr bwMode="auto">
                <a:xfrm>
                  <a:off x="2100"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84" name="Rectangle 142"/>
                <p:cNvSpPr>
                  <a:spLocks noChangeArrowheads="1"/>
                </p:cNvSpPr>
                <p:nvPr/>
              </p:nvSpPr>
              <p:spPr bwMode="auto">
                <a:xfrm>
                  <a:off x="2100"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85" name="Rectangle 143"/>
                <p:cNvSpPr>
                  <a:spLocks noChangeArrowheads="1"/>
                </p:cNvSpPr>
                <p:nvPr/>
              </p:nvSpPr>
              <p:spPr bwMode="auto">
                <a:xfrm>
                  <a:off x="2182"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86" name="Rectangle 144"/>
                <p:cNvSpPr>
                  <a:spLocks noChangeArrowheads="1"/>
                </p:cNvSpPr>
                <p:nvPr/>
              </p:nvSpPr>
              <p:spPr bwMode="auto">
                <a:xfrm>
                  <a:off x="2182"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87" name="Rectangle 145"/>
                <p:cNvSpPr>
                  <a:spLocks noChangeArrowheads="1"/>
                </p:cNvSpPr>
                <p:nvPr/>
              </p:nvSpPr>
              <p:spPr bwMode="auto">
                <a:xfrm>
                  <a:off x="2182"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88" name="Rectangle 146"/>
                <p:cNvSpPr>
                  <a:spLocks noChangeArrowheads="1"/>
                </p:cNvSpPr>
                <p:nvPr/>
              </p:nvSpPr>
              <p:spPr bwMode="auto">
                <a:xfrm>
                  <a:off x="226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89" name="Rectangle 147"/>
                <p:cNvSpPr>
                  <a:spLocks noChangeArrowheads="1"/>
                </p:cNvSpPr>
                <p:nvPr/>
              </p:nvSpPr>
              <p:spPr bwMode="auto">
                <a:xfrm>
                  <a:off x="226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90" name="Rectangle 148"/>
                <p:cNvSpPr>
                  <a:spLocks noChangeArrowheads="1"/>
                </p:cNvSpPr>
                <p:nvPr/>
              </p:nvSpPr>
              <p:spPr bwMode="auto">
                <a:xfrm>
                  <a:off x="226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91" name="Rectangle 149"/>
                <p:cNvSpPr>
                  <a:spLocks noChangeArrowheads="1"/>
                </p:cNvSpPr>
                <p:nvPr/>
              </p:nvSpPr>
              <p:spPr bwMode="auto">
                <a:xfrm>
                  <a:off x="234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92" name="Rectangle 150"/>
                <p:cNvSpPr>
                  <a:spLocks noChangeArrowheads="1"/>
                </p:cNvSpPr>
                <p:nvPr/>
              </p:nvSpPr>
              <p:spPr bwMode="auto">
                <a:xfrm>
                  <a:off x="234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93" name="Rectangle 151"/>
                <p:cNvSpPr>
                  <a:spLocks noChangeArrowheads="1"/>
                </p:cNvSpPr>
                <p:nvPr/>
              </p:nvSpPr>
              <p:spPr bwMode="auto">
                <a:xfrm>
                  <a:off x="234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94" name="Rectangle 152"/>
                <p:cNvSpPr>
                  <a:spLocks noChangeArrowheads="1"/>
                </p:cNvSpPr>
                <p:nvPr/>
              </p:nvSpPr>
              <p:spPr bwMode="auto">
                <a:xfrm>
                  <a:off x="242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95" name="Rectangle 153"/>
                <p:cNvSpPr>
                  <a:spLocks noChangeArrowheads="1"/>
                </p:cNvSpPr>
                <p:nvPr/>
              </p:nvSpPr>
              <p:spPr bwMode="auto">
                <a:xfrm>
                  <a:off x="242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96" name="Rectangle 154"/>
                <p:cNvSpPr>
                  <a:spLocks noChangeArrowheads="1"/>
                </p:cNvSpPr>
                <p:nvPr/>
              </p:nvSpPr>
              <p:spPr bwMode="auto">
                <a:xfrm>
                  <a:off x="242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97" name="Rectangle 155"/>
                <p:cNvSpPr>
                  <a:spLocks noChangeArrowheads="1"/>
                </p:cNvSpPr>
                <p:nvPr/>
              </p:nvSpPr>
              <p:spPr bwMode="auto">
                <a:xfrm>
                  <a:off x="250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98" name="Rectangle 156"/>
                <p:cNvSpPr>
                  <a:spLocks noChangeArrowheads="1"/>
                </p:cNvSpPr>
                <p:nvPr/>
              </p:nvSpPr>
              <p:spPr bwMode="auto">
                <a:xfrm>
                  <a:off x="250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099" name="Rectangle 157"/>
                <p:cNvSpPr>
                  <a:spLocks noChangeArrowheads="1"/>
                </p:cNvSpPr>
                <p:nvPr/>
              </p:nvSpPr>
              <p:spPr bwMode="auto">
                <a:xfrm>
                  <a:off x="250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sp>
            <p:nvSpPr>
              <p:cNvPr id="4100" name="Freeform 158"/>
              <p:cNvSpPr/>
              <p:nvPr/>
            </p:nvSpPr>
            <p:spPr bwMode="auto">
              <a:xfrm>
                <a:off x="2091" y="1454"/>
                <a:ext cx="526" cy="417"/>
              </a:xfrm>
              <a:custGeom>
                <a:avLst/>
                <a:gdLst>
                  <a:gd name="T0" fmla="*/ 36 w 526"/>
                  <a:gd name="T1" fmla="*/ 0 h 417"/>
                  <a:gd name="T2" fmla="*/ 526 w 526"/>
                  <a:gd name="T3" fmla="*/ 0 h 417"/>
                  <a:gd name="T4" fmla="*/ 526 w 526"/>
                  <a:gd name="T5" fmla="*/ 369 h 417"/>
                  <a:gd name="T6" fmla="*/ 489 w 526"/>
                  <a:gd name="T7" fmla="*/ 406 h 417"/>
                  <a:gd name="T8" fmla="*/ 479 w 526"/>
                  <a:gd name="T9" fmla="*/ 406 h 417"/>
                  <a:gd name="T10" fmla="*/ 467 w 526"/>
                  <a:gd name="T11" fmla="*/ 417 h 417"/>
                  <a:gd name="T12" fmla="*/ 21 w 526"/>
                  <a:gd name="T13" fmla="*/ 417 h 417"/>
                  <a:gd name="T14" fmla="*/ 21 w 526"/>
                  <a:gd name="T15" fmla="*/ 404 h 417"/>
                  <a:gd name="T16" fmla="*/ 0 w 526"/>
                  <a:gd name="T17" fmla="*/ 404 h 417"/>
                  <a:gd name="T18" fmla="*/ 0 w 526"/>
                  <a:gd name="T19" fmla="*/ 36 h 417"/>
                  <a:gd name="T20" fmla="*/ 36 w 526"/>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17">
                    <a:moveTo>
                      <a:pt x="36" y="0"/>
                    </a:moveTo>
                    <a:lnTo>
                      <a:pt x="526" y="0"/>
                    </a:lnTo>
                    <a:lnTo>
                      <a:pt x="526" y="369"/>
                    </a:lnTo>
                    <a:lnTo>
                      <a:pt x="489" y="406"/>
                    </a:lnTo>
                    <a:lnTo>
                      <a:pt x="479" y="406"/>
                    </a:lnTo>
                    <a:lnTo>
                      <a:pt x="467" y="417"/>
                    </a:lnTo>
                    <a:lnTo>
                      <a:pt x="21" y="417"/>
                    </a:lnTo>
                    <a:lnTo>
                      <a:pt x="21" y="404"/>
                    </a:lnTo>
                    <a:lnTo>
                      <a:pt x="0" y="404"/>
                    </a:lnTo>
                    <a:lnTo>
                      <a:pt x="0" y="36"/>
                    </a:lnTo>
                    <a:lnTo>
                      <a:pt x="36" y="0"/>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4101" name="Rectangle 159"/>
            <p:cNvSpPr>
              <a:spLocks noChangeArrowheads="1"/>
            </p:cNvSpPr>
            <p:nvPr/>
          </p:nvSpPr>
          <p:spPr bwMode="auto">
            <a:xfrm>
              <a:off x="4315" y="2593"/>
              <a:ext cx="225" cy="67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endParaRPr kumimoji="1" lang="zh-CN" altLang="en-US" sz="2400" b="1">
                <a:latin typeface="Times New Roman" panose="02020603050405020304" pitchFamily="18" charset="0"/>
                <a:ea typeface="宋体" panose="02010600030101010101" pitchFamily="2" charset="-122"/>
              </a:endParaRPr>
            </a:p>
          </p:txBody>
        </p:sp>
      </p:grpSp>
      <p:grpSp>
        <p:nvGrpSpPr>
          <p:cNvPr id="4102" name="Group 6"/>
          <p:cNvGrpSpPr/>
          <p:nvPr/>
        </p:nvGrpSpPr>
        <p:grpSpPr bwMode="auto">
          <a:xfrm>
            <a:off x="5500688" y="3343275"/>
            <a:ext cx="457200" cy="701675"/>
            <a:chOff x="4224" y="2352"/>
            <a:chExt cx="556" cy="1023"/>
          </a:xfrm>
        </p:grpSpPr>
        <p:grpSp>
          <p:nvGrpSpPr>
            <p:cNvPr id="4103" name="Group 7"/>
            <p:cNvGrpSpPr/>
            <p:nvPr/>
          </p:nvGrpSpPr>
          <p:grpSpPr bwMode="auto">
            <a:xfrm>
              <a:off x="4224" y="2352"/>
              <a:ext cx="556" cy="1023"/>
              <a:chOff x="2091" y="1454"/>
              <a:chExt cx="526" cy="419"/>
            </a:xfrm>
          </p:grpSpPr>
          <p:sp>
            <p:nvSpPr>
              <p:cNvPr id="4104" name="Freeform 162"/>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05" name="Freeform 163"/>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06" name="Freeform 164"/>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07" name="Freeform 165"/>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08" name="Freeform 166"/>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09" name="Freeform 167"/>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10" name="Rectangle 168"/>
              <p:cNvSpPr>
                <a:spLocks noChangeArrowheads="1"/>
              </p:cNvSpPr>
              <p:nvPr/>
            </p:nvSpPr>
            <p:spPr bwMode="auto">
              <a:xfrm>
                <a:off x="2093" y="1488"/>
                <a:ext cx="492" cy="372"/>
              </a:xfrm>
              <a:prstGeom prst="rect">
                <a:avLst/>
              </a:prstGeom>
              <a:solidFill>
                <a:srgbClr val="919191"/>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11" name="Rectangle 169"/>
              <p:cNvSpPr>
                <a:spLocks noChangeArrowheads="1"/>
              </p:cNvSpPr>
              <p:nvPr/>
            </p:nvSpPr>
            <p:spPr bwMode="auto">
              <a:xfrm>
                <a:off x="2113" y="1860"/>
                <a:ext cx="449"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12" name="Rectangle 170"/>
              <p:cNvSpPr>
                <a:spLocks noChangeArrowheads="1"/>
              </p:cNvSpPr>
              <p:nvPr/>
            </p:nvSpPr>
            <p:spPr bwMode="auto">
              <a:xfrm>
                <a:off x="2100"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13" name="Line 171"/>
              <p:cNvSpPr>
                <a:spLocks noChangeShapeType="1"/>
              </p:cNvSpPr>
              <p:nvPr/>
            </p:nvSpPr>
            <p:spPr bwMode="auto">
              <a:xfrm flipH="1">
                <a:off x="2108" y="169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14" name="Line 172"/>
              <p:cNvSpPr>
                <a:spLocks noChangeShapeType="1"/>
              </p:cNvSpPr>
              <p:nvPr/>
            </p:nvSpPr>
            <p:spPr bwMode="auto">
              <a:xfrm flipH="1">
                <a:off x="2108" y="170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15" name="Line 173"/>
              <p:cNvSpPr>
                <a:spLocks noChangeShapeType="1"/>
              </p:cNvSpPr>
              <p:nvPr/>
            </p:nvSpPr>
            <p:spPr bwMode="auto">
              <a:xfrm flipH="1">
                <a:off x="2108" y="171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16" name="Line 174"/>
              <p:cNvSpPr>
                <a:spLocks noChangeShapeType="1"/>
              </p:cNvSpPr>
              <p:nvPr/>
            </p:nvSpPr>
            <p:spPr bwMode="auto">
              <a:xfrm flipH="1">
                <a:off x="2108" y="171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17" name="Line 175"/>
              <p:cNvSpPr>
                <a:spLocks noChangeShapeType="1"/>
              </p:cNvSpPr>
              <p:nvPr/>
            </p:nvSpPr>
            <p:spPr bwMode="auto">
              <a:xfrm flipH="1">
                <a:off x="2108" y="1727"/>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18" name="Line 176"/>
              <p:cNvSpPr>
                <a:spLocks noChangeShapeType="1"/>
              </p:cNvSpPr>
              <p:nvPr/>
            </p:nvSpPr>
            <p:spPr bwMode="auto">
              <a:xfrm flipH="1">
                <a:off x="2108" y="173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19" name="Line 177"/>
              <p:cNvSpPr>
                <a:spLocks noChangeShapeType="1"/>
              </p:cNvSpPr>
              <p:nvPr/>
            </p:nvSpPr>
            <p:spPr bwMode="auto">
              <a:xfrm flipH="1">
                <a:off x="2108" y="174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20" name="Line 178"/>
              <p:cNvSpPr>
                <a:spLocks noChangeShapeType="1"/>
              </p:cNvSpPr>
              <p:nvPr/>
            </p:nvSpPr>
            <p:spPr bwMode="auto">
              <a:xfrm flipH="1">
                <a:off x="2108" y="175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21" name="Line 179"/>
              <p:cNvSpPr>
                <a:spLocks noChangeShapeType="1"/>
              </p:cNvSpPr>
              <p:nvPr/>
            </p:nvSpPr>
            <p:spPr bwMode="auto">
              <a:xfrm flipH="1">
                <a:off x="2108" y="176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22" name="Line 180"/>
              <p:cNvSpPr>
                <a:spLocks noChangeShapeType="1"/>
              </p:cNvSpPr>
              <p:nvPr/>
            </p:nvSpPr>
            <p:spPr bwMode="auto">
              <a:xfrm flipH="1">
                <a:off x="2108" y="176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23" name="Line 181"/>
              <p:cNvSpPr>
                <a:spLocks noChangeShapeType="1"/>
              </p:cNvSpPr>
              <p:nvPr/>
            </p:nvSpPr>
            <p:spPr bwMode="auto">
              <a:xfrm flipH="1">
                <a:off x="2108" y="1778"/>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24" name="Line 182"/>
              <p:cNvSpPr>
                <a:spLocks noChangeShapeType="1"/>
              </p:cNvSpPr>
              <p:nvPr/>
            </p:nvSpPr>
            <p:spPr bwMode="auto">
              <a:xfrm flipH="1">
                <a:off x="2108" y="178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25" name="Rectangle 183"/>
              <p:cNvSpPr>
                <a:spLocks noChangeArrowheads="1"/>
              </p:cNvSpPr>
              <p:nvPr/>
            </p:nvSpPr>
            <p:spPr bwMode="auto">
              <a:xfrm>
                <a:off x="2182"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26" name="Line 184"/>
              <p:cNvSpPr>
                <a:spLocks noChangeShapeType="1"/>
              </p:cNvSpPr>
              <p:nvPr/>
            </p:nvSpPr>
            <p:spPr bwMode="auto">
              <a:xfrm flipH="1">
                <a:off x="2190" y="169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27" name="Line 185"/>
              <p:cNvSpPr>
                <a:spLocks noChangeShapeType="1"/>
              </p:cNvSpPr>
              <p:nvPr/>
            </p:nvSpPr>
            <p:spPr bwMode="auto">
              <a:xfrm flipH="1">
                <a:off x="2190" y="170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28" name="Line 186"/>
              <p:cNvSpPr>
                <a:spLocks noChangeShapeType="1"/>
              </p:cNvSpPr>
              <p:nvPr/>
            </p:nvSpPr>
            <p:spPr bwMode="auto">
              <a:xfrm flipH="1">
                <a:off x="2190" y="171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29" name="Line 187"/>
              <p:cNvSpPr>
                <a:spLocks noChangeShapeType="1"/>
              </p:cNvSpPr>
              <p:nvPr/>
            </p:nvSpPr>
            <p:spPr bwMode="auto">
              <a:xfrm flipH="1">
                <a:off x="2190" y="171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30" name="Line 188"/>
              <p:cNvSpPr>
                <a:spLocks noChangeShapeType="1"/>
              </p:cNvSpPr>
              <p:nvPr/>
            </p:nvSpPr>
            <p:spPr bwMode="auto">
              <a:xfrm flipH="1">
                <a:off x="2190" y="1727"/>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31" name="Line 189"/>
              <p:cNvSpPr>
                <a:spLocks noChangeShapeType="1"/>
              </p:cNvSpPr>
              <p:nvPr/>
            </p:nvSpPr>
            <p:spPr bwMode="auto">
              <a:xfrm flipH="1">
                <a:off x="2190" y="173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32" name="Line 190"/>
              <p:cNvSpPr>
                <a:spLocks noChangeShapeType="1"/>
              </p:cNvSpPr>
              <p:nvPr/>
            </p:nvSpPr>
            <p:spPr bwMode="auto">
              <a:xfrm flipH="1">
                <a:off x="2190" y="174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33" name="Line 191"/>
              <p:cNvSpPr>
                <a:spLocks noChangeShapeType="1"/>
              </p:cNvSpPr>
              <p:nvPr/>
            </p:nvSpPr>
            <p:spPr bwMode="auto">
              <a:xfrm flipH="1">
                <a:off x="2190" y="175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34" name="Line 192"/>
              <p:cNvSpPr>
                <a:spLocks noChangeShapeType="1"/>
              </p:cNvSpPr>
              <p:nvPr/>
            </p:nvSpPr>
            <p:spPr bwMode="auto">
              <a:xfrm flipH="1">
                <a:off x="2190" y="176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35" name="Line 193"/>
              <p:cNvSpPr>
                <a:spLocks noChangeShapeType="1"/>
              </p:cNvSpPr>
              <p:nvPr/>
            </p:nvSpPr>
            <p:spPr bwMode="auto">
              <a:xfrm flipH="1">
                <a:off x="2190" y="176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36" name="Line 194"/>
              <p:cNvSpPr>
                <a:spLocks noChangeShapeType="1"/>
              </p:cNvSpPr>
              <p:nvPr/>
            </p:nvSpPr>
            <p:spPr bwMode="auto">
              <a:xfrm flipH="1">
                <a:off x="2190" y="1778"/>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37" name="Line 195"/>
              <p:cNvSpPr>
                <a:spLocks noChangeShapeType="1"/>
              </p:cNvSpPr>
              <p:nvPr/>
            </p:nvSpPr>
            <p:spPr bwMode="auto">
              <a:xfrm flipH="1">
                <a:off x="2190" y="178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38" name="Rectangle 196"/>
              <p:cNvSpPr>
                <a:spLocks noChangeArrowheads="1"/>
              </p:cNvSpPr>
              <p:nvPr/>
            </p:nvSpPr>
            <p:spPr bwMode="auto">
              <a:xfrm>
                <a:off x="226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39" name="Rectangle 197"/>
              <p:cNvSpPr>
                <a:spLocks noChangeArrowheads="1"/>
              </p:cNvSpPr>
              <p:nvPr/>
            </p:nvSpPr>
            <p:spPr bwMode="auto">
              <a:xfrm>
                <a:off x="234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40" name="Rectangle 198"/>
              <p:cNvSpPr>
                <a:spLocks noChangeArrowheads="1"/>
              </p:cNvSpPr>
              <p:nvPr/>
            </p:nvSpPr>
            <p:spPr bwMode="auto">
              <a:xfrm>
                <a:off x="242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41" name="Rectangle 199"/>
              <p:cNvSpPr>
                <a:spLocks noChangeArrowheads="1"/>
              </p:cNvSpPr>
              <p:nvPr/>
            </p:nvSpPr>
            <p:spPr bwMode="auto">
              <a:xfrm>
                <a:off x="250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nvGrpSpPr>
              <p:cNvPr id="4142" name="Group 46"/>
              <p:cNvGrpSpPr/>
              <p:nvPr/>
            </p:nvGrpSpPr>
            <p:grpSpPr bwMode="auto">
              <a:xfrm>
                <a:off x="2100" y="1490"/>
                <a:ext cx="478" cy="370"/>
                <a:chOff x="2100" y="1490"/>
                <a:chExt cx="478" cy="370"/>
              </a:xfrm>
            </p:grpSpPr>
            <p:sp>
              <p:nvSpPr>
                <p:cNvPr id="4143" name="Rectangle 201"/>
                <p:cNvSpPr>
                  <a:spLocks noChangeArrowheads="1"/>
                </p:cNvSpPr>
                <p:nvPr/>
              </p:nvSpPr>
              <p:spPr bwMode="auto">
                <a:xfrm>
                  <a:off x="2100"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44" name="Rectangle 202"/>
                <p:cNvSpPr>
                  <a:spLocks noChangeArrowheads="1"/>
                </p:cNvSpPr>
                <p:nvPr/>
              </p:nvSpPr>
              <p:spPr bwMode="auto">
                <a:xfrm>
                  <a:off x="2100"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45" name="Rectangle 203"/>
                <p:cNvSpPr>
                  <a:spLocks noChangeArrowheads="1"/>
                </p:cNvSpPr>
                <p:nvPr/>
              </p:nvSpPr>
              <p:spPr bwMode="auto">
                <a:xfrm>
                  <a:off x="2100"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46" name="Rectangle 204"/>
                <p:cNvSpPr>
                  <a:spLocks noChangeArrowheads="1"/>
                </p:cNvSpPr>
                <p:nvPr/>
              </p:nvSpPr>
              <p:spPr bwMode="auto">
                <a:xfrm>
                  <a:off x="2182"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47" name="Rectangle 205"/>
                <p:cNvSpPr>
                  <a:spLocks noChangeArrowheads="1"/>
                </p:cNvSpPr>
                <p:nvPr/>
              </p:nvSpPr>
              <p:spPr bwMode="auto">
                <a:xfrm>
                  <a:off x="2182"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48" name="Rectangle 206"/>
                <p:cNvSpPr>
                  <a:spLocks noChangeArrowheads="1"/>
                </p:cNvSpPr>
                <p:nvPr/>
              </p:nvSpPr>
              <p:spPr bwMode="auto">
                <a:xfrm>
                  <a:off x="2182"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49" name="Rectangle 207"/>
                <p:cNvSpPr>
                  <a:spLocks noChangeArrowheads="1"/>
                </p:cNvSpPr>
                <p:nvPr/>
              </p:nvSpPr>
              <p:spPr bwMode="auto">
                <a:xfrm>
                  <a:off x="226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50" name="Rectangle 208"/>
                <p:cNvSpPr>
                  <a:spLocks noChangeArrowheads="1"/>
                </p:cNvSpPr>
                <p:nvPr/>
              </p:nvSpPr>
              <p:spPr bwMode="auto">
                <a:xfrm>
                  <a:off x="226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51" name="Rectangle 209"/>
                <p:cNvSpPr>
                  <a:spLocks noChangeArrowheads="1"/>
                </p:cNvSpPr>
                <p:nvPr/>
              </p:nvSpPr>
              <p:spPr bwMode="auto">
                <a:xfrm>
                  <a:off x="226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52" name="Rectangle 210"/>
                <p:cNvSpPr>
                  <a:spLocks noChangeArrowheads="1"/>
                </p:cNvSpPr>
                <p:nvPr/>
              </p:nvSpPr>
              <p:spPr bwMode="auto">
                <a:xfrm>
                  <a:off x="234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53" name="Rectangle 211"/>
                <p:cNvSpPr>
                  <a:spLocks noChangeArrowheads="1"/>
                </p:cNvSpPr>
                <p:nvPr/>
              </p:nvSpPr>
              <p:spPr bwMode="auto">
                <a:xfrm>
                  <a:off x="234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54" name="Rectangle 212"/>
                <p:cNvSpPr>
                  <a:spLocks noChangeArrowheads="1"/>
                </p:cNvSpPr>
                <p:nvPr/>
              </p:nvSpPr>
              <p:spPr bwMode="auto">
                <a:xfrm>
                  <a:off x="234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55" name="Rectangle 213"/>
                <p:cNvSpPr>
                  <a:spLocks noChangeArrowheads="1"/>
                </p:cNvSpPr>
                <p:nvPr/>
              </p:nvSpPr>
              <p:spPr bwMode="auto">
                <a:xfrm>
                  <a:off x="242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56" name="Rectangle 214"/>
                <p:cNvSpPr>
                  <a:spLocks noChangeArrowheads="1"/>
                </p:cNvSpPr>
                <p:nvPr/>
              </p:nvSpPr>
              <p:spPr bwMode="auto">
                <a:xfrm>
                  <a:off x="242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57" name="Rectangle 215"/>
                <p:cNvSpPr>
                  <a:spLocks noChangeArrowheads="1"/>
                </p:cNvSpPr>
                <p:nvPr/>
              </p:nvSpPr>
              <p:spPr bwMode="auto">
                <a:xfrm>
                  <a:off x="242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58" name="Rectangle 216"/>
                <p:cNvSpPr>
                  <a:spLocks noChangeArrowheads="1"/>
                </p:cNvSpPr>
                <p:nvPr/>
              </p:nvSpPr>
              <p:spPr bwMode="auto">
                <a:xfrm>
                  <a:off x="250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59" name="Rectangle 217"/>
                <p:cNvSpPr>
                  <a:spLocks noChangeArrowheads="1"/>
                </p:cNvSpPr>
                <p:nvPr/>
              </p:nvSpPr>
              <p:spPr bwMode="auto">
                <a:xfrm>
                  <a:off x="250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60" name="Rectangle 218"/>
                <p:cNvSpPr>
                  <a:spLocks noChangeArrowheads="1"/>
                </p:cNvSpPr>
                <p:nvPr/>
              </p:nvSpPr>
              <p:spPr bwMode="auto">
                <a:xfrm>
                  <a:off x="250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sp>
            <p:nvSpPr>
              <p:cNvPr id="4161" name="Freeform 219"/>
              <p:cNvSpPr/>
              <p:nvPr/>
            </p:nvSpPr>
            <p:spPr bwMode="auto">
              <a:xfrm>
                <a:off x="2091" y="1454"/>
                <a:ext cx="526" cy="417"/>
              </a:xfrm>
              <a:custGeom>
                <a:avLst/>
                <a:gdLst>
                  <a:gd name="T0" fmla="*/ 36 w 526"/>
                  <a:gd name="T1" fmla="*/ 0 h 417"/>
                  <a:gd name="T2" fmla="*/ 526 w 526"/>
                  <a:gd name="T3" fmla="*/ 0 h 417"/>
                  <a:gd name="T4" fmla="*/ 526 w 526"/>
                  <a:gd name="T5" fmla="*/ 369 h 417"/>
                  <a:gd name="T6" fmla="*/ 489 w 526"/>
                  <a:gd name="T7" fmla="*/ 406 h 417"/>
                  <a:gd name="T8" fmla="*/ 479 w 526"/>
                  <a:gd name="T9" fmla="*/ 406 h 417"/>
                  <a:gd name="T10" fmla="*/ 467 w 526"/>
                  <a:gd name="T11" fmla="*/ 417 h 417"/>
                  <a:gd name="T12" fmla="*/ 21 w 526"/>
                  <a:gd name="T13" fmla="*/ 417 h 417"/>
                  <a:gd name="T14" fmla="*/ 21 w 526"/>
                  <a:gd name="T15" fmla="*/ 404 h 417"/>
                  <a:gd name="T16" fmla="*/ 0 w 526"/>
                  <a:gd name="T17" fmla="*/ 404 h 417"/>
                  <a:gd name="T18" fmla="*/ 0 w 526"/>
                  <a:gd name="T19" fmla="*/ 36 h 417"/>
                  <a:gd name="T20" fmla="*/ 36 w 526"/>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17">
                    <a:moveTo>
                      <a:pt x="36" y="0"/>
                    </a:moveTo>
                    <a:lnTo>
                      <a:pt x="526" y="0"/>
                    </a:lnTo>
                    <a:lnTo>
                      <a:pt x="526" y="369"/>
                    </a:lnTo>
                    <a:lnTo>
                      <a:pt x="489" y="406"/>
                    </a:lnTo>
                    <a:lnTo>
                      <a:pt x="479" y="406"/>
                    </a:lnTo>
                    <a:lnTo>
                      <a:pt x="467" y="417"/>
                    </a:lnTo>
                    <a:lnTo>
                      <a:pt x="21" y="417"/>
                    </a:lnTo>
                    <a:lnTo>
                      <a:pt x="21" y="404"/>
                    </a:lnTo>
                    <a:lnTo>
                      <a:pt x="0" y="404"/>
                    </a:lnTo>
                    <a:lnTo>
                      <a:pt x="0" y="36"/>
                    </a:lnTo>
                    <a:lnTo>
                      <a:pt x="36" y="0"/>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4162" name="Rectangle 220"/>
            <p:cNvSpPr>
              <a:spLocks noChangeArrowheads="1"/>
            </p:cNvSpPr>
            <p:nvPr/>
          </p:nvSpPr>
          <p:spPr bwMode="auto">
            <a:xfrm>
              <a:off x="4315" y="2593"/>
              <a:ext cx="225" cy="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endParaRPr kumimoji="1" lang="zh-CN" altLang="en-US" sz="2400" b="1">
                <a:latin typeface="Times New Roman" panose="02020603050405020304" pitchFamily="18" charset="0"/>
                <a:ea typeface="宋体" panose="02010600030101010101" pitchFamily="2" charset="-122"/>
              </a:endParaRPr>
            </a:p>
          </p:txBody>
        </p:sp>
      </p:grpSp>
      <p:grpSp>
        <p:nvGrpSpPr>
          <p:cNvPr id="4163" name="Group 67"/>
          <p:cNvGrpSpPr/>
          <p:nvPr/>
        </p:nvGrpSpPr>
        <p:grpSpPr bwMode="auto">
          <a:xfrm>
            <a:off x="6262688" y="3343275"/>
            <a:ext cx="457200" cy="701675"/>
            <a:chOff x="4224" y="2352"/>
            <a:chExt cx="556" cy="1023"/>
          </a:xfrm>
        </p:grpSpPr>
        <p:grpSp>
          <p:nvGrpSpPr>
            <p:cNvPr id="4164" name="Group 68"/>
            <p:cNvGrpSpPr/>
            <p:nvPr/>
          </p:nvGrpSpPr>
          <p:grpSpPr bwMode="auto">
            <a:xfrm>
              <a:off x="4224" y="2352"/>
              <a:ext cx="556" cy="1023"/>
              <a:chOff x="2091" y="1454"/>
              <a:chExt cx="526" cy="419"/>
            </a:xfrm>
          </p:grpSpPr>
          <p:sp>
            <p:nvSpPr>
              <p:cNvPr id="4165" name="Freeform 223"/>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66" name="Freeform 224"/>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67" name="Freeform 225"/>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68" name="Freeform 226"/>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69" name="Freeform 227"/>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70" name="Freeform 228"/>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171" name="Rectangle 229"/>
              <p:cNvSpPr>
                <a:spLocks noChangeArrowheads="1"/>
              </p:cNvSpPr>
              <p:nvPr/>
            </p:nvSpPr>
            <p:spPr bwMode="auto">
              <a:xfrm>
                <a:off x="2093" y="1488"/>
                <a:ext cx="492" cy="372"/>
              </a:xfrm>
              <a:prstGeom prst="rect">
                <a:avLst/>
              </a:prstGeom>
              <a:solidFill>
                <a:srgbClr val="919191"/>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72" name="Rectangle 230"/>
              <p:cNvSpPr>
                <a:spLocks noChangeArrowheads="1"/>
              </p:cNvSpPr>
              <p:nvPr/>
            </p:nvSpPr>
            <p:spPr bwMode="auto">
              <a:xfrm>
                <a:off x="2113" y="1860"/>
                <a:ext cx="449"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73" name="Rectangle 231"/>
              <p:cNvSpPr>
                <a:spLocks noChangeArrowheads="1"/>
              </p:cNvSpPr>
              <p:nvPr/>
            </p:nvSpPr>
            <p:spPr bwMode="auto">
              <a:xfrm>
                <a:off x="2100"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74" name="Line 232"/>
              <p:cNvSpPr>
                <a:spLocks noChangeShapeType="1"/>
              </p:cNvSpPr>
              <p:nvPr/>
            </p:nvSpPr>
            <p:spPr bwMode="auto">
              <a:xfrm flipH="1">
                <a:off x="2108" y="169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75" name="Line 233"/>
              <p:cNvSpPr>
                <a:spLocks noChangeShapeType="1"/>
              </p:cNvSpPr>
              <p:nvPr/>
            </p:nvSpPr>
            <p:spPr bwMode="auto">
              <a:xfrm flipH="1">
                <a:off x="2108" y="170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76" name="Line 234"/>
              <p:cNvSpPr>
                <a:spLocks noChangeShapeType="1"/>
              </p:cNvSpPr>
              <p:nvPr/>
            </p:nvSpPr>
            <p:spPr bwMode="auto">
              <a:xfrm flipH="1">
                <a:off x="2108" y="171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77" name="Line 235"/>
              <p:cNvSpPr>
                <a:spLocks noChangeShapeType="1"/>
              </p:cNvSpPr>
              <p:nvPr/>
            </p:nvSpPr>
            <p:spPr bwMode="auto">
              <a:xfrm flipH="1">
                <a:off x="2108" y="171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78" name="Line 236"/>
              <p:cNvSpPr>
                <a:spLocks noChangeShapeType="1"/>
              </p:cNvSpPr>
              <p:nvPr/>
            </p:nvSpPr>
            <p:spPr bwMode="auto">
              <a:xfrm flipH="1">
                <a:off x="2108" y="1727"/>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79" name="Line 237"/>
              <p:cNvSpPr>
                <a:spLocks noChangeShapeType="1"/>
              </p:cNvSpPr>
              <p:nvPr/>
            </p:nvSpPr>
            <p:spPr bwMode="auto">
              <a:xfrm flipH="1">
                <a:off x="2108" y="173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80" name="Line 238"/>
              <p:cNvSpPr>
                <a:spLocks noChangeShapeType="1"/>
              </p:cNvSpPr>
              <p:nvPr/>
            </p:nvSpPr>
            <p:spPr bwMode="auto">
              <a:xfrm flipH="1">
                <a:off x="2108" y="174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81" name="Line 239"/>
              <p:cNvSpPr>
                <a:spLocks noChangeShapeType="1"/>
              </p:cNvSpPr>
              <p:nvPr/>
            </p:nvSpPr>
            <p:spPr bwMode="auto">
              <a:xfrm flipH="1">
                <a:off x="2108" y="175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82" name="Line 240"/>
              <p:cNvSpPr>
                <a:spLocks noChangeShapeType="1"/>
              </p:cNvSpPr>
              <p:nvPr/>
            </p:nvSpPr>
            <p:spPr bwMode="auto">
              <a:xfrm flipH="1">
                <a:off x="2108" y="176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83" name="Line 241"/>
              <p:cNvSpPr>
                <a:spLocks noChangeShapeType="1"/>
              </p:cNvSpPr>
              <p:nvPr/>
            </p:nvSpPr>
            <p:spPr bwMode="auto">
              <a:xfrm flipH="1">
                <a:off x="2108" y="176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84" name="Line 242"/>
              <p:cNvSpPr>
                <a:spLocks noChangeShapeType="1"/>
              </p:cNvSpPr>
              <p:nvPr/>
            </p:nvSpPr>
            <p:spPr bwMode="auto">
              <a:xfrm flipH="1">
                <a:off x="2108" y="1778"/>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85" name="Line 243"/>
              <p:cNvSpPr>
                <a:spLocks noChangeShapeType="1"/>
              </p:cNvSpPr>
              <p:nvPr/>
            </p:nvSpPr>
            <p:spPr bwMode="auto">
              <a:xfrm flipH="1">
                <a:off x="2108" y="178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86" name="Rectangle 244"/>
              <p:cNvSpPr>
                <a:spLocks noChangeArrowheads="1"/>
              </p:cNvSpPr>
              <p:nvPr/>
            </p:nvSpPr>
            <p:spPr bwMode="auto">
              <a:xfrm>
                <a:off x="2182"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187" name="Line 245"/>
              <p:cNvSpPr>
                <a:spLocks noChangeShapeType="1"/>
              </p:cNvSpPr>
              <p:nvPr/>
            </p:nvSpPr>
            <p:spPr bwMode="auto">
              <a:xfrm flipH="1">
                <a:off x="2190" y="169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88" name="Line 246"/>
              <p:cNvSpPr>
                <a:spLocks noChangeShapeType="1"/>
              </p:cNvSpPr>
              <p:nvPr/>
            </p:nvSpPr>
            <p:spPr bwMode="auto">
              <a:xfrm flipH="1">
                <a:off x="2190" y="170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89" name="Line 247"/>
              <p:cNvSpPr>
                <a:spLocks noChangeShapeType="1"/>
              </p:cNvSpPr>
              <p:nvPr/>
            </p:nvSpPr>
            <p:spPr bwMode="auto">
              <a:xfrm flipH="1">
                <a:off x="2190" y="171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90" name="Line 248"/>
              <p:cNvSpPr>
                <a:spLocks noChangeShapeType="1"/>
              </p:cNvSpPr>
              <p:nvPr/>
            </p:nvSpPr>
            <p:spPr bwMode="auto">
              <a:xfrm flipH="1">
                <a:off x="2190" y="171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91" name="Line 249"/>
              <p:cNvSpPr>
                <a:spLocks noChangeShapeType="1"/>
              </p:cNvSpPr>
              <p:nvPr/>
            </p:nvSpPr>
            <p:spPr bwMode="auto">
              <a:xfrm flipH="1">
                <a:off x="2190" y="1727"/>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92" name="Line 250"/>
              <p:cNvSpPr>
                <a:spLocks noChangeShapeType="1"/>
              </p:cNvSpPr>
              <p:nvPr/>
            </p:nvSpPr>
            <p:spPr bwMode="auto">
              <a:xfrm flipH="1">
                <a:off x="2190" y="173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93" name="Line 251"/>
              <p:cNvSpPr>
                <a:spLocks noChangeShapeType="1"/>
              </p:cNvSpPr>
              <p:nvPr/>
            </p:nvSpPr>
            <p:spPr bwMode="auto">
              <a:xfrm flipH="1">
                <a:off x="2190" y="174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94" name="Line 252"/>
              <p:cNvSpPr>
                <a:spLocks noChangeShapeType="1"/>
              </p:cNvSpPr>
              <p:nvPr/>
            </p:nvSpPr>
            <p:spPr bwMode="auto">
              <a:xfrm flipH="1">
                <a:off x="2190" y="175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95" name="Line 253"/>
              <p:cNvSpPr>
                <a:spLocks noChangeShapeType="1"/>
              </p:cNvSpPr>
              <p:nvPr/>
            </p:nvSpPr>
            <p:spPr bwMode="auto">
              <a:xfrm flipH="1">
                <a:off x="2190" y="176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96" name="Line 254"/>
              <p:cNvSpPr>
                <a:spLocks noChangeShapeType="1"/>
              </p:cNvSpPr>
              <p:nvPr/>
            </p:nvSpPr>
            <p:spPr bwMode="auto">
              <a:xfrm flipH="1">
                <a:off x="2190" y="176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97" name="Line 255"/>
              <p:cNvSpPr>
                <a:spLocks noChangeShapeType="1"/>
              </p:cNvSpPr>
              <p:nvPr/>
            </p:nvSpPr>
            <p:spPr bwMode="auto">
              <a:xfrm flipH="1">
                <a:off x="2190" y="1778"/>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98" name="Line 256"/>
              <p:cNvSpPr>
                <a:spLocks noChangeShapeType="1"/>
              </p:cNvSpPr>
              <p:nvPr/>
            </p:nvSpPr>
            <p:spPr bwMode="auto">
              <a:xfrm flipH="1">
                <a:off x="2190" y="178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199" name="Rectangle 257"/>
              <p:cNvSpPr>
                <a:spLocks noChangeArrowheads="1"/>
              </p:cNvSpPr>
              <p:nvPr/>
            </p:nvSpPr>
            <p:spPr bwMode="auto">
              <a:xfrm>
                <a:off x="226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00" name="Rectangle 258"/>
              <p:cNvSpPr>
                <a:spLocks noChangeArrowheads="1"/>
              </p:cNvSpPr>
              <p:nvPr/>
            </p:nvSpPr>
            <p:spPr bwMode="auto">
              <a:xfrm>
                <a:off x="234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01" name="Rectangle 259"/>
              <p:cNvSpPr>
                <a:spLocks noChangeArrowheads="1"/>
              </p:cNvSpPr>
              <p:nvPr/>
            </p:nvSpPr>
            <p:spPr bwMode="auto">
              <a:xfrm>
                <a:off x="242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02" name="Rectangle 260"/>
              <p:cNvSpPr>
                <a:spLocks noChangeArrowheads="1"/>
              </p:cNvSpPr>
              <p:nvPr/>
            </p:nvSpPr>
            <p:spPr bwMode="auto">
              <a:xfrm>
                <a:off x="250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nvGrpSpPr>
              <p:cNvPr id="4203" name="Group 107"/>
              <p:cNvGrpSpPr/>
              <p:nvPr/>
            </p:nvGrpSpPr>
            <p:grpSpPr bwMode="auto">
              <a:xfrm>
                <a:off x="2100" y="1490"/>
                <a:ext cx="478" cy="370"/>
                <a:chOff x="2100" y="1490"/>
                <a:chExt cx="478" cy="370"/>
              </a:xfrm>
            </p:grpSpPr>
            <p:sp>
              <p:nvSpPr>
                <p:cNvPr id="4204" name="Rectangle 262"/>
                <p:cNvSpPr>
                  <a:spLocks noChangeArrowheads="1"/>
                </p:cNvSpPr>
                <p:nvPr/>
              </p:nvSpPr>
              <p:spPr bwMode="auto">
                <a:xfrm>
                  <a:off x="2100"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05" name="Rectangle 263"/>
                <p:cNvSpPr>
                  <a:spLocks noChangeArrowheads="1"/>
                </p:cNvSpPr>
                <p:nvPr/>
              </p:nvSpPr>
              <p:spPr bwMode="auto">
                <a:xfrm>
                  <a:off x="2100"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06" name="Rectangle 264"/>
                <p:cNvSpPr>
                  <a:spLocks noChangeArrowheads="1"/>
                </p:cNvSpPr>
                <p:nvPr/>
              </p:nvSpPr>
              <p:spPr bwMode="auto">
                <a:xfrm>
                  <a:off x="2100"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07" name="Rectangle 265"/>
                <p:cNvSpPr>
                  <a:spLocks noChangeArrowheads="1"/>
                </p:cNvSpPr>
                <p:nvPr/>
              </p:nvSpPr>
              <p:spPr bwMode="auto">
                <a:xfrm>
                  <a:off x="2182"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08" name="Rectangle 266"/>
                <p:cNvSpPr>
                  <a:spLocks noChangeArrowheads="1"/>
                </p:cNvSpPr>
                <p:nvPr/>
              </p:nvSpPr>
              <p:spPr bwMode="auto">
                <a:xfrm>
                  <a:off x="2182"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09" name="Rectangle 267"/>
                <p:cNvSpPr>
                  <a:spLocks noChangeArrowheads="1"/>
                </p:cNvSpPr>
                <p:nvPr/>
              </p:nvSpPr>
              <p:spPr bwMode="auto">
                <a:xfrm>
                  <a:off x="2182"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10" name="Rectangle 268"/>
                <p:cNvSpPr>
                  <a:spLocks noChangeArrowheads="1"/>
                </p:cNvSpPr>
                <p:nvPr/>
              </p:nvSpPr>
              <p:spPr bwMode="auto">
                <a:xfrm>
                  <a:off x="226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11" name="Rectangle 269"/>
                <p:cNvSpPr>
                  <a:spLocks noChangeArrowheads="1"/>
                </p:cNvSpPr>
                <p:nvPr/>
              </p:nvSpPr>
              <p:spPr bwMode="auto">
                <a:xfrm>
                  <a:off x="226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12" name="Rectangle 270"/>
                <p:cNvSpPr>
                  <a:spLocks noChangeArrowheads="1"/>
                </p:cNvSpPr>
                <p:nvPr/>
              </p:nvSpPr>
              <p:spPr bwMode="auto">
                <a:xfrm>
                  <a:off x="226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13" name="Rectangle 271"/>
                <p:cNvSpPr>
                  <a:spLocks noChangeArrowheads="1"/>
                </p:cNvSpPr>
                <p:nvPr/>
              </p:nvSpPr>
              <p:spPr bwMode="auto">
                <a:xfrm>
                  <a:off x="234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14" name="Rectangle 272"/>
                <p:cNvSpPr>
                  <a:spLocks noChangeArrowheads="1"/>
                </p:cNvSpPr>
                <p:nvPr/>
              </p:nvSpPr>
              <p:spPr bwMode="auto">
                <a:xfrm>
                  <a:off x="234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15" name="Rectangle 273"/>
                <p:cNvSpPr>
                  <a:spLocks noChangeArrowheads="1"/>
                </p:cNvSpPr>
                <p:nvPr/>
              </p:nvSpPr>
              <p:spPr bwMode="auto">
                <a:xfrm>
                  <a:off x="234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16" name="Rectangle 274"/>
                <p:cNvSpPr>
                  <a:spLocks noChangeArrowheads="1"/>
                </p:cNvSpPr>
                <p:nvPr/>
              </p:nvSpPr>
              <p:spPr bwMode="auto">
                <a:xfrm>
                  <a:off x="242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17" name="Rectangle 275"/>
                <p:cNvSpPr>
                  <a:spLocks noChangeArrowheads="1"/>
                </p:cNvSpPr>
                <p:nvPr/>
              </p:nvSpPr>
              <p:spPr bwMode="auto">
                <a:xfrm>
                  <a:off x="242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18" name="Rectangle 276"/>
                <p:cNvSpPr>
                  <a:spLocks noChangeArrowheads="1"/>
                </p:cNvSpPr>
                <p:nvPr/>
              </p:nvSpPr>
              <p:spPr bwMode="auto">
                <a:xfrm>
                  <a:off x="242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19" name="Rectangle 277"/>
                <p:cNvSpPr>
                  <a:spLocks noChangeArrowheads="1"/>
                </p:cNvSpPr>
                <p:nvPr/>
              </p:nvSpPr>
              <p:spPr bwMode="auto">
                <a:xfrm>
                  <a:off x="250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20" name="Rectangle 278"/>
                <p:cNvSpPr>
                  <a:spLocks noChangeArrowheads="1"/>
                </p:cNvSpPr>
                <p:nvPr/>
              </p:nvSpPr>
              <p:spPr bwMode="auto">
                <a:xfrm>
                  <a:off x="250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21" name="Rectangle 279"/>
                <p:cNvSpPr>
                  <a:spLocks noChangeArrowheads="1"/>
                </p:cNvSpPr>
                <p:nvPr/>
              </p:nvSpPr>
              <p:spPr bwMode="auto">
                <a:xfrm>
                  <a:off x="250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sp>
            <p:nvSpPr>
              <p:cNvPr id="4222" name="Freeform 280"/>
              <p:cNvSpPr/>
              <p:nvPr/>
            </p:nvSpPr>
            <p:spPr bwMode="auto">
              <a:xfrm>
                <a:off x="2091" y="1454"/>
                <a:ext cx="526" cy="417"/>
              </a:xfrm>
              <a:custGeom>
                <a:avLst/>
                <a:gdLst>
                  <a:gd name="T0" fmla="*/ 36 w 526"/>
                  <a:gd name="T1" fmla="*/ 0 h 417"/>
                  <a:gd name="T2" fmla="*/ 526 w 526"/>
                  <a:gd name="T3" fmla="*/ 0 h 417"/>
                  <a:gd name="T4" fmla="*/ 526 w 526"/>
                  <a:gd name="T5" fmla="*/ 369 h 417"/>
                  <a:gd name="T6" fmla="*/ 489 w 526"/>
                  <a:gd name="T7" fmla="*/ 406 h 417"/>
                  <a:gd name="T8" fmla="*/ 479 w 526"/>
                  <a:gd name="T9" fmla="*/ 406 h 417"/>
                  <a:gd name="T10" fmla="*/ 467 w 526"/>
                  <a:gd name="T11" fmla="*/ 417 h 417"/>
                  <a:gd name="T12" fmla="*/ 21 w 526"/>
                  <a:gd name="T13" fmla="*/ 417 h 417"/>
                  <a:gd name="T14" fmla="*/ 21 w 526"/>
                  <a:gd name="T15" fmla="*/ 404 h 417"/>
                  <a:gd name="T16" fmla="*/ 0 w 526"/>
                  <a:gd name="T17" fmla="*/ 404 h 417"/>
                  <a:gd name="T18" fmla="*/ 0 w 526"/>
                  <a:gd name="T19" fmla="*/ 36 h 417"/>
                  <a:gd name="T20" fmla="*/ 36 w 526"/>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17">
                    <a:moveTo>
                      <a:pt x="36" y="0"/>
                    </a:moveTo>
                    <a:lnTo>
                      <a:pt x="526" y="0"/>
                    </a:lnTo>
                    <a:lnTo>
                      <a:pt x="526" y="369"/>
                    </a:lnTo>
                    <a:lnTo>
                      <a:pt x="489" y="406"/>
                    </a:lnTo>
                    <a:lnTo>
                      <a:pt x="479" y="406"/>
                    </a:lnTo>
                    <a:lnTo>
                      <a:pt x="467" y="417"/>
                    </a:lnTo>
                    <a:lnTo>
                      <a:pt x="21" y="417"/>
                    </a:lnTo>
                    <a:lnTo>
                      <a:pt x="21" y="404"/>
                    </a:lnTo>
                    <a:lnTo>
                      <a:pt x="0" y="404"/>
                    </a:lnTo>
                    <a:lnTo>
                      <a:pt x="0" y="36"/>
                    </a:lnTo>
                    <a:lnTo>
                      <a:pt x="36" y="0"/>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4223" name="Rectangle 281"/>
            <p:cNvSpPr>
              <a:spLocks noChangeArrowheads="1"/>
            </p:cNvSpPr>
            <p:nvPr/>
          </p:nvSpPr>
          <p:spPr bwMode="auto">
            <a:xfrm>
              <a:off x="4315" y="2593"/>
              <a:ext cx="224" cy="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endParaRPr kumimoji="1" lang="zh-CN" altLang="en-US" sz="2400" b="1">
                <a:latin typeface="Times New Roman" panose="02020603050405020304" pitchFamily="18" charset="0"/>
                <a:ea typeface="宋体" panose="02010600030101010101" pitchFamily="2" charset="-122"/>
              </a:endParaRPr>
            </a:p>
          </p:txBody>
        </p:sp>
      </p:grpSp>
      <p:grpSp>
        <p:nvGrpSpPr>
          <p:cNvPr id="4224" name="Group 128"/>
          <p:cNvGrpSpPr/>
          <p:nvPr/>
        </p:nvGrpSpPr>
        <p:grpSpPr bwMode="auto">
          <a:xfrm>
            <a:off x="6948488" y="2733675"/>
            <a:ext cx="457200" cy="701675"/>
            <a:chOff x="4224" y="2352"/>
            <a:chExt cx="556" cy="1023"/>
          </a:xfrm>
        </p:grpSpPr>
        <p:grpSp>
          <p:nvGrpSpPr>
            <p:cNvPr id="4225" name="Group 129"/>
            <p:cNvGrpSpPr/>
            <p:nvPr/>
          </p:nvGrpSpPr>
          <p:grpSpPr bwMode="auto">
            <a:xfrm>
              <a:off x="4224" y="2352"/>
              <a:ext cx="556" cy="1023"/>
              <a:chOff x="2091" y="1454"/>
              <a:chExt cx="526" cy="419"/>
            </a:xfrm>
          </p:grpSpPr>
          <p:sp>
            <p:nvSpPr>
              <p:cNvPr id="4226" name="Freeform 284"/>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27" name="Freeform 285"/>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28" name="Freeform 286"/>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29" name="Freeform 287"/>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30" name="Freeform 288"/>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31" name="Freeform 289"/>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32" name="Rectangle 290"/>
              <p:cNvSpPr>
                <a:spLocks noChangeArrowheads="1"/>
              </p:cNvSpPr>
              <p:nvPr/>
            </p:nvSpPr>
            <p:spPr bwMode="auto">
              <a:xfrm>
                <a:off x="2093" y="1488"/>
                <a:ext cx="492" cy="372"/>
              </a:xfrm>
              <a:prstGeom prst="rect">
                <a:avLst/>
              </a:prstGeom>
              <a:solidFill>
                <a:srgbClr val="919191"/>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33" name="Rectangle 291"/>
              <p:cNvSpPr>
                <a:spLocks noChangeArrowheads="1"/>
              </p:cNvSpPr>
              <p:nvPr/>
            </p:nvSpPr>
            <p:spPr bwMode="auto">
              <a:xfrm>
                <a:off x="2113" y="1860"/>
                <a:ext cx="449"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34" name="Rectangle 292"/>
              <p:cNvSpPr>
                <a:spLocks noChangeArrowheads="1"/>
              </p:cNvSpPr>
              <p:nvPr/>
            </p:nvSpPr>
            <p:spPr bwMode="auto">
              <a:xfrm>
                <a:off x="2100"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35" name="Line 293"/>
              <p:cNvSpPr>
                <a:spLocks noChangeShapeType="1"/>
              </p:cNvSpPr>
              <p:nvPr/>
            </p:nvSpPr>
            <p:spPr bwMode="auto">
              <a:xfrm flipH="1">
                <a:off x="2108" y="169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36" name="Line 294"/>
              <p:cNvSpPr>
                <a:spLocks noChangeShapeType="1"/>
              </p:cNvSpPr>
              <p:nvPr/>
            </p:nvSpPr>
            <p:spPr bwMode="auto">
              <a:xfrm flipH="1">
                <a:off x="2108" y="170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37" name="Line 295"/>
              <p:cNvSpPr>
                <a:spLocks noChangeShapeType="1"/>
              </p:cNvSpPr>
              <p:nvPr/>
            </p:nvSpPr>
            <p:spPr bwMode="auto">
              <a:xfrm flipH="1">
                <a:off x="2108" y="171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38" name="Line 296"/>
              <p:cNvSpPr>
                <a:spLocks noChangeShapeType="1"/>
              </p:cNvSpPr>
              <p:nvPr/>
            </p:nvSpPr>
            <p:spPr bwMode="auto">
              <a:xfrm flipH="1">
                <a:off x="2108" y="171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39" name="Line 297"/>
              <p:cNvSpPr>
                <a:spLocks noChangeShapeType="1"/>
              </p:cNvSpPr>
              <p:nvPr/>
            </p:nvSpPr>
            <p:spPr bwMode="auto">
              <a:xfrm flipH="1">
                <a:off x="2108" y="1727"/>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40" name="Line 298"/>
              <p:cNvSpPr>
                <a:spLocks noChangeShapeType="1"/>
              </p:cNvSpPr>
              <p:nvPr/>
            </p:nvSpPr>
            <p:spPr bwMode="auto">
              <a:xfrm flipH="1">
                <a:off x="2108" y="173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41" name="Line 299"/>
              <p:cNvSpPr>
                <a:spLocks noChangeShapeType="1"/>
              </p:cNvSpPr>
              <p:nvPr/>
            </p:nvSpPr>
            <p:spPr bwMode="auto">
              <a:xfrm flipH="1">
                <a:off x="2108" y="174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42" name="Line 300"/>
              <p:cNvSpPr>
                <a:spLocks noChangeShapeType="1"/>
              </p:cNvSpPr>
              <p:nvPr/>
            </p:nvSpPr>
            <p:spPr bwMode="auto">
              <a:xfrm flipH="1">
                <a:off x="2108" y="175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43" name="Line 301"/>
              <p:cNvSpPr>
                <a:spLocks noChangeShapeType="1"/>
              </p:cNvSpPr>
              <p:nvPr/>
            </p:nvSpPr>
            <p:spPr bwMode="auto">
              <a:xfrm flipH="1">
                <a:off x="2108" y="176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44" name="Line 302"/>
              <p:cNvSpPr>
                <a:spLocks noChangeShapeType="1"/>
              </p:cNvSpPr>
              <p:nvPr/>
            </p:nvSpPr>
            <p:spPr bwMode="auto">
              <a:xfrm flipH="1">
                <a:off x="2108" y="176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45" name="Line 303"/>
              <p:cNvSpPr>
                <a:spLocks noChangeShapeType="1"/>
              </p:cNvSpPr>
              <p:nvPr/>
            </p:nvSpPr>
            <p:spPr bwMode="auto">
              <a:xfrm flipH="1">
                <a:off x="2108" y="1778"/>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46" name="Line 304"/>
              <p:cNvSpPr>
                <a:spLocks noChangeShapeType="1"/>
              </p:cNvSpPr>
              <p:nvPr/>
            </p:nvSpPr>
            <p:spPr bwMode="auto">
              <a:xfrm flipH="1">
                <a:off x="2108" y="178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47" name="Rectangle 305"/>
              <p:cNvSpPr>
                <a:spLocks noChangeArrowheads="1"/>
              </p:cNvSpPr>
              <p:nvPr/>
            </p:nvSpPr>
            <p:spPr bwMode="auto">
              <a:xfrm>
                <a:off x="2182"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48" name="Line 306"/>
              <p:cNvSpPr>
                <a:spLocks noChangeShapeType="1"/>
              </p:cNvSpPr>
              <p:nvPr/>
            </p:nvSpPr>
            <p:spPr bwMode="auto">
              <a:xfrm flipH="1">
                <a:off x="2190" y="169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49" name="Line 307"/>
              <p:cNvSpPr>
                <a:spLocks noChangeShapeType="1"/>
              </p:cNvSpPr>
              <p:nvPr/>
            </p:nvSpPr>
            <p:spPr bwMode="auto">
              <a:xfrm flipH="1">
                <a:off x="2190" y="170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50" name="Line 308"/>
              <p:cNvSpPr>
                <a:spLocks noChangeShapeType="1"/>
              </p:cNvSpPr>
              <p:nvPr/>
            </p:nvSpPr>
            <p:spPr bwMode="auto">
              <a:xfrm flipH="1">
                <a:off x="2190" y="171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51" name="Line 309"/>
              <p:cNvSpPr>
                <a:spLocks noChangeShapeType="1"/>
              </p:cNvSpPr>
              <p:nvPr/>
            </p:nvSpPr>
            <p:spPr bwMode="auto">
              <a:xfrm flipH="1">
                <a:off x="2190" y="171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52" name="Line 310"/>
              <p:cNvSpPr>
                <a:spLocks noChangeShapeType="1"/>
              </p:cNvSpPr>
              <p:nvPr/>
            </p:nvSpPr>
            <p:spPr bwMode="auto">
              <a:xfrm flipH="1">
                <a:off x="2190" y="1727"/>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53" name="Line 311"/>
              <p:cNvSpPr>
                <a:spLocks noChangeShapeType="1"/>
              </p:cNvSpPr>
              <p:nvPr/>
            </p:nvSpPr>
            <p:spPr bwMode="auto">
              <a:xfrm flipH="1">
                <a:off x="2190" y="173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54" name="Line 312"/>
              <p:cNvSpPr>
                <a:spLocks noChangeShapeType="1"/>
              </p:cNvSpPr>
              <p:nvPr/>
            </p:nvSpPr>
            <p:spPr bwMode="auto">
              <a:xfrm flipH="1">
                <a:off x="2190" y="174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55" name="Line 313"/>
              <p:cNvSpPr>
                <a:spLocks noChangeShapeType="1"/>
              </p:cNvSpPr>
              <p:nvPr/>
            </p:nvSpPr>
            <p:spPr bwMode="auto">
              <a:xfrm flipH="1">
                <a:off x="2190" y="175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56" name="Line 314"/>
              <p:cNvSpPr>
                <a:spLocks noChangeShapeType="1"/>
              </p:cNvSpPr>
              <p:nvPr/>
            </p:nvSpPr>
            <p:spPr bwMode="auto">
              <a:xfrm flipH="1">
                <a:off x="2190" y="176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57" name="Line 315"/>
              <p:cNvSpPr>
                <a:spLocks noChangeShapeType="1"/>
              </p:cNvSpPr>
              <p:nvPr/>
            </p:nvSpPr>
            <p:spPr bwMode="auto">
              <a:xfrm flipH="1">
                <a:off x="2190" y="176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58" name="Line 316"/>
              <p:cNvSpPr>
                <a:spLocks noChangeShapeType="1"/>
              </p:cNvSpPr>
              <p:nvPr/>
            </p:nvSpPr>
            <p:spPr bwMode="auto">
              <a:xfrm flipH="1">
                <a:off x="2190" y="1778"/>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59" name="Line 317"/>
              <p:cNvSpPr>
                <a:spLocks noChangeShapeType="1"/>
              </p:cNvSpPr>
              <p:nvPr/>
            </p:nvSpPr>
            <p:spPr bwMode="auto">
              <a:xfrm flipH="1">
                <a:off x="2190" y="178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60" name="Rectangle 318"/>
              <p:cNvSpPr>
                <a:spLocks noChangeArrowheads="1"/>
              </p:cNvSpPr>
              <p:nvPr/>
            </p:nvSpPr>
            <p:spPr bwMode="auto">
              <a:xfrm>
                <a:off x="226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61" name="Rectangle 319"/>
              <p:cNvSpPr>
                <a:spLocks noChangeArrowheads="1"/>
              </p:cNvSpPr>
              <p:nvPr/>
            </p:nvSpPr>
            <p:spPr bwMode="auto">
              <a:xfrm>
                <a:off x="234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62" name="Rectangle 320"/>
              <p:cNvSpPr>
                <a:spLocks noChangeArrowheads="1"/>
              </p:cNvSpPr>
              <p:nvPr/>
            </p:nvSpPr>
            <p:spPr bwMode="auto">
              <a:xfrm>
                <a:off x="242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63" name="Rectangle 321"/>
              <p:cNvSpPr>
                <a:spLocks noChangeArrowheads="1"/>
              </p:cNvSpPr>
              <p:nvPr/>
            </p:nvSpPr>
            <p:spPr bwMode="auto">
              <a:xfrm>
                <a:off x="250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nvGrpSpPr>
              <p:cNvPr id="4264" name="Group 168"/>
              <p:cNvGrpSpPr/>
              <p:nvPr/>
            </p:nvGrpSpPr>
            <p:grpSpPr bwMode="auto">
              <a:xfrm>
                <a:off x="2100" y="1490"/>
                <a:ext cx="478" cy="370"/>
                <a:chOff x="2100" y="1490"/>
                <a:chExt cx="478" cy="370"/>
              </a:xfrm>
            </p:grpSpPr>
            <p:sp>
              <p:nvSpPr>
                <p:cNvPr id="4265" name="Rectangle 323"/>
                <p:cNvSpPr>
                  <a:spLocks noChangeArrowheads="1"/>
                </p:cNvSpPr>
                <p:nvPr/>
              </p:nvSpPr>
              <p:spPr bwMode="auto">
                <a:xfrm>
                  <a:off x="2100"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66" name="Rectangle 324"/>
                <p:cNvSpPr>
                  <a:spLocks noChangeArrowheads="1"/>
                </p:cNvSpPr>
                <p:nvPr/>
              </p:nvSpPr>
              <p:spPr bwMode="auto">
                <a:xfrm>
                  <a:off x="2100"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67" name="Rectangle 325"/>
                <p:cNvSpPr>
                  <a:spLocks noChangeArrowheads="1"/>
                </p:cNvSpPr>
                <p:nvPr/>
              </p:nvSpPr>
              <p:spPr bwMode="auto">
                <a:xfrm>
                  <a:off x="2100"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68" name="Rectangle 326"/>
                <p:cNvSpPr>
                  <a:spLocks noChangeArrowheads="1"/>
                </p:cNvSpPr>
                <p:nvPr/>
              </p:nvSpPr>
              <p:spPr bwMode="auto">
                <a:xfrm>
                  <a:off x="2182"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69" name="Rectangle 327"/>
                <p:cNvSpPr>
                  <a:spLocks noChangeArrowheads="1"/>
                </p:cNvSpPr>
                <p:nvPr/>
              </p:nvSpPr>
              <p:spPr bwMode="auto">
                <a:xfrm>
                  <a:off x="2182"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70" name="Rectangle 328"/>
                <p:cNvSpPr>
                  <a:spLocks noChangeArrowheads="1"/>
                </p:cNvSpPr>
                <p:nvPr/>
              </p:nvSpPr>
              <p:spPr bwMode="auto">
                <a:xfrm>
                  <a:off x="2182"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71" name="Rectangle 329"/>
                <p:cNvSpPr>
                  <a:spLocks noChangeArrowheads="1"/>
                </p:cNvSpPr>
                <p:nvPr/>
              </p:nvSpPr>
              <p:spPr bwMode="auto">
                <a:xfrm>
                  <a:off x="226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72" name="Rectangle 330"/>
                <p:cNvSpPr>
                  <a:spLocks noChangeArrowheads="1"/>
                </p:cNvSpPr>
                <p:nvPr/>
              </p:nvSpPr>
              <p:spPr bwMode="auto">
                <a:xfrm>
                  <a:off x="226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73" name="Rectangle 331"/>
                <p:cNvSpPr>
                  <a:spLocks noChangeArrowheads="1"/>
                </p:cNvSpPr>
                <p:nvPr/>
              </p:nvSpPr>
              <p:spPr bwMode="auto">
                <a:xfrm>
                  <a:off x="226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74" name="Rectangle 332"/>
                <p:cNvSpPr>
                  <a:spLocks noChangeArrowheads="1"/>
                </p:cNvSpPr>
                <p:nvPr/>
              </p:nvSpPr>
              <p:spPr bwMode="auto">
                <a:xfrm>
                  <a:off x="234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75" name="Rectangle 333"/>
                <p:cNvSpPr>
                  <a:spLocks noChangeArrowheads="1"/>
                </p:cNvSpPr>
                <p:nvPr/>
              </p:nvSpPr>
              <p:spPr bwMode="auto">
                <a:xfrm>
                  <a:off x="234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76" name="Rectangle 334"/>
                <p:cNvSpPr>
                  <a:spLocks noChangeArrowheads="1"/>
                </p:cNvSpPr>
                <p:nvPr/>
              </p:nvSpPr>
              <p:spPr bwMode="auto">
                <a:xfrm>
                  <a:off x="234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77" name="Rectangle 335"/>
                <p:cNvSpPr>
                  <a:spLocks noChangeArrowheads="1"/>
                </p:cNvSpPr>
                <p:nvPr/>
              </p:nvSpPr>
              <p:spPr bwMode="auto">
                <a:xfrm>
                  <a:off x="242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78" name="Rectangle 336"/>
                <p:cNvSpPr>
                  <a:spLocks noChangeArrowheads="1"/>
                </p:cNvSpPr>
                <p:nvPr/>
              </p:nvSpPr>
              <p:spPr bwMode="auto">
                <a:xfrm>
                  <a:off x="242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79" name="Rectangle 337"/>
                <p:cNvSpPr>
                  <a:spLocks noChangeArrowheads="1"/>
                </p:cNvSpPr>
                <p:nvPr/>
              </p:nvSpPr>
              <p:spPr bwMode="auto">
                <a:xfrm>
                  <a:off x="242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80" name="Rectangle 338"/>
                <p:cNvSpPr>
                  <a:spLocks noChangeArrowheads="1"/>
                </p:cNvSpPr>
                <p:nvPr/>
              </p:nvSpPr>
              <p:spPr bwMode="auto">
                <a:xfrm>
                  <a:off x="250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81" name="Rectangle 339"/>
                <p:cNvSpPr>
                  <a:spLocks noChangeArrowheads="1"/>
                </p:cNvSpPr>
                <p:nvPr/>
              </p:nvSpPr>
              <p:spPr bwMode="auto">
                <a:xfrm>
                  <a:off x="250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82" name="Rectangle 340"/>
                <p:cNvSpPr>
                  <a:spLocks noChangeArrowheads="1"/>
                </p:cNvSpPr>
                <p:nvPr/>
              </p:nvSpPr>
              <p:spPr bwMode="auto">
                <a:xfrm>
                  <a:off x="250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sp>
            <p:nvSpPr>
              <p:cNvPr id="4283" name="Freeform 341"/>
              <p:cNvSpPr/>
              <p:nvPr/>
            </p:nvSpPr>
            <p:spPr bwMode="auto">
              <a:xfrm>
                <a:off x="2091" y="1454"/>
                <a:ext cx="526" cy="417"/>
              </a:xfrm>
              <a:custGeom>
                <a:avLst/>
                <a:gdLst>
                  <a:gd name="T0" fmla="*/ 36 w 526"/>
                  <a:gd name="T1" fmla="*/ 0 h 417"/>
                  <a:gd name="T2" fmla="*/ 526 w 526"/>
                  <a:gd name="T3" fmla="*/ 0 h 417"/>
                  <a:gd name="T4" fmla="*/ 526 w 526"/>
                  <a:gd name="T5" fmla="*/ 369 h 417"/>
                  <a:gd name="T6" fmla="*/ 489 w 526"/>
                  <a:gd name="T7" fmla="*/ 406 h 417"/>
                  <a:gd name="T8" fmla="*/ 479 w 526"/>
                  <a:gd name="T9" fmla="*/ 406 h 417"/>
                  <a:gd name="T10" fmla="*/ 467 w 526"/>
                  <a:gd name="T11" fmla="*/ 417 h 417"/>
                  <a:gd name="T12" fmla="*/ 21 w 526"/>
                  <a:gd name="T13" fmla="*/ 417 h 417"/>
                  <a:gd name="T14" fmla="*/ 21 w 526"/>
                  <a:gd name="T15" fmla="*/ 404 h 417"/>
                  <a:gd name="T16" fmla="*/ 0 w 526"/>
                  <a:gd name="T17" fmla="*/ 404 h 417"/>
                  <a:gd name="T18" fmla="*/ 0 w 526"/>
                  <a:gd name="T19" fmla="*/ 36 h 417"/>
                  <a:gd name="T20" fmla="*/ 36 w 526"/>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17">
                    <a:moveTo>
                      <a:pt x="36" y="0"/>
                    </a:moveTo>
                    <a:lnTo>
                      <a:pt x="526" y="0"/>
                    </a:lnTo>
                    <a:lnTo>
                      <a:pt x="526" y="369"/>
                    </a:lnTo>
                    <a:lnTo>
                      <a:pt x="489" y="406"/>
                    </a:lnTo>
                    <a:lnTo>
                      <a:pt x="479" y="406"/>
                    </a:lnTo>
                    <a:lnTo>
                      <a:pt x="467" y="417"/>
                    </a:lnTo>
                    <a:lnTo>
                      <a:pt x="21" y="417"/>
                    </a:lnTo>
                    <a:lnTo>
                      <a:pt x="21" y="404"/>
                    </a:lnTo>
                    <a:lnTo>
                      <a:pt x="0" y="404"/>
                    </a:lnTo>
                    <a:lnTo>
                      <a:pt x="0" y="36"/>
                    </a:lnTo>
                    <a:lnTo>
                      <a:pt x="36" y="0"/>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4284" name="Rectangle 342"/>
            <p:cNvSpPr>
              <a:spLocks noChangeArrowheads="1"/>
            </p:cNvSpPr>
            <p:nvPr/>
          </p:nvSpPr>
          <p:spPr bwMode="auto">
            <a:xfrm>
              <a:off x="4315" y="2593"/>
              <a:ext cx="225" cy="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endParaRPr kumimoji="1" lang="zh-CN" altLang="en-US" sz="2400" b="1">
                <a:latin typeface="Times New Roman" panose="02020603050405020304" pitchFamily="18" charset="0"/>
                <a:ea typeface="宋体" panose="02010600030101010101" pitchFamily="2" charset="-122"/>
              </a:endParaRPr>
            </a:p>
          </p:txBody>
        </p:sp>
      </p:grpSp>
      <p:grpSp>
        <p:nvGrpSpPr>
          <p:cNvPr id="4285" name="Group 189"/>
          <p:cNvGrpSpPr/>
          <p:nvPr/>
        </p:nvGrpSpPr>
        <p:grpSpPr bwMode="auto">
          <a:xfrm>
            <a:off x="6948488" y="4029075"/>
            <a:ext cx="457200" cy="701675"/>
            <a:chOff x="4224" y="2352"/>
            <a:chExt cx="556" cy="1023"/>
          </a:xfrm>
        </p:grpSpPr>
        <p:grpSp>
          <p:nvGrpSpPr>
            <p:cNvPr id="4286" name="Group 190"/>
            <p:cNvGrpSpPr/>
            <p:nvPr/>
          </p:nvGrpSpPr>
          <p:grpSpPr bwMode="auto">
            <a:xfrm>
              <a:off x="4224" y="2352"/>
              <a:ext cx="556" cy="1023"/>
              <a:chOff x="2091" y="1454"/>
              <a:chExt cx="526" cy="419"/>
            </a:xfrm>
          </p:grpSpPr>
          <p:sp>
            <p:nvSpPr>
              <p:cNvPr id="4287" name="Freeform 345"/>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88" name="Freeform 346"/>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89" name="Freeform 347"/>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90" name="Freeform 348"/>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91" name="Freeform 349"/>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92" name="Freeform 350"/>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293" name="Rectangle 351"/>
              <p:cNvSpPr>
                <a:spLocks noChangeArrowheads="1"/>
              </p:cNvSpPr>
              <p:nvPr/>
            </p:nvSpPr>
            <p:spPr bwMode="auto">
              <a:xfrm>
                <a:off x="2093" y="1488"/>
                <a:ext cx="492" cy="372"/>
              </a:xfrm>
              <a:prstGeom prst="rect">
                <a:avLst/>
              </a:prstGeom>
              <a:solidFill>
                <a:srgbClr val="919191"/>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94" name="Rectangle 352"/>
              <p:cNvSpPr>
                <a:spLocks noChangeArrowheads="1"/>
              </p:cNvSpPr>
              <p:nvPr/>
            </p:nvSpPr>
            <p:spPr bwMode="auto">
              <a:xfrm>
                <a:off x="2113" y="1860"/>
                <a:ext cx="449"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95" name="Rectangle 353"/>
              <p:cNvSpPr>
                <a:spLocks noChangeArrowheads="1"/>
              </p:cNvSpPr>
              <p:nvPr/>
            </p:nvSpPr>
            <p:spPr bwMode="auto">
              <a:xfrm>
                <a:off x="2100"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296" name="Line 354"/>
              <p:cNvSpPr>
                <a:spLocks noChangeShapeType="1"/>
              </p:cNvSpPr>
              <p:nvPr/>
            </p:nvSpPr>
            <p:spPr bwMode="auto">
              <a:xfrm flipH="1">
                <a:off x="2108" y="169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97" name="Line 355"/>
              <p:cNvSpPr>
                <a:spLocks noChangeShapeType="1"/>
              </p:cNvSpPr>
              <p:nvPr/>
            </p:nvSpPr>
            <p:spPr bwMode="auto">
              <a:xfrm flipH="1">
                <a:off x="2108" y="170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98" name="Line 356"/>
              <p:cNvSpPr>
                <a:spLocks noChangeShapeType="1"/>
              </p:cNvSpPr>
              <p:nvPr/>
            </p:nvSpPr>
            <p:spPr bwMode="auto">
              <a:xfrm flipH="1">
                <a:off x="2108" y="171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299" name="Line 357"/>
              <p:cNvSpPr>
                <a:spLocks noChangeShapeType="1"/>
              </p:cNvSpPr>
              <p:nvPr/>
            </p:nvSpPr>
            <p:spPr bwMode="auto">
              <a:xfrm flipH="1">
                <a:off x="2108" y="171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00" name="Line 358"/>
              <p:cNvSpPr>
                <a:spLocks noChangeShapeType="1"/>
              </p:cNvSpPr>
              <p:nvPr/>
            </p:nvSpPr>
            <p:spPr bwMode="auto">
              <a:xfrm flipH="1">
                <a:off x="2108" y="1727"/>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01" name="Line 359"/>
              <p:cNvSpPr>
                <a:spLocks noChangeShapeType="1"/>
              </p:cNvSpPr>
              <p:nvPr/>
            </p:nvSpPr>
            <p:spPr bwMode="auto">
              <a:xfrm flipH="1">
                <a:off x="2108" y="173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02" name="Line 360"/>
              <p:cNvSpPr>
                <a:spLocks noChangeShapeType="1"/>
              </p:cNvSpPr>
              <p:nvPr/>
            </p:nvSpPr>
            <p:spPr bwMode="auto">
              <a:xfrm flipH="1">
                <a:off x="2108" y="174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03" name="Line 361"/>
              <p:cNvSpPr>
                <a:spLocks noChangeShapeType="1"/>
              </p:cNvSpPr>
              <p:nvPr/>
            </p:nvSpPr>
            <p:spPr bwMode="auto">
              <a:xfrm flipH="1">
                <a:off x="2108" y="175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04" name="Line 362"/>
              <p:cNvSpPr>
                <a:spLocks noChangeShapeType="1"/>
              </p:cNvSpPr>
              <p:nvPr/>
            </p:nvSpPr>
            <p:spPr bwMode="auto">
              <a:xfrm flipH="1">
                <a:off x="2108" y="176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05" name="Line 363"/>
              <p:cNvSpPr>
                <a:spLocks noChangeShapeType="1"/>
              </p:cNvSpPr>
              <p:nvPr/>
            </p:nvSpPr>
            <p:spPr bwMode="auto">
              <a:xfrm flipH="1">
                <a:off x="2108" y="176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06" name="Line 364"/>
              <p:cNvSpPr>
                <a:spLocks noChangeShapeType="1"/>
              </p:cNvSpPr>
              <p:nvPr/>
            </p:nvSpPr>
            <p:spPr bwMode="auto">
              <a:xfrm flipH="1">
                <a:off x="2108" y="1778"/>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07" name="Line 365"/>
              <p:cNvSpPr>
                <a:spLocks noChangeShapeType="1"/>
              </p:cNvSpPr>
              <p:nvPr/>
            </p:nvSpPr>
            <p:spPr bwMode="auto">
              <a:xfrm flipH="1">
                <a:off x="2108" y="178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08" name="Rectangle 366"/>
              <p:cNvSpPr>
                <a:spLocks noChangeArrowheads="1"/>
              </p:cNvSpPr>
              <p:nvPr/>
            </p:nvSpPr>
            <p:spPr bwMode="auto">
              <a:xfrm>
                <a:off x="2182"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09" name="Line 367"/>
              <p:cNvSpPr>
                <a:spLocks noChangeShapeType="1"/>
              </p:cNvSpPr>
              <p:nvPr/>
            </p:nvSpPr>
            <p:spPr bwMode="auto">
              <a:xfrm flipH="1">
                <a:off x="2190" y="169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10" name="Line 368"/>
              <p:cNvSpPr>
                <a:spLocks noChangeShapeType="1"/>
              </p:cNvSpPr>
              <p:nvPr/>
            </p:nvSpPr>
            <p:spPr bwMode="auto">
              <a:xfrm flipH="1">
                <a:off x="2190" y="170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11" name="Line 369"/>
              <p:cNvSpPr>
                <a:spLocks noChangeShapeType="1"/>
              </p:cNvSpPr>
              <p:nvPr/>
            </p:nvSpPr>
            <p:spPr bwMode="auto">
              <a:xfrm flipH="1">
                <a:off x="2190" y="171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12" name="Line 370"/>
              <p:cNvSpPr>
                <a:spLocks noChangeShapeType="1"/>
              </p:cNvSpPr>
              <p:nvPr/>
            </p:nvSpPr>
            <p:spPr bwMode="auto">
              <a:xfrm flipH="1">
                <a:off x="2190" y="171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13" name="Line 371"/>
              <p:cNvSpPr>
                <a:spLocks noChangeShapeType="1"/>
              </p:cNvSpPr>
              <p:nvPr/>
            </p:nvSpPr>
            <p:spPr bwMode="auto">
              <a:xfrm flipH="1">
                <a:off x="2190" y="1727"/>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14" name="Line 372"/>
              <p:cNvSpPr>
                <a:spLocks noChangeShapeType="1"/>
              </p:cNvSpPr>
              <p:nvPr/>
            </p:nvSpPr>
            <p:spPr bwMode="auto">
              <a:xfrm flipH="1">
                <a:off x="2190" y="173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15" name="Line 373"/>
              <p:cNvSpPr>
                <a:spLocks noChangeShapeType="1"/>
              </p:cNvSpPr>
              <p:nvPr/>
            </p:nvSpPr>
            <p:spPr bwMode="auto">
              <a:xfrm flipH="1">
                <a:off x="2190" y="174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16" name="Line 374"/>
              <p:cNvSpPr>
                <a:spLocks noChangeShapeType="1"/>
              </p:cNvSpPr>
              <p:nvPr/>
            </p:nvSpPr>
            <p:spPr bwMode="auto">
              <a:xfrm flipH="1">
                <a:off x="2190" y="175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17" name="Line 375"/>
              <p:cNvSpPr>
                <a:spLocks noChangeShapeType="1"/>
              </p:cNvSpPr>
              <p:nvPr/>
            </p:nvSpPr>
            <p:spPr bwMode="auto">
              <a:xfrm flipH="1">
                <a:off x="2190" y="176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18" name="Line 376"/>
              <p:cNvSpPr>
                <a:spLocks noChangeShapeType="1"/>
              </p:cNvSpPr>
              <p:nvPr/>
            </p:nvSpPr>
            <p:spPr bwMode="auto">
              <a:xfrm flipH="1">
                <a:off x="2190" y="176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19" name="Line 377"/>
              <p:cNvSpPr>
                <a:spLocks noChangeShapeType="1"/>
              </p:cNvSpPr>
              <p:nvPr/>
            </p:nvSpPr>
            <p:spPr bwMode="auto">
              <a:xfrm flipH="1">
                <a:off x="2190" y="1778"/>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20" name="Line 378"/>
              <p:cNvSpPr>
                <a:spLocks noChangeShapeType="1"/>
              </p:cNvSpPr>
              <p:nvPr/>
            </p:nvSpPr>
            <p:spPr bwMode="auto">
              <a:xfrm flipH="1">
                <a:off x="2190" y="178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21" name="Rectangle 379"/>
              <p:cNvSpPr>
                <a:spLocks noChangeArrowheads="1"/>
              </p:cNvSpPr>
              <p:nvPr/>
            </p:nvSpPr>
            <p:spPr bwMode="auto">
              <a:xfrm>
                <a:off x="226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22" name="Rectangle 380"/>
              <p:cNvSpPr>
                <a:spLocks noChangeArrowheads="1"/>
              </p:cNvSpPr>
              <p:nvPr/>
            </p:nvSpPr>
            <p:spPr bwMode="auto">
              <a:xfrm>
                <a:off x="234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23" name="Rectangle 381"/>
              <p:cNvSpPr>
                <a:spLocks noChangeArrowheads="1"/>
              </p:cNvSpPr>
              <p:nvPr/>
            </p:nvSpPr>
            <p:spPr bwMode="auto">
              <a:xfrm>
                <a:off x="242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24" name="Rectangle 382"/>
              <p:cNvSpPr>
                <a:spLocks noChangeArrowheads="1"/>
              </p:cNvSpPr>
              <p:nvPr/>
            </p:nvSpPr>
            <p:spPr bwMode="auto">
              <a:xfrm>
                <a:off x="250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nvGrpSpPr>
              <p:cNvPr id="4325" name="Group 229"/>
              <p:cNvGrpSpPr/>
              <p:nvPr/>
            </p:nvGrpSpPr>
            <p:grpSpPr bwMode="auto">
              <a:xfrm>
                <a:off x="2100" y="1490"/>
                <a:ext cx="478" cy="370"/>
                <a:chOff x="2100" y="1490"/>
                <a:chExt cx="478" cy="370"/>
              </a:xfrm>
            </p:grpSpPr>
            <p:sp>
              <p:nvSpPr>
                <p:cNvPr id="4326" name="Rectangle 384"/>
                <p:cNvSpPr>
                  <a:spLocks noChangeArrowheads="1"/>
                </p:cNvSpPr>
                <p:nvPr/>
              </p:nvSpPr>
              <p:spPr bwMode="auto">
                <a:xfrm>
                  <a:off x="2100"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27" name="Rectangle 385"/>
                <p:cNvSpPr>
                  <a:spLocks noChangeArrowheads="1"/>
                </p:cNvSpPr>
                <p:nvPr/>
              </p:nvSpPr>
              <p:spPr bwMode="auto">
                <a:xfrm>
                  <a:off x="2100"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28" name="Rectangle 386"/>
                <p:cNvSpPr>
                  <a:spLocks noChangeArrowheads="1"/>
                </p:cNvSpPr>
                <p:nvPr/>
              </p:nvSpPr>
              <p:spPr bwMode="auto">
                <a:xfrm>
                  <a:off x="2100"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29" name="Rectangle 387"/>
                <p:cNvSpPr>
                  <a:spLocks noChangeArrowheads="1"/>
                </p:cNvSpPr>
                <p:nvPr/>
              </p:nvSpPr>
              <p:spPr bwMode="auto">
                <a:xfrm>
                  <a:off x="2182"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30" name="Rectangle 388"/>
                <p:cNvSpPr>
                  <a:spLocks noChangeArrowheads="1"/>
                </p:cNvSpPr>
                <p:nvPr/>
              </p:nvSpPr>
              <p:spPr bwMode="auto">
                <a:xfrm>
                  <a:off x="2182"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31" name="Rectangle 389"/>
                <p:cNvSpPr>
                  <a:spLocks noChangeArrowheads="1"/>
                </p:cNvSpPr>
                <p:nvPr/>
              </p:nvSpPr>
              <p:spPr bwMode="auto">
                <a:xfrm>
                  <a:off x="2182"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32" name="Rectangle 390"/>
                <p:cNvSpPr>
                  <a:spLocks noChangeArrowheads="1"/>
                </p:cNvSpPr>
                <p:nvPr/>
              </p:nvSpPr>
              <p:spPr bwMode="auto">
                <a:xfrm>
                  <a:off x="226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33" name="Rectangle 391"/>
                <p:cNvSpPr>
                  <a:spLocks noChangeArrowheads="1"/>
                </p:cNvSpPr>
                <p:nvPr/>
              </p:nvSpPr>
              <p:spPr bwMode="auto">
                <a:xfrm>
                  <a:off x="226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34" name="Rectangle 392"/>
                <p:cNvSpPr>
                  <a:spLocks noChangeArrowheads="1"/>
                </p:cNvSpPr>
                <p:nvPr/>
              </p:nvSpPr>
              <p:spPr bwMode="auto">
                <a:xfrm>
                  <a:off x="226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35" name="Rectangle 393"/>
                <p:cNvSpPr>
                  <a:spLocks noChangeArrowheads="1"/>
                </p:cNvSpPr>
                <p:nvPr/>
              </p:nvSpPr>
              <p:spPr bwMode="auto">
                <a:xfrm>
                  <a:off x="234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36" name="Rectangle 394"/>
                <p:cNvSpPr>
                  <a:spLocks noChangeArrowheads="1"/>
                </p:cNvSpPr>
                <p:nvPr/>
              </p:nvSpPr>
              <p:spPr bwMode="auto">
                <a:xfrm>
                  <a:off x="234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37" name="Rectangle 395"/>
                <p:cNvSpPr>
                  <a:spLocks noChangeArrowheads="1"/>
                </p:cNvSpPr>
                <p:nvPr/>
              </p:nvSpPr>
              <p:spPr bwMode="auto">
                <a:xfrm>
                  <a:off x="234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38" name="Rectangle 396"/>
                <p:cNvSpPr>
                  <a:spLocks noChangeArrowheads="1"/>
                </p:cNvSpPr>
                <p:nvPr/>
              </p:nvSpPr>
              <p:spPr bwMode="auto">
                <a:xfrm>
                  <a:off x="242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39" name="Rectangle 397"/>
                <p:cNvSpPr>
                  <a:spLocks noChangeArrowheads="1"/>
                </p:cNvSpPr>
                <p:nvPr/>
              </p:nvSpPr>
              <p:spPr bwMode="auto">
                <a:xfrm>
                  <a:off x="242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40" name="Rectangle 398"/>
                <p:cNvSpPr>
                  <a:spLocks noChangeArrowheads="1"/>
                </p:cNvSpPr>
                <p:nvPr/>
              </p:nvSpPr>
              <p:spPr bwMode="auto">
                <a:xfrm>
                  <a:off x="242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41" name="Rectangle 399"/>
                <p:cNvSpPr>
                  <a:spLocks noChangeArrowheads="1"/>
                </p:cNvSpPr>
                <p:nvPr/>
              </p:nvSpPr>
              <p:spPr bwMode="auto">
                <a:xfrm>
                  <a:off x="250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42" name="Rectangle 400"/>
                <p:cNvSpPr>
                  <a:spLocks noChangeArrowheads="1"/>
                </p:cNvSpPr>
                <p:nvPr/>
              </p:nvSpPr>
              <p:spPr bwMode="auto">
                <a:xfrm>
                  <a:off x="250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43" name="Rectangle 401"/>
                <p:cNvSpPr>
                  <a:spLocks noChangeArrowheads="1"/>
                </p:cNvSpPr>
                <p:nvPr/>
              </p:nvSpPr>
              <p:spPr bwMode="auto">
                <a:xfrm>
                  <a:off x="250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sp>
            <p:nvSpPr>
              <p:cNvPr id="4344" name="Freeform 402"/>
              <p:cNvSpPr/>
              <p:nvPr/>
            </p:nvSpPr>
            <p:spPr bwMode="auto">
              <a:xfrm>
                <a:off x="2091" y="1454"/>
                <a:ext cx="526" cy="417"/>
              </a:xfrm>
              <a:custGeom>
                <a:avLst/>
                <a:gdLst>
                  <a:gd name="T0" fmla="*/ 36 w 526"/>
                  <a:gd name="T1" fmla="*/ 0 h 417"/>
                  <a:gd name="T2" fmla="*/ 526 w 526"/>
                  <a:gd name="T3" fmla="*/ 0 h 417"/>
                  <a:gd name="T4" fmla="*/ 526 w 526"/>
                  <a:gd name="T5" fmla="*/ 369 h 417"/>
                  <a:gd name="T6" fmla="*/ 489 w 526"/>
                  <a:gd name="T7" fmla="*/ 406 h 417"/>
                  <a:gd name="T8" fmla="*/ 479 w 526"/>
                  <a:gd name="T9" fmla="*/ 406 h 417"/>
                  <a:gd name="T10" fmla="*/ 467 w 526"/>
                  <a:gd name="T11" fmla="*/ 417 h 417"/>
                  <a:gd name="T12" fmla="*/ 21 w 526"/>
                  <a:gd name="T13" fmla="*/ 417 h 417"/>
                  <a:gd name="T14" fmla="*/ 21 w 526"/>
                  <a:gd name="T15" fmla="*/ 404 h 417"/>
                  <a:gd name="T16" fmla="*/ 0 w 526"/>
                  <a:gd name="T17" fmla="*/ 404 h 417"/>
                  <a:gd name="T18" fmla="*/ 0 w 526"/>
                  <a:gd name="T19" fmla="*/ 36 h 417"/>
                  <a:gd name="T20" fmla="*/ 36 w 526"/>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17">
                    <a:moveTo>
                      <a:pt x="36" y="0"/>
                    </a:moveTo>
                    <a:lnTo>
                      <a:pt x="526" y="0"/>
                    </a:lnTo>
                    <a:lnTo>
                      <a:pt x="526" y="369"/>
                    </a:lnTo>
                    <a:lnTo>
                      <a:pt x="489" y="406"/>
                    </a:lnTo>
                    <a:lnTo>
                      <a:pt x="479" y="406"/>
                    </a:lnTo>
                    <a:lnTo>
                      <a:pt x="467" y="417"/>
                    </a:lnTo>
                    <a:lnTo>
                      <a:pt x="21" y="417"/>
                    </a:lnTo>
                    <a:lnTo>
                      <a:pt x="21" y="404"/>
                    </a:lnTo>
                    <a:lnTo>
                      <a:pt x="0" y="404"/>
                    </a:lnTo>
                    <a:lnTo>
                      <a:pt x="0" y="36"/>
                    </a:lnTo>
                    <a:lnTo>
                      <a:pt x="36" y="0"/>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4345" name="Rectangle 403"/>
            <p:cNvSpPr>
              <a:spLocks noChangeArrowheads="1"/>
            </p:cNvSpPr>
            <p:nvPr/>
          </p:nvSpPr>
          <p:spPr bwMode="auto">
            <a:xfrm>
              <a:off x="4315" y="2593"/>
              <a:ext cx="225" cy="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endParaRPr kumimoji="1" lang="zh-CN" altLang="en-US" sz="2400" b="1">
                <a:latin typeface="Times New Roman" panose="02020603050405020304" pitchFamily="18" charset="0"/>
                <a:ea typeface="宋体" panose="02010600030101010101" pitchFamily="2" charset="-122"/>
              </a:endParaRPr>
            </a:p>
          </p:txBody>
        </p:sp>
      </p:grpSp>
      <p:grpSp>
        <p:nvGrpSpPr>
          <p:cNvPr id="4346" name="Group 250"/>
          <p:cNvGrpSpPr/>
          <p:nvPr/>
        </p:nvGrpSpPr>
        <p:grpSpPr bwMode="auto">
          <a:xfrm>
            <a:off x="7710488" y="3419475"/>
            <a:ext cx="457200" cy="701675"/>
            <a:chOff x="4224" y="2352"/>
            <a:chExt cx="556" cy="1023"/>
          </a:xfrm>
        </p:grpSpPr>
        <p:grpSp>
          <p:nvGrpSpPr>
            <p:cNvPr id="4347" name="Group 251"/>
            <p:cNvGrpSpPr/>
            <p:nvPr/>
          </p:nvGrpSpPr>
          <p:grpSpPr bwMode="auto">
            <a:xfrm>
              <a:off x="4224" y="2352"/>
              <a:ext cx="556" cy="1023"/>
              <a:chOff x="2091" y="1454"/>
              <a:chExt cx="526" cy="419"/>
            </a:xfrm>
          </p:grpSpPr>
          <p:sp>
            <p:nvSpPr>
              <p:cNvPr id="4348" name="Freeform 406"/>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349" name="Freeform 407"/>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350" name="Freeform 408"/>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351" name="Freeform 409"/>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352" name="Freeform 410"/>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353" name="Freeform 411"/>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354" name="Rectangle 412"/>
              <p:cNvSpPr>
                <a:spLocks noChangeArrowheads="1"/>
              </p:cNvSpPr>
              <p:nvPr/>
            </p:nvSpPr>
            <p:spPr bwMode="auto">
              <a:xfrm>
                <a:off x="2093" y="1488"/>
                <a:ext cx="492" cy="372"/>
              </a:xfrm>
              <a:prstGeom prst="rect">
                <a:avLst/>
              </a:prstGeom>
              <a:solidFill>
                <a:srgbClr val="919191"/>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55" name="Rectangle 413"/>
              <p:cNvSpPr>
                <a:spLocks noChangeArrowheads="1"/>
              </p:cNvSpPr>
              <p:nvPr/>
            </p:nvSpPr>
            <p:spPr bwMode="auto">
              <a:xfrm>
                <a:off x="2113" y="1860"/>
                <a:ext cx="449"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56" name="Rectangle 414"/>
              <p:cNvSpPr>
                <a:spLocks noChangeArrowheads="1"/>
              </p:cNvSpPr>
              <p:nvPr/>
            </p:nvSpPr>
            <p:spPr bwMode="auto">
              <a:xfrm>
                <a:off x="2100"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57" name="Line 415"/>
              <p:cNvSpPr>
                <a:spLocks noChangeShapeType="1"/>
              </p:cNvSpPr>
              <p:nvPr/>
            </p:nvSpPr>
            <p:spPr bwMode="auto">
              <a:xfrm flipH="1">
                <a:off x="2108" y="169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58" name="Line 416"/>
              <p:cNvSpPr>
                <a:spLocks noChangeShapeType="1"/>
              </p:cNvSpPr>
              <p:nvPr/>
            </p:nvSpPr>
            <p:spPr bwMode="auto">
              <a:xfrm flipH="1">
                <a:off x="2108" y="170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59" name="Line 417"/>
              <p:cNvSpPr>
                <a:spLocks noChangeShapeType="1"/>
              </p:cNvSpPr>
              <p:nvPr/>
            </p:nvSpPr>
            <p:spPr bwMode="auto">
              <a:xfrm flipH="1">
                <a:off x="2108" y="171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60" name="Line 418"/>
              <p:cNvSpPr>
                <a:spLocks noChangeShapeType="1"/>
              </p:cNvSpPr>
              <p:nvPr/>
            </p:nvSpPr>
            <p:spPr bwMode="auto">
              <a:xfrm flipH="1">
                <a:off x="2108" y="171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61" name="Line 419"/>
              <p:cNvSpPr>
                <a:spLocks noChangeShapeType="1"/>
              </p:cNvSpPr>
              <p:nvPr/>
            </p:nvSpPr>
            <p:spPr bwMode="auto">
              <a:xfrm flipH="1">
                <a:off x="2108" y="1727"/>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62" name="Line 420"/>
              <p:cNvSpPr>
                <a:spLocks noChangeShapeType="1"/>
              </p:cNvSpPr>
              <p:nvPr/>
            </p:nvSpPr>
            <p:spPr bwMode="auto">
              <a:xfrm flipH="1">
                <a:off x="2108" y="173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63" name="Line 421"/>
              <p:cNvSpPr>
                <a:spLocks noChangeShapeType="1"/>
              </p:cNvSpPr>
              <p:nvPr/>
            </p:nvSpPr>
            <p:spPr bwMode="auto">
              <a:xfrm flipH="1">
                <a:off x="2108" y="174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64" name="Line 422"/>
              <p:cNvSpPr>
                <a:spLocks noChangeShapeType="1"/>
              </p:cNvSpPr>
              <p:nvPr/>
            </p:nvSpPr>
            <p:spPr bwMode="auto">
              <a:xfrm flipH="1">
                <a:off x="2108" y="175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65" name="Line 423"/>
              <p:cNvSpPr>
                <a:spLocks noChangeShapeType="1"/>
              </p:cNvSpPr>
              <p:nvPr/>
            </p:nvSpPr>
            <p:spPr bwMode="auto">
              <a:xfrm flipH="1">
                <a:off x="2108" y="176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66" name="Line 424"/>
              <p:cNvSpPr>
                <a:spLocks noChangeShapeType="1"/>
              </p:cNvSpPr>
              <p:nvPr/>
            </p:nvSpPr>
            <p:spPr bwMode="auto">
              <a:xfrm flipH="1">
                <a:off x="2108" y="176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67" name="Line 425"/>
              <p:cNvSpPr>
                <a:spLocks noChangeShapeType="1"/>
              </p:cNvSpPr>
              <p:nvPr/>
            </p:nvSpPr>
            <p:spPr bwMode="auto">
              <a:xfrm flipH="1">
                <a:off x="2108" y="1778"/>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68" name="Line 426"/>
              <p:cNvSpPr>
                <a:spLocks noChangeShapeType="1"/>
              </p:cNvSpPr>
              <p:nvPr/>
            </p:nvSpPr>
            <p:spPr bwMode="auto">
              <a:xfrm flipH="1">
                <a:off x="2108" y="178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69" name="Rectangle 427"/>
              <p:cNvSpPr>
                <a:spLocks noChangeArrowheads="1"/>
              </p:cNvSpPr>
              <p:nvPr/>
            </p:nvSpPr>
            <p:spPr bwMode="auto">
              <a:xfrm>
                <a:off x="2182"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70" name="Line 428"/>
              <p:cNvSpPr>
                <a:spLocks noChangeShapeType="1"/>
              </p:cNvSpPr>
              <p:nvPr/>
            </p:nvSpPr>
            <p:spPr bwMode="auto">
              <a:xfrm flipH="1">
                <a:off x="2190" y="169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71" name="Line 429"/>
              <p:cNvSpPr>
                <a:spLocks noChangeShapeType="1"/>
              </p:cNvSpPr>
              <p:nvPr/>
            </p:nvSpPr>
            <p:spPr bwMode="auto">
              <a:xfrm flipH="1">
                <a:off x="2190" y="170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72" name="Line 430"/>
              <p:cNvSpPr>
                <a:spLocks noChangeShapeType="1"/>
              </p:cNvSpPr>
              <p:nvPr/>
            </p:nvSpPr>
            <p:spPr bwMode="auto">
              <a:xfrm flipH="1">
                <a:off x="2190" y="171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73" name="Line 431"/>
              <p:cNvSpPr>
                <a:spLocks noChangeShapeType="1"/>
              </p:cNvSpPr>
              <p:nvPr/>
            </p:nvSpPr>
            <p:spPr bwMode="auto">
              <a:xfrm flipH="1">
                <a:off x="2190" y="171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74" name="Line 432"/>
              <p:cNvSpPr>
                <a:spLocks noChangeShapeType="1"/>
              </p:cNvSpPr>
              <p:nvPr/>
            </p:nvSpPr>
            <p:spPr bwMode="auto">
              <a:xfrm flipH="1">
                <a:off x="2190" y="1727"/>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75" name="Line 433"/>
              <p:cNvSpPr>
                <a:spLocks noChangeShapeType="1"/>
              </p:cNvSpPr>
              <p:nvPr/>
            </p:nvSpPr>
            <p:spPr bwMode="auto">
              <a:xfrm flipH="1">
                <a:off x="2190" y="173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76" name="Line 434"/>
              <p:cNvSpPr>
                <a:spLocks noChangeShapeType="1"/>
              </p:cNvSpPr>
              <p:nvPr/>
            </p:nvSpPr>
            <p:spPr bwMode="auto">
              <a:xfrm flipH="1">
                <a:off x="2190" y="174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77" name="Line 435"/>
              <p:cNvSpPr>
                <a:spLocks noChangeShapeType="1"/>
              </p:cNvSpPr>
              <p:nvPr/>
            </p:nvSpPr>
            <p:spPr bwMode="auto">
              <a:xfrm flipH="1">
                <a:off x="2190" y="175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78" name="Line 436"/>
              <p:cNvSpPr>
                <a:spLocks noChangeShapeType="1"/>
              </p:cNvSpPr>
              <p:nvPr/>
            </p:nvSpPr>
            <p:spPr bwMode="auto">
              <a:xfrm flipH="1">
                <a:off x="2190" y="176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79" name="Line 437"/>
              <p:cNvSpPr>
                <a:spLocks noChangeShapeType="1"/>
              </p:cNvSpPr>
              <p:nvPr/>
            </p:nvSpPr>
            <p:spPr bwMode="auto">
              <a:xfrm flipH="1">
                <a:off x="2190" y="176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80" name="Line 438"/>
              <p:cNvSpPr>
                <a:spLocks noChangeShapeType="1"/>
              </p:cNvSpPr>
              <p:nvPr/>
            </p:nvSpPr>
            <p:spPr bwMode="auto">
              <a:xfrm flipH="1">
                <a:off x="2190" y="1778"/>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81" name="Line 439"/>
              <p:cNvSpPr>
                <a:spLocks noChangeShapeType="1"/>
              </p:cNvSpPr>
              <p:nvPr/>
            </p:nvSpPr>
            <p:spPr bwMode="auto">
              <a:xfrm flipH="1">
                <a:off x="2190" y="178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382" name="Rectangle 440"/>
              <p:cNvSpPr>
                <a:spLocks noChangeArrowheads="1"/>
              </p:cNvSpPr>
              <p:nvPr/>
            </p:nvSpPr>
            <p:spPr bwMode="auto">
              <a:xfrm>
                <a:off x="226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83" name="Rectangle 441"/>
              <p:cNvSpPr>
                <a:spLocks noChangeArrowheads="1"/>
              </p:cNvSpPr>
              <p:nvPr/>
            </p:nvSpPr>
            <p:spPr bwMode="auto">
              <a:xfrm>
                <a:off x="234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84" name="Rectangle 442"/>
              <p:cNvSpPr>
                <a:spLocks noChangeArrowheads="1"/>
              </p:cNvSpPr>
              <p:nvPr/>
            </p:nvSpPr>
            <p:spPr bwMode="auto">
              <a:xfrm>
                <a:off x="242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85" name="Rectangle 443"/>
              <p:cNvSpPr>
                <a:spLocks noChangeArrowheads="1"/>
              </p:cNvSpPr>
              <p:nvPr/>
            </p:nvSpPr>
            <p:spPr bwMode="auto">
              <a:xfrm>
                <a:off x="250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nvGrpSpPr>
              <p:cNvPr id="4386" name="Group 290"/>
              <p:cNvGrpSpPr/>
              <p:nvPr/>
            </p:nvGrpSpPr>
            <p:grpSpPr bwMode="auto">
              <a:xfrm>
                <a:off x="2100" y="1490"/>
                <a:ext cx="478" cy="370"/>
                <a:chOff x="2100" y="1490"/>
                <a:chExt cx="478" cy="370"/>
              </a:xfrm>
            </p:grpSpPr>
            <p:sp>
              <p:nvSpPr>
                <p:cNvPr id="4387" name="Rectangle 445"/>
                <p:cNvSpPr>
                  <a:spLocks noChangeArrowheads="1"/>
                </p:cNvSpPr>
                <p:nvPr/>
              </p:nvSpPr>
              <p:spPr bwMode="auto">
                <a:xfrm>
                  <a:off x="2100"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88" name="Rectangle 446"/>
                <p:cNvSpPr>
                  <a:spLocks noChangeArrowheads="1"/>
                </p:cNvSpPr>
                <p:nvPr/>
              </p:nvSpPr>
              <p:spPr bwMode="auto">
                <a:xfrm>
                  <a:off x="2100"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89" name="Rectangle 447"/>
                <p:cNvSpPr>
                  <a:spLocks noChangeArrowheads="1"/>
                </p:cNvSpPr>
                <p:nvPr/>
              </p:nvSpPr>
              <p:spPr bwMode="auto">
                <a:xfrm>
                  <a:off x="2100"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90" name="Rectangle 448"/>
                <p:cNvSpPr>
                  <a:spLocks noChangeArrowheads="1"/>
                </p:cNvSpPr>
                <p:nvPr/>
              </p:nvSpPr>
              <p:spPr bwMode="auto">
                <a:xfrm>
                  <a:off x="2182"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91" name="Rectangle 449"/>
                <p:cNvSpPr>
                  <a:spLocks noChangeArrowheads="1"/>
                </p:cNvSpPr>
                <p:nvPr/>
              </p:nvSpPr>
              <p:spPr bwMode="auto">
                <a:xfrm>
                  <a:off x="2182"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92" name="Rectangle 450"/>
                <p:cNvSpPr>
                  <a:spLocks noChangeArrowheads="1"/>
                </p:cNvSpPr>
                <p:nvPr/>
              </p:nvSpPr>
              <p:spPr bwMode="auto">
                <a:xfrm>
                  <a:off x="2182"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93" name="Rectangle 451"/>
                <p:cNvSpPr>
                  <a:spLocks noChangeArrowheads="1"/>
                </p:cNvSpPr>
                <p:nvPr/>
              </p:nvSpPr>
              <p:spPr bwMode="auto">
                <a:xfrm>
                  <a:off x="226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94" name="Rectangle 452"/>
                <p:cNvSpPr>
                  <a:spLocks noChangeArrowheads="1"/>
                </p:cNvSpPr>
                <p:nvPr/>
              </p:nvSpPr>
              <p:spPr bwMode="auto">
                <a:xfrm>
                  <a:off x="226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95" name="Rectangle 453"/>
                <p:cNvSpPr>
                  <a:spLocks noChangeArrowheads="1"/>
                </p:cNvSpPr>
                <p:nvPr/>
              </p:nvSpPr>
              <p:spPr bwMode="auto">
                <a:xfrm>
                  <a:off x="226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96" name="Rectangle 454"/>
                <p:cNvSpPr>
                  <a:spLocks noChangeArrowheads="1"/>
                </p:cNvSpPr>
                <p:nvPr/>
              </p:nvSpPr>
              <p:spPr bwMode="auto">
                <a:xfrm>
                  <a:off x="234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97" name="Rectangle 455"/>
                <p:cNvSpPr>
                  <a:spLocks noChangeArrowheads="1"/>
                </p:cNvSpPr>
                <p:nvPr/>
              </p:nvSpPr>
              <p:spPr bwMode="auto">
                <a:xfrm>
                  <a:off x="234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98" name="Rectangle 456"/>
                <p:cNvSpPr>
                  <a:spLocks noChangeArrowheads="1"/>
                </p:cNvSpPr>
                <p:nvPr/>
              </p:nvSpPr>
              <p:spPr bwMode="auto">
                <a:xfrm>
                  <a:off x="234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399" name="Rectangle 457"/>
                <p:cNvSpPr>
                  <a:spLocks noChangeArrowheads="1"/>
                </p:cNvSpPr>
                <p:nvPr/>
              </p:nvSpPr>
              <p:spPr bwMode="auto">
                <a:xfrm>
                  <a:off x="242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00" name="Rectangle 458"/>
                <p:cNvSpPr>
                  <a:spLocks noChangeArrowheads="1"/>
                </p:cNvSpPr>
                <p:nvPr/>
              </p:nvSpPr>
              <p:spPr bwMode="auto">
                <a:xfrm>
                  <a:off x="242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01" name="Rectangle 459"/>
                <p:cNvSpPr>
                  <a:spLocks noChangeArrowheads="1"/>
                </p:cNvSpPr>
                <p:nvPr/>
              </p:nvSpPr>
              <p:spPr bwMode="auto">
                <a:xfrm>
                  <a:off x="242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02" name="Rectangle 460"/>
                <p:cNvSpPr>
                  <a:spLocks noChangeArrowheads="1"/>
                </p:cNvSpPr>
                <p:nvPr/>
              </p:nvSpPr>
              <p:spPr bwMode="auto">
                <a:xfrm>
                  <a:off x="250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03" name="Rectangle 461"/>
                <p:cNvSpPr>
                  <a:spLocks noChangeArrowheads="1"/>
                </p:cNvSpPr>
                <p:nvPr/>
              </p:nvSpPr>
              <p:spPr bwMode="auto">
                <a:xfrm>
                  <a:off x="250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04" name="Rectangle 462"/>
                <p:cNvSpPr>
                  <a:spLocks noChangeArrowheads="1"/>
                </p:cNvSpPr>
                <p:nvPr/>
              </p:nvSpPr>
              <p:spPr bwMode="auto">
                <a:xfrm>
                  <a:off x="250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sp>
            <p:nvSpPr>
              <p:cNvPr id="4405" name="Freeform 463"/>
              <p:cNvSpPr/>
              <p:nvPr/>
            </p:nvSpPr>
            <p:spPr bwMode="auto">
              <a:xfrm>
                <a:off x="2091" y="1454"/>
                <a:ext cx="526" cy="417"/>
              </a:xfrm>
              <a:custGeom>
                <a:avLst/>
                <a:gdLst>
                  <a:gd name="T0" fmla="*/ 36 w 526"/>
                  <a:gd name="T1" fmla="*/ 0 h 417"/>
                  <a:gd name="T2" fmla="*/ 526 w 526"/>
                  <a:gd name="T3" fmla="*/ 0 h 417"/>
                  <a:gd name="T4" fmla="*/ 526 w 526"/>
                  <a:gd name="T5" fmla="*/ 369 h 417"/>
                  <a:gd name="T6" fmla="*/ 489 w 526"/>
                  <a:gd name="T7" fmla="*/ 406 h 417"/>
                  <a:gd name="T8" fmla="*/ 479 w 526"/>
                  <a:gd name="T9" fmla="*/ 406 h 417"/>
                  <a:gd name="T10" fmla="*/ 467 w 526"/>
                  <a:gd name="T11" fmla="*/ 417 h 417"/>
                  <a:gd name="T12" fmla="*/ 21 w 526"/>
                  <a:gd name="T13" fmla="*/ 417 h 417"/>
                  <a:gd name="T14" fmla="*/ 21 w 526"/>
                  <a:gd name="T15" fmla="*/ 404 h 417"/>
                  <a:gd name="T16" fmla="*/ 0 w 526"/>
                  <a:gd name="T17" fmla="*/ 404 h 417"/>
                  <a:gd name="T18" fmla="*/ 0 w 526"/>
                  <a:gd name="T19" fmla="*/ 36 h 417"/>
                  <a:gd name="T20" fmla="*/ 36 w 526"/>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17">
                    <a:moveTo>
                      <a:pt x="36" y="0"/>
                    </a:moveTo>
                    <a:lnTo>
                      <a:pt x="526" y="0"/>
                    </a:lnTo>
                    <a:lnTo>
                      <a:pt x="526" y="369"/>
                    </a:lnTo>
                    <a:lnTo>
                      <a:pt x="489" y="406"/>
                    </a:lnTo>
                    <a:lnTo>
                      <a:pt x="479" y="406"/>
                    </a:lnTo>
                    <a:lnTo>
                      <a:pt x="467" y="417"/>
                    </a:lnTo>
                    <a:lnTo>
                      <a:pt x="21" y="417"/>
                    </a:lnTo>
                    <a:lnTo>
                      <a:pt x="21" y="404"/>
                    </a:lnTo>
                    <a:lnTo>
                      <a:pt x="0" y="404"/>
                    </a:lnTo>
                    <a:lnTo>
                      <a:pt x="0" y="36"/>
                    </a:lnTo>
                    <a:lnTo>
                      <a:pt x="36" y="0"/>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4406" name="Rectangle 464"/>
            <p:cNvSpPr>
              <a:spLocks noChangeArrowheads="1"/>
            </p:cNvSpPr>
            <p:nvPr/>
          </p:nvSpPr>
          <p:spPr bwMode="auto">
            <a:xfrm>
              <a:off x="4315" y="2593"/>
              <a:ext cx="225" cy="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endParaRPr kumimoji="1" lang="zh-CN" altLang="en-US" sz="2400" b="1">
                <a:latin typeface="Times New Roman" panose="02020603050405020304" pitchFamily="18" charset="0"/>
                <a:ea typeface="宋体" panose="02010600030101010101" pitchFamily="2" charset="-122"/>
              </a:endParaRPr>
            </a:p>
          </p:txBody>
        </p:sp>
      </p:grpSp>
      <p:grpSp>
        <p:nvGrpSpPr>
          <p:cNvPr id="4407" name="Group 311"/>
          <p:cNvGrpSpPr/>
          <p:nvPr/>
        </p:nvGrpSpPr>
        <p:grpSpPr bwMode="auto">
          <a:xfrm>
            <a:off x="4814888" y="4105275"/>
            <a:ext cx="457200" cy="701675"/>
            <a:chOff x="4224" y="2352"/>
            <a:chExt cx="556" cy="1023"/>
          </a:xfrm>
        </p:grpSpPr>
        <p:grpSp>
          <p:nvGrpSpPr>
            <p:cNvPr id="4408" name="Group 312"/>
            <p:cNvGrpSpPr/>
            <p:nvPr/>
          </p:nvGrpSpPr>
          <p:grpSpPr bwMode="auto">
            <a:xfrm>
              <a:off x="4224" y="2352"/>
              <a:ext cx="556" cy="1023"/>
              <a:chOff x="2091" y="1454"/>
              <a:chExt cx="526" cy="419"/>
            </a:xfrm>
          </p:grpSpPr>
          <p:sp>
            <p:nvSpPr>
              <p:cNvPr id="4409" name="Freeform 467"/>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410" name="Freeform 468"/>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411" name="Freeform 469"/>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412" name="Freeform 470"/>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413" name="Freeform 471"/>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414" name="Freeform 472"/>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415" name="Rectangle 473"/>
              <p:cNvSpPr>
                <a:spLocks noChangeArrowheads="1"/>
              </p:cNvSpPr>
              <p:nvPr/>
            </p:nvSpPr>
            <p:spPr bwMode="auto">
              <a:xfrm>
                <a:off x="2093" y="1488"/>
                <a:ext cx="492" cy="372"/>
              </a:xfrm>
              <a:prstGeom prst="rect">
                <a:avLst/>
              </a:prstGeom>
              <a:solidFill>
                <a:srgbClr val="919191"/>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16" name="Rectangle 474"/>
              <p:cNvSpPr>
                <a:spLocks noChangeArrowheads="1"/>
              </p:cNvSpPr>
              <p:nvPr/>
            </p:nvSpPr>
            <p:spPr bwMode="auto">
              <a:xfrm>
                <a:off x="2113" y="1860"/>
                <a:ext cx="449"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17" name="Rectangle 475"/>
              <p:cNvSpPr>
                <a:spLocks noChangeArrowheads="1"/>
              </p:cNvSpPr>
              <p:nvPr/>
            </p:nvSpPr>
            <p:spPr bwMode="auto">
              <a:xfrm>
                <a:off x="2100"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18" name="Line 476"/>
              <p:cNvSpPr>
                <a:spLocks noChangeShapeType="1"/>
              </p:cNvSpPr>
              <p:nvPr/>
            </p:nvSpPr>
            <p:spPr bwMode="auto">
              <a:xfrm flipH="1">
                <a:off x="2108" y="169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19" name="Line 477"/>
              <p:cNvSpPr>
                <a:spLocks noChangeShapeType="1"/>
              </p:cNvSpPr>
              <p:nvPr/>
            </p:nvSpPr>
            <p:spPr bwMode="auto">
              <a:xfrm flipH="1">
                <a:off x="2108" y="170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20" name="Line 478"/>
              <p:cNvSpPr>
                <a:spLocks noChangeShapeType="1"/>
              </p:cNvSpPr>
              <p:nvPr/>
            </p:nvSpPr>
            <p:spPr bwMode="auto">
              <a:xfrm flipH="1">
                <a:off x="2108" y="171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21" name="Line 479"/>
              <p:cNvSpPr>
                <a:spLocks noChangeShapeType="1"/>
              </p:cNvSpPr>
              <p:nvPr/>
            </p:nvSpPr>
            <p:spPr bwMode="auto">
              <a:xfrm flipH="1">
                <a:off x="2108" y="171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22" name="Line 480"/>
              <p:cNvSpPr>
                <a:spLocks noChangeShapeType="1"/>
              </p:cNvSpPr>
              <p:nvPr/>
            </p:nvSpPr>
            <p:spPr bwMode="auto">
              <a:xfrm flipH="1">
                <a:off x="2108" y="1727"/>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23" name="Line 481"/>
              <p:cNvSpPr>
                <a:spLocks noChangeShapeType="1"/>
              </p:cNvSpPr>
              <p:nvPr/>
            </p:nvSpPr>
            <p:spPr bwMode="auto">
              <a:xfrm flipH="1">
                <a:off x="2108" y="173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24" name="Line 482"/>
              <p:cNvSpPr>
                <a:spLocks noChangeShapeType="1"/>
              </p:cNvSpPr>
              <p:nvPr/>
            </p:nvSpPr>
            <p:spPr bwMode="auto">
              <a:xfrm flipH="1">
                <a:off x="2108" y="174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25" name="Line 483"/>
              <p:cNvSpPr>
                <a:spLocks noChangeShapeType="1"/>
              </p:cNvSpPr>
              <p:nvPr/>
            </p:nvSpPr>
            <p:spPr bwMode="auto">
              <a:xfrm flipH="1">
                <a:off x="2108" y="175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26" name="Line 484"/>
              <p:cNvSpPr>
                <a:spLocks noChangeShapeType="1"/>
              </p:cNvSpPr>
              <p:nvPr/>
            </p:nvSpPr>
            <p:spPr bwMode="auto">
              <a:xfrm flipH="1">
                <a:off x="2108" y="176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27" name="Line 485"/>
              <p:cNvSpPr>
                <a:spLocks noChangeShapeType="1"/>
              </p:cNvSpPr>
              <p:nvPr/>
            </p:nvSpPr>
            <p:spPr bwMode="auto">
              <a:xfrm flipH="1">
                <a:off x="2108" y="176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28" name="Line 486"/>
              <p:cNvSpPr>
                <a:spLocks noChangeShapeType="1"/>
              </p:cNvSpPr>
              <p:nvPr/>
            </p:nvSpPr>
            <p:spPr bwMode="auto">
              <a:xfrm flipH="1">
                <a:off x="2108" y="1778"/>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29" name="Line 487"/>
              <p:cNvSpPr>
                <a:spLocks noChangeShapeType="1"/>
              </p:cNvSpPr>
              <p:nvPr/>
            </p:nvSpPr>
            <p:spPr bwMode="auto">
              <a:xfrm flipH="1">
                <a:off x="2108" y="178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30" name="Rectangle 488"/>
              <p:cNvSpPr>
                <a:spLocks noChangeArrowheads="1"/>
              </p:cNvSpPr>
              <p:nvPr/>
            </p:nvSpPr>
            <p:spPr bwMode="auto">
              <a:xfrm>
                <a:off x="2182"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31" name="Line 489"/>
              <p:cNvSpPr>
                <a:spLocks noChangeShapeType="1"/>
              </p:cNvSpPr>
              <p:nvPr/>
            </p:nvSpPr>
            <p:spPr bwMode="auto">
              <a:xfrm flipH="1">
                <a:off x="2190" y="169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32" name="Line 490"/>
              <p:cNvSpPr>
                <a:spLocks noChangeShapeType="1"/>
              </p:cNvSpPr>
              <p:nvPr/>
            </p:nvSpPr>
            <p:spPr bwMode="auto">
              <a:xfrm flipH="1">
                <a:off x="2190" y="170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33" name="Line 491"/>
              <p:cNvSpPr>
                <a:spLocks noChangeShapeType="1"/>
              </p:cNvSpPr>
              <p:nvPr/>
            </p:nvSpPr>
            <p:spPr bwMode="auto">
              <a:xfrm flipH="1">
                <a:off x="2190" y="171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34" name="Line 492"/>
              <p:cNvSpPr>
                <a:spLocks noChangeShapeType="1"/>
              </p:cNvSpPr>
              <p:nvPr/>
            </p:nvSpPr>
            <p:spPr bwMode="auto">
              <a:xfrm flipH="1">
                <a:off x="2190" y="171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35" name="Line 493"/>
              <p:cNvSpPr>
                <a:spLocks noChangeShapeType="1"/>
              </p:cNvSpPr>
              <p:nvPr/>
            </p:nvSpPr>
            <p:spPr bwMode="auto">
              <a:xfrm flipH="1">
                <a:off x="2190" y="1727"/>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36" name="Line 494"/>
              <p:cNvSpPr>
                <a:spLocks noChangeShapeType="1"/>
              </p:cNvSpPr>
              <p:nvPr/>
            </p:nvSpPr>
            <p:spPr bwMode="auto">
              <a:xfrm flipH="1">
                <a:off x="2190" y="173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37" name="Line 495"/>
              <p:cNvSpPr>
                <a:spLocks noChangeShapeType="1"/>
              </p:cNvSpPr>
              <p:nvPr/>
            </p:nvSpPr>
            <p:spPr bwMode="auto">
              <a:xfrm flipH="1">
                <a:off x="2190" y="174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38" name="Line 496"/>
              <p:cNvSpPr>
                <a:spLocks noChangeShapeType="1"/>
              </p:cNvSpPr>
              <p:nvPr/>
            </p:nvSpPr>
            <p:spPr bwMode="auto">
              <a:xfrm flipH="1">
                <a:off x="2190" y="175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39" name="Line 497"/>
              <p:cNvSpPr>
                <a:spLocks noChangeShapeType="1"/>
              </p:cNvSpPr>
              <p:nvPr/>
            </p:nvSpPr>
            <p:spPr bwMode="auto">
              <a:xfrm flipH="1">
                <a:off x="2190" y="176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40" name="Line 498"/>
              <p:cNvSpPr>
                <a:spLocks noChangeShapeType="1"/>
              </p:cNvSpPr>
              <p:nvPr/>
            </p:nvSpPr>
            <p:spPr bwMode="auto">
              <a:xfrm flipH="1">
                <a:off x="2190" y="176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41" name="Line 499"/>
              <p:cNvSpPr>
                <a:spLocks noChangeShapeType="1"/>
              </p:cNvSpPr>
              <p:nvPr/>
            </p:nvSpPr>
            <p:spPr bwMode="auto">
              <a:xfrm flipH="1">
                <a:off x="2190" y="1778"/>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42" name="Line 500"/>
              <p:cNvSpPr>
                <a:spLocks noChangeShapeType="1"/>
              </p:cNvSpPr>
              <p:nvPr/>
            </p:nvSpPr>
            <p:spPr bwMode="auto">
              <a:xfrm flipH="1">
                <a:off x="2190" y="178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43" name="Rectangle 501"/>
              <p:cNvSpPr>
                <a:spLocks noChangeArrowheads="1"/>
              </p:cNvSpPr>
              <p:nvPr/>
            </p:nvSpPr>
            <p:spPr bwMode="auto">
              <a:xfrm>
                <a:off x="226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44" name="Rectangle 502"/>
              <p:cNvSpPr>
                <a:spLocks noChangeArrowheads="1"/>
              </p:cNvSpPr>
              <p:nvPr/>
            </p:nvSpPr>
            <p:spPr bwMode="auto">
              <a:xfrm>
                <a:off x="234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45" name="Rectangle 503"/>
              <p:cNvSpPr>
                <a:spLocks noChangeArrowheads="1"/>
              </p:cNvSpPr>
              <p:nvPr/>
            </p:nvSpPr>
            <p:spPr bwMode="auto">
              <a:xfrm>
                <a:off x="242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46" name="Rectangle 504"/>
              <p:cNvSpPr>
                <a:spLocks noChangeArrowheads="1"/>
              </p:cNvSpPr>
              <p:nvPr/>
            </p:nvSpPr>
            <p:spPr bwMode="auto">
              <a:xfrm>
                <a:off x="250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nvGrpSpPr>
              <p:cNvPr id="4447" name="Group 351"/>
              <p:cNvGrpSpPr/>
              <p:nvPr/>
            </p:nvGrpSpPr>
            <p:grpSpPr bwMode="auto">
              <a:xfrm>
                <a:off x="2100" y="1490"/>
                <a:ext cx="478" cy="370"/>
                <a:chOff x="2100" y="1490"/>
                <a:chExt cx="478" cy="370"/>
              </a:xfrm>
            </p:grpSpPr>
            <p:sp>
              <p:nvSpPr>
                <p:cNvPr id="4448" name="Rectangle 506"/>
                <p:cNvSpPr>
                  <a:spLocks noChangeArrowheads="1"/>
                </p:cNvSpPr>
                <p:nvPr/>
              </p:nvSpPr>
              <p:spPr bwMode="auto">
                <a:xfrm>
                  <a:off x="2100"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49" name="Rectangle 507"/>
                <p:cNvSpPr>
                  <a:spLocks noChangeArrowheads="1"/>
                </p:cNvSpPr>
                <p:nvPr/>
              </p:nvSpPr>
              <p:spPr bwMode="auto">
                <a:xfrm>
                  <a:off x="2100"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50" name="Rectangle 508"/>
                <p:cNvSpPr>
                  <a:spLocks noChangeArrowheads="1"/>
                </p:cNvSpPr>
                <p:nvPr/>
              </p:nvSpPr>
              <p:spPr bwMode="auto">
                <a:xfrm>
                  <a:off x="2100"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51" name="Rectangle 509"/>
                <p:cNvSpPr>
                  <a:spLocks noChangeArrowheads="1"/>
                </p:cNvSpPr>
                <p:nvPr/>
              </p:nvSpPr>
              <p:spPr bwMode="auto">
                <a:xfrm>
                  <a:off x="2182"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52" name="Rectangle 510"/>
                <p:cNvSpPr>
                  <a:spLocks noChangeArrowheads="1"/>
                </p:cNvSpPr>
                <p:nvPr/>
              </p:nvSpPr>
              <p:spPr bwMode="auto">
                <a:xfrm>
                  <a:off x="2182"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53" name="Rectangle 511"/>
                <p:cNvSpPr>
                  <a:spLocks noChangeArrowheads="1"/>
                </p:cNvSpPr>
                <p:nvPr/>
              </p:nvSpPr>
              <p:spPr bwMode="auto">
                <a:xfrm>
                  <a:off x="2182"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54" name="Rectangle 512"/>
                <p:cNvSpPr>
                  <a:spLocks noChangeArrowheads="1"/>
                </p:cNvSpPr>
                <p:nvPr/>
              </p:nvSpPr>
              <p:spPr bwMode="auto">
                <a:xfrm>
                  <a:off x="226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55" name="Rectangle 513"/>
                <p:cNvSpPr>
                  <a:spLocks noChangeArrowheads="1"/>
                </p:cNvSpPr>
                <p:nvPr/>
              </p:nvSpPr>
              <p:spPr bwMode="auto">
                <a:xfrm>
                  <a:off x="226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56" name="Rectangle 514"/>
                <p:cNvSpPr>
                  <a:spLocks noChangeArrowheads="1"/>
                </p:cNvSpPr>
                <p:nvPr/>
              </p:nvSpPr>
              <p:spPr bwMode="auto">
                <a:xfrm>
                  <a:off x="226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57" name="Rectangle 515"/>
                <p:cNvSpPr>
                  <a:spLocks noChangeArrowheads="1"/>
                </p:cNvSpPr>
                <p:nvPr/>
              </p:nvSpPr>
              <p:spPr bwMode="auto">
                <a:xfrm>
                  <a:off x="234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58" name="Rectangle 516"/>
                <p:cNvSpPr>
                  <a:spLocks noChangeArrowheads="1"/>
                </p:cNvSpPr>
                <p:nvPr/>
              </p:nvSpPr>
              <p:spPr bwMode="auto">
                <a:xfrm>
                  <a:off x="234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59" name="Rectangle 517"/>
                <p:cNvSpPr>
                  <a:spLocks noChangeArrowheads="1"/>
                </p:cNvSpPr>
                <p:nvPr/>
              </p:nvSpPr>
              <p:spPr bwMode="auto">
                <a:xfrm>
                  <a:off x="234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60" name="Rectangle 518"/>
                <p:cNvSpPr>
                  <a:spLocks noChangeArrowheads="1"/>
                </p:cNvSpPr>
                <p:nvPr/>
              </p:nvSpPr>
              <p:spPr bwMode="auto">
                <a:xfrm>
                  <a:off x="242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61" name="Rectangle 519"/>
                <p:cNvSpPr>
                  <a:spLocks noChangeArrowheads="1"/>
                </p:cNvSpPr>
                <p:nvPr/>
              </p:nvSpPr>
              <p:spPr bwMode="auto">
                <a:xfrm>
                  <a:off x="242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62" name="Rectangle 520"/>
                <p:cNvSpPr>
                  <a:spLocks noChangeArrowheads="1"/>
                </p:cNvSpPr>
                <p:nvPr/>
              </p:nvSpPr>
              <p:spPr bwMode="auto">
                <a:xfrm>
                  <a:off x="242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63" name="Rectangle 521"/>
                <p:cNvSpPr>
                  <a:spLocks noChangeArrowheads="1"/>
                </p:cNvSpPr>
                <p:nvPr/>
              </p:nvSpPr>
              <p:spPr bwMode="auto">
                <a:xfrm>
                  <a:off x="250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64" name="Rectangle 522"/>
                <p:cNvSpPr>
                  <a:spLocks noChangeArrowheads="1"/>
                </p:cNvSpPr>
                <p:nvPr/>
              </p:nvSpPr>
              <p:spPr bwMode="auto">
                <a:xfrm>
                  <a:off x="250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4465" name="Rectangle 523"/>
                <p:cNvSpPr>
                  <a:spLocks noChangeArrowheads="1"/>
                </p:cNvSpPr>
                <p:nvPr/>
              </p:nvSpPr>
              <p:spPr bwMode="auto">
                <a:xfrm>
                  <a:off x="250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sp>
            <p:nvSpPr>
              <p:cNvPr id="4466" name="Freeform 524"/>
              <p:cNvSpPr/>
              <p:nvPr/>
            </p:nvSpPr>
            <p:spPr bwMode="auto">
              <a:xfrm>
                <a:off x="2091" y="1454"/>
                <a:ext cx="526" cy="417"/>
              </a:xfrm>
              <a:custGeom>
                <a:avLst/>
                <a:gdLst>
                  <a:gd name="T0" fmla="*/ 36 w 526"/>
                  <a:gd name="T1" fmla="*/ 0 h 417"/>
                  <a:gd name="T2" fmla="*/ 526 w 526"/>
                  <a:gd name="T3" fmla="*/ 0 h 417"/>
                  <a:gd name="T4" fmla="*/ 526 w 526"/>
                  <a:gd name="T5" fmla="*/ 369 h 417"/>
                  <a:gd name="T6" fmla="*/ 489 w 526"/>
                  <a:gd name="T7" fmla="*/ 406 h 417"/>
                  <a:gd name="T8" fmla="*/ 479 w 526"/>
                  <a:gd name="T9" fmla="*/ 406 h 417"/>
                  <a:gd name="T10" fmla="*/ 467 w 526"/>
                  <a:gd name="T11" fmla="*/ 417 h 417"/>
                  <a:gd name="T12" fmla="*/ 21 w 526"/>
                  <a:gd name="T13" fmla="*/ 417 h 417"/>
                  <a:gd name="T14" fmla="*/ 21 w 526"/>
                  <a:gd name="T15" fmla="*/ 404 h 417"/>
                  <a:gd name="T16" fmla="*/ 0 w 526"/>
                  <a:gd name="T17" fmla="*/ 404 h 417"/>
                  <a:gd name="T18" fmla="*/ 0 w 526"/>
                  <a:gd name="T19" fmla="*/ 36 h 417"/>
                  <a:gd name="T20" fmla="*/ 36 w 526"/>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17">
                    <a:moveTo>
                      <a:pt x="36" y="0"/>
                    </a:moveTo>
                    <a:lnTo>
                      <a:pt x="526" y="0"/>
                    </a:lnTo>
                    <a:lnTo>
                      <a:pt x="526" y="369"/>
                    </a:lnTo>
                    <a:lnTo>
                      <a:pt x="489" y="406"/>
                    </a:lnTo>
                    <a:lnTo>
                      <a:pt x="479" y="406"/>
                    </a:lnTo>
                    <a:lnTo>
                      <a:pt x="467" y="417"/>
                    </a:lnTo>
                    <a:lnTo>
                      <a:pt x="21" y="417"/>
                    </a:lnTo>
                    <a:lnTo>
                      <a:pt x="21" y="404"/>
                    </a:lnTo>
                    <a:lnTo>
                      <a:pt x="0" y="404"/>
                    </a:lnTo>
                    <a:lnTo>
                      <a:pt x="0" y="36"/>
                    </a:lnTo>
                    <a:lnTo>
                      <a:pt x="36" y="0"/>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4467" name="Rectangle 525"/>
            <p:cNvSpPr>
              <a:spLocks noChangeArrowheads="1"/>
            </p:cNvSpPr>
            <p:nvPr/>
          </p:nvSpPr>
          <p:spPr bwMode="auto">
            <a:xfrm>
              <a:off x="4315" y="2593"/>
              <a:ext cx="225" cy="67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endParaRPr kumimoji="1" lang="zh-CN" altLang="en-US" sz="2400" b="1">
                <a:latin typeface="Times New Roman" panose="02020603050405020304" pitchFamily="18" charset="0"/>
                <a:ea typeface="宋体" panose="02010600030101010101" pitchFamily="2" charset="-122"/>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childTnLst>
                                    <p:set>
                                      <p:cBhvr additive="base">
                                        <p:cTn id="6" dur="1" fill="hold">
                                          <p:stCondLst>
                                            <p:cond delay="0"/>
                                          </p:stCondLst>
                                        </p:cTn>
                                        <p:tgtEl>
                                          <p:spTgt spid="3979"/>
                                        </p:tgtEl>
                                        <p:attrNameLst>
                                          <p:attrName>style.visibility</p:attrName>
                                        </p:attrNameLst>
                                      </p:cBhvr>
                                      <p:to>
                                        <p:strVal val="visible"/>
                                      </p:to>
                                    </p:set>
                                    <p:anim calcmode="lin" valueType="num">
                                      <p:cBhvr additive="base">
                                        <p:cTn id="7" dur="500" fill="hold"/>
                                        <p:tgtEl>
                                          <p:spTgt spid="3979"/>
                                        </p:tgtEl>
                                        <p:attrNameLst>
                                          <p:attrName>ppt_x</p:attrName>
                                        </p:attrNameLst>
                                      </p:cBhvr>
                                      <p:tavLst>
                                        <p:tav tm="0">
                                          <p:val>
                                            <p:strVal val="#ppt_x"/>
                                          </p:val>
                                        </p:tav>
                                        <p:tav tm="100000">
                                          <p:val>
                                            <p:strVal val="#ppt_x"/>
                                          </p:val>
                                        </p:tav>
                                      </p:tavLst>
                                    </p:anim>
                                    <p:anim calcmode="lin" valueType="num">
                                      <p:cBhvr additive="base">
                                        <p:cTn id="8" dur="500" fill="hold"/>
                                        <p:tgtEl>
                                          <p:spTgt spid="397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79"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0" name="Rectangle 2"/>
          <p:cNvSpPr>
            <a:spLocks noChangeArrowheads="1"/>
          </p:cNvSpPr>
          <p:nvPr>
            <p:ph type="title" idx="4294967295"/>
          </p:nvPr>
        </p:nvSpPr>
        <p:spPr>
          <a:xfrm>
            <a:off x="0" y="392113"/>
            <a:ext cx="8229600" cy="633412"/>
          </a:xfrm>
        </p:spPr>
        <p:txBody>
          <a:bodyPr lIns="91440" tIns="45720" rIns="91440" bIns="45720"/>
          <a:lstStyle/>
          <a:p>
            <a:pPr eaLnBrk="1" hangingPunct="1"/>
            <a:r>
              <a:rPr lang="zh-CN" altLang="en-US">
                <a:ea typeface="宋体" panose="02010600030101010101" pitchFamily="2" charset="-122"/>
              </a:rPr>
              <a:t>网络的管理结构</a:t>
            </a:r>
            <a:endParaRPr lang="zh-CN" altLang="en-US">
              <a:ea typeface="宋体" panose="02010600030101010101" pitchFamily="2" charset="-122"/>
            </a:endParaRPr>
          </a:p>
        </p:txBody>
      </p:sp>
      <p:sp>
        <p:nvSpPr>
          <p:cNvPr id="4471" name="Rectangle 3"/>
          <p:cNvSpPr>
            <a:spLocks noChangeArrowheads="1"/>
          </p:cNvSpPr>
          <p:nvPr>
            <p:ph idx="4294967295"/>
          </p:nvPr>
        </p:nvSpPr>
        <p:spPr>
          <a:xfrm>
            <a:off x="457200" y="1268413"/>
            <a:ext cx="8229600" cy="4857750"/>
          </a:xfrm>
        </p:spPr>
        <p:txBody>
          <a:bodyPr lIns="91440" tIns="45720" rIns="91440" bIns="45720"/>
          <a:lstStyle/>
          <a:p>
            <a:pPr eaLnBrk="1" hangingPunct="1"/>
            <a:r>
              <a:rPr lang="zh-CN" altLang="en-US" sz="1500"/>
              <a:t>工作站</a:t>
            </a:r>
            <a:r>
              <a:rPr lang="en-US" altLang="zh-CN" sz="1500"/>
              <a:t>WS</a:t>
            </a:r>
            <a:r>
              <a:rPr lang="zh-CN" altLang="en-US" sz="1500"/>
              <a:t>实行管理者功能，对全网进行管理。与工作站直接相连的网元既执行代理者功能，同时又担当网元层管理者的角色。</a:t>
            </a:r>
            <a:endParaRPr lang="zh-CN" altLang="en-US" sz="1500"/>
          </a:p>
          <a:p>
            <a:pPr eaLnBrk="1" hangingPunct="1"/>
            <a:r>
              <a:rPr lang="zh-CN" altLang="en-US" sz="1500"/>
              <a:t>工作站</a:t>
            </a:r>
            <a:r>
              <a:rPr lang="en-US" altLang="zh-CN" sz="1500"/>
              <a:t>WS</a:t>
            </a:r>
            <a:r>
              <a:rPr lang="zh-CN" altLang="en-US" sz="1500"/>
              <a:t>实行管理者功能，对全网进行管理。工作站与各个网元直接相连，网元执行代理者功能。</a:t>
            </a:r>
            <a:endParaRPr lang="zh-CN" altLang="en-US" sz="1500"/>
          </a:p>
        </p:txBody>
      </p:sp>
      <p:grpSp>
        <p:nvGrpSpPr>
          <p:cNvPr id="4472" name="Group 376"/>
          <p:cNvGrpSpPr/>
          <p:nvPr/>
        </p:nvGrpSpPr>
        <p:grpSpPr bwMode="auto">
          <a:xfrm>
            <a:off x="755650" y="3060700"/>
            <a:ext cx="3673475" cy="2597150"/>
            <a:chOff x="476" y="2387"/>
            <a:chExt cx="2314" cy="1637"/>
          </a:xfrm>
        </p:grpSpPr>
        <p:sp>
          <p:nvSpPr>
            <p:cNvPr id="4473" name="Rectangle 5"/>
            <p:cNvSpPr>
              <a:spLocks noChangeArrowheads="1"/>
            </p:cNvSpPr>
            <p:nvPr/>
          </p:nvSpPr>
          <p:spPr bwMode="auto">
            <a:xfrm>
              <a:off x="476" y="2931"/>
              <a:ext cx="454" cy="228"/>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4474" name="Line 6"/>
            <p:cNvSpPr>
              <a:spLocks noChangeShapeType="1"/>
            </p:cNvSpPr>
            <p:nvPr/>
          </p:nvSpPr>
          <p:spPr bwMode="auto">
            <a:xfrm>
              <a:off x="930" y="3022"/>
              <a:ext cx="453"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75" name="Rectangle 8"/>
            <p:cNvSpPr>
              <a:spLocks noChangeArrowheads="1"/>
            </p:cNvSpPr>
            <p:nvPr/>
          </p:nvSpPr>
          <p:spPr bwMode="auto">
            <a:xfrm>
              <a:off x="1383" y="2931"/>
              <a:ext cx="454" cy="228"/>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kumimoji="1" lang="zh-CN" altLang="en-US" sz="2400" b="1">
                <a:latin typeface="Times New Roman" panose="02020603050405020304" pitchFamily="18" charset="0"/>
                <a:ea typeface="宋体" panose="02010600030101010101" pitchFamily="2" charset="-122"/>
              </a:endParaRPr>
            </a:p>
          </p:txBody>
        </p:sp>
        <p:sp>
          <p:nvSpPr>
            <p:cNvPr id="4476" name="Rectangle 10"/>
            <p:cNvSpPr>
              <a:spLocks noChangeArrowheads="1"/>
            </p:cNvSpPr>
            <p:nvPr/>
          </p:nvSpPr>
          <p:spPr bwMode="auto">
            <a:xfrm>
              <a:off x="2335" y="2387"/>
              <a:ext cx="454" cy="227"/>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4477" name="Rectangle 13"/>
            <p:cNvSpPr>
              <a:spLocks noChangeArrowheads="1"/>
            </p:cNvSpPr>
            <p:nvPr/>
          </p:nvSpPr>
          <p:spPr bwMode="auto">
            <a:xfrm>
              <a:off x="2336" y="3566"/>
              <a:ext cx="454" cy="227"/>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4478" name="Rectangle 14"/>
            <p:cNvSpPr>
              <a:spLocks noChangeArrowheads="1"/>
            </p:cNvSpPr>
            <p:nvPr/>
          </p:nvSpPr>
          <p:spPr bwMode="auto">
            <a:xfrm>
              <a:off x="2336" y="2931"/>
              <a:ext cx="454" cy="228"/>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4479" name="Line 15"/>
            <p:cNvSpPr>
              <a:spLocks noChangeShapeType="1"/>
            </p:cNvSpPr>
            <p:nvPr/>
          </p:nvSpPr>
          <p:spPr bwMode="auto">
            <a:xfrm flipV="1">
              <a:off x="1837" y="2523"/>
              <a:ext cx="499" cy="499"/>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80" name="Line 16"/>
            <p:cNvSpPr>
              <a:spLocks noChangeShapeType="1"/>
            </p:cNvSpPr>
            <p:nvPr/>
          </p:nvSpPr>
          <p:spPr bwMode="auto">
            <a:xfrm>
              <a:off x="1837" y="3022"/>
              <a:ext cx="499"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81" name="Line 17"/>
            <p:cNvSpPr>
              <a:spLocks noChangeShapeType="1"/>
            </p:cNvSpPr>
            <p:nvPr/>
          </p:nvSpPr>
          <p:spPr bwMode="auto">
            <a:xfrm>
              <a:off x="1837" y="3022"/>
              <a:ext cx="499" cy="68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82" name="Text Box 18"/>
            <p:cNvSpPr>
              <a:spLocks noChangeArrowheads="1"/>
            </p:cNvSpPr>
            <p:nvPr/>
          </p:nvSpPr>
          <p:spPr bwMode="auto">
            <a:xfrm>
              <a:off x="567" y="2931"/>
              <a:ext cx="272"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Ｍ</a:t>
              </a:r>
              <a:endParaRPr kumimoji="1" lang="zh-CN" altLang="en-US" b="1">
                <a:latin typeface="Times New Roman" panose="02020603050405020304" pitchFamily="18" charset="0"/>
                <a:ea typeface="宋体" panose="02010600030101010101" pitchFamily="2" charset="-122"/>
              </a:endParaRPr>
            </a:p>
          </p:txBody>
        </p:sp>
        <p:sp>
          <p:nvSpPr>
            <p:cNvPr id="4483" name="Text Box 19"/>
            <p:cNvSpPr>
              <a:spLocks noChangeArrowheads="1"/>
            </p:cNvSpPr>
            <p:nvPr/>
          </p:nvSpPr>
          <p:spPr bwMode="auto">
            <a:xfrm>
              <a:off x="1338" y="2931"/>
              <a:ext cx="635"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Ｍ／Ａ</a:t>
              </a:r>
              <a:endParaRPr kumimoji="1" lang="zh-CN" altLang="en-US" b="1">
                <a:latin typeface="Times New Roman" panose="02020603050405020304" pitchFamily="18" charset="0"/>
                <a:ea typeface="宋体" panose="02010600030101010101" pitchFamily="2" charset="-122"/>
              </a:endParaRPr>
            </a:p>
          </p:txBody>
        </p:sp>
        <p:sp>
          <p:nvSpPr>
            <p:cNvPr id="4484" name="Text Box 20"/>
            <p:cNvSpPr>
              <a:spLocks noChangeArrowheads="1"/>
            </p:cNvSpPr>
            <p:nvPr/>
          </p:nvSpPr>
          <p:spPr bwMode="auto">
            <a:xfrm>
              <a:off x="2426" y="2387"/>
              <a:ext cx="318"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Ａ</a:t>
              </a:r>
              <a:endParaRPr kumimoji="1" lang="zh-CN" altLang="en-US" sz="2400" b="1">
                <a:latin typeface="Times New Roman" panose="02020603050405020304" pitchFamily="18" charset="0"/>
                <a:ea typeface="宋体" panose="02010600030101010101" pitchFamily="2" charset="-122"/>
              </a:endParaRPr>
            </a:p>
          </p:txBody>
        </p:sp>
        <p:sp>
          <p:nvSpPr>
            <p:cNvPr id="4485" name="Text Box 21"/>
            <p:cNvSpPr>
              <a:spLocks noChangeArrowheads="1"/>
            </p:cNvSpPr>
            <p:nvPr/>
          </p:nvSpPr>
          <p:spPr bwMode="auto">
            <a:xfrm>
              <a:off x="2426" y="2931"/>
              <a:ext cx="318"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Ａ</a:t>
              </a:r>
              <a:endParaRPr kumimoji="1" lang="zh-CN" altLang="en-US" sz="2400" b="1">
                <a:latin typeface="Times New Roman" panose="02020603050405020304" pitchFamily="18" charset="0"/>
                <a:ea typeface="宋体" panose="02010600030101010101" pitchFamily="2" charset="-122"/>
              </a:endParaRPr>
            </a:p>
          </p:txBody>
        </p:sp>
        <p:sp>
          <p:nvSpPr>
            <p:cNvPr id="4486" name="Text Box 22"/>
            <p:cNvSpPr>
              <a:spLocks noChangeArrowheads="1"/>
            </p:cNvSpPr>
            <p:nvPr/>
          </p:nvSpPr>
          <p:spPr bwMode="auto">
            <a:xfrm>
              <a:off x="2426" y="3566"/>
              <a:ext cx="273"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Ａ</a:t>
              </a:r>
              <a:endParaRPr kumimoji="1" lang="zh-CN" altLang="en-US" sz="2400" b="1">
                <a:latin typeface="Times New Roman" panose="02020603050405020304" pitchFamily="18" charset="0"/>
                <a:ea typeface="宋体" panose="02010600030101010101" pitchFamily="2" charset="-122"/>
              </a:endParaRPr>
            </a:p>
          </p:txBody>
        </p:sp>
        <p:sp>
          <p:nvSpPr>
            <p:cNvPr id="4487" name="Text Box 23"/>
            <p:cNvSpPr>
              <a:spLocks noChangeArrowheads="1"/>
            </p:cNvSpPr>
            <p:nvPr/>
          </p:nvSpPr>
          <p:spPr bwMode="auto">
            <a:xfrm>
              <a:off x="2336" y="2614"/>
              <a:ext cx="45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ＮＥ</a:t>
              </a:r>
              <a:endParaRPr kumimoji="1" lang="zh-CN" altLang="en-US" b="1">
                <a:latin typeface="Times New Roman" panose="02020603050405020304" pitchFamily="18" charset="0"/>
                <a:ea typeface="宋体" panose="02010600030101010101" pitchFamily="2" charset="-122"/>
              </a:endParaRPr>
            </a:p>
          </p:txBody>
        </p:sp>
        <p:sp>
          <p:nvSpPr>
            <p:cNvPr id="4488" name="Text Box 24"/>
            <p:cNvSpPr>
              <a:spLocks noChangeArrowheads="1"/>
            </p:cNvSpPr>
            <p:nvPr/>
          </p:nvSpPr>
          <p:spPr bwMode="auto">
            <a:xfrm>
              <a:off x="2336" y="3158"/>
              <a:ext cx="454"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ＮＥ</a:t>
              </a:r>
              <a:endParaRPr kumimoji="1" lang="zh-CN" altLang="en-US" b="1">
                <a:latin typeface="Times New Roman" panose="02020603050405020304" pitchFamily="18" charset="0"/>
                <a:ea typeface="宋体" panose="02010600030101010101" pitchFamily="2" charset="-122"/>
              </a:endParaRPr>
            </a:p>
          </p:txBody>
        </p:sp>
        <p:sp>
          <p:nvSpPr>
            <p:cNvPr id="4489" name="Text Box 25"/>
            <p:cNvSpPr>
              <a:spLocks noChangeArrowheads="1"/>
            </p:cNvSpPr>
            <p:nvPr/>
          </p:nvSpPr>
          <p:spPr bwMode="auto">
            <a:xfrm>
              <a:off x="2336" y="3793"/>
              <a:ext cx="45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ＮＥ</a:t>
              </a:r>
              <a:endParaRPr kumimoji="1" lang="zh-CN" altLang="en-US" b="1">
                <a:latin typeface="Times New Roman" panose="02020603050405020304" pitchFamily="18" charset="0"/>
                <a:ea typeface="宋体" panose="02010600030101010101" pitchFamily="2" charset="-122"/>
              </a:endParaRPr>
            </a:p>
          </p:txBody>
        </p:sp>
        <p:sp>
          <p:nvSpPr>
            <p:cNvPr id="4490" name="Text Box 26"/>
            <p:cNvSpPr>
              <a:spLocks noChangeArrowheads="1"/>
            </p:cNvSpPr>
            <p:nvPr/>
          </p:nvSpPr>
          <p:spPr bwMode="auto">
            <a:xfrm>
              <a:off x="1383" y="3158"/>
              <a:ext cx="454"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ＮＥ</a:t>
              </a:r>
              <a:endParaRPr kumimoji="1" lang="zh-CN" altLang="en-US" b="1">
                <a:latin typeface="Times New Roman" panose="02020603050405020304" pitchFamily="18" charset="0"/>
                <a:ea typeface="宋体" panose="02010600030101010101" pitchFamily="2" charset="-122"/>
              </a:endParaRPr>
            </a:p>
          </p:txBody>
        </p:sp>
        <p:sp>
          <p:nvSpPr>
            <p:cNvPr id="4491" name="Text Box 27"/>
            <p:cNvSpPr>
              <a:spLocks noChangeArrowheads="1"/>
            </p:cNvSpPr>
            <p:nvPr/>
          </p:nvSpPr>
          <p:spPr bwMode="auto">
            <a:xfrm>
              <a:off x="476" y="3158"/>
              <a:ext cx="454"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ＷＳ</a:t>
              </a:r>
              <a:endParaRPr kumimoji="1" lang="zh-CN" altLang="en-US" b="1">
                <a:latin typeface="Times New Roman" panose="02020603050405020304" pitchFamily="18" charset="0"/>
                <a:ea typeface="宋体" panose="02010600030101010101" pitchFamily="2" charset="-122"/>
              </a:endParaRPr>
            </a:p>
          </p:txBody>
        </p:sp>
      </p:grpSp>
      <p:sp>
        <p:nvSpPr>
          <p:cNvPr id="4492" name="Rectangle 30"/>
          <p:cNvSpPr>
            <a:spLocks noChangeArrowheads="1"/>
          </p:cNvSpPr>
          <p:nvPr/>
        </p:nvSpPr>
        <p:spPr bwMode="auto">
          <a:xfrm>
            <a:off x="5292725" y="3924300"/>
            <a:ext cx="720725" cy="358775"/>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4493" name="Line 31"/>
          <p:cNvSpPr>
            <a:spLocks noChangeShapeType="1"/>
          </p:cNvSpPr>
          <p:nvPr/>
        </p:nvSpPr>
        <p:spPr bwMode="auto">
          <a:xfrm>
            <a:off x="6013450" y="4068763"/>
            <a:ext cx="1438275"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94" name="Rectangle 33"/>
          <p:cNvSpPr>
            <a:spLocks noChangeArrowheads="1"/>
          </p:cNvSpPr>
          <p:nvPr/>
        </p:nvSpPr>
        <p:spPr bwMode="auto">
          <a:xfrm>
            <a:off x="8243888" y="3060700"/>
            <a:ext cx="720725" cy="360363"/>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4495" name="Rectangle 34"/>
          <p:cNvSpPr>
            <a:spLocks noChangeArrowheads="1"/>
          </p:cNvSpPr>
          <p:nvPr/>
        </p:nvSpPr>
        <p:spPr bwMode="auto">
          <a:xfrm>
            <a:off x="8245475" y="4932363"/>
            <a:ext cx="720725" cy="360362"/>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4496" name="Rectangle 35"/>
          <p:cNvSpPr>
            <a:spLocks noChangeArrowheads="1"/>
          </p:cNvSpPr>
          <p:nvPr/>
        </p:nvSpPr>
        <p:spPr bwMode="auto">
          <a:xfrm>
            <a:off x="8245475" y="3924300"/>
            <a:ext cx="720725" cy="358775"/>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4497" name="Line 36"/>
          <p:cNvSpPr>
            <a:spLocks noChangeShapeType="1"/>
          </p:cNvSpPr>
          <p:nvPr/>
        </p:nvSpPr>
        <p:spPr bwMode="auto">
          <a:xfrm flipV="1">
            <a:off x="7453313" y="3276600"/>
            <a:ext cx="792162" cy="792163"/>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98" name="Line 37"/>
          <p:cNvSpPr>
            <a:spLocks noChangeShapeType="1"/>
          </p:cNvSpPr>
          <p:nvPr/>
        </p:nvSpPr>
        <p:spPr bwMode="auto">
          <a:xfrm>
            <a:off x="7453313" y="4068763"/>
            <a:ext cx="792162"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499" name="Line 38"/>
          <p:cNvSpPr>
            <a:spLocks noChangeShapeType="1"/>
          </p:cNvSpPr>
          <p:nvPr/>
        </p:nvSpPr>
        <p:spPr bwMode="auto">
          <a:xfrm>
            <a:off x="7453313" y="4068763"/>
            <a:ext cx="792162" cy="107950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00" name="Text Box 39"/>
          <p:cNvSpPr>
            <a:spLocks noChangeArrowheads="1"/>
          </p:cNvSpPr>
          <p:nvPr/>
        </p:nvSpPr>
        <p:spPr bwMode="auto">
          <a:xfrm>
            <a:off x="5437188" y="3924300"/>
            <a:ext cx="43180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Ｍ</a:t>
            </a:r>
            <a:endParaRPr kumimoji="1" lang="zh-CN" altLang="en-US" sz="2400" b="1">
              <a:latin typeface="Times New Roman" panose="02020603050405020304" pitchFamily="18" charset="0"/>
              <a:ea typeface="宋体" panose="02010600030101010101" pitchFamily="2" charset="-122"/>
            </a:endParaRPr>
          </a:p>
        </p:txBody>
      </p:sp>
      <p:sp>
        <p:nvSpPr>
          <p:cNvPr id="4501" name="Text Box 41"/>
          <p:cNvSpPr>
            <a:spLocks noChangeArrowheads="1"/>
          </p:cNvSpPr>
          <p:nvPr/>
        </p:nvSpPr>
        <p:spPr bwMode="auto">
          <a:xfrm>
            <a:off x="8388350" y="3060700"/>
            <a:ext cx="5048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Ａ</a:t>
            </a:r>
            <a:endParaRPr kumimoji="1" lang="zh-CN" altLang="en-US" sz="2400" b="1">
              <a:latin typeface="Times New Roman" panose="02020603050405020304" pitchFamily="18" charset="0"/>
              <a:ea typeface="宋体" panose="02010600030101010101" pitchFamily="2" charset="-122"/>
            </a:endParaRPr>
          </a:p>
        </p:txBody>
      </p:sp>
      <p:sp>
        <p:nvSpPr>
          <p:cNvPr id="4502" name="Text Box 42"/>
          <p:cNvSpPr>
            <a:spLocks noChangeArrowheads="1"/>
          </p:cNvSpPr>
          <p:nvPr/>
        </p:nvSpPr>
        <p:spPr bwMode="auto">
          <a:xfrm>
            <a:off x="8388350" y="3924300"/>
            <a:ext cx="5048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Ａ</a:t>
            </a:r>
            <a:endParaRPr kumimoji="1" lang="zh-CN" altLang="en-US" sz="2400" b="1">
              <a:latin typeface="Times New Roman" panose="02020603050405020304" pitchFamily="18" charset="0"/>
              <a:ea typeface="宋体" panose="02010600030101010101" pitchFamily="2" charset="-122"/>
            </a:endParaRPr>
          </a:p>
        </p:txBody>
      </p:sp>
      <p:sp>
        <p:nvSpPr>
          <p:cNvPr id="4503" name="Text Box 43"/>
          <p:cNvSpPr>
            <a:spLocks noChangeArrowheads="1"/>
          </p:cNvSpPr>
          <p:nvPr/>
        </p:nvSpPr>
        <p:spPr bwMode="auto">
          <a:xfrm>
            <a:off x="8388350" y="4932363"/>
            <a:ext cx="433388"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Ａ</a:t>
            </a:r>
            <a:endParaRPr kumimoji="1" lang="zh-CN" altLang="en-US" sz="2400" b="1">
              <a:latin typeface="Times New Roman" panose="02020603050405020304" pitchFamily="18" charset="0"/>
              <a:ea typeface="宋体" panose="02010600030101010101" pitchFamily="2" charset="-122"/>
            </a:endParaRPr>
          </a:p>
        </p:txBody>
      </p:sp>
      <p:sp>
        <p:nvSpPr>
          <p:cNvPr id="4504" name="Text Box 44"/>
          <p:cNvSpPr>
            <a:spLocks noChangeArrowheads="1"/>
          </p:cNvSpPr>
          <p:nvPr/>
        </p:nvSpPr>
        <p:spPr bwMode="auto">
          <a:xfrm>
            <a:off x="8245475" y="3421063"/>
            <a:ext cx="7207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ＮＥ</a:t>
            </a:r>
            <a:endParaRPr kumimoji="1" lang="zh-CN" altLang="en-US" b="1">
              <a:latin typeface="Times New Roman" panose="02020603050405020304" pitchFamily="18" charset="0"/>
              <a:ea typeface="宋体" panose="02010600030101010101" pitchFamily="2" charset="-122"/>
            </a:endParaRPr>
          </a:p>
        </p:txBody>
      </p:sp>
      <p:sp>
        <p:nvSpPr>
          <p:cNvPr id="4505" name="Text Box 45"/>
          <p:cNvSpPr>
            <a:spLocks noChangeArrowheads="1"/>
          </p:cNvSpPr>
          <p:nvPr/>
        </p:nvSpPr>
        <p:spPr bwMode="auto">
          <a:xfrm>
            <a:off x="8245475" y="4283075"/>
            <a:ext cx="7207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ＮＥ</a:t>
            </a:r>
            <a:endParaRPr kumimoji="1" lang="zh-CN" altLang="en-US" b="1">
              <a:latin typeface="Times New Roman" panose="02020603050405020304" pitchFamily="18" charset="0"/>
              <a:ea typeface="宋体" panose="02010600030101010101" pitchFamily="2" charset="-122"/>
            </a:endParaRPr>
          </a:p>
        </p:txBody>
      </p:sp>
      <p:sp>
        <p:nvSpPr>
          <p:cNvPr id="4506" name="Text Box 46"/>
          <p:cNvSpPr>
            <a:spLocks noChangeArrowheads="1"/>
          </p:cNvSpPr>
          <p:nvPr/>
        </p:nvSpPr>
        <p:spPr bwMode="auto">
          <a:xfrm>
            <a:off x="8245475" y="5292725"/>
            <a:ext cx="7207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ＮＥ</a:t>
            </a:r>
            <a:endParaRPr kumimoji="1" lang="zh-CN" altLang="en-US" b="1">
              <a:latin typeface="Times New Roman" panose="02020603050405020304" pitchFamily="18" charset="0"/>
              <a:ea typeface="宋体" panose="02010600030101010101" pitchFamily="2" charset="-122"/>
            </a:endParaRPr>
          </a:p>
        </p:txBody>
      </p:sp>
      <p:sp>
        <p:nvSpPr>
          <p:cNvPr id="4507" name="Text Box 48"/>
          <p:cNvSpPr>
            <a:spLocks noChangeArrowheads="1"/>
          </p:cNvSpPr>
          <p:nvPr/>
        </p:nvSpPr>
        <p:spPr bwMode="auto">
          <a:xfrm>
            <a:off x="5292725" y="4283075"/>
            <a:ext cx="720725"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ＷＳ</a:t>
            </a:r>
            <a:endParaRPr kumimoji="1" lang="zh-CN" altLang="en-US" b="1">
              <a:latin typeface="Times New Roman" panose="02020603050405020304" pitchFamily="18" charset="0"/>
              <a:ea typeface="宋体" panose="02010600030101010101" pitchFamily="2" charset="-122"/>
            </a:endParaRPr>
          </a:p>
        </p:txBody>
      </p:sp>
      <p:sp>
        <p:nvSpPr>
          <p:cNvPr id="4508" name="Rectangle 49"/>
          <p:cNvSpPr>
            <a:spLocks noChangeArrowheads="1"/>
          </p:cNvSpPr>
          <p:nvPr/>
        </p:nvSpPr>
        <p:spPr bwMode="auto">
          <a:xfrm>
            <a:off x="1763713" y="3060700"/>
            <a:ext cx="3455987" cy="2520950"/>
          </a:xfrm>
          <a:prstGeom prst="rect">
            <a:avLst/>
          </a:prstGeom>
          <a:noFill/>
          <a:ln w="9525" cap="flat" algn="ctr">
            <a:solidFill>
              <a:srgbClr val="000000"/>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4509" name="Text Box 50"/>
          <p:cNvSpPr>
            <a:spLocks noChangeArrowheads="1"/>
          </p:cNvSpPr>
          <p:nvPr/>
        </p:nvSpPr>
        <p:spPr bwMode="auto">
          <a:xfrm>
            <a:off x="1835150" y="5003800"/>
            <a:ext cx="1512888" cy="603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1600" b="1">
                <a:latin typeface="Times New Roman" panose="02020603050405020304" pitchFamily="18" charset="0"/>
                <a:ea typeface="宋体" panose="02010600030101010101" pitchFamily="2" charset="-122"/>
              </a:rPr>
              <a:t>网元层管理、代理关系</a:t>
            </a:r>
            <a:endParaRPr kumimoji="1" lang="zh-CN" altLang="en-US" sz="1600" b="1">
              <a:latin typeface="Times New Roman" panose="02020603050405020304" pitchFamily="18" charset="0"/>
              <a:ea typeface="宋体" panose="02010600030101010101" pitchFamily="2" charset="-122"/>
            </a:endParaRPr>
          </a:p>
        </p:txBody>
      </p:sp>
      <p:sp>
        <p:nvSpPr>
          <p:cNvPr id="4510" name="Text Box 51"/>
          <p:cNvSpPr>
            <a:spLocks noChangeArrowheads="1"/>
          </p:cNvSpPr>
          <p:nvPr/>
        </p:nvSpPr>
        <p:spPr bwMode="auto">
          <a:xfrm>
            <a:off x="5940425" y="5867400"/>
            <a:ext cx="2376488" cy="36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网元不执行管理功能</a:t>
            </a:r>
            <a:endParaRPr kumimoji="1" lang="zh-CN" altLang="en-US" b="1">
              <a:latin typeface="Times New Roman" panose="02020603050405020304" pitchFamily="18" charset="0"/>
              <a:ea typeface="宋体" panose="02010600030101010101" pitchFamily="2" charset="-122"/>
            </a:endParaRPr>
          </a:p>
        </p:txBody>
      </p:sp>
      <p:sp>
        <p:nvSpPr>
          <p:cNvPr id="4511" name="Text Box 52"/>
          <p:cNvSpPr>
            <a:spLocks noChangeArrowheads="1"/>
          </p:cNvSpPr>
          <p:nvPr/>
        </p:nvSpPr>
        <p:spPr bwMode="auto">
          <a:xfrm>
            <a:off x="1835150" y="5940425"/>
            <a:ext cx="2555875"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网元执行部分管理功能</a:t>
            </a:r>
            <a:endParaRPr kumimoji="1" lang="zh-CN" altLang="en-US" b="1">
              <a:latin typeface="Times New Roman" panose="02020603050405020304" pitchFamily="18" charset="0"/>
              <a:ea typeface="宋体" panose="02010600030101010101" pitchFamily="2" charset="-122"/>
            </a:endParaRPr>
          </a:p>
        </p:txBody>
      </p:sp>
    </p:spTree>
  </p:cSld>
  <p:clrMapOvr>
    <a:masterClrMapping/>
  </p:clrMapOvr>
  <p:transition>
    <p:random/>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4" name="Rectangle 2"/>
          <p:cNvSpPr>
            <a:spLocks noChangeArrowheads="1"/>
          </p:cNvSpPr>
          <p:nvPr>
            <p:ph type="title" idx="4294967295"/>
          </p:nvPr>
        </p:nvSpPr>
        <p:spPr>
          <a:xfrm>
            <a:off x="314325" y="319088"/>
            <a:ext cx="5829300" cy="647700"/>
          </a:xfrm>
        </p:spPr>
        <p:txBody>
          <a:bodyPr lIns="91440" tIns="45720" rIns="91440" bIns="45720"/>
          <a:lstStyle/>
          <a:p>
            <a:pPr eaLnBrk="1" hangingPunct="1"/>
            <a:r>
              <a:rPr lang="en-US" altLang="zh-CN">
                <a:ea typeface="宋体" panose="02010600030101010101" pitchFamily="2" charset="-122"/>
              </a:rPr>
              <a:t>OTNM2000</a:t>
            </a:r>
            <a:r>
              <a:rPr lang="zh-CN" altLang="en-US">
                <a:ea typeface="宋体" panose="02010600030101010101" pitchFamily="2" charset="-122"/>
              </a:rPr>
              <a:t>系统结构</a:t>
            </a:r>
            <a:endParaRPr lang="zh-CN" altLang="en-US">
              <a:ea typeface="宋体" panose="02010600030101010101" pitchFamily="2" charset="-122"/>
            </a:endParaRPr>
          </a:p>
        </p:txBody>
      </p:sp>
      <p:sp>
        <p:nvSpPr>
          <p:cNvPr id="4515" name="Rectangle 3"/>
          <p:cNvSpPr>
            <a:spLocks noChangeArrowheads="1"/>
          </p:cNvSpPr>
          <p:nvPr/>
        </p:nvSpPr>
        <p:spPr bwMode="auto">
          <a:xfrm>
            <a:off x="501650" y="1241425"/>
            <a:ext cx="7900988" cy="444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indent="141605"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endParaRPr kumimoji="1" lang="zh-CN" altLang="en-US" sz="2200" b="1">
              <a:latin typeface="楷体_GB2312" panose="02010609030101010101" pitchFamily="49" charset="-122"/>
              <a:ea typeface="楷体_GB2312" panose="02010609030101010101" pitchFamily="49" charset="-122"/>
            </a:endParaRPr>
          </a:p>
        </p:txBody>
      </p:sp>
      <p:sp>
        <p:nvSpPr>
          <p:cNvPr id="4516" name="Text Box 4"/>
          <p:cNvSpPr>
            <a:spLocks noChangeArrowheads="1"/>
          </p:cNvSpPr>
          <p:nvPr/>
        </p:nvSpPr>
        <p:spPr bwMode="auto">
          <a:xfrm>
            <a:off x="2406650" y="4991100"/>
            <a:ext cx="1839913" cy="285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endParaRPr kumimoji="1" lang="zh-CN" altLang="en-US" sz="1200" b="1">
              <a:latin typeface="楷体_GB2312" panose="02010609030101010101" pitchFamily="49" charset="-122"/>
              <a:ea typeface="楷体_GB2312" panose="02010609030101010101" pitchFamily="49" charset="-122"/>
            </a:endParaRPr>
          </a:p>
        </p:txBody>
      </p:sp>
      <p:sp>
        <p:nvSpPr>
          <p:cNvPr id="4517" name="Rectangle 5"/>
          <p:cNvSpPr>
            <a:spLocks noChangeArrowheads="1"/>
          </p:cNvSpPr>
          <p:nvPr/>
        </p:nvSpPr>
        <p:spPr bwMode="auto">
          <a:xfrm>
            <a:off x="3819525" y="2116138"/>
            <a:ext cx="598488" cy="490537"/>
          </a:xfrm>
          <a:prstGeom prst="rect">
            <a:avLst/>
          </a:prstGeom>
          <a:solidFill>
            <a:srgbClr val="FFFF66"/>
          </a:solidFill>
          <a:ln w="9525" cap="flat" algn="ctr">
            <a:solidFill>
              <a:srgbClr val="000000"/>
            </a:solidFill>
            <a:prstDash val="solid"/>
            <a:miter lim="800000"/>
            <a:headEnd type="none" w="med" len="med"/>
            <a:tailEnd type="none" w="med" len="med"/>
          </a:ln>
        </p:spPr>
        <p:txBody>
          <a:bodyPr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2400" b="1">
                <a:latin typeface="楷体_GB2312" panose="02010609030101010101" pitchFamily="49" charset="-122"/>
                <a:ea typeface="楷体_GB2312" panose="02010609030101010101" pitchFamily="49" charset="-122"/>
              </a:rPr>
              <a:t>Ma1</a:t>
            </a:r>
            <a:endParaRPr kumimoji="1" lang="en-US" altLang="zh-CN" sz="2400" b="1">
              <a:latin typeface="楷体_GB2312" panose="02010609030101010101" pitchFamily="49" charset="-122"/>
              <a:ea typeface="楷体_GB2312" panose="02010609030101010101" pitchFamily="49" charset="-122"/>
            </a:endParaRPr>
          </a:p>
        </p:txBody>
      </p:sp>
      <p:sp>
        <p:nvSpPr>
          <p:cNvPr id="4518" name="Rectangle 6"/>
          <p:cNvSpPr>
            <a:spLocks noChangeArrowheads="1"/>
          </p:cNvSpPr>
          <p:nvPr/>
        </p:nvSpPr>
        <p:spPr bwMode="auto">
          <a:xfrm>
            <a:off x="3867150" y="3157538"/>
            <a:ext cx="598488" cy="485775"/>
          </a:xfrm>
          <a:prstGeom prst="rect">
            <a:avLst/>
          </a:prstGeom>
          <a:solidFill>
            <a:srgbClr val="FFFF66"/>
          </a:solidFill>
          <a:ln w="9525" cap="flat" algn="ctr">
            <a:solidFill>
              <a:srgbClr val="000000"/>
            </a:solidFill>
            <a:prstDash val="solid"/>
            <a:miter lim="800000"/>
            <a:headEnd type="none" w="med" len="med"/>
            <a:tailEnd type="none" w="med" len="med"/>
          </a:ln>
        </p:spPr>
        <p:txBody>
          <a:bodyPr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2400" b="1">
                <a:latin typeface="楷体_GB2312" panose="02010609030101010101" pitchFamily="49" charset="-122"/>
                <a:ea typeface="楷体_GB2312" panose="02010609030101010101" pitchFamily="49" charset="-122"/>
              </a:rPr>
              <a:t>Ma2</a:t>
            </a:r>
            <a:endParaRPr kumimoji="1" lang="en-US" altLang="zh-CN" sz="2400" b="1">
              <a:latin typeface="楷体_GB2312" panose="02010609030101010101" pitchFamily="49" charset="-122"/>
              <a:ea typeface="楷体_GB2312" panose="02010609030101010101" pitchFamily="49" charset="-122"/>
            </a:endParaRPr>
          </a:p>
        </p:txBody>
      </p:sp>
      <p:sp>
        <p:nvSpPr>
          <p:cNvPr id="4519" name="Rectangle 7"/>
          <p:cNvSpPr>
            <a:spLocks noChangeArrowheads="1"/>
          </p:cNvSpPr>
          <p:nvPr/>
        </p:nvSpPr>
        <p:spPr bwMode="auto">
          <a:xfrm>
            <a:off x="3819525" y="4876800"/>
            <a:ext cx="598488" cy="487363"/>
          </a:xfrm>
          <a:prstGeom prst="rect">
            <a:avLst/>
          </a:prstGeom>
          <a:solidFill>
            <a:srgbClr val="FFFF66"/>
          </a:solidFill>
          <a:ln w="9525" cap="flat" algn="ctr">
            <a:solidFill>
              <a:srgbClr val="000000"/>
            </a:solidFill>
            <a:prstDash val="solid"/>
            <a:miter lim="800000"/>
            <a:headEnd type="none" w="med" len="med"/>
            <a:tailEnd type="none" w="med" len="med"/>
          </a:ln>
        </p:spPr>
        <p:txBody>
          <a:bodyPr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2400" b="1">
                <a:latin typeface="楷体_GB2312" panose="02010609030101010101" pitchFamily="49" charset="-122"/>
                <a:ea typeface="楷体_GB2312" panose="02010609030101010101" pitchFamily="49" charset="-122"/>
              </a:rPr>
              <a:t>Man</a:t>
            </a:r>
            <a:endParaRPr kumimoji="1" lang="en-US" altLang="zh-CN" sz="2400" b="1">
              <a:latin typeface="楷体_GB2312" panose="02010609030101010101" pitchFamily="49" charset="-122"/>
              <a:ea typeface="楷体_GB2312" panose="02010609030101010101" pitchFamily="49" charset="-122"/>
            </a:endParaRPr>
          </a:p>
        </p:txBody>
      </p:sp>
      <p:sp>
        <p:nvSpPr>
          <p:cNvPr id="4520" name="Rectangle 8"/>
          <p:cNvSpPr>
            <a:spLocks noChangeArrowheads="1"/>
          </p:cNvSpPr>
          <p:nvPr/>
        </p:nvSpPr>
        <p:spPr bwMode="auto">
          <a:xfrm>
            <a:off x="5608638" y="2116138"/>
            <a:ext cx="596900" cy="490537"/>
          </a:xfrm>
          <a:prstGeom prst="rect">
            <a:avLst/>
          </a:prstGeom>
          <a:solidFill>
            <a:srgbClr val="FFCCFF"/>
          </a:solidFill>
          <a:ln w="9525" cap="flat" algn="ctr">
            <a:solidFill>
              <a:srgbClr val="000000"/>
            </a:solidFill>
            <a:prstDash val="solid"/>
            <a:miter lim="800000"/>
            <a:headEnd type="none" w="med" len="med"/>
            <a:tailEnd type="none" w="med" len="med"/>
          </a:ln>
        </p:spPr>
        <p:txBody>
          <a:bodyPr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2400" b="1">
                <a:latin typeface="楷体_GB2312" panose="02010609030101010101" pitchFamily="49" charset="-122"/>
                <a:ea typeface="楷体_GB2312" panose="02010609030101010101" pitchFamily="49" charset="-122"/>
              </a:rPr>
              <a:t>A1</a:t>
            </a:r>
            <a:endParaRPr kumimoji="1" lang="en-US" altLang="zh-CN" sz="2400" b="1">
              <a:latin typeface="楷体_GB2312" panose="02010609030101010101" pitchFamily="49" charset="-122"/>
              <a:ea typeface="楷体_GB2312" panose="02010609030101010101" pitchFamily="49" charset="-122"/>
            </a:endParaRPr>
          </a:p>
        </p:txBody>
      </p:sp>
      <p:sp>
        <p:nvSpPr>
          <p:cNvPr id="4521" name="Rectangle 9"/>
          <p:cNvSpPr>
            <a:spLocks noChangeArrowheads="1"/>
          </p:cNvSpPr>
          <p:nvPr/>
        </p:nvSpPr>
        <p:spPr bwMode="auto">
          <a:xfrm>
            <a:off x="5608638" y="3092450"/>
            <a:ext cx="596900" cy="487363"/>
          </a:xfrm>
          <a:prstGeom prst="rect">
            <a:avLst/>
          </a:prstGeom>
          <a:solidFill>
            <a:srgbClr val="FFCCFF"/>
          </a:solidFill>
          <a:ln w="9525" cap="flat" algn="ctr">
            <a:solidFill>
              <a:srgbClr val="000000"/>
            </a:solidFill>
            <a:prstDash val="solid"/>
            <a:miter lim="800000"/>
            <a:headEnd type="none" w="med" len="med"/>
            <a:tailEnd type="none" w="med" len="med"/>
          </a:ln>
        </p:spPr>
        <p:txBody>
          <a:bodyPr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2400" b="1">
                <a:latin typeface="楷体_GB2312" panose="02010609030101010101" pitchFamily="49" charset="-122"/>
                <a:ea typeface="楷体_GB2312" panose="02010609030101010101" pitchFamily="49" charset="-122"/>
              </a:rPr>
              <a:t>A2</a:t>
            </a:r>
            <a:endParaRPr kumimoji="1" lang="en-US" altLang="zh-CN" sz="2400" b="1">
              <a:latin typeface="楷体_GB2312" panose="02010609030101010101" pitchFamily="49" charset="-122"/>
              <a:ea typeface="楷体_GB2312" panose="02010609030101010101" pitchFamily="49" charset="-122"/>
            </a:endParaRPr>
          </a:p>
        </p:txBody>
      </p:sp>
      <p:sp>
        <p:nvSpPr>
          <p:cNvPr id="4522" name="Rectangle 10"/>
          <p:cNvSpPr>
            <a:spLocks noChangeArrowheads="1"/>
          </p:cNvSpPr>
          <p:nvPr/>
        </p:nvSpPr>
        <p:spPr bwMode="auto">
          <a:xfrm>
            <a:off x="5608638" y="4876800"/>
            <a:ext cx="596900" cy="487363"/>
          </a:xfrm>
          <a:prstGeom prst="rect">
            <a:avLst/>
          </a:prstGeom>
          <a:solidFill>
            <a:srgbClr val="FFCCFF"/>
          </a:solidFill>
          <a:ln w="9525" cap="flat" algn="ctr">
            <a:solidFill>
              <a:srgbClr val="000000"/>
            </a:solidFill>
            <a:prstDash val="solid"/>
            <a:miter lim="800000"/>
            <a:headEnd type="none" w="med" len="med"/>
            <a:tailEnd type="none" w="med" len="med"/>
          </a:ln>
        </p:spPr>
        <p:txBody>
          <a:bodyPr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2400" b="1">
                <a:latin typeface="楷体_GB2312" panose="02010609030101010101" pitchFamily="49" charset="-122"/>
                <a:ea typeface="楷体_GB2312" panose="02010609030101010101" pitchFamily="49" charset="-122"/>
              </a:rPr>
              <a:t>An</a:t>
            </a:r>
            <a:endParaRPr kumimoji="1" lang="en-US" altLang="zh-CN" sz="2400" b="1">
              <a:latin typeface="楷体_GB2312" panose="02010609030101010101" pitchFamily="49" charset="-122"/>
              <a:ea typeface="楷体_GB2312" panose="02010609030101010101" pitchFamily="49" charset="-122"/>
            </a:endParaRPr>
          </a:p>
        </p:txBody>
      </p:sp>
      <p:sp>
        <p:nvSpPr>
          <p:cNvPr id="4523" name="Rectangle 11"/>
          <p:cNvSpPr>
            <a:spLocks noChangeArrowheads="1"/>
          </p:cNvSpPr>
          <p:nvPr/>
        </p:nvSpPr>
        <p:spPr bwMode="auto">
          <a:xfrm>
            <a:off x="646113" y="2551113"/>
            <a:ext cx="1225550" cy="1204912"/>
          </a:xfrm>
          <a:prstGeom prst="rect">
            <a:avLst/>
          </a:prstGeom>
          <a:solidFill>
            <a:srgbClr val="66CCFF"/>
          </a:solidFill>
          <a:ln w="2857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4524" name="Rectangle 12"/>
          <p:cNvSpPr>
            <a:spLocks noChangeArrowheads="1"/>
          </p:cNvSpPr>
          <p:nvPr/>
        </p:nvSpPr>
        <p:spPr bwMode="auto">
          <a:xfrm>
            <a:off x="7248525" y="2116138"/>
            <a:ext cx="746125" cy="490537"/>
          </a:xfrm>
          <a:prstGeom prst="rect">
            <a:avLst/>
          </a:prstGeom>
          <a:solidFill>
            <a:srgbClr val="FF9900"/>
          </a:solidFill>
          <a:ln w="9525" cap="flat" algn="ctr">
            <a:solidFill>
              <a:srgbClr val="000000"/>
            </a:solidFill>
            <a:prstDash val="solid"/>
            <a:miter lim="800000"/>
            <a:headEnd type="none" w="med" len="med"/>
            <a:tailEnd type="none" w="med" len="med"/>
          </a:ln>
        </p:spPr>
        <p:txBody>
          <a:bodyPr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2400" b="1">
                <a:latin typeface="楷体_GB2312" panose="02010609030101010101" pitchFamily="49" charset="-122"/>
                <a:ea typeface="楷体_GB2312" panose="02010609030101010101" pitchFamily="49" charset="-122"/>
              </a:rPr>
              <a:t>BCT1</a:t>
            </a:r>
            <a:endParaRPr kumimoji="1" lang="en-US" altLang="zh-CN" sz="2400" b="1">
              <a:latin typeface="楷体_GB2312" panose="02010609030101010101" pitchFamily="49" charset="-122"/>
              <a:ea typeface="楷体_GB2312" panose="02010609030101010101" pitchFamily="49" charset="-122"/>
            </a:endParaRPr>
          </a:p>
        </p:txBody>
      </p:sp>
      <p:sp>
        <p:nvSpPr>
          <p:cNvPr id="4525" name="Rectangle 13"/>
          <p:cNvSpPr>
            <a:spLocks noChangeArrowheads="1"/>
          </p:cNvSpPr>
          <p:nvPr/>
        </p:nvSpPr>
        <p:spPr bwMode="auto">
          <a:xfrm>
            <a:off x="7248525" y="3092450"/>
            <a:ext cx="746125" cy="487363"/>
          </a:xfrm>
          <a:prstGeom prst="rect">
            <a:avLst/>
          </a:prstGeom>
          <a:solidFill>
            <a:srgbClr val="FF9900"/>
          </a:solidFill>
          <a:ln w="9525" cap="flat" algn="ctr">
            <a:solidFill>
              <a:srgbClr val="000000"/>
            </a:solidFill>
            <a:prstDash val="solid"/>
            <a:miter lim="800000"/>
            <a:headEnd type="none" w="med" len="med"/>
            <a:tailEnd type="none" w="med" len="med"/>
          </a:ln>
        </p:spPr>
        <p:txBody>
          <a:bodyPr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2400" b="1">
                <a:latin typeface="楷体_GB2312" panose="02010609030101010101" pitchFamily="49" charset="-122"/>
                <a:ea typeface="楷体_GB2312" panose="02010609030101010101" pitchFamily="49" charset="-122"/>
              </a:rPr>
              <a:t>BCT2</a:t>
            </a:r>
            <a:endParaRPr kumimoji="1" lang="en-US" altLang="zh-CN" sz="2400" b="1">
              <a:latin typeface="楷体_GB2312" panose="02010609030101010101" pitchFamily="49" charset="-122"/>
              <a:ea typeface="楷体_GB2312" panose="02010609030101010101" pitchFamily="49" charset="-122"/>
            </a:endParaRPr>
          </a:p>
        </p:txBody>
      </p:sp>
      <p:sp>
        <p:nvSpPr>
          <p:cNvPr id="4526" name="Rectangle 14"/>
          <p:cNvSpPr>
            <a:spLocks noChangeArrowheads="1"/>
          </p:cNvSpPr>
          <p:nvPr/>
        </p:nvSpPr>
        <p:spPr bwMode="auto">
          <a:xfrm>
            <a:off x="7248525" y="4876800"/>
            <a:ext cx="746125" cy="487363"/>
          </a:xfrm>
          <a:prstGeom prst="rect">
            <a:avLst/>
          </a:prstGeom>
          <a:solidFill>
            <a:srgbClr val="FF9900"/>
          </a:solidFill>
          <a:ln w="9525" cap="flat" algn="ctr">
            <a:solidFill>
              <a:srgbClr val="000000"/>
            </a:solidFill>
            <a:prstDash val="solid"/>
            <a:miter lim="800000"/>
            <a:headEnd type="none" w="med" len="med"/>
            <a:tailEnd type="none" w="med" len="med"/>
          </a:ln>
        </p:spPr>
        <p:txBody>
          <a:bodyPr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2400" b="1">
                <a:latin typeface="楷体_GB2312" panose="02010609030101010101" pitchFamily="49" charset="-122"/>
                <a:ea typeface="楷体_GB2312" panose="02010609030101010101" pitchFamily="49" charset="-122"/>
              </a:rPr>
              <a:t>BCTn</a:t>
            </a:r>
            <a:endParaRPr kumimoji="1" lang="en-US" altLang="zh-CN" sz="2400" b="1">
              <a:latin typeface="楷体_GB2312" panose="02010609030101010101" pitchFamily="49" charset="-122"/>
              <a:ea typeface="楷体_GB2312" panose="02010609030101010101" pitchFamily="49" charset="-122"/>
            </a:endParaRPr>
          </a:p>
        </p:txBody>
      </p:sp>
      <p:sp>
        <p:nvSpPr>
          <p:cNvPr id="4527" name="Line 15"/>
          <p:cNvSpPr>
            <a:spLocks noChangeShapeType="1"/>
          </p:cNvSpPr>
          <p:nvPr/>
        </p:nvSpPr>
        <p:spPr bwMode="auto">
          <a:xfrm>
            <a:off x="4418013" y="2441575"/>
            <a:ext cx="1190625" cy="0"/>
          </a:xfrm>
          <a:prstGeom prst="line">
            <a:avLst/>
          </a:prstGeom>
          <a:noFill/>
          <a:ln w="2857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28" name="Line 16"/>
          <p:cNvSpPr>
            <a:spLocks noChangeShapeType="1"/>
          </p:cNvSpPr>
          <p:nvPr/>
        </p:nvSpPr>
        <p:spPr bwMode="auto">
          <a:xfrm flipH="1">
            <a:off x="5162550" y="2441575"/>
            <a:ext cx="0" cy="2760663"/>
          </a:xfrm>
          <a:prstGeom prst="line">
            <a:avLst/>
          </a:prstGeom>
          <a:noFill/>
          <a:ln w="2857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29" name="Line 17"/>
          <p:cNvSpPr>
            <a:spLocks noChangeShapeType="1"/>
          </p:cNvSpPr>
          <p:nvPr/>
        </p:nvSpPr>
        <p:spPr bwMode="auto">
          <a:xfrm>
            <a:off x="5162550" y="5202238"/>
            <a:ext cx="446088" cy="0"/>
          </a:xfrm>
          <a:prstGeom prst="line">
            <a:avLst/>
          </a:prstGeom>
          <a:noFill/>
          <a:ln w="2857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30" name="Line 18"/>
          <p:cNvSpPr>
            <a:spLocks noChangeShapeType="1"/>
          </p:cNvSpPr>
          <p:nvPr/>
        </p:nvSpPr>
        <p:spPr bwMode="auto">
          <a:xfrm>
            <a:off x="6205538" y="2441575"/>
            <a:ext cx="1042987" cy="0"/>
          </a:xfrm>
          <a:prstGeom prst="line">
            <a:avLst/>
          </a:prstGeom>
          <a:noFill/>
          <a:ln w="1905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31" name="Line 19"/>
          <p:cNvSpPr>
            <a:spLocks noChangeShapeType="1"/>
          </p:cNvSpPr>
          <p:nvPr/>
        </p:nvSpPr>
        <p:spPr bwMode="auto">
          <a:xfrm flipH="1">
            <a:off x="6802438" y="2441575"/>
            <a:ext cx="0" cy="2760663"/>
          </a:xfrm>
          <a:prstGeom prst="line">
            <a:avLst/>
          </a:prstGeom>
          <a:noFill/>
          <a:ln w="1905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32" name="Line 20"/>
          <p:cNvSpPr>
            <a:spLocks noChangeShapeType="1"/>
          </p:cNvSpPr>
          <p:nvPr/>
        </p:nvSpPr>
        <p:spPr bwMode="auto">
          <a:xfrm>
            <a:off x="6802438" y="5202238"/>
            <a:ext cx="446087" cy="0"/>
          </a:xfrm>
          <a:prstGeom prst="line">
            <a:avLst/>
          </a:prstGeom>
          <a:noFill/>
          <a:ln w="1905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33" name="Line 21"/>
          <p:cNvSpPr>
            <a:spLocks noChangeShapeType="1"/>
          </p:cNvSpPr>
          <p:nvPr/>
        </p:nvSpPr>
        <p:spPr bwMode="auto">
          <a:xfrm>
            <a:off x="6802438" y="3416300"/>
            <a:ext cx="446087" cy="0"/>
          </a:xfrm>
          <a:prstGeom prst="line">
            <a:avLst/>
          </a:prstGeom>
          <a:noFill/>
          <a:ln w="1905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34" name="Line 22"/>
          <p:cNvSpPr>
            <a:spLocks noChangeShapeType="1"/>
          </p:cNvSpPr>
          <p:nvPr/>
        </p:nvSpPr>
        <p:spPr bwMode="auto">
          <a:xfrm>
            <a:off x="5162550" y="3416300"/>
            <a:ext cx="446088" cy="0"/>
          </a:xfrm>
          <a:prstGeom prst="line">
            <a:avLst/>
          </a:prstGeom>
          <a:noFill/>
          <a:ln w="2857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35" name="Line 23"/>
          <p:cNvSpPr>
            <a:spLocks noChangeShapeType="1"/>
          </p:cNvSpPr>
          <p:nvPr/>
        </p:nvSpPr>
        <p:spPr bwMode="auto">
          <a:xfrm>
            <a:off x="3371850" y="2441575"/>
            <a:ext cx="447675"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36" name="Line 24"/>
          <p:cNvSpPr>
            <a:spLocks noChangeShapeType="1"/>
          </p:cNvSpPr>
          <p:nvPr/>
        </p:nvSpPr>
        <p:spPr bwMode="auto">
          <a:xfrm flipH="1">
            <a:off x="3371850" y="2441575"/>
            <a:ext cx="0" cy="2760663"/>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37" name="Line 25"/>
          <p:cNvSpPr>
            <a:spLocks noChangeShapeType="1"/>
          </p:cNvSpPr>
          <p:nvPr/>
        </p:nvSpPr>
        <p:spPr bwMode="auto">
          <a:xfrm>
            <a:off x="3371850" y="3416300"/>
            <a:ext cx="447675"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38" name="Line 26"/>
          <p:cNvSpPr>
            <a:spLocks noChangeShapeType="1"/>
          </p:cNvSpPr>
          <p:nvPr/>
        </p:nvSpPr>
        <p:spPr bwMode="auto">
          <a:xfrm>
            <a:off x="3371850" y="5202238"/>
            <a:ext cx="447675"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39" name="Line 27"/>
          <p:cNvSpPr>
            <a:spLocks noChangeShapeType="1"/>
          </p:cNvSpPr>
          <p:nvPr/>
        </p:nvSpPr>
        <p:spPr bwMode="auto">
          <a:xfrm>
            <a:off x="2778125" y="3416300"/>
            <a:ext cx="593725" cy="0"/>
          </a:xfrm>
          <a:prstGeom prst="line">
            <a:avLst/>
          </a:prstGeom>
          <a:noFill/>
          <a:ln w="381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40" name="Rectangle 28"/>
          <p:cNvSpPr>
            <a:spLocks noChangeArrowheads="1"/>
          </p:cNvSpPr>
          <p:nvPr/>
        </p:nvSpPr>
        <p:spPr bwMode="auto">
          <a:xfrm flipV="1">
            <a:off x="657225" y="3987800"/>
            <a:ext cx="1225550" cy="239713"/>
          </a:xfrm>
          <a:prstGeom prst="rect">
            <a:avLst/>
          </a:prstGeom>
          <a:solidFill>
            <a:srgbClr val="66CCFF"/>
          </a:solidFill>
          <a:ln w="19050" cap="flat" algn="ctr">
            <a:solidFill>
              <a:srgbClr val="000000"/>
            </a:solidFill>
            <a:prstDash val="solid"/>
            <a:miter lim="800000"/>
            <a:headEnd type="none" w="med" len="med"/>
            <a:tailEnd type="none" w="med" len="med"/>
          </a:ln>
        </p:spPr>
        <p:txBody>
          <a:bodyPr rot="10800000" lIns="84308" tIns="42154" rIns="84308" bIns="42154"/>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endParaRPr kumimoji="1" lang="zh-CN" altLang="en-US" sz="1500" b="1">
              <a:solidFill>
                <a:schemeClr val="accent1"/>
              </a:solidFill>
              <a:latin typeface="楷体_GB2312" panose="02010609030101010101" pitchFamily="49" charset="-122"/>
              <a:ea typeface="楷体_GB2312" panose="02010609030101010101" pitchFamily="49" charset="-122"/>
            </a:endParaRPr>
          </a:p>
        </p:txBody>
      </p:sp>
      <p:sp>
        <p:nvSpPr>
          <p:cNvPr id="4541" name="Line 29"/>
          <p:cNvSpPr>
            <a:spLocks noChangeShapeType="1"/>
          </p:cNvSpPr>
          <p:nvPr/>
        </p:nvSpPr>
        <p:spPr bwMode="auto">
          <a:xfrm flipH="1">
            <a:off x="931863" y="3783013"/>
            <a:ext cx="3175" cy="23971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42" name="Line 30"/>
          <p:cNvSpPr>
            <a:spLocks noChangeShapeType="1"/>
          </p:cNvSpPr>
          <p:nvPr/>
        </p:nvSpPr>
        <p:spPr bwMode="auto">
          <a:xfrm>
            <a:off x="1614488" y="3783013"/>
            <a:ext cx="4762" cy="23971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43" name="Line 31"/>
          <p:cNvSpPr>
            <a:spLocks noChangeShapeType="1"/>
          </p:cNvSpPr>
          <p:nvPr/>
        </p:nvSpPr>
        <p:spPr bwMode="auto">
          <a:xfrm flipH="1">
            <a:off x="2330450" y="2930525"/>
            <a:ext cx="0"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4544" name="Text Box 32"/>
          <p:cNvSpPr>
            <a:spLocks noChangeArrowheads="1"/>
          </p:cNvSpPr>
          <p:nvPr/>
        </p:nvSpPr>
        <p:spPr bwMode="auto">
          <a:xfrm>
            <a:off x="1171575" y="4541838"/>
            <a:ext cx="184150" cy="277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endParaRPr kumimoji="1" lang="zh-CN" altLang="en-US" sz="1200" b="1">
              <a:latin typeface="楷体_GB2312" panose="02010609030101010101" pitchFamily="49" charset="-122"/>
              <a:ea typeface="楷体_GB2312" panose="02010609030101010101" pitchFamily="49" charset="-122"/>
            </a:endParaRPr>
          </a:p>
        </p:txBody>
      </p:sp>
      <p:sp>
        <p:nvSpPr>
          <p:cNvPr id="4545" name="Text Box 33"/>
          <p:cNvSpPr>
            <a:spLocks noChangeArrowheads="1"/>
          </p:cNvSpPr>
          <p:nvPr/>
        </p:nvSpPr>
        <p:spPr bwMode="auto">
          <a:xfrm>
            <a:off x="1911350" y="4930775"/>
            <a:ext cx="1082675"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zh-CN" altLang="en-US" sz="1400" b="1">
                <a:latin typeface="楷体_GB2312" panose="02010609030101010101" pitchFamily="49" charset="-122"/>
                <a:ea typeface="楷体_GB2312" panose="02010609030101010101" pitchFamily="49" charset="-122"/>
              </a:rPr>
              <a:t>1300或1400</a:t>
            </a:r>
            <a:endParaRPr kumimoji="1" lang="zh-CN" altLang="en-US" sz="1400" b="1">
              <a:latin typeface="楷体_GB2312" panose="02010609030101010101" pitchFamily="49" charset="-122"/>
              <a:ea typeface="楷体_GB2312" panose="02010609030101010101" pitchFamily="49" charset="-122"/>
            </a:endParaRPr>
          </a:p>
        </p:txBody>
      </p:sp>
      <p:sp>
        <p:nvSpPr>
          <p:cNvPr id="4546" name="Text Box 34"/>
          <p:cNvSpPr>
            <a:spLocks noChangeArrowheads="1"/>
          </p:cNvSpPr>
          <p:nvPr/>
        </p:nvSpPr>
        <p:spPr bwMode="auto">
          <a:xfrm>
            <a:off x="3605213" y="1617663"/>
            <a:ext cx="96202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楷体_GB2312" panose="02010609030101010101" pitchFamily="49" charset="-122"/>
                <a:ea typeface="楷体_GB2312" panose="02010609030101010101" pitchFamily="49" charset="-122"/>
              </a:rPr>
              <a:t>网块管理</a:t>
            </a:r>
            <a:endParaRPr kumimoji="1" lang="zh-CN" altLang="en-US" sz="1500" b="1">
              <a:latin typeface="楷体_GB2312" panose="02010609030101010101" pitchFamily="49" charset="-122"/>
              <a:ea typeface="楷体_GB2312" panose="02010609030101010101" pitchFamily="49" charset="-122"/>
            </a:endParaRPr>
          </a:p>
        </p:txBody>
      </p:sp>
      <p:sp>
        <p:nvSpPr>
          <p:cNvPr id="4547" name="Text Box 35"/>
          <p:cNvSpPr>
            <a:spLocks noChangeArrowheads="1"/>
          </p:cNvSpPr>
          <p:nvPr/>
        </p:nvSpPr>
        <p:spPr bwMode="auto">
          <a:xfrm>
            <a:off x="5391150" y="1617663"/>
            <a:ext cx="955675"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楷体_GB2312" panose="02010609030101010101" pitchFamily="49" charset="-122"/>
                <a:ea typeface="楷体_GB2312" panose="02010609030101010101" pitchFamily="49" charset="-122"/>
              </a:rPr>
              <a:t>网元管理</a:t>
            </a:r>
            <a:endParaRPr kumimoji="1" lang="zh-CN" altLang="en-US" sz="1500" b="1">
              <a:latin typeface="楷体_GB2312" panose="02010609030101010101" pitchFamily="49" charset="-122"/>
              <a:ea typeface="楷体_GB2312" panose="02010609030101010101" pitchFamily="49" charset="-122"/>
            </a:endParaRPr>
          </a:p>
        </p:txBody>
      </p:sp>
      <p:sp>
        <p:nvSpPr>
          <p:cNvPr id="4548" name="Text Box 36"/>
          <p:cNvSpPr>
            <a:spLocks noChangeArrowheads="1"/>
          </p:cNvSpPr>
          <p:nvPr/>
        </p:nvSpPr>
        <p:spPr bwMode="auto">
          <a:xfrm>
            <a:off x="7102475" y="1617663"/>
            <a:ext cx="960438" cy="333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楷体_GB2312" panose="02010609030101010101" pitchFamily="49" charset="-122"/>
                <a:ea typeface="楷体_GB2312" panose="02010609030101010101" pitchFamily="49" charset="-122"/>
              </a:rPr>
              <a:t>单盘管理</a:t>
            </a:r>
            <a:endParaRPr kumimoji="1" lang="zh-CN" altLang="en-US" sz="1500" b="1">
              <a:latin typeface="楷体_GB2312" panose="02010609030101010101" pitchFamily="49" charset="-122"/>
              <a:ea typeface="楷体_GB2312" panose="02010609030101010101" pitchFamily="49" charset="-122"/>
            </a:endParaRPr>
          </a:p>
        </p:txBody>
      </p:sp>
      <p:sp>
        <p:nvSpPr>
          <p:cNvPr id="4549" name="Text Box 37"/>
          <p:cNvSpPr>
            <a:spLocks noChangeArrowheads="1"/>
          </p:cNvSpPr>
          <p:nvPr/>
        </p:nvSpPr>
        <p:spPr bwMode="auto">
          <a:xfrm>
            <a:off x="2487613" y="2052638"/>
            <a:ext cx="1050925" cy="323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zh-CN" altLang="en-US" sz="1500" b="1">
                <a:latin typeface="楷体_GB2312" panose="02010609030101010101" pitchFamily="49" charset="-122"/>
                <a:ea typeface="楷体_GB2312" panose="02010609030101010101" pitchFamily="49" charset="-122"/>
              </a:rPr>
              <a:t>10</a:t>
            </a:r>
            <a:r>
              <a:rPr kumimoji="1" lang="en-US" altLang="zh-CN" sz="1500" b="1">
                <a:latin typeface="楷体_GB2312" panose="02010609030101010101" pitchFamily="49" charset="-122"/>
                <a:ea typeface="楷体_GB2312" panose="02010609030101010101" pitchFamily="49" charset="-122"/>
              </a:rPr>
              <a:t>M</a:t>
            </a:r>
            <a:r>
              <a:rPr kumimoji="1" lang="zh-CN" altLang="en-US" sz="1500" b="1">
                <a:latin typeface="楷体_GB2312" panose="02010609030101010101" pitchFamily="49" charset="-122"/>
                <a:ea typeface="楷体_GB2312" panose="02010609030101010101" pitchFamily="49" charset="-122"/>
              </a:rPr>
              <a:t>或100</a:t>
            </a:r>
            <a:r>
              <a:rPr kumimoji="1" lang="en-US" altLang="zh-CN" sz="1500" b="1">
                <a:latin typeface="楷体_GB2312" panose="02010609030101010101" pitchFamily="49" charset="-122"/>
                <a:ea typeface="楷体_GB2312" panose="02010609030101010101" pitchFamily="49" charset="-122"/>
              </a:rPr>
              <a:t>M</a:t>
            </a:r>
            <a:endParaRPr kumimoji="1" lang="en-US" altLang="zh-CN" sz="1500" b="1">
              <a:latin typeface="楷体_GB2312" panose="02010609030101010101" pitchFamily="49" charset="-122"/>
              <a:ea typeface="楷体_GB2312" panose="02010609030101010101" pitchFamily="49" charset="-122"/>
            </a:endParaRPr>
          </a:p>
        </p:txBody>
      </p:sp>
      <p:sp>
        <p:nvSpPr>
          <p:cNvPr id="4550" name="Text Box 38"/>
          <p:cNvSpPr>
            <a:spLocks noChangeArrowheads="1"/>
          </p:cNvSpPr>
          <p:nvPr/>
        </p:nvSpPr>
        <p:spPr bwMode="auto">
          <a:xfrm>
            <a:off x="4567238" y="2035175"/>
            <a:ext cx="957262" cy="3476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en-US" altLang="zh-CN" sz="1600" b="1">
                <a:latin typeface="楷体_GB2312" panose="02010609030101010101" pitchFamily="49" charset="-122"/>
                <a:ea typeface="楷体_GB2312" panose="02010609030101010101" pitchFamily="49" charset="-122"/>
              </a:rPr>
              <a:t>DCC</a:t>
            </a:r>
            <a:r>
              <a:rPr kumimoji="1" lang="zh-CN" altLang="en-US" sz="1600" b="1">
                <a:latin typeface="楷体_GB2312" panose="02010609030101010101" pitchFamily="49" charset="-122"/>
                <a:ea typeface="楷体_GB2312" panose="02010609030101010101" pitchFamily="49" charset="-122"/>
              </a:rPr>
              <a:t>通道</a:t>
            </a:r>
            <a:endParaRPr kumimoji="1" lang="zh-CN" altLang="en-US" sz="1600" b="1">
              <a:latin typeface="楷体_GB2312" panose="02010609030101010101" pitchFamily="49" charset="-122"/>
              <a:ea typeface="楷体_GB2312" panose="02010609030101010101" pitchFamily="49" charset="-122"/>
            </a:endParaRPr>
          </a:p>
        </p:txBody>
      </p:sp>
      <p:sp>
        <p:nvSpPr>
          <p:cNvPr id="4551" name="Text Box 39"/>
          <p:cNvSpPr>
            <a:spLocks noChangeArrowheads="1"/>
          </p:cNvSpPr>
          <p:nvPr/>
        </p:nvSpPr>
        <p:spPr bwMode="auto">
          <a:xfrm>
            <a:off x="4678363" y="2625725"/>
            <a:ext cx="752475"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楷体_GB2312" panose="02010609030101010101" pitchFamily="49" charset="-122"/>
                <a:ea typeface="楷体_GB2312" panose="02010609030101010101" pitchFamily="49" charset="-122"/>
              </a:rPr>
              <a:t>192</a:t>
            </a:r>
            <a:r>
              <a:rPr kumimoji="1" lang="en-US" altLang="zh-CN" sz="1500" b="1">
                <a:latin typeface="楷体_GB2312" panose="02010609030101010101" pitchFamily="49" charset="-122"/>
                <a:ea typeface="楷体_GB2312" panose="02010609030101010101" pitchFamily="49" charset="-122"/>
              </a:rPr>
              <a:t>K</a:t>
            </a:r>
            <a:endParaRPr kumimoji="1" lang="en-US" altLang="zh-CN" sz="1500" b="1">
              <a:latin typeface="楷体_GB2312" panose="02010609030101010101" pitchFamily="49" charset="-122"/>
              <a:ea typeface="楷体_GB2312" panose="02010609030101010101" pitchFamily="49" charset="-122"/>
            </a:endParaRPr>
          </a:p>
        </p:txBody>
      </p:sp>
      <p:sp>
        <p:nvSpPr>
          <p:cNvPr id="4552" name="Text Box 40"/>
          <p:cNvSpPr>
            <a:spLocks noChangeArrowheads="1"/>
          </p:cNvSpPr>
          <p:nvPr/>
        </p:nvSpPr>
        <p:spPr bwMode="auto">
          <a:xfrm>
            <a:off x="6335713" y="2625725"/>
            <a:ext cx="617537" cy="33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楷体_GB2312" panose="02010609030101010101" pitchFamily="49" charset="-122"/>
                <a:ea typeface="楷体_GB2312" panose="02010609030101010101" pitchFamily="49" charset="-122"/>
              </a:rPr>
              <a:t>960</a:t>
            </a:r>
            <a:r>
              <a:rPr kumimoji="1" lang="en-US" altLang="zh-CN" sz="1500" b="1">
                <a:latin typeface="楷体_GB2312" panose="02010609030101010101" pitchFamily="49" charset="-122"/>
                <a:ea typeface="楷体_GB2312" panose="02010609030101010101" pitchFamily="49" charset="-122"/>
              </a:rPr>
              <a:t>K</a:t>
            </a:r>
            <a:endParaRPr kumimoji="1" lang="en-US" altLang="zh-CN" sz="1500" b="1">
              <a:latin typeface="楷体_GB2312" panose="02010609030101010101" pitchFamily="49" charset="-122"/>
              <a:ea typeface="楷体_GB2312" panose="02010609030101010101" pitchFamily="49" charset="-122"/>
            </a:endParaRPr>
          </a:p>
        </p:txBody>
      </p:sp>
      <p:sp>
        <p:nvSpPr>
          <p:cNvPr id="4553" name="Text Box 41"/>
          <p:cNvSpPr>
            <a:spLocks noChangeArrowheads="1"/>
          </p:cNvSpPr>
          <p:nvPr/>
        </p:nvSpPr>
        <p:spPr bwMode="auto">
          <a:xfrm>
            <a:off x="6264275" y="2052638"/>
            <a:ext cx="889000"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en-US" altLang="zh-CN" sz="1500" b="1">
                <a:latin typeface="楷体_GB2312" panose="02010609030101010101" pitchFamily="49" charset="-122"/>
                <a:ea typeface="楷体_GB2312" panose="02010609030101010101" pitchFamily="49" charset="-122"/>
              </a:rPr>
              <a:t>SVB</a:t>
            </a:r>
            <a:r>
              <a:rPr kumimoji="1" lang="zh-CN" altLang="en-US" sz="1500" b="1">
                <a:latin typeface="楷体_GB2312" panose="02010609030101010101" pitchFamily="49" charset="-122"/>
                <a:ea typeface="楷体_GB2312" panose="02010609030101010101" pitchFamily="49" charset="-122"/>
              </a:rPr>
              <a:t>总线</a:t>
            </a:r>
            <a:endParaRPr kumimoji="1" lang="zh-CN" altLang="en-US" sz="1500" b="1">
              <a:latin typeface="楷体_GB2312" panose="02010609030101010101" pitchFamily="49" charset="-122"/>
              <a:ea typeface="楷体_GB2312" panose="02010609030101010101" pitchFamily="49" charset="-122"/>
            </a:endParaRPr>
          </a:p>
        </p:txBody>
      </p:sp>
      <p:sp>
        <p:nvSpPr>
          <p:cNvPr id="4554" name="Text Box 42"/>
          <p:cNvSpPr>
            <a:spLocks noChangeArrowheads="1"/>
          </p:cNvSpPr>
          <p:nvPr/>
        </p:nvSpPr>
        <p:spPr bwMode="auto">
          <a:xfrm>
            <a:off x="2921000" y="2867025"/>
            <a:ext cx="822325"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楷体_GB2312" panose="02010609030101010101" pitchFamily="49" charset="-122"/>
                <a:ea typeface="楷体_GB2312" panose="02010609030101010101" pitchFamily="49" charset="-122"/>
              </a:rPr>
              <a:t>以太网</a:t>
            </a:r>
            <a:endParaRPr kumimoji="1" lang="zh-CN" altLang="en-US" sz="1500" b="1">
              <a:latin typeface="楷体_GB2312" panose="02010609030101010101" pitchFamily="49" charset="-122"/>
              <a:ea typeface="楷体_GB2312" panose="02010609030101010101" pitchFamily="49" charset="-122"/>
            </a:endParaRPr>
          </a:p>
        </p:txBody>
      </p:sp>
      <p:sp>
        <p:nvSpPr>
          <p:cNvPr id="4555" name="Text Box 43"/>
          <p:cNvSpPr>
            <a:spLocks noChangeArrowheads="1"/>
          </p:cNvSpPr>
          <p:nvPr/>
        </p:nvSpPr>
        <p:spPr bwMode="auto">
          <a:xfrm>
            <a:off x="2235200" y="4532313"/>
            <a:ext cx="341313" cy="331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en-US" altLang="zh-CN" sz="1500" b="1">
                <a:latin typeface="楷体_GB2312" panose="02010609030101010101" pitchFamily="49" charset="-122"/>
                <a:ea typeface="楷体_GB2312" panose="02010609030101010101" pitchFamily="49" charset="-122"/>
              </a:rPr>
              <a:t>F</a:t>
            </a:r>
            <a:endParaRPr kumimoji="1" lang="en-US" altLang="zh-CN" sz="1500" b="1">
              <a:latin typeface="楷体_GB2312" panose="02010609030101010101" pitchFamily="49" charset="-122"/>
              <a:ea typeface="楷体_GB2312" panose="02010609030101010101" pitchFamily="49" charset="-122"/>
            </a:endParaRPr>
          </a:p>
        </p:txBody>
      </p:sp>
      <p:sp>
        <p:nvSpPr>
          <p:cNvPr id="4556" name="Text Box 44"/>
          <p:cNvSpPr>
            <a:spLocks noChangeArrowheads="1"/>
          </p:cNvSpPr>
          <p:nvPr/>
        </p:nvSpPr>
        <p:spPr bwMode="auto">
          <a:xfrm>
            <a:off x="3948113" y="3614738"/>
            <a:ext cx="342900"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Courier New" panose="02070309020205020404" pitchFamily="49" charset="0"/>
                <a:ea typeface="楷体_GB2312" panose="02010609030101010101" pitchFamily="49" charset="-122"/>
              </a:rPr>
              <a:t>‘</a:t>
            </a:r>
            <a:endParaRPr kumimoji="1" lang="zh-CN" altLang="en-US" sz="1500" b="1">
              <a:latin typeface="Courier New" panose="02070309020205020404" pitchFamily="49" charset="0"/>
              <a:ea typeface="楷体_GB2312" panose="02010609030101010101" pitchFamily="49" charset="-122"/>
            </a:endParaRPr>
          </a:p>
          <a:p>
            <a:pPr algn="just">
              <a:spcBef>
                <a:spcPct val="50000"/>
              </a:spcBef>
              <a:buSzPct val="100000"/>
            </a:pPr>
            <a:r>
              <a:rPr kumimoji="1" lang="zh-CN" altLang="en-US" sz="1500" b="1">
                <a:latin typeface="Courier New" panose="02070309020205020404" pitchFamily="49" charset="0"/>
                <a:ea typeface="楷体_GB2312" panose="02010609030101010101" pitchFamily="49" charset="-122"/>
              </a:rPr>
              <a:t>‘</a:t>
            </a:r>
            <a:endParaRPr kumimoji="1" lang="zh-CN" altLang="en-US" sz="1500" b="1">
              <a:latin typeface="Courier New" panose="02070309020205020404" pitchFamily="49" charset="0"/>
              <a:ea typeface="楷体_GB2312" panose="02010609030101010101" pitchFamily="49" charset="-122"/>
            </a:endParaRPr>
          </a:p>
          <a:p>
            <a:pPr algn="just">
              <a:spcBef>
                <a:spcPct val="50000"/>
              </a:spcBef>
              <a:buSzPct val="100000"/>
            </a:pPr>
            <a:r>
              <a:rPr kumimoji="1" lang="zh-CN" altLang="en-US" sz="1500" b="1">
                <a:latin typeface="Courier New" panose="02070309020205020404" pitchFamily="49" charset="0"/>
                <a:ea typeface="楷体_GB2312" panose="02010609030101010101" pitchFamily="49" charset="-122"/>
              </a:rPr>
              <a:t>‘</a:t>
            </a:r>
            <a:endParaRPr kumimoji="1" lang="zh-CN" altLang="en-US" sz="1500" b="1">
              <a:latin typeface="Courier New" panose="02070309020205020404" pitchFamily="49" charset="0"/>
              <a:ea typeface="楷体_GB2312" panose="02010609030101010101" pitchFamily="49" charset="-122"/>
            </a:endParaRPr>
          </a:p>
        </p:txBody>
      </p:sp>
      <p:sp>
        <p:nvSpPr>
          <p:cNvPr id="4557" name="Text Box 45"/>
          <p:cNvSpPr>
            <a:spLocks noChangeArrowheads="1"/>
          </p:cNvSpPr>
          <p:nvPr/>
        </p:nvSpPr>
        <p:spPr bwMode="auto">
          <a:xfrm>
            <a:off x="5664200" y="3614738"/>
            <a:ext cx="411163"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Courier New" panose="02070309020205020404" pitchFamily="49" charset="0"/>
                <a:ea typeface="楷体_GB2312" panose="02010609030101010101" pitchFamily="49" charset="-122"/>
              </a:rPr>
              <a:t>‘</a:t>
            </a:r>
            <a:endParaRPr kumimoji="1" lang="zh-CN" altLang="en-US" sz="1500" b="1">
              <a:latin typeface="Courier New" panose="02070309020205020404" pitchFamily="49" charset="0"/>
              <a:ea typeface="楷体_GB2312" panose="02010609030101010101" pitchFamily="49" charset="-122"/>
            </a:endParaRPr>
          </a:p>
          <a:p>
            <a:pPr algn="just">
              <a:spcBef>
                <a:spcPct val="50000"/>
              </a:spcBef>
              <a:buSzPct val="100000"/>
            </a:pPr>
            <a:r>
              <a:rPr kumimoji="1" lang="zh-CN" altLang="en-US" sz="1500" b="1">
                <a:latin typeface="Courier New" panose="02070309020205020404" pitchFamily="49" charset="0"/>
                <a:ea typeface="楷体_GB2312" panose="02010609030101010101" pitchFamily="49" charset="-122"/>
              </a:rPr>
              <a:t>‘</a:t>
            </a:r>
            <a:endParaRPr kumimoji="1" lang="zh-CN" altLang="en-US" sz="1500" b="1">
              <a:latin typeface="Courier New" panose="02070309020205020404" pitchFamily="49" charset="0"/>
              <a:ea typeface="楷体_GB2312" panose="02010609030101010101" pitchFamily="49" charset="-122"/>
            </a:endParaRPr>
          </a:p>
          <a:p>
            <a:pPr algn="just">
              <a:spcBef>
                <a:spcPct val="50000"/>
              </a:spcBef>
              <a:buSzPct val="100000"/>
            </a:pPr>
            <a:r>
              <a:rPr kumimoji="1" lang="zh-CN" altLang="en-US" sz="1500" b="1">
                <a:latin typeface="Courier New" panose="02070309020205020404" pitchFamily="49" charset="0"/>
                <a:ea typeface="楷体_GB2312" panose="02010609030101010101" pitchFamily="49" charset="-122"/>
              </a:rPr>
              <a:t>‘</a:t>
            </a:r>
            <a:endParaRPr kumimoji="1" lang="zh-CN" altLang="en-US" sz="1500" b="1">
              <a:latin typeface="Courier New" panose="02070309020205020404" pitchFamily="49" charset="0"/>
              <a:ea typeface="楷体_GB2312" panose="02010609030101010101" pitchFamily="49" charset="-122"/>
            </a:endParaRPr>
          </a:p>
        </p:txBody>
      </p:sp>
      <p:sp>
        <p:nvSpPr>
          <p:cNvPr id="4558" name="Text Box 46"/>
          <p:cNvSpPr>
            <a:spLocks noChangeArrowheads="1"/>
          </p:cNvSpPr>
          <p:nvPr/>
        </p:nvSpPr>
        <p:spPr bwMode="auto">
          <a:xfrm>
            <a:off x="7377113" y="3614738"/>
            <a:ext cx="344487" cy="1046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sz="1500" b="1">
                <a:latin typeface="Courier New" panose="02070309020205020404" pitchFamily="49" charset="0"/>
                <a:ea typeface="楷体_GB2312" panose="02010609030101010101" pitchFamily="49" charset="-122"/>
              </a:rPr>
              <a:t>‘</a:t>
            </a:r>
            <a:endParaRPr kumimoji="1" lang="zh-CN" altLang="en-US" sz="1500" b="1">
              <a:latin typeface="Courier New" panose="02070309020205020404" pitchFamily="49" charset="0"/>
              <a:ea typeface="楷体_GB2312" panose="02010609030101010101" pitchFamily="49" charset="-122"/>
            </a:endParaRPr>
          </a:p>
          <a:p>
            <a:pPr algn="just">
              <a:spcBef>
                <a:spcPct val="50000"/>
              </a:spcBef>
              <a:buSzPct val="100000"/>
            </a:pPr>
            <a:r>
              <a:rPr kumimoji="1" lang="zh-CN" altLang="en-US" sz="1500" b="1">
                <a:latin typeface="Courier New" panose="02070309020205020404" pitchFamily="49" charset="0"/>
                <a:ea typeface="楷体_GB2312" panose="02010609030101010101" pitchFamily="49" charset="-122"/>
              </a:rPr>
              <a:t>‘</a:t>
            </a:r>
            <a:endParaRPr kumimoji="1" lang="zh-CN" altLang="en-US" sz="1500" b="1">
              <a:latin typeface="Courier New" panose="02070309020205020404" pitchFamily="49" charset="0"/>
              <a:ea typeface="楷体_GB2312" panose="02010609030101010101" pitchFamily="49" charset="-122"/>
            </a:endParaRPr>
          </a:p>
          <a:p>
            <a:pPr algn="just">
              <a:spcBef>
                <a:spcPct val="50000"/>
              </a:spcBef>
              <a:buSzPct val="100000"/>
            </a:pPr>
            <a:r>
              <a:rPr kumimoji="1" lang="zh-CN" altLang="en-US" sz="1500" b="1">
                <a:latin typeface="Courier New" panose="02070309020205020404" pitchFamily="49" charset="0"/>
                <a:ea typeface="楷体_GB2312" panose="02010609030101010101" pitchFamily="49" charset="-122"/>
              </a:rPr>
              <a:t>‘</a:t>
            </a:r>
            <a:endParaRPr kumimoji="1" lang="zh-CN" altLang="en-US" sz="1500" b="1">
              <a:latin typeface="Courier New" panose="02070309020205020404" pitchFamily="49" charset="0"/>
              <a:ea typeface="楷体_GB2312" panose="02010609030101010101" pitchFamily="49" charset="-122"/>
            </a:endParaRPr>
          </a:p>
        </p:txBody>
      </p:sp>
      <p:sp>
        <p:nvSpPr>
          <p:cNvPr id="4559" name="tower"/>
          <p:cNvSpPr/>
          <p:nvPr/>
        </p:nvSpPr>
        <p:spPr bwMode="auto">
          <a:xfrm>
            <a:off x="2097088" y="2536825"/>
            <a:ext cx="814387" cy="19748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0 w 21600"/>
              <a:gd name="T21" fmla="*/ 2184 h 21600"/>
              <a:gd name="T22" fmla="*/ 0 w 21600"/>
              <a:gd name="T23" fmla="*/ 2184 h 21600"/>
              <a:gd name="T24" fmla="*/ 0 w 21600"/>
              <a:gd name="T25" fmla="*/ 2184 h 21600"/>
              <a:gd name="T26" fmla="*/ 14706 w 21600"/>
              <a:gd name="T27" fmla="*/ 2184 h 21600"/>
              <a:gd name="T28" fmla="*/ 21600 w 21600"/>
              <a:gd name="T29" fmla="*/ 0 h 21600"/>
              <a:gd name="T30" fmla="*/ 0 w 21600"/>
              <a:gd name="T31" fmla="*/ 2184 h 21600"/>
              <a:gd name="T32" fmla="*/ 14706 w 21600"/>
              <a:gd name="T33" fmla="*/ 2184 h 21600"/>
              <a:gd name="T34" fmla="*/ 14706 w 21600"/>
              <a:gd name="T35" fmla="*/ 5339 h 21600"/>
              <a:gd name="T36" fmla="*/ 14706 w 21600"/>
              <a:gd name="T37" fmla="*/ 17474 h 21600"/>
              <a:gd name="T38" fmla="*/ 14706 w 21600"/>
              <a:gd name="T39" fmla="*/ 21600 h 21600"/>
              <a:gd name="T40" fmla="*/ 1149 w 21600"/>
              <a:gd name="T41" fmla="*/ 3034 h 21600"/>
              <a:gd name="T42" fmla="*/ 13328 w 21600"/>
              <a:gd name="T43" fmla="*/ 3034 h 21600"/>
              <a:gd name="T44" fmla="*/ 13328 w 21600"/>
              <a:gd name="T45" fmla="*/ 3519 h 21600"/>
              <a:gd name="T46" fmla="*/ 1149 w 21600"/>
              <a:gd name="T47" fmla="*/ 3519 h 21600"/>
              <a:gd name="T48" fmla="*/ 1149 w 21600"/>
              <a:gd name="T49" fmla="*/ 3034 h 21600"/>
              <a:gd name="T50" fmla="*/ 1149 w 21600"/>
              <a:gd name="T51" fmla="*/ 4490 h 21600"/>
              <a:gd name="T52" fmla="*/ 13328 w 21600"/>
              <a:gd name="T53" fmla="*/ 4490 h 21600"/>
              <a:gd name="T54" fmla="*/ 13328 w 21600"/>
              <a:gd name="T55" fmla="*/ 4854 h 21600"/>
              <a:gd name="T56" fmla="*/ 1149 w 21600"/>
              <a:gd name="T57" fmla="*/ 4854 h 21600"/>
              <a:gd name="T58" fmla="*/ 1149 w 21600"/>
              <a:gd name="T59" fmla="*/ 4490 h 21600"/>
              <a:gd name="T60" fmla="*/ 1149 w 21600"/>
              <a:gd name="T61" fmla="*/ 5946 h 21600"/>
              <a:gd name="T62" fmla="*/ 13328 w 21600"/>
              <a:gd name="T63" fmla="*/ 5946 h 21600"/>
              <a:gd name="T64" fmla="*/ 13328 w 21600"/>
              <a:gd name="T65" fmla="*/ 6310 h 21600"/>
              <a:gd name="T66" fmla="*/ 1149 w 21600"/>
              <a:gd name="T67" fmla="*/ 6310 h 21600"/>
              <a:gd name="T68" fmla="*/ 1149 w 21600"/>
              <a:gd name="T69" fmla="*/ 59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00" h="2160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999999"/>
          </a:solidFill>
          <a:ln w="9525"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4560" name="Rectangle 48"/>
          <p:cNvSpPr>
            <a:spLocks noChangeArrowheads="1"/>
          </p:cNvSpPr>
          <p:nvPr/>
        </p:nvSpPr>
        <p:spPr bwMode="auto">
          <a:xfrm>
            <a:off x="1495425" y="1454150"/>
            <a:ext cx="6811963" cy="432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9167" tIns="49583" rIns="99167" bIns="49583"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Tree>
  </p:cSld>
  <p:clrMapOvr>
    <a:masterClrMapping/>
  </p:clrMapOvr>
  <p:transition spd="med">
    <p:random/>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ChangeArrowheads="1"/>
          </p:cNvSpPr>
          <p:nvPr/>
        </p:nvSpPr>
        <p:spPr bwMode="auto">
          <a:xfrm>
            <a:off x="182563" y="1784350"/>
            <a:ext cx="2865437" cy="525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600">
                <a:latin typeface="+mn-lt"/>
                <a:ea typeface="+mn-ea"/>
                <a:cs typeface="+mn-ea"/>
                <a:sym typeface="+mn-lt"/>
              </a:rPr>
              <a:t>光通道的数字封包</a:t>
            </a:r>
            <a:endParaRPr lang="zh-CN" altLang="en-US" sz="2600">
              <a:latin typeface="+mn-lt"/>
              <a:ea typeface="+mn-ea"/>
              <a:cs typeface="+mn-ea"/>
              <a:sym typeface="+mn-lt"/>
            </a:endParaRPr>
          </a:p>
        </p:txBody>
      </p:sp>
      <p:grpSp>
        <p:nvGrpSpPr>
          <p:cNvPr id="109571" name="Group 3"/>
          <p:cNvGrpSpPr/>
          <p:nvPr/>
        </p:nvGrpSpPr>
        <p:grpSpPr bwMode="auto">
          <a:xfrm>
            <a:off x="90488" y="1233488"/>
            <a:ext cx="8505825" cy="1908175"/>
            <a:chOff x="81" y="1233"/>
            <a:chExt cx="5358" cy="1202"/>
          </a:xfrm>
        </p:grpSpPr>
        <p:sp>
          <p:nvSpPr>
            <p:cNvPr id="105478" name="Rectangle 4"/>
            <p:cNvSpPr>
              <a:spLocks noChangeArrowheads="1"/>
            </p:cNvSpPr>
            <p:nvPr/>
          </p:nvSpPr>
          <p:spPr bwMode="auto">
            <a:xfrm>
              <a:off x="787" y="1233"/>
              <a:ext cx="1012" cy="327"/>
            </a:xfrm>
            <a:prstGeom prst="rect">
              <a:avLst/>
            </a:prstGeom>
            <a:solidFill>
              <a:srgbClr val="FFFFFF"/>
            </a:solidFill>
            <a:ln w="22225">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05479" name="Rectangle 5"/>
            <p:cNvSpPr>
              <a:spLocks noChangeArrowheads="1"/>
            </p:cNvSpPr>
            <p:nvPr/>
          </p:nvSpPr>
          <p:spPr bwMode="auto">
            <a:xfrm>
              <a:off x="931" y="1310"/>
              <a:ext cx="784"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000000"/>
                  </a:solidFill>
                  <a:latin typeface="+mn-lt"/>
                  <a:ea typeface="+mn-ea"/>
                  <a:cs typeface="+mn-ea"/>
                  <a:sym typeface="+mn-lt"/>
                </a:rPr>
                <a:t>SDH/SONet</a:t>
              </a:r>
              <a:endParaRPr lang="en-US" altLang="zh-CN" sz="2400" b="0">
                <a:latin typeface="+mn-lt"/>
                <a:ea typeface="+mn-ea"/>
                <a:cs typeface="+mn-ea"/>
                <a:sym typeface="+mn-lt"/>
              </a:endParaRPr>
            </a:p>
          </p:txBody>
        </p:sp>
        <p:sp>
          <p:nvSpPr>
            <p:cNvPr id="105480" name="Rectangle 6"/>
            <p:cNvSpPr>
              <a:spLocks noChangeArrowheads="1"/>
            </p:cNvSpPr>
            <p:nvPr/>
          </p:nvSpPr>
          <p:spPr bwMode="auto">
            <a:xfrm>
              <a:off x="1799" y="1233"/>
              <a:ext cx="578" cy="327"/>
            </a:xfrm>
            <a:prstGeom prst="rect">
              <a:avLst/>
            </a:prstGeom>
            <a:solidFill>
              <a:srgbClr val="FFFFFF"/>
            </a:solidFill>
            <a:ln w="22225">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05481" name="Rectangle 7"/>
            <p:cNvSpPr>
              <a:spLocks noChangeArrowheads="1"/>
            </p:cNvSpPr>
            <p:nvPr/>
          </p:nvSpPr>
          <p:spPr bwMode="auto">
            <a:xfrm>
              <a:off x="1927" y="1310"/>
              <a:ext cx="296"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000000"/>
                  </a:solidFill>
                  <a:latin typeface="+mn-lt"/>
                  <a:ea typeface="+mn-ea"/>
                  <a:cs typeface="+mn-ea"/>
                  <a:sym typeface="+mn-lt"/>
                </a:rPr>
                <a:t>ATM</a:t>
              </a:r>
              <a:endParaRPr lang="en-US" altLang="zh-CN" sz="2400" b="0">
                <a:latin typeface="+mn-lt"/>
                <a:ea typeface="+mn-ea"/>
                <a:cs typeface="+mn-ea"/>
                <a:sym typeface="+mn-lt"/>
              </a:endParaRPr>
            </a:p>
          </p:txBody>
        </p:sp>
        <p:sp>
          <p:nvSpPr>
            <p:cNvPr id="105482" name="Rectangle 8"/>
            <p:cNvSpPr>
              <a:spLocks noChangeArrowheads="1"/>
            </p:cNvSpPr>
            <p:nvPr/>
          </p:nvSpPr>
          <p:spPr bwMode="auto">
            <a:xfrm>
              <a:off x="2377" y="1233"/>
              <a:ext cx="547" cy="327"/>
            </a:xfrm>
            <a:prstGeom prst="rect">
              <a:avLst/>
            </a:prstGeom>
            <a:solidFill>
              <a:srgbClr val="FFFFFF"/>
            </a:solidFill>
            <a:ln w="22225">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05483" name="Rectangle 9"/>
            <p:cNvSpPr>
              <a:spLocks noChangeArrowheads="1"/>
            </p:cNvSpPr>
            <p:nvPr/>
          </p:nvSpPr>
          <p:spPr bwMode="auto">
            <a:xfrm>
              <a:off x="2482" y="1310"/>
              <a:ext cx="33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000000"/>
                  </a:solidFill>
                  <a:latin typeface="+mn-lt"/>
                  <a:ea typeface="+mn-ea"/>
                  <a:cs typeface="+mn-ea"/>
                  <a:sym typeface="+mn-lt"/>
                </a:rPr>
                <a:t>FDDI</a:t>
              </a:r>
              <a:endParaRPr lang="en-US" altLang="zh-CN" sz="2400" b="0">
                <a:latin typeface="+mn-lt"/>
                <a:ea typeface="+mn-ea"/>
                <a:cs typeface="+mn-ea"/>
                <a:sym typeface="+mn-lt"/>
              </a:endParaRPr>
            </a:p>
          </p:txBody>
        </p:sp>
        <p:sp>
          <p:nvSpPr>
            <p:cNvPr id="105484" name="Rectangle 10"/>
            <p:cNvSpPr>
              <a:spLocks noChangeArrowheads="1"/>
            </p:cNvSpPr>
            <p:nvPr/>
          </p:nvSpPr>
          <p:spPr bwMode="auto">
            <a:xfrm>
              <a:off x="2924" y="1233"/>
              <a:ext cx="328" cy="327"/>
            </a:xfrm>
            <a:prstGeom prst="rect">
              <a:avLst/>
            </a:prstGeom>
            <a:solidFill>
              <a:srgbClr val="FFFFFF"/>
            </a:solidFill>
            <a:ln w="22225">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05485" name="Rectangle 11"/>
            <p:cNvSpPr>
              <a:spLocks noChangeArrowheads="1"/>
            </p:cNvSpPr>
            <p:nvPr/>
          </p:nvSpPr>
          <p:spPr bwMode="auto">
            <a:xfrm>
              <a:off x="3024" y="1310"/>
              <a:ext cx="13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000000"/>
                  </a:solidFill>
                  <a:latin typeface="+mn-lt"/>
                  <a:ea typeface="+mn-ea"/>
                  <a:cs typeface="+mn-ea"/>
                  <a:sym typeface="+mn-lt"/>
                </a:rPr>
                <a:t>IP</a:t>
              </a:r>
              <a:endParaRPr lang="en-US" altLang="zh-CN" sz="2400" b="0">
                <a:latin typeface="+mn-lt"/>
                <a:ea typeface="+mn-ea"/>
                <a:cs typeface="+mn-ea"/>
                <a:sym typeface="+mn-lt"/>
              </a:endParaRPr>
            </a:p>
          </p:txBody>
        </p:sp>
        <p:sp>
          <p:nvSpPr>
            <p:cNvPr id="105486" name="Rectangle 12"/>
            <p:cNvSpPr>
              <a:spLocks noChangeArrowheads="1"/>
            </p:cNvSpPr>
            <p:nvPr/>
          </p:nvSpPr>
          <p:spPr bwMode="auto">
            <a:xfrm>
              <a:off x="3252" y="1233"/>
              <a:ext cx="437" cy="327"/>
            </a:xfrm>
            <a:prstGeom prst="rect">
              <a:avLst/>
            </a:prstGeom>
            <a:solidFill>
              <a:srgbClr val="FFFFFF"/>
            </a:solidFill>
            <a:ln w="22225">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05487" name="Rectangle 13"/>
            <p:cNvSpPr>
              <a:spLocks noChangeArrowheads="1"/>
            </p:cNvSpPr>
            <p:nvPr/>
          </p:nvSpPr>
          <p:spPr bwMode="auto">
            <a:xfrm>
              <a:off x="3326" y="1310"/>
              <a:ext cx="307"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000000"/>
                  </a:solidFill>
                  <a:latin typeface="+mn-lt"/>
                  <a:ea typeface="+mn-ea"/>
                  <a:cs typeface="+mn-ea"/>
                  <a:sym typeface="+mn-lt"/>
                </a:rPr>
                <a:t>PDH</a:t>
              </a:r>
              <a:endParaRPr lang="en-US" altLang="zh-CN" sz="2400" b="0">
                <a:latin typeface="+mn-lt"/>
                <a:ea typeface="+mn-ea"/>
                <a:cs typeface="+mn-ea"/>
                <a:sym typeface="+mn-lt"/>
              </a:endParaRPr>
            </a:p>
          </p:txBody>
        </p:sp>
        <p:sp>
          <p:nvSpPr>
            <p:cNvPr id="105488" name="Rectangle 14"/>
            <p:cNvSpPr>
              <a:spLocks noChangeArrowheads="1"/>
            </p:cNvSpPr>
            <p:nvPr/>
          </p:nvSpPr>
          <p:spPr bwMode="auto">
            <a:xfrm>
              <a:off x="3689" y="1233"/>
              <a:ext cx="438" cy="327"/>
            </a:xfrm>
            <a:prstGeom prst="rect">
              <a:avLst/>
            </a:prstGeom>
            <a:solidFill>
              <a:srgbClr val="FFFFFF"/>
            </a:solidFill>
            <a:ln w="22225">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05489" name="Rectangle 15"/>
            <p:cNvSpPr>
              <a:spLocks noChangeArrowheads="1"/>
            </p:cNvSpPr>
            <p:nvPr/>
          </p:nvSpPr>
          <p:spPr bwMode="auto">
            <a:xfrm>
              <a:off x="3772" y="1310"/>
              <a:ext cx="283"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000000"/>
                  </a:solidFill>
                  <a:latin typeface="+mn-lt"/>
                  <a:ea typeface="+mn-ea"/>
                  <a:cs typeface="+mn-ea"/>
                  <a:sym typeface="+mn-lt"/>
                </a:rPr>
                <a:t>SDL</a:t>
              </a:r>
              <a:endParaRPr lang="en-US" altLang="zh-CN" sz="2400" b="0">
                <a:latin typeface="+mn-lt"/>
                <a:ea typeface="+mn-ea"/>
                <a:cs typeface="+mn-ea"/>
                <a:sym typeface="+mn-lt"/>
              </a:endParaRPr>
            </a:p>
          </p:txBody>
        </p:sp>
        <p:sp>
          <p:nvSpPr>
            <p:cNvPr id="105490" name="Rectangle 16"/>
            <p:cNvSpPr>
              <a:spLocks noChangeArrowheads="1"/>
            </p:cNvSpPr>
            <p:nvPr/>
          </p:nvSpPr>
          <p:spPr bwMode="auto">
            <a:xfrm>
              <a:off x="4127" y="1233"/>
              <a:ext cx="875" cy="327"/>
            </a:xfrm>
            <a:prstGeom prst="rect">
              <a:avLst/>
            </a:prstGeom>
            <a:solidFill>
              <a:srgbClr val="FFFFFF"/>
            </a:solidFill>
            <a:ln w="22225">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05491" name="Rectangle 17"/>
            <p:cNvSpPr>
              <a:spLocks noChangeArrowheads="1"/>
            </p:cNvSpPr>
            <p:nvPr/>
          </p:nvSpPr>
          <p:spPr bwMode="auto">
            <a:xfrm>
              <a:off x="4196" y="1310"/>
              <a:ext cx="727"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a:solidFill>
                    <a:srgbClr val="000000"/>
                  </a:solidFill>
                  <a:latin typeface="+mn-lt"/>
                  <a:ea typeface="+mn-ea"/>
                  <a:cs typeface="+mn-ea"/>
                  <a:sym typeface="+mn-lt"/>
                </a:rPr>
                <a:t>千兆以太网</a:t>
              </a:r>
              <a:endParaRPr lang="zh-CN" altLang="en-US" sz="2400" b="0">
                <a:latin typeface="+mn-lt"/>
                <a:ea typeface="+mn-ea"/>
                <a:cs typeface="+mn-ea"/>
                <a:sym typeface="+mn-lt"/>
              </a:endParaRPr>
            </a:p>
          </p:txBody>
        </p:sp>
        <p:sp>
          <p:nvSpPr>
            <p:cNvPr id="105492" name="Freeform 18"/>
            <p:cNvSpPr/>
            <p:nvPr/>
          </p:nvSpPr>
          <p:spPr bwMode="auto">
            <a:xfrm>
              <a:off x="2541" y="1670"/>
              <a:ext cx="219" cy="328"/>
            </a:xfrm>
            <a:custGeom>
              <a:avLst/>
              <a:gdLst>
                <a:gd name="T0" fmla="*/ 1 w 437"/>
                <a:gd name="T1" fmla="*/ 0 h 656"/>
                <a:gd name="T2" fmla="*/ 1 w 437"/>
                <a:gd name="T3" fmla="*/ 0 h 656"/>
                <a:gd name="T4" fmla="*/ 1 w 437"/>
                <a:gd name="T5" fmla="*/ 1 h 656"/>
                <a:gd name="T6" fmla="*/ 0 w 437"/>
                <a:gd name="T7" fmla="*/ 1 h 656"/>
                <a:gd name="T8" fmla="*/ 1 w 437"/>
                <a:gd name="T9" fmla="*/ 2 h 656"/>
                <a:gd name="T10" fmla="*/ 1 w 437"/>
                <a:gd name="T11" fmla="*/ 1 h 656"/>
                <a:gd name="T12" fmla="*/ 1 w 437"/>
                <a:gd name="T13" fmla="*/ 1 h 656"/>
                <a:gd name="T14" fmla="*/ 1 w 437"/>
                <a:gd name="T15" fmla="*/ 0 h 656"/>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37" h="656">
                  <a:moveTo>
                    <a:pt x="349" y="0"/>
                  </a:moveTo>
                  <a:lnTo>
                    <a:pt x="87" y="0"/>
                  </a:lnTo>
                  <a:lnTo>
                    <a:pt x="87" y="438"/>
                  </a:lnTo>
                  <a:lnTo>
                    <a:pt x="0" y="438"/>
                  </a:lnTo>
                  <a:lnTo>
                    <a:pt x="218" y="656"/>
                  </a:lnTo>
                  <a:lnTo>
                    <a:pt x="437" y="438"/>
                  </a:lnTo>
                  <a:lnTo>
                    <a:pt x="349" y="438"/>
                  </a:lnTo>
                  <a:lnTo>
                    <a:pt x="349" y="0"/>
                  </a:lnTo>
                  <a:close/>
                </a:path>
              </a:pathLst>
            </a:custGeom>
            <a:solidFill>
              <a:srgbClr val="FFFFFF"/>
            </a:solidFill>
            <a:ln w="1270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105493" name="Rectangle 19"/>
            <p:cNvSpPr>
              <a:spLocks noChangeArrowheads="1"/>
            </p:cNvSpPr>
            <p:nvPr/>
          </p:nvSpPr>
          <p:spPr bwMode="auto">
            <a:xfrm>
              <a:off x="737" y="1998"/>
              <a:ext cx="4155" cy="437"/>
            </a:xfrm>
            <a:prstGeom prst="rect">
              <a:avLst/>
            </a:prstGeom>
            <a:solidFill>
              <a:srgbClr val="FFFFFF"/>
            </a:solidFill>
            <a:ln w="22225">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05494" name="Rectangle 20"/>
            <p:cNvSpPr>
              <a:spLocks noChangeArrowheads="1"/>
            </p:cNvSpPr>
            <p:nvPr/>
          </p:nvSpPr>
          <p:spPr bwMode="auto">
            <a:xfrm>
              <a:off x="2439" y="2130"/>
              <a:ext cx="775" cy="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000000"/>
                  </a:solidFill>
                  <a:latin typeface="+mn-lt"/>
                  <a:ea typeface="+mn-ea"/>
                  <a:cs typeface="+mn-ea"/>
                  <a:sym typeface="+mn-lt"/>
                </a:rPr>
                <a:t>OCh </a:t>
              </a:r>
              <a:r>
                <a:rPr lang="zh-CN" altLang="en-US" sz="1800" b="0">
                  <a:solidFill>
                    <a:srgbClr val="000000"/>
                  </a:solidFill>
                  <a:latin typeface="+mn-lt"/>
                  <a:ea typeface="+mn-ea"/>
                  <a:cs typeface="+mn-ea"/>
                  <a:sym typeface="+mn-lt"/>
                </a:rPr>
                <a:t>净负荷</a:t>
              </a:r>
              <a:endParaRPr lang="zh-CN" altLang="en-US" sz="2400" b="0">
                <a:latin typeface="+mn-lt"/>
                <a:ea typeface="+mn-ea"/>
                <a:cs typeface="+mn-ea"/>
                <a:sym typeface="+mn-lt"/>
              </a:endParaRPr>
            </a:p>
          </p:txBody>
        </p:sp>
        <p:sp>
          <p:nvSpPr>
            <p:cNvPr id="105495" name="Rectangle 21"/>
            <p:cNvSpPr>
              <a:spLocks noChangeArrowheads="1"/>
            </p:cNvSpPr>
            <p:nvPr/>
          </p:nvSpPr>
          <p:spPr bwMode="auto">
            <a:xfrm>
              <a:off x="81" y="1998"/>
              <a:ext cx="761" cy="437"/>
            </a:xfrm>
            <a:prstGeom prst="rect">
              <a:avLst/>
            </a:prstGeom>
            <a:solidFill>
              <a:srgbClr val="FFFFFF"/>
            </a:solidFill>
            <a:ln w="22225">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05496" name="Rectangle 22"/>
            <p:cNvSpPr>
              <a:spLocks noChangeArrowheads="1"/>
            </p:cNvSpPr>
            <p:nvPr/>
          </p:nvSpPr>
          <p:spPr bwMode="auto">
            <a:xfrm>
              <a:off x="325" y="2043"/>
              <a:ext cx="299"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000000"/>
                  </a:solidFill>
                  <a:latin typeface="+mn-lt"/>
                  <a:ea typeface="+mn-ea"/>
                  <a:cs typeface="+mn-ea"/>
                  <a:sym typeface="+mn-lt"/>
                </a:rPr>
                <a:t>OCh</a:t>
              </a:r>
              <a:endParaRPr lang="en-US" altLang="zh-CN" sz="2400" b="0">
                <a:latin typeface="+mn-lt"/>
                <a:ea typeface="+mn-ea"/>
                <a:cs typeface="+mn-ea"/>
                <a:sym typeface="+mn-lt"/>
              </a:endParaRPr>
            </a:p>
          </p:txBody>
        </p:sp>
        <p:sp>
          <p:nvSpPr>
            <p:cNvPr id="105497" name="Rectangle 23"/>
            <p:cNvSpPr>
              <a:spLocks noChangeArrowheads="1"/>
            </p:cNvSpPr>
            <p:nvPr/>
          </p:nvSpPr>
          <p:spPr bwMode="auto">
            <a:xfrm>
              <a:off x="180" y="2217"/>
              <a:ext cx="638"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000000"/>
                  </a:solidFill>
                  <a:latin typeface="+mn-lt"/>
                  <a:ea typeface="+mn-ea"/>
                  <a:cs typeface="+mn-ea"/>
                  <a:sym typeface="+mn-lt"/>
                </a:rPr>
                <a:t>Overhead</a:t>
              </a:r>
              <a:endParaRPr lang="en-US" altLang="zh-CN" sz="2400" b="0">
                <a:latin typeface="+mn-lt"/>
                <a:ea typeface="+mn-ea"/>
                <a:cs typeface="+mn-ea"/>
                <a:sym typeface="+mn-lt"/>
              </a:endParaRPr>
            </a:p>
          </p:txBody>
        </p:sp>
        <p:sp>
          <p:nvSpPr>
            <p:cNvPr id="105498" name="Rectangle 24"/>
            <p:cNvSpPr>
              <a:spLocks noChangeArrowheads="1"/>
            </p:cNvSpPr>
            <p:nvPr/>
          </p:nvSpPr>
          <p:spPr bwMode="auto">
            <a:xfrm>
              <a:off x="4892" y="1998"/>
              <a:ext cx="547" cy="437"/>
            </a:xfrm>
            <a:prstGeom prst="rect">
              <a:avLst/>
            </a:prstGeom>
            <a:solidFill>
              <a:srgbClr val="FFFFFF"/>
            </a:solidFill>
            <a:ln w="22225">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05499" name="Rectangle 25"/>
            <p:cNvSpPr>
              <a:spLocks noChangeArrowheads="1"/>
            </p:cNvSpPr>
            <p:nvPr/>
          </p:nvSpPr>
          <p:spPr bwMode="auto">
            <a:xfrm>
              <a:off x="5034" y="2130"/>
              <a:ext cx="291" cy="1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000000"/>
                  </a:solidFill>
                  <a:latin typeface="+mn-lt"/>
                  <a:ea typeface="+mn-ea"/>
                  <a:cs typeface="+mn-ea"/>
                  <a:sym typeface="+mn-lt"/>
                </a:rPr>
                <a:t>FEC</a:t>
              </a:r>
              <a:endParaRPr lang="en-US" altLang="zh-CN" sz="2400" b="0">
                <a:latin typeface="+mn-lt"/>
                <a:ea typeface="+mn-ea"/>
                <a:cs typeface="+mn-ea"/>
                <a:sym typeface="+mn-lt"/>
              </a:endParaRPr>
            </a:p>
          </p:txBody>
        </p:sp>
      </p:grpSp>
      <p:sp>
        <p:nvSpPr>
          <p:cNvPr id="105476" name="Rectangle 26"/>
          <p:cNvSpPr>
            <a:spLocks noChangeArrowheads="1"/>
          </p:cNvSpPr>
          <p:nvPr/>
        </p:nvSpPr>
        <p:spPr bwMode="auto">
          <a:xfrm>
            <a:off x="633413"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hangingPunct="1">
              <a:lnSpc>
                <a:spcPct val="120000"/>
              </a:lnSpc>
              <a:spcBef>
                <a:spcPct val="0"/>
              </a:spcBef>
              <a:buFontTx/>
              <a:buNone/>
              <a:defRPr/>
            </a:pPr>
            <a:r>
              <a:rPr lang="en-US" altLang="zh-CN" sz="4000">
                <a:solidFill>
                  <a:srgbClr val="663300"/>
                </a:solidFill>
                <a:latin typeface="+mn-lt"/>
                <a:ea typeface="+mn-ea"/>
                <a:cs typeface="+mn-ea"/>
                <a:sym typeface="+mn-lt"/>
              </a:rPr>
              <a:t>2.5</a:t>
            </a:r>
            <a:r>
              <a:rPr lang="zh-CN" altLang="en-US" sz="4000">
                <a:solidFill>
                  <a:srgbClr val="663300"/>
                </a:solidFill>
                <a:latin typeface="+mn-lt"/>
                <a:ea typeface="+mn-ea"/>
                <a:cs typeface="+mn-ea"/>
                <a:sym typeface="+mn-lt"/>
              </a:rPr>
              <a:t>光传送网</a:t>
            </a:r>
            <a:endParaRPr lang="zh-CN" altLang="en-US" sz="4000">
              <a:solidFill>
                <a:srgbClr val="663300"/>
              </a:solidFill>
              <a:latin typeface="+mn-lt"/>
              <a:ea typeface="+mn-ea"/>
              <a:cs typeface="+mn-ea"/>
              <a:sym typeface="+mn-lt"/>
            </a:endParaRPr>
          </a:p>
        </p:txBody>
      </p:sp>
      <p:sp>
        <p:nvSpPr>
          <p:cNvPr id="105477" name="矩形 1"/>
          <p:cNvSpPr>
            <a:spLocks noChangeArrowheads="1"/>
          </p:cNvSpPr>
          <p:nvPr/>
        </p:nvSpPr>
        <p:spPr bwMode="auto">
          <a:xfrm>
            <a:off x="247650" y="3343275"/>
            <a:ext cx="8645525" cy="226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en-US" altLang="zh-CN" sz="2400">
                <a:latin typeface="+mn-lt"/>
                <a:ea typeface="+mn-ea"/>
                <a:cs typeface="+mn-ea"/>
                <a:sym typeface="+mn-lt"/>
              </a:rPr>
              <a:t>(1) </a:t>
            </a:r>
            <a:r>
              <a:rPr lang="zh-CN" altLang="en-US" sz="2400">
                <a:latin typeface="+mn-lt"/>
                <a:ea typeface="+mn-ea"/>
                <a:cs typeface="+mn-ea"/>
                <a:sym typeface="+mn-lt"/>
              </a:rPr>
              <a:t>开销部分</a:t>
            </a:r>
            <a:r>
              <a:rPr lang="en-US" altLang="zh-CN" sz="2400">
                <a:latin typeface="+mn-lt"/>
                <a:ea typeface="+mn-ea"/>
                <a:cs typeface="+mn-ea"/>
                <a:sym typeface="+mn-lt"/>
              </a:rPr>
              <a:t>(Overhead)</a:t>
            </a:r>
            <a:r>
              <a:rPr lang="zh-CN" altLang="en-US" sz="2400">
                <a:latin typeface="+mn-lt"/>
                <a:ea typeface="+mn-ea"/>
                <a:cs typeface="+mn-ea"/>
                <a:sym typeface="+mn-lt"/>
              </a:rPr>
              <a:t>：位于信封头部，装载开销字节。</a:t>
            </a:r>
            <a:endParaRPr lang="zh-CN" altLang="en-US" sz="2400">
              <a:latin typeface="+mn-lt"/>
              <a:ea typeface="+mn-ea"/>
              <a:cs typeface="+mn-ea"/>
              <a:sym typeface="+mn-lt"/>
            </a:endParaRPr>
          </a:p>
          <a:p>
            <a:pPr algn="just" eaLnBrk="1" latinLnBrk="0" hangingPunct="1">
              <a:lnSpc>
                <a:spcPct val="120000"/>
              </a:lnSpc>
              <a:spcBef>
                <a:spcPct val="0"/>
              </a:spcBef>
              <a:buFontTx/>
              <a:buNone/>
              <a:defRPr/>
            </a:pPr>
            <a:r>
              <a:rPr lang="en-US" altLang="zh-CN" sz="2400">
                <a:latin typeface="+mn-lt"/>
                <a:ea typeface="+mn-ea"/>
                <a:cs typeface="+mn-ea"/>
                <a:sym typeface="+mn-lt"/>
              </a:rPr>
              <a:t>(2) FEC</a:t>
            </a:r>
            <a:r>
              <a:rPr lang="zh-CN" altLang="en-US" sz="2400">
                <a:latin typeface="+mn-lt"/>
                <a:ea typeface="+mn-ea"/>
                <a:cs typeface="+mn-ea"/>
                <a:sym typeface="+mn-lt"/>
              </a:rPr>
              <a:t>部分：位于信封尾部，装载前向差错校正码</a:t>
            </a:r>
            <a:r>
              <a:rPr lang="en-US" altLang="zh-CN" sz="2400">
                <a:latin typeface="+mn-lt"/>
                <a:ea typeface="+mn-ea"/>
                <a:cs typeface="+mn-ea"/>
                <a:sym typeface="+mn-lt"/>
              </a:rPr>
              <a:t>FEC(Forward Error Correction) </a:t>
            </a:r>
            <a:r>
              <a:rPr lang="zh-CN" altLang="en-US" sz="2400">
                <a:latin typeface="+mn-lt"/>
                <a:ea typeface="+mn-ea"/>
                <a:cs typeface="+mn-ea"/>
                <a:sym typeface="+mn-lt"/>
              </a:rPr>
              <a:t>，</a:t>
            </a:r>
            <a:r>
              <a:rPr lang="en-US" altLang="zh-CN" sz="2400">
                <a:latin typeface="+mn-lt"/>
                <a:ea typeface="+mn-ea"/>
                <a:cs typeface="+mn-ea"/>
                <a:sym typeface="+mn-lt"/>
              </a:rPr>
              <a:t>FEC</a:t>
            </a:r>
            <a:r>
              <a:rPr lang="zh-CN" altLang="en-US" sz="2400">
                <a:latin typeface="+mn-lt"/>
                <a:ea typeface="+mn-ea"/>
                <a:cs typeface="+mn-ea"/>
                <a:sym typeface="+mn-lt"/>
              </a:rPr>
              <a:t>有校正错误的能力。</a:t>
            </a:r>
            <a:endParaRPr lang="zh-CN" altLang="en-US" sz="2400">
              <a:latin typeface="+mn-lt"/>
              <a:ea typeface="+mn-ea"/>
              <a:cs typeface="+mn-ea"/>
              <a:sym typeface="+mn-lt"/>
            </a:endParaRPr>
          </a:p>
          <a:p>
            <a:pPr algn="just" eaLnBrk="1" latinLnBrk="0" hangingPunct="1">
              <a:lnSpc>
                <a:spcPct val="120000"/>
              </a:lnSpc>
              <a:spcBef>
                <a:spcPct val="0"/>
              </a:spcBef>
              <a:buFontTx/>
              <a:buNone/>
              <a:defRPr/>
            </a:pPr>
            <a:r>
              <a:rPr lang="en-US" altLang="zh-CN" sz="2400">
                <a:latin typeface="+mn-lt"/>
                <a:ea typeface="+mn-ea"/>
                <a:cs typeface="+mn-ea"/>
                <a:sym typeface="+mn-lt"/>
              </a:rPr>
              <a:t>(3) </a:t>
            </a:r>
            <a:r>
              <a:rPr lang="zh-CN" altLang="en-US" sz="2400">
                <a:latin typeface="+mn-lt"/>
                <a:ea typeface="+mn-ea"/>
                <a:cs typeface="+mn-ea"/>
                <a:sym typeface="+mn-lt"/>
              </a:rPr>
              <a:t>净负荷部分：位于信封头部和尾部之间，承载现有的各种网络协议数据包。</a:t>
            </a:r>
            <a:endParaRPr lang="zh-CN" altLang="en-US" sz="2400">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2"/>
          <p:cNvSpPr txBox="1">
            <a:spLocks noChangeArrowheads="1"/>
          </p:cNvSpPr>
          <p:nvPr/>
        </p:nvSpPr>
        <p:spPr bwMode="auto">
          <a:xfrm>
            <a:off x="304800" y="698500"/>
            <a:ext cx="86868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en-US" altLang="zh-CN" sz="2400" dirty="0">
                <a:latin typeface="+mn-lt"/>
                <a:ea typeface="+mn-ea"/>
                <a:cs typeface="+mn-ea"/>
                <a:sym typeface="+mn-lt"/>
              </a:rPr>
              <a:t>2</a:t>
            </a:r>
            <a:r>
              <a:rPr lang="zh-CN" altLang="en-US" sz="2400" dirty="0">
                <a:latin typeface="+mn-lt"/>
                <a:ea typeface="+mn-ea"/>
                <a:cs typeface="+mn-ea"/>
                <a:sym typeface="+mn-lt"/>
              </a:rPr>
              <a:t>．帧结构</a:t>
            </a:r>
            <a:endParaRPr lang="zh-CN" altLang="en-US" sz="2400" dirty="0">
              <a:latin typeface="+mn-lt"/>
              <a:ea typeface="+mn-ea"/>
              <a:cs typeface="+mn-ea"/>
              <a:sym typeface="+mn-lt"/>
            </a:endParaRPr>
          </a:p>
          <a:p>
            <a:pPr algn="just" eaLnBrk="1" latinLnBrk="0" hangingPunct="1">
              <a:lnSpc>
                <a:spcPct val="120000"/>
              </a:lnSpc>
              <a:spcBef>
                <a:spcPct val="0"/>
              </a:spcBef>
              <a:buFontTx/>
              <a:buNone/>
              <a:defRPr/>
            </a:pPr>
            <a:r>
              <a:rPr lang="en-US" altLang="zh-CN" sz="2400" dirty="0">
                <a:latin typeface="+mn-lt"/>
                <a:ea typeface="+mn-ea"/>
                <a:cs typeface="+mn-ea"/>
                <a:sym typeface="+mn-lt"/>
              </a:rPr>
              <a:t>    OTN</a:t>
            </a:r>
            <a:r>
              <a:rPr lang="zh-CN" altLang="en-US" sz="2400" dirty="0">
                <a:latin typeface="+mn-lt"/>
                <a:ea typeface="+mn-ea"/>
                <a:cs typeface="+mn-ea"/>
                <a:sym typeface="+mn-lt"/>
              </a:rPr>
              <a:t>中的帧被称为</a:t>
            </a:r>
            <a:r>
              <a:rPr lang="zh-CN" altLang="en-US" sz="2400" dirty="0">
                <a:solidFill>
                  <a:srgbClr val="00B0F0"/>
                </a:solidFill>
                <a:latin typeface="+mn-lt"/>
                <a:ea typeface="+mn-ea"/>
                <a:cs typeface="+mn-ea"/>
                <a:sym typeface="+mn-lt"/>
              </a:rPr>
              <a:t>光通道传送单元</a:t>
            </a:r>
            <a:r>
              <a:rPr lang="en-US" altLang="zh-CN" sz="2400" dirty="0">
                <a:latin typeface="+mn-lt"/>
                <a:ea typeface="+mn-ea"/>
                <a:cs typeface="+mn-ea"/>
                <a:sym typeface="+mn-lt"/>
              </a:rPr>
              <a:t>(OTU</a:t>
            </a:r>
            <a:r>
              <a:rPr lang="zh-CN" altLang="en-US" sz="2400" dirty="0">
                <a:latin typeface="+mn-lt"/>
                <a:ea typeface="+mn-ea"/>
                <a:cs typeface="+mn-ea"/>
                <a:sym typeface="+mn-lt"/>
              </a:rPr>
              <a:t>：</a:t>
            </a:r>
            <a:r>
              <a:rPr lang="en-US" altLang="zh-CN" sz="2400" dirty="0">
                <a:latin typeface="+mn-lt"/>
                <a:ea typeface="+mn-ea"/>
                <a:cs typeface="+mn-ea"/>
                <a:sym typeface="+mn-lt"/>
              </a:rPr>
              <a:t>Optical Channel Transport Unit)</a:t>
            </a:r>
            <a:r>
              <a:rPr lang="zh-CN" altLang="en-US" sz="2400" dirty="0">
                <a:latin typeface="+mn-lt"/>
                <a:ea typeface="+mn-ea"/>
                <a:cs typeface="+mn-ea"/>
                <a:sym typeface="+mn-lt"/>
              </a:rPr>
              <a:t>。</a:t>
            </a:r>
            <a:endParaRPr lang="zh-CN" altLang="en-US" sz="2400" dirty="0">
              <a:latin typeface="+mn-lt"/>
              <a:ea typeface="+mn-ea"/>
              <a:cs typeface="+mn-ea"/>
              <a:sym typeface="+mn-lt"/>
            </a:endParaRPr>
          </a:p>
          <a:p>
            <a:pPr algn="just" eaLnBrk="1" latinLnBrk="0" hangingPunct="1">
              <a:lnSpc>
                <a:spcPct val="120000"/>
              </a:lnSpc>
              <a:spcBef>
                <a:spcPct val="0"/>
              </a:spcBef>
              <a:buFontTx/>
              <a:buNone/>
              <a:defRPr/>
            </a:pPr>
            <a:r>
              <a:rPr lang="zh-CN" altLang="en-US" sz="2400" dirty="0">
                <a:latin typeface="+mn-lt"/>
                <a:ea typeface="+mn-ea"/>
                <a:cs typeface="+mn-ea"/>
                <a:sym typeface="+mn-lt"/>
              </a:rPr>
              <a:t>    在</a:t>
            </a:r>
            <a:r>
              <a:rPr lang="en-US" altLang="zh-CN" sz="2400" dirty="0">
                <a:latin typeface="+mn-lt"/>
                <a:ea typeface="+mn-ea"/>
                <a:cs typeface="+mn-ea"/>
                <a:sym typeface="+mn-lt"/>
              </a:rPr>
              <a:t>G.709</a:t>
            </a:r>
            <a:r>
              <a:rPr lang="zh-CN" altLang="en-US" sz="2400" dirty="0">
                <a:latin typeface="+mn-lt"/>
                <a:ea typeface="+mn-ea"/>
                <a:cs typeface="+mn-ea"/>
                <a:sym typeface="+mn-lt"/>
              </a:rPr>
              <a:t>中，定义了三种不同速率的</a:t>
            </a:r>
            <a:r>
              <a:rPr lang="en-US" altLang="zh-CN" sz="2400" dirty="0">
                <a:latin typeface="+mn-lt"/>
                <a:ea typeface="+mn-ea"/>
                <a:cs typeface="+mn-ea"/>
                <a:sym typeface="+mn-lt"/>
              </a:rPr>
              <a:t>OTU-k(k=1</a:t>
            </a:r>
            <a:r>
              <a:rPr lang="zh-CN" altLang="en-US" sz="2400" dirty="0">
                <a:latin typeface="+mn-lt"/>
                <a:ea typeface="+mn-ea"/>
                <a:cs typeface="+mn-ea"/>
                <a:sym typeface="+mn-lt"/>
              </a:rPr>
              <a:t>，</a:t>
            </a:r>
            <a:r>
              <a:rPr lang="en-US" altLang="zh-CN" sz="2400" dirty="0">
                <a:latin typeface="+mn-lt"/>
                <a:ea typeface="+mn-ea"/>
                <a:cs typeface="+mn-ea"/>
                <a:sym typeface="+mn-lt"/>
              </a:rPr>
              <a:t>2</a:t>
            </a:r>
            <a:r>
              <a:rPr lang="zh-CN" altLang="en-US" sz="2400" dirty="0">
                <a:latin typeface="+mn-lt"/>
                <a:ea typeface="+mn-ea"/>
                <a:cs typeface="+mn-ea"/>
                <a:sym typeface="+mn-lt"/>
              </a:rPr>
              <a:t>，</a:t>
            </a:r>
            <a:r>
              <a:rPr lang="en-US" altLang="zh-CN" sz="2400" dirty="0">
                <a:latin typeface="+mn-lt"/>
                <a:ea typeface="+mn-ea"/>
                <a:cs typeface="+mn-ea"/>
                <a:sym typeface="+mn-lt"/>
              </a:rPr>
              <a:t>3)</a:t>
            </a:r>
            <a:r>
              <a:rPr lang="zh-CN" altLang="en-US" sz="2400" dirty="0">
                <a:latin typeface="+mn-lt"/>
                <a:ea typeface="+mn-ea"/>
                <a:cs typeface="+mn-ea"/>
                <a:sym typeface="+mn-lt"/>
              </a:rPr>
              <a:t>帧结构，速率依次为</a:t>
            </a:r>
            <a:r>
              <a:rPr lang="en-US" altLang="zh-CN" sz="2400" dirty="0">
                <a:latin typeface="+mn-lt"/>
                <a:ea typeface="+mn-ea"/>
                <a:cs typeface="+mn-ea"/>
                <a:sym typeface="+mn-lt"/>
              </a:rPr>
              <a:t>2.5 Gb/s</a:t>
            </a:r>
            <a:r>
              <a:rPr lang="zh-CN" altLang="en-US" sz="2400" dirty="0">
                <a:latin typeface="+mn-lt"/>
                <a:ea typeface="+mn-ea"/>
                <a:cs typeface="+mn-ea"/>
                <a:sym typeface="+mn-lt"/>
              </a:rPr>
              <a:t>、</a:t>
            </a:r>
            <a:r>
              <a:rPr lang="en-US" altLang="zh-CN" sz="2400" dirty="0">
                <a:latin typeface="+mn-lt"/>
                <a:ea typeface="+mn-ea"/>
                <a:cs typeface="+mn-ea"/>
                <a:sym typeface="+mn-lt"/>
              </a:rPr>
              <a:t>10 Gb/s</a:t>
            </a:r>
            <a:r>
              <a:rPr lang="zh-CN" altLang="en-US" sz="2400" dirty="0">
                <a:latin typeface="+mn-lt"/>
                <a:ea typeface="+mn-ea"/>
                <a:cs typeface="+mn-ea"/>
                <a:sym typeface="+mn-lt"/>
              </a:rPr>
              <a:t>、</a:t>
            </a:r>
            <a:r>
              <a:rPr lang="en-US" altLang="zh-CN" sz="2400" dirty="0">
                <a:latin typeface="+mn-lt"/>
                <a:ea typeface="+mn-ea"/>
                <a:cs typeface="+mn-ea"/>
                <a:sym typeface="+mn-lt"/>
              </a:rPr>
              <a:t>40 Gb/s</a:t>
            </a:r>
            <a:r>
              <a:rPr lang="zh-CN" altLang="en-US" sz="2400" dirty="0">
                <a:latin typeface="+mn-lt"/>
                <a:ea typeface="+mn-ea"/>
                <a:cs typeface="+mn-ea"/>
                <a:sym typeface="+mn-lt"/>
              </a:rPr>
              <a:t>。</a:t>
            </a:r>
            <a:endParaRPr lang="zh-CN" altLang="en-US" sz="2400" dirty="0">
              <a:latin typeface="+mn-lt"/>
              <a:ea typeface="+mn-ea"/>
              <a:cs typeface="+mn-ea"/>
              <a:sym typeface="+mn-lt"/>
            </a:endParaRPr>
          </a:p>
        </p:txBody>
      </p:sp>
      <p:grpSp>
        <p:nvGrpSpPr>
          <p:cNvPr id="3" name="Group 3"/>
          <p:cNvGrpSpPr/>
          <p:nvPr/>
        </p:nvGrpSpPr>
        <p:grpSpPr bwMode="auto">
          <a:xfrm>
            <a:off x="0" y="3166046"/>
            <a:ext cx="5357912" cy="3352403"/>
            <a:chOff x="600" y="487"/>
            <a:chExt cx="4385" cy="3059"/>
          </a:xfrm>
        </p:grpSpPr>
        <p:sp>
          <p:nvSpPr>
            <p:cNvPr id="4" name="Rectangle 4"/>
            <p:cNvSpPr>
              <a:spLocks noChangeArrowheads="1"/>
            </p:cNvSpPr>
            <p:nvPr/>
          </p:nvSpPr>
          <p:spPr bwMode="auto">
            <a:xfrm>
              <a:off x="1583" y="1797"/>
              <a:ext cx="31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OPU</a:t>
              </a:r>
              <a:endParaRPr lang="en-US" altLang="zh-CN" sz="1600" b="0">
                <a:latin typeface="+mn-lt"/>
                <a:ea typeface="+mn-ea"/>
                <a:cs typeface="+mn-ea"/>
                <a:sym typeface="+mn-lt"/>
              </a:endParaRPr>
            </a:p>
          </p:txBody>
        </p:sp>
        <p:sp>
          <p:nvSpPr>
            <p:cNvPr id="5" name="Rectangle 5"/>
            <p:cNvSpPr>
              <a:spLocks noChangeArrowheads="1"/>
            </p:cNvSpPr>
            <p:nvPr/>
          </p:nvSpPr>
          <p:spPr bwMode="auto">
            <a:xfrm>
              <a:off x="2417" y="487"/>
              <a:ext cx="2201" cy="611"/>
            </a:xfrm>
            <a:prstGeom prst="rect">
              <a:avLst/>
            </a:prstGeom>
            <a:solidFill>
              <a:srgbClr val="FFFFFF"/>
            </a:solidFill>
            <a:ln w="2381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a:latin typeface="+mn-lt"/>
                <a:ea typeface="+mn-ea"/>
                <a:cs typeface="+mn-ea"/>
                <a:sym typeface="+mn-lt"/>
              </a:endParaRPr>
            </a:p>
          </p:txBody>
        </p:sp>
        <p:sp>
          <p:nvSpPr>
            <p:cNvPr id="6" name="Rectangle 6"/>
            <p:cNvSpPr>
              <a:spLocks noChangeArrowheads="1"/>
            </p:cNvSpPr>
            <p:nvPr/>
          </p:nvSpPr>
          <p:spPr bwMode="auto">
            <a:xfrm>
              <a:off x="3105" y="599"/>
              <a:ext cx="735"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400" b="0">
                  <a:solidFill>
                    <a:srgbClr val="000000"/>
                  </a:solidFill>
                  <a:latin typeface="+mn-lt"/>
                  <a:ea typeface="+mn-ea"/>
                  <a:cs typeface="+mn-ea"/>
                  <a:sym typeface="+mn-lt"/>
                </a:rPr>
                <a:t>客户层信号</a:t>
              </a:r>
              <a:endParaRPr lang="zh-CN" altLang="en-US" sz="1600" b="0">
                <a:latin typeface="+mn-lt"/>
                <a:ea typeface="+mn-ea"/>
                <a:cs typeface="+mn-ea"/>
                <a:sym typeface="+mn-lt"/>
              </a:endParaRPr>
            </a:p>
          </p:txBody>
        </p:sp>
        <p:sp>
          <p:nvSpPr>
            <p:cNvPr id="7" name="Rectangle 7"/>
            <p:cNvSpPr>
              <a:spLocks noChangeArrowheads="1"/>
            </p:cNvSpPr>
            <p:nvPr/>
          </p:nvSpPr>
          <p:spPr bwMode="auto">
            <a:xfrm>
              <a:off x="2783" y="793"/>
              <a:ext cx="1327"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(SDH</a:t>
              </a:r>
              <a:r>
                <a:rPr lang="zh-CN" altLang="en-US" sz="1400" b="0">
                  <a:solidFill>
                    <a:srgbClr val="000000"/>
                  </a:solidFill>
                  <a:latin typeface="+mn-lt"/>
                  <a:ea typeface="+mn-ea"/>
                  <a:cs typeface="+mn-ea"/>
                  <a:sym typeface="+mn-lt"/>
                </a:rPr>
                <a:t>、</a:t>
              </a:r>
              <a:r>
                <a:rPr lang="en-US" altLang="zh-CN" sz="1400" b="0">
                  <a:solidFill>
                    <a:srgbClr val="000000"/>
                  </a:solidFill>
                  <a:latin typeface="+mn-lt"/>
                  <a:ea typeface="+mn-ea"/>
                  <a:cs typeface="+mn-ea"/>
                  <a:sym typeface="+mn-lt"/>
                </a:rPr>
                <a:t>IP</a:t>
              </a:r>
              <a:r>
                <a:rPr lang="zh-CN" altLang="en-US" sz="1400" b="0">
                  <a:solidFill>
                    <a:srgbClr val="000000"/>
                  </a:solidFill>
                  <a:latin typeface="+mn-lt"/>
                  <a:ea typeface="+mn-ea"/>
                  <a:cs typeface="+mn-ea"/>
                  <a:sym typeface="+mn-lt"/>
                </a:rPr>
                <a:t>、</a:t>
              </a:r>
              <a:r>
                <a:rPr lang="en-US" altLang="zh-CN" sz="1400" b="0">
                  <a:solidFill>
                    <a:srgbClr val="000000"/>
                  </a:solidFill>
                  <a:latin typeface="+mn-lt"/>
                  <a:ea typeface="+mn-ea"/>
                  <a:cs typeface="+mn-ea"/>
                  <a:sym typeface="+mn-lt"/>
                </a:rPr>
                <a:t>ATM </a:t>
              </a:r>
              <a:r>
                <a:rPr lang="zh-CN" altLang="en-US" sz="1400" b="0">
                  <a:solidFill>
                    <a:srgbClr val="000000"/>
                  </a:solidFill>
                  <a:latin typeface="+mn-lt"/>
                  <a:ea typeface="+mn-ea"/>
                  <a:cs typeface="+mn-ea"/>
                  <a:sym typeface="+mn-lt"/>
                </a:rPr>
                <a:t>等</a:t>
              </a:r>
              <a:r>
                <a:rPr lang="en-US" altLang="zh-CN" sz="1400" b="0">
                  <a:solidFill>
                    <a:srgbClr val="000000"/>
                  </a:solidFill>
                  <a:latin typeface="+mn-lt"/>
                  <a:ea typeface="+mn-ea"/>
                  <a:cs typeface="+mn-ea"/>
                  <a:sym typeface="+mn-lt"/>
                </a:rPr>
                <a:t>)</a:t>
              </a:r>
              <a:endParaRPr lang="en-US" altLang="zh-CN" sz="1600" b="0">
                <a:latin typeface="+mn-lt"/>
                <a:ea typeface="+mn-ea"/>
                <a:cs typeface="+mn-ea"/>
                <a:sym typeface="+mn-lt"/>
              </a:endParaRPr>
            </a:p>
          </p:txBody>
        </p:sp>
        <p:sp>
          <p:nvSpPr>
            <p:cNvPr id="8" name="Line 8"/>
            <p:cNvSpPr>
              <a:spLocks noChangeShapeType="1"/>
            </p:cNvSpPr>
            <p:nvPr/>
          </p:nvSpPr>
          <p:spPr bwMode="auto">
            <a:xfrm flipV="1">
              <a:off x="3518" y="1098"/>
              <a:ext cx="1" cy="1469"/>
            </a:xfrm>
            <a:prstGeom prst="line">
              <a:avLst/>
            </a:prstGeom>
            <a:noFill/>
            <a:ln w="14288">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1600">
                <a:latin typeface="+mn-lt"/>
                <a:ea typeface="+mn-ea"/>
                <a:cs typeface="+mn-ea"/>
                <a:sym typeface="+mn-lt"/>
              </a:endParaRPr>
            </a:p>
          </p:txBody>
        </p:sp>
        <p:sp>
          <p:nvSpPr>
            <p:cNvPr id="9" name="Freeform 9"/>
            <p:cNvSpPr/>
            <p:nvPr/>
          </p:nvSpPr>
          <p:spPr bwMode="auto">
            <a:xfrm>
              <a:off x="3489" y="1307"/>
              <a:ext cx="58" cy="158"/>
            </a:xfrm>
            <a:custGeom>
              <a:avLst/>
              <a:gdLst>
                <a:gd name="T0" fmla="*/ 1 w 116"/>
                <a:gd name="T1" fmla="*/ 0 h 318"/>
                <a:gd name="T2" fmla="*/ 1 w 116"/>
                <a:gd name="T3" fmla="*/ 0 h 318"/>
                <a:gd name="T4" fmla="*/ 0 w 116"/>
                <a:gd name="T5" fmla="*/ 0 h 318"/>
                <a:gd name="T6" fmla="*/ 1 w 116"/>
                <a:gd name="T7" fmla="*/ 0 h 318"/>
                <a:gd name="T8" fmla="*/ 1 w 116"/>
                <a:gd name="T9" fmla="*/ 0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318">
                  <a:moveTo>
                    <a:pt x="116" y="0"/>
                  </a:moveTo>
                  <a:lnTo>
                    <a:pt x="57" y="58"/>
                  </a:lnTo>
                  <a:lnTo>
                    <a:pt x="0" y="0"/>
                  </a:lnTo>
                  <a:lnTo>
                    <a:pt x="57" y="318"/>
                  </a:lnTo>
                  <a:lnTo>
                    <a:pt x="116" y="0"/>
                  </a:lnTo>
                  <a:close/>
                </a:path>
              </a:pathLst>
            </a:custGeom>
            <a:solidFill>
              <a:srgbClr val="000000"/>
            </a:solidFill>
            <a:ln w="7938">
              <a:solidFill>
                <a:srgbClr val="000000"/>
              </a:solidFill>
              <a:prstDash val="solid"/>
              <a:round/>
            </a:ln>
          </p:spPr>
          <p:txBody>
            <a:bodyPr/>
            <a:lstStyle/>
            <a:p>
              <a:pPr>
                <a:lnSpc>
                  <a:spcPct val="120000"/>
                </a:lnSpc>
                <a:defRPr/>
              </a:pPr>
              <a:endParaRPr lang="zh-CN" altLang="en-US" sz="1600">
                <a:latin typeface="+mn-lt"/>
                <a:ea typeface="+mn-ea"/>
                <a:cs typeface="+mn-ea"/>
                <a:sym typeface="+mn-lt"/>
              </a:endParaRPr>
            </a:p>
          </p:txBody>
        </p:sp>
        <p:sp>
          <p:nvSpPr>
            <p:cNvPr id="10" name="Rectangle 10"/>
            <p:cNvSpPr>
              <a:spLocks noChangeArrowheads="1"/>
            </p:cNvSpPr>
            <p:nvPr/>
          </p:nvSpPr>
          <p:spPr bwMode="auto">
            <a:xfrm>
              <a:off x="2417" y="1465"/>
              <a:ext cx="2201" cy="857"/>
            </a:xfrm>
            <a:prstGeom prst="rect">
              <a:avLst/>
            </a:prstGeom>
            <a:solidFill>
              <a:srgbClr val="FFFFFF"/>
            </a:solidFill>
            <a:ln w="2381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a:latin typeface="+mn-lt"/>
                <a:ea typeface="+mn-ea"/>
                <a:cs typeface="+mn-ea"/>
                <a:sym typeface="+mn-lt"/>
              </a:endParaRPr>
            </a:p>
          </p:txBody>
        </p:sp>
        <p:sp>
          <p:nvSpPr>
            <p:cNvPr id="11" name="Rectangle 11"/>
            <p:cNvSpPr>
              <a:spLocks noChangeArrowheads="1"/>
            </p:cNvSpPr>
            <p:nvPr/>
          </p:nvSpPr>
          <p:spPr bwMode="auto">
            <a:xfrm>
              <a:off x="3058" y="1792"/>
              <a:ext cx="914"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solidFill>
                    <a:srgbClr val="000000"/>
                  </a:solidFill>
                  <a:latin typeface="+mn-lt"/>
                  <a:ea typeface="+mn-ea"/>
                  <a:cs typeface="+mn-ea"/>
                  <a:sym typeface="+mn-lt"/>
                </a:rPr>
                <a:t>OPU </a:t>
              </a:r>
              <a:r>
                <a:rPr lang="zh-CN" altLang="en-US" sz="1600" b="0">
                  <a:solidFill>
                    <a:srgbClr val="000000"/>
                  </a:solidFill>
                  <a:latin typeface="+mn-lt"/>
                  <a:ea typeface="+mn-ea"/>
                  <a:cs typeface="+mn-ea"/>
                  <a:sym typeface="+mn-lt"/>
                </a:rPr>
                <a:t>净负荷</a:t>
              </a:r>
              <a:endParaRPr lang="zh-CN" altLang="en-US" sz="1600" b="0">
                <a:latin typeface="+mn-lt"/>
                <a:ea typeface="+mn-ea"/>
                <a:cs typeface="+mn-ea"/>
                <a:sym typeface="+mn-lt"/>
              </a:endParaRPr>
            </a:p>
          </p:txBody>
        </p:sp>
        <p:sp>
          <p:nvSpPr>
            <p:cNvPr id="12" name="Rectangle 12"/>
            <p:cNvSpPr>
              <a:spLocks noChangeArrowheads="1"/>
            </p:cNvSpPr>
            <p:nvPr/>
          </p:nvSpPr>
          <p:spPr bwMode="auto">
            <a:xfrm>
              <a:off x="2050" y="1465"/>
              <a:ext cx="367" cy="857"/>
            </a:xfrm>
            <a:prstGeom prst="rect">
              <a:avLst/>
            </a:prstGeom>
            <a:solidFill>
              <a:srgbClr val="CDCDCD"/>
            </a:solidFill>
            <a:ln w="2381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a:latin typeface="+mn-lt"/>
                <a:ea typeface="+mn-ea"/>
                <a:cs typeface="+mn-ea"/>
                <a:sym typeface="+mn-lt"/>
              </a:endParaRPr>
            </a:p>
          </p:txBody>
        </p:sp>
        <p:sp>
          <p:nvSpPr>
            <p:cNvPr id="13" name="Rectangle 13"/>
            <p:cNvSpPr>
              <a:spLocks noChangeArrowheads="1"/>
            </p:cNvSpPr>
            <p:nvPr/>
          </p:nvSpPr>
          <p:spPr bwMode="auto">
            <a:xfrm rot="16200000">
              <a:off x="1917" y="1703"/>
              <a:ext cx="6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OPU-OH</a:t>
              </a:r>
              <a:endParaRPr lang="en-US" altLang="zh-CN" sz="1600" b="0">
                <a:latin typeface="+mn-lt"/>
                <a:ea typeface="+mn-ea"/>
                <a:cs typeface="+mn-ea"/>
                <a:sym typeface="+mn-lt"/>
              </a:endParaRPr>
            </a:p>
          </p:txBody>
        </p:sp>
        <p:sp>
          <p:nvSpPr>
            <p:cNvPr id="14" name="Freeform 14"/>
            <p:cNvSpPr/>
            <p:nvPr/>
          </p:nvSpPr>
          <p:spPr bwMode="auto">
            <a:xfrm>
              <a:off x="3489" y="2530"/>
              <a:ext cx="58" cy="159"/>
            </a:xfrm>
            <a:custGeom>
              <a:avLst/>
              <a:gdLst>
                <a:gd name="T0" fmla="*/ 1 w 116"/>
                <a:gd name="T1" fmla="*/ 0 h 318"/>
                <a:gd name="T2" fmla="*/ 1 w 116"/>
                <a:gd name="T3" fmla="*/ 1 h 318"/>
                <a:gd name="T4" fmla="*/ 0 w 116"/>
                <a:gd name="T5" fmla="*/ 0 h 318"/>
                <a:gd name="T6" fmla="*/ 1 w 116"/>
                <a:gd name="T7" fmla="*/ 1 h 318"/>
                <a:gd name="T8" fmla="*/ 1 w 116"/>
                <a:gd name="T9" fmla="*/ 0 h 31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6" h="318">
                  <a:moveTo>
                    <a:pt x="116" y="0"/>
                  </a:moveTo>
                  <a:lnTo>
                    <a:pt x="57" y="58"/>
                  </a:lnTo>
                  <a:lnTo>
                    <a:pt x="0" y="0"/>
                  </a:lnTo>
                  <a:lnTo>
                    <a:pt x="57" y="318"/>
                  </a:lnTo>
                  <a:lnTo>
                    <a:pt x="116" y="0"/>
                  </a:lnTo>
                  <a:close/>
                </a:path>
              </a:pathLst>
            </a:custGeom>
            <a:solidFill>
              <a:srgbClr val="000000"/>
            </a:solidFill>
            <a:ln w="7938">
              <a:solidFill>
                <a:srgbClr val="000000"/>
              </a:solidFill>
              <a:prstDash val="solid"/>
              <a:round/>
            </a:ln>
          </p:spPr>
          <p:txBody>
            <a:bodyPr/>
            <a:lstStyle/>
            <a:p>
              <a:pPr>
                <a:lnSpc>
                  <a:spcPct val="120000"/>
                </a:lnSpc>
                <a:defRPr/>
              </a:pPr>
              <a:endParaRPr lang="zh-CN" altLang="en-US" sz="1600">
                <a:latin typeface="+mn-lt"/>
                <a:ea typeface="+mn-ea"/>
                <a:cs typeface="+mn-ea"/>
                <a:sym typeface="+mn-lt"/>
              </a:endParaRPr>
            </a:p>
          </p:txBody>
        </p:sp>
        <p:sp>
          <p:nvSpPr>
            <p:cNvPr id="15" name="Rectangle 15"/>
            <p:cNvSpPr>
              <a:spLocks noChangeArrowheads="1"/>
            </p:cNvSpPr>
            <p:nvPr/>
          </p:nvSpPr>
          <p:spPr bwMode="auto">
            <a:xfrm>
              <a:off x="2417" y="2689"/>
              <a:ext cx="2201" cy="857"/>
            </a:xfrm>
            <a:prstGeom prst="rect">
              <a:avLst/>
            </a:prstGeom>
            <a:solidFill>
              <a:srgbClr val="FFFFFF"/>
            </a:solidFill>
            <a:ln w="2381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a:latin typeface="+mn-lt"/>
                <a:ea typeface="+mn-ea"/>
                <a:cs typeface="+mn-ea"/>
                <a:sym typeface="+mn-lt"/>
              </a:endParaRPr>
            </a:p>
          </p:txBody>
        </p:sp>
        <p:sp>
          <p:nvSpPr>
            <p:cNvPr id="16" name="Rectangle 16"/>
            <p:cNvSpPr>
              <a:spLocks noChangeArrowheads="1"/>
            </p:cNvSpPr>
            <p:nvPr/>
          </p:nvSpPr>
          <p:spPr bwMode="auto">
            <a:xfrm>
              <a:off x="3088" y="3022"/>
              <a:ext cx="800"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OPU </a:t>
              </a:r>
              <a:r>
                <a:rPr lang="zh-CN" altLang="en-US" sz="1400" b="0">
                  <a:solidFill>
                    <a:srgbClr val="000000"/>
                  </a:solidFill>
                  <a:latin typeface="+mn-lt"/>
                  <a:ea typeface="+mn-ea"/>
                  <a:cs typeface="+mn-ea"/>
                  <a:sym typeface="+mn-lt"/>
                </a:rPr>
                <a:t>净负荷</a:t>
              </a:r>
              <a:endParaRPr lang="zh-CN" altLang="en-US" sz="1600" b="0">
                <a:latin typeface="+mn-lt"/>
                <a:ea typeface="+mn-ea"/>
                <a:cs typeface="+mn-ea"/>
                <a:sym typeface="+mn-lt"/>
              </a:endParaRPr>
            </a:p>
          </p:txBody>
        </p:sp>
        <p:sp>
          <p:nvSpPr>
            <p:cNvPr id="17" name="Rectangle 17"/>
            <p:cNvSpPr>
              <a:spLocks noChangeArrowheads="1"/>
            </p:cNvSpPr>
            <p:nvPr/>
          </p:nvSpPr>
          <p:spPr bwMode="auto">
            <a:xfrm>
              <a:off x="2050" y="2689"/>
              <a:ext cx="367" cy="857"/>
            </a:xfrm>
            <a:prstGeom prst="rect">
              <a:avLst/>
            </a:prstGeom>
            <a:solidFill>
              <a:srgbClr val="CDCDCD"/>
            </a:solidFill>
            <a:ln w="2381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a:latin typeface="+mn-lt"/>
                <a:ea typeface="+mn-ea"/>
                <a:cs typeface="+mn-ea"/>
                <a:sym typeface="+mn-lt"/>
              </a:endParaRPr>
            </a:p>
          </p:txBody>
        </p:sp>
        <p:sp>
          <p:nvSpPr>
            <p:cNvPr id="18" name="Rectangle 18"/>
            <p:cNvSpPr>
              <a:spLocks noChangeArrowheads="1"/>
            </p:cNvSpPr>
            <p:nvPr/>
          </p:nvSpPr>
          <p:spPr bwMode="auto">
            <a:xfrm rot="16200000">
              <a:off x="1917" y="2927"/>
              <a:ext cx="655"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OPU-OH</a:t>
              </a:r>
              <a:endParaRPr lang="en-US" altLang="zh-CN" sz="1600" b="0">
                <a:latin typeface="+mn-lt"/>
                <a:ea typeface="+mn-ea"/>
                <a:cs typeface="+mn-ea"/>
                <a:sym typeface="+mn-lt"/>
              </a:endParaRPr>
            </a:p>
          </p:txBody>
        </p:sp>
        <p:sp>
          <p:nvSpPr>
            <p:cNvPr id="19" name="Rectangle 19"/>
            <p:cNvSpPr>
              <a:spLocks noChangeArrowheads="1"/>
            </p:cNvSpPr>
            <p:nvPr/>
          </p:nvSpPr>
          <p:spPr bwMode="auto">
            <a:xfrm>
              <a:off x="4618" y="2689"/>
              <a:ext cx="367" cy="857"/>
            </a:xfrm>
            <a:prstGeom prst="rect">
              <a:avLst/>
            </a:prstGeom>
            <a:solidFill>
              <a:srgbClr val="CDCDCD"/>
            </a:solidFill>
            <a:ln w="2381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a:latin typeface="+mn-lt"/>
                <a:ea typeface="+mn-ea"/>
                <a:cs typeface="+mn-ea"/>
                <a:sym typeface="+mn-lt"/>
              </a:endParaRPr>
            </a:p>
          </p:txBody>
        </p:sp>
        <p:sp>
          <p:nvSpPr>
            <p:cNvPr id="20" name="Rectangle 20"/>
            <p:cNvSpPr>
              <a:spLocks noChangeArrowheads="1"/>
            </p:cNvSpPr>
            <p:nvPr/>
          </p:nvSpPr>
          <p:spPr bwMode="auto">
            <a:xfrm rot="16200000">
              <a:off x="4648" y="2936"/>
              <a:ext cx="328"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FEC</a:t>
              </a:r>
              <a:endParaRPr lang="en-US" altLang="zh-CN" sz="1600" b="0">
                <a:latin typeface="+mn-lt"/>
                <a:ea typeface="+mn-ea"/>
                <a:cs typeface="+mn-ea"/>
                <a:sym typeface="+mn-lt"/>
              </a:endParaRPr>
            </a:p>
          </p:txBody>
        </p:sp>
        <p:sp>
          <p:nvSpPr>
            <p:cNvPr id="21" name="Rectangle 21"/>
            <p:cNvSpPr>
              <a:spLocks noChangeArrowheads="1"/>
            </p:cNvSpPr>
            <p:nvPr/>
          </p:nvSpPr>
          <p:spPr bwMode="auto">
            <a:xfrm>
              <a:off x="1072" y="3179"/>
              <a:ext cx="978" cy="367"/>
            </a:xfrm>
            <a:prstGeom prst="rect">
              <a:avLst/>
            </a:prstGeom>
            <a:solidFill>
              <a:srgbClr val="FFFFFF"/>
            </a:solidFill>
            <a:ln w="2381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a:latin typeface="+mn-lt"/>
                <a:ea typeface="+mn-ea"/>
                <a:cs typeface="+mn-ea"/>
                <a:sym typeface="+mn-lt"/>
              </a:endParaRPr>
            </a:p>
          </p:txBody>
        </p:sp>
        <p:sp>
          <p:nvSpPr>
            <p:cNvPr id="22" name="Rectangle 22"/>
            <p:cNvSpPr>
              <a:spLocks noChangeArrowheads="1"/>
            </p:cNvSpPr>
            <p:nvPr/>
          </p:nvSpPr>
          <p:spPr bwMode="auto">
            <a:xfrm>
              <a:off x="1249" y="3262"/>
              <a:ext cx="596"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ODU-OH</a:t>
              </a:r>
              <a:endParaRPr lang="en-US" altLang="zh-CN" sz="1600" b="0">
                <a:latin typeface="+mn-lt"/>
                <a:ea typeface="+mn-ea"/>
                <a:cs typeface="+mn-ea"/>
                <a:sym typeface="+mn-lt"/>
              </a:endParaRPr>
            </a:p>
          </p:txBody>
        </p:sp>
        <p:sp>
          <p:nvSpPr>
            <p:cNvPr id="23" name="Rectangle 23"/>
            <p:cNvSpPr>
              <a:spLocks noChangeArrowheads="1"/>
            </p:cNvSpPr>
            <p:nvPr/>
          </p:nvSpPr>
          <p:spPr bwMode="auto">
            <a:xfrm>
              <a:off x="1561" y="2689"/>
              <a:ext cx="489" cy="490"/>
            </a:xfrm>
            <a:prstGeom prst="rect">
              <a:avLst/>
            </a:prstGeom>
            <a:solidFill>
              <a:srgbClr val="FFFFFF"/>
            </a:solidFill>
            <a:ln w="2381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a:latin typeface="+mn-lt"/>
                <a:ea typeface="+mn-ea"/>
                <a:cs typeface="+mn-ea"/>
                <a:sym typeface="+mn-lt"/>
              </a:endParaRPr>
            </a:p>
          </p:txBody>
        </p:sp>
        <p:sp>
          <p:nvSpPr>
            <p:cNvPr id="24" name="Rectangle 24"/>
            <p:cNvSpPr>
              <a:spLocks noChangeArrowheads="1"/>
            </p:cNvSpPr>
            <p:nvPr/>
          </p:nvSpPr>
          <p:spPr bwMode="auto">
            <a:xfrm>
              <a:off x="1613" y="2741"/>
              <a:ext cx="31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OTU</a:t>
              </a:r>
              <a:endParaRPr lang="en-US" altLang="zh-CN" sz="1600" b="0">
                <a:latin typeface="+mn-lt"/>
                <a:ea typeface="+mn-ea"/>
                <a:cs typeface="+mn-ea"/>
                <a:sym typeface="+mn-lt"/>
              </a:endParaRPr>
            </a:p>
          </p:txBody>
        </p:sp>
        <p:sp>
          <p:nvSpPr>
            <p:cNvPr id="25" name="Rectangle 25"/>
            <p:cNvSpPr>
              <a:spLocks noChangeArrowheads="1"/>
            </p:cNvSpPr>
            <p:nvPr/>
          </p:nvSpPr>
          <p:spPr bwMode="auto">
            <a:xfrm>
              <a:off x="1945" y="2741"/>
              <a:ext cx="49"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a:t>
              </a:r>
              <a:endParaRPr lang="en-US" altLang="zh-CN" sz="1600" b="0">
                <a:latin typeface="+mn-lt"/>
                <a:ea typeface="+mn-ea"/>
                <a:cs typeface="+mn-ea"/>
                <a:sym typeface="+mn-lt"/>
              </a:endParaRPr>
            </a:p>
          </p:txBody>
        </p:sp>
        <p:sp>
          <p:nvSpPr>
            <p:cNvPr id="26" name="Rectangle 26"/>
            <p:cNvSpPr>
              <a:spLocks noChangeArrowheads="1"/>
            </p:cNvSpPr>
            <p:nvPr/>
          </p:nvSpPr>
          <p:spPr bwMode="auto">
            <a:xfrm>
              <a:off x="1689" y="2934"/>
              <a:ext cx="22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OH</a:t>
              </a:r>
              <a:endParaRPr lang="en-US" altLang="zh-CN" sz="1600" b="0">
                <a:latin typeface="+mn-lt"/>
                <a:ea typeface="+mn-ea"/>
                <a:cs typeface="+mn-ea"/>
                <a:sym typeface="+mn-lt"/>
              </a:endParaRPr>
            </a:p>
          </p:txBody>
        </p:sp>
        <p:sp>
          <p:nvSpPr>
            <p:cNvPr id="27" name="Rectangle 27"/>
            <p:cNvSpPr>
              <a:spLocks noChangeArrowheads="1"/>
            </p:cNvSpPr>
            <p:nvPr/>
          </p:nvSpPr>
          <p:spPr bwMode="auto">
            <a:xfrm>
              <a:off x="1072" y="2689"/>
              <a:ext cx="489" cy="490"/>
            </a:xfrm>
            <a:prstGeom prst="rect">
              <a:avLst/>
            </a:prstGeom>
            <a:solidFill>
              <a:srgbClr val="FFFFFF"/>
            </a:solidFill>
            <a:ln w="2381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1600">
                <a:latin typeface="+mn-lt"/>
                <a:ea typeface="+mn-ea"/>
                <a:cs typeface="+mn-ea"/>
                <a:sym typeface="+mn-lt"/>
              </a:endParaRPr>
            </a:p>
          </p:txBody>
        </p:sp>
        <p:sp>
          <p:nvSpPr>
            <p:cNvPr id="28" name="Rectangle 28"/>
            <p:cNvSpPr>
              <a:spLocks noChangeArrowheads="1"/>
            </p:cNvSpPr>
            <p:nvPr/>
          </p:nvSpPr>
          <p:spPr bwMode="auto">
            <a:xfrm>
              <a:off x="1168" y="2837"/>
              <a:ext cx="278"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FAS</a:t>
              </a:r>
              <a:endParaRPr lang="en-US" altLang="zh-CN" sz="1600" b="0">
                <a:latin typeface="+mn-lt"/>
                <a:ea typeface="+mn-ea"/>
                <a:cs typeface="+mn-ea"/>
                <a:sym typeface="+mn-lt"/>
              </a:endParaRPr>
            </a:p>
          </p:txBody>
        </p:sp>
        <p:sp>
          <p:nvSpPr>
            <p:cNvPr id="29" name="Rectangle 29"/>
            <p:cNvSpPr>
              <a:spLocks noChangeArrowheads="1"/>
            </p:cNvSpPr>
            <p:nvPr/>
          </p:nvSpPr>
          <p:spPr bwMode="auto">
            <a:xfrm>
              <a:off x="600" y="3266"/>
              <a:ext cx="310" cy="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b="0">
                  <a:solidFill>
                    <a:srgbClr val="000000"/>
                  </a:solidFill>
                  <a:latin typeface="+mn-lt"/>
                  <a:ea typeface="+mn-ea"/>
                  <a:cs typeface="+mn-ea"/>
                  <a:sym typeface="+mn-lt"/>
                </a:rPr>
                <a:t>OTU</a:t>
              </a:r>
              <a:endParaRPr lang="en-US" altLang="zh-CN" sz="1600" b="0">
                <a:latin typeface="+mn-lt"/>
                <a:ea typeface="+mn-ea"/>
                <a:cs typeface="+mn-ea"/>
                <a:sym typeface="+mn-lt"/>
              </a:endParaRPr>
            </a:p>
          </p:txBody>
        </p:sp>
      </p:grpSp>
      <p:sp>
        <p:nvSpPr>
          <p:cNvPr id="30" name="Rectangle 2"/>
          <p:cNvSpPr>
            <a:spLocks noChangeArrowheads="1"/>
          </p:cNvSpPr>
          <p:nvPr/>
        </p:nvSpPr>
        <p:spPr bwMode="auto">
          <a:xfrm>
            <a:off x="734477" y="6497786"/>
            <a:ext cx="402706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000" dirty="0">
                <a:latin typeface="+mn-lt"/>
                <a:ea typeface="+mn-ea"/>
                <a:cs typeface="+mn-ea"/>
                <a:sym typeface="+mn-lt"/>
              </a:rPr>
              <a:t>OTN ITU-T G.709</a:t>
            </a:r>
            <a:r>
              <a:rPr lang="zh-CN" altLang="en-US" sz="2000" dirty="0">
                <a:latin typeface="+mn-lt"/>
                <a:ea typeface="+mn-ea"/>
                <a:cs typeface="+mn-ea"/>
                <a:sym typeface="+mn-lt"/>
              </a:rPr>
              <a:t>客户信号的映射</a:t>
            </a:r>
            <a:endParaRPr lang="zh-CN" altLang="en-US" sz="2000" dirty="0">
              <a:latin typeface="+mn-lt"/>
              <a:ea typeface="+mn-ea"/>
              <a:cs typeface="+mn-ea"/>
              <a:sym typeface="+mn-lt"/>
            </a:endParaRPr>
          </a:p>
        </p:txBody>
      </p:sp>
      <p:sp>
        <p:nvSpPr>
          <p:cNvPr id="2" name="矩形 1"/>
          <p:cNvSpPr/>
          <p:nvPr/>
        </p:nvSpPr>
        <p:spPr>
          <a:xfrm>
            <a:off x="5584294" y="2885306"/>
            <a:ext cx="3500749" cy="4154984"/>
          </a:xfrm>
          <a:prstGeom prst="rect">
            <a:avLst/>
          </a:prstGeom>
        </p:spPr>
        <p:txBody>
          <a:bodyPr wrap="square">
            <a:spAutoFit/>
          </a:bodyPr>
          <a:lstStyle/>
          <a:p>
            <a:pPr eaLnBrk="1" hangingPunct="1">
              <a:lnSpc>
                <a:spcPct val="120000"/>
              </a:lnSpc>
              <a:defRPr/>
            </a:pPr>
            <a:r>
              <a:rPr lang="zh-CN" altLang="en-US" sz="2000" dirty="0">
                <a:latin typeface="+mn-ea"/>
                <a:ea typeface="+mn-ea"/>
                <a:cs typeface="+mn-ea"/>
                <a:sym typeface="+mn-lt"/>
              </a:rPr>
              <a:t>在</a:t>
            </a:r>
            <a:r>
              <a:rPr lang="en-US" altLang="zh-CN" sz="2000" dirty="0">
                <a:latin typeface="+mn-ea"/>
                <a:ea typeface="+mn-ea"/>
                <a:cs typeface="+mn-ea"/>
                <a:sym typeface="+mn-lt"/>
              </a:rPr>
              <a:t>OTN</a:t>
            </a:r>
            <a:r>
              <a:rPr lang="zh-CN" altLang="en-US" sz="2000" dirty="0">
                <a:latin typeface="+mn-ea"/>
                <a:ea typeface="+mn-ea"/>
                <a:cs typeface="+mn-ea"/>
                <a:sym typeface="+mn-lt"/>
              </a:rPr>
              <a:t>中客户层信号的传送经历如下过程：</a:t>
            </a:r>
            <a:endParaRPr lang="zh-CN" altLang="en-US" sz="2000" dirty="0">
              <a:latin typeface="+mn-ea"/>
              <a:ea typeface="+mn-ea"/>
              <a:cs typeface="+mn-ea"/>
              <a:sym typeface="+mn-lt"/>
            </a:endParaRPr>
          </a:p>
          <a:p>
            <a:pPr eaLnBrk="1" hangingPunct="1">
              <a:lnSpc>
                <a:spcPct val="120000"/>
              </a:lnSpc>
              <a:defRPr/>
            </a:pPr>
            <a:r>
              <a:rPr lang="en-US" altLang="zh-CN" sz="2000" b="0" dirty="0">
                <a:latin typeface="+mn-ea"/>
                <a:ea typeface="+mn-ea"/>
                <a:cs typeface="+mn-ea"/>
                <a:sym typeface="+mn-lt"/>
              </a:rPr>
              <a:t>(1) </a:t>
            </a:r>
            <a:r>
              <a:rPr lang="zh-CN" altLang="en-US" sz="2000" b="0" dirty="0">
                <a:latin typeface="+mn-ea"/>
                <a:ea typeface="+mn-ea"/>
                <a:cs typeface="+mn-ea"/>
                <a:sym typeface="+mn-lt"/>
              </a:rPr>
              <a:t>客户信号加上</a:t>
            </a:r>
            <a:r>
              <a:rPr lang="en-US" altLang="zh-CN" sz="2000" b="0" dirty="0">
                <a:latin typeface="+mn-ea"/>
                <a:ea typeface="+mn-ea"/>
                <a:cs typeface="+mn-ea"/>
                <a:sym typeface="+mn-lt"/>
              </a:rPr>
              <a:t>OPU-OH</a:t>
            </a:r>
            <a:r>
              <a:rPr lang="zh-CN" altLang="en-US" sz="2000" b="0" dirty="0">
                <a:latin typeface="+mn-ea"/>
                <a:ea typeface="+mn-ea"/>
                <a:cs typeface="+mn-ea"/>
                <a:sym typeface="+mn-lt"/>
              </a:rPr>
              <a:t>形成</a:t>
            </a:r>
            <a:r>
              <a:rPr lang="en-US" altLang="zh-CN" sz="2000" b="0" dirty="0">
                <a:latin typeface="+mn-ea"/>
                <a:ea typeface="+mn-ea"/>
                <a:cs typeface="+mn-ea"/>
                <a:sym typeface="+mn-lt"/>
              </a:rPr>
              <a:t>OPU(Optical Channel Payload Unit)</a:t>
            </a:r>
            <a:r>
              <a:rPr lang="zh-CN" altLang="en-US" sz="2000" b="0" dirty="0">
                <a:latin typeface="+mn-ea"/>
                <a:ea typeface="+mn-ea"/>
                <a:cs typeface="+mn-ea"/>
                <a:sym typeface="+mn-lt"/>
              </a:rPr>
              <a:t>。</a:t>
            </a:r>
            <a:endParaRPr lang="zh-CN" altLang="en-US" sz="2000" b="0" dirty="0">
              <a:latin typeface="+mn-ea"/>
              <a:ea typeface="+mn-ea"/>
              <a:cs typeface="+mn-ea"/>
              <a:sym typeface="+mn-lt"/>
            </a:endParaRPr>
          </a:p>
          <a:p>
            <a:pPr eaLnBrk="1" hangingPunct="1">
              <a:lnSpc>
                <a:spcPct val="120000"/>
              </a:lnSpc>
              <a:buFontTx/>
              <a:buAutoNum type="arabicParenBoth" startAt="2"/>
              <a:defRPr/>
            </a:pPr>
            <a:r>
              <a:rPr lang="en-US" altLang="zh-CN" sz="2000" b="0" dirty="0">
                <a:latin typeface="+mn-ea"/>
                <a:ea typeface="+mn-ea"/>
                <a:cs typeface="+mn-ea"/>
                <a:sym typeface="+mn-lt"/>
              </a:rPr>
              <a:t> OPU</a:t>
            </a:r>
            <a:r>
              <a:rPr lang="zh-CN" altLang="en-US" sz="2000" b="0" dirty="0">
                <a:latin typeface="+mn-ea"/>
                <a:ea typeface="+mn-ea"/>
                <a:cs typeface="+mn-ea"/>
                <a:sym typeface="+mn-lt"/>
              </a:rPr>
              <a:t>加上</a:t>
            </a:r>
            <a:r>
              <a:rPr lang="en-US" altLang="zh-CN" sz="2000" b="0" dirty="0">
                <a:latin typeface="+mn-ea"/>
                <a:ea typeface="+mn-ea"/>
                <a:cs typeface="+mn-ea"/>
                <a:sym typeface="+mn-lt"/>
              </a:rPr>
              <a:t>ODU-OH</a:t>
            </a:r>
            <a:r>
              <a:rPr lang="zh-CN" altLang="en-US" sz="2000" b="0" dirty="0">
                <a:latin typeface="+mn-ea"/>
                <a:ea typeface="+mn-ea"/>
                <a:cs typeface="+mn-ea"/>
                <a:sym typeface="+mn-lt"/>
              </a:rPr>
              <a:t>后形成</a:t>
            </a:r>
            <a:r>
              <a:rPr lang="en-US" altLang="zh-CN" sz="2000" b="0" dirty="0">
                <a:latin typeface="+mn-ea"/>
                <a:ea typeface="+mn-ea"/>
                <a:cs typeface="+mn-ea"/>
                <a:sym typeface="+mn-lt"/>
              </a:rPr>
              <a:t>ODU(Optical Channel Data Unit)</a:t>
            </a:r>
            <a:r>
              <a:rPr lang="zh-CN" altLang="en-US" sz="2000" b="0" dirty="0">
                <a:latin typeface="+mn-ea"/>
                <a:ea typeface="+mn-ea"/>
                <a:cs typeface="+mn-ea"/>
                <a:sym typeface="+mn-lt"/>
              </a:rPr>
              <a:t>。</a:t>
            </a:r>
            <a:endParaRPr lang="zh-CN" altLang="en-US" sz="2000" b="0" dirty="0">
              <a:latin typeface="+mn-ea"/>
              <a:ea typeface="+mn-ea"/>
              <a:cs typeface="+mn-ea"/>
              <a:sym typeface="+mn-lt"/>
            </a:endParaRPr>
          </a:p>
          <a:p>
            <a:pPr eaLnBrk="1" hangingPunct="1">
              <a:lnSpc>
                <a:spcPct val="120000"/>
              </a:lnSpc>
              <a:defRPr/>
            </a:pPr>
            <a:r>
              <a:rPr lang="en-US" altLang="zh-CN" sz="2000" b="0" dirty="0">
                <a:latin typeface="+mn-ea"/>
                <a:ea typeface="+mn-ea"/>
                <a:cs typeface="+mn-ea"/>
                <a:sym typeface="+mn-lt"/>
              </a:rPr>
              <a:t>(3) FAS(Frame Alignment Signal)</a:t>
            </a:r>
            <a:r>
              <a:rPr lang="zh-CN" altLang="en-US" sz="2000" b="0" dirty="0">
                <a:latin typeface="+mn-ea"/>
                <a:ea typeface="+mn-ea"/>
                <a:cs typeface="+mn-ea"/>
                <a:sym typeface="+mn-lt"/>
              </a:rPr>
              <a:t>、</a:t>
            </a:r>
            <a:r>
              <a:rPr lang="en-US" altLang="zh-CN" sz="2000" b="0" dirty="0">
                <a:latin typeface="+mn-ea"/>
                <a:ea typeface="+mn-ea"/>
                <a:cs typeface="+mn-ea"/>
                <a:sym typeface="+mn-lt"/>
              </a:rPr>
              <a:t>OTU-OH</a:t>
            </a:r>
            <a:r>
              <a:rPr lang="zh-CN" altLang="en-US" sz="2000" b="0" dirty="0">
                <a:latin typeface="+mn-ea"/>
                <a:ea typeface="+mn-ea"/>
                <a:cs typeface="+mn-ea"/>
                <a:sym typeface="+mn-lt"/>
              </a:rPr>
              <a:t>、</a:t>
            </a:r>
            <a:r>
              <a:rPr lang="en-US" altLang="zh-CN" sz="2000" b="0" dirty="0">
                <a:latin typeface="+mn-ea"/>
                <a:ea typeface="+mn-ea"/>
                <a:cs typeface="+mn-ea"/>
                <a:sym typeface="+mn-lt"/>
              </a:rPr>
              <a:t>FEC</a:t>
            </a:r>
            <a:r>
              <a:rPr lang="zh-CN" altLang="en-US" sz="2000" b="0" dirty="0">
                <a:latin typeface="+mn-ea"/>
                <a:ea typeface="+mn-ea"/>
                <a:cs typeface="+mn-ea"/>
                <a:sym typeface="+mn-lt"/>
              </a:rPr>
              <a:t>加入</a:t>
            </a:r>
            <a:r>
              <a:rPr lang="en-US" altLang="zh-CN" sz="2000" b="0" dirty="0">
                <a:latin typeface="+mn-ea"/>
                <a:ea typeface="+mn-ea"/>
                <a:cs typeface="+mn-ea"/>
                <a:sym typeface="+mn-lt"/>
              </a:rPr>
              <a:t>ODU</a:t>
            </a:r>
            <a:r>
              <a:rPr lang="zh-CN" altLang="en-US" sz="2000" b="0" dirty="0">
                <a:latin typeface="+mn-ea"/>
                <a:ea typeface="+mn-ea"/>
                <a:cs typeface="+mn-ea"/>
                <a:sym typeface="+mn-lt"/>
              </a:rPr>
              <a:t>形成</a:t>
            </a:r>
            <a:r>
              <a:rPr lang="en-US" altLang="zh-CN" sz="2000" b="0" dirty="0">
                <a:latin typeface="+mn-ea"/>
                <a:ea typeface="+mn-ea"/>
                <a:cs typeface="+mn-ea"/>
                <a:sym typeface="+mn-lt"/>
              </a:rPr>
              <a:t>OTU</a:t>
            </a:r>
            <a:r>
              <a:rPr lang="zh-CN" altLang="en-US" sz="2000" b="0" dirty="0">
                <a:latin typeface="+mn-ea"/>
                <a:ea typeface="+mn-ea"/>
                <a:cs typeface="+mn-ea"/>
                <a:sym typeface="+mn-lt"/>
              </a:rPr>
              <a:t>。</a:t>
            </a:r>
            <a:endParaRPr lang="zh-CN" altLang="en-US" sz="2000" b="0" dirty="0">
              <a:latin typeface="+mn-ea"/>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6280" y="1107235"/>
            <a:ext cx="8686800" cy="1865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3</a:t>
            </a:r>
            <a:r>
              <a:rPr lang="zh-CN" altLang="en-US" sz="2400" dirty="0">
                <a:latin typeface="+mn-lt"/>
                <a:ea typeface="+mn-ea"/>
                <a:cs typeface="+mn-ea"/>
                <a:sym typeface="+mn-lt"/>
              </a:rPr>
              <a:t>．</a:t>
            </a:r>
            <a:r>
              <a:rPr lang="en-US" altLang="zh-CN" sz="2400" dirty="0">
                <a:latin typeface="+mn-lt"/>
                <a:ea typeface="+mn-ea"/>
                <a:cs typeface="+mn-ea"/>
                <a:sym typeface="+mn-lt"/>
              </a:rPr>
              <a:t>OTN</a:t>
            </a:r>
            <a:r>
              <a:rPr lang="zh-CN" altLang="en-US" sz="2400" dirty="0">
                <a:latin typeface="+mn-lt"/>
                <a:ea typeface="+mn-ea"/>
                <a:cs typeface="+mn-ea"/>
                <a:sym typeface="+mn-lt"/>
              </a:rPr>
              <a:t>的时分复用</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lang="en-US" altLang="zh-CN" sz="2400" dirty="0">
                <a:latin typeface="+mn-lt"/>
                <a:ea typeface="+mn-ea"/>
                <a:cs typeface="+mn-ea"/>
                <a:sym typeface="+mn-lt"/>
              </a:rPr>
              <a:t>OTN</a:t>
            </a:r>
            <a:r>
              <a:rPr lang="zh-CN" altLang="en-US" sz="2400" dirty="0">
                <a:latin typeface="+mn-lt"/>
                <a:ea typeface="+mn-ea"/>
                <a:cs typeface="+mn-ea"/>
                <a:sym typeface="+mn-lt"/>
              </a:rPr>
              <a:t>的时分复用采用</a:t>
            </a:r>
            <a:r>
              <a:rPr lang="zh-CN" altLang="en-US" sz="2400" dirty="0">
                <a:solidFill>
                  <a:srgbClr val="00B0F0"/>
                </a:solidFill>
                <a:latin typeface="+mn-lt"/>
                <a:ea typeface="+mn-ea"/>
                <a:cs typeface="+mn-ea"/>
                <a:sym typeface="+mn-lt"/>
              </a:rPr>
              <a:t>异步映射</a:t>
            </a:r>
            <a:r>
              <a:rPr lang="zh-CN" altLang="en-US" sz="2400" dirty="0">
                <a:latin typeface="+mn-lt"/>
                <a:ea typeface="+mn-ea"/>
                <a:cs typeface="+mn-ea"/>
                <a:sym typeface="+mn-lt"/>
              </a:rPr>
              <a:t>方式。</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lang="zh-CN" altLang="en-US" sz="2400" dirty="0">
                <a:latin typeface="+mn-lt"/>
                <a:ea typeface="+mn-ea"/>
                <a:cs typeface="+mn-ea"/>
                <a:sym typeface="+mn-lt"/>
              </a:rPr>
              <a:t>规则如下：四个</a:t>
            </a:r>
            <a:r>
              <a:rPr lang="en-US" altLang="zh-CN" sz="2400" dirty="0">
                <a:latin typeface="+mn-lt"/>
                <a:ea typeface="+mn-ea"/>
                <a:cs typeface="+mn-ea"/>
                <a:sym typeface="+mn-lt"/>
              </a:rPr>
              <a:t>ODU1</a:t>
            </a:r>
            <a:r>
              <a:rPr lang="zh-CN" altLang="en-US" sz="2400" dirty="0">
                <a:latin typeface="+mn-lt"/>
                <a:ea typeface="+mn-ea"/>
                <a:cs typeface="+mn-ea"/>
                <a:sym typeface="+mn-lt"/>
              </a:rPr>
              <a:t>复用成一个</a:t>
            </a:r>
            <a:r>
              <a:rPr lang="en-US" altLang="zh-CN" sz="2400" dirty="0">
                <a:latin typeface="+mn-lt"/>
                <a:ea typeface="+mn-ea"/>
                <a:cs typeface="+mn-ea"/>
                <a:sym typeface="+mn-lt"/>
              </a:rPr>
              <a:t>ODU2</a:t>
            </a:r>
            <a:r>
              <a:rPr lang="zh-CN" altLang="en-US" sz="2400" dirty="0">
                <a:latin typeface="+mn-lt"/>
                <a:ea typeface="+mn-ea"/>
                <a:cs typeface="+mn-ea"/>
                <a:sym typeface="+mn-lt"/>
              </a:rPr>
              <a:t>，四个</a:t>
            </a:r>
            <a:r>
              <a:rPr lang="en-US" altLang="zh-CN" sz="2400" dirty="0">
                <a:latin typeface="+mn-lt"/>
                <a:ea typeface="+mn-ea"/>
                <a:cs typeface="+mn-ea"/>
                <a:sym typeface="+mn-lt"/>
              </a:rPr>
              <a:t>ODU2</a:t>
            </a:r>
            <a:r>
              <a:rPr lang="zh-CN" altLang="en-US" sz="2400" dirty="0">
                <a:latin typeface="+mn-lt"/>
                <a:ea typeface="+mn-ea"/>
                <a:cs typeface="+mn-ea"/>
                <a:sym typeface="+mn-lt"/>
              </a:rPr>
              <a:t>复用成一个</a:t>
            </a:r>
            <a:r>
              <a:rPr lang="en-US" altLang="zh-CN" sz="2400" dirty="0">
                <a:latin typeface="+mn-lt"/>
                <a:ea typeface="+mn-ea"/>
                <a:cs typeface="+mn-ea"/>
                <a:sym typeface="+mn-lt"/>
              </a:rPr>
              <a:t>ODU3</a:t>
            </a:r>
            <a:r>
              <a:rPr lang="zh-CN" altLang="en-US" sz="2400" dirty="0">
                <a:latin typeface="+mn-lt"/>
                <a:ea typeface="+mn-ea"/>
                <a:cs typeface="+mn-ea"/>
                <a:sym typeface="+mn-lt"/>
              </a:rPr>
              <a:t>，即</a:t>
            </a:r>
            <a:r>
              <a:rPr lang="en-US" altLang="zh-CN" sz="2400" dirty="0">
                <a:latin typeface="+mn-lt"/>
                <a:ea typeface="+mn-ea"/>
                <a:cs typeface="+mn-ea"/>
                <a:sym typeface="+mn-lt"/>
              </a:rPr>
              <a:t>16</a:t>
            </a:r>
            <a:r>
              <a:rPr lang="zh-CN" altLang="en-US" sz="2400" dirty="0">
                <a:latin typeface="+mn-lt"/>
                <a:ea typeface="+mn-ea"/>
                <a:cs typeface="+mn-ea"/>
                <a:sym typeface="+mn-lt"/>
              </a:rPr>
              <a:t>个</a:t>
            </a:r>
            <a:r>
              <a:rPr lang="en-US" altLang="zh-CN" sz="2400" dirty="0">
                <a:latin typeface="+mn-lt"/>
                <a:ea typeface="+mn-ea"/>
                <a:cs typeface="+mn-ea"/>
                <a:sym typeface="+mn-lt"/>
              </a:rPr>
              <a:t>ODU1</a:t>
            </a:r>
            <a:r>
              <a:rPr lang="zh-CN" altLang="en-US" sz="2400" dirty="0">
                <a:latin typeface="+mn-lt"/>
                <a:ea typeface="+mn-ea"/>
                <a:cs typeface="+mn-ea"/>
                <a:sym typeface="+mn-lt"/>
              </a:rPr>
              <a:t>复用成一个</a:t>
            </a:r>
            <a:r>
              <a:rPr lang="en-US" altLang="zh-CN" sz="2400" dirty="0">
                <a:latin typeface="+mn-lt"/>
                <a:ea typeface="+mn-ea"/>
                <a:cs typeface="+mn-ea"/>
                <a:sym typeface="+mn-lt"/>
              </a:rPr>
              <a:t>ODU3</a:t>
            </a:r>
            <a:r>
              <a:rPr lang="zh-CN" altLang="en-US" sz="2400" dirty="0">
                <a:latin typeface="+mn-lt"/>
                <a:ea typeface="+mn-ea"/>
                <a:cs typeface="+mn-ea"/>
                <a:sym typeface="+mn-lt"/>
              </a:rPr>
              <a:t>。</a:t>
            </a:r>
            <a:endParaRPr lang="zh-CN" altLang="en-US" sz="2400" dirty="0">
              <a:latin typeface="+mn-lt"/>
              <a:ea typeface="+mn-ea"/>
              <a:cs typeface="+mn-ea"/>
              <a:sym typeface="+mn-lt"/>
            </a:endParaRPr>
          </a:p>
        </p:txBody>
      </p:sp>
      <p:sp>
        <p:nvSpPr>
          <p:cNvPr id="109571" name="Rectangle 3"/>
          <p:cNvSpPr>
            <a:spLocks noChangeArrowheads="1"/>
          </p:cNvSpPr>
          <p:nvPr/>
        </p:nvSpPr>
        <p:spPr bwMode="auto">
          <a:xfrm>
            <a:off x="633413"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hangingPunct="1">
              <a:lnSpc>
                <a:spcPct val="120000"/>
              </a:lnSpc>
              <a:spcBef>
                <a:spcPct val="0"/>
              </a:spcBef>
              <a:buFontTx/>
              <a:buNone/>
              <a:defRPr/>
            </a:pPr>
            <a:r>
              <a:rPr lang="en-US" altLang="zh-CN" sz="4000">
                <a:solidFill>
                  <a:srgbClr val="663300"/>
                </a:solidFill>
                <a:latin typeface="+mn-lt"/>
                <a:ea typeface="+mn-ea"/>
                <a:cs typeface="+mn-ea"/>
                <a:sym typeface="+mn-lt"/>
              </a:rPr>
              <a:t>2.5 </a:t>
            </a:r>
            <a:r>
              <a:rPr lang="zh-CN" altLang="en-US" sz="4000">
                <a:solidFill>
                  <a:srgbClr val="663300"/>
                </a:solidFill>
                <a:latin typeface="+mn-lt"/>
                <a:ea typeface="+mn-ea"/>
                <a:cs typeface="+mn-ea"/>
                <a:sym typeface="+mn-lt"/>
              </a:rPr>
              <a:t>光传送网</a:t>
            </a:r>
            <a:endParaRPr lang="zh-CN" altLang="en-US" sz="4000">
              <a:solidFill>
                <a:srgbClr val="663300"/>
              </a:solidFill>
              <a:latin typeface="+mn-lt"/>
              <a:ea typeface="+mn-ea"/>
              <a:cs typeface="+mn-ea"/>
              <a:sym typeface="+mn-lt"/>
            </a:endParaRPr>
          </a:p>
        </p:txBody>
      </p:sp>
      <p:grpSp>
        <p:nvGrpSpPr>
          <p:cNvPr id="113668" name="Group 3"/>
          <p:cNvGrpSpPr/>
          <p:nvPr/>
        </p:nvGrpSpPr>
        <p:grpSpPr bwMode="auto">
          <a:xfrm>
            <a:off x="1184390" y="3063875"/>
            <a:ext cx="7500052" cy="3794125"/>
            <a:chOff x="266" y="600"/>
            <a:chExt cx="5159" cy="2813"/>
          </a:xfrm>
        </p:grpSpPr>
        <p:sp>
          <p:nvSpPr>
            <p:cNvPr id="109573" name="Rectangle 4"/>
            <p:cNvSpPr>
              <a:spLocks noChangeArrowheads="1"/>
            </p:cNvSpPr>
            <p:nvPr/>
          </p:nvSpPr>
          <p:spPr bwMode="auto">
            <a:xfrm>
              <a:off x="2565" y="1374"/>
              <a:ext cx="2717" cy="87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74" name="Rectangle 5"/>
            <p:cNvSpPr>
              <a:spLocks noChangeArrowheads="1"/>
            </p:cNvSpPr>
            <p:nvPr/>
          </p:nvSpPr>
          <p:spPr bwMode="auto">
            <a:xfrm>
              <a:off x="2759" y="1522"/>
              <a:ext cx="2426" cy="48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75" name="Rectangle 6"/>
            <p:cNvSpPr>
              <a:spLocks noChangeArrowheads="1"/>
            </p:cNvSpPr>
            <p:nvPr/>
          </p:nvSpPr>
          <p:spPr bwMode="auto">
            <a:xfrm>
              <a:off x="2710" y="1569"/>
              <a:ext cx="2426" cy="486"/>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76" name="Rectangle 7"/>
            <p:cNvSpPr>
              <a:spLocks noChangeArrowheads="1"/>
            </p:cNvSpPr>
            <p:nvPr/>
          </p:nvSpPr>
          <p:spPr bwMode="auto">
            <a:xfrm>
              <a:off x="2662" y="1618"/>
              <a:ext cx="2426" cy="48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77" name="Rectangle 8"/>
            <p:cNvSpPr>
              <a:spLocks noChangeArrowheads="1"/>
            </p:cNvSpPr>
            <p:nvPr/>
          </p:nvSpPr>
          <p:spPr bwMode="auto">
            <a:xfrm>
              <a:off x="2297" y="862"/>
              <a:ext cx="3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ODU1</a:t>
              </a:r>
              <a:endParaRPr lang="en-US" altLang="zh-CN" sz="2000">
                <a:latin typeface="+mn-lt"/>
                <a:ea typeface="+mn-ea"/>
                <a:cs typeface="+mn-ea"/>
                <a:sym typeface="+mn-lt"/>
              </a:endParaRPr>
            </a:p>
          </p:txBody>
        </p:sp>
        <p:sp>
          <p:nvSpPr>
            <p:cNvPr id="109578" name="Rectangle 9"/>
            <p:cNvSpPr>
              <a:spLocks noChangeArrowheads="1"/>
            </p:cNvSpPr>
            <p:nvPr/>
          </p:nvSpPr>
          <p:spPr bwMode="auto">
            <a:xfrm>
              <a:off x="2759" y="600"/>
              <a:ext cx="679" cy="193"/>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79" name="Rectangle 10"/>
            <p:cNvSpPr>
              <a:spLocks noChangeArrowheads="1"/>
            </p:cNvSpPr>
            <p:nvPr/>
          </p:nvSpPr>
          <p:spPr bwMode="auto">
            <a:xfrm>
              <a:off x="2825" y="620"/>
              <a:ext cx="6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Alignment</a:t>
              </a:r>
              <a:endParaRPr lang="en-US" altLang="zh-CN" sz="2000">
                <a:latin typeface="+mn-lt"/>
                <a:ea typeface="+mn-ea"/>
                <a:cs typeface="+mn-ea"/>
                <a:sym typeface="+mn-lt"/>
              </a:endParaRPr>
            </a:p>
          </p:txBody>
        </p:sp>
        <p:sp>
          <p:nvSpPr>
            <p:cNvPr id="109580" name="Rectangle 11"/>
            <p:cNvSpPr>
              <a:spLocks noChangeArrowheads="1"/>
            </p:cNvSpPr>
            <p:nvPr/>
          </p:nvSpPr>
          <p:spPr bwMode="auto">
            <a:xfrm>
              <a:off x="3438" y="600"/>
              <a:ext cx="193" cy="193"/>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81" name="Rectangle 12"/>
            <p:cNvSpPr>
              <a:spLocks noChangeArrowheads="1"/>
            </p:cNvSpPr>
            <p:nvPr/>
          </p:nvSpPr>
          <p:spPr bwMode="auto">
            <a:xfrm>
              <a:off x="2759" y="793"/>
              <a:ext cx="872" cy="291"/>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82" name="Rectangle 13"/>
            <p:cNvSpPr>
              <a:spLocks noChangeArrowheads="1"/>
            </p:cNvSpPr>
            <p:nvPr/>
          </p:nvSpPr>
          <p:spPr bwMode="auto">
            <a:xfrm>
              <a:off x="2911" y="862"/>
              <a:ext cx="5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ODU1-OH</a:t>
              </a:r>
              <a:endParaRPr lang="en-US" altLang="zh-CN" sz="2000">
                <a:latin typeface="+mn-lt"/>
                <a:ea typeface="+mn-ea"/>
                <a:cs typeface="+mn-ea"/>
                <a:sym typeface="+mn-lt"/>
              </a:endParaRPr>
            </a:p>
          </p:txBody>
        </p:sp>
        <p:sp>
          <p:nvSpPr>
            <p:cNvPr id="109583" name="Rectangle 14"/>
            <p:cNvSpPr>
              <a:spLocks noChangeArrowheads="1"/>
            </p:cNvSpPr>
            <p:nvPr/>
          </p:nvSpPr>
          <p:spPr bwMode="auto">
            <a:xfrm>
              <a:off x="3631" y="600"/>
              <a:ext cx="390" cy="484"/>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84" name="Rectangle 15"/>
            <p:cNvSpPr>
              <a:spLocks noChangeArrowheads="1"/>
            </p:cNvSpPr>
            <p:nvPr/>
          </p:nvSpPr>
          <p:spPr bwMode="auto">
            <a:xfrm rot="16200000">
              <a:off x="3542" y="755"/>
              <a:ext cx="4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dirty="0">
                  <a:solidFill>
                    <a:srgbClr val="000000"/>
                  </a:solidFill>
                  <a:latin typeface="+mn-lt"/>
                  <a:ea typeface="+mn-ea"/>
                  <a:cs typeface="+mn-ea"/>
                  <a:sym typeface="+mn-lt"/>
                </a:rPr>
                <a:t>OPU1-</a:t>
              </a:r>
              <a:endParaRPr lang="en-US" altLang="zh-CN" sz="2000" dirty="0">
                <a:latin typeface="+mn-lt"/>
                <a:ea typeface="+mn-ea"/>
                <a:cs typeface="+mn-ea"/>
                <a:sym typeface="+mn-lt"/>
              </a:endParaRPr>
            </a:p>
          </p:txBody>
        </p:sp>
        <p:sp>
          <p:nvSpPr>
            <p:cNvPr id="109585" name="Rectangle 16"/>
            <p:cNvSpPr>
              <a:spLocks noChangeArrowheads="1"/>
            </p:cNvSpPr>
            <p:nvPr/>
          </p:nvSpPr>
          <p:spPr bwMode="auto">
            <a:xfrm rot="16200000">
              <a:off x="3799" y="753"/>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OH</a:t>
              </a:r>
              <a:endParaRPr lang="en-US" altLang="zh-CN" sz="2000">
                <a:latin typeface="+mn-lt"/>
                <a:ea typeface="+mn-ea"/>
                <a:cs typeface="+mn-ea"/>
                <a:sym typeface="+mn-lt"/>
              </a:endParaRPr>
            </a:p>
          </p:txBody>
        </p:sp>
        <p:sp>
          <p:nvSpPr>
            <p:cNvPr id="109586" name="Rectangle 17"/>
            <p:cNvSpPr>
              <a:spLocks noChangeArrowheads="1"/>
            </p:cNvSpPr>
            <p:nvPr/>
          </p:nvSpPr>
          <p:spPr bwMode="auto">
            <a:xfrm>
              <a:off x="4021" y="600"/>
              <a:ext cx="1164" cy="484"/>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87" name="Rectangle 18"/>
            <p:cNvSpPr>
              <a:spLocks noChangeArrowheads="1"/>
            </p:cNvSpPr>
            <p:nvPr/>
          </p:nvSpPr>
          <p:spPr bwMode="auto">
            <a:xfrm>
              <a:off x="4275" y="766"/>
              <a:ext cx="6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400">
                  <a:solidFill>
                    <a:srgbClr val="000000"/>
                  </a:solidFill>
                  <a:latin typeface="+mn-lt"/>
                  <a:ea typeface="+mn-ea"/>
                  <a:cs typeface="+mn-ea"/>
                  <a:sym typeface="+mn-lt"/>
                </a:rPr>
                <a:t>客户层信号</a:t>
              </a:r>
              <a:endParaRPr lang="zh-CN" altLang="en-US" sz="2000">
                <a:latin typeface="+mn-lt"/>
                <a:ea typeface="+mn-ea"/>
                <a:cs typeface="+mn-ea"/>
                <a:sym typeface="+mn-lt"/>
              </a:endParaRPr>
            </a:p>
          </p:txBody>
        </p:sp>
        <p:sp>
          <p:nvSpPr>
            <p:cNvPr id="109588" name="Rectangle 19"/>
            <p:cNvSpPr>
              <a:spLocks noChangeArrowheads="1"/>
            </p:cNvSpPr>
            <p:nvPr/>
          </p:nvSpPr>
          <p:spPr bwMode="auto">
            <a:xfrm>
              <a:off x="2613" y="1666"/>
              <a:ext cx="680" cy="194"/>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89" name="Rectangle 20"/>
            <p:cNvSpPr>
              <a:spLocks noChangeArrowheads="1"/>
            </p:cNvSpPr>
            <p:nvPr/>
          </p:nvSpPr>
          <p:spPr bwMode="auto">
            <a:xfrm>
              <a:off x="2678" y="1688"/>
              <a:ext cx="6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Alignment</a:t>
              </a:r>
              <a:endParaRPr lang="en-US" altLang="zh-CN" sz="2000">
                <a:latin typeface="+mn-lt"/>
                <a:ea typeface="+mn-ea"/>
                <a:cs typeface="+mn-ea"/>
                <a:sym typeface="+mn-lt"/>
              </a:endParaRPr>
            </a:p>
          </p:txBody>
        </p:sp>
        <p:sp>
          <p:nvSpPr>
            <p:cNvPr id="109590" name="Rectangle 21"/>
            <p:cNvSpPr>
              <a:spLocks noChangeArrowheads="1"/>
            </p:cNvSpPr>
            <p:nvPr/>
          </p:nvSpPr>
          <p:spPr bwMode="auto">
            <a:xfrm>
              <a:off x="3293" y="1666"/>
              <a:ext cx="194" cy="194"/>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91" name="Rectangle 22"/>
            <p:cNvSpPr>
              <a:spLocks noChangeArrowheads="1"/>
            </p:cNvSpPr>
            <p:nvPr/>
          </p:nvSpPr>
          <p:spPr bwMode="auto">
            <a:xfrm>
              <a:off x="2613" y="1861"/>
              <a:ext cx="875" cy="292"/>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92" name="Rectangle 23"/>
            <p:cNvSpPr>
              <a:spLocks noChangeArrowheads="1"/>
            </p:cNvSpPr>
            <p:nvPr/>
          </p:nvSpPr>
          <p:spPr bwMode="auto">
            <a:xfrm>
              <a:off x="2766" y="1929"/>
              <a:ext cx="5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ODU1-OH</a:t>
              </a:r>
              <a:endParaRPr lang="en-US" altLang="zh-CN" sz="2000">
                <a:latin typeface="+mn-lt"/>
                <a:ea typeface="+mn-ea"/>
                <a:cs typeface="+mn-ea"/>
                <a:sym typeface="+mn-lt"/>
              </a:endParaRPr>
            </a:p>
          </p:txBody>
        </p:sp>
        <p:sp>
          <p:nvSpPr>
            <p:cNvPr id="109593" name="Rectangle 24"/>
            <p:cNvSpPr>
              <a:spLocks noChangeArrowheads="1"/>
            </p:cNvSpPr>
            <p:nvPr/>
          </p:nvSpPr>
          <p:spPr bwMode="auto">
            <a:xfrm>
              <a:off x="3487" y="1666"/>
              <a:ext cx="388" cy="486"/>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94" name="Rectangle 25"/>
            <p:cNvSpPr>
              <a:spLocks noChangeArrowheads="1"/>
            </p:cNvSpPr>
            <p:nvPr/>
          </p:nvSpPr>
          <p:spPr bwMode="auto">
            <a:xfrm rot="16200000">
              <a:off x="3397" y="1821"/>
              <a:ext cx="4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OPU1-</a:t>
              </a:r>
              <a:endParaRPr lang="en-US" altLang="zh-CN" sz="2000">
                <a:latin typeface="+mn-lt"/>
                <a:ea typeface="+mn-ea"/>
                <a:cs typeface="+mn-ea"/>
                <a:sym typeface="+mn-lt"/>
              </a:endParaRPr>
            </a:p>
          </p:txBody>
        </p:sp>
        <p:sp>
          <p:nvSpPr>
            <p:cNvPr id="109595" name="Rectangle 26"/>
            <p:cNvSpPr>
              <a:spLocks noChangeArrowheads="1"/>
            </p:cNvSpPr>
            <p:nvPr/>
          </p:nvSpPr>
          <p:spPr bwMode="auto">
            <a:xfrm rot="16200000">
              <a:off x="3655" y="1820"/>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OH</a:t>
              </a:r>
              <a:endParaRPr lang="en-US" altLang="zh-CN" sz="2000">
                <a:latin typeface="+mn-lt"/>
                <a:ea typeface="+mn-ea"/>
                <a:cs typeface="+mn-ea"/>
                <a:sym typeface="+mn-lt"/>
              </a:endParaRPr>
            </a:p>
          </p:txBody>
        </p:sp>
        <p:sp>
          <p:nvSpPr>
            <p:cNvPr id="109596" name="Rectangle 27"/>
            <p:cNvSpPr>
              <a:spLocks noChangeArrowheads="1"/>
            </p:cNvSpPr>
            <p:nvPr/>
          </p:nvSpPr>
          <p:spPr bwMode="auto">
            <a:xfrm>
              <a:off x="3875" y="1666"/>
              <a:ext cx="1164" cy="486"/>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97" name="Rectangle 28"/>
            <p:cNvSpPr>
              <a:spLocks noChangeArrowheads="1"/>
            </p:cNvSpPr>
            <p:nvPr/>
          </p:nvSpPr>
          <p:spPr bwMode="auto">
            <a:xfrm>
              <a:off x="4131" y="1832"/>
              <a:ext cx="6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400">
                  <a:solidFill>
                    <a:srgbClr val="000000"/>
                  </a:solidFill>
                  <a:latin typeface="+mn-lt"/>
                  <a:ea typeface="+mn-ea"/>
                  <a:cs typeface="+mn-ea"/>
                  <a:sym typeface="+mn-lt"/>
                </a:rPr>
                <a:t>客户层信号</a:t>
              </a:r>
              <a:endParaRPr lang="zh-CN" altLang="en-US" sz="2000">
                <a:latin typeface="+mn-lt"/>
                <a:ea typeface="+mn-ea"/>
                <a:cs typeface="+mn-ea"/>
                <a:sym typeface="+mn-lt"/>
              </a:endParaRPr>
            </a:p>
          </p:txBody>
        </p:sp>
        <p:sp>
          <p:nvSpPr>
            <p:cNvPr id="109598" name="Rectangle 29"/>
            <p:cNvSpPr>
              <a:spLocks noChangeArrowheads="1"/>
            </p:cNvSpPr>
            <p:nvPr/>
          </p:nvSpPr>
          <p:spPr bwMode="auto">
            <a:xfrm>
              <a:off x="2177" y="1374"/>
              <a:ext cx="388" cy="87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599" name="Rectangle 30"/>
            <p:cNvSpPr>
              <a:spLocks noChangeArrowheads="1"/>
            </p:cNvSpPr>
            <p:nvPr/>
          </p:nvSpPr>
          <p:spPr bwMode="auto">
            <a:xfrm rot="16200000">
              <a:off x="2064" y="1716"/>
              <a:ext cx="6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OPU2-OH</a:t>
              </a:r>
              <a:endParaRPr lang="en-US" altLang="zh-CN" sz="2000">
                <a:latin typeface="+mn-lt"/>
                <a:ea typeface="+mn-ea"/>
                <a:cs typeface="+mn-ea"/>
                <a:sym typeface="+mn-lt"/>
              </a:endParaRPr>
            </a:p>
          </p:txBody>
        </p:sp>
        <p:sp>
          <p:nvSpPr>
            <p:cNvPr id="109600" name="Rectangle 31"/>
            <p:cNvSpPr>
              <a:spLocks noChangeArrowheads="1"/>
            </p:cNvSpPr>
            <p:nvPr/>
          </p:nvSpPr>
          <p:spPr bwMode="auto">
            <a:xfrm>
              <a:off x="1304" y="1374"/>
              <a:ext cx="677" cy="292"/>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01" name="Rectangle 32"/>
            <p:cNvSpPr>
              <a:spLocks noChangeArrowheads="1"/>
            </p:cNvSpPr>
            <p:nvPr/>
          </p:nvSpPr>
          <p:spPr bwMode="auto">
            <a:xfrm>
              <a:off x="1982" y="1374"/>
              <a:ext cx="195" cy="292"/>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02" name="Rectangle 33"/>
            <p:cNvSpPr>
              <a:spLocks noChangeArrowheads="1"/>
            </p:cNvSpPr>
            <p:nvPr/>
          </p:nvSpPr>
          <p:spPr bwMode="auto">
            <a:xfrm>
              <a:off x="1304" y="1666"/>
              <a:ext cx="872" cy="583"/>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03" name="Rectangle 34"/>
            <p:cNvSpPr>
              <a:spLocks noChangeArrowheads="1"/>
            </p:cNvSpPr>
            <p:nvPr/>
          </p:nvSpPr>
          <p:spPr bwMode="auto">
            <a:xfrm>
              <a:off x="1455" y="1881"/>
              <a:ext cx="5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ODU2-OH</a:t>
              </a:r>
              <a:endParaRPr lang="en-US" altLang="zh-CN" sz="2000">
                <a:latin typeface="+mn-lt"/>
                <a:ea typeface="+mn-ea"/>
                <a:cs typeface="+mn-ea"/>
                <a:sym typeface="+mn-lt"/>
              </a:endParaRPr>
            </a:p>
          </p:txBody>
        </p:sp>
        <p:sp>
          <p:nvSpPr>
            <p:cNvPr id="109604" name="Rectangle 35"/>
            <p:cNvSpPr>
              <a:spLocks noChangeArrowheads="1"/>
            </p:cNvSpPr>
            <p:nvPr/>
          </p:nvSpPr>
          <p:spPr bwMode="auto">
            <a:xfrm>
              <a:off x="841" y="1881"/>
              <a:ext cx="343"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ODU2</a:t>
              </a:r>
              <a:endParaRPr lang="en-US" altLang="zh-CN" sz="2000">
                <a:latin typeface="+mn-lt"/>
                <a:ea typeface="+mn-ea"/>
                <a:cs typeface="+mn-ea"/>
                <a:sym typeface="+mn-lt"/>
              </a:endParaRPr>
            </a:p>
          </p:txBody>
        </p:sp>
        <p:sp>
          <p:nvSpPr>
            <p:cNvPr id="109605" name="Rectangle 36"/>
            <p:cNvSpPr>
              <a:spLocks noChangeArrowheads="1"/>
            </p:cNvSpPr>
            <p:nvPr/>
          </p:nvSpPr>
          <p:spPr bwMode="auto">
            <a:xfrm>
              <a:off x="2177" y="2540"/>
              <a:ext cx="2717" cy="873"/>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06" name="Rectangle 37"/>
            <p:cNvSpPr>
              <a:spLocks noChangeArrowheads="1"/>
            </p:cNvSpPr>
            <p:nvPr/>
          </p:nvSpPr>
          <p:spPr bwMode="auto">
            <a:xfrm>
              <a:off x="2371" y="2684"/>
              <a:ext cx="2425" cy="486"/>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07" name="Rectangle 38"/>
            <p:cNvSpPr>
              <a:spLocks noChangeArrowheads="1"/>
            </p:cNvSpPr>
            <p:nvPr/>
          </p:nvSpPr>
          <p:spPr bwMode="auto">
            <a:xfrm>
              <a:off x="2322" y="2734"/>
              <a:ext cx="2425" cy="48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08" name="Rectangle 39"/>
            <p:cNvSpPr>
              <a:spLocks noChangeArrowheads="1"/>
            </p:cNvSpPr>
            <p:nvPr/>
          </p:nvSpPr>
          <p:spPr bwMode="auto">
            <a:xfrm>
              <a:off x="2274" y="2782"/>
              <a:ext cx="2426" cy="48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09" name="Rectangle 40"/>
            <p:cNvSpPr>
              <a:spLocks noChangeArrowheads="1"/>
            </p:cNvSpPr>
            <p:nvPr/>
          </p:nvSpPr>
          <p:spPr bwMode="auto">
            <a:xfrm>
              <a:off x="2225" y="2832"/>
              <a:ext cx="680" cy="193"/>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10" name="Rectangle 41"/>
            <p:cNvSpPr>
              <a:spLocks noChangeArrowheads="1"/>
            </p:cNvSpPr>
            <p:nvPr/>
          </p:nvSpPr>
          <p:spPr bwMode="auto">
            <a:xfrm>
              <a:off x="2291" y="2852"/>
              <a:ext cx="6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Alignment</a:t>
              </a:r>
              <a:endParaRPr lang="en-US" altLang="zh-CN" sz="2000">
                <a:latin typeface="+mn-lt"/>
                <a:ea typeface="+mn-ea"/>
                <a:cs typeface="+mn-ea"/>
                <a:sym typeface="+mn-lt"/>
              </a:endParaRPr>
            </a:p>
          </p:txBody>
        </p:sp>
        <p:sp>
          <p:nvSpPr>
            <p:cNvPr id="109611" name="Rectangle 42"/>
            <p:cNvSpPr>
              <a:spLocks noChangeArrowheads="1"/>
            </p:cNvSpPr>
            <p:nvPr/>
          </p:nvSpPr>
          <p:spPr bwMode="auto">
            <a:xfrm>
              <a:off x="2905" y="2832"/>
              <a:ext cx="193" cy="193"/>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12" name="Rectangle 43"/>
            <p:cNvSpPr>
              <a:spLocks noChangeArrowheads="1"/>
            </p:cNvSpPr>
            <p:nvPr/>
          </p:nvSpPr>
          <p:spPr bwMode="auto">
            <a:xfrm>
              <a:off x="2225" y="3025"/>
              <a:ext cx="874" cy="292"/>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13" name="Rectangle 44"/>
            <p:cNvSpPr>
              <a:spLocks noChangeArrowheads="1"/>
            </p:cNvSpPr>
            <p:nvPr/>
          </p:nvSpPr>
          <p:spPr bwMode="auto">
            <a:xfrm>
              <a:off x="2377" y="3094"/>
              <a:ext cx="5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ODU1-OH</a:t>
              </a:r>
              <a:endParaRPr lang="en-US" altLang="zh-CN" sz="2000">
                <a:latin typeface="+mn-lt"/>
                <a:ea typeface="+mn-ea"/>
                <a:cs typeface="+mn-ea"/>
                <a:sym typeface="+mn-lt"/>
              </a:endParaRPr>
            </a:p>
          </p:txBody>
        </p:sp>
        <p:sp>
          <p:nvSpPr>
            <p:cNvPr id="109614" name="Rectangle 45"/>
            <p:cNvSpPr>
              <a:spLocks noChangeArrowheads="1"/>
            </p:cNvSpPr>
            <p:nvPr/>
          </p:nvSpPr>
          <p:spPr bwMode="auto">
            <a:xfrm>
              <a:off x="3099" y="2832"/>
              <a:ext cx="389" cy="48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15" name="Rectangle 46"/>
            <p:cNvSpPr>
              <a:spLocks noChangeArrowheads="1"/>
            </p:cNvSpPr>
            <p:nvPr/>
          </p:nvSpPr>
          <p:spPr bwMode="auto">
            <a:xfrm rot="16200000">
              <a:off x="3008" y="2985"/>
              <a:ext cx="4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OPU1-</a:t>
              </a:r>
              <a:endParaRPr lang="en-US" altLang="zh-CN" sz="2000">
                <a:latin typeface="+mn-lt"/>
                <a:ea typeface="+mn-ea"/>
                <a:cs typeface="+mn-ea"/>
                <a:sym typeface="+mn-lt"/>
              </a:endParaRPr>
            </a:p>
          </p:txBody>
        </p:sp>
        <p:sp>
          <p:nvSpPr>
            <p:cNvPr id="109616" name="Rectangle 47"/>
            <p:cNvSpPr>
              <a:spLocks noChangeArrowheads="1"/>
            </p:cNvSpPr>
            <p:nvPr/>
          </p:nvSpPr>
          <p:spPr bwMode="auto">
            <a:xfrm rot="16200000">
              <a:off x="3265" y="2984"/>
              <a:ext cx="200"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OH</a:t>
              </a:r>
              <a:endParaRPr lang="en-US" altLang="zh-CN" sz="2000">
                <a:latin typeface="+mn-lt"/>
                <a:ea typeface="+mn-ea"/>
                <a:cs typeface="+mn-ea"/>
                <a:sym typeface="+mn-lt"/>
              </a:endParaRPr>
            </a:p>
          </p:txBody>
        </p:sp>
        <p:sp>
          <p:nvSpPr>
            <p:cNvPr id="109617" name="Rectangle 48"/>
            <p:cNvSpPr>
              <a:spLocks noChangeArrowheads="1"/>
            </p:cNvSpPr>
            <p:nvPr/>
          </p:nvSpPr>
          <p:spPr bwMode="auto">
            <a:xfrm>
              <a:off x="3487" y="2832"/>
              <a:ext cx="1164" cy="48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18" name="Rectangle 49"/>
            <p:cNvSpPr>
              <a:spLocks noChangeArrowheads="1"/>
            </p:cNvSpPr>
            <p:nvPr/>
          </p:nvSpPr>
          <p:spPr bwMode="auto">
            <a:xfrm>
              <a:off x="3742" y="2998"/>
              <a:ext cx="617"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400">
                  <a:solidFill>
                    <a:srgbClr val="000000"/>
                  </a:solidFill>
                  <a:latin typeface="+mn-lt"/>
                  <a:ea typeface="+mn-ea"/>
                  <a:cs typeface="+mn-ea"/>
                  <a:sym typeface="+mn-lt"/>
                </a:rPr>
                <a:t>客户层信号</a:t>
              </a:r>
              <a:endParaRPr lang="zh-CN" altLang="en-US" sz="2000">
                <a:latin typeface="+mn-lt"/>
                <a:ea typeface="+mn-ea"/>
                <a:cs typeface="+mn-ea"/>
                <a:sym typeface="+mn-lt"/>
              </a:endParaRPr>
            </a:p>
          </p:txBody>
        </p:sp>
        <p:sp>
          <p:nvSpPr>
            <p:cNvPr id="109619" name="Rectangle 50"/>
            <p:cNvSpPr>
              <a:spLocks noChangeArrowheads="1"/>
            </p:cNvSpPr>
            <p:nvPr/>
          </p:nvSpPr>
          <p:spPr bwMode="auto">
            <a:xfrm>
              <a:off x="1788" y="2540"/>
              <a:ext cx="389" cy="873"/>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20" name="Rectangle 51"/>
            <p:cNvSpPr>
              <a:spLocks noChangeArrowheads="1"/>
            </p:cNvSpPr>
            <p:nvPr/>
          </p:nvSpPr>
          <p:spPr bwMode="auto">
            <a:xfrm rot="16200000">
              <a:off x="1676" y="2880"/>
              <a:ext cx="606" cy="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OPU2-OH</a:t>
              </a:r>
              <a:endParaRPr lang="en-US" altLang="zh-CN" sz="2000">
                <a:latin typeface="+mn-lt"/>
                <a:ea typeface="+mn-ea"/>
                <a:cs typeface="+mn-ea"/>
                <a:sym typeface="+mn-lt"/>
              </a:endParaRPr>
            </a:p>
          </p:txBody>
        </p:sp>
        <p:sp>
          <p:nvSpPr>
            <p:cNvPr id="109621" name="Rectangle 52"/>
            <p:cNvSpPr>
              <a:spLocks noChangeArrowheads="1"/>
            </p:cNvSpPr>
            <p:nvPr/>
          </p:nvSpPr>
          <p:spPr bwMode="auto">
            <a:xfrm>
              <a:off x="648" y="2928"/>
              <a:ext cx="1140" cy="48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22" name="Rectangle 53"/>
            <p:cNvSpPr>
              <a:spLocks noChangeArrowheads="1"/>
            </p:cNvSpPr>
            <p:nvPr/>
          </p:nvSpPr>
          <p:spPr bwMode="auto">
            <a:xfrm>
              <a:off x="934" y="3094"/>
              <a:ext cx="56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ODU2-OH</a:t>
              </a:r>
              <a:endParaRPr lang="en-US" altLang="zh-CN" sz="2000">
                <a:latin typeface="+mn-lt"/>
                <a:ea typeface="+mn-ea"/>
                <a:cs typeface="+mn-ea"/>
                <a:sym typeface="+mn-lt"/>
              </a:endParaRPr>
            </a:p>
          </p:txBody>
        </p:sp>
        <p:sp>
          <p:nvSpPr>
            <p:cNvPr id="109623" name="Rectangle 54"/>
            <p:cNvSpPr>
              <a:spLocks noChangeArrowheads="1"/>
            </p:cNvSpPr>
            <p:nvPr/>
          </p:nvSpPr>
          <p:spPr bwMode="auto">
            <a:xfrm>
              <a:off x="266" y="3094"/>
              <a:ext cx="3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OTU2</a:t>
              </a:r>
              <a:endParaRPr lang="en-US" altLang="zh-CN" sz="2000">
                <a:latin typeface="+mn-lt"/>
                <a:ea typeface="+mn-ea"/>
                <a:cs typeface="+mn-ea"/>
                <a:sym typeface="+mn-lt"/>
              </a:endParaRPr>
            </a:p>
          </p:txBody>
        </p:sp>
        <p:sp>
          <p:nvSpPr>
            <p:cNvPr id="109624" name="Rectangle 55"/>
            <p:cNvSpPr>
              <a:spLocks noChangeArrowheads="1"/>
            </p:cNvSpPr>
            <p:nvPr/>
          </p:nvSpPr>
          <p:spPr bwMode="auto">
            <a:xfrm>
              <a:off x="648" y="2540"/>
              <a:ext cx="679" cy="388"/>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25" name="Rectangle 56"/>
            <p:cNvSpPr>
              <a:spLocks noChangeArrowheads="1"/>
            </p:cNvSpPr>
            <p:nvPr/>
          </p:nvSpPr>
          <p:spPr bwMode="auto">
            <a:xfrm>
              <a:off x="713" y="2657"/>
              <a:ext cx="602"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Alignment</a:t>
              </a:r>
              <a:endParaRPr lang="en-US" altLang="zh-CN" sz="2000">
                <a:latin typeface="+mn-lt"/>
                <a:ea typeface="+mn-ea"/>
                <a:cs typeface="+mn-ea"/>
                <a:sym typeface="+mn-lt"/>
              </a:endParaRPr>
            </a:p>
          </p:txBody>
        </p:sp>
        <p:sp>
          <p:nvSpPr>
            <p:cNvPr id="109626" name="Rectangle 57"/>
            <p:cNvSpPr>
              <a:spLocks noChangeArrowheads="1"/>
            </p:cNvSpPr>
            <p:nvPr/>
          </p:nvSpPr>
          <p:spPr bwMode="auto">
            <a:xfrm>
              <a:off x="1327" y="2540"/>
              <a:ext cx="461" cy="388"/>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27" name="Rectangle 58"/>
            <p:cNvSpPr>
              <a:spLocks noChangeArrowheads="1"/>
            </p:cNvSpPr>
            <p:nvPr/>
          </p:nvSpPr>
          <p:spPr bwMode="auto">
            <a:xfrm>
              <a:off x="1394" y="2580"/>
              <a:ext cx="3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OTU2</a:t>
              </a:r>
              <a:endParaRPr lang="en-US" altLang="zh-CN" sz="2000">
                <a:latin typeface="+mn-lt"/>
                <a:ea typeface="+mn-ea"/>
                <a:cs typeface="+mn-ea"/>
                <a:sym typeface="+mn-lt"/>
              </a:endParaRPr>
            </a:p>
          </p:txBody>
        </p:sp>
        <p:sp>
          <p:nvSpPr>
            <p:cNvPr id="109628" name="Rectangle 59"/>
            <p:cNvSpPr>
              <a:spLocks noChangeArrowheads="1"/>
            </p:cNvSpPr>
            <p:nvPr/>
          </p:nvSpPr>
          <p:spPr bwMode="auto">
            <a:xfrm>
              <a:off x="1444" y="2734"/>
              <a:ext cx="22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-OH</a:t>
              </a:r>
              <a:endParaRPr lang="en-US" altLang="zh-CN" sz="2000">
                <a:latin typeface="+mn-lt"/>
                <a:ea typeface="+mn-ea"/>
                <a:cs typeface="+mn-ea"/>
                <a:sym typeface="+mn-lt"/>
              </a:endParaRPr>
            </a:p>
          </p:txBody>
        </p:sp>
        <p:sp>
          <p:nvSpPr>
            <p:cNvPr id="109629" name="Rectangle 60"/>
            <p:cNvSpPr>
              <a:spLocks noChangeArrowheads="1"/>
            </p:cNvSpPr>
            <p:nvPr/>
          </p:nvSpPr>
          <p:spPr bwMode="auto">
            <a:xfrm>
              <a:off x="4894" y="2540"/>
              <a:ext cx="485" cy="873"/>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109630" name="Rectangle 61"/>
            <p:cNvSpPr>
              <a:spLocks noChangeArrowheads="1"/>
            </p:cNvSpPr>
            <p:nvPr/>
          </p:nvSpPr>
          <p:spPr bwMode="auto">
            <a:xfrm>
              <a:off x="4974" y="2823"/>
              <a:ext cx="329"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OTU2</a:t>
              </a:r>
              <a:endParaRPr lang="en-US" altLang="zh-CN" sz="2000">
                <a:latin typeface="+mn-lt"/>
                <a:ea typeface="+mn-ea"/>
                <a:cs typeface="+mn-ea"/>
                <a:sym typeface="+mn-lt"/>
              </a:endParaRPr>
            </a:p>
          </p:txBody>
        </p:sp>
        <p:sp>
          <p:nvSpPr>
            <p:cNvPr id="109631" name="Rectangle 62"/>
            <p:cNvSpPr>
              <a:spLocks noChangeArrowheads="1"/>
            </p:cNvSpPr>
            <p:nvPr/>
          </p:nvSpPr>
          <p:spPr bwMode="auto">
            <a:xfrm>
              <a:off x="5019" y="2976"/>
              <a:ext cx="247"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FEC</a:t>
              </a:r>
              <a:endParaRPr lang="en-US" altLang="zh-CN" sz="2000">
                <a:latin typeface="+mn-lt"/>
                <a:ea typeface="+mn-ea"/>
                <a:cs typeface="+mn-ea"/>
                <a:sym typeface="+mn-lt"/>
              </a:endParaRPr>
            </a:p>
          </p:txBody>
        </p:sp>
        <p:sp>
          <p:nvSpPr>
            <p:cNvPr id="109632" name="Line 63"/>
            <p:cNvSpPr>
              <a:spLocks noChangeShapeType="1"/>
            </p:cNvSpPr>
            <p:nvPr/>
          </p:nvSpPr>
          <p:spPr bwMode="auto">
            <a:xfrm flipV="1">
              <a:off x="648" y="2518"/>
              <a:ext cx="52" cy="25"/>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3" name="Line 64"/>
            <p:cNvSpPr>
              <a:spLocks noChangeShapeType="1"/>
            </p:cNvSpPr>
            <p:nvPr/>
          </p:nvSpPr>
          <p:spPr bwMode="auto">
            <a:xfrm flipV="1">
              <a:off x="733" y="2481"/>
              <a:ext cx="52" cy="25"/>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4" name="Line 65"/>
            <p:cNvSpPr>
              <a:spLocks noChangeShapeType="1"/>
            </p:cNvSpPr>
            <p:nvPr/>
          </p:nvSpPr>
          <p:spPr bwMode="auto">
            <a:xfrm flipV="1">
              <a:off x="819" y="2443"/>
              <a:ext cx="52" cy="22"/>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5" name="Line 66"/>
            <p:cNvSpPr>
              <a:spLocks noChangeShapeType="1"/>
            </p:cNvSpPr>
            <p:nvPr/>
          </p:nvSpPr>
          <p:spPr bwMode="auto">
            <a:xfrm flipV="1">
              <a:off x="904" y="2404"/>
              <a:ext cx="54" cy="24"/>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6" name="Line 67"/>
            <p:cNvSpPr>
              <a:spLocks noChangeShapeType="1"/>
            </p:cNvSpPr>
            <p:nvPr/>
          </p:nvSpPr>
          <p:spPr bwMode="auto">
            <a:xfrm flipV="1">
              <a:off x="990" y="2365"/>
              <a:ext cx="52" cy="25"/>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7" name="Line 68"/>
            <p:cNvSpPr>
              <a:spLocks noChangeShapeType="1"/>
            </p:cNvSpPr>
            <p:nvPr/>
          </p:nvSpPr>
          <p:spPr bwMode="auto">
            <a:xfrm flipV="1">
              <a:off x="1075" y="2327"/>
              <a:ext cx="52" cy="25"/>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8" name="Line 69"/>
            <p:cNvSpPr>
              <a:spLocks noChangeShapeType="1"/>
            </p:cNvSpPr>
            <p:nvPr/>
          </p:nvSpPr>
          <p:spPr bwMode="auto">
            <a:xfrm flipV="1">
              <a:off x="1161" y="2289"/>
              <a:ext cx="51" cy="24"/>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39" name="Line 70"/>
            <p:cNvSpPr>
              <a:spLocks noChangeShapeType="1"/>
            </p:cNvSpPr>
            <p:nvPr/>
          </p:nvSpPr>
          <p:spPr bwMode="auto">
            <a:xfrm flipV="1">
              <a:off x="1246" y="2251"/>
              <a:ext cx="54" cy="22"/>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0" name="Line 71"/>
            <p:cNvSpPr>
              <a:spLocks noChangeShapeType="1"/>
            </p:cNvSpPr>
            <p:nvPr/>
          </p:nvSpPr>
          <p:spPr bwMode="auto">
            <a:xfrm flipV="1">
              <a:off x="2759" y="1560"/>
              <a:ext cx="1" cy="58"/>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1" name="Line 72"/>
            <p:cNvSpPr>
              <a:spLocks noChangeShapeType="1"/>
            </p:cNvSpPr>
            <p:nvPr/>
          </p:nvSpPr>
          <p:spPr bwMode="auto">
            <a:xfrm flipV="1">
              <a:off x="2759" y="1467"/>
              <a:ext cx="1" cy="56"/>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2" name="Line 73"/>
            <p:cNvSpPr>
              <a:spLocks noChangeShapeType="1"/>
            </p:cNvSpPr>
            <p:nvPr/>
          </p:nvSpPr>
          <p:spPr bwMode="auto">
            <a:xfrm flipV="1">
              <a:off x="2759" y="1373"/>
              <a:ext cx="1" cy="58"/>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3" name="Line 74"/>
            <p:cNvSpPr>
              <a:spLocks noChangeShapeType="1"/>
            </p:cNvSpPr>
            <p:nvPr/>
          </p:nvSpPr>
          <p:spPr bwMode="auto">
            <a:xfrm flipV="1">
              <a:off x="2759" y="1280"/>
              <a:ext cx="1" cy="56"/>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4" name="Line 75"/>
            <p:cNvSpPr>
              <a:spLocks noChangeShapeType="1"/>
            </p:cNvSpPr>
            <p:nvPr/>
          </p:nvSpPr>
          <p:spPr bwMode="auto">
            <a:xfrm flipV="1">
              <a:off x="2759" y="1186"/>
              <a:ext cx="1" cy="58"/>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5" name="Line 76"/>
            <p:cNvSpPr>
              <a:spLocks noChangeShapeType="1"/>
            </p:cNvSpPr>
            <p:nvPr/>
          </p:nvSpPr>
          <p:spPr bwMode="auto">
            <a:xfrm flipV="1">
              <a:off x="2759" y="1093"/>
              <a:ext cx="1" cy="58"/>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6" name="Line 77"/>
            <p:cNvSpPr>
              <a:spLocks noChangeShapeType="1"/>
            </p:cNvSpPr>
            <p:nvPr/>
          </p:nvSpPr>
          <p:spPr bwMode="auto">
            <a:xfrm flipV="1">
              <a:off x="5088" y="1465"/>
              <a:ext cx="12" cy="56"/>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7" name="Line 78"/>
            <p:cNvSpPr>
              <a:spLocks noChangeShapeType="1"/>
            </p:cNvSpPr>
            <p:nvPr/>
          </p:nvSpPr>
          <p:spPr bwMode="auto">
            <a:xfrm flipV="1">
              <a:off x="5108" y="1374"/>
              <a:ext cx="13" cy="55"/>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8" name="Line 79"/>
            <p:cNvSpPr>
              <a:spLocks noChangeShapeType="1"/>
            </p:cNvSpPr>
            <p:nvPr/>
          </p:nvSpPr>
          <p:spPr bwMode="auto">
            <a:xfrm flipV="1">
              <a:off x="5127" y="1283"/>
              <a:ext cx="13" cy="56"/>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49" name="Line 80"/>
            <p:cNvSpPr>
              <a:spLocks noChangeShapeType="1"/>
            </p:cNvSpPr>
            <p:nvPr/>
          </p:nvSpPr>
          <p:spPr bwMode="auto">
            <a:xfrm flipV="1">
              <a:off x="5148" y="1192"/>
              <a:ext cx="13" cy="56"/>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0" name="Line 81"/>
            <p:cNvSpPr>
              <a:spLocks noChangeShapeType="1"/>
            </p:cNvSpPr>
            <p:nvPr/>
          </p:nvSpPr>
          <p:spPr bwMode="auto">
            <a:xfrm flipV="1">
              <a:off x="5169" y="1101"/>
              <a:ext cx="12" cy="55"/>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1" name="Line 82"/>
            <p:cNvSpPr>
              <a:spLocks noChangeShapeType="1"/>
            </p:cNvSpPr>
            <p:nvPr/>
          </p:nvSpPr>
          <p:spPr bwMode="auto">
            <a:xfrm flipV="1">
              <a:off x="4894" y="2506"/>
              <a:ext cx="46" cy="34"/>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2" name="Line 83"/>
            <p:cNvSpPr>
              <a:spLocks noChangeShapeType="1"/>
            </p:cNvSpPr>
            <p:nvPr/>
          </p:nvSpPr>
          <p:spPr bwMode="auto">
            <a:xfrm flipV="1">
              <a:off x="4968" y="2449"/>
              <a:ext cx="46" cy="35"/>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3" name="Line 84"/>
            <p:cNvSpPr>
              <a:spLocks noChangeShapeType="1"/>
            </p:cNvSpPr>
            <p:nvPr/>
          </p:nvSpPr>
          <p:spPr bwMode="auto">
            <a:xfrm flipV="1">
              <a:off x="5043" y="2393"/>
              <a:ext cx="46" cy="34"/>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4" name="Line 85"/>
            <p:cNvSpPr>
              <a:spLocks noChangeShapeType="1"/>
            </p:cNvSpPr>
            <p:nvPr/>
          </p:nvSpPr>
          <p:spPr bwMode="auto">
            <a:xfrm flipV="1">
              <a:off x="5118" y="2337"/>
              <a:ext cx="46" cy="34"/>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5" name="Line 86"/>
            <p:cNvSpPr>
              <a:spLocks noChangeShapeType="1"/>
            </p:cNvSpPr>
            <p:nvPr/>
          </p:nvSpPr>
          <p:spPr bwMode="auto">
            <a:xfrm flipV="1">
              <a:off x="5193" y="2281"/>
              <a:ext cx="46" cy="34"/>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6" name="Line 87"/>
            <p:cNvSpPr>
              <a:spLocks noChangeShapeType="1"/>
            </p:cNvSpPr>
            <p:nvPr/>
          </p:nvSpPr>
          <p:spPr bwMode="auto">
            <a:xfrm flipV="1">
              <a:off x="5268" y="2249"/>
              <a:ext cx="13" cy="11"/>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sz="2000">
                <a:latin typeface="+mn-lt"/>
                <a:ea typeface="+mn-ea"/>
                <a:cs typeface="+mn-ea"/>
                <a:sym typeface="+mn-lt"/>
              </a:endParaRPr>
            </a:p>
          </p:txBody>
        </p:sp>
        <p:sp>
          <p:nvSpPr>
            <p:cNvPr id="109657" name="Rectangle 88"/>
            <p:cNvSpPr>
              <a:spLocks noChangeArrowheads="1"/>
            </p:cNvSpPr>
            <p:nvPr/>
          </p:nvSpPr>
          <p:spPr bwMode="auto">
            <a:xfrm>
              <a:off x="5233" y="1154"/>
              <a:ext cx="192"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400">
                  <a:solidFill>
                    <a:srgbClr val="000000"/>
                  </a:solidFill>
                  <a:latin typeface="+mn-lt"/>
                  <a:ea typeface="+mn-ea"/>
                  <a:cs typeface="+mn-ea"/>
                  <a:sym typeface="+mn-lt"/>
                </a:rPr>
                <a:t>×4</a:t>
              </a:r>
              <a:endParaRPr lang="en-US" altLang="zh-CN" sz="2000">
                <a:latin typeface="+mn-lt"/>
                <a:ea typeface="+mn-ea"/>
                <a:cs typeface="+mn-ea"/>
                <a:sym typeface="+mn-lt"/>
              </a:endParaRPr>
            </a:p>
          </p:txBody>
        </p:sp>
      </p:grpSp>
    </p:spTree>
  </p:cSld>
  <p:clrMapOvr>
    <a:masterClrMapping/>
  </p:clrMapOvr>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2.5 </a:t>
            </a:r>
            <a:r>
              <a:rPr lang="zh-CN" altLang="en-US" b="1">
                <a:latin typeface="+mn-lt"/>
                <a:ea typeface="+mn-ea"/>
                <a:cs typeface="+mn-ea"/>
                <a:sym typeface="+mn-lt"/>
              </a:rPr>
              <a:t>光传送网</a:t>
            </a:r>
            <a:endParaRPr lang="zh-CN" altLang="en-US" b="1">
              <a:latin typeface="+mn-lt"/>
              <a:ea typeface="+mn-ea"/>
              <a:cs typeface="+mn-ea"/>
              <a:sym typeface="+mn-lt"/>
            </a:endParaRPr>
          </a:p>
        </p:txBody>
      </p:sp>
      <p:sp>
        <p:nvSpPr>
          <p:cNvPr id="110595" name="Rectangle 3"/>
          <p:cNvSpPr>
            <a:spLocks noGrp="1" noChangeArrowheads="1"/>
          </p:cNvSpPr>
          <p:nvPr>
            <p:ph type="body" sz="half" idx="1"/>
          </p:nvPr>
        </p:nvSpPr>
        <p:spPr>
          <a:xfrm>
            <a:off x="635000" y="1371600"/>
            <a:ext cx="7608888" cy="4724400"/>
          </a:xfrm>
        </p:spPr>
        <p:txBody>
          <a:bodyPr rtlCol="0">
            <a:normAutofit lnSpcReduction="10000"/>
          </a:bodyPr>
          <a:lstStyle/>
          <a:p>
            <a:pPr algn="just">
              <a:lnSpc>
                <a:spcPct val="120000"/>
              </a:lnSpc>
              <a:spcBef>
                <a:spcPct val="0"/>
              </a:spcBef>
              <a:buFontTx/>
              <a:buNone/>
              <a:defRPr/>
            </a:pPr>
            <a:r>
              <a:rPr lang="zh-CN" altLang="en-US" sz="3000" b="1" dirty="0">
                <a:ea typeface="+mn-ea"/>
                <a:cs typeface="+mn-ea"/>
                <a:sym typeface="+mn-lt"/>
              </a:rPr>
              <a:t>四、</a:t>
            </a:r>
            <a:r>
              <a:rPr lang="en-US" altLang="zh-CN" sz="3000" b="1" dirty="0">
                <a:ea typeface="+mn-ea"/>
                <a:cs typeface="+mn-ea"/>
                <a:sym typeface="+mn-lt"/>
              </a:rPr>
              <a:t>OTN</a:t>
            </a:r>
            <a:r>
              <a:rPr lang="zh-CN" altLang="en-US" sz="3000" b="1" dirty="0">
                <a:ea typeface="+mn-ea"/>
                <a:cs typeface="+mn-ea"/>
                <a:sym typeface="+mn-lt"/>
              </a:rPr>
              <a:t>的结构</a:t>
            </a:r>
            <a:endParaRPr lang="zh-CN" altLang="en-US" sz="3000" b="1" dirty="0">
              <a:ea typeface="+mn-ea"/>
              <a:cs typeface="+mn-ea"/>
              <a:sym typeface="+mn-lt"/>
            </a:endParaRPr>
          </a:p>
          <a:p>
            <a:pPr>
              <a:lnSpc>
                <a:spcPct val="120000"/>
              </a:lnSpc>
              <a:spcBef>
                <a:spcPct val="0"/>
              </a:spcBef>
              <a:buFontTx/>
              <a:buNone/>
              <a:defRPr/>
            </a:pPr>
            <a:r>
              <a:rPr lang="en-US" altLang="zh-CN" sz="2600" b="1" dirty="0">
                <a:ea typeface="+mn-ea"/>
                <a:cs typeface="+mn-ea"/>
                <a:sym typeface="+mn-lt"/>
              </a:rPr>
              <a:t>1</a:t>
            </a:r>
            <a:r>
              <a:rPr lang="zh-CN" altLang="en-US" sz="2600" b="1" dirty="0">
                <a:ea typeface="+mn-ea"/>
                <a:cs typeface="+mn-ea"/>
                <a:sym typeface="+mn-lt"/>
              </a:rPr>
              <a:t>．光分插复用器</a:t>
            </a:r>
            <a:r>
              <a:rPr lang="en-US" altLang="zh-CN" sz="2600" b="1" dirty="0">
                <a:ea typeface="+mn-ea"/>
                <a:cs typeface="+mn-ea"/>
                <a:sym typeface="+mn-lt"/>
              </a:rPr>
              <a:t>(OADM)</a:t>
            </a:r>
            <a:endParaRPr lang="en-US" altLang="zh-CN" sz="2600" b="1" dirty="0">
              <a:ea typeface="+mn-ea"/>
              <a:cs typeface="+mn-ea"/>
              <a:sym typeface="+mn-lt"/>
            </a:endParaRPr>
          </a:p>
          <a:p>
            <a:pPr>
              <a:lnSpc>
                <a:spcPct val="120000"/>
              </a:lnSpc>
              <a:spcBef>
                <a:spcPct val="0"/>
              </a:spcBef>
              <a:buFontTx/>
              <a:buNone/>
              <a:defRPr/>
            </a:pPr>
            <a:r>
              <a:rPr lang="en-US" altLang="zh-CN" sz="2400" b="1" dirty="0">
                <a:ea typeface="+mn-ea"/>
                <a:cs typeface="+mn-ea"/>
                <a:sym typeface="+mn-lt"/>
              </a:rPr>
              <a:t>      OADM</a:t>
            </a:r>
            <a:r>
              <a:rPr lang="zh-CN" altLang="en-US" sz="2400" b="1" dirty="0">
                <a:ea typeface="+mn-ea"/>
                <a:cs typeface="+mn-ea"/>
                <a:sym typeface="+mn-lt"/>
              </a:rPr>
              <a:t>主要在光域实现传统</a:t>
            </a:r>
            <a:r>
              <a:rPr lang="en-US" altLang="zh-CN" sz="2400" b="1" dirty="0">
                <a:ea typeface="+mn-ea"/>
                <a:cs typeface="+mn-ea"/>
                <a:sym typeface="+mn-lt"/>
              </a:rPr>
              <a:t>SDH</a:t>
            </a:r>
            <a:r>
              <a:rPr lang="zh-CN" altLang="en-US" sz="2400" b="1" dirty="0">
                <a:ea typeface="+mn-ea"/>
                <a:cs typeface="+mn-ea"/>
                <a:sym typeface="+mn-lt"/>
              </a:rPr>
              <a:t>中的</a:t>
            </a:r>
            <a:r>
              <a:rPr lang="en-US" altLang="zh-CN" sz="2400" b="1" dirty="0">
                <a:ea typeface="+mn-ea"/>
                <a:cs typeface="+mn-ea"/>
                <a:sym typeface="+mn-lt"/>
              </a:rPr>
              <a:t>SADM</a:t>
            </a:r>
            <a:r>
              <a:rPr lang="zh-CN" altLang="en-US" sz="2400" b="1" dirty="0">
                <a:ea typeface="+mn-ea"/>
                <a:cs typeface="+mn-ea"/>
                <a:sym typeface="+mn-lt"/>
              </a:rPr>
              <a:t>在时域中实现的功能，包括从传输设备中有选择地下路</a:t>
            </a:r>
            <a:r>
              <a:rPr lang="en-US" altLang="zh-CN" sz="2400" b="1" dirty="0">
                <a:ea typeface="+mn-ea"/>
                <a:cs typeface="+mn-ea"/>
                <a:sym typeface="+mn-lt"/>
              </a:rPr>
              <a:t>(Drop)</a:t>
            </a:r>
            <a:r>
              <a:rPr lang="zh-CN" altLang="en-US" sz="2400" b="1" dirty="0">
                <a:ea typeface="+mn-ea"/>
                <a:cs typeface="+mn-ea"/>
                <a:sym typeface="+mn-lt"/>
              </a:rPr>
              <a:t>去往本地的光信号，同时上路</a:t>
            </a:r>
            <a:r>
              <a:rPr lang="en-US" altLang="zh-CN" sz="2400" b="1" dirty="0">
                <a:ea typeface="+mn-ea"/>
                <a:cs typeface="+mn-ea"/>
                <a:sym typeface="+mn-lt"/>
              </a:rPr>
              <a:t>(Add)</a:t>
            </a:r>
            <a:r>
              <a:rPr lang="zh-CN" altLang="en-US" sz="2400" b="1" dirty="0">
                <a:ea typeface="+mn-ea"/>
                <a:cs typeface="+mn-ea"/>
                <a:sym typeface="+mn-lt"/>
              </a:rPr>
              <a:t>本地用户发往其他用户的光信号。</a:t>
            </a:r>
            <a:endParaRPr lang="en-US" altLang="zh-CN" sz="2400" b="1" dirty="0">
              <a:ea typeface="+mn-ea"/>
              <a:cs typeface="+mn-ea"/>
              <a:sym typeface="+mn-lt"/>
            </a:endParaRPr>
          </a:p>
          <a:p>
            <a:pPr>
              <a:lnSpc>
                <a:spcPct val="120000"/>
              </a:lnSpc>
              <a:spcBef>
                <a:spcPct val="0"/>
              </a:spcBef>
              <a:buFontTx/>
              <a:buNone/>
              <a:defRPr/>
            </a:pPr>
            <a:r>
              <a:rPr lang="en-US" altLang="zh-CN" sz="2400" b="1" dirty="0">
                <a:cs typeface="+mn-ea"/>
                <a:sym typeface="+mn-lt"/>
              </a:rPr>
              <a:t>2</a:t>
            </a:r>
            <a:r>
              <a:rPr lang="zh-CN" altLang="en-US" sz="2400" b="1" dirty="0">
                <a:cs typeface="+mn-ea"/>
                <a:sym typeface="+mn-lt"/>
              </a:rPr>
              <a:t>．</a:t>
            </a:r>
            <a:r>
              <a:rPr lang="zh-CN" altLang="zh-CN" sz="2400" b="1" dirty="0">
                <a:cs typeface="+mn-ea"/>
                <a:sym typeface="+mn-lt"/>
              </a:rPr>
              <a:t>光交叉连接器</a:t>
            </a:r>
            <a:r>
              <a:rPr lang="zh-CN" altLang="en-US" sz="2400" b="1" dirty="0">
                <a:cs typeface="+mn-ea"/>
                <a:sym typeface="+mn-lt"/>
              </a:rPr>
              <a:t>(</a:t>
            </a:r>
            <a:r>
              <a:rPr lang="en-US" altLang="zh-CN" sz="2400" b="1" dirty="0">
                <a:cs typeface="+mn-ea"/>
                <a:sym typeface="+mn-lt"/>
              </a:rPr>
              <a:t>OXC)</a:t>
            </a:r>
            <a:endParaRPr lang="en-US" altLang="zh-CN" sz="2400" b="1" dirty="0">
              <a:cs typeface="+mn-ea"/>
              <a:sym typeface="+mn-lt"/>
            </a:endParaRPr>
          </a:p>
          <a:p>
            <a:pPr algn="just">
              <a:lnSpc>
                <a:spcPct val="120000"/>
              </a:lnSpc>
              <a:spcBef>
                <a:spcPct val="0"/>
              </a:spcBef>
              <a:buFontTx/>
              <a:buNone/>
              <a:defRPr/>
            </a:pPr>
            <a:r>
              <a:rPr lang="en-US" altLang="zh-CN" sz="2000" b="1" dirty="0">
                <a:cs typeface="+mn-ea"/>
                <a:sym typeface="+mn-lt"/>
              </a:rPr>
              <a:t>       OXC</a:t>
            </a:r>
            <a:r>
              <a:rPr lang="zh-CN" altLang="en-US" sz="2000" b="1" dirty="0">
                <a:cs typeface="+mn-ea"/>
                <a:sym typeface="+mn-lt"/>
              </a:rPr>
              <a:t>的主要功能与传统</a:t>
            </a:r>
            <a:r>
              <a:rPr lang="en-US" altLang="zh-CN" sz="2000" b="1" dirty="0">
                <a:cs typeface="+mn-ea"/>
                <a:sym typeface="+mn-lt"/>
              </a:rPr>
              <a:t>SDH</a:t>
            </a:r>
            <a:r>
              <a:rPr lang="zh-CN" altLang="en-US" sz="2000" b="1" dirty="0">
                <a:cs typeface="+mn-ea"/>
                <a:sym typeface="+mn-lt"/>
              </a:rPr>
              <a:t>中的</a:t>
            </a:r>
            <a:r>
              <a:rPr lang="en-US" altLang="zh-CN" sz="2000" b="1" dirty="0">
                <a:cs typeface="+mn-ea"/>
                <a:sym typeface="+mn-lt"/>
              </a:rPr>
              <a:t>SDXC</a:t>
            </a:r>
            <a:r>
              <a:rPr lang="zh-CN" altLang="en-US" sz="2000" b="1" dirty="0">
                <a:cs typeface="+mn-ea"/>
                <a:sym typeface="+mn-lt"/>
              </a:rPr>
              <a:t>在时域中实现的功能类似，不同点在于</a:t>
            </a:r>
            <a:r>
              <a:rPr lang="en-US" altLang="zh-CN" sz="2000" b="1" dirty="0">
                <a:cs typeface="+mn-ea"/>
                <a:sym typeface="+mn-lt"/>
              </a:rPr>
              <a:t>OXC</a:t>
            </a:r>
            <a:r>
              <a:rPr lang="zh-CN" altLang="en-US" sz="2000" b="1" dirty="0">
                <a:cs typeface="+mn-ea"/>
                <a:sym typeface="+mn-lt"/>
              </a:rPr>
              <a:t>在光域上直接实现了光信号的交叉连接，路由选择，网络恢复等功能，无需进行光</a:t>
            </a:r>
            <a:r>
              <a:rPr lang="en-US" altLang="zh-CN" sz="2000" b="1" dirty="0">
                <a:cs typeface="+mn-ea"/>
                <a:sym typeface="+mn-lt"/>
              </a:rPr>
              <a:t>/</a:t>
            </a:r>
            <a:r>
              <a:rPr lang="zh-CN" altLang="en-US" sz="2000" b="1" dirty="0">
                <a:cs typeface="+mn-ea"/>
                <a:sym typeface="+mn-lt"/>
              </a:rPr>
              <a:t>电</a:t>
            </a:r>
            <a:r>
              <a:rPr lang="en-US" altLang="zh-CN" sz="2000" b="1" dirty="0">
                <a:cs typeface="+mn-ea"/>
                <a:sym typeface="+mn-lt"/>
              </a:rPr>
              <a:t>/</a:t>
            </a:r>
            <a:r>
              <a:rPr lang="zh-CN" altLang="en-US" sz="2000" b="1" dirty="0">
                <a:cs typeface="+mn-ea"/>
                <a:sym typeface="+mn-lt"/>
              </a:rPr>
              <a:t>光转换和电处理。</a:t>
            </a:r>
            <a:r>
              <a:rPr lang="en-US" altLang="zh-CN" sz="1800" dirty="0">
                <a:cs typeface="+mn-ea"/>
                <a:sym typeface="+mn-lt"/>
              </a:rPr>
              <a:t> </a:t>
            </a:r>
            <a:endParaRPr lang="en-US" altLang="zh-CN" sz="1800" dirty="0">
              <a:cs typeface="+mn-ea"/>
              <a:sym typeface="+mn-lt"/>
            </a:endParaRPr>
          </a:p>
          <a:p>
            <a:pPr algn="just">
              <a:lnSpc>
                <a:spcPct val="120000"/>
              </a:lnSpc>
              <a:spcBef>
                <a:spcPct val="0"/>
              </a:spcBef>
              <a:buFontTx/>
              <a:buNone/>
              <a:defRPr/>
            </a:pPr>
            <a:r>
              <a:rPr lang="en-US" altLang="zh-CN" sz="2400" b="1" dirty="0">
                <a:cs typeface="+mn-ea"/>
                <a:sym typeface="+mn-lt"/>
              </a:rPr>
              <a:t>3. </a:t>
            </a:r>
            <a:r>
              <a:rPr lang="zh-CN" altLang="en-US" sz="2400" b="1" dirty="0">
                <a:cs typeface="+mn-ea"/>
                <a:sym typeface="+mn-lt"/>
              </a:rPr>
              <a:t>典型的</a:t>
            </a:r>
            <a:r>
              <a:rPr lang="en-US" altLang="zh-CN" sz="2400" b="1" dirty="0">
                <a:cs typeface="+mn-ea"/>
                <a:sym typeface="+mn-lt"/>
              </a:rPr>
              <a:t>OTN</a:t>
            </a:r>
            <a:r>
              <a:rPr lang="zh-CN" altLang="en-US" sz="2400" b="1" dirty="0">
                <a:cs typeface="+mn-ea"/>
                <a:sym typeface="+mn-lt"/>
              </a:rPr>
              <a:t>拓扑结</a:t>
            </a:r>
            <a:r>
              <a:rPr lang="en-US" altLang="zh-CN" sz="2000" dirty="0">
                <a:ea typeface="+mn-ea"/>
                <a:cs typeface="+mn-ea"/>
                <a:sym typeface="+mn-lt"/>
              </a:rPr>
              <a:t> </a:t>
            </a:r>
            <a:endParaRPr lang="en-US" altLang="zh-CN" sz="3000" b="1" dirty="0">
              <a:ea typeface="+mn-ea"/>
              <a:cs typeface="+mn-ea"/>
              <a:sym typeface="+mn-lt"/>
            </a:endParaRPr>
          </a:p>
          <a:p>
            <a:pPr algn="just">
              <a:lnSpc>
                <a:spcPct val="120000"/>
              </a:lnSpc>
              <a:spcBef>
                <a:spcPct val="0"/>
              </a:spcBef>
              <a:buFontTx/>
              <a:buNone/>
              <a:defRPr/>
            </a:pPr>
            <a:endParaRPr lang="zh-CN" altLang="en-US" sz="2600" b="1" dirty="0">
              <a:ea typeface="+mn-ea"/>
              <a:cs typeface="+mn-ea"/>
              <a:sym typeface="+mn-lt"/>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6738" name="Object 4"/>
          <p:cNvGraphicFramePr>
            <a:graphicFrameLocks noGrp="1" noChangeAspect="1"/>
          </p:cNvGraphicFramePr>
          <p:nvPr>
            <p:ph sz="half" idx="2"/>
          </p:nvPr>
        </p:nvGraphicFramePr>
        <p:xfrm>
          <a:off x="971600" y="1165979"/>
          <a:ext cx="6335043" cy="5666125"/>
        </p:xfrm>
        <a:graphic>
          <a:graphicData uri="http://schemas.openxmlformats.org/presentationml/2006/ole">
            <mc:AlternateContent xmlns:mc="http://schemas.openxmlformats.org/markup-compatibility/2006">
              <mc:Choice xmlns:v="urn:schemas-microsoft-com:vml" Requires="v">
                <p:oleObj spid="_x0000_s116770" name="Visio" r:id="rId1" imgW="4550410" imgH="4066540" progId="Visio.Drawing.11">
                  <p:embed/>
                </p:oleObj>
              </mc:Choice>
              <mc:Fallback>
                <p:oleObj name="Visio" r:id="rId1" imgW="4550410" imgH="4066540" progId="Visio.Drawing.11">
                  <p:embed/>
                  <p:pic>
                    <p:nvPicPr>
                      <p:cNvPr id="0" name="Object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165979"/>
                        <a:ext cx="6335043" cy="5666125"/>
                      </a:xfrm>
                      <a:prstGeom prst="rect">
                        <a:avLst/>
                      </a:prstGeom>
                      <a:noFill/>
                      <a:ln>
                        <a:noFill/>
                      </a:ln>
                      <a:effectLst/>
                    </p:spPr>
                  </p:pic>
                </p:oleObj>
              </mc:Fallback>
            </mc:AlternateContent>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lstStyle/>
          <a:p>
            <a:pPr algn="ctr">
              <a:lnSpc>
                <a:spcPct val="120000"/>
              </a:lnSpc>
              <a:defRPr/>
            </a:pPr>
            <a:r>
              <a:rPr lang="zh-CN" altLang="en-US" b="1">
                <a:latin typeface="+mn-lt"/>
                <a:ea typeface="+mn-ea"/>
                <a:cs typeface="+mn-ea"/>
                <a:sym typeface="+mn-lt"/>
              </a:rPr>
              <a:t>思考、复习题</a:t>
            </a:r>
            <a:endParaRPr lang="zh-CN" altLang="en-US" b="1">
              <a:latin typeface="+mn-lt"/>
              <a:ea typeface="+mn-ea"/>
              <a:cs typeface="+mn-ea"/>
              <a:sym typeface="+mn-lt"/>
            </a:endParaRPr>
          </a:p>
        </p:txBody>
      </p:sp>
      <p:sp>
        <p:nvSpPr>
          <p:cNvPr id="113667" name="Rectangle 3"/>
          <p:cNvSpPr>
            <a:spLocks noGrp="1" noChangeArrowheads="1"/>
          </p:cNvSpPr>
          <p:nvPr>
            <p:ph type="body" sz="half" idx="1"/>
          </p:nvPr>
        </p:nvSpPr>
        <p:spPr>
          <a:xfrm>
            <a:off x="635000" y="1371600"/>
            <a:ext cx="7608888" cy="4724400"/>
          </a:xfrm>
        </p:spPr>
        <p:txBody>
          <a:bodyPr rtlCol="0">
            <a:normAutofit/>
          </a:bodyPr>
          <a:lstStyle/>
          <a:p>
            <a:pPr algn="just">
              <a:lnSpc>
                <a:spcPct val="120000"/>
              </a:lnSpc>
              <a:spcBef>
                <a:spcPct val="0"/>
              </a:spcBef>
              <a:buFontTx/>
              <a:buNone/>
              <a:defRPr/>
            </a:pPr>
            <a:r>
              <a:rPr lang="en-US" altLang="zh-CN" sz="2400" b="1">
                <a:ea typeface="+mn-ea"/>
                <a:cs typeface="+mn-ea"/>
                <a:sym typeface="+mn-lt"/>
              </a:rPr>
              <a:t>1</a:t>
            </a:r>
            <a:r>
              <a:rPr lang="zh-CN" altLang="en-US" sz="2400" b="1">
                <a:ea typeface="+mn-ea"/>
                <a:cs typeface="+mn-ea"/>
                <a:sym typeface="+mn-lt"/>
              </a:rPr>
              <a:t>、</a:t>
            </a:r>
            <a:r>
              <a:rPr lang="en-US" altLang="zh-CN" sz="2400" b="1">
                <a:ea typeface="+mn-ea"/>
                <a:cs typeface="+mn-ea"/>
                <a:sym typeface="+mn-lt"/>
              </a:rPr>
              <a:t>SDH</a:t>
            </a:r>
            <a:r>
              <a:rPr lang="zh-CN" altLang="en-US" sz="2400" b="1">
                <a:ea typeface="+mn-ea"/>
                <a:cs typeface="+mn-ea"/>
                <a:sym typeface="+mn-lt"/>
              </a:rPr>
              <a:t>的帧结构由哪几部分组成，各起什么作用？</a:t>
            </a:r>
            <a:endParaRPr lang="zh-CN" altLang="en-US" sz="2400" b="1">
              <a:ea typeface="+mn-ea"/>
              <a:cs typeface="+mn-ea"/>
              <a:sym typeface="+mn-lt"/>
            </a:endParaRPr>
          </a:p>
          <a:p>
            <a:pPr algn="just">
              <a:lnSpc>
                <a:spcPct val="120000"/>
              </a:lnSpc>
              <a:spcBef>
                <a:spcPct val="0"/>
              </a:spcBef>
              <a:buFontTx/>
              <a:buNone/>
              <a:defRPr/>
            </a:pPr>
            <a:r>
              <a:rPr lang="en-US" altLang="zh-CN" sz="2400" b="1">
                <a:ea typeface="+mn-ea"/>
                <a:cs typeface="+mn-ea"/>
                <a:sym typeface="+mn-lt"/>
              </a:rPr>
              <a:t>2</a:t>
            </a:r>
            <a:r>
              <a:rPr lang="zh-CN" altLang="en-US" sz="2400" b="1">
                <a:ea typeface="+mn-ea"/>
                <a:cs typeface="+mn-ea"/>
                <a:sym typeface="+mn-lt"/>
              </a:rPr>
              <a:t>、目前使用的</a:t>
            </a:r>
            <a:r>
              <a:rPr lang="en-US" altLang="zh-CN" sz="2400" b="1">
                <a:ea typeface="+mn-ea"/>
                <a:cs typeface="+mn-ea"/>
                <a:sym typeface="+mn-lt"/>
              </a:rPr>
              <a:t>SDH</a:t>
            </a:r>
            <a:r>
              <a:rPr lang="zh-CN" altLang="en-US" sz="2400" b="1">
                <a:ea typeface="+mn-ea"/>
                <a:cs typeface="+mn-ea"/>
                <a:sym typeface="+mn-lt"/>
              </a:rPr>
              <a:t>信号的速率等级是如何规定的？</a:t>
            </a:r>
            <a:endParaRPr lang="zh-CN" altLang="en-US" sz="2400" b="1">
              <a:ea typeface="+mn-ea"/>
              <a:cs typeface="+mn-ea"/>
              <a:sym typeface="+mn-lt"/>
            </a:endParaRPr>
          </a:p>
          <a:p>
            <a:pPr>
              <a:lnSpc>
                <a:spcPct val="120000"/>
              </a:lnSpc>
              <a:spcBef>
                <a:spcPct val="0"/>
              </a:spcBef>
              <a:buFontTx/>
              <a:buNone/>
              <a:defRPr/>
            </a:pPr>
            <a:r>
              <a:rPr lang="en-US" altLang="zh-CN" sz="2400" b="1">
                <a:ea typeface="+mn-ea"/>
                <a:cs typeface="+mn-ea"/>
                <a:sym typeface="+mn-lt"/>
              </a:rPr>
              <a:t>3</a:t>
            </a:r>
            <a:r>
              <a:rPr lang="zh-CN" altLang="en-US" sz="2400" b="1">
                <a:ea typeface="+mn-ea"/>
                <a:cs typeface="+mn-ea"/>
                <a:sym typeface="+mn-lt"/>
              </a:rPr>
              <a:t>、构成</a:t>
            </a:r>
            <a:r>
              <a:rPr lang="en-US" altLang="zh-CN" sz="2400" b="1">
                <a:ea typeface="+mn-ea"/>
                <a:cs typeface="+mn-ea"/>
                <a:sym typeface="+mn-lt"/>
              </a:rPr>
              <a:t>SDH/SONet</a:t>
            </a:r>
            <a:r>
              <a:rPr lang="zh-CN" altLang="en-US" sz="2400" b="1">
                <a:ea typeface="+mn-ea"/>
                <a:cs typeface="+mn-ea"/>
                <a:sym typeface="+mn-lt"/>
              </a:rPr>
              <a:t>传送网的主要网元设备有哪些，它们在网络中的作用是什么</a:t>
            </a:r>
            <a:r>
              <a:rPr lang="en-US" altLang="zh-CN" sz="2400" b="1">
                <a:ea typeface="+mn-ea"/>
                <a:cs typeface="+mn-ea"/>
                <a:sym typeface="+mn-lt"/>
              </a:rPr>
              <a:t>?</a:t>
            </a:r>
            <a:endParaRPr lang="zh-CN" altLang="en-US" sz="2400" b="1">
              <a:ea typeface="+mn-ea"/>
              <a:cs typeface="+mn-ea"/>
              <a:sym typeface="+mn-lt"/>
            </a:endParaRPr>
          </a:p>
          <a:p>
            <a:pPr algn="just">
              <a:lnSpc>
                <a:spcPct val="120000"/>
              </a:lnSpc>
              <a:spcBef>
                <a:spcPct val="0"/>
              </a:spcBef>
              <a:buFontTx/>
              <a:buNone/>
              <a:defRPr/>
            </a:pPr>
            <a:r>
              <a:rPr lang="en-US" altLang="zh-CN" sz="2400" b="1">
                <a:solidFill>
                  <a:schemeClr val="folHlink"/>
                </a:solidFill>
                <a:ea typeface="+mn-ea"/>
                <a:cs typeface="+mn-ea"/>
                <a:sym typeface="+mn-lt"/>
              </a:rPr>
              <a:t>4</a:t>
            </a:r>
            <a:r>
              <a:rPr lang="zh-CN" altLang="en-US" sz="2400" b="1">
                <a:solidFill>
                  <a:schemeClr val="folHlink"/>
                </a:solidFill>
                <a:ea typeface="+mn-ea"/>
                <a:cs typeface="+mn-ea"/>
                <a:sym typeface="+mn-lt"/>
              </a:rPr>
              <a:t>、简述光传送网的分层结构，为什么要引入一个光通道层，它在</a:t>
            </a:r>
            <a:r>
              <a:rPr lang="en-US" altLang="zh-CN" sz="2400" b="1">
                <a:solidFill>
                  <a:schemeClr val="folHlink"/>
                </a:solidFill>
                <a:ea typeface="+mn-ea"/>
                <a:cs typeface="+mn-ea"/>
                <a:sym typeface="+mn-lt"/>
              </a:rPr>
              <a:t>OTN</a:t>
            </a:r>
            <a:r>
              <a:rPr lang="zh-CN" altLang="en-US" sz="2400" b="1">
                <a:solidFill>
                  <a:schemeClr val="folHlink"/>
                </a:solidFill>
                <a:ea typeface="+mn-ea"/>
                <a:cs typeface="+mn-ea"/>
                <a:sym typeface="+mn-lt"/>
              </a:rPr>
              <a:t>中起什么作用？</a:t>
            </a:r>
            <a:endParaRPr lang="zh-CN" altLang="en-US" sz="2400" b="1">
              <a:solidFill>
                <a:schemeClr val="folHlink"/>
              </a:solidFill>
              <a:ea typeface="+mn-ea"/>
              <a:cs typeface="+mn-ea"/>
              <a:sym typeface="+mn-lt"/>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ChangeArrowheads="1"/>
          </p:cNvSpPr>
          <p:nvPr/>
        </p:nvSpPr>
        <p:spPr bwMode="auto">
          <a:xfrm>
            <a:off x="882650" y="350044"/>
            <a:ext cx="7793038" cy="73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en-US" altLang="zh-CN" sz="3200" b="0" dirty="0">
                <a:solidFill>
                  <a:schemeClr val="tx2"/>
                </a:solidFill>
                <a:latin typeface="+mn-lt"/>
                <a:ea typeface="+mn-ea"/>
                <a:cs typeface="+mn-ea"/>
                <a:sym typeface="+mn-lt"/>
              </a:rPr>
              <a:t>EIA-232/V.24 </a:t>
            </a:r>
            <a:r>
              <a:rPr lang="zh-CN" altLang="en-US" sz="3200" b="0" dirty="0">
                <a:solidFill>
                  <a:schemeClr val="tx2"/>
                </a:solidFill>
                <a:latin typeface="+mn-lt"/>
                <a:ea typeface="+mn-ea"/>
                <a:cs typeface="+mn-ea"/>
                <a:sym typeface="+mn-lt"/>
              </a:rPr>
              <a:t>的信号定义</a:t>
            </a:r>
            <a:r>
              <a:rPr lang="zh-CN" altLang="en-US" sz="4400" b="0" dirty="0">
                <a:solidFill>
                  <a:schemeClr val="tx2"/>
                </a:solidFill>
                <a:latin typeface="+mn-lt"/>
                <a:ea typeface="+mn-ea"/>
                <a:cs typeface="+mn-ea"/>
                <a:sym typeface="+mn-lt"/>
              </a:rPr>
              <a:t> </a:t>
            </a:r>
            <a:endParaRPr lang="zh-CN" altLang="en-US" sz="4400" b="0" dirty="0">
              <a:solidFill>
                <a:schemeClr val="tx2"/>
              </a:solidFill>
              <a:latin typeface="+mn-lt"/>
              <a:ea typeface="+mn-ea"/>
              <a:cs typeface="+mn-ea"/>
              <a:sym typeface="+mn-lt"/>
            </a:endParaRPr>
          </a:p>
        </p:txBody>
      </p:sp>
      <p:grpSp>
        <p:nvGrpSpPr>
          <p:cNvPr id="118787" name="Group 3"/>
          <p:cNvGrpSpPr/>
          <p:nvPr/>
        </p:nvGrpSpPr>
        <p:grpSpPr bwMode="auto">
          <a:xfrm>
            <a:off x="609600" y="2046288"/>
            <a:ext cx="8066088" cy="4119562"/>
            <a:chOff x="384" y="1289"/>
            <a:chExt cx="5081" cy="2595"/>
          </a:xfrm>
        </p:grpSpPr>
        <p:sp>
          <p:nvSpPr>
            <p:cNvPr id="114692" name="Rectangle 4"/>
            <p:cNvSpPr>
              <a:spLocks noChangeArrowheads="1"/>
            </p:cNvSpPr>
            <p:nvPr/>
          </p:nvSpPr>
          <p:spPr bwMode="auto">
            <a:xfrm>
              <a:off x="384" y="1289"/>
              <a:ext cx="1039" cy="2527"/>
            </a:xfrm>
            <a:prstGeom prst="rect">
              <a:avLst/>
            </a:prstGeom>
            <a:solidFill>
              <a:srgbClr val="FFFF66"/>
            </a:solidFill>
            <a:ln w="12700">
              <a:solidFill>
                <a:schemeClr val="tx1"/>
              </a:solidFill>
              <a:miter lim="800000"/>
            </a:ln>
            <a:effectLst>
              <a:outerShdw dist="71842" dir="2700000" algn="ctr" rotWithShape="0">
                <a:schemeClr val="tx1"/>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14693" name="Rectangle 5"/>
            <p:cNvSpPr>
              <a:spLocks noChangeArrowheads="1"/>
            </p:cNvSpPr>
            <p:nvPr/>
          </p:nvSpPr>
          <p:spPr bwMode="auto">
            <a:xfrm>
              <a:off x="4389" y="1289"/>
              <a:ext cx="1076" cy="2527"/>
            </a:xfrm>
            <a:prstGeom prst="rect">
              <a:avLst/>
            </a:prstGeom>
            <a:solidFill>
              <a:srgbClr val="CCECFF"/>
            </a:solidFill>
            <a:ln w="12700">
              <a:solidFill>
                <a:schemeClr val="tx1"/>
              </a:solidFill>
              <a:miter lim="800000"/>
            </a:ln>
            <a:effectLst>
              <a:outerShdw dist="71842" dir="2700000" algn="ctr" rotWithShape="0">
                <a:schemeClr val="tx1"/>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14694" name="Line 6"/>
            <p:cNvSpPr>
              <a:spLocks noChangeShapeType="1"/>
            </p:cNvSpPr>
            <p:nvPr/>
          </p:nvSpPr>
          <p:spPr bwMode="auto">
            <a:xfrm>
              <a:off x="1465" y="1571"/>
              <a:ext cx="2922" cy="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695" name="Line 7"/>
            <p:cNvSpPr>
              <a:spLocks noChangeShapeType="1"/>
            </p:cNvSpPr>
            <p:nvPr/>
          </p:nvSpPr>
          <p:spPr bwMode="auto">
            <a:xfrm>
              <a:off x="1465" y="1810"/>
              <a:ext cx="2922" cy="0"/>
            </a:xfrm>
            <a:prstGeom prst="line">
              <a:avLst/>
            </a:prstGeom>
            <a:noFill/>
            <a:ln w="28575">
              <a:solidFill>
                <a:srgbClr val="333399"/>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696" name="Line 8"/>
            <p:cNvSpPr>
              <a:spLocks noChangeShapeType="1"/>
            </p:cNvSpPr>
            <p:nvPr/>
          </p:nvSpPr>
          <p:spPr bwMode="auto">
            <a:xfrm>
              <a:off x="1465" y="2049"/>
              <a:ext cx="2922" cy="0"/>
            </a:xfrm>
            <a:prstGeom prst="line">
              <a:avLst/>
            </a:prstGeom>
            <a:noFill/>
            <a:ln w="28575">
              <a:solidFill>
                <a:srgbClr val="333399"/>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697" name="Line 9"/>
            <p:cNvSpPr>
              <a:spLocks noChangeShapeType="1"/>
            </p:cNvSpPr>
            <p:nvPr/>
          </p:nvSpPr>
          <p:spPr bwMode="auto">
            <a:xfrm>
              <a:off x="1465" y="2288"/>
              <a:ext cx="2922" cy="0"/>
            </a:xfrm>
            <a:prstGeom prst="line">
              <a:avLst/>
            </a:prstGeom>
            <a:noFill/>
            <a:ln w="28575">
              <a:solidFill>
                <a:srgbClr val="333399"/>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698" name="Line 10"/>
            <p:cNvSpPr>
              <a:spLocks noChangeShapeType="1"/>
            </p:cNvSpPr>
            <p:nvPr/>
          </p:nvSpPr>
          <p:spPr bwMode="auto">
            <a:xfrm>
              <a:off x="1465" y="2527"/>
              <a:ext cx="2922" cy="0"/>
            </a:xfrm>
            <a:prstGeom prst="line">
              <a:avLst/>
            </a:prstGeom>
            <a:noFill/>
            <a:ln w="28575">
              <a:solidFill>
                <a:srgbClr val="333399"/>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699" name="Line 11"/>
            <p:cNvSpPr>
              <a:spLocks noChangeShapeType="1"/>
            </p:cNvSpPr>
            <p:nvPr/>
          </p:nvSpPr>
          <p:spPr bwMode="auto">
            <a:xfrm>
              <a:off x="1465" y="2766"/>
              <a:ext cx="2922" cy="0"/>
            </a:xfrm>
            <a:prstGeom prst="line">
              <a:avLst/>
            </a:prstGeom>
            <a:noFill/>
            <a:ln w="28575">
              <a:solidFill>
                <a:srgbClr val="333399"/>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00" name="Line 12"/>
            <p:cNvSpPr>
              <a:spLocks noChangeShapeType="1"/>
            </p:cNvSpPr>
            <p:nvPr/>
          </p:nvSpPr>
          <p:spPr bwMode="auto">
            <a:xfrm>
              <a:off x="1465" y="3005"/>
              <a:ext cx="2922" cy="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01" name="Line 13"/>
            <p:cNvSpPr>
              <a:spLocks noChangeShapeType="1"/>
            </p:cNvSpPr>
            <p:nvPr/>
          </p:nvSpPr>
          <p:spPr bwMode="auto">
            <a:xfrm>
              <a:off x="1465" y="3244"/>
              <a:ext cx="2922" cy="0"/>
            </a:xfrm>
            <a:prstGeom prst="line">
              <a:avLst/>
            </a:prstGeom>
            <a:noFill/>
            <a:ln w="28575">
              <a:solidFill>
                <a:srgbClr val="333399"/>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02" name="Line 14"/>
            <p:cNvSpPr>
              <a:spLocks noChangeShapeType="1"/>
            </p:cNvSpPr>
            <p:nvPr/>
          </p:nvSpPr>
          <p:spPr bwMode="auto">
            <a:xfrm>
              <a:off x="1465" y="3483"/>
              <a:ext cx="2922" cy="0"/>
            </a:xfrm>
            <a:prstGeom prst="line">
              <a:avLst/>
            </a:prstGeom>
            <a:noFill/>
            <a:ln w="28575">
              <a:solidFill>
                <a:srgbClr val="333399"/>
              </a:solidFill>
              <a:round/>
              <a:headEnd type="non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03" name="Line 15"/>
            <p:cNvSpPr>
              <a:spLocks noChangeShapeType="1"/>
            </p:cNvSpPr>
            <p:nvPr/>
          </p:nvSpPr>
          <p:spPr bwMode="auto">
            <a:xfrm>
              <a:off x="1465" y="3722"/>
              <a:ext cx="2922" cy="0"/>
            </a:xfrm>
            <a:prstGeom prst="line">
              <a:avLst/>
            </a:prstGeom>
            <a:noFill/>
            <a:ln w="28575">
              <a:solidFill>
                <a:srgbClr val="333399"/>
              </a:solidFill>
              <a:round/>
              <a:headEnd type="triangle" w="sm" len="lg"/>
              <a:tailEnd type="non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04" name="Rectangle 16"/>
            <p:cNvSpPr>
              <a:spLocks noChangeArrowheads="1"/>
            </p:cNvSpPr>
            <p:nvPr/>
          </p:nvSpPr>
          <p:spPr bwMode="auto">
            <a:xfrm>
              <a:off x="1759" y="1342"/>
              <a:ext cx="84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(1) </a:t>
              </a:r>
              <a:r>
                <a:rPr lang="zh-CN" altLang="en-US" sz="2000" b="0">
                  <a:solidFill>
                    <a:srgbClr val="333399"/>
                  </a:solidFill>
                  <a:latin typeface="+mn-lt"/>
                  <a:ea typeface="+mn-ea"/>
                  <a:cs typeface="+mn-ea"/>
                  <a:sym typeface="+mn-lt"/>
                </a:rPr>
                <a:t>保护地</a:t>
              </a:r>
              <a:endParaRPr lang="zh-CN" altLang="en-US" sz="2000" b="0">
                <a:solidFill>
                  <a:srgbClr val="333399"/>
                </a:solidFill>
                <a:latin typeface="+mn-lt"/>
                <a:ea typeface="+mn-ea"/>
                <a:cs typeface="+mn-ea"/>
                <a:sym typeface="+mn-lt"/>
              </a:endParaRPr>
            </a:p>
          </p:txBody>
        </p:sp>
        <p:sp>
          <p:nvSpPr>
            <p:cNvPr id="114705" name="Rectangle 17"/>
            <p:cNvSpPr>
              <a:spLocks noChangeArrowheads="1"/>
            </p:cNvSpPr>
            <p:nvPr/>
          </p:nvSpPr>
          <p:spPr bwMode="auto">
            <a:xfrm>
              <a:off x="1759" y="1581"/>
              <a:ext cx="100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(2) </a:t>
              </a:r>
              <a:r>
                <a:rPr lang="zh-CN" altLang="en-US" sz="2000" b="0">
                  <a:solidFill>
                    <a:srgbClr val="333399"/>
                  </a:solidFill>
                  <a:latin typeface="+mn-lt"/>
                  <a:ea typeface="+mn-ea"/>
                  <a:cs typeface="+mn-ea"/>
                  <a:sym typeface="+mn-lt"/>
                </a:rPr>
                <a:t>发送数据</a:t>
              </a:r>
              <a:endParaRPr lang="zh-CN" altLang="en-US" sz="2000" b="0">
                <a:solidFill>
                  <a:srgbClr val="333399"/>
                </a:solidFill>
                <a:latin typeface="+mn-lt"/>
                <a:ea typeface="+mn-ea"/>
                <a:cs typeface="+mn-ea"/>
                <a:sym typeface="+mn-lt"/>
              </a:endParaRPr>
            </a:p>
          </p:txBody>
        </p:sp>
        <p:sp>
          <p:nvSpPr>
            <p:cNvPr id="114706" name="Rectangle 18"/>
            <p:cNvSpPr>
              <a:spLocks noChangeArrowheads="1"/>
            </p:cNvSpPr>
            <p:nvPr/>
          </p:nvSpPr>
          <p:spPr bwMode="auto">
            <a:xfrm>
              <a:off x="1759" y="1820"/>
              <a:ext cx="100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(3) </a:t>
              </a:r>
              <a:r>
                <a:rPr lang="zh-CN" altLang="en-US" sz="2000" b="0">
                  <a:solidFill>
                    <a:srgbClr val="333399"/>
                  </a:solidFill>
                  <a:latin typeface="+mn-lt"/>
                  <a:ea typeface="+mn-ea"/>
                  <a:cs typeface="+mn-ea"/>
                  <a:sym typeface="+mn-lt"/>
                </a:rPr>
                <a:t>接收数据</a:t>
              </a:r>
              <a:endParaRPr lang="zh-CN" altLang="en-US" sz="2000" b="0">
                <a:solidFill>
                  <a:srgbClr val="333399"/>
                </a:solidFill>
                <a:latin typeface="+mn-lt"/>
                <a:ea typeface="+mn-ea"/>
                <a:cs typeface="+mn-ea"/>
                <a:sym typeface="+mn-lt"/>
              </a:endParaRPr>
            </a:p>
          </p:txBody>
        </p:sp>
        <p:sp>
          <p:nvSpPr>
            <p:cNvPr id="114707" name="Rectangle 19"/>
            <p:cNvSpPr>
              <a:spLocks noChangeArrowheads="1"/>
            </p:cNvSpPr>
            <p:nvPr/>
          </p:nvSpPr>
          <p:spPr bwMode="auto">
            <a:xfrm>
              <a:off x="1759" y="2059"/>
              <a:ext cx="100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(4) </a:t>
              </a:r>
              <a:r>
                <a:rPr lang="zh-CN" altLang="en-US" sz="2000" b="0">
                  <a:solidFill>
                    <a:srgbClr val="333399"/>
                  </a:solidFill>
                  <a:latin typeface="+mn-lt"/>
                  <a:ea typeface="+mn-ea"/>
                  <a:cs typeface="+mn-ea"/>
                  <a:sym typeface="+mn-lt"/>
                </a:rPr>
                <a:t>请求发送</a:t>
              </a:r>
              <a:endParaRPr lang="zh-CN" altLang="en-US" sz="2000" b="0">
                <a:solidFill>
                  <a:srgbClr val="333399"/>
                </a:solidFill>
                <a:latin typeface="+mn-lt"/>
                <a:ea typeface="+mn-ea"/>
                <a:cs typeface="+mn-ea"/>
                <a:sym typeface="+mn-lt"/>
              </a:endParaRPr>
            </a:p>
          </p:txBody>
        </p:sp>
        <p:sp>
          <p:nvSpPr>
            <p:cNvPr id="114708" name="Rectangle 20"/>
            <p:cNvSpPr>
              <a:spLocks noChangeArrowheads="1"/>
            </p:cNvSpPr>
            <p:nvPr/>
          </p:nvSpPr>
          <p:spPr bwMode="auto">
            <a:xfrm>
              <a:off x="1759" y="2298"/>
              <a:ext cx="100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(5) </a:t>
              </a:r>
              <a:r>
                <a:rPr lang="zh-CN" altLang="en-US" sz="2000" b="0">
                  <a:solidFill>
                    <a:srgbClr val="333399"/>
                  </a:solidFill>
                  <a:latin typeface="+mn-lt"/>
                  <a:ea typeface="+mn-ea"/>
                  <a:cs typeface="+mn-ea"/>
                  <a:sym typeface="+mn-lt"/>
                </a:rPr>
                <a:t>允许发送</a:t>
              </a:r>
              <a:endParaRPr lang="zh-CN" altLang="en-US" sz="2000" b="0">
                <a:solidFill>
                  <a:srgbClr val="333399"/>
                </a:solidFill>
                <a:latin typeface="+mn-lt"/>
                <a:ea typeface="+mn-ea"/>
                <a:cs typeface="+mn-ea"/>
                <a:sym typeface="+mn-lt"/>
              </a:endParaRPr>
            </a:p>
          </p:txBody>
        </p:sp>
        <p:sp>
          <p:nvSpPr>
            <p:cNvPr id="114709" name="Rectangle 21"/>
            <p:cNvSpPr>
              <a:spLocks noChangeArrowheads="1"/>
            </p:cNvSpPr>
            <p:nvPr/>
          </p:nvSpPr>
          <p:spPr bwMode="auto">
            <a:xfrm>
              <a:off x="1759" y="2537"/>
              <a:ext cx="1066"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(6) DCE </a:t>
              </a:r>
              <a:r>
                <a:rPr lang="zh-CN" altLang="en-US" sz="2000" b="0">
                  <a:solidFill>
                    <a:srgbClr val="333399"/>
                  </a:solidFill>
                  <a:latin typeface="+mn-lt"/>
                  <a:ea typeface="+mn-ea"/>
                  <a:cs typeface="+mn-ea"/>
                  <a:sym typeface="+mn-lt"/>
                </a:rPr>
                <a:t>就绪</a:t>
              </a:r>
              <a:endParaRPr lang="zh-CN" altLang="en-US" sz="2000" b="0">
                <a:solidFill>
                  <a:srgbClr val="333399"/>
                </a:solidFill>
                <a:latin typeface="+mn-lt"/>
                <a:ea typeface="+mn-ea"/>
                <a:cs typeface="+mn-ea"/>
                <a:sym typeface="+mn-lt"/>
              </a:endParaRPr>
            </a:p>
          </p:txBody>
        </p:sp>
        <p:sp>
          <p:nvSpPr>
            <p:cNvPr id="114710" name="Rectangle 22"/>
            <p:cNvSpPr>
              <a:spLocks noChangeArrowheads="1"/>
            </p:cNvSpPr>
            <p:nvPr/>
          </p:nvSpPr>
          <p:spPr bwMode="auto">
            <a:xfrm>
              <a:off x="1759" y="2776"/>
              <a:ext cx="84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(7) </a:t>
              </a:r>
              <a:r>
                <a:rPr lang="zh-CN" altLang="en-US" sz="2000" b="0">
                  <a:solidFill>
                    <a:srgbClr val="333399"/>
                  </a:solidFill>
                  <a:latin typeface="+mn-lt"/>
                  <a:ea typeface="+mn-ea"/>
                  <a:cs typeface="+mn-ea"/>
                  <a:sym typeface="+mn-lt"/>
                </a:rPr>
                <a:t>信号地</a:t>
              </a:r>
              <a:endParaRPr lang="zh-CN" altLang="en-US" sz="2000" b="0">
                <a:solidFill>
                  <a:srgbClr val="333399"/>
                </a:solidFill>
                <a:latin typeface="+mn-lt"/>
                <a:ea typeface="+mn-ea"/>
                <a:cs typeface="+mn-ea"/>
                <a:sym typeface="+mn-lt"/>
              </a:endParaRPr>
            </a:p>
          </p:txBody>
        </p:sp>
        <p:sp>
          <p:nvSpPr>
            <p:cNvPr id="114711" name="Rectangle 23"/>
            <p:cNvSpPr>
              <a:spLocks noChangeArrowheads="1"/>
            </p:cNvSpPr>
            <p:nvPr/>
          </p:nvSpPr>
          <p:spPr bwMode="auto">
            <a:xfrm>
              <a:off x="1759" y="3015"/>
              <a:ext cx="100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(8) </a:t>
              </a:r>
              <a:r>
                <a:rPr lang="zh-CN" altLang="en-US" sz="2000" b="0">
                  <a:solidFill>
                    <a:srgbClr val="333399"/>
                  </a:solidFill>
                  <a:latin typeface="+mn-lt"/>
                  <a:ea typeface="+mn-ea"/>
                  <a:cs typeface="+mn-ea"/>
                  <a:sym typeface="+mn-lt"/>
                </a:rPr>
                <a:t>载波检测</a:t>
              </a:r>
              <a:endParaRPr lang="zh-CN" altLang="en-US" sz="2000" b="0">
                <a:solidFill>
                  <a:srgbClr val="333399"/>
                </a:solidFill>
                <a:latin typeface="+mn-lt"/>
                <a:ea typeface="+mn-ea"/>
                <a:cs typeface="+mn-ea"/>
                <a:sym typeface="+mn-lt"/>
              </a:endParaRPr>
            </a:p>
          </p:txBody>
        </p:sp>
        <p:sp>
          <p:nvSpPr>
            <p:cNvPr id="114712" name="Rectangle 24"/>
            <p:cNvSpPr>
              <a:spLocks noChangeArrowheads="1"/>
            </p:cNvSpPr>
            <p:nvPr/>
          </p:nvSpPr>
          <p:spPr bwMode="auto">
            <a:xfrm>
              <a:off x="1759" y="3254"/>
              <a:ext cx="1138"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(20) DTE </a:t>
              </a:r>
              <a:r>
                <a:rPr lang="zh-CN" altLang="en-US" sz="2000" b="0">
                  <a:solidFill>
                    <a:srgbClr val="333399"/>
                  </a:solidFill>
                  <a:latin typeface="+mn-lt"/>
                  <a:ea typeface="+mn-ea"/>
                  <a:cs typeface="+mn-ea"/>
                  <a:sym typeface="+mn-lt"/>
                </a:rPr>
                <a:t>就绪</a:t>
              </a:r>
              <a:endParaRPr lang="zh-CN" altLang="en-US" sz="2000" b="0">
                <a:solidFill>
                  <a:srgbClr val="333399"/>
                </a:solidFill>
                <a:latin typeface="+mn-lt"/>
                <a:ea typeface="+mn-ea"/>
                <a:cs typeface="+mn-ea"/>
                <a:sym typeface="+mn-lt"/>
              </a:endParaRPr>
            </a:p>
          </p:txBody>
        </p:sp>
        <p:sp>
          <p:nvSpPr>
            <p:cNvPr id="114713" name="Rectangle 25"/>
            <p:cNvSpPr>
              <a:spLocks noChangeArrowheads="1"/>
            </p:cNvSpPr>
            <p:nvPr/>
          </p:nvSpPr>
          <p:spPr bwMode="auto">
            <a:xfrm>
              <a:off x="1759" y="3493"/>
              <a:ext cx="109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(22) </a:t>
              </a:r>
              <a:r>
                <a:rPr lang="zh-CN" altLang="en-US" sz="2000" b="0">
                  <a:solidFill>
                    <a:srgbClr val="333399"/>
                  </a:solidFill>
                  <a:latin typeface="+mn-lt"/>
                  <a:ea typeface="+mn-ea"/>
                  <a:cs typeface="+mn-ea"/>
                  <a:sym typeface="+mn-lt"/>
                </a:rPr>
                <a:t>振铃指示</a:t>
              </a:r>
              <a:endParaRPr lang="zh-CN" altLang="en-US" sz="2000" b="0">
                <a:solidFill>
                  <a:srgbClr val="333399"/>
                </a:solidFill>
                <a:latin typeface="+mn-lt"/>
                <a:ea typeface="+mn-ea"/>
                <a:cs typeface="+mn-ea"/>
                <a:sym typeface="+mn-lt"/>
              </a:endParaRPr>
            </a:p>
          </p:txBody>
        </p:sp>
        <p:sp>
          <p:nvSpPr>
            <p:cNvPr id="114714" name="Line 26"/>
            <p:cNvSpPr>
              <a:spLocks noChangeShapeType="1"/>
            </p:cNvSpPr>
            <p:nvPr/>
          </p:nvSpPr>
          <p:spPr bwMode="auto">
            <a:xfrm>
              <a:off x="3067" y="1576"/>
              <a:ext cx="0" cy="91"/>
            </a:xfrm>
            <a:prstGeom prst="line">
              <a:avLst/>
            </a:prstGeom>
            <a:noFill/>
            <a:ln w="190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15" name="Line 27"/>
            <p:cNvSpPr>
              <a:spLocks noChangeShapeType="1"/>
            </p:cNvSpPr>
            <p:nvPr/>
          </p:nvSpPr>
          <p:spPr bwMode="auto">
            <a:xfrm>
              <a:off x="2942" y="1673"/>
              <a:ext cx="230" cy="0"/>
            </a:xfrm>
            <a:prstGeom prst="line">
              <a:avLst/>
            </a:prstGeom>
            <a:noFill/>
            <a:ln w="381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16" name="Oval 28"/>
            <p:cNvSpPr>
              <a:spLocks noChangeArrowheads="1"/>
            </p:cNvSpPr>
            <p:nvPr/>
          </p:nvSpPr>
          <p:spPr bwMode="auto">
            <a:xfrm>
              <a:off x="3051" y="1551"/>
              <a:ext cx="28" cy="31"/>
            </a:xfrm>
            <a:prstGeom prst="ellipse">
              <a:avLst/>
            </a:prstGeom>
            <a:solidFill>
              <a:schemeClr val="tx1"/>
            </a:solidFill>
            <a:ln w="12700">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14717" name="Line 29"/>
            <p:cNvSpPr>
              <a:spLocks noChangeShapeType="1"/>
            </p:cNvSpPr>
            <p:nvPr/>
          </p:nvSpPr>
          <p:spPr bwMode="auto">
            <a:xfrm>
              <a:off x="3720" y="3884"/>
              <a:ext cx="230" cy="0"/>
            </a:xfrm>
            <a:prstGeom prst="line">
              <a:avLst/>
            </a:prstGeom>
            <a:noFill/>
            <a:ln w="381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18" name="Line 30"/>
            <p:cNvSpPr>
              <a:spLocks noChangeShapeType="1"/>
            </p:cNvSpPr>
            <p:nvPr/>
          </p:nvSpPr>
          <p:spPr bwMode="auto">
            <a:xfrm>
              <a:off x="3735" y="1409"/>
              <a:ext cx="230" cy="0"/>
            </a:xfrm>
            <a:prstGeom prst="line">
              <a:avLst/>
            </a:prstGeom>
            <a:noFill/>
            <a:ln w="3810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19" name="Line 31"/>
            <p:cNvSpPr>
              <a:spLocks noChangeShapeType="1"/>
            </p:cNvSpPr>
            <p:nvPr/>
          </p:nvSpPr>
          <p:spPr bwMode="auto">
            <a:xfrm>
              <a:off x="3839" y="1414"/>
              <a:ext cx="0" cy="2464"/>
            </a:xfrm>
            <a:prstGeom prst="line">
              <a:avLst/>
            </a:prstGeom>
            <a:noFill/>
            <a:ln w="190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114720" name="Rectangle 32"/>
            <p:cNvSpPr>
              <a:spLocks noChangeArrowheads="1"/>
            </p:cNvSpPr>
            <p:nvPr/>
          </p:nvSpPr>
          <p:spPr bwMode="auto">
            <a:xfrm>
              <a:off x="687" y="1468"/>
              <a:ext cx="439"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DTE</a:t>
              </a:r>
              <a:endParaRPr lang="en-US" altLang="zh-CN" sz="2000" b="0">
                <a:solidFill>
                  <a:srgbClr val="333399"/>
                </a:solidFill>
                <a:latin typeface="+mn-lt"/>
                <a:ea typeface="+mn-ea"/>
                <a:cs typeface="+mn-ea"/>
                <a:sym typeface="+mn-lt"/>
              </a:endParaRPr>
            </a:p>
          </p:txBody>
        </p:sp>
        <p:sp>
          <p:nvSpPr>
            <p:cNvPr id="114721" name="Rectangle 33"/>
            <p:cNvSpPr>
              <a:spLocks noChangeArrowheads="1"/>
            </p:cNvSpPr>
            <p:nvPr/>
          </p:nvSpPr>
          <p:spPr bwMode="auto">
            <a:xfrm>
              <a:off x="4707" y="1468"/>
              <a:ext cx="457"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DCE</a:t>
              </a:r>
              <a:endParaRPr lang="en-US" altLang="zh-CN" sz="2000" b="0">
                <a:solidFill>
                  <a:srgbClr val="333399"/>
                </a:solidFill>
                <a:latin typeface="+mn-lt"/>
                <a:ea typeface="+mn-ea"/>
                <a:cs typeface="+mn-ea"/>
                <a:sym typeface="+mn-lt"/>
              </a:endParaRPr>
            </a:p>
          </p:txBody>
        </p:sp>
        <p:sp>
          <p:nvSpPr>
            <p:cNvPr id="114722" name="Rectangle 34"/>
            <p:cNvSpPr>
              <a:spLocks noChangeArrowheads="1"/>
            </p:cNvSpPr>
            <p:nvPr/>
          </p:nvSpPr>
          <p:spPr bwMode="auto">
            <a:xfrm>
              <a:off x="581" y="2177"/>
              <a:ext cx="600" cy="7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latinLnBrk="0">
                <a:lnSpc>
                  <a:spcPct val="120000"/>
                </a:lnSpc>
                <a:spcBef>
                  <a:spcPct val="0"/>
                </a:spcBef>
                <a:buFontTx/>
                <a:buNone/>
                <a:defRPr/>
              </a:pPr>
              <a:r>
                <a:rPr lang="zh-CN" altLang="en-US" sz="2000" b="0">
                  <a:solidFill>
                    <a:srgbClr val="333399"/>
                  </a:solidFill>
                  <a:latin typeface="+mn-lt"/>
                  <a:ea typeface="+mn-ea"/>
                  <a:cs typeface="+mn-ea"/>
                  <a:sym typeface="+mn-lt"/>
                </a:rPr>
                <a:t>计算机</a:t>
              </a:r>
              <a:endParaRPr lang="zh-CN" altLang="en-US" sz="2000" b="0">
                <a:solidFill>
                  <a:srgbClr val="333399"/>
                </a:solidFill>
                <a:latin typeface="+mn-lt"/>
                <a:ea typeface="+mn-ea"/>
                <a:cs typeface="+mn-ea"/>
                <a:sym typeface="+mn-lt"/>
              </a:endParaRPr>
            </a:p>
            <a:p>
              <a:pPr algn="ctr" latinLnBrk="0">
                <a:lnSpc>
                  <a:spcPct val="120000"/>
                </a:lnSpc>
                <a:spcBef>
                  <a:spcPct val="0"/>
                </a:spcBef>
                <a:buFontTx/>
                <a:buNone/>
                <a:defRPr/>
              </a:pPr>
              <a:r>
                <a:rPr lang="zh-CN" altLang="en-US" sz="2000" b="0">
                  <a:solidFill>
                    <a:srgbClr val="333399"/>
                  </a:solidFill>
                  <a:latin typeface="+mn-lt"/>
                  <a:ea typeface="+mn-ea"/>
                  <a:cs typeface="+mn-ea"/>
                  <a:sym typeface="+mn-lt"/>
                </a:rPr>
                <a:t>或</a:t>
              </a:r>
              <a:endParaRPr lang="zh-CN" altLang="en-US" sz="2000" b="0">
                <a:solidFill>
                  <a:srgbClr val="333399"/>
                </a:solidFill>
                <a:latin typeface="+mn-lt"/>
                <a:ea typeface="+mn-ea"/>
                <a:cs typeface="+mn-ea"/>
                <a:sym typeface="+mn-lt"/>
              </a:endParaRPr>
            </a:p>
            <a:p>
              <a:pPr algn="ctr" latinLnBrk="0">
                <a:lnSpc>
                  <a:spcPct val="120000"/>
                </a:lnSpc>
                <a:spcBef>
                  <a:spcPct val="0"/>
                </a:spcBef>
                <a:buFontTx/>
                <a:buNone/>
                <a:defRPr/>
              </a:pPr>
              <a:r>
                <a:rPr lang="zh-CN" altLang="en-US" sz="2000" b="0">
                  <a:solidFill>
                    <a:srgbClr val="333399"/>
                  </a:solidFill>
                  <a:latin typeface="+mn-lt"/>
                  <a:ea typeface="+mn-ea"/>
                  <a:cs typeface="+mn-ea"/>
                  <a:sym typeface="+mn-lt"/>
                </a:rPr>
                <a:t>终端</a:t>
              </a:r>
              <a:endParaRPr lang="zh-CN" altLang="en-US" sz="2000" b="0">
                <a:solidFill>
                  <a:srgbClr val="333399"/>
                </a:solidFill>
                <a:latin typeface="+mn-lt"/>
                <a:ea typeface="+mn-ea"/>
                <a:cs typeface="+mn-ea"/>
                <a:sym typeface="+mn-lt"/>
              </a:endParaRPr>
            </a:p>
          </p:txBody>
        </p:sp>
        <p:sp>
          <p:nvSpPr>
            <p:cNvPr id="114723" name="Rectangle 35"/>
            <p:cNvSpPr>
              <a:spLocks noChangeArrowheads="1"/>
            </p:cNvSpPr>
            <p:nvPr/>
          </p:nvSpPr>
          <p:spPr bwMode="auto">
            <a:xfrm>
              <a:off x="4445" y="2450"/>
              <a:ext cx="923"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a:solidFill>
                    <a:srgbClr val="333399"/>
                  </a:solidFill>
                  <a:latin typeface="+mn-lt"/>
                  <a:ea typeface="+mn-ea"/>
                  <a:cs typeface="+mn-ea"/>
                  <a:sym typeface="+mn-lt"/>
                </a:rPr>
                <a:t>调制解调器</a:t>
              </a:r>
              <a:endParaRPr lang="zh-CN" altLang="en-US" sz="2000" b="0">
                <a:solidFill>
                  <a:srgbClr val="333399"/>
                </a:solidFill>
                <a:latin typeface="+mn-lt"/>
                <a:ea typeface="+mn-ea"/>
                <a:cs typeface="+mn-ea"/>
                <a:sym typeface="+mn-lt"/>
              </a:endParaRPr>
            </a:p>
          </p:txBody>
        </p:sp>
      </p:gr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20638" y="620713"/>
            <a:ext cx="8382001" cy="3786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zh-CN" altLang="en-US" sz="2800" b="0" dirty="0">
                <a:latin typeface="+mn-lt"/>
                <a:ea typeface="+mn-ea"/>
                <a:cs typeface="+mn-ea"/>
                <a:sym typeface="+mn-lt"/>
              </a:rPr>
              <a:t>    </a:t>
            </a:r>
            <a:r>
              <a:rPr lang="zh-CN" altLang="en-US" sz="2800" dirty="0">
                <a:latin typeface="+mn-lt"/>
                <a:ea typeface="+mn-ea"/>
                <a:cs typeface="+mn-ea"/>
                <a:sym typeface="+mn-lt"/>
              </a:rPr>
              <a:t>光纤的导光原理</a:t>
            </a:r>
            <a:endParaRPr lang="zh-CN" altLang="en-US" sz="2800" dirty="0">
              <a:latin typeface="+mn-lt"/>
              <a:ea typeface="+mn-ea"/>
              <a:cs typeface="+mn-ea"/>
              <a:sym typeface="+mn-lt"/>
            </a:endParaRPr>
          </a:p>
          <a:p>
            <a:pPr eaLnBrk="1" latinLnBrk="0" hangingPunct="1">
              <a:lnSpc>
                <a:spcPct val="120000"/>
              </a:lnSpc>
              <a:spcBef>
                <a:spcPct val="0"/>
              </a:spcBef>
              <a:buFontTx/>
              <a:buNone/>
              <a:defRPr/>
            </a:pPr>
            <a:r>
              <a:rPr lang="zh-CN" altLang="en-US" sz="2000" dirty="0">
                <a:latin typeface="+mn-lt"/>
                <a:ea typeface="+mn-ea"/>
                <a:cs typeface="+mn-ea"/>
                <a:sym typeface="+mn-lt"/>
              </a:rPr>
              <a:t>        在物理中学习过光从一种介质向另一种介质传播</a:t>
            </a:r>
            <a:r>
              <a:rPr lang="en-US" altLang="zh-CN" sz="2000" dirty="0">
                <a:latin typeface="+mn-lt"/>
                <a:ea typeface="+mn-ea"/>
                <a:cs typeface="+mn-ea"/>
                <a:sym typeface="+mn-lt"/>
              </a:rPr>
              <a:t>, </a:t>
            </a:r>
            <a:r>
              <a:rPr lang="zh-CN" altLang="en-US" sz="2000" dirty="0">
                <a:latin typeface="+mn-lt"/>
                <a:ea typeface="+mn-ea"/>
                <a:cs typeface="+mn-ea"/>
                <a:sym typeface="+mn-lt"/>
              </a:rPr>
              <a:t>由于它们在不同介质中传输速率不一样</a:t>
            </a:r>
            <a:r>
              <a:rPr lang="en-US" altLang="zh-CN" sz="2000" dirty="0">
                <a:latin typeface="+mn-lt"/>
                <a:ea typeface="+mn-ea"/>
                <a:cs typeface="+mn-ea"/>
                <a:sym typeface="+mn-lt"/>
              </a:rPr>
              <a:t>, </a:t>
            </a:r>
            <a:r>
              <a:rPr lang="zh-CN" altLang="en-US" sz="2000" dirty="0">
                <a:latin typeface="+mn-lt"/>
                <a:ea typeface="+mn-ea"/>
                <a:cs typeface="+mn-ea"/>
                <a:sym typeface="+mn-lt"/>
              </a:rPr>
              <a:t>因此</a:t>
            </a:r>
            <a:r>
              <a:rPr lang="en-US" altLang="zh-CN" sz="2000" dirty="0">
                <a:latin typeface="+mn-lt"/>
                <a:ea typeface="+mn-ea"/>
                <a:cs typeface="+mn-ea"/>
                <a:sym typeface="+mn-lt"/>
              </a:rPr>
              <a:t>, </a:t>
            </a:r>
            <a:r>
              <a:rPr lang="zh-CN" altLang="en-US" sz="2000" dirty="0">
                <a:latin typeface="+mn-lt"/>
                <a:ea typeface="+mn-ea"/>
                <a:cs typeface="+mn-ea"/>
                <a:sym typeface="+mn-lt"/>
              </a:rPr>
              <a:t>当通过两个不同的介质交界面就会发生折射。</a:t>
            </a:r>
            <a:endParaRPr lang="zh-CN" altLang="en-US" sz="2000" dirty="0">
              <a:latin typeface="+mn-lt"/>
              <a:ea typeface="+mn-ea"/>
              <a:cs typeface="+mn-ea"/>
              <a:sym typeface="+mn-lt"/>
            </a:endParaRPr>
          </a:p>
          <a:p>
            <a:pPr eaLnBrk="1" latinLnBrk="0" hangingPunct="1">
              <a:lnSpc>
                <a:spcPct val="120000"/>
              </a:lnSpc>
              <a:spcBef>
                <a:spcPct val="0"/>
              </a:spcBef>
              <a:buFontTx/>
              <a:buNone/>
              <a:defRPr/>
            </a:pPr>
            <a:r>
              <a:rPr lang="zh-CN" altLang="en-US" sz="2000" dirty="0">
                <a:latin typeface="+mn-lt"/>
                <a:ea typeface="+mn-ea"/>
                <a:cs typeface="+mn-ea"/>
                <a:sym typeface="+mn-lt"/>
              </a:rPr>
              <a:t>       若现在有两种不同介质</a:t>
            </a:r>
            <a:r>
              <a:rPr lang="en-US" altLang="zh-CN" sz="2000" dirty="0">
                <a:latin typeface="+mn-lt"/>
                <a:ea typeface="+mn-ea"/>
                <a:cs typeface="+mn-ea"/>
                <a:sym typeface="+mn-lt"/>
              </a:rPr>
              <a:t>, </a:t>
            </a:r>
            <a:r>
              <a:rPr lang="zh-CN" altLang="en-US" sz="2000" dirty="0">
                <a:latin typeface="+mn-lt"/>
                <a:ea typeface="+mn-ea"/>
                <a:cs typeface="+mn-ea"/>
                <a:sym typeface="+mn-lt"/>
              </a:rPr>
              <a:t>其折射率分别为</a:t>
            </a:r>
            <a:r>
              <a:rPr lang="en-US" altLang="zh-CN" sz="2000" dirty="0">
                <a:latin typeface="+mn-lt"/>
                <a:ea typeface="+mn-ea"/>
                <a:cs typeface="+mn-ea"/>
                <a:sym typeface="+mn-lt"/>
              </a:rPr>
              <a:t>n</a:t>
            </a:r>
            <a:r>
              <a:rPr lang="en-US" altLang="zh-CN" sz="2000" baseline="-25000" dirty="0">
                <a:latin typeface="+mn-lt"/>
                <a:ea typeface="+mn-ea"/>
                <a:cs typeface="+mn-ea"/>
                <a:sym typeface="+mn-lt"/>
              </a:rPr>
              <a:t>0</a:t>
            </a:r>
            <a:r>
              <a:rPr lang="en-US" altLang="zh-CN" sz="2000" dirty="0">
                <a:latin typeface="+mn-lt"/>
                <a:ea typeface="+mn-ea"/>
                <a:cs typeface="+mn-ea"/>
                <a:sym typeface="+mn-lt"/>
              </a:rPr>
              <a:t>, n</a:t>
            </a:r>
            <a:r>
              <a:rPr lang="en-US" altLang="zh-CN" sz="2000" baseline="-25000" dirty="0">
                <a:latin typeface="+mn-lt"/>
                <a:ea typeface="+mn-ea"/>
                <a:cs typeface="+mn-ea"/>
                <a:sym typeface="+mn-lt"/>
              </a:rPr>
              <a:t>1</a:t>
            </a:r>
            <a:r>
              <a:rPr lang="zh-CN" altLang="en-US" sz="2000" dirty="0">
                <a:latin typeface="+mn-lt"/>
                <a:ea typeface="+mn-ea"/>
                <a:cs typeface="+mn-ea"/>
                <a:sym typeface="+mn-lt"/>
              </a:rPr>
              <a:t>而且</a:t>
            </a:r>
            <a:r>
              <a:rPr lang="en-US" altLang="zh-CN" sz="2000" dirty="0">
                <a:latin typeface="+mn-lt"/>
                <a:ea typeface="+mn-ea"/>
                <a:cs typeface="+mn-ea"/>
                <a:sym typeface="+mn-lt"/>
              </a:rPr>
              <a:t>n</a:t>
            </a:r>
            <a:r>
              <a:rPr lang="en-US" altLang="zh-CN" sz="2000" baseline="-25000" dirty="0">
                <a:latin typeface="+mn-lt"/>
                <a:ea typeface="+mn-ea"/>
                <a:cs typeface="+mn-ea"/>
                <a:sym typeface="+mn-lt"/>
              </a:rPr>
              <a:t>1</a:t>
            </a:r>
            <a:r>
              <a:rPr lang="zh-CN" altLang="en-US" sz="2000" dirty="0">
                <a:latin typeface="+mn-lt"/>
                <a:ea typeface="+mn-ea"/>
                <a:cs typeface="+mn-ea"/>
                <a:sym typeface="+mn-lt"/>
              </a:rPr>
              <a:t>＞</a:t>
            </a:r>
            <a:r>
              <a:rPr lang="en-US" altLang="zh-CN" sz="2000" dirty="0">
                <a:latin typeface="+mn-lt"/>
                <a:ea typeface="+mn-ea"/>
                <a:cs typeface="+mn-ea"/>
                <a:sym typeface="+mn-lt"/>
              </a:rPr>
              <a:t>n</a:t>
            </a:r>
            <a:r>
              <a:rPr lang="en-US" altLang="zh-CN" sz="2000" baseline="-25000" dirty="0">
                <a:latin typeface="+mn-lt"/>
                <a:ea typeface="+mn-ea"/>
                <a:cs typeface="+mn-ea"/>
                <a:sym typeface="+mn-lt"/>
              </a:rPr>
              <a:t>0</a:t>
            </a:r>
            <a:r>
              <a:rPr lang="en-US" altLang="zh-CN" sz="2000" dirty="0">
                <a:latin typeface="+mn-lt"/>
                <a:ea typeface="+mn-ea"/>
                <a:cs typeface="+mn-ea"/>
                <a:sym typeface="+mn-lt"/>
              </a:rPr>
              <a:t>, </a:t>
            </a:r>
            <a:r>
              <a:rPr lang="zh-CN" altLang="en-US" sz="2000" dirty="0">
                <a:latin typeface="+mn-lt"/>
                <a:ea typeface="+mn-ea"/>
                <a:cs typeface="+mn-ea"/>
                <a:sym typeface="+mn-lt"/>
              </a:rPr>
              <a:t>设界面为</a:t>
            </a:r>
            <a:r>
              <a:rPr lang="en-US" altLang="zh-CN" sz="2000" dirty="0">
                <a:latin typeface="+mn-lt"/>
                <a:ea typeface="+mn-ea"/>
                <a:cs typeface="+mn-ea"/>
                <a:sym typeface="+mn-lt"/>
              </a:rPr>
              <a:t>XX′, </a:t>
            </a:r>
            <a:r>
              <a:rPr lang="zh-CN" altLang="en-US" sz="2000" dirty="0">
                <a:solidFill>
                  <a:srgbClr val="FF0000"/>
                </a:solidFill>
                <a:latin typeface="+mn-lt"/>
                <a:ea typeface="+mn-ea"/>
                <a:cs typeface="+mn-ea"/>
                <a:sym typeface="+mn-lt"/>
              </a:rPr>
              <a:t>折射率小的称光疏媒质</a:t>
            </a:r>
            <a:r>
              <a:rPr lang="en-US" altLang="zh-CN" sz="2000" dirty="0">
                <a:solidFill>
                  <a:srgbClr val="FF0000"/>
                </a:solidFill>
                <a:latin typeface="+mn-lt"/>
                <a:ea typeface="+mn-ea"/>
                <a:cs typeface="+mn-ea"/>
                <a:sym typeface="+mn-lt"/>
              </a:rPr>
              <a:t>, </a:t>
            </a:r>
            <a:r>
              <a:rPr lang="zh-CN" altLang="en-US" sz="2000" dirty="0">
                <a:solidFill>
                  <a:srgbClr val="FF0000"/>
                </a:solidFill>
                <a:latin typeface="+mn-lt"/>
                <a:ea typeface="+mn-ea"/>
                <a:cs typeface="+mn-ea"/>
                <a:sym typeface="+mn-lt"/>
              </a:rPr>
              <a:t>折射率大的称光密媒质</a:t>
            </a:r>
            <a:r>
              <a:rPr lang="zh-CN" altLang="en-US" sz="2000" dirty="0">
                <a:latin typeface="+mn-lt"/>
                <a:ea typeface="+mn-ea"/>
                <a:cs typeface="+mn-ea"/>
                <a:sym typeface="+mn-lt"/>
              </a:rPr>
              <a:t>。假定光线从光疏媒质射向光密媒质</a:t>
            </a:r>
            <a:r>
              <a:rPr lang="en-US" altLang="zh-CN" sz="2000" dirty="0">
                <a:latin typeface="+mn-lt"/>
                <a:ea typeface="+mn-ea"/>
                <a:cs typeface="+mn-ea"/>
                <a:sym typeface="+mn-lt"/>
              </a:rPr>
              <a:t>, </a:t>
            </a:r>
            <a:r>
              <a:rPr lang="zh-CN" altLang="en-US" sz="2000" dirty="0">
                <a:latin typeface="+mn-lt"/>
                <a:ea typeface="+mn-ea"/>
                <a:cs typeface="+mn-ea"/>
                <a:sym typeface="+mn-lt"/>
              </a:rPr>
              <a:t>图中，入射角为</a:t>
            </a:r>
            <a:r>
              <a:rPr lang="en-US" altLang="zh-CN" sz="2000" dirty="0">
                <a:latin typeface="+mn-lt"/>
                <a:ea typeface="+mn-ea"/>
                <a:cs typeface="+mn-ea"/>
                <a:sym typeface="+mn-lt"/>
              </a:rPr>
              <a:t>θ</a:t>
            </a:r>
            <a:r>
              <a:rPr lang="en-US" altLang="zh-CN" sz="1200" dirty="0">
                <a:latin typeface="+mn-lt"/>
                <a:ea typeface="+mn-ea"/>
                <a:cs typeface="+mn-ea"/>
                <a:sym typeface="+mn-lt"/>
              </a:rPr>
              <a:t>0</a:t>
            </a:r>
            <a:r>
              <a:rPr lang="en-US" altLang="zh-CN" sz="2000" dirty="0">
                <a:latin typeface="+mn-lt"/>
                <a:ea typeface="+mn-ea"/>
                <a:cs typeface="+mn-ea"/>
                <a:sym typeface="+mn-lt"/>
              </a:rPr>
              <a:t>——</a:t>
            </a:r>
            <a:r>
              <a:rPr lang="zh-CN" altLang="en-US" sz="2000" dirty="0">
                <a:latin typeface="+mn-lt"/>
                <a:ea typeface="+mn-ea"/>
                <a:cs typeface="+mn-ea"/>
                <a:sym typeface="+mn-lt"/>
              </a:rPr>
              <a:t>入射光线与法线</a:t>
            </a:r>
            <a:r>
              <a:rPr lang="en-US" altLang="zh-CN" sz="2000" dirty="0">
                <a:latin typeface="+mn-lt"/>
                <a:ea typeface="+mn-ea"/>
                <a:cs typeface="+mn-ea"/>
                <a:sym typeface="+mn-lt"/>
              </a:rPr>
              <a:t>YY′</a:t>
            </a:r>
            <a:r>
              <a:rPr lang="zh-CN" altLang="en-US" sz="2000" dirty="0">
                <a:latin typeface="+mn-lt"/>
                <a:ea typeface="+mn-ea"/>
                <a:cs typeface="+mn-ea"/>
                <a:sym typeface="+mn-lt"/>
              </a:rPr>
              <a:t>夹角</a:t>
            </a:r>
            <a:r>
              <a:rPr lang="en-US" altLang="zh-CN" sz="2000" dirty="0">
                <a:latin typeface="+mn-lt"/>
                <a:ea typeface="+mn-ea"/>
                <a:cs typeface="+mn-ea"/>
                <a:sym typeface="+mn-lt"/>
              </a:rPr>
              <a:t>, </a:t>
            </a:r>
            <a:r>
              <a:rPr lang="zh-CN" altLang="en-US" sz="2000" dirty="0">
                <a:latin typeface="+mn-lt"/>
                <a:ea typeface="+mn-ea"/>
                <a:cs typeface="+mn-ea"/>
                <a:sym typeface="+mn-lt"/>
              </a:rPr>
              <a:t>折射角为</a:t>
            </a:r>
            <a:r>
              <a:rPr lang="en-US" altLang="zh-CN" sz="2000" dirty="0">
                <a:latin typeface="+mn-lt"/>
                <a:ea typeface="+mn-ea"/>
                <a:cs typeface="+mn-ea"/>
                <a:sym typeface="+mn-lt"/>
              </a:rPr>
              <a:t>θ</a:t>
            </a:r>
            <a:r>
              <a:rPr lang="en-US" altLang="zh-CN" sz="1100" dirty="0">
                <a:latin typeface="+mn-lt"/>
                <a:ea typeface="+mn-ea"/>
                <a:cs typeface="+mn-ea"/>
                <a:sym typeface="+mn-lt"/>
              </a:rPr>
              <a:t>1</a:t>
            </a:r>
            <a:r>
              <a:rPr lang="en-US" altLang="zh-CN" sz="2000" dirty="0">
                <a:latin typeface="+mn-lt"/>
                <a:ea typeface="+mn-ea"/>
                <a:cs typeface="+mn-ea"/>
                <a:sym typeface="+mn-lt"/>
              </a:rPr>
              <a:t>——</a:t>
            </a:r>
            <a:r>
              <a:rPr lang="zh-CN" altLang="en-US" sz="2000" dirty="0">
                <a:latin typeface="+mn-lt"/>
                <a:ea typeface="+mn-ea"/>
                <a:cs typeface="+mn-ea"/>
                <a:sym typeface="+mn-lt"/>
              </a:rPr>
              <a:t>折射光线与</a:t>
            </a:r>
            <a:r>
              <a:rPr lang="en-US" altLang="zh-CN" sz="2000" dirty="0">
                <a:latin typeface="+mn-lt"/>
                <a:ea typeface="+mn-ea"/>
                <a:cs typeface="+mn-ea"/>
                <a:sym typeface="+mn-lt"/>
              </a:rPr>
              <a:t>YY′</a:t>
            </a:r>
            <a:r>
              <a:rPr lang="zh-CN" altLang="en-US" sz="2000" dirty="0">
                <a:latin typeface="+mn-lt"/>
                <a:ea typeface="+mn-ea"/>
                <a:cs typeface="+mn-ea"/>
                <a:sym typeface="+mn-lt"/>
              </a:rPr>
              <a:t>夹角，可见，</a:t>
            </a:r>
            <a:r>
              <a:rPr lang="en-US" altLang="zh-CN" sz="2000" dirty="0">
                <a:latin typeface="+mn-lt"/>
                <a:ea typeface="+mn-ea"/>
                <a:cs typeface="+mn-ea"/>
                <a:sym typeface="+mn-lt"/>
              </a:rPr>
              <a:t>θ</a:t>
            </a:r>
            <a:r>
              <a:rPr lang="en-US" altLang="zh-CN" sz="1100" dirty="0">
                <a:latin typeface="+mn-lt"/>
                <a:ea typeface="+mn-ea"/>
                <a:cs typeface="+mn-ea"/>
                <a:sym typeface="+mn-lt"/>
              </a:rPr>
              <a:t>1</a:t>
            </a:r>
            <a:r>
              <a:rPr lang="zh-CN" altLang="en-US" sz="2000" dirty="0">
                <a:latin typeface="+mn-lt"/>
                <a:ea typeface="+mn-ea"/>
                <a:cs typeface="+mn-ea"/>
                <a:sym typeface="+mn-lt"/>
              </a:rPr>
              <a:t>＜</a:t>
            </a:r>
            <a:r>
              <a:rPr lang="en-US" altLang="zh-CN" sz="2000" dirty="0">
                <a:latin typeface="+mn-lt"/>
                <a:ea typeface="+mn-ea"/>
                <a:cs typeface="+mn-ea"/>
                <a:sym typeface="+mn-lt"/>
              </a:rPr>
              <a:t>θ</a:t>
            </a:r>
            <a:r>
              <a:rPr lang="en-US" altLang="zh-CN" sz="1100" dirty="0">
                <a:latin typeface="+mn-lt"/>
                <a:ea typeface="+mn-ea"/>
                <a:cs typeface="+mn-ea"/>
                <a:sym typeface="+mn-lt"/>
              </a:rPr>
              <a:t>0</a:t>
            </a:r>
            <a:r>
              <a:rPr lang="zh-CN" altLang="en-US" sz="2000" dirty="0">
                <a:latin typeface="+mn-lt"/>
                <a:ea typeface="+mn-ea"/>
                <a:cs typeface="+mn-ea"/>
                <a:sym typeface="+mn-lt"/>
              </a:rPr>
              <a:t>。 </a:t>
            </a:r>
            <a:endParaRPr lang="zh-CN" altLang="en-US" sz="2000" dirty="0">
              <a:latin typeface="+mn-lt"/>
              <a:ea typeface="+mn-ea"/>
              <a:cs typeface="+mn-ea"/>
              <a:sym typeface="+mn-lt"/>
            </a:endParaRPr>
          </a:p>
          <a:p>
            <a:pPr algn="just" eaLnBrk="1" latinLnBrk="0" hangingPunct="1">
              <a:lnSpc>
                <a:spcPct val="120000"/>
              </a:lnSpc>
              <a:spcBef>
                <a:spcPct val="0"/>
              </a:spcBef>
              <a:buFontTx/>
              <a:buNone/>
              <a:defRPr/>
            </a:pPr>
            <a:endParaRPr lang="zh-CN" altLang="en-US" sz="2800" dirty="0">
              <a:latin typeface="+mn-lt"/>
              <a:ea typeface="+mn-ea"/>
              <a:cs typeface="+mn-ea"/>
              <a:sym typeface="+mn-lt"/>
            </a:endParaRPr>
          </a:p>
          <a:p>
            <a:pPr algn="just" eaLnBrk="1" latinLnBrk="0" hangingPunct="1">
              <a:lnSpc>
                <a:spcPct val="120000"/>
              </a:lnSpc>
              <a:spcBef>
                <a:spcPct val="0"/>
              </a:spcBef>
              <a:buFontTx/>
              <a:buNone/>
              <a:defRPr/>
            </a:pPr>
            <a:endParaRPr lang="zh-CN" altLang="en-US" sz="2400" b="0" dirty="0">
              <a:latin typeface="+mn-lt"/>
              <a:ea typeface="+mn-ea"/>
              <a:cs typeface="+mn-ea"/>
              <a:sym typeface="+mn-lt"/>
            </a:endParaRPr>
          </a:p>
        </p:txBody>
      </p:sp>
      <p:graphicFrame>
        <p:nvGraphicFramePr>
          <p:cNvPr id="18435" name="Object 3"/>
          <p:cNvGraphicFramePr>
            <a:graphicFrameLocks noChangeAspect="1"/>
          </p:cNvGraphicFramePr>
          <p:nvPr/>
        </p:nvGraphicFramePr>
        <p:xfrm>
          <a:off x="1098550" y="3357563"/>
          <a:ext cx="3071813" cy="3600450"/>
        </p:xfrm>
        <a:graphic>
          <a:graphicData uri="http://schemas.openxmlformats.org/presentationml/2006/ole">
            <mc:AlternateContent xmlns:mc="http://schemas.openxmlformats.org/markup-compatibility/2006">
              <mc:Choice xmlns:v="urn:schemas-microsoft-com:vml" Requires="v">
                <p:oleObj spid="_x0000_s18498" name="VISIO" r:id="rId1" imgW="2004060" imgH="2354580" progId="Visio.Drawing.4">
                  <p:embed/>
                </p:oleObj>
              </mc:Choice>
              <mc:Fallback>
                <p:oleObj name="VISIO" r:id="rId1" imgW="2004060" imgH="2354580" progId="Visio.Drawing.4">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8550" y="3357563"/>
                        <a:ext cx="3071813"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340" name="Text Box 4"/>
          <p:cNvSpPr txBox="1">
            <a:spLocks noChangeArrowheads="1"/>
          </p:cNvSpPr>
          <p:nvPr/>
        </p:nvSpPr>
        <p:spPr bwMode="auto">
          <a:xfrm>
            <a:off x="5649913" y="6165850"/>
            <a:ext cx="2930525"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000" b="0">
                <a:latin typeface="+mn-lt"/>
                <a:ea typeface="+mn-ea"/>
                <a:cs typeface="+mn-ea"/>
                <a:sym typeface="+mn-lt"/>
              </a:rPr>
              <a:t>临界角和光线的全反射 </a:t>
            </a:r>
            <a:endParaRPr lang="zh-CN" altLang="en-US" sz="2000" b="0">
              <a:latin typeface="+mn-lt"/>
              <a:ea typeface="+mn-ea"/>
              <a:cs typeface="+mn-ea"/>
              <a:sym typeface="+mn-lt"/>
            </a:endParaRPr>
          </a:p>
        </p:txBody>
      </p:sp>
      <p:graphicFrame>
        <p:nvGraphicFramePr>
          <p:cNvPr id="18437" name="Object 5"/>
          <p:cNvGraphicFramePr>
            <a:graphicFrameLocks noChangeAspect="1"/>
          </p:cNvGraphicFramePr>
          <p:nvPr/>
        </p:nvGraphicFramePr>
        <p:xfrm>
          <a:off x="5508625" y="3213100"/>
          <a:ext cx="3071813" cy="3100388"/>
        </p:xfrm>
        <a:graphic>
          <a:graphicData uri="http://schemas.openxmlformats.org/presentationml/2006/ole">
            <mc:AlternateContent xmlns:mc="http://schemas.openxmlformats.org/markup-compatibility/2006">
              <mc:Choice xmlns:v="urn:schemas-microsoft-com:vml" Requires="v">
                <p:oleObj spid="_x0000_s18499" name="VISIO" r:id="rId3" imgW="2110740" imgH="2125980" progId="Visio.Drawing.4">
                  <p:embed/>
                </p:oleObj>
              </mc:Choice>
              <mc:Fallback>
                <p:oleObj name="VISIO" r:id="rId3" imgW="2110740" imgH="2125980" progId="Visio.Drawing.4">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8625" y="3213100"/>
                        <a:ext cx="3071813" cy="310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250825" y="1065213"/>
            <a:ext cx="8382000" cy="2706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zh-CN" altLang="en-US" sz="2000" b="0" dirty="0">
                <a:latin typeface="+mn-lt"/>
                <a:ea typeface="+mn-ea"/>
                <a:cs typeface="+mn-ea"/>
                <a:sym typeface="+mn-lt"/>
              </a:rPr>
              <a:t>       </a:t>
            </a:r>
            <a:r>
              <a:rPr lang="zh-CN" altLang="en-US" sz="2400" dirty="0">
                <a:latin typeface="+mn-lt"/>
                <a:ea typeface="+mn-ea"/>
                <a:cs typeface="+mn-ea"/>
                <a:sym typeface="+mn-lt"/>
              </a:rPr>
              <a:t>若使光束从光密媒质射向光疏媒质时</a:t>
            </a:r>
            <a:r>
              <a:rPr lang="en-US" altLang="zh-CN" sz="2400" dirty="0">
                <a:latin typeface="+mn-lt"/>
                <a:ea typeface="+mn-ea"/>
                <a:cs typeface="+mn-ea"/>
                <a:sym typeface="+mn-lt"/>
              </a:rPr>
              <a:t>, </a:t>
            </a:r>
            <a:r>
              <a:rPr lang="zh-CN" altLang="en-US" sz="2400" dirty="0">
                <a:latin typeface="+mn-lt"/>
                <a:ea typeface="+mn-ea"/>
                <a:cs typeface="+mn-ea"/>
                <a:sym typeface="+mn-lt"/>
              </a:rPr>
              <a:t>则折射角大于入射角。如果不断增大</a:t>
            </a:r>
            <a:r>
              <a:rPr lang="en-US" altLang="zh-CN" sz="2400" dirty="0">
                <a:latin typeface="+mn-lt"/>
                <a:ea typeface="+mn-ea"/>
                <a:cs typeface="+mn-ea"/>
                <a:sym typeface="+mn-lt"/>
              </a:rPr>
              <a:t>θ</a:t>
            </a:r>
            <a:r>
              <a:rPr lang="en-US" altLang="zh-CN" sz="2400" baseline="-25000" dirty="0">
                <a:latin typeface="+mn-lt"/>
                <a:ea typeface="+mn-ea"/>
                <a:cs typeface="+mn-ea"/>
                <a:sym typeface="+mn-lt"/>
              </a:rPr>
              <a:t>0</a:t>
            </a:r>
            <a:r>
              <a:rPr lang="zh-CN" altLang="en-US" sz="2400" dirty="0">
                <a:latin typeface="+mn-lt"/>
                <a:ea typeface="+mn-ea"/>
                <a:cs typeface="+mn-ea"/>
                <a:sym typeface="+mn-lt"/>
              </a:rPr>
              <a:t>可使折射角</a:t>
            </a:r>
            <a:r>
              <a:rPr lang="en-US" altLang="zh-CN" sz="2400" dirty="0">
                <a:latin typeface="+mn-lt"/>
                <a:ea typeface="+mn-ea"/>
                <a:cs typeface="+mn-ea"/>
                <a:sym typeface="+mn-lt"/>
              </a:rPr>
              <a:t>θ</a:t>
            </a:r>
            <a:r>
              <a:rPr lang="en-US" altLang="zh-CN" sz="2400" baseline="-25000" dirty="0">
                <a:latin typeface="+mn-lt"/>
                <a:ea typeface="+mn-ea"/>
                <a:cs typeface="+mn-ea"/>
                <a:sym typeface="+mn-lt"/>
              </a:rPr>
              <a:t>1</a:t>
            </a:r>
            <a:r>
              <a:rPr lang="zh-CN" altLang="en-US" sz="2400" dirty="0">
                <a:latin typeface="+mn-lt"/>
                <a:ea typeface="+mn-ea"/>
                <a:cs typeface="+mn-ea"/>
                <a:sym typeface="+mn-lt"/>
              </a:rPr>
              <a:t>达到</a:t>
            </a:r>
            <a:r>
              <a:rPr lang="en-US" altLang="zh-CN" sz="2400" dirty="0">
                <a:latin typeface="+mn-lt"/>
                <a:ea typeface="+mn-ea"/>
                <a:cs typeface="+mn-ea"/>
                <a:sym typeface="+mn-lt"/>
              </a:rPr>
              <a:t>90°, </a:t>
            </a:r>
            <a:r>
              <a:rPr lang="zh-CN" altLang="en-US" sz="2400" dirty="0">
                <a:latin typeface="+mn-lt"/>
                <a:ea typeface="+mn-ea"/>
                <a:cs typeface="+mn-ea"/>
                <a:sym typeface="+mn-lt"/>
              </a:rPr>
              <a:t>这时的</a:t>
            </a:r>
            <a:r>
              <a:rPr lang="en-US" altLang="zh-CN" sz="2400" dirty="0">
                <a:latin typeface="+mn-lt"/>
                <a:ea typeface="+mn-ea"/>
                <a:cs typeface="+mn-ea"/>
                <a:sym typeface="+mn-lt"/>
              </a:rPr>
              <a:t>θ</a:t>
            </a:r>
            <a:r>
              <a:rPr lang="en-US" altLang="zh-CN" sz="2400" baseline="-25000" dirty="0">
                <a:latin typeface="+mn-lt"/>
                <a:ea typeface="+mn-ea"/>
                <a:cs typeface="+mn-ea"/>
                <a:sym typeface="+mn-lt"/>
              </a:rPr>
              <a:t>1</a:t>
            </a:r>
            <a:r>
              <a:rPr lang="zh-CN" altLang="en-US" sz="2400" dirty="0">
                <a:latin typeface="+mn-lt"/>
                <a:ea typeface="+mn-ea"/>
                <a:cs typeface="+mn-ea"/>
                <a:sym typeface="+mn-lt"/>
              </a:rPr>
              <a:t>称为</a:t>
            </a:r>
            <a:r>
              <a:rPr lang="zh-CN" altLang="en-US" sz="2400" dirty="0">
                <a:solidFill>
                  <a:srgbClr val="FF0000"/>
                </a:solidFill>
                <a:latin typeface="+mn-lt"/>
                <a:ea typeface="+mn-ea"/>
                <a:cs typeface="+mn-ea"/>
                <a:sym typeface="+mn-lt"/>
              </a:rPr>
              <a:t>临界角</a:t>
            </a:r>
            <a:r>
              <a:rPr lang="zh-CN" altLang="en-US" sz="2400" dirty="0">
                <a:latin typeface="+mn-lt"/>
                <a:ea typeface="+mn-ea"/>
                <a:cs typeface="+mn-ea"/>
                <a:sym typeface="+mn-lt"/>
              </a:rPr>
              <a:t>。如果继续增大</a:t>
            </a:r>
            <a:r>
              <a:rPr lang="en-US" altLang="zh-CN" sz="2400" dirty="0">
                <a:latin typeface="+mn-lt"/>
                <a:ea typeface="+mn-ea"/>
                <a:cs typeface="+mn-ea"/>
                <a:sym typeface="+mn-lt"/>
              </a:rPr>
              <a:t>θ</a:t>
            </a:r>
            <a:r>
              <a:rPr lang="en-US" altLang="zh-CN" sz="2400" baseline="-25000" dirty="0">
                <a:latin typeface="+mn-lt"/>
                <a:ea typeface="+mn-ea"/>
                <a:cs typeface="+mn-ea"/>
                <a:sym typeface="+mn-lt"/>
              </a:rPr>
              <a:t>1</a:t>
            </a:r>
            <a:r>
              <a:rPr lang="en-US" altLang="zh-CN" sz="2400" dirty="0">
                <a:latin typeface="+mn-lt"/>
                <a:ea typeface="+mn-ea"/>
                <a:cs typeface="+mn-ea"/>
                <a:sym typeface="+mn-lt"/>
              </a:rPr>
              <a:t>, </a:t>
            </a:r>
            <a:r>
              <a:rPr lang="zh-CN" altLang="en-US" sz="2400" dirty="0">
                <a:latin typeface="+mn-lt"/>
                <a:ea typeface="+mn-ea"/>
                <a:cs typeface="+mn-ea"/>
                <a:sym typeface="+mn-lt"/>
              </a:rPr>
              <a:t>则折射角会大于</a:t>
            </a:r>
            <a:r>
              <a:rPr lang="zh-CN" altLang="en-US" sz="2400" dirty="0">
                <a:solidFill>
                  <a:srgbClr val="FF0000"/>
                </a:solidFill>
                <a:latin typeface="+mn-lt"/>
                <a:ea typeface="+mn-ea"/>
                <a:cs typeface="+mn-ea"/>
                <a:sym typeface="+mn-lt"/>
              </a:rPr>
              <a:t>临界角</a:t>
            </a:r>
            <a:r>
              <a:rPr lang="en-US" altLang="zh-CN" sz="2400" dirty="0">
                <a:solidFill>
                  <a:srgbClr val="FF0000"/>
                </a:solidFill>
                <a:latin typeface="+mn-lt"/>
                <a:ea typeface="+mn-ea"/>
                <a:cs typeface="+mn-ea"/>
                <a:sym typeface="+mn-lt"/>
              </a:rPr>
              <a:t>, </a:t>
            </a:r>
            <a:r>
              <a:rPr lang="zh-CN" altLang="en-US" sz="2400" dirty="0">
                <a:latin typeface="+mn-lt"/>
                <a:ea typeface="+mn-ea"/>
                <a:cs typeface="+mn-ea"/>
                <a:sym typeface="+mn-lt"/>
              </a:rPr>
              <a:t>使光线全部返回光密媒质中</a:t>
            </a:r>
            <a:r>
              <a:rPr lang="en-US" altLang="zh-CN" sz="2400" dirty="0">
                <a:latin typeface="+mn-lt"/>
                <a:ea typeface="+mn-ea"/>
                <a:cs typeface="+mn-ea"/>
                <a:sym typeface="+mn-lt"/>
              </a:rPr>
              <a:t>, </a:t>
            </a:r>
            <a:r>
              <a:rPr lang="zh-CN" altLang="en-US" sz="2400" dirty="0">
                <a:latin typeface="+mn-lt"/>
                <a:ea typeface="+mn-ea"/>
                <a:cs typeface="+mn-ea"/>
                <a:sym typeface="+mn-lt"/>
              </a:rPr>
              <a:t>这种现象称为光的</a:t>
            </a:r>
            <a:r>
              <a:rPr lang="zh-CN" altLang="en-US" sz="2400" dirty="0">
                <a:solidFill>
                  <a:srgbClr val="FF0000"/>
                </a:solidFill>
                <a:latin typeface="+mn-lt"/>
                <a:ea typeface="+mn-ea"/>
                <a:cs typeface="+mn-ea"/>
                <a:sym typeface="+mn-lt"/>
              </a:rPr>
              <a:t>全反射</a:t>
            </a:r>
            <a:r>
              <a:rPr lang="zh-CN" altLang="en-US" sz="2400" dirty="0">
                <a:latin typeface="+mn-lt"/>
                <a:ea typeface="+mn-ea"/>
                <a:cs typeface="+mn-ea"/>
                <a:sym typeface="+mn-lt"/>
              </a:rPr>
              <a:t>当光线从光密媒质射向光疏媒质</a:t>
            </a:r>
            <a:r>
              <a:rPr lang="en-US" altLang="zh-CN" sz="2400" dirty="0">
                <a:latin typeface="+mn-lt"/>
                <a:ea typeface="+mn-ea"/>
                <a:cs typeface="+mn-ea"/>
                <a:sym typeface="+mn-lt"/>
              </a:rPr>
              <a:t>, </a:t>
            </a:r>
            <a:r>
              <a:rPr lang="zh-CN" altLang="en-US" sz="2400" dirty="0">
                <a:latin typeface="+mn-lt"/>
                <a:ea typeface="+mn-ea"/>
                <a:cs typeface="+mn-ea"/>
                <a:sym typeface="+mn-lt"/>
              </a:rPr>
              <a:t>且入射角大于临界角时</a:t>
            </a:r>
            <a:r>
              <a:rPr lang="en-US" altLang="zh-CN" sz="2400" dirty="0">
                <a:latin typeface="+mn-lt"/>
                <a:ea typeface="+mn-ea"/>
                <a:cs typeface="+mn-ea"/>
                <a:sym typeface="+mn-lt"/>
              </a:rPr>
              <a:t>, </a:t>
            </a:r>
            <a:r>
              <a:rPr lang="zh-CN" altLang="en-US" sz="2400" dirty="0">
                <a:latin typeface="+mn-lt"/>
                <a:ea typeface="+mn-ea"/>
                <a:cs typeface="+mn-ea"/>
                <a:sym typeface="+mn-lt"/>
              </a:rPr>
              <a:t>就会产生全反射现象</a:t>
            </a:r>
            <a:r>
              <a:rPr lang="en-US" altLang="zh-CN" sz="2400" dirty="0">
                <a:latin typeface="+mn-lt"/>
                <a:ea typeface="+mn-ea"/>
                <a:cs typeface="+mn-ea"/>
                <a:sym typeface="+mn-lt"/>
              </a:rPr>
              <a:t>, </a:t>
            </a:r>
            <a:r>
              <a:rPr lang="zh-CN" altLang="en-US" sz="2400" dirty="0">
                <a:latin typeface="+mn-lt"/>
                <a:ea typeface="+mn-ea"/>
                <a:cs typeface="+mn-ea"/>
                <a:sym typeface="+mn-lt"/>
              </a:rPr>
              <a:t>光纤就是利用这种全反射来传输光信号的。 </a:t>
            </a:r>
            <a:endParaRPr lang="zh-CN" altLang="en-US" sz="2400" dirty="0">
              <a:latin typeface="+mn-lt"/>
              <a:ea typeface="+mn-ea"/>
              <a:cs typeface="+mn-ea"/>
              <a:sym typeface="+mn-lt"/>
            </a:endParaRPr>
          </a:p>
        </p:txBody>
      </p:sp>
      <p:grpSp>
        <p:nvGrpSpPr>
          <p:cNvPr id="19459" name="Group 2"/>
          <p:cNvGrpSpPr/>
          <p:nvPr/>
        </p:nvGrpSpPr>
        <p:grpSpPr bwMode="auto">
          <a:xfrm>
            <a:off x="2662238" y="5041900"/>
            <a:ext cx="4891087" cy="835025"/>
            <a:chOff x="912" y="912"/>
            <a:chExt cx="4608" cy="816"/>
          </a:xfrm>
        </p:grpSpPr>
        <p:sp>
          <p:nvSpPr>
            <p:cNvPr id="15377" name="Line 3"/>
            <p:cNvSpPr>
              <a:spLocks noChangeShapeType="1"/>
            </p:cNvSpPr>
            <p:nvPr/>
          </p:nvSpPr>
          <p:spPr bwMode="auto">
            <a:xfrm>
              <a:off x="912" y="912"/>
              <a:ext cx="460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5378" name="Line 4"/>
            <p:cNvSpPr>
              <a:spLocks noChangeShapeType="1"/>
            </p:cNvSpPr>
            <p:nvPr/>
          </p:nvSpPr>
          <p:spPr bwMode="auto">
            <a:xfrm>
              <a:off x="912" y="1152"/>
              <a:ext cx="460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5379" name="Line 5"/>
            <p:cNvSpPr>
              <a:spLocks noChangeShapeType="1"/>
            </p:cNvSpPr>
            <p:nvPr/>
          </p:nvSpPr>
          <p:spPr bwMode="auto">
            <a:xfrm>
              <a:off x="912" y="1488"/>
              <a:ext cx="460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5380" name="Line 6"/>
            <p:cNvSpPr>
              <a:spLocks noChangeShapeType="1"/>
            </p:cNvSpPr>
            <p:nvPr/>
          </p:nvSpPr>
          <p:spPr bwMode="auto">
            <a:xfrm>
              <a:off x="912" y="1728"/>
              <a:ext cx="460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sp>
        <p:nvSpPr>
          <p:cNvPr id="15364" name="Line 7"/>
          <p:cNvSpPr>
            <a:spLocks noChangeShapeType="1"/>
          </p:cNvSpPr>
          <p:nvPr/>
        </p:nvSpPr>
        <p:spPr bwMode="auto">
          <a:xfrm flipH="1">
            <a:off x="2335213" y="4579938"/>
            <a:ext cx="220662" cy="706437"/>
          </a:xfrm>
          <a:prstGeom prst="line">
            <a:avLst/>
          </a:prstGeom>
          <a:noFill/>
          <a:ln w="190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nvGrpSpPr>
          <p:cNvPr id="19461" name="Group 8"/>
          <p:cNvGrpSpPr/>
          <p:nvPr/>
        </p:nvGrpSpPr>
        <p:grpSpPr bwMode="auto">
          <a:xfrm>
            <a:off x="679450" y="3860800"/>
            <a:ext cx="7061200" cy="2016125"/>
            <a:chOff x="428" y="1253"/>
            <a:chExt cx="4448" cy="1270"/>
          </a:xfrm>
        </p:grpSpPr>
        <p:sp>
          <p:nvSpPr>
            <p:cNvPr id="15367" name="Rectangle 9"/>
            <p:cNvSpPr>
              <a:spLocks noChangeArrowheads="1"/>
            </p:cNvSpPr>
            <p:nvPr/>
          </p:nvSpPr>
          <p:spPr bwMode="auto">
            <a:xfrm>
              <a:off x="1680" y="2016"/>
              <a:ext cx="3081" cy="154"/>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5368" name="Rectangle 10"/>
            <p:cNvSpPr>
              <a:spLocks noChangeArrowheads="1"/>
            </p:cNvSpPr>
            <p:nvPr/>
          </p:nvSpPr>
          <p:spPr bwMode="auto">
            <a:xfrm>
              <a:off x="1677" y="2151"/>
              <a:ext cx="3081" cy="217"/>
            </a:xfrm>
            <a:prstGeom prst="rect">
              <a:avLst/>
            </a:prstGeom>
            <a:solidFill>
              <a:srgbClr val="FFFFFF"/>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5369" name="Rectangle 11"/>
            <p:cNvSpPr>
              <a:spLocks noChangeArrowheads="1"/>
            </p:cNvSpPr>
            <p:nvPr/>
          </p:nvSpPr>
          <p:spPr bwMode="auto">
            <a:xfrm>
              <a:off x="1677" y="2368"/>
              <a:ext cx="3081" cy="155"/>
            </a:xfrm>
            <a:prstGeom prst="rect">
              <a:avLst/>
            </a:prstGeom>
            <a:solidFill>
              <a:srgbClr val="DDDDDD"/>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5370" name="AutoShape 12"/>
            <p:cNvSpPr>
              <a:spLocks noChangeArrowheads="1"/>
            </p:cNvSpPr>
            <p:nvPr/>
          </p:nvSpPr>
          <p:spPr bwMode="auto">
            <a:xfrm rot="5400000">
              <a:off x="866" y="1986"/>
              <a:ext cx="526" cy="548"/>
            </a:xfrm>
            <a:prstGeom prst="can">
              <a:avLst>
                <a:gd name="adj" fmla="val 26046"/>
              </a:avLst>
            </a:prstGeom>
            <a:gradFill rotWithShape="1">
              <a:gsLst>
                <a:gs pos="0">
                  <a:srgbClr val="666666"/>
                </a:gs>
                <a:gs pos="50000">
                  <a:srgbClr val="DDDDDD"/>
                </a:gs>
                <a:gs pos="100000">
                  <a:srgbClr val="666666"/>
                </a:gs>
              </a:gsLst>
              <a:lin ang="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5371" name="AutoShape 13"/>
            <p:cNvSpPr>
              <a:spLocks noChangeArrowheads="1"/>
            </p:cNvSpPr>
            <p:nvPr/>
          </p:nvSpPr>
          <p:spPr bwMode="auto">
            <a:xfrm rot="5400000">
              <a:off x="1329" y="2122"/>
              <a:ext cx="217" cy="274"/>
            </a:xfrm>
            <a:prstGeom prst="can">
              <a:avLst>
                <a:gd name="adj" fmla="val 20711"/>
              </a:avLst>
            </a:prstGeom>
            <a:solidFill>
              <a:schemeClr val="bg1"/>
            </a:soli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5372" name="Line 14"/>
            <p:cNvSpPr>
              <a:spLocks noChangeShapeType="1"/>
            </p:cNvSpPr>
            <p:nvPr/>
          </p:nvSpPr>
          <p:spPr bwMode="auto">
            <a:xfrm>
              <a:off x="1615" y="2258"/>
              <a:ext cx="3261" cy="2"/>
            </a:xfrm>
            <a:prstGeom prst="line">
              <a:avLst/>
            </a:prstGeom>
            <a:noFill/>
            <a:ln w="19050">
              <a:solidFill>
                <a:srgbClr val="333399"/>
              </a:solidFill>
              <a:prstDash val="lg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5373" name="Text Box 15"/>
            <p:cNvSpPr txBox="1">
              <a:spLocks noChangeArrowheads="1"/>
            </p:cNvSpPr>
            <p:nvPr/>
          </p:nvSpPr>
          <p:spPr bwMode="auto">
            <a:xfrm>
              <a:off x="1244" y="1253"/>
              <a:ext cx="763"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高折射率</a:t>
              </a:r>
              <a:endParaRPr lang="zh-CN" altLang="en-US" sz="2000" b="0">
                <a:solidFill>
                  <a:srgbClr val="333399"/>
                </a:solidFill>
                <a:latin typeface="+mn-lt"/>
                <a:ea typeface="+mn-ea"/>
                <a:cs typeface="+mn-ea"/>
                <a:sym typeface="+mn-lt"/>
              </a:endParaRPr>
            </a:p>
            <a:p>
              <a:pPr algn="ctr" eaLnBrk="1" latinLnBrk="0" hangingPunct="1">
                <a:lnSpc>
                  <a:spcPct val="120000"/>
                </a:lnSpc>
                <a:spcBef>
                  <a:spcPct val="0"/>
                </a:spcBef>
                <a:buFontTx/>
                <a:buNone/>
                <a:defRPr/>
              </a:pPr>
              <a:r>
                <a:rPr lang="en-US" altLang="zh-CN" sz="2000" b="0">
                  <a:solidFill>
                    <a:srgbClr val="333399"/>
                  </a:solidFill>
                  <a:latin typeface="+mn-lt"/>
                  <a:ea typeface="+mn-ea"/>
                  <a:cs typeface="+mn-ea"/>
                  <a:sym typeface="+mn-lt"/>
                </a:rPr>
                <a:t>(</a:t>
              </a:r>
              <a:r>
                <a:rPr lang="zh-CN" altLang="en-US" sz="2000" b="0">
                  <a:solidFill>
                    <a:srgbClr val="333399"/>
                  </a:solidFill>
                  <a:latin typeface="+mn-lt"/>
                  <a:ea typeface="+mn-ea"/>
                  <a:cs typeface="+mn-ea"/>
                  <a:sym typeface="+mn-lt"/>
                </a:rPr>
                <a:t>纤芯</a:t>
              </a:r>
              <a:r>
                <a:rPr lang="en-US" altLang="zh-CN" sz="2000" b="0">
                  <a:solidFill>
                    <a:srgbClr val="333399"/>
                  </a:solidFill>
                  <a:latin typeface="+mn-lt"/>
                  <a:ea typeface="+mn-ea"/>
                  <a:cs typeface="+mn-ea"/>
                  <a:sym typeface="+mn-lt"/>
                </a:rPr>
                <a:t>)</a:t>
              </a:r>
              <a:endParaRPr lang="en-US" altLang="zh-CN" sz="2000" b="0">
                <a:solidFill>
                  <a:srgbClr val="333399"/>
                </a:solidFill>
                <a:latin typeface="+mn-lt"/>
                <a:ea typeface="+mn-ea"/>
                <a:cs typeface="+mn-ea"/>
                <a:sym typeface="+mn-lt"/>
              </a:endParaRPr>
            </a:p>
          </p:txBody>
        </p:sp>
        <p:sp>
          <p:nvSpPr>
            <p:cNvPr id="15374" name="Text Box 16"/>
            <p:cNvSpPr txBox="1">
              <a:spLocks noChangeArrowheads="1"/>
            </p:cNvSpPr>
            <p:nvPr/>
          </p:nvSpPr>
          <p:spPr bwMode="auto">
            <a:xfrm>
              <a:off x="428" y="1253"/>
              <a:ext cx="763" cy="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低折射率</a:t>
              </a:r>
              <a:endParaRPr lang="zh-CN" altLang="en-US" sz="2000" b="0">
                <a:solidFill>
                  <a:srgbClr val="333399"/>
                </a:solidFill>
                <a:latin typeface="+mn-lt"/>
                <a:ea typeface="+mn-ea"/>
                <a:cs typeface="+mn-ea"/>
                <a:sym typeface="+mn-lt"/>
              </a:endParaRPr>
            </a:p>
            <a:p>
              <a:pPr algn="ctr" eaLnBrk="1" latinLnBrk="0" hangingPunct="1">
                <a:lnSpc>
                  <a:spcPct val="120000"/>
                </a:lnSpc>
                <a:spcBef>
                  <a:spcPct val="0"/>
                </a:spcBef>
                <a:buFontTx/>
                <a:buNone/>
                <a:defRPr/>
              </a:pPr>
              <a:r>
                <a:rPr lang="en-US" altLang="zh-CN" sz="2000" b="0">
                  <a:solidFill>
                    <a:srgbClr val="333399"/>
                  </a:solidFill>
                  <a:latin typeface="+mn-lt"/>
                  <a:ea typeface="+mn-ea"/>
                  <a:cs typeface="+mn-ea"/>
                  <a:sym typeface="+mn-lt"/>
                </a:rPr>
                <a:t>(</a:t>
              </a:r>
              <a:r>
                <a:rPr lang="zh-CN" altLang="en-US" sz="2000" b="0">
                  <a:solidFill>
                    <a:srgbClr val="333399"/>
                  </a:solidFill>
                  <a:latin typeface="+mn-lt"/>
                  <a:ea typeface="+mn-ea"/>
                  <a:cs typeface="+mn-ea"/>
                  <a:sym typeface="+mn-lt"/>
                </a:rPr>
                <a:t>包层</a:t>
              </a:r>
              <a:r>
                <a:rPr lang="en-US" altLang="zh-CN" sz="2000" b="0">
                  <a:solidFill>
                    <a:srgbClr val="333399"/>
                  </a:solidFill>
                  <a:latin typeface="+mn-lt"/>
                  <a:ea typeface="+mn-ea"/>
                  <a:cs typeface="+mn-ea"/>
                  <a:sym typeface="+mn-lt"/>
                </a:rPr>
                <a:t>)</a:t>
              </a:r>
              <a:endParaRPr lang="en-US" altLang="zh-CN" sz="2000" b="0">
                <a:solidFill>
                  <a:srgbClr val="333399"/>
                </a:solidFill>
                <a:latin typeface="+mn-lt"/>
                <a:ea typeface="+mn-ea"/>
                <a:cs typeface="+mn-ea"/>
                <a:sym typeface="+mn-lt"/>
              </a:endParaRPr>
            </a:p>
          </p:txBody>
        </p:sp>
        <p:sp>
          <p:nvSpPr>
            <p:cNvPr id="15375" name="Line 17"/>
            <p:cNvSpPr>
              <a:spLocks noChangeShapeType="1"/>
            </p:cNvSpPr>
            <p:nvPr/>
          </p:nvSpPr>
          <p:spPr bwMode="auto">
            <a:xfrm>
              <a:off x="884" y="1661"/>
              <a:ext cx="245" cy="336"/>
            </a:xfrm>
            <a:prstGeom prst="line">
              <a:avLst/>
            </a:prstGeom>
            <a:noFill/>
            <a:ln w="190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5376" name="Text Box 18"/>
            <p:cNvSpPr txBox="1">
              <a:spLocks noChangeArrowheads="1"/>
            </p:cNvSpPr>
            <p:nvPr/>
          </p:nvSpPr>
          <p:spPr bwMode="auto">
            <a:xfrm>
              <a:off x="1746" y="1722"/>
              <a:ext cx="3024"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光线在纤芯中传输的方式是不断地全反射</a:t>
              </a:r>
              <a:endParaRPr lang="zh-CN" altLang="en-US" sz="2000" b="0">
                <a:solidFill>
                  <a:srgbClr val="333399"/>
                </a:solidFill>
                <a:latin typeface="+mn-lt"/>
                <a:ea typeface="+mn-ea"/>
                <a:cs typeface="+mn-ea"/>
                <a:sym typeface="+mn-lt"/>
              </a:endParaRPr>
            </a:p>
          </p:txBody>
        </p:sp>
      </p:grpSp>
      <p:sp>
        <p:nvSpPr>
          <p:cNvPr id="22" name="Freeform 19"/>
          <p:cNvSpPr/>
          <p:nvPr/>
        </p:nvSpPr>
        <p:spPr bwMode="auto">
          <a:xfrm>
            <a:off x="2689225" y="5286375"/>
            <a:ext cx="4870450" cy="344488"/>
          </a:xfrm>
          <a:custGeom>
            <a:avLst/>
            <a:gdLst>
              <a:gd name="T0" fmla="*/ 0 w 4302"/>
              <a:gd name="T1" fmla="*/ 2147483646 h 336"/>
              <a:gd name="T2" fmla="*/ 2147483646 w 4302"/>
              <a:gd name="T3" fmla="*/ 0 h 336"/>
              <a:gd name="T4" fmla="*/ 2147483646 w 4302"/>
              <a:gd name="T5" fmla="*/ 2147483646 h 336"/>
              <a:gd name="T6" fmla="*/ 2147483646 w 4302"/>
              <a:gd name="T7" fmla="*/ 0 h 336"/>
              <a:gd name="T8" fmla="*/ 2147483646 w 4302"/>
              <a:gd name="T9" fmla="*/ 2147483646 h 336"/>
              <a:gd name="T10" fmla="*/ 2147483646 w 4302"/>
              <a:gd name="T11" fmla="*/ 2147483646 h 33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02" h="336">
                <a:moveTo>
                  <a:pt x="0" y="108"/>
                </a:moveTo>
                <a:lnTo>
                  <a:pt x="384" y="0"/>
                </a:lnTo>
                <a:lnTo>
                  <a:pt x="1560" y="336"/>
                </a:lnTo>
                <a:lnTo>
                  <a:pt x="2742" y="0"/>
                </a:lnTo>
                <a:lnTo>
                  <a:pt x="3918" y="330"/>
                </a:lnTo>
                <a:lnTo>
                  <a:pt x="4302" y="204"/>
                </a:lnTo>
              </a:path>
            </a:pathLst>
          </a:custGeom>
          <a:noFill/>
          <a:ln w="57150" cmpd="sng">
            <a:solidFill>
              <a:schemeClr val="hlink"/>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179388" y="1196975"/>
            <a:ext cx="8763000"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特点</a:t>
            </a:r>
            <a:r>
              <a:rPr lang="zh-CN" altLang="en-US" sz="2400" b="0" dirty="0">
                <a:latin typeface="+mn-lt"/>
                <a:ea typeface="+mn-ea"/>
                <a:cs typeface="+mn-ea"/>
                <a:sym typeface="+mn-lt"/>
              </a:rPr>
              <a:t>：大容量；体积小、重量轻；低衰减、抗干扰能力强；安全保密性很好。</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带宽范围</a:t>
            </a:r>
            <a:r>
              <a:rPr lang="zh-CN" altLang="en-US" sz="2400" b="0" dirty="0">
                <a:latin typeface="+mn-lt"/>
                <a:ea typeface="+mn-ea"/>
                <a:cs typeface="+mn-ea"/>
                <a:sym typeface="+mn-lt"/>
              </a:rPr>
              <a:t>：具有</a:t>
            </a:r>
            <a:r>
              <a:rPr lang="en-US" altLang="zh-CN" sz="2400" b="0" dirty="0">
                <a:latin typeface="+mn-lt"/>
                <a:ea typeface="+mn-ea"/>
                <a:cs typeface="+mn-ea"/>
                <a:sym typeface="+mn-lt"/>
              </a:rPr>
              <a:t>2500</a:t>
            </a:r>
            <a:r>
              <a:rPr lang="zh-CN" altLang="en-US" sz="2400" b="0" dirty="0">
                <a:latin typeface="+mn-lt"/>
                <a:ea typeface="+mn-ea"/>
                <a:cs typeface="+mn-ea"/>
                <a:sym typeface="+mn-lt"/>
              </a:rPr>
              <a:t>～</a:t>
            </a:r>
            <a:r>
              <a:rPr lang="en-US" altLang="zh-CN" sz="2400" b="0" dirty="0">
                <a:latin typeface="+mn-lt"/>
                <a:ea typeface="+mn-ea"/>
                <a:cs typeface="+mn-ea"/>
                <a:sym typeface="+mn-lt"/>
              </a:rPr>
              <a:t>3000GHZ</a:t>
            </a:r>
            <a:r>
              <a:rPr lang="zh-CN" altLang="en-US" sz="2400" b="0" dirty="0">
                <a:latin typeface="+mn-lt"/>
                <a:ea typeface="+mn-ea"/>
                <a:cs typeface="+mn-ea"/>
                <a:sym typeface="+mn-lt"/>
              </a:rPr>
              <a:t>带宽，工作频率分布在</a:t>
            </a:r>
            <a:r>
              <a:rPr lang="en-US" altLang="zh-CN" sz="2400" b="0" dirty="0">
                <a:latin typeface="+mn-lt"/>
                <a:ea typeface="+mn-ea"/>
                <a:cs typeface="+mn-ea"/>
                <a:sym typeface="+mn-lt"/>
              </a:rPr>
              <a:t>10</a:t>
            </a:r>
            <a:r>
              <a:rPr lang="en-US" altLang="zh-CN" sz="2400" b="0" baseline="30000" dirty="0">
                <a:latin typeface="+mn-lt"/>
                <a:ea typeface="+mn-ea"/>
                <a:cs typeface="+mn-ea"/>
                <a:sym typeface="+mn-lt"/>
              </a:rPr>
              <a:t>14</a:t>
            </a:r>
            <a:r>
              <a:rPr lang="zh-CN" altLang="en-US" sz="2400" b="0" dirty="0">
                <a:latin typeface="+mn-lt"/>
                <a:ea typeface="+mn-ea"/>
                <a:cs typeface="+mn-ea"/>
                <a:sym typeface="+mn-lt"/>
              </a:rPr>
              <a:t>～</a:t>
            </a:r>
            <a:r>
              <a:rPr lang="en-US" altLang="zh-CN" sz="2400" b="0" dirty="0">
                <a:latin typeface="+mn-lt"/>
                <a:ea typeface="+mn-ea"/>
                <a:cs typeface="+mn-ea"/>
                <a:sym typeface="+mn-lt"/>
              </a:rPr>
              <a:t>10</a:t>
            </a:r>
            <a:r>
              <a:rPr lang="en-US" altLang="zh-CN" sz="2400" b="0" baseline="30000" dirty="0">
                <a:latin typeface="+mn-lt"/>
                <a:ea typeface="+mn-ea"/>
                <a:cs typeface="+mn-ea"/>
                <a:sym typeface="+mn-lt"/>
              </a:rPr>
              <a:t>15</a:t>
            </a:r>
            <a:r>
              <a:rPr lang="en-US" altLang="zh-CN" sz="2400" b="0" dirty="0">
                <a:latin typeface="+mn-lt"/>
                <a:ea typeface="+mn-ea"/>
                <a:cs typeface="+mn-ea"/>
                <a:sym typeface="+mn-lt"/>
              </a:rPr>
              <a:t>Hz</a:t>
            </a:r>
            <a:r>
              <a:rPr lang="zh-CN" altLang="en-US" sz="2400" b="0" dirty="0">
                <a:latin typeface="+mn-lt"/>
                <a:ea typeface="+mn-ea"/>
                <a:cs typeface="+mn-ea"/>
                <a:sym typeface="+mn-lt"/>
              </a:rPr>
              <a:t>范围内。</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适用场合</a:t>
            </a:r>
            <a:r>
              <a:rPr lang="zh-CN" altLang="en-US" sz="2400" b="0" dirty="0">
                <a:latin typeface="+mn-lt"/>
                <a:ea typeface="+mn-ea"/>
                <a:cs typeface="+mn-ea"/>
                <a:sym typeface="+mn-lt"/>
              </a:rPr>
              <a:t>：单模光纤用于骨干网传输；多模光纤用于局域网或者用户接入网。</a:t>
            </a:r>
            <a:endParaRPr lang="zh-CN" altLang="en-US" sz="2400" b="0" dirty="0">
              <a:latin typeface="+mn-lt"/>
              <a:ea typeface="+mn-ea"/>
              <a:cs typeface="+mn-ea"/>
              <a:sym typeface="+mn-lt"/>
            </a:endParaRPr>
          </a:p>
        </p:txBody>
      </p:sp>
      <p:pic>
        <p:nvPicPr>
          <p:cNvPr id="20483" name="Picture 4" descr="http://f.hiphotos.baidu.com/baike/s%3D220/sign=6e485b4a71f0f736dcfe4b033a55b382/7af40ad162d9f2d3920049daa0ec8a136327ccf6.jp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563938" y="3732213"/>
            <a:ext cx="3986212"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6" descr="https://ss0.bdstatic.com/70cFuHSh_Q1YnxGkpoWK1HF6hhy/it/u=1835922618,2891397110&amp;fm=21&amp;gp=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992563"/>
            <a:ext cx="2809875" cy="2271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04800" y="609600"/>
            <a:ext cx="8686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endParaRPr lang="zh-CN" altLang="en-US" sz="2400" b="0">
              <a:latin typeface="+mn-lt"/>
              <a:ea typeface="+mn-ea"/>
              <a:cs typeface="+mn-ea"/>
              <a:sym typeface="+mn-lt"/>
            </a:endParaRPr>
          </a:p>
        </p:txBody>
      </p:sp>
      <p:sp>
        <p:nvSpPr>
          <p:cNvPr id="247811" name="Freeform 3"/>
          <p:cNvSpPr/>
          <p:nvPr/>
        </p:nvSpPr>
        <p:spPr bwMode="auto">
          <a:xfrm>
            <a:off x="1282700" y="3627438"/>
            <a:ext cx="6762750" cy="533400"/>
          </a:xfrm>
          <a:custGeom>
            <a:avLst/>
            <a:gdLst>
              <a:gd name="T0" fmla="*/ 0 w 4260"/>
              <a:gd name="T1" fmla="*/ 2147483646 h 336"/>
              <a:gd name="T2" fmla="*/ 2147483646 w 4260"/>
              <a:gd name="T3" fmla="*/ 0 h 336"/>
              <a:gd name="T4" fmla="*/ 2147483646 w 4260"/>
              <a:gd name="T5" fmla="*/ 2147483646 h 336"/>
              <a:gd name="T6" fmla="*/ 2147483646 w 4260"/>
              <a:gd name="T7" fmla="*/ 0 h 336"/>
              <a:gd name="T8" fmla="*/ 2147483646 w 4260"/>
              <a:gd name="T9" fmla="*/ 2147483646 h 3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60" h="336">
                <a:moveTo>
                  <a:pt x="0" y="150"/>
                </a:moveTo>
                <a:lnTo>
                  <a:pt x="666" y="0"/>
                </a:lnTo>
                <a:lnTo>
                  <a:pt x="2310" y="336"/>
                </a:lnTo>
                <a:lnTo>
                  <a:pt x="3936" y="0"/>
                </a:lnTo>
                <a:lnTo>
                  <a:pt x="4260" y="72"/>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47812" name="Line 4"/>
          <p:cNvSpPr>
            <a:spLocks noChangeShapeType="1"/>
          </p:cNvSpPr>
          <p:nvPr/>
        </p:nvSpPr>
        <p:spPr bwMode="auto">
          <a:xfrm flipV="1">
            <a:off x="1219200" y="6011863"/>
            <a:ext cx="6781800" cy="0"/>
          </a:xfrm>
          <a:prstGeom prst="line">
            <a:avLst/>
          </a:prstGeom>
          <a:noFill/>
          <a:ln w="38100">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247813" name="Freeform 5"/>
          <p:cNvSpPr/>
          <p:nvPr/>
        </p:nvSpPr>
        <p:spPr bwMode="auto">
          <a:xfrm>
            <a:off x="1174750" y="3627438"/>
            <a:ext cx="6851650" cy="523875"/>
          </a:xfrm>
          <a:custGeom>
            <a:avLst/>
            <a:gdLst>
              <a:gd name="T0" fmla="*/ 0 w 4316"/>
              <a:gd name="T1" fmla="*/ 2147483646 h 330"/>
              <a:gd name="T2" fmla="*/ 2147483646 w 4316"/>
              <a:gd name="T3" fmla="*/ 0 h 330"/>
              <a:gd name="T4" fmla="*/ 2147483646 w 4316"/>
              <a:gd name="T5" fmla="*/ 2147483646 h 330"/>
              <a:gd name="T6" fmla="*/ 2147483646 w 4316"/>
              <a:gd name="T7" fmla="*/ 0 h 330"/>
              <a:gd name="T8" fmla="*/ 2147483646 w 4316"/>
              <a:gd name="T9" fmla="*/ 2147483646 h 330"/>
              <a:gd name="T10" fmla="*/ 2147483646 w 4316"/>
              <a:gd name="T11" fmla="*/ 2147483646 h 33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316" h="330">
                <a:moveTo>
                  <a:pt x="0" y="128"/>
                </a:moveTo>
                <a:lnTo>
                  <a:pt x="434" y="0"/>
                </a:lnTo>
                <a:lnTo>
                  <a:pt x="1586" y="330"/>
                </a:lnTo>
                <a:lnTo>
                  <a:pt x="2738" y="0"/>
                </a:lnTo>
                <a:lnTo>
                  <a:pt x="3944" y="330"/>
                </a:lnTo>
                <a:lnTo>
                  <a:pt x="4316" y="204"/>
                </a:lnTo>
              </a:path>
            </a:pathLst>
          </a:custGeom>
          <a:noFill/>
          <a:ln w="38100" cmpd="sng">
            <a:solidFill>
              <a:srgbClr val="339933"/>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grpSp>
        <p:nvGrpSpPr>
          <p:cNvPr id="21510" name="Group 6"/>
          <p:cNvGrpSpPr/>
          <p:nvPr/>
        </p:nvGrpSpPr>
        <p:grpSpPr bwMode="auto">
          <a:xfrm>
            <a:off x="47625" y="2525713"/>
            <a:ext cx="9107488" cy="3927475"/>
            <a:chOff x="30" y="1212"/>
            <a:chExt cx="5737" cy="2474"/>
          </a:xfrm>
        </p:grpSpPr>
        <p:sp>
          <p:nvSpPr>
            <p:cNvPr id="17417" name="Rectangle 7"/>
            <p:cNvSpPr>
              <a:spLocks noChangeArrowheads="1"/>
            </p:cNvSpPr>
            <p:nvPr/>
          </p:nvSpPr>
          <p:spPr bwMode="auto">
            <a:xfrm>
              <a:off x="740" y="1672"/>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7418" name="Rectangle 8"/>
            <p:cNvSpPr>
              <a:spLocks noChangeArrowheads="1"/>
            </p:cNvSpPr>
            <p:nvPr/>
          </p:nvSpPr>
          <p:spPr bwMode="auto">
            <a:xfrm>
              <a:off x="750" y="2247"/>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grpSp>
          <p:nvGrpSpPr>
            <p:cNvPr id="21515" name="Group 9"/>
            <p:cNvGrpSpPr/>
            <p:nvPr/>
          </p:nvGrpSpPr>
          <p:grpSpPr bwMode="auto">
            <a:xfrm>
              <a:off x="30" y="1212"/>
              <a:ext cx="5737" cy="2474"/>
              <a:chOff x="30" y="1212"/>
              <a:chExt cx="5737" cy="2474"/>
            </a:xfrm>
          </p:grpSpPr>
          <p:grpSp>
            <p:nvGrpSpPr>
              <p:cNvPr id="21516" name="Group 10"/>
              <p:cNvGrpSpPr/>
              <p:nvPr/>
            </p:nvGrpSpPr>
            <p:grpSpPr bwMode="auto">
              <a:xfrm>
                <a:off x="40" y="2709"/>
                <a:ext cx="5727" cy="977"/>
                <a:chOff x="48" y="2709"/>
                <a:chExt cx="5727" cy="977"/>
              </a:xfrm>
            </p:grpSpPr>
            <p:grpSp>
              <p:nvGrpSpPr>
                <p:cNvPr id="21535" name="Group 11"/>
                <p:cNvGrpSpPr/>
                <p:nvPr/>
              </p:nvGrpSpPr>
              <p:grpSpPr bwMode="auto">
                <a:xfrm>
                  <a:off x="682" y="3158"/>
                  <a:ext cx="4476" cy="528"/>
                  <a:chOff x="682" y="3072"/>
                  <a:chExt cx="4476" cy="528"/>
                </a:xfrm>
              </p:grpSpPr>
              <p:sp>
                <p:nvSpPr>
                  <p:cNvPr id="17456" name="Rectangle 12"/>
                  <p:cNvSpPr>
                    <a:spLocks noChangeArrowheads="1"/>
                  </p:cNvSpPr>
                  <p:nvPr/>
                </p:nvSpPr>
                <p:spPr bwMode="auto">
                  <a:xfrm>
                    <a:off x="768" y="3168"/>
                    <a:ext cx="4320" cy="336"/>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grpSp>
                <p:nvGrpSpPr>
                  <p:cNvPr id="21553" name="Group 13"/>
                  <p:cNvGrpSpPr/>
                  <p:nvPr/>
                </p:nvGrpSpPr>
                <p:grpSpPr bwMode="auto">
                  <a:xfrm>
                    <a:off x="682" y="3072"/>
                    <a:ext cx="4476" cy="528"/>
                    <a:chOff x="682" y="3072"/>
                    <a:chExt cx="4476" cy="528"/>
                  </a:xfrm>
                </p:grpSpPr>
                <p:sp>
                  <p:nvSpPr>
                    <p:cNvPr id="17458" name="Rectangle 14"/>
                    <p:cNvSpPr>
                      <a:spLocks noChangeArrowheads="1"/>
                    </p:cNvSpPr>
                    <p:nvPr/>
                  </p:nvSpPr>
                  <p:spPr bwMode="auto">
                    <a:xfrm>
                      <a:off x="768" y="3072"/>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7459" name="Rectangle 15"/>
                    <p:cNvSpPr>
                      <a:spLocks noChangeArrowheads="1"/>
                    </p:cNvSpPr>
                    <p:nvPr/>
                  </p:nvSpPr>
                  <p:spPr bwMode="auto">
                    <a:xfrm>
                      <a:off x="768" y="3360"/>
                      <a:ext cx="4320" cy="240"/>
                    </a:xfrm>
                    <a:prstGeom prst="rect">
                      <a:avLst/>
                    </a:prstGeom>
                    <a:solidFill>
                      <a:srgbClr val="EAEAEA"/>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7460" name="Line 16"/>
                    <p:cNvSpPr>
                      <a:spLocks noChangeShapeType="1"/>
                    </p:cNvSpPr>
                    <p:nvPr/>
                  </p:nvSpPr>
                  <p:spPr bwMode="auto">
                    <a:xfrm>
                      <a:off x="768" y="3072"/>
                      <a:ext cx="432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61" name="Line 17"/>
                    <p:cNvSpPr>
                      <a:spLocks noChangeShapeType="1"/>
                    </p:cNvSpPr>
                    <p:nvPr/>
                  </p:nvSpPr>
                  <p:spPr bwMode="auto">
                    <a:xfrm>
                      <a:off x="768" y="3312"/>
                      <a:ext cx="432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62" name="Line 18"/>
                    <p:cNvSpPr>
                      <a:spLocks noChangeShapeType="1"/>
                    </p:cNvSpPr>
                    <p:nvPr/>
                  </p:nvSpPr>
                  <p:spPr bwMode="auto">
                    <a:xfrm>
                      <a:off x="768" y="3360"/>
                      <a:ext cx="432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63" name="Line 19"/>
                    <p:cNvSpPr>
                      <a:spLocks noChangeShapeType="1"/>
                    </p:cNvSpPr>
                    <p:nvPr/>
                  </p:nvSpPr>
                  <p:spPr bwMode="auto">
                    <a:xfrm>
                      <a:off x="768" y="3600"/>
                      <a:ext cx="4320"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64" name="Line 20"/>
                    <p:cNvSpPr>
                      <a:spLocks noChangeShapeType="1"/>
                    </p:cNvSpPr>
                    <p:nvPr/>
                  </p:nvSpPr>
                  <p:spPr bwMode="auto">
                    <a:xfrm>
                      <a:off x="682" y="3333"/>
                      <a:ext cx="4476" cy="3"/>
                    </a:xfrm>
                    <a:prstGeom prst="line">
                      <a:avLst/>
                    </a:prstGeom>
                    <a:noFill/>
                    <a:ln w="9525">
                      <a:solidFill>
                        <a:schemeClr val="tx1"/>
                      </a:solidFill>
                      <a:prstDash val="lg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grpSp>
            <p:grpSp>
              <p:nvGrpSpPr>
                <p:cNvPr id="21536" name="Group 21"/>
                <p:cNvGrpSpPr/>
                <p:nvPr/>
              </p:nvGrpSpPr>
              <p:grpSpPr bwMode="auto">
                <a:xfrm>
                  <a:off x="48" y="2840"/>
                  <a:ext cx="5727" cy="818"/>
                  <a:chOff x="48" y="2930"/>
                  <a:chExt cx="5727" cy="818"/>
                </a:xfrm>
              </p:grpSpPr>
              <p:grpSp>
                <p:nvGrpSpPr>
                  <p:cNvPr id="21538" name="Group 22"/>
                  <p:cNvGrpSpPr/>
                  <p:nvPr/>
                </p:nvGrpSpPr>
                <p:grpSpPr bwMode="auto">
                  <a:xfrm>
                    <a:off x="48" y="2930"/>
                    <a:ext cx="763" cy="818"/>
                    <a:chOff x="48" y="2930"/>
                    <a:chExt cx="763" cy="818"/>
                  </a:xfrm>
                </p:grpSpPr>
                <p:grpSp>
                  <p:nvGrpSpPr>
                    <p:cNvPr id="21546" name="Group 23"/>
                    <p:cNvGrpSpPr/>
                    <p:nvPr/>
                  </p:nvGrpSpPr>
                  <p:grpSpPr bwMode="auto">
                    <a:xfrm>
                      <a:off x="158" y="3220"/>
                      <a:ext cx="480" cy="528"/>
                      <a:chOff x="240" y="2448"/>
                      <a:chExt cx="480" cy="528"/>
                    </a:xfrm>
                  </p:grpSpPr>
                  <p:grpSp>
                    <p:nvGrpSpPr>
                      <p:cNvPr id="21548" name="Group 24"/>
                      <p:cNvGrpSpPr/>
                      <p:nvPr/>
                    </p:nvGrpSpPr>
                    <p:grpSpPr bwMode="auto">
                      <a:xfrm>
                        <a:off x="240" y="2448"/>
                        <a:ext cx="480" cy="528"/>
                        <a:chOff x="240" y="2448"/>
                        <a:chExt cx="672" cy="672"/>
                      </a:xfrm>
                    </p:grpSpPr>
                    <p:sp>
                      <p:nvSpPr>
                        <p:cNvPr id="17454" name="Rectangle 25"/>
                        <p:cNvSpPr>
                          <a:spLocks noChangeArrowheads="1"/>
                        </p:cNvSpPr>
                        <p:nvPr/>
                      </p:nvSpPr>
                      <p:spPr bwMode="auto">
                        <a:xfrm>
                          <a:off x="240" y="2448"/>
                          <a:ext cx="672" cy="672"/>
                        </a:xfrm>
                        <a:prstGeom prst="rect">
                          <a:avLst/>
                        </a:prstGeom>
                        <a:solidFill>
                          <a:srgbClr val="FFFFFF"/>
                        </a:solidFill>
                        <a:ln w="6350">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7455" name="Line 26"/>
                        <p:cNvSpPr>
                          <a:spLocks noChangeShapeType="1"/>
                        </p:cNvSpPr>
                        <p:nvPr/>
                      </p:nvSpPr>
                      <p:spPr bwMode="auto">
                        <a:xfrm>
                          <a:off x="576" y="2448"/>
                          <a:ext cx="0" cy="672"/>
                        </a:xfrm>
                        <a:prstGeom prst="line">
                          <a:avLst/>
                        </a:prstGeom>
                        <a:noFill/>
                        <a:ln w="63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sp>
                    <p:nvSpPr>
                      <p:cNvPr id="17453" name="Freeform 27"/>
                      <p:cNvSpPr/>
                      <p:nvPr/>
                    </p:nvSpPr>
                    <p:spPr bwMode="auto">
                      <a:xfrm>
                        <a:off x="240" y="2450"/>
                        <a:ext cx="480" cy="526"/>
                      </a:xfrm>
                      <a:custGeom>
                        <a:avLst/>
                        <a:gdLst>
                          <a:gd name="T0" fmla="*/ 0 w 672"/>
                          <a:gd name="T1" fmla="*/ 75 h 670"/>
                          <a:gd name="T2" fmla="*/ 6 w 672"/>
                          <a:gd name="T3" fmla="*/ 73 h 670"/>
                          <a:gd name="T4" fmla="*/ 10 w 672"/>
                          <a:gd name="T5" fmla="*/ 59 h 670"/>
                          <a:gd name="T6" fmla="*/ 11 w 672"/>
                          <a:gd name="T7" fmla="*/ 38 h 670"/>
                          <a:gd name="T8" fmla="*/ 14 w 672"/>
                          <a:gd name="T9" fmla="*/ 16 h 670"/>
                          <a:gd name="T10" fmla="*/ 15 w 672"/>
                          <a:gd name="T11" fmla="*/ 4 h 670"/>
                          <a:gd name="T12" fmla="*/ 17 w 672"/>
                          <a:gd name="T13" fmla="*/ 1 h 670"/>
                          <a:gd name="T14" fmla="*/ 18 w 672"/>
                          <a:gd name="T15" fmla="*/ 4 h 670"/>
                          <a:gd name="T16" fmla="*/ 19 w 672"/>
                          <a:gd name="T17" fmla="*/ 16 h 670"/>
                          <a:gd name="T18" fmla="*/ 21 w 672"/>
                          <a:gd name="T19" fmla="*/ 38 h 670"/>
                          <a:gd name="T20" fmla="*/ 22 w 672"/>
                          <a:gd name="T21" fmla="*/ 53 h 670"/>
                          <a:gd name="T22" fmla="*/ 24 w 672"/>
                          <a:gd name="T23" fmla="*/ 68 h 670"/>
                          <a:gd name="T24" fmla="*/ 28 w 672"/>
                          <a:gd name="T25" fmla="*/ 73 h 670"/>
                          <a:gd name="T26" fmla="*/ 29 w 672"/>
                          <a:gd name="T27" fmla="*/ 74 h 670"/>
                          <a:gd name="T28" fmla="*/ 33 w 672"/>
                          <a:gd name="T29" fmla="*/ 75 h 6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sp>
                  <p:nvSpPr>
                    <p:cNvPr id="17451" name="Text Box 28"/>
                    <p:cNvSpPr txBox="1">
                      <a:spLocks noChangeArrowheads="1"/>
                    </p:cNvSpPr>
                    <p:nvPr/>
                  </p:nvSpPr>
                  <p:spPr bwMode="auto">
                    <a:xfrm>
                      <a:off x="48" y="2930"/>
                      <a:ext cx="76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输入脉冲</a:t>
                      </a:r>
                      <a:endParaRPr lang="zh-CN" altLang="en-US" sz="2000" b="0">
                        <a:solidFill>
                          <a:srgbClr val="333399"/>
                        </a:solidFill>
                        <a:latin typeface="+mn-lt"/>
                        <a:ea typeface="+mn-ea"/>
                        <a:cs typeface="+mn-ea"/>
                        <a:sym typeface="+mn-lt"/>
                      </a:endParaRPr>
                    </a:p>
                  </p:txBody>
                </p:sp>
              </p:grpSp>
              <p:grpSp>
                <p:nvGrpSpPr>
                  <p:cNvPr id="21539" name="Group 29"/>
                  <p:cNvGrpSpPr/>
                  <p:nvPr/>
                </p:nvGrpSpPr>
                <p:grpSpPr bwMode="auto">
                  <a:xfrm>
                    <a:off x="5012" y="2947"/>
                    <a:ext cx="763" cy="801"/>
                    <a:chOff x="5012" y="2947"/>
                    <a:chExt cx="763" cy="801"/>
                  </a:xfrm>
                </p:grpSpPr>
                <p:sp>
                  <p:nvSpPr>
                    <p:cNvPr id="17444" name="Text Box 30"/>
                    <p:cNvSpPr txBox="1">
                      <a:spLocks noChangeArrowheads="1"/>
                    </p:cNvSpPr>
                    <p:nvPr/>
                  </p:nvSpPr>
                  <p:spPr bwMode="auto">
                    <a:xfrm>
                      <a:off x="5012" y="2947"/>
                      <a:ext cx="76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输出脉冲</a:t>
                      </a:r>
                      <a:endParaRPr lang="zh-CN" altLang="en-US" sz="2000" b="0">
                        <a:solidFill>
                          <a:srgbClr val="333399"/>
                        </a:solidFill>
                        <a:latin typeface="+mn-lt"/>
                        <a:ea typeface="+mn-ea"/>
                        <a:cs typeface="+mn-ea"/>
                        <a:sym typeface="+mn-lt"/>
                      </a:endParaRPr>
                    </a:p>
                  </p:txBody>
                </p:sp>
                <p:grpSp>
                  <p:nvGrpSpPr>
                    <p:cNvPr id="21541" name="Group 31"/>
                    <p:cNvGrpSpPr/>
                    <p:nvPr/>
                  </p:nvGrpSpPr>
                  <p:grpSpPr bwMode="auto">
                    <a:xfrm>
                      <a:off x="5148" y="3220"/>
                      <a:ext cx="480" cy="528"/>
                      <a:chOff x="240" y="2448"/>
                      <a:chExt cx="480" cy="528"/>
                    </a:xfrm>
                  </p:grpSpPr>
                  <p:grpSp>
                    <p:nvGrpSpPr>
                      <p:cNvPr id="21542" name="Group 32"/>
                      <p:cNvGrpSpPr/>
                      <p:nvPr/>
                    </p:nvGrpSpPr>
                    <p:grpSpPr bwMode="auto">
                      <a:xfrm>
                        <a:off x="240" y="2448"/>
                        <a:ext cx="480" cy="528"/>
                        <a:chOff x="240" y="2448"/>
                        <a:chExt cx="672" cy="672"/>
                      </a:xfrm>
                    </p:grpSpPr>
                    <p:sp>
                      <p:nvSpPr>
                        <p:cNvPr id="17448" name="Rectangle 33"/>
                        <p:cNvSpPr>
                          <a:spLocks noChangeArrowheads="1"/>
                        </p:cNvSpPr>
                        <p:nvPr/>
                      </p:nvSpPr>
                      <p:spPr bwMode="auto">
                        <a:xfrm>
                          <a:off x="240" y="2448"/>
                          <a:ext cx="672" cy="672"/>
                        </a:xfrm>
                        <a:prstGeom prst="rect">
                          <a:avLst/>
                        </a:prstGeom>
                        <a:solidFill>
                          <a:srgbClr val="FFFFFF"/>
                        </a:solidFill>
                        <a:ln w="6350">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7449" name="Line 34"/>
                        <p:cNvSpPr>
                          <a:spLocks noChangeShapeType="1"/>
                        </p:cNvSpPr>
                        <p:nvPr/>
                      </p:nvSpPr>
                      <p:spPr bwMode="auto">
                        <a:xfrm>
                          <a:off x="576" y="2448"/>
                          <a:ext cx="0" cy="672"/>
                        </a:xfrm>
                        <a:prstGeom prst="line">
                          <a:avLst/>
                        </a:prstGeom>
                        <a:noFill/>
                        <a:ln w="63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sp>
                    <p:nvSpPr>
                      <p:cNvPr id="17447" name="Freeform 35"/>
                      <p:cNvSpPr/>
                      <p:nvPr/>
                    </p:nvSpPr>
                    <p:spPr bwMode="auto">
                      <a:xfrm>
                        <a:off x="240" y="2450"/>
                        <a:ext cx="480" cy="526"/>
                      </a:xfrm>
                      <a:custGeom>
                        <a:avLst/>
                        <a:gdLst>
                          <a:gd name="T0" fmla="*/ 0 w 672"/>
                          <a:gd name="T1" fmla="*/ 75 h 670"/>
                          <a:gd name="T2" fmla="*/ 6 w 672"/>
                          <a:gd name="T3" fmla="*/ 73 h 670"/>
                          <a:gd name="T4" fmla="*/ 10 w 672"/>
                          <a:gd name="T5" fmla="*/ 59 h 670"/>
                          <a:gd name="T6" fmla="*/ 11 w 672"/>
                          <a:gd name="T7" fmla="*/ 38 h 670"/>
                          <a:gd name="T8" fmla="*/ 14 w 672"/>
                          <a:gd name="T9" fmla="*/ 16 h 670"/>
                          <a:gd name="T10" fmla="*/ 15 w 672"/>
                          <a:gd name="T11" fmla="*/ 4 h 670"/>
                          <a:gd name="T12" fmla="*/ 17 w 672"/>
                          <a:gd name="T13" fmla="*/ 1 h 670"/>
                          <a:gd name="T14" fmla="*/ 18 w 672"/>
                          <a:gd name="T15" fmla="*/ 4 h 670"/>
                          <a:gd name="T16" fmla="*/ 19 w 672"/>
                          <a:gd name="T17" fmla="*/ 16 h 670"/>
                          <a:gd name="T18" fmla="*/ 21 w 672"/>
                          <a:gd name="T19" fmla="*/ 38 h 670"/>
                          <a:gd name="T20" fmla="*/ 22 w 672"/>
                          <a:gd name="T21" fmla="*/ 53 h 670"/>
                          <a:gd name="T22" fmla="*/ 24 w 672"/>
                          <a:gd name="T23" fmla="*/ 68 h 670"/>
                          <a:gd name="T24" fmla="*/ 28 w 672"/>
                          <a:gd name="T25" fmla="*/ 73 h 670"/>
                          <a:gd name="T26" fmla="*/ 29 w 672"/>
                          <a:gd name="T27" fmla="*/ 74 h 670"/>
                          <a:gd name="T28" fmla="*/ 33 w 672"/>
                          <a:gd name="T29" fmla="*/ 75 h 6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grpSp>
            </p:grpSp>
            <p:sp>
              <p:nvSpPr>
                <p:cNvPr id="17441" name="Text Box 36"/>
                <p:cNvSpPr txBox="1">
                  <a:spLocks noChangeArrowheads="1"/>
                </p:cNvSpPr>
                <p:nvPr/>
              </p:nvSpPr>
              <p:spPr bwMode="auto">
                <a:xfrm>
                  <a:off x="2381" y="2709"/>
                  <a:ext cx="1280"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kumimoji="0" lang="zh-CN" altLang="en-US" sz="3600" b="0">
                      <a:solidFill>
                        <a:srgbClr val="333399"/>
                      </a:solidFill>
                      <a:latin typeface="+mn-lt"/>
                      <a:ea typeface="+mn-ea"/>
                      <a:cs typeface="+mn-ea"/>
                      <a:sym typeface="+mn-lt"/>
                    </a:rPr>
                    <a:t>单模光纤</a:t>
                  </a:r>
                  <a:endParaRPr kumimoji="0" lang="zh-CN" altLang="en-US" sz="3600" b="0">
                    <a:solidFill>
                      <a:srgbClr val="333399"/>
                    </a:solidFill>
                    <a:latin typeface="+mn-lt"/>
                    <a:ea typeface="+mn-ea"/>
                    <a:cs typeface="+mn-ea"/>
                    <a:sym typeface="+mn-lt"/>
                  </a:endParaRPr>
                </a:p>
              </p:txBody>
            </p:sp>
          </p:grpSp>
          <p:grpSp>
            <p:nvGrpSpPr>
              <p:cNvPr id="21517" name="Group 38"/>
              <p:cNvGrpSpPr/>
              <p:nvPr/>
            </p:nvGrpSpPr>
            <p:grpSpPr bwMode="auto">
              <a:xfrm>
                <a:off x="750" y="1671"/>
                <a:ext cx="4320" cy="816"/>
                <a:chOff x="912" y="912"/>
                <a:chExt cx="4608" cy="816"/>
              </a:xfrm>
            </p:grpSpPr>
            <p:sp>
              <p:nvSpPr>
                <p:cNvPr id="17435" name="Line 39"/>
                <p:cNvSpPr>
                  <a:spLocks noChangeShapeType="1"/>
                </p:cNvSpPr>
                <p:nvPr/>
              </p:nvSpPr>
              <p:spPr bwMode="auto">
                <a:xfrm>
                  <a:off x="912" y="912"/>
                  <a:ext cx="460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6" name="Line 40"/>
                <p:cNvSpPr>
                  <a:spLocks noChangeShapeType="1"/>
                </p:cNvSpPr>
                <p:nvPr/>
              </p:nvSpPr>
              <p:spPr bwMode="auto">
                <a:xfrm>
                  <a:off x="912" y="1152"/>
                  <a:ext cx="460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7" name="Line 41"/>
                <p:cNvSpPr>
                  <a:spLocks noChangeShapeType="1"/>
                </p:cNvSpPr>
                <p:nvPr/>
              </p:nvSpPr>
              <p:spPr bwMode="auto">
                <a:xfrm>
                  <a:off x="912" y="1488"/>
                  <a:ext cx="460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8" name="Line 42"/>
                <p:cNvSpPr>
                  <a:spLocks noChangeShapeType="1"/>
                </p:cNvSpPr>
                <p:nvPr/>
              </p:nvSpPr>
              <p:spPr bwMode="auto">
                <a:xfrm>
                  <a:off x="912" y="1728"/>
                  <a:ext cx="4608" cy="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sp>
            <p:nvSpPr>
              <p:cNvPr id="17422" name="Line 43"/>
              <p:cNvSpPr>
                <a:spLocks noChangeShapeType="1"/>
              </p:cNvSpPr>
              <p:nvPr/>
            </p:nvSpPr>
            <p:spPr bwMode="auto">
              <a:xfrm>
                <a:off x="664" y="2076"/>
                <a:ext cx="4476" cy="3"/>
              </a:xfrm>
              <a:prstGeom prst="line">
                <a:avLst/>
              </a:prstGeom>
              <a:noFill/>
              <a:ln w="9525">
                <a:solidFill>
                  <a:schemeClr val="tx1"/>
                </a:solidFill>
                <a:prstDash val="lgDash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grpSp>
            <p:nvGrpSpPr>
              <p:cNvPr id="21519" name="Group 44"/>
              <p:cNvGrpSpPr/>
              <p:nvPr/>
            </p:nvGrpSpPr>
            <p:grpSpPr bwMode="auto">
              <a:xfrm>
                <a:off x="30" y="1525"/>
                <a:ext cx="5737" cy="818"/>
                <a:chOff x="38" y="1288"/>
                <a:chExt cx="5737" cy="818"/>
              </a:xfrm>
            </p:grpSpPr>
            <p:grpSp>
              <p:nvGrpSpPr>
                <p:cNvPr id="21521" name="Group 45"/>
                <p:cNvGrpSpPr/>
                <p:nvPr/>
              </p:nvGrpSpPr>
              <p:grpSpPr bwMode="auto">
                <a:xfrm>
                  <a:off x="38" y="1288"/>
                  <a:ext cx="763" cy="818"/>
                  <a:chOff x="38" y="1288"/>
                  <a:chExt cx="763" cy="818"/>
                </a:xfrm>
              </p:grpSpPr>
              <p:sp>
                <p:nvSpPr>
                  <p:cNvPr id="17431" name="Rectangle 46"/>
                  <p:cNvSpPr>
                    <a:spLocks noChangeArrowheads="1"/>
                  </p:cNvSpPr>
                  <p:nvPr/>
                </p:nvSpPr>
                <p:spPr bwMode="auto">
                  <a:xfrm>
                    <a:off x="177" y="1578"/>
                    <a:ext cx="480" cy="528"/>
                  </a:xfrm>
                  <a:prstGeom prst="rect">
                    <a:avLst/>
                  </a:prstGeom>
                  <a:solidFill>
                    <a:srgbClr val="FFFFFF"/>
                  </a:solidFill>
                  <a:ln w="9525">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7432" name="Line 47"/>
                  <p:cNvSpPr>
                    <a:spLocks noChangeShapeType="1"/>
                  </p:cNvSpPr>
                  <p:nvPr/>
                </p:nvSpPr>
                <p:spPr bwMode="auto">
                  <a:xfrm>
                    <a:off x="417" y="1578"/>
                    <a:ext cx="0" cy="528"/>
                  </a:xfrm>
                  <a:prstGeom prst="line">
                    <a:avLst/>
                  </a:prstGeom>
                  <a:noFill/>
                  <a:ln w="63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3" name="Freeform 48"/>
                  <p:cNvSpPr/>
                  <p:nvPr/>
                </p:nvSpPr>
                <p:spPr bwMode="auto">
                  <a:xfrm>
                    <a:off x="177" y="1580"/>
                    <a:ext cx="480" cy="526"/>
                  </a:xfrm>
                  <a:custGeom>
                    <a:avLst/>
                    <a:gdLst>
                      <a:gd name="T0" fmla="*/ 0 w 672"/>
                      <a:gd name="T1" fmla="*/ 75 h 670"/>
                      <a:gd name="T2" fmla="*/ 6 w 672"/>
                      <a:gd name="T3" fmla="*/ 73 h 670"/>
                      <a:gd name="T4" fmla="*/ 10 w 672"/>
                      <a:gd name="T5" fmla="*/ 59 h 670"/>
                      <a:gd name="T6" fmla="*/ 11 w 672"/>
                      <a:gd name="T7" fmla="*/ 38 h 670"/>
                      <a:gd name="T8" fmla="*/ 14 w 672"/>
                      <a:gd name="T9" fmla="*/ 16 h 670"/>
                      <a:gd name="T10" fmla="*/ 15 w 672"/>
                      <a:gd name="T11" fmla="*/ 4 h 670"/>
                      <a:gd name="T12" fmla="*/ 17 w 672"/>
                      <a:gd name="T13" fmla="*/ 1 h 670"/>
                      <a:gd name="T14" fmla="*/ 18 w 672"/>
                      <a:gd name="T15" fmla="*/ 4 h 670"/>
                      <a:gd name="T16" fmla="*/ 19 w 672"/>
                      <a:gd name="T17" fmla="*/ 16 h 670"/>
                      <a:gd name="T18" fmla="*/ 21 w 672"/>
                      <a:gd name="T19" fmla="*/ 38 h 670"/>
                      <a:gd name="T20" fmla="*/ 22 w 672"/>
                      <a:gd name="T21" fmla="*/ 53 h 670"/>
                      <a:gd name="T22" fmla="*/ 24 w 672"/>
                      <a:gd name="T23" fmla="*/ 68 h 670"/>
                      <a:gd name="T24" fmla="*/ 28 w 672"/>
                      <a:gd name="T25" fmla="*/ 73 h 670"/>
                      <a:gd name="T26" fmla="*/ 29 w 672"/>
                      <a:gd name="T27" fmla="*/ 74 h 670"/>
                      <a:gd name="T28" fmla="*/ 33 w 672"/>
                      <a:gd name="T29" fmla="*/ 75 h 67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672" h="670">
                        <a:moveTo>
                          <a:pt x="0" y="670"/>
                        </a:moveTo>
                        <a:cubicBezTo>
                          <a:pt x="21" y="664"/>
                          <a:pt x="94" y="661"/>
                          <a:pt x="126" y="637"/>
                        </a:cubicBezTo>
                        <a:cubicBezTo>
                          <a:pt x="158" y="613"/>
                          <a:pt x="173" y="576"/>
                          <a:pt x="192" y="526"/>
                        </a:cubicBezTo>
                        <a:cubicBezTo>
                          <a:pt x="211" y="476"/>
                          <a:pt x="226" y="398"/>
                          <a:pt x="240" y="334"/>
                        </a:cubicBezTo>
                        <a:cubicBezTo>
                          <a:pt x="254" y="270"/>
                          <a:pt x="269" y="188"/>
                          <a:pt x="279" y="139"/>
                        </a:cubicBezTo>
                        <a:cubicBezTo>
                          <a:pt x="289" y="90"/>
                          <a:pt x="293" y="63"/>
                          <a:pt x="303" y="40"/>
                        </a:cubicBezTo>
                        <a:cubicBezTo>
                          <a:pt x="313" y="17"/>
                          <a:pt x="328" y="2"/>
                          <a:pt x="339" y="1"/>
                        </a:cubicBezTo>
                        <a:cubicBezTo>
                          <a:pt x="350" y="0"/>
                          <a:pt x="360" y="12"/>
                          <a:pt x="369" y="34"/>
                        </a:cubicBezTo>
                        <a:cubicBezTo>
                          <a:pt x="378" y="56"/>
                          <a:pt x="386" y="86"/>
                          <a:pt x="396" y="136"/>
                        </a:cubicBezTo>
                        <a:cubicBezTo>
                          <a:pt x="406" y="186"/>
                          <a:pt x="422" y="284"/>
                          <a:pt x="432" y="337"/>
                        </a:cubicBezTo>
                        <a:cubicBezTo>
                          <a:pt x="442" y="390"/>
                          <a:pt x="444" y="414"/>
                          <a:pt x="456" y="457"/>
                        </a:cubicBezTo>
                        <a:cubicBezTo>
                          <a:pt x="468" y="500"/>
                          <a:pt x="485" y="564"/>
                          <a:pt x="504" y="595"/>
                        </a:cubicBezTo>
                        <a:cubicBezTo>
                          <a:pt x="523" y="626"/>
                          <a:pt x="555" y="633"/>
                          <a:pt x="573" y="643"/>
                        </a:cubicBezTo>
                        <a:cubicBezTo>
                          <a:pt x="591" y="653"/>
                          <a:pt x="596" y="651"/>
                          <a:pt x="612" y="655"/>
                        </a:cubicBezTo>
                        <a:cubicBezTo>
                          <a:pt x="628" y="659"/>
                          <a:pt x="660" y="667"/>
                          <a:pt x="672" y="670"/>
                        </a:cubicBezTo>
                      </a:path>
                    </a:pathLst>
                  </a:custGeom>
                  <a:noFill/>
                  <a:ln w="28575" cmpd="sng">
                    <a:solidFill>
                      <a:srgbClr val="3333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4" name="Text Box 49"/>
                  <p:cNvSpPr txBox="1">
                    <a:spLocks noChangeArrowheads="1"/>
                  </p:cNvSpPr>
                  <p:nvPr/>
                </p:nvSpPr>
                <p:spPr bwMode="auto">
                  <a:xfrm>
                    <a:off x="38" y="1288"/>
                    <a:ext cx="76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输入脉冲</a:t>
                    </a:r>
                    <a:endParaRPr lang="zh-CN" altLang="en-US" sz="2000" b="0">
                      <a:solidFill>
                        <a:srgbClr val="333399"/>
                      </a:solidFill>
                      <a:latin typeface="+mn-lt"/>
                      <a:ea typeface="+mn-ea"/>
                      <a:cs typeface="+mn-ea"/>
                      <a:sym typeface="+mn-lt"/>
                    </a:endParaRPr>
                  </a:p>
                </p:txBody>
              </p:sp>
            </p:grpSp>
            <p:grpSp>
              <p:nvGrpSpPr>
                <p:cNvPr id="21522" name="Group 50"/>
                <p:cNvGrpSpPr/>
                <p:nvPr/>
              </p:nvGrpSpPr>
              <p:grpSpPr bwMode="auto">
                <a:xfrm>
                  <a:off x="5012" y="1305"/>
                  <a:ext cx="763" cy="801"/>
                  <a:chOff x="5012" y="1305"/>
                  <a:chExt cx="763" cy="801"/>
                </a:xfrm>
              </p:grpSpPr>
              <p:sp>
                <p:nvSpPr>
                  <p:cNvPr id="17427" name="Rectangle 51"/>
                  <p:cNvSpPr>
                    <a:spLocks noChangeArrowheads="1"/>
                  </p:cNvSpPr>
                  <p:nvPr/>
                </p:nvSpPr>
                <p:spPr bwMode="auto">
                  <a:xfrm>
                    <a:off x="5110" y="1578"/>
                    <a:ext cx="476" cy="528"/>
                  </a:xfrm>
                  <a:prstGeom prst="rect">
                    <a:avLst/>
                  </a:prstGeom>
                  <a:solidFill>
                    <a:srgbClr val="FFFFFF"/>
                  </a:solidFill>
                  <a:ln w="9525">
                    <a:solidFill>
                      <a:srgbClr val="333399"/>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7428" name="Line 52"/>
                  <p:cNvSpPr>
                    <a:spLocks noChangeShapeType="1"/>
                  </p:cNvSpPr>
                  <p:nvPr/>
                </p:nvSpPr>
                <p:spPr bwMode="auto">
                  <a:xfrm>
                    <a:off x="5348" y="1578"/>
                    <a:ext cx="0" cy="528"/>
                  </a:xfrm>
                  <a:prstGeom prst="line">
                    <a:avLst/>
                  </a:prstGeom>
                  <a:noFill/>
                  <a:ln w="6350">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29" name="Freeform 53"/>
                  <p:cNvSpPr/>
                  <p:nvPr/>
                </p:nvSpPr>
                <p:spPr bwMode="auto">
                  <a:xfrm>
                    <a:off x="5108" y="1726"/>
                    <a:ext cx="480" cy="222"/>
                  </a:xfrm>
                  <a:custGeom>
                    <a:avLst/>
                    <a:gdLst>
                      <a:gd name="T0" fmla="*/ 0 w 678"/>
                      <a:gd name="T1" fmla="*/ 32 h 283"/>
                      <a:gd name="T2" fmla="*/ 4 w 678"/>
                      <a:gd name="T3" fmla="*/ 27 h 283"/>
                      <a:gd name="T4" fmla="*/ 6 w 678"/>
                      <a:gd name="T5" fmla="*/ 21 h 283"/>
                      <a:gd name="T6" fmla="*/ 9 w 678"/>
                      <a:gd name="T7" fmla="*/ 15 h 283"/>
                      <a:gd name="T8" fmla="*/ 11 w 678"/>
                      <a:gd name="T9" fmla="*/ 5 h 283"/>
                      <a:gd name="T10" fmla="*/ 15 w 678"/>
                      <a:gd name="T11" fmla="*/ 1 h 283"/>
                      <a:gd name="T12" fmla="*/ 19 w 678"/>
                      <a:gd name="T13" fmla="*/ 4 h 283"/>
                      <a:gd name="T14" fmla="*/ 22 w 678"/>
                      <a:gd name="T15" fmla="*/ 16 h 283"/>
                      <a:gd name="T16" fmla="*/ 23 w 678"/>
                      <a:gd name="T17" fmla="*/ 21 h 283"/>
                      <a:gd name="T18" fmla="*/ 26 w 678"/>
                      <a:gd name="T19" fmla="*/ 27 h 283"/>
                      <a:gd name="T20" fmla="*/ 30 w 678"/>
                      <a:gd name="T21" fmla="*/ 32 h 28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678" h="283">
                        <a:moveTo>
                          <a:pt x="0" y="280"/>
                        </a:moveTo>
                        <a:cubicBezTo>
                          <a:pt x="14" y="274"/>
                          <a:pt x="62" y="258"/>
                          <a:pt x="87" y="244"/>
                        </a:cubicBezTo>
                        <a:cubicBezTo>
                          <a:pt x="112" y="230"/>
                          <a:pt x="131" y="212"/>
                          <a:pt x="150" y="193"/>
                        </a:cubicBezTo>
                        <a:cubicBezTo>
                          <a:pt x="169" y="174"/>
                          <a:pt x="183" y="155"/>
                          <a:pt x="201" y="130"/>
                        </a:cubicBezTo>
                        <a:cubicBezTo>
                          <a:pt x="219" y="105"/>
                          <a:pt x="235" y="64"/>
                          <a:pt x="258" y="43"/>
                        </a:cubicBezTo>
                        <a:cubicBezTo>
                          <a:pt x="281" y="22"/>
                          <a:pt x="311" y="2"/>
                          <a:pt x="339" y="1"/>
                        </a:cubicBezTo>
                        <a:cubicBezTo>
                          <a:pt x="367" y="0"/>
                          <a:pt x="401" y="14"/>
                          <a:pt x="426" y="37"/>
                        </a:cubicBezTo>
                        <a:cubicBezTo>
                          <a:pt x="451" y="60"/>
                          <a:pt x="475" y="113"/>
                          <a:pt x="492" y="139"/>
                        </a:cubicBezTo>
                        <a:cubicBezTo>
                          <a:pt x="509" y="165"/>
                          <a:pt x="512" y="174"/>
                          <a:pt x="528" y="190"/>
                        </a:cubicBezTo>
                        <a:cubicBezTo>
                          <a:pt x="544" y="206"/>
                          <a:pt x="566" y="222"/>
                          <a:pt x="591" y="238"/>
                        </a:cubicBezTo>
                        <a:cubicBezTo>
                          <a:pt x="616" y="254"/>
                          <a:pt x="660" y="274"/>
                          <a:pt x="678" y="283"/>
                        </a:cubicBezTo>
                      </a:path>
                    </a:pathLst>
                  </a:custGeom>
                  <a:noFill/>
                  <a:ln w="28575" cmpd="sng">
                    <a:solidFill>
                      <a:srgbClr val="333399"/>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30" name="Text Box 54"/>
                  <p:cNvSpPr txBox="1">
                    <a:spLocks noChangeArrowheads="1"/>
                  </p:cNvSpPr>
                  <p:nvPr/>
                </p:nvSpPr>
                <p:spPr bwMode="auto">
                  <a:xfrm>
                    <a:off x="5012" y="1305"/>
                    <a:ext cx="76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输出脉冲</a:t>
                    </a:r>
                    <a:endParaRPr lang="zh-CN" altLang="en-US" sz="2000" b="0">
                      <a:solidFill>
                        <a:srgbClr val="333399"/>
                      </a:solidFill>
                      <a:latin typeface="+mn-lt"/>
                      <a:ea typeface="+mn-ea"/>
                      <a:cs typeface="+mn-ea"/>
                      <a:sym typeface="+mn-lt"/>
                    </a:endParaRPr>
                  </a:p>
                </p:txBody>
              </p:sp>
            </p:grpSp>
          </p:grpSp>
          <p:sp>
            <p:nvSpPr>
              <p:cNvPr id="17424" name="Text Box 55"/>
              <p:cNvSpPr txBox="1">
                <a:spLocks noChangeArrowheads="1"/>
              </p:cNvSpPr>
              <p:nvPr/>
            </p:nvSpPr>
            <p:spPr bwMode="auto">
              <a:xfrm>
                <a:off x="2373" y="1212"/>
                <a:ext cx="1280" cy="4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kumimoji="0" lang="zh-CN" altLang="en-US" sz="3600" b="0">
                    <a:solidFill>
                      <a:srgbClr val="333399"/>
                    </a:solidFill>
                    <a:latin typeface="+mn-lt"/>
                    <a:ea typeface="+mn-ea"/>
                    <a:cs typeface="+mn-ea"/>
                    <a:sym typeface="+mn-lt"/>
                  </a:rPr>
                  <a:t>多模光纤</a:t>
                </a:r>
                <a:endParaRPr kumimoji="0" lang="zh-CN" altLang="en-US" sz="3600" b="0">
                  <a:solidFill>
                    <a:srgbClr val="333399"/>
                  </a:solidFill>
                  <a:latin typeface="+mn-lt"/>
                  <a:ea typeface="+mn-ea"/>
                  <a:cs typeface="+mn-ea"/>
                  <a:sym typeface="+mn-lt"/>
                </a:endParaRPr>
              </a:p>
            </p:txBody>
          </p:sp>
        </p:grpSp>
      </p:grpSp>
      <p:sp>
        <p:nvSpPr>
          <p:cNvPr id="247864" name="Line 56"/>
          <p:cNvSpPr>
            <a:spLocks noChangeShapeType="1"/>
          </p:cNvSpPr>
          <p:nvPr/>
        </p:nvSpPr>
        <p:spPr bwMode="auto">
          <a:xfrm flipV="1">
            <a:off x="1295400" y="6011863"/>
            <a:ext cx="6781800" cy="0"/>
          </a:xfrm>
          <a:prstGeom prst="line">
            <a:avLst/>
          </a:prstGeom>
          <a:noFill/>
          <a:ln w="38100">
            <a:solidFill>
              <a:schemeClr val="hlink"/>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a:lnSpc>
                <a:spcPct val="120000"/>
              </a:lnSpc>
              <a:defRPr/>
            </a:pPr>
            <a:endParaRPr lang="zh-CN" altLang="en-US">
              <a:latin typeface="+mn-lt"/>
              <a:ea typeface="+mn-ea"/>
              <a:cs typeface="+mn-ea"/>
              <a:sym typeface="+mn-lt"/>
            </a:endParaRPr>
          </a:p>
        </p:txBody>
      </p:sp>
      <p:sp>
        <p:nvSpPr>
          <p:cNvPr id="17416" name="矩形 1"/>
          <p:cNvSpPr>
            <a:spLocks noChangeArrowheads="1"/>
          </p:cNvSpPr>
          <p:nvPr/>
        </p:nvSpPr>
        <p:spPr bwMode="auto">
          <a:xfrm>
            <a:off x="-11113" y="642938"/>
            <a:ext cx="8855076"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dirty="0">
                <a:solidFill>
                  <a:srgbClr val="0066CC"/>
                </a:solidFill>
                <a:latin typeface="+mn-lt"/>
                <a:ea typeface="+mn-ea"/>
                <a:cs typeface="+mn-ea"/>
                <a:sym typeface="+mn-lt"/>
              </a:rPr>
              <a:t>光纤的类型</a:t>
            </a:r>
            <a:r>
              <a:rPr lang="zh-CN" altLang="en-US" sz="2400" dirty="0">
                <a:latin typeface="+mn-lt"/>
                <a:ea typeface="+mn-ea"/>
                <a:cs typeface="+mn-ea"/>
                <a:sym typeface="+mn-lt"/>
              </a:rPr>
              <a:t>：</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多模光纤</a:t>
            </a:r>
            <a:r>
              <a:rPr lang="en-US" altLang="zh-CN" sz="2400" b="0" dirty="0">
                <a:latin typeface="+mn-lt"/>
                <a:ea typeface="+mn-ea"/>
                <a:cs typeface="+mn-ea"/>
                <a:sym typeface="+mn-lt"/>
              </a:rPr>
              <a:t>(MMF)</a:t>
            </a:r>
            <a:r>
              <a:rPr lang="zh-CN" altLang="en-US" sz="2400" b="0" dirty="0">
                <a:latin typeface="+mn-lt"/>
                <a:ea typeface="+mn-ea"/>
                <a:cs typeface="+mn-ea"/>
                <a:sym typeface="+mn-lt"/>
              </a:rPr>
              <a:t>：纤芯直径较大，通常为</a:t>
            </a:r>
            <a:r>
              <a:rPr lang="en-US" altLang="zh-CN" sz="2400" b="0" dirty="0">
                <a:latin typeface="+mn-lt"/>
                <a:ea typeface="+mn-ea"/>
                <a:cs typeface="+mn-ea"/>
                <a:sym typeface="+mn-lt"/>
              </a:rPr>
              <a:t>50 </a:t>
            </a:r>
            <a:r>
              <a:rPr lang="en-US" altLang="zh-CN" sz="2400" b="0" dirty="0" err="1">
                <a:latin typeface="+mn-lt"/>
                <a:ea typeface="+mn-ea"/>
                <a:cs typeface="+mn-ea"/>
                <a:sym typeface="+mn-lt"/>
              </a:rPr>
              <a:t>μm</a:t>
            </a:r>
            <a:r>
              <a:rPr lang="zh-CN" altLang="en-US" sz="2400" b="0" dirty="0">
                <a:latin typeface="+mn-lt"/>
                <a:ea typeface="+mn-ea"/>
                <a:cs typeface="+mn-ea"/>
                <a:sym typeface="+mn-lt"/>
              </a:rPr>
              <a:t>或</a:t>
            </a:r>
            <a:r>
              <a:rPr lang="en-US" altLang="zh-CN" sz="2400" b="0" dirty="0">
                <a:latin typeface="+mn-lt"/>
                <a:ea typeface="+mn-ea"/>
                <a:cs typeface="+mn-ea"/>
                <a:sym typeface="+mn-lt"/>
              </a:rPr>
              <a:t>62.5 </a:t>
            </a:r>
            <a:r>
              <a:rPr lang="en-US" altLang="zh-CN" sz="2400" b="0" dirty="0" err="1">
                <a:latin typeface="+mn-lt"/>
                <a:ea typeface="+mn-ea"/>
                <a:cs typeface="+mn-ea"/>
                <a:sym typeface="+mn-lt"/>
              </a:rPr>
              <a:t>μm</a:t>
            </a:r>
            <a:r>
              <a:rPr lang="zh-CN" altLang="en-US" sz="2400" b="0" dirty="0">
                <a:latin typeface="+mn-lt"/>
                <a:ea typeface="+mn-ea"/>
                <a:cs typeface="+mn-ea"/>
                <a:sym typeface="+mn-lt"/>
              </a:rPr>
              <a:t>，允许多个光传导模式同时通过光纤。</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单模光纤</a:t>
            </a:r>
            <a:r>
              <a:rPr lang="en-US" altLang="zh-CN" sz="2400" b="0" dirty="0">
                <a:latin typeface="+mn-lt"/>
                <a:ea typeface="+mn-ea"/>
                <a:cs typeface="+mn-ea"/>
                <a:sym typeface="+mn-lt"/>
              </a:rPr>
              <a:t>(SMF)</a:t>
            </a:r>
            <a:r>
              <a:rPr lang="zh-CN" altLang="en-US" sz="2400" b="0" dirty="0">
                <a:latin typeface="+mn-lt"/>
                <a:ea typeface="+mn-ea"/>
                <a:cs typeface="+mn-ea"/>
                <a:sym typeface="+mn-lt"/>
              </a:rPr>
              <a:t>：纤芯直径非常小，通常为</a:t>
            </a:r>
            <a:r>
              <a:rPr lang="en-US" altLang="zh-CN" sz="2400" b="0" dirty="0">
                <a:latin typeface="+mn-lt"/>
                <a:ea typeface="+mn-ea"/>
                <a:cs typeface="+mn-ea"/>
                <a:sym typeface="+mn-lt"/>
              </a:rPr>
              <a:t>4</a:t>
            </a:r>
            <a:r>
              <a:rPr lang="zh-CN" altLang="en-US" sz="2400" b="0" dirty="0">
                <a:latin typeface="+mn-lt"/>
                <a:ea typeface="+mn-ea"/>
                <a:cs typeface="+mn-ea"/>
                <a:sym typeface="+mn-lt"/>
              </a:rPr>
              <a:t>～</a:t>
            </a:r>
            <a:r>
              <a:rPr lang="en-US" altLang="zh-CN" sz="2400" b="0" dirty="0">
                <a:latin typeface="+mn-lt"/>
                <a:ea typeface="+mn-ea"/>
                <a:cs typeface="+mn-ea"/>
                <a:sym typeface="+mn-lt"/>
              </a:rPr>
              <a:t>10 </a:t>
            </a:r>
            <a:r>
              <a:rPr lang="en-US" altLang="zh-CN" sz="2400" b="0" dirty="0" err="1">
                <a:latin typeface="+mn-lt"/>
                <a:ea typeface="+mn-ea"/>
                <a:cs typeface="+mn-ea"/>
                <a:sym typeface="+mn-lt"/>
              </a:rPr>
              <a:t>μm</a:t>
            </a:r>
            <a:r>
              <a:rPr lang="en-US" altLang="zh-CN" sz="2400" b="0" dirty="0">
                <a:latin typeface="+mn-lt"/>
                <a:ea typeface="+mn-ea"/>
                <a:cs typeface="+mn-ea"/>
                <a:sym typeface="+mn-lt"/>
              </a:rPr>
              <a:t>, </a:t>
            </a:r>
            <a:r>
              <a:rPr lang="zh-CN" altLang="en-US" sz="2400" b="0" dirty="0">
                <a:latin typeface="+mn-lt"/>
                <a:ea typeface="+mn-ea"/>
                <a:cs typeface="+mn-ea"/>
                <a:sym typeface="+mn-lt"/>
              </a:rPr>
              <a:t>只允许光信号以一种模式通过纤芯。</a:t>
            </a:r>
            <a:endParaRPr lang="zh-CN" altLang="en-US" sz="2400" b="0" dirty="0">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7813"/>
                                        </p:tgtEl>
                                        <p:attrNameLst>
                                          <p:attrName>style.visibility</p:attrName>
                                        </p:attrNameLst>
                                      </p:cBhvr>
                                      <p:to>
                                        <p:strVal val="visible"/>
                                      </p:to>
                                    </p:set>
                                    <p:animEffect transition="in" filter="wipe(left)">
                                      <p:cBhvr>
                                        <p:cTn id="7" dur="500"/>
                                        <p:tgtEl>
                                          <p:spTgt spid="24781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7811"/>
                                        </p:tgtEl>
                                        <p:attrNameLst>
                                          <p:attrName>style.visibility</p:attrName>
                                        </p:attrNameLst>
                                      </p:cBhvr>
                                      <p:to>
                                        <p:strVal val="visible"/>
                                      </p:to>
                                    </p:set>
                                    <p:animEffect transition="in" filter="wipe(left)">
                                      <p:cBhvr>
                                        <p:cTn id="11" dur="500"/>
                                        <p:tgtEl>
                                          <p:spTgt spid="2478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47812"/>
                                        </p:tgtEl>
                                        <p:attrNameLst>
                                          <p:attrName>style.visibility</p:attrName>
                                        </p:attrNameLst>
                                      </p:cBhvr>
                                      <p:to>
                                        <p:strVal val="visible"/>
                                      </p:to>
                                    </p:set>
                                    <p:animEffect transition="in" filter="wipe(left)">
                                      <p:cBhvr>
                                        <p:cTn id="15" dur="500"/>
                                        <p:tgtEl>
                                          <p:spTgt spid="24781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47864"/>
                                        </p:tgtEl>
                                        <p:attrNameLst>
                                          <p:attrName>style.visibility</p:attrName>
                                        </p:attrNameLst>
                                      </p:cBhvr>
                                      <p:to>
                                        <p:strVal val="visible"/>
                                      </p:to>
                                    </p:set>
                                    <p:animEffect transition="in" filter="wipe(left)">
                                      <p:cBhvr>
                                        <p:cTn id="19" dur="500"/>
                                        <p:tgtEl>
                                          <p:spTgt spid="2478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250825" y="692150"/>
            <a:ext cx="86868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4</a:t>
            </a:r>
            <a:r>
              <a:rPr lang="zh-CN" altLang="en-US" sz="2400" dirty="0">
                <a:latin typeface="+mn-lt"/>
                <a:ea typeface="+mn-ea"/>
                <a:cs typeface="+mn-ea"/>
                <a:sym typeface="+mn-lt"/>
              </a:rPr>
              <a:t>．无线介质</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lang="en-US" altLang="zh-CN" sz="2400" b="0" dirty="0">
                <a:latin typeface="+mn-lt"/>
                <a:ea typeface="+mn-ea"/>
                <a:cs typeface="+mn-ea"/>
                <a:sym typeface="+mn-lt"/>
              </a:rPr>
              <a:t>1) </a:t>
            </a:r>
            <a:r>
              <a:rPr lang="zh-CN" altLang="en-US" sz="2400" b="0" dirty="0">
                <a:latin typeface="+mn-lt"/>
                <a:ea typeface="+mn-ea"/>
                <a:cs typeface="+mn-ea"/>
                <a:sym typeface="+mn-lt"/>
              </a:rPr>
              <a:t>无线电</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又称广播频率</a:t>
            </a:r>
            <a:r>
              <a:rPr lang="en-US" altLang="zh-CN" sz="2400" b="0" dirty="0">
                <a:latin typeface="+mn-lt"/>
                <a:ea typeface="+mn-ea"/>
                <a:cs typeface="+mn-ea"/>
                <a:sym typeface="+mn-lt"/>
              </a:rPr>
              <a:t>(RF: Radio Frequency), </a:t>
            </a:r>
            <a:endParaRPr lang="en-US" altLang="zh-CN"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工作频率范围</a:t>
            </a:r>
            <a:r>
              <a:rPr lang="zh-CN" altLang="en-US" sz="2400" b="0" dirty="0">
                <a:latin typeface="+mn-lt"/>
                <a:ea typeface="+mn-ea"/>
                <a:cs typeface="+mn-ea"/>
                <a:sym typeface="+mn-lt"/>
              </a:rPr>
              <a:t>：在几十兆赫兹到</a:t>
            </a:r>
            <a:r>
              <a:rPr lang="en-US" altLang="zh-CN" sz="2400" b="0" dirty="0">
                <a:latin typeface="+mn-lt"/>
                <a:ea typeface="+mn-ea"/>
                <a:cs typeface="+mn-ea"/>
                <a:sym typeface="+mn-lt"/>
              </a:rPr>
              <a:t>200</a:t>
            </a:r>
            <a:r>
              <a:rPr lang="zh-CN" altLang="en-US" sz="2400" b="0" dirty="0">
                <a:latin typeface="+mn-lt"/>
                <a:ea typeface="+mn-ea"/>
                <a:cs typeface="+mn-ea"/>
                <a:sym typeface="+mn-lt"/>
              </a:rPr>
              <a:t>兆赫兹左右。</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特点</a:t>
            </a:r>
            <a:r>
              <a:rPr lang="zh-CN" altLang="en-US" sz="2400" b="0" dirty="0">
                <a:latin typeface="+mn-lt"/>
                <a:ea typeface="+mn-ea"/>
                <a:cs typeface="+mn-ea"/>
                <a:sym typeface="+mn-lt"/>
              </a:rPr>
              <a:t>：无线电波易于产生，可长距离传输，可穿越建筑物，并且其传播是全向的；其传输特性与频率相关，容易互相干扰，要统一进行频段分配管理。</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适用场合</a:t>
            </a:r>
            <a:r>
              <a:rPr lang="zh-CN" altLang="en-US" sz="2400" b="0" dirty="0">
                <a:latin typeface="+mn-lt"/>
                <a:ea typeface="+mn-ea"/>
                <a:cs typeface="+mn-ea"/>
                <a:sym typeface="+mn-lt"/>
              </a:rPr>
              <a:t>：适合于广播通信。</a:t>
            </a:r>
            <a:endParaRPr lang="zh-CN" altLang="en-US" sz="2400" b="0" dirty="0">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2"/>
          <p:cNvSpPr txBox="1">
            <a:spLocks noChangeArrowheads="1"/>
          </p:cNvSpPr>
          <p:nvPr/>
        </p:nvSpPr>
        <p:spPr bwMode="auto">
          <a:xfrm>
            <a:off x="304800" y="744538"/>
            <a:ext cx="8534400" cy="359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b="0">
                <a:latin typeface="+mn-lt"/>
                <a:ea typeface="+mn-ea"/>
                <a:cs typeface="+mn-ea"/>
                <a:sym typeface="+mn-lt"/>
              </a:rPr>
              <a:t>2) </a:t>
            </a:r>
            <a:r>
              <a:rPr lang="zh-CN" altLang="en-US" sz="2400" b="0">
                <a:latin typeface="+mn-lt"/>
                <a:ea typeface="+mn-ea"/>
                <a:cs typeface="+mn-ea"/>
                <a:sym typeface="+mn-lt"/>
              </a:rPr>
              <a:t>微波</a:t>
            </a:r>
            <a:endParaRPr lang="zh-CN" altLang="en-US" sz="2400" b="0">
              <a:latin typeface="+mn-lt"/>
              <a:ea typeface="+mn-ea"/>
              <a:cs typeface="+mn-ea"/>
              <a:sym typeface="+mn-lt"/>
            </a:endParaRPr>
          </a:p>
          <a:p>
            <a:pPr eaLnBrk="1" latinLnBrk="0" hangingPunct="1">
              <a:lnSpc>
                <a:spcPct val="120000"/>
              </a:lnSpc>
              <a:spcBef>
                <a:spcPct val="0"/>
              </a:spcBef>
              <a:buFontTx/>
              <a:buNone/>
              <a:defRPr/>
            </a:pPr>
            <a:r>
              <a:rPr lang="zh-CN" altLang="en-US" sz="2400" b="0">
                <a:solidFill>
                  <a:srgbClr val="0066CC"/>
                </a:solidFill>
                <a:latin typeface="+mn-lt"/>
                <a:ea typeface="+mn-ea"/>
                <a:cs typeface="+mn-ea"/>
                <a:sym typeface="+mn-lt"/>
              </a:rPr>
              <a:t>工作频率范围</a:t>
            </a:r>
            <a:r>
              <a:rPr lang="zh-CN" altLang="en-US" sz="2400" b="0">
                <a:latin typeface="+mn-lt"/>
                <a:ea typeface="+mn-ea"/>
                <a:cs typeface="+mn-ea"/>
                <a:sym typeface="+mn-lt"/>
              </a:rPr>
              <a:t>：</a:t>
            </a:r>
            <a:r>
              <a:rPr lang="en-US" altLang="zh-CN" sz="2400" b="0">
                <a:latin typeface="+mn-lt"/>
                <a:ea typeface="+mn-ea"/>
                <a:cs typeface="+mn-ea"/>
                <a:sym typeface="+mn-lt"/>
              </a:rPr>
              <a:t>300 MHz</a:t>
            </a:r>
            <a:r>
              <a:rPr lang="zh-CN" altLang="en-US" sz="2400" b="0">
                <a:latin typeface="+mn-lt"/>
                <a:ea typeface="+mn-ea"/>
                <a:cs typeface="+mn-ea"/>
                <a:sym typeface="+mn-lt"/>
              </a:rPr>
              <a:t>～</a:t>
            </a:r>
            <a:r>
              <a:rPr lang="en-US" altLang="zh-CN" sz="2400" b="0">
                <a:latin typeface="+mn-lt"/>
                <a:ea typeface="+mn-ea"/>
                <a:cs typeface="+mn-ea"/>
                <a:sym typeface="+mn-lt"/>
              </a:rPr>
              <a:t>30 GHz</a:t>
            </a:r>
            <a:r>
              <a:rPr lang="zh-CN" altLang="en-US" sz="2400" b="0">
                <a:latin typeface="+mn-lt"/>
                <a:ea typeface="+mn-ea"/>
                <a:cs typeface="+mn-ea"/>
                <a:sym typeface="+mn-lt"/>
              </a:rPr>
              <a:t>的电磁波。</a:t>
            </a:r>
            <a:endParaRPr lang="zh-CN" altLang="en-US" sz="2400" b="0">
              <a:latin typeface="+mn-lt"/>
              <a:ea typeface="+mn-ea"/>
              <a:cs typeface="+mn-ea"/>
              <a:sym typeface="+mn-lt"/>
            </a:endParaRPr>
          </a:p>
          <a:p>
            <a:pPr eaLnBrk="1" latinLnBrk="0" hangingPunct="1">
              <a:lnSpc>
                <a:spcPct val="120000"/>
              </a:lnSpc>
              <a:spcBef>
                <a:spcPct val="0"/>
              </a:spcBef>
              <a:buFontTx/>
              <a:buNone/>
              <a:defRPr/>
            </a:pPr>
            <a:r>
              <a:rPr lang="zh-CN" altLang="en-US" sz="2400" b="0">
                <a:solidFill>
                  <a:srgbClr val="0066CC"/>
                </a:solidFill>
                <a:latin typeface="+mn-lt"/>
                <a:ea typeface="+mn-ea"/>
                <a:cs typeface="+mn-ea"/>
                <a:sym typeface="+mn-lt"/>
              </a:rPr>
              <a:t>特点</a:t>
            </a:r>
            <a:r>
              <a:rPr lang="zh-CN" altLang="en-US" sz="2400" b="0">
                <a:latin typeface="+mn-lt"/>
                <a:ea typeface="+mn-ea"/>
                <a:cs typeface="+mn-ea"/>
                <a:sym typeface="+mn-lt"/>
              </a:rPr>
              <a:t>：在空间沿直线传播，只能在视距范围内实现点对点通信，信号易受环境的影响。</a:t>
            </a:r>
            <a:endParaRPr lang="zh-CN" altLang="en-US" sz="2400" b="0">
              <a:latin typeface="+mn-lt"/>
              <a:ea typeface="+mn-ea"/>
              <a:cs typeface="+mn-ea"/>
              <a:sym typeface="+mn-lt"/>
            </a:endParaRPr>
          </a:p>
          <a:p>
            <a:pPr eaLnBrk="1" latinLnBrk="0" hangingPunct="1">
              <a:lnSpc>
                <a:spcPct val="120000"/>
              </a:lnSpc>
              <a:spcBef>
                <a:spcPct val="0"/>
              </a:spcBef>
              <a:buFontTx/>
              <a:buNone/>
              <a:defRPr/>
            </a:pPr>
            <a:r>
              <a:rPr lang="zh-CN" altLang="en-US" sz="2400" b="0">
                <a:solidFill>
                  <a:srgbClr val="0066CC"/>
                </a:solidFill>
                <a:latin typeface="+mn-lt"/>
                <a:ea typeface="+mn-ea"/>
                <a:cs typeface="+mn-ea"/>
                <a:sym typeface="+mn-lt"/>
              </a:rPr>
              <a:t>适用场合</a:t>
            </a:r>
            <a:r>
              <a:rPr lang="zh-CN" altLang="en-US" sz="2400" b="0">
                <a:latin typeface="+mn-lt"/>
                <a:ea typeface="+mn-ea"/>
                <a:cs typeface="+mn-ea"/>
                <a:sym typeface="+mn-lt"/>
              </a:rPr>
              <a:t>：通常微波中继距离应在</a:t>
            </a:r>
            <a:r>
              <a:rPr lang="en-US" altLang="zh-CN" sz="2400" b="0">
                <a:latin typeface="+mn-lt"/>
                <a:ea typeface="+mn-ea"/>
                <a:cs typeface="+mn-ea"/>
                <a:sym typeface="+mn-lt"/>
              </a:rPr>
              <a:t>80 km</a:t>
            </a:r>
            <a:r>
              <a:rPr lang="zh-CN" altLang="en-US" sz="2400" b="0">
                <a:latin typeface="+mn-lt"/>
                <a:ea typeface="+mn-ea"/>
                <a:cs typeface="+mn-ea"/>
                <a:sym typeface="+mn-lt"/>
              </a:rPr>
              <a:t>范围内，适合于地形复杂和特殊应用需求的环境，目前主要的应用有</a:t>
            </a:r>
            <a:r>
              <a:rPr lang="zh-CN" altLang="en-US" sz="2400" b="0">
                <a:solidFill>
                  <a:srgbClr val="0066CC"/>
                </a:solidFill>
                <a:latin typeface="+mn-lt"/>
                <a:ea typeface="+mn-ea"/>
                <a:cs typeface="+mn-ea"/>
                <a:sym typeface="+mn-lt"/>
              </a:rPr>
              <a:t>地面微波接力通信</a:t>
            </a:r>
            <a:r>
              <a:rPr lang="zh-CN" altLang="en-US" sz="2400" b="0">
                <a:latin typeface="+mn-lt"/>
                <a:ea typeface="+mn-ea"/>
                <a:cs typeface="+mn-ea"/>
                <a:sym typeface="+mn-lt"/>
              </a:rPr>
              <a:t>（专用网络、应急通信系统、无线接入网、陆地蜂窝移动通信系统），</a:t>
            </a:r>
            <a:r>
              <a:rPr lang="zh-CN" altLang="en-US" sz="2400" b="0">
                <a:solidFill>
                  <a:srgbClr val="0066CC"/>
                </a:solidFill>
                <a:latin typeface="+mn-lt"/>
                <a:ea typeface="+mn-ea"/>
                <a:cs typeface="+mn-ea"/>
                <a:sym typeface="+mn-lt"/>
              </a:rPr>
              <a:t>卫星通信</a:t>
            </a:r>
            <a:endParaRPr kumimoji="0" lang="zh-CN" altLang="en-US" sz="2800" b="0">
              <a:solidFill>
                <a:srgbClr val="333399"/>
              </a:solidFill>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179388" y="692150"/>
            <a:ext cx="8610600" cy="3151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3) </a:t>
            </a:r>
            <a:r>
              <a:rPr lang="zh-CN" altLang="en-US" sz="2400" dirty="0">
                <a:latin typeface="+mn-lt"/>
                <a:ea typeface="+mn-ea"/>
                <a:cs typeface="+mn-ea"/>
                <a:sym typeface="+mn-lt"/>
              </a:rPr>
              <a:t>红外线</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指</a:t>
            </a:r>
            <a:r>
              <a:rPr lang="zh-CN" altLang="en-US" sz="2400" b="0" dirty="0">
                <a:solidFill>
                  <a:srgbClr val="0066CC"/>
                </a:solidFill>
                <a:latin typeface="+mn-lt"/>
                <a:ea typeface="+mn-ea"/>
                <a:cs typeface="+mn-ea"/>
                <a:sym typeface="+mn-lt"/>
              </a:rPr>
              <a:t>工作频率</a:t>
            </a:r>
            <a:r>
              <a:rPr lang="zh-CN" altLang="en-US" sz="2400" b="0" dirty="0">
                <a:latin typeface="+mn-lt"/>
                <a:ea typeface="+mn-ea"/>
                <a:cs typeface="+mn-ea"/>
                <a:sym typeface="+mn-lt"/>
              </a:rPr>
              <a:t>在</a:t>
            </a:r>
            <a:r>
              <a:rPr lang="en-US" altLang="zh-CN" sz="2400" b="0" dirty="0">
                <a:latin typeface="+mn-lt"/>
                <a:ea typeface="+mn-ea"/>
                <a:cs typeface="+mn-ea"/>
                <a:sym typeface="+mn-lt"/>
              </a:rPr>
              <a:t>10</a:t>
            </a:r>
            <a:r>
              <a:rPr lang="en-US" altLang="zh-CN" sz="2400" b="0" baseline="30000" dirty="0">
                <a:latin typeface="+mn-lt"/>
                <a:ea typeface="+mn-ea"/>
                <a:cs typeface="+mn-ea"/>
                <a:sym typeface="+mn-lt"/>
              </a:rPr>
              <a:t>12</a:t>
            </a:r>
            <a:r>
              <a:rPr lang="zh-CN" altLang="en-US" sz="2400" b="0" dirty="0">
                <a:latin typeface="+mn-lt"/>
                <a:ea typeface="+mn-ea"/>
                <a:cs typeface="+mn-ea"/>
                <a:sym typeface="+mn-lt"/>
              </a:rPr>
              <a:t>～</a:t>
            </a:r>
            <a:r>
              <a:rPr lang="en-US" altLang="zh-CN" sz="2400" b="0" dirty="0">
                <a:latin typeface="+mn-lt"/>
                <a:ea typeface="+mn-ea"/>
                <a:cs typeface="+mn-ea"/>
                <a:sym typeface="+mn-lt"/>
              </a:rPr>
              <a:t>10</a:t>
            </a:r>
            <a:r>
              <a:rPr lang="en-US" altLang="zh-CN" sz="2400" b="0" baseline="30000" dirty="0">
                <a:latin typeface="+mn-lt"/>
                <a:ea typeface="+mn-ea"/>
                <a:cs typeface="+mn-ea"/>
                <a:sym typeface="+mn-lt"/>
              </a:rPr>
              <a:t>14</a:t>
            </a:r>
            <a:r>
              <a:rPr lang="en-US" altLang="zh-CN" sz="2400" b="0" dirty="0">
                <a:latin typeface="+mn-lt"/>
                <a:ea typeface="+mn-ea"/>
                <a:cs typeface="+mn-ea"/>
                <a:sym typeface="+mn-lt"/>
              </a:rPr>
              <a:t>Hz</a:t>
            </a:r>
            <a:r>
              <a:rPr lang="zh-CN" altLang="en-US" sz="2400" b="0" dirty="0">
                <a:latin typeface="+mn-lt"/>
                <a:ea typeface="+mn-ea"/>
                <a:cs typeface="+mn-ea"/>
                <a:sym typeface="+mn-lt"/>
              </a:rPr>
              <a:t>范围的电磁波信号。</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特点</a:t>
            </a:r>
            <a:r>
              <a:rPr lang="zh-CN" altLang="en-US" sz="2400" b="0" dirty="0">
                <a:latin typeface="+mn-lt"/>
                <a:ea typeface="+mn-ea"/>
                <a:cs typeface="+mn-ea"/>
                <a:sym typeface="+mn-lt"/>
              </a:rPr>
              <a:t>：不能穿越固体物质，主要用于短距离、小范围内的设备之间的通信。</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适用场合</a:t>
            </a:r>
            <a:r>
              <a:rPr lang="zh-CN" altLang="en-US" sz="2400" b="0" dirty="0">
                <a:latin typeface="+mn-lt"/>
                <a:ea typeface="+mn-ea"/>
                <a:cs typeface="+mn-ea"/>
                <a:sym typeface="+mn-lt"/>
              </a:rPr>
              <a:t>：主要用于家电产品的远程遥控，便携式计算机通信接口等。</a:t>
            </a:r>
            <a:endParaRPr lang="en-US" altLang="zh-CN"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思考：蓝牙？</a:t>
            </a:r>
            <a:endParaRPr lang="zh-CN" altLang="en-US" sz="2400" b="0" dirty="0">
              <a:latin typeface="+mn-lt"/>
              <a:ea typeface="+mn-ea"/>
              <a:cs typeface="+mn-ea"/>
              <a:sym typeface="+mn-lt"/>
            </a:endParaRPr>
          </a:p>
        </p:txBody>
      </p:sp>
      <p:sp>
        <p:nvSpPr>
          <p:cNvPr id="2" name="矩形 1"/>
          <p:cNvSpPr/>
          <p:nvPr/>
        </p:nvSpPr>
        <p:spPr>
          <a:xfrm>
            <a:off x="179388" y="4221163"/>
            <a:ext cx="8610600" cy="2308225"/>
          </a:xfrm>
          <a:prstGeom prst="rect">
            <a:avLst/>
          </a:prstGeom>
        </p:spPr>
        <p:txBody>
          <a:bodyPr wrap="square">
            <a:spAutoFit/>
          </a:bodyPr>
          <a:lstStyle/>
          <a:p>
            <a:pPr marL="342900" indent="-342900" eaLnBrk="1" latinLnBrk="1" hangingPunct="1">
              <a:lnSpc>
                <a:spcPct val="120000"/>
              </a:lnSpc>
              <a:buFont typeface="Arial" panose="020B0604020202020204" pitchFamily="34" charset="0"/>
              <a:buChar char="•"/>
              <a:defRPr/>
            </a:pPr>
            <a:r>
              <a:rPr lang="zh-CN" altLang="en-US" sz="2000" b="0" dirty="0">
                <a:solidFill>
                  <a:schemeClr val="accent2">
                    <a:lumMod val="75000"/>
                  </a:schemeClr>
                </a:solidFill>
                <a:latin typeface="+mn-lt"/>
                <a:ea typeface="+mn-ea"/>
                <a:cs typeface="+mn-ea"/>
                <a:sym typeface="+mn-lt"/>
              </a:rPr>
              <a:t>蓝牙（ </a:t>
            </a:r>
            <a:r>
              <a:rPr lang="en-US" altLang="zh-CN" sz="2000" dirty="0">
                <a:solidFill>
                  <a:schemeClr val="accent2">
                    <a:lumMod val="75000"/>
                  </a:schemeClr>
                </a:solidFill>
                <a:latin typeface="+mn-lt"/>
                <a:ea typeface="+mn-ea"/>
                <a:cs typeface="+mn-ea"/>
                <a:sym typeface="+mn-lt"/>
              </a:rPr>
              <a:t>Bluetooth</a:t>
            </a:r>
            <a:r>
              <a:rPr lang="zh-CN" altLang="en-US" sz="2000" b="0" dirty="0">
                <a:solidFill>
                  <a:schemeClr val="accent2">
                    <a:lumMod val="75000"/>
                  </a:schemeClr>
                </a:solidFill>
                <a:latin typeface="+mn-lt"/>
                <a:ea typeface="+mn-ea"/>
                <a:cs typeface="+mn-ea"/>
                <a:sym typeface="+mn-lt"/>
              </a:rPr>
              <a:t>）：是一种无线技术标准，可实现固定设备、移动设备和楼宇局域网之间的短距离数据交换（使用</a:t>
            </a:r>
            <a:r>
              <a:rPr lang="en-US" altLang="zh-CN" sz="2000" b="0" dirty="0">
                <a:solidFill>
                  <a:schemeClr val="accent2">
                    <a:lumMod val="75000"/>
                  </a:schemeClr>
                </a:solidFill>
                <a:latin typeface="+mn-lt"/>
                <a:ea typeface="+mn-ea"/>
                <a:cs typeface="+mn-ea"/>
                <a:sym typeface="+mn-lt"/>
              </a:rPr>
              <a:t>2.4—2.485GHz</a:t>
            </a:r>
            <a:r>
              <a:rPr lang="zh-CN" altLang="en-US" sz="2000" b="0" dirty="0">
                <a:solidFill>
                  <a:schemeClr val="accent2">
                    <a:lumMod val="75000"/>
                  </a:schemeClr>
                </a:solidFill>
                <a:latin typeface="+mn-lt"/>
                <a:ea typeface="+mn-ea"/>
                <a:cs typeface="+mn-ea"/>
                <a:sym typeface="+mn-lt"/>
              </a:rPr>
              <a:t>的</a:t>
            </a:r>
            <a:r>
              <a:rPr lang="en-US" altLang="zh-CN" sz="2000" b="0" dirty="0">
                <a:solidFill>
                  <a:schemeClr val="accent2">
                    <a:lumMod val="75000"/>
                  </a:schemeClr>
                </a:solidFill>
                <a:latin typeface="+mn-lt"/>
                <a:ea typeface="+mn-ea"/>
                <a:cs typeface="+mn-ea"/>
                <a:sym typeface="+mn-lt"/>
              </a:rPr>
              <a:t>ISM</a:t>
            </a:r>
            <a:r>
              <a:rPr lang="zh-CN" altLang="en-US" sz="2000" b="0" dirty="0">
                <a:solidFill>
                  <a:schemeClr val="accent2">
                    <a:lumMod val="75000"/>
                  </a:schemeClr>
                </a:solidFill>
                <a:latin typeface="+mn-lt"/>
                <a:ea typeface="+mn-ea"/>
                <a:cs typeface="+mn-ea"/>
                <a:sym typeface="+mn-lt"/>
              </a:rPr>
              <a:t>波段的</a:t>
            </a:r>
            <a:r>
              <a:rPr lang="en-US" altLang="zh-CN" sz="2000" b="0" dirty="0">
                <a:solidFill>
                  <a:schemeClr val="accent2">
                    <a:lumMod val="75000"/>
                  </a:schemeClr>
                </a:solidFill>
                <a:latin typeface="+mn-lt"/>
                <a:ea typeface="+mn-ea"/>
                <a:cs typeface="+mn-ea"/>
                <a:sym typeface="+mn-lt"/>
              </a:rPr>
              <a:t>UHF</a:t>
            </a:r>
            <a:r>
              <a:rPr lang="zh-CN" altLang="en-US" sz="2000" b="0" dirty="0">
                <a:solidFill>
                  <a:schemeClr val="accent2">
                    <a:lumMod val="75000"/>
                  </a:schemeClr>
                </a:solidFill>
                <a:latin typeface="+mn-lt"/>
                <a:ea typeface="+mn-ea"/>
                <a:cs typeface="+mn-ea"/>
                <a:sym typeface="+mn-lt"/>
              </a:rPr>
              <a:t>无线电波）。</a:t>
            </a:r>
            <a:endParaRPr lang="en-US" altLang="zh-CN" sz="2000" b="0" dirty="0">
              <a:solidFill>
                <a:schemeClr val="accent2">
                  <a:lumMod val="75000"/>
                </a:schemeClr>
              </a:solidFill>
              <a:latin typeface="+mn-lt"/>
              <a:ea typeface="+mn-ea"/>
              <a:cs typeface="+mn-ea"/>
              <a:sym typeface="+mn-lt"/>
            </a:endParaRPr>
          </a:p>
          <a:p>
            <a:pPr marL="342900" indent="-342900" eaLnBrk="1" latinLnBrk="1" hangingPunct="1">
              <a:lnSpc>
                <a:spcPct val="120000"/>
              </a:lnSpc>
              <a:buFont typeface="Arial" panose="020B0604020202020204" pitchFamily="34" charset="0"/>
              <a:buChar char="•"/>
              <a:defRPr/>
            </a:pPr>
            <a:r>
              <a:rPr lang="zh-CN" altLang="en-US" sz="2000" b="0" dirty="0">
                <a:solidFill>
                  <a:schemeClr val="accent2">
                    <a:lumMod val="75000"/>
                  </a:schemeClr>
                </a:solidFill>
                <a:latin typeface="+mn-lt"/>
                <a:ea typeface="+mn-ea"/>
                <a:cs typeface="+mn-ea"/>
                <a:sym typeface="+mn-lt"/>
              </a:rPr>
              <a:t>蓝牙技术最初由电信巨头爱立信公司于</a:t>
            </a:r>
            <a:r>
              <a:rPr lang="en-US" altLang="zh-CN" sz="2000" b="0" dirty="0">
                <a:solidFill>
                  <a:schemeClr val="accent2">
                    <a:lumMod val="75000"/>
                  </a:schemeClr>
                </a:solidFill>
                <a:latin typeface="+mn-lt"/>
                <a:ea typeface="+mn-ea"/>
                <a:cs typeface="+mn-ea"/>
                <a:sym typeface="+mn-lt"/>
              </a:rPr>
              <a:t>1994</a:t>
            </a:r>
            <a:r>
              <a:rPr lang="zh-CN" altLang="en-US" sz="2000" b="0" dirty="0">
                <a:solidFill>
                  <a:schemeClr val="accent2">
                    <a:lumMod val="75000"/>
                  </a:schemeClr>
                </a:solidFill>
                <a:latin typeface="+mn-lt"/>
                <a:ea typeface="+mn-ea"/>
                <a:cs typeface="+mn-ea"/>
                <a:sym typeface="+mn-lt"/>
              </a:rPr>
              <a:t>年创制（</a:t>
            </a:r>
            <a:r>
              <a:rPr lang="en-US" altLang="zh-CN" sz="2000" dirty="0">
                <a:solidFill>
                  <a:schemeClr val="accent2">
                    <a:lumMod val="75000"/>
                  </a:schemeClr>
                </a:solidFill>
                <a:latin typeface="+mn-lt"/>
                <a:ea typeface="+mn-ea"/>
                <a:cs typeface="+mn-ea"/>
                <a:sym typeface="+mn-lt"/>
              </a:rPr>
              <a:t>Jim </a:t>
            </a:r>
            <a:r>
              <a:rPr lang="en-US" altLang="zh-CN" sz="2000" dirty="0" err="1">
                <a:solidFill>
                  <a:schemeClr val="accent2">
                    <a:lumMod val="75000"/>
                  </a:schemeClr>
                </a:solidFill>
                <a:latin typeface="+mn-lt"/>
                <a:ea typeface="+mn-ea"/>
                <a:cs typeface="+mn-ea"/>
                <a:sym typeface="+mn-lt"/>
              </a:rPr>
              <a:t>Kardach</a:t>
            </a:r>
            <a:r>
              <a:rPr lang="zh-CN" altLang="en-US" sz="2000" b="0" dirty="0">
                <a:solidFill>
                  <a:schemeClr val="accent2">
                    <a:lumMod val="75000"/>
                  </a:schemeClr>
                </a:solidFill>
                <a:latin typeface="+mn-lt"/>
                <a:ea typeface="+mn-ea"/>
                <a:cs typeface="+mn-ea"/>
                <a:sym typeface="+mn-lt"/>
              </a:rPr>
              <a:t>），当时是作为</a:t>
            </a:r>
            <a:r>
              <a:rPr lang="en-US" altLang="zh-CN" sz="2000" b="0" dirty="0">
                <a:solidFill>
                  <a:schemeClr val="accent2">
                    <a:lumMod val="75000"/>
                  </a:schemeClr>
                </a:solidFill>
                <a:latin typeface="+mn-lt"/>
                <a:ea typeface="+mn-ea"/>
                <a:cs typeface="+mn-ea"/>
                <a:sym typeface="+mn-lt"/>
              </a:rPr>
              <a:t>RS232</a:t>
            </a:r>
            <a:r>
              <a:rPr lang="zh-CN" altLang="en-US" sz="2000" b="0" dirty="0">
                <a:solidFill>
                  <a:schemeClr val="accent2">
                    <a:lumMod val="75000"/>
                  </a:schemeClr>
                </a:solidFill>
                <a:latin typeface="+mn-lt"/>
                <a:ea typeface="+mn-ea"/>
                <a:cs typeface="+mn-ea"/>
                <a:sym typeface="+mn-lt"/>
              </a:rPr>
              <a:t>数据线的替代方案。蓝牙可连接多个设备，克服了数据同步的难题。</a:t>
            </a:r>
            <a:endParaRPr lang="zh-CN" altLang="en-US" sz="2000" dirty="0">
              <a:solidFill>
                <a:schemeClr val="accent2">
                  <a:lumMod val="75000"/>
                </a:schemeClr>
              </a:solidFill>
              <a:latin typeface="+mn-lt"/>
              <a:ea typeface="+mn-ea"/>
              <a:cs typeface="+mn-ea"/>
              <a:sym typeface="+mn-l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Line 2"/>
          <p:cNvSpPr>
            <a:spLocks noChangeShapeType="1"/>
          </p:cNvSpPr>
          <p:nvPr/>
        </p:nvSpPr>
        <p:spPr bwMode="auto">
          <a:xfrm>
            <a:off x="5584825" y="2743200"/>
            <a:ext cx="2349500" cy="838200"/>
          </a:xfrm>
          <a:prstGeom prst="line">
            <a:avLst/>
          </a:prstGeom>
          <a:noFill/>
          <a:ln w="9525"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55" name="Rectangle 3"/>
          <p:cNvSpPr>
            <a:spLocks noChangeArrowheads="1"/>
          </p:cNvSpPr>
          <p:nvPr/>
        </p:nvSpPr>
        <p:spPr bwMode="auto">
          <a:xfrm>
            <a:off x="7273925" y="3268663"/>
            <a:ext cx="361950" cy="2381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3556" name="Line 4"/>
          <p:cNvSpPr>
            <a:spLocks noChangeShapeType="1"/>
          </p:cNvSpPr>
          <p:nvPr/>
        </p:nvSpPr>
        <p:spPr bwMode="auto">
          <a:xfrm flipV="1">
            <a:off x="896938" y="2743200"/>
            <a:ext cx="1171575" cy="838200"/>
          </a:xfrm>
          <a:prstGeom prst="line">
            <a:avLst/>
          </a:prstGeom>
          <a:noFill/>
          <a:ln w="9525" cap="rnd">
            <a:solidFill>
              <a:schemeClr val="tx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57" name="Rectangle 5"/>
          <p:cNvSpPr>
            <a:spLocks noChangeArrowheads="1"/>
          </p:cNvSpPr>
          <p:nvPr/>
        </p:nvSpPr>
        <p:spPr bwMode="auto">
          <a:xfrm>
            <a:off x="796925" y="3268663"/>
            <a:ext cx="323850" cy="2190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3558" name="Line 6"/>
          <p:cNvSpPr>
            <a:spLocks noChangeShapeType="1"/>
          </p:cNvSpPr>
          <p:nvPr/>
        </p:nvSpPr>
        <p:spPr bwMode="auto">
          <a:xfrm>
            <a:off x="2066925" y="3562350"/>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59" name="Rectangle 7"/>
          <p:cNvSpPr>
            <a:spLocks noChangeArrowheads="1"/>
          </p:cNvSpPr>
          <p:nvPr/>
        </p:nvSpPr>
        <p:spPr bwMode="auto">
          <a:xfrm>
            <a:off x="1947863" y="4316413"/>
            <a:ext cx="320675" cy="56038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3560" name="Line 8"/>
          <p:cNvSpPr>
            <a:spLocks noChangeShapeType="1"/>
          </p:cNvSpPr>
          <p:nvPr/>
        </p:nvSpPr>
        <p:spPr bwMode="auto">
          <a:xfrm>
            <a:off x="1487488" y="3565525"/>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61" name="Rectangle 9"/>
          <p:cNvSpPr>
            <a:spLocks noChangeArrowheads="1"/>
          </p:cNvSpPr>
          <p:nvPr/>
        </p:nvSpPr>
        <p:spPr bwMode="auto">
          <a:xfrm>
            <a:off x="1401763" y="4335463"/>
            <a:ext cx="198437" cy="5683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3562" name="Rectangle 10"/>
          <p:cNvSpPr>
            <a:spLocks noChangeArrowheads="1"/>
          </p:cNvSpPr>
          <p:nvPr/>
        </p:nvSpPr>
        <p:spPr bwMode="auto">
          <a:xfrm>
            <a:off x="1387475" y="3605213"/>
            <a:ext cx="223838" cy="3111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3563" name="Line 11"/>
          <p:cNvSpPr>
            <a:spLocks noChangeShapeType="1"/>
          </p:cNvSpPr>
          <p:nvPr/>
        </p:nvSpPr>
        <p:spPr bwMode="auto">
          <a:xfrm>
            <a:off x="2655888" y="3568700"/>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64" name="Rectangle 12"/>
          <p:cNvSpPr>
            <a:spLocks noChangeArrowheads="1"/>
          </p:cNvSpPr>
          <p:nvPr/>
        </p:nvSpPr>
        <p:spPr bwMode="auto">
          <a:xfrm>
            <a:off x="2244725" y="3957638"/>
            <a:ext cx="833438" cy="2825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3565" name="Line 13"/>
          <p:cNvSpPr>
            <a:spLocks noChangeShapeType="1"/>
          </p:cNvSpPr>
          <p:nvPr/>
        </p:nvSpPr>
        <p:spPr bwMode="auto">
          <a:xfrm>
            <a:off x="3240088" y="3575050"/>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66" name="Rectangle 14"/>
          <p:cNvSpPr>
            <a:spLocks noChangeArrowheads="1"/>
          </p:cNvSpPr>
          <p:nvPr/>
        </p:nvSpPr>
        <p:spPr bwMode="auto">
          <a:xfrm>
            <a:off x="3103563" y="4343400"/>
            <a:ext cx="266700" cy="496888"/>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3567" name="Line 15"/>
          <p:cNvSpPr>
            <a:spLocks noChangeShapeType="1"/>
          </p:cNvSpPr>
          <p:nvPr/>
        </p:nvSpPr>
        <p:spPr bwMode="auto">
          <a:xfrm>
            <a:off x="4413250" y="3568700"/>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68" name="Rectangle 16"/>
          <p:cNvSpPr>
            <a:spLocks noChangeArrowheads="1"/>
          </p:cNvSpPr>
          <p:nvPr/>
        </p:nvSpPr>
        <p:spPr bwMode="auto">
          <a:xfrm>
            <a:off x="4333875" y="4030663"/>
            <a:ext cx="230188" cy="27781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3569" name="Line 17"/>
          <p:cNvSpPr>
            <a:spLocks noChangeShapeType="1"/>
          </p:cNvSpPr>
          <p:nvPr/>
        </p:nvSpPr>
        <p:spPr bwMode="auto">
          <a:xfrm>
            <a:off x="889000" y="2362200"/>
            <a:ext cx="7543800"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0" name="Line 18"/>
          <p:cNvSpPr>
            <a:spLocks noChangeShapeType="1"/>
          </p:cNvSpPr>
          <p:nvPr/>
        </p:nvSpPr>
        <p:spPr bwMode="auto">
          <a:xfrm>
            <a:off x="908050" y="2743200"/>
            <a:ext cx="7543800"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1" name="Line 19"/>
          <p:cNvSpPr>
            <a:spLocks noChangeShapeType="1"/>
          </p:cNvSpPr>
          <p:nvPr/>
        </p:nvSpPr>
        <p:spPr bwMode="auto">
          <a:xfrm>
            <a:off x="885825" y="2362200"/>
            <a:ext cx="0" cy="6096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2" name="Line 20"/>
          <p:cNvSpPr>
            <a:spLocks noChangeShapeType="1"/>
          </p:cNvSpPr>
          <p:nvPr/>
        </p:nvSpPr>
        <p:spPr bwMode="auto">
          <a:xfrm>
            <a:off x="3095625" y="2366963"/>
            <a:ext cx="0" cy="376237"/>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3" name="Line 21"/>
          <p:cNvSpPr>
            <a:spLocks noChangeShapeType="1"/>
          </p:cNvSpPr>
          <p:nvPr/>
        </p:nvSpPr>
        <p:spPr bwMode="auto">
          <a:xfrm>
            <a:off x="2076450" y="2378075"/>
            <a:ext cx="0" cy="384175"/>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4" name="Line 22"/>
          <p:cNvSpPr>
            <a:spLocks noChangeShapeType="1"/>
          </p:cNvSpPr>
          <p:nvPr/>
        </p:nvSpPr>
        <p:spPr bwMode="auto">
          <a:xfrm>
            <a:off x="5219700" y="2362200"/>
            <a:ext cx="0" cy="381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5" name="Line 23"/>
          <p:cNvSpPr>
            <a:spLocks noChangeShapeType="1"/>
          </p:cNvSpPr>
          <p:nvPr/>
        </p:nvSpPr>
        <p:spPr bwMode="auto">
          <a:xfrm>
            <a:off x="7429500" y="2371725"/>
            <a:ext cx="0" cy="36671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6" name="Line 24"/>
          <p:cNvSpPr>
            <a:spLocks noChangeShapeType="1"/>
          </p:cNvSpPr>
          <p:nvPr/>
        </p:nvSpPr>
        <p:spPr bwMode="auto">
          <a:xfrm flipV="1">
            <a:off x="892175" y="3568700"/>
            <a:ext cx="7050088" cy="4763"/>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77" name="Text Box 25"/>
          <p:cNvSpPr txBox="1">
            <a:spLocks noChangeArrowheads="1"/>
          </p:cNvSpPr>
          <p:nvPr/>
        </p:nvSpPr>
        <p:spPr bwMode="auto">
          <a:xfrm>
            <a:off x="2254250" y="2381250"/>
            <a:ext cx="800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无线电</a:t>
            </a:r>
            <a:endParaRPr lang="zh-CN" altLang="en-US" sz="1600" b="0">
              <a:solidFill>
                <a:srgbClr val="333399"/>
              </a:solidFill>
              <a:latin typeface="+mn-lt"/>
              <a:ea typeface="+mn-ea"/>
              <a:cs typeface="+mn-ea"/>
              <a:sym typeface="+mn-lt"/>
            </a:endParaRPr>
          </a:p>
        </p:txBody>
      </p:sp>
      <p:sp>
        <p:nvSpPr>
          <p:cNvPr id="23578" name="Text Box 26"/>
          <p:cNvSpPr txBox="1">
            <a:spLocks noChangeArrowheads="1"/>
          </p:cNvSpPr>
          <p:nvPr/>
        </p:nvSpPr>
        <p:spPr bwMode="auto">
          <a:xfrm>
            <a:off x="3235325" y="2381250"/>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微波</a:t>
            </a:r>
            <a:endParaRPr lang="zh-CN" altLang="en-US" sz="1600" b="0">
              <a:solidFill>
                <a:srgbClr val="333399"/>
              </a:solidFill>
              <a:latin typeface="+mn-lt"/>
              <a:ea typeface="+mn-ea"/>
              <a:cs typeface="+mn-ea"/>
              <a:sym typeface="+mn-lt"/>
            </a:endParaRPr>
          </a:p>
        </p:txBody>
      </p:sp>
      <p:sp>
        <p:nvSpPr>
          <p:cNvPr id="23579" name="Line 27"/>
          <p:cNvSpPr>
            <a:spLocks noChangeShapeType="1"/>
          </p:cNvSpPr>
          <p:nvPr/>
        </p:nvSpPr>
        <p:spPr bwMode="auto">
          <a:xfrm>
            <a:off x="4149725" y="2362200"/>
            <a:ext cx="0" cy="381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80" name="Line 28"/>
          <p:cNvSpPr>
            <a:spLocks noChangeShapeType="1"/>
          </p:cNvSpPr>
          <p:nvPr/>
        </p:nvSpPr>
        <p:spPr bwMode="auto">
          <a:xfrm>
            <a:off x="5121275" y="2362200"/>
            <a:ext cx="0" cy="3810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81" name="Text Box 29"/>
          <p:cNvSpPr txBox="1">
            <a:spLocks noChangeArrowheads="1"/>
          </p:cNvSpPr>
          <p:nvPr/>
        </p:nvSpPr>
        <p:spPr bwMode="auto">
          <a:xfrm>
            <a:off x="4254500" y="2346325"/>
            <a:ext cx="800100" cy="35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红外线</a:t>
            </a:r>
            <a:endParaRPr lang="zh-CN" altLang="en-US" sz="1600" b="0">
              <a:solidFill>
                <a:srgbClr val="333399"/>
              </a:solidFill>
              <a:latin typeface="+mn-lt"/>
              <a:ea typeface="+mn-ea"/>
              <a:cs typeface="+mn-ea"/>
              <a:sym typeface="+mn-lt"/>
            </a:endParaRPr>
          </a:p>
        </p:txBody>
      </p:sp>
      <p:sp>
        <p:nvSpPr>
          <p:cNvPr id="23582" name="Text Box 30"/>
          <p:cNvSpPr txBox="1">
            <a:spLocks noChangeArrowheads="1"/>
          </p:cNvSpPr>
          <p:nvPr/>
        </p:nvSpPr>
        <p:spPr bwMode="auto">
          <a:xfrm>
            <a:off x="4543425" y="2895600"/>
            <a:ext cx="800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可见光</a:t>
            </a:r>
            <a:endParaRPr lang="zh-CN" altLang="en-US" sz="1600" b="0">
              <a:solidFill>
                <a:srgbClr val="333399"/>
              </a:solidFill>
              <a:latin typeface="+mn-lt"/>
              <a:ea typeface="+mn-ea"/>
              <a:cs typeface="+mn-ea"/>
              <a:sym typeface="+mn-lt"/>
            </a:endParaRPr>
          </a:p>
        </p:txBody>
      </p:sp>
      <p:sp>
        <p:nvSpPr>
          <p:cNvPr id="23583" name="Text Box 31"/>
          <p:cNvSpPr txBox="1">
            <a:spLocks noChangeArrowheads="1"/>
          </p:cNvSpPr>
          <p:nvPr/>
        </p:nvSpPr>
        <p:spPr bwMode="auto">
          <a:xfrm>
            <a:off x="5343525" y="2895600"/>
            <a:ext cx="800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紫外线</a:t>
            </a:r>
            <a:endParaRPr lang="zh-CN" altLang="en-US" sz="1600" b="0">
              <a:solidFill>
                <a:srgbClr val="333399"/>
              </a:solidFill>
              <a:latin typeface="+mn-lt"/>
              <a:ea typeface="+mn-ea"/>
              <a:cs typeface="+mn-ea"/>
              <a:sym typeface="+mn-lt"/>
            </a:endParaRPr>
          </a:p>
        </p:txBody>
      </p:sp>
      <p:sp>
        <p:nvSpPr>
          <p:cNvPr id="23584" name="Line 32"/>
          <p:cNvSpPr>
            <a:spLocks noChangeShapeType="1"/>
          </p:cNvSpPr>
          <p:nvPr/>
        </p:nvSpPr>
        <p:spPr bwMode="auto">
          <a:xfrm>
            <a:off x="5597525" y="2362200"/>
            <a:ext cx="0" cy="385763"/>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85" name="Text Box 33"/>
          <p:cNvSpPr txBox="1">
            <a:spLocks noChangeArrowheads="1"/>
          </p:cNvSpPr>
          <p:nvPr/>
        </p:nvSpPr>
        <p:spPr bwMode="auto">
          <a:xfrm>
            <a:off x="6054725" y="2381250"/>
            <a:ext cx="731838"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solidFill>
                  <a:srgbClr val="333399"/>
                </a:solidFill>
                <a:latin typeface="+mn-lt"/>
                <a:ea typeface="+mn-ea"/>
                <a:cs typeface="+mn-ea"/>
                <a:sym typeface="+mn-lt"/>
              </a:rPr>
              <a:t>X</a:t>
            </a:r>
            <a:r>
              <a:rPr lang="zh-CN" altLang="en-US" sz="1600" b="0">
                <a:solidFill>
                  <a:srgbClr val="333399"/>
                </a:solidFill>
                <a:latin typeface="+mn-lt"/>
                <a:ea typeface="+mn-ea"/>
                <a:cs typeface="+mn-ea"/>
                <a:sym typeface="+mn-lt"/>
              </a:rPr>
              <a:t>射线</a:t>
            </a:r>
            <a:endParaRPr lang="zh-CN" altLang="en-US" sz="1600" b="0">
              <a:solidFill>
                <a:srgbClr val="333399"/>
              </a:solidFill>
              <a:latin typeface="+mn-lt"/>
              <a:ea typeface="+mn-ea"/>
              <a:cs typeface="+mn-ea"/>
              <a:sym typeface="+mn-lt"/>
            </a:endParaRPr>
          </a:p>
        </p:txBody>
      </p:sp>
      <p:sp>
        <p:nvSpPr>
          <p:cNvPr id="23586" name="Text Box 34"/>
          <p:cNvSpPr txBox="1">
            <a:spLocks noChangeArrowheads="1"/>
          </p:cNvSpPr>
          <p:nvPr/>
        </p:nvSpPr>
        <p:spPr bwMode="auto">
          <a:xfrm>
            <a:off x="7578725" y="2349500"/>
            <a:ext cx="390525"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a:t>
            </a:r>
            <a:endParaRPr lang="zh-CN" altLang="en-US" sz="1600" b="0">
              <a:solidFill>
                <a:srgbClr val="333399"/>
              </a:solidFill>
              <a:latin typeface="+mn-lt"/>
              <a:ea typeface="+mn-ea"/>
              <a:cs typeface="+mn-ea"/>
              <a:sym typeface="+mn-lt"/>
            </a:endParaRPr>
          </a:p>
        </p:txBody>
      </p:sp>
      <p:sp>
        <p:nvSpPr>
          <p:cNvPr id="23587" name="Text Box 35"/>
          <p:cNvSpPr txBox="1">
            <a:spLocks noChangeArrowheads="1"/>
          </p:cNvSpPr>
          <p:nvPr/>
        </p:nvSpPr>
        <p:spPr bwMode="auto">
          <a:xfrm>
            <a:off x="7727950" y="2381250"/>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射线</a:t>
            </a:r>
            <a:endParaRPr lang="zh-CN" altLang="en-US" sz="1600" b="0">
              <a:solidFill>
                <a:srgbClr val="333399"/>
              </a:solidFill>
              <a:latin typeface="+mn-lt"/>
              <a:ea typeface="+mn-ea"/>
              <a:cs typeface="+mn-ea"/>
              <a:sym typeface="+mn-lt"/>
            </a:endParaRPr>
          </a:p>
        </p:txBody>
      </p:sp>
      <p:sp>
        <p:nvSpPr>
          <p:cNvPr id="23588" name="Text Box 36"/>
          <p:cNvSpPr txBox="1">
            <a:spLocks noChangeArrowheads="1"/>
          </p:cNvSpPr>
          <p:nvPr/>
        </p:nvSpPr>
        <p:spPr bwMode="auto">
          <a:xfrm>
            <a:off x="1112838" y="3568700"/>
            <a:ext cx="800100"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双绞线</a:t>
            </a:r>
            <a:endParaRPr lang="zh-CN" altLang="en-US" sz="1600" b="0">
              <a:solidFill>
                <a:srgbClr val="333399"/>
              </a:solidFill>
              <a:latin typeface="+mn-lt"/>
              <a:ea typeface="+mn-ea"/>
              <a:cs typeface="+mn-ea"/>
              <a:sym typeface="+mn-lt"/>
            </a:endParaRPr>
          </a:p>
        </p:txBody>
      </p:sp>
      <p:sp>
        <p:nvSpPr>
          <p:cNvPr id="23589" name="Line 37"/>
          <p:cNvSpPr>
            <a:spLocks noChangeShapeType="1"/>
          </p:cNvSpPr>
          <p:nvPr/>
        </p:nvSpPr>
        <p:spPr bwMode="auto">
          <a:xfrm>
            <a:off x="892175" y="3886200"/>
            <a:ext cx="1352550" cy="0"/>
          </a:xfrm>
          <a:prstGeom prst="line">
            <a:avLst/>
          </a:prstGeom>
          <a:noFill/>
          <a:ln w="9525">
            <a:solidFill>
              <a:schemeClr val="tx1"/>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90" name="Text Box 38"/>
          <p:cNvSpPr txBox="1">
            <a:spLocks noChangeArrowheads="1"/>
          </p:cNvSpPr>
          <p:nvPr/>
        </p:nvSpPr>
        <p:spPr bwMode="auto">
          <a:xfrm>
            <a:off x="2152650" y="3910013"/>
            <a:ext cx="10064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同轴电缆</a:t>
            </a:r>
            <a:endParaRPr lang="zh-CN" altLang="en-US" sz="1600" b="0">
              <a:solidFill>
                <a:srgbClr val="333399"/>
              </a:solidFill>
              <a:latin typeface="+mn-lt"/>
              <a:ea typeface="+mn-ea"/>
              <a:cs typeface="+mn-ea"/>
              <a:sym typeface="+mn-lt"/>
            </a:endParaRPr>
          </a:p>
        </p:txBody>
      </p:sp>
      <p:sp>
        <p:nvSpPr>
          <p:cNvPr id="23591" name="Line 39"/>
          <p:cNvSpPr>
            <a:spLocks noChangeShapeType="1"/>
          </p:cNvSpPr>
          <p:nvPr/>
        </p:nvSpPr>
        <p:spPr bwMode="auto">
          <a:xfrm>
            <a:off x="1482725" y="4259263"/>
            <a:ext cx="2286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92" name="Text Box 40"/>
          <p:cNvSpPr txBox="1">
            <a:spLocks noChangeArrowheads="1"/>
          </p:cNvSpPr>
          <p:nvPr/>
        </p:nvSpPr>
        <p:spPr bwMode="auto">
          <a:xfrm>
            <a:off x="3844925" y="3573463"/>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卫星</a:t>
            </a:r>
            <a:endParaRPr lang="zh-CN" altLang="en-US" sz="1600" b="0">
              <a:solidFill>
                <a:srgbClr val="333399"/>
              </a:solidFill>
              <a:latin typeface="+mn-lt"/>
              <a:ea typeface="+mn-ea"/>
              <a:cs typeface="+mn-ea"/>
              <a:sym typeface="+mn-lt"/>
            </a:endParaRPr>
          </a:p>
        </p:txBody>
      </p:sp>
      <p:sp>
        <p:nvSpPr>
          <p:cNvPr id="23593" name="Line 41"/>
          <p:cNvSpPr>
            <a:spLocks noChangeShapeType="1"/>
          </p:cNvSpPr>
          <p:nvPr/>
        </p:nvSpPr>
        <p:spPr bwMode="auto">
          <a:xfrm>
            <a:off x="3616325" y="3916363"/>
            <a:ext cx="11430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94" name="Text Box 42"/>
          <p:cNvSpPr txBox="1">
            <a:spLocks noChangeArrowheads="1"/>
          </p:cNvSpPr>
          <p:nvPr/>
        </p:nvSpPr>
        <p:spPr bwMode="auto">
          <a:xfrm>
            <a:off x="3994150" y="3992563"/>
            <a:ext cx="1006475"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地面微波</a:t>
            </a:r>
            <a:endParaRPr lang="zh-CN" altLang="en-US" sz="1600" b="0">
              <a:solidFill>
                <a:srgbClr val="333399"/>
              </a:solidFill>
              <a:latin typeface="+mn-lt"/>
              <a:ea typeface="+mn-ea"/>
              <a:cs typeface="+mn-ea"/>
              <a:sym typeface="+mn-lt"/>
            </a:endParaRPr>
          </a:p>
        </p:txBody>
      </p:sp>
      <p:sp>
        <p:nvSpPr>
          <p:cNvPr id="23595" name="Line 43"/>
          <p:cNvSpPr>
            <a:spLocks noChangeShapeType="1"/>
          </p:cNvSpPr>
          <p:nvPr/>
        </p:nvSpPr>
        <p:spPr bwMode="auto">
          <a:xfrm>
            <a:off x="3984625" y="4343400"/>
            <a:ext cx="939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596" name="Text Box 44"/>
          <p:cNvSpPr txBox="1">
            <a:spLocks noChangeArrowheads="1"/>
          </p:cNvSpPr>
          <p:nvPr/>
        </p:nvSpPr>
        <p:spPr bwMode="auto">
          <a:xfrm>
            <a:off x="1711325" y="4375150"/>
            <a:ext cx="8001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  调幅</a:t>
            </a:r>
            <a:endParaRPr lang="zh-CN" altLang="en-US" sz="16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无线电</a:t>
            </a:r>
            <a:endParaRPr lang="zh-CN" altLang="en-US" sz="1600" b="0">
              <a:solidFill>
                <a:srgbClr val="333399"/>
              </a:solidFill>
              <a:latin typeface="+mn-lt"/>
              <a:ea typeface="+mn-ea"/>
              <a:cs typeface="+mn-ea"/>
              <a:sym typeface="+mn-lt"/>
            </a:endParaRPr>
          </a:p>
        </p:txBody>
      </p:sp>
      <p:sp>
        <p:nvSpPr>
          <p:cNvPr id="23597" name="Text Box 45"/>
          <p:cNvSpPr txBox="1">
            <a:spLocks noChangeArrowheads="1"/>
          </p:cNvSpPr>
          <p:nvPr/>
        </p:nvSpPr>
        <p:spPr bwMode="auto">
          <a:xfrm>
            <a:off x="2778125" y="4322763"/>
            <a:ext cx="8001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  调频</a:t>
            </a:r>
            <a:endParaRPr lang="zh-CN" altLang="en-US" sz="16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无线电</a:t>
            </a:r>
            <a:endParaRPr lang="zh-CN" altLang="en-US" sz="1600" b="0">
              <a:solidFill>
                <a:srgbClr val="333399"/>
              </a:solidFill>
              <a:latin typeface="+mn-lt"/>
              <a:ea typeface="+mn-ea"/>
              <a:cs typeface="+mn-ea"/>
              <a:sym typeface="+mn-lt"/>
            </a:endParaRPr>
          </a:p>
        </p:txBody>
      </p:sp>
      <p:sp>
        <p:nvSpPr>
          <p:cNvPr id="23598" name="Text Box 46"/>
          <p:cNvSpPr txBox="1">
            <a:spLocks noChangeArrowheads="1"/>
          </p:cNvSpPr>
          <p:nvPr/>
        </p:nvSpPr>
        <p:spPr bwMode="auto">
          <a:xfrm>
            <a:off x="984250" y="4378325"/>
            <a:ext cx="800100"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  海事</a:t>
            </a:r>
            <a:endParaRPr lang="zh-CN" altLang="en-US" sz="16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无线电</a:t>
            </a:r>
            <a:endParaRPr lang="zh-CN" altLang="en-US" sz="1600" b="0">
              <a:solidFill>
                <a:srgbClr val="333399"/>
              </a:solidFill>
              <a:latin typeface="+mn-lt"/>
              <a:ea typeface="+mn-ea"/>
              <a:cs typeface="+mn-ea"/>
              <a:sym typeface="+mn-lt"/>
            </a:endParaRPr>
          </a:p>
        </p:txBody>
      </p:sp>
      <p:sp>
        <p:nvSpPr>
          <p:cNvPr id="23599" name="Line 47"/>
          <p:cNvSpPr>
            <a:spLocks noChangeShapeType="1"/>
          </p:cNvSpPr>
          <p:nvPr/>
        </p:nvSpPr>
        <p:spPr bwMode="auto">
          <a:xfrm>
            <a:off x="3044825" y="4876800"/>
            <a:ext cx="431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0" name="Text Box 48"/>
          <p:cNvSpPr txBox="1">
            <a:spLocks noChangeArrowheads="1"/>
          </p:cNvSpPr>
          <p:nvPr/>
        </p:nvSpPr>
        <p:spPr bwMode="auto">
          <a:xfrm>
            <a:off x="6765925" y="3597275"/>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光纤</a:t>
            </a:r>
            <a:endParaRPr lang="zh-CN" altLang="en-US" sz="1600" b="0">
              <a:solidFill>
                <a:srgbClr val="333399"/>
              </a:solidFill>
              <a:latin typeface="+mn-lt"/>
              <a:ea typeface="+mn-ea"/>
              <a:cs typeface="+mn-ea"/>
              <a:sym typeface="+mn-lt"/>
            </a:endParaRPr>
          </a:p>
        </p:txBody>
      </p:sp>
      <p:sp>
        <p:nvSpPr>
          <p:cNvPr id="23601" name="Line 49"/>
          <p:cNvSpPr>
            <a:spLocks noChangeShapeType="1"/>
          </p:cNvSpPr>
          <p:nvPr/>
        </p:nvSpPr>
        <p:spPr bwMode="auto">
          <a:xfrm>
            <a:off x="6740525" y="3929063"/>
            <a:ext cx="5969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2" name="Text Box 50"/>
          <p:cNvSpPr txBox="1">
            <a:spLocks noChangeArrowheads="1"/>
          </p:cNvSpPr>
          <p:nvPr/>
        </p:nvSpPr>
        <p:spPr bwMode="auto">
          <a:xfrm>
            <a:off x="3235325" y="4921250"/>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电视</a:t>
            </a:r>
            <a:endParaRPr lang="zh-CN" altLang="en-US" sz="1600" b="0">
              <a:solidFill>
                <a:srgbClr val="333399"/>
              </a:solidFill>
              <a:latin typeface="+mn-lt"/>
              <a:ea typeface="+mn-ea"/>
              <a:cs typeface="+mn-ea"/>
              <a:sym typeface="+mn-lt"/>
            </a:endParaRPr>
          </a:p>
        </p:txBody>
      </p:sp>
      <p:sp>
        <p:nvSpPr>
          <p:cNvPr id="23603" name="Line 51"/>
          <p:cNvSpPr>
            <a:spLocks noChangeShapeType="1"/>
          </p:cNvSpPr>
          <p:nvPr/>
        </p:nvSpPr>
        <p:spPr bwMode="auto">
          <a:xfrm flipV="1">
            <a:off x="4987925" y="2514600"/>
            <a:ext cx="190500" cy="457200"/>
          </a:xfrm>
          <a:prstGeom prst="line">
            <a:avLst/>
          </a:prstGeom>
          <a:noFill/>
          <a:ln w="9525">
            <a:solidFill>
              <a:schemeClr val="tx1"/>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4" name="Line 52"/>
          <p:cNvSpPr>
            <a:spLocks noChangeShapeType="1"/>
          </p:cNvSpPr>
          <p:nvPr/>
        </p:nvSpPr>
        <p:spPr bwMode="auto">
          <a:xfrm flipH="1" flipV="1">
            <a:off x="5419725" y="2514600"/>
            <a:ext cx="82550" cy="454025"/>
          </a:xfrm>
          <a:prstGeom prst="line">
            <a:avLst/>
          </a:prstGeom>
          <a:noFill/>
          <a:ln w="9525">
            <a:solidFill>
              <a:schemeClr val="tx1"/>
            </a:solidFill>
            <a:rou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5" name="Line 53"/>
          <p:cNvSpPr>
            <a:spLocks noChangeShapeType="1"/>
          </p:cNvSpPr>
          <p:nvPr/>
        </p:nvSpPr>
        <p:spPr bwMode="auto">
          <a:xfrm>
            <a:off x="1025525" y="4953000"/>
            <a:ext cx="6858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6" name="Line 54"/>
          <p:cNvSpPr>
            <a:spLocks noChangeShapeType="1"/>
          </p:cNvSpPr>
          <p:nvPr/>
        </p:nvSpPr>
        <p:spPr bwMode="auto">
          <a:xfrm>
            <a:off x="1863725" y="4953000"/>
            <a:ext cx="4572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7" name="Line 55"/>
          <p:cNvSpPr>
            <a:spLocks noChangeShapeType="1"/>
          </p:cNvSpPr>
          <p:nvPr/>
        </p:nvSpPr>
        <p:spPr bwMode="auto">
          <a:xfrm>
            <a:off x="3082925" y="5257800"/>
            <a:ext cx="749300" cy="0"/>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8" name="Line 56"/>
          <p:cNvSpPr>
            <a:spLocks noChangeShapeType="1"/>
          </p:cNvSpPr>
          <p:nvPr/>
        </p:nvSpPr>
        <p:spPr bwMode="auto">
          <a:xfrm>
            <a:off x="887413" y="5326063"/>
            <a:ext cx="7059612" cy="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09" name="Line 57"/>
          <p:cNvSpPr>
            <a:spLocks noChangeShapeType="1"/>
          </p:cNvSpPr>
          <p:nvPr/>
        </p:nvSpPr>
        <p:spPr bwMode="auto">
          <a:xfrm>
            <a:off x="898525" y="3573463"/>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0" name="Line 58"/>
          <p:cNvSpPr>
            <a:spLocks noChangeShapeType="1"/>
          </p:cNvSpPr>
          <p:nvPr/>
        </p:nvSpPr>
        <p:spPr bwMode="auto">
          <a:xfrm>
            <a:off x="3829050" y="3567113"/>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1" name="Line 59"/>
          <p:cNvSpPr>
            <a:spLocks noChangeShapeType="1"/>
          </p:cNvSpPr>
          <p:nvPr/>
        </p:nvSpPr>
        <p:spPr bwMode="auto">
          <a:xfrm>
            <a:off x="4997450" y="3575050"/>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2" name="Line 60"/>
          <p:cNvSpPr>
            <a:spLocks noChangeShapeType="1"/>
          </p:cNvSpPr>
          <p:nvPr/>
        </p:nvSpPr>
        <p:spPr bwMode="auto">
          <a:xfrm>
            <a:off x="5581650" y="3571875"/>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3" name="Line 61"/>
          <p:cNvSpPr>
            <a:spLocks noChangeShapeType="1"/>
          </p:cNvSpPr>
          <p:nvPr/>
        </p:nvSpPr>
        <p:spPr bwMode="auto">
          <a:xfrm>
            <a:off x="6170613" y="3573463"/>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4" name="Line 62"/>
          <p:cNvSpPr>
            <a:spLocks noChangeShapeType="1"/>
          </p:cNvSpPr>
          <p:nvPr/>
        </p:nvSpPr>
        <p:spPr bwMode="auto">
          <a:xfrm>
            <a:off x="6759575" y="3584575"/>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5" name="Line 63"/>
          <p:cNvSpPr>
            <a:spLocks noChangeShapeType="1"/>
          </p:cNvSpPr>
          <p:nvPr/>
        </p:nvSpPr>
        <p:spPr bwMode="auto">
          <a:xfrm>
            <a:off x="7343775" y="3576638"/>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16" name="Line 64"/>
          <p:cNvSpPr>
            <a:spLocks noChangeShapeType="1"/>
          </p:cNvSpPr>
          <p:nvPr/>
        </p:nvSpPr>
        <p:spPr bwMode="auto">
          <a:xfrm>
            <a:off x="7932738" y="3573463"/>
            <a:ext cx="0" cy="1752600"/>
          </a:xfrm>
          <a:prstGeom prst="line">
            <a:avLst/>
          </a:prstGeom>
          <a:noFill/>
          <a:ln w="19050">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nvGrpSpPr>
          <p:cNvPr id="27713" name="Group 65"/>
          <p:cNvGrpSpPr/>
          <p:nvPr/>
        </p:nvGrpSpPr>
        <p:grpSpPr bwMode="auto">
          <a:xfrm>
            <a:off x="34925" y="2057400"/>
            <a:ext cx="757238" cy="395288"/>
            <a:chOff x="6" y="352"/>
            <a:chExt cx="477" cy="249"/>
          </a:xfrm>
        </p:grpSpPr>
        <p:sp>
          <p:nvSpPr>
            <p:cNvPr id="23648" name="Text Box 66"/>
            <p:cNvSpPr txBox="1">
              <a:spLocks noChangeArrowheads="1"/>
            </p:cNvSpPr>
            <p:nvPr/>
          </p:nvSpPr>
          <p:spPr bwMode="auto">
            <a:xfrm>
              <a:off x="92" y="353"/>
              <a:ext cx="39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a:solidFill>
                    <a:srgbClr val="333399"/>
                  </a:solidFill>
                  <a:latin typeface="+mn-lt"/>
                  <a:ea typeface="+mn-ea"/>
                  <a:cs typeface="+mn-ea"/>
                  <a:sym typeface="+mn-lt"/>
                </a:rPr>
                <a:t>(Hz)</a:t>
              </a:r>
              <a:endParaRPr lang="en-US" altLang="zh-CN" sz="1800">
                <a:solidFill>
                  <a:srgbClr val="333399"/>
                </a:solidFill>
                <a:latin typeface="+mn-lt"/>
                <a:ea typeface="+mn-ea"/>
                <a:cs typeface="+mn-ea"/>
                <a:sym typeface="+mn-lt"/>
              </a:endParaRPr>
            </a:p>
          </p:txBody>
        </p:sp>
        <p:sp>
          <p:nvSpPr>
            <p:cNvPr id="23649" name="Text Box 67"/>
            <p:cNvSpPr txBox="1">
              <a:spLocks noChangeArrowheads="1"/>
            </p:cNvSpPr>
            <p:nvPr/>
          </p:nvSpPr>
          <p:spPr bwMode="auto">
            <a:xfrm>
              <a:off x="6" y="352"/>
              <a:ext cx="1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a:solidFill>
                    <a:srgbClr val="333399"/>
                  </a:solidFill>
                  <a:latin typeface="+mn-lt"/>
                  <a:ea typeface="+mn-ea"/>
                  <a:cs typeface="+mn-ea"/>
                  <a:sym typeface="+mn-lt"/>
                </a:rPr>
                <a:t>f</a:t>
              </a:r>
              <a:endParaRPr lang="en-US" altLang="zh-CN" sz="1800">
                <a:solidFill>
                  <a:srgbClr val="333399"/>
                </a:solidFill>
                <a:latin typeface="+mn-lt"/>
                <a:ea typeface="+mn-ea"/>
                <a:cs typeface="+mn-ea"/>
                <a:sym typeface="+mn-lt"/>
              </a:endParaRPr>
            </a:p>
          </p:txBody>
        </p:sp>
      </p:grpSp>
      <p:grpSp>
        <p:nvGrpSpPr>
          <p:cNvPr id="27714" name="Group 68"/>
          <p:cNvGrpSpPr/>
          <p:nvPr/>
        </p:nvGrpSpPr>
        <p:grpSpPr bwMode="auto">
          <a:xfrm>
            <a:off x="41275" y="3276600"/>
            <a:ext cx="757238" cy="398463"/>
            <a:chOff x="78" y="1589"/>
            <a:chExt cx="477" cy="251"/>
          </a:xfrm>
        </p:grpSpPr>
        <p:sp>
          <p:nvSpPr>
            <p:cNvPr id="23646" name="Text Box 69"/>
            <p:cNvSpPr txBox="1">
              <a:spLocks noChangeArrowheads="1"/>
            </p:cNvSpPr>
            <p:nvPr/>
          </p:nvSpPr>
          <p:spPr bwMode="auto">
            <a:xfrm>
              <a:off x="124" y="1589"/>
              <a:ext cx="431"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a:solidFill>
                    <a:srgbClr val="333399"/>
                  </a:solidFill>
                  <a:latin typeface="+mn-lt"/>
                  <a:ea typeface="+mn-ea"/>
                  <a:cs typeface="+mn-ea"/>
                  <a:sym typeface="+mn-lt"/>
                </a:rPr>
                <a:t> </a:t>
              </a:r>
              <a:r>
                <a:rPr lang="en-US" altLang="zh-CN" sz="1800">
                  <a:solidFill>
                    <a:srgbClr val="333399"/>
                  </a:solidFill>
                  <a:latin typeface="+mn-lt"/>
                  <a:ea typeface="+mn-ea"/>
                  <a:cs typeface="+mn-ea"/>
                  <a:sym typeface="+mn-lt"/>
                </a:rPr>
                <a:t>(Hz)</a:t>
              </a:r>
              <a:endParaRPr lang="en-US" altLang="zh-CN" sz="1800">
                <a:solidFill>
                  <a:srgbClr val="333399"/>
                </a:solidFill>
                <a:latin typeface="+mn-lt"/>
                <a:ea typeface="+mn-ea"/>
                <a:cs typeface="+mn-ea"/>
                <a:sym typeface="+mn-lt"/>
              </a:endParaRPr>
            </a:p>
          </p:txBody>
        </p:sp>
        <p:sp>
          <p:nvSpPr>
            <p:cNvPr id="23647" name="Text Box 70"/>
            <p:cNvSpPr txBox="1">
              <a:spLocks noChangeArrowheads="1"/>
            </p:cNvSpPr>
            <p:nvPr/>
          </p:nvSpPr>
          <p:spPr bwMode="auto">
            <a:xfrm>
              <a:off x="78" y="1592"/>
              <a:ext cx="165" cy="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a:solidFill>
                    <a:srgbClr val="333399"/>
                  </a:solidFill>
                  <a:latin typeface="+mn-lt"/>
                  <a:ea typeface="+mn-ea"/>
                  <a:cs typeface="+mn-ea"/>
                  <a:sym typeface="+mn-lt"/>
                </a:rPr>
                <a:t>f</a:t>
              </a:r>
              <a:endParaRPr lang="en-US" altLang="zh-CN" sz="1800">
                <a:solidFill>
                  <a:srgbClr val="333399"/>
                </a:solidFill>
                <a:latin typeface="+mn-lt"/>
                <a:ea typeface="+mn-ea"/>
                <a:cs typeface="+mn-ea"/>
                <a:sym typeface="+mn-lt"/>
              </a:endParaRPr>
            </a:p>
          </p:txBody>
        </p:sp>
      </p:grpSp>
      <p:sp>
        <p:nvSpPr>
          <p:cNvPr id="23619" name="Line 71"/>
          <p:cNvSpPr>
            <a:spLocks noChangeShapeType="1"/>
          </p:cNvSpPr>
          <p:nvPr/>
        </p:nvSpPr>
        <p:spPr bwMode="auto">
          <a:xfrm>
            <a:off x="1101725" y="5326063"/>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0" name="Line 72"/>
          <p:cNvSpPr>
            <a:spLocks noChangeShapeType="1"/>
          </p:cNvSpPr>
          <p:nvPr/>
        </p:nvSpPr>
        <p:spPr bwMode="auto">
          <a:xfrm>
            <a:off x="1673225" y="5335588"/>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1" name="Line 73"/>
          <p:cNvSpPr>
            <a:spLocks noChangeShapeType="1"/>
          </p:cNvSpPr>
          <p:nvPr/>
        </p:nvSpPr>
        <p:spPr bwMode="auto">
          <a:xfrm>
            <a:off x="2249488" y="5340350"/>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2" name="Line 74"/>
          <p:cNvSpPr>
            <a:spLocks noChangeShapeType="1"/>
          </p:cNvSpPr>
          <p:nvPr/>
        </p:nvSpPr>
        <p:spPr bwMode="auto">
          <a:xfrm>
            <a:off x="2844800" y="5335588"/>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3" name="Line 75"/>
          <p:cNvSpPr>
            <a:spLocks noChangeShapeType="1"/>
          </p:cNvSpPr>
          <p:nvPr/>
        </p:nvSpPr>
        <p:spPr bwMode="auto">
          <a:xfrm>
            <a:off x="3411538" y="5335588"/>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4" name="Line 76"/>
          <p:cNvSpPr>
            <a:spLocks noChangeShapeType="1"/>
          </p:cNvSpPr>
          <p:nvPr/>
        </p:nvSpPr>
        <p:spPr bwMode="auto">
          <a:xfrm>
            <a:off x="4006850" y="5335588"/>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5" name="Line 77"/>
          <p:cNvSpPr>
            <a:spLocks noChangeShapeType="1"/>
          </p:cNvSpPr>
          <p:nvPr/>
        </p:nvSpPr>
        <p:spPr bwMode="auto">
          <a:xfrm>
            <a:off x="4597400" y="5335588"/>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6" name="Line 78"/>
          <p:cNvSpPr>
            <a:spLocks noChangeShapeType="1"/>
          </p:cNvSpPr>
          <p:nvPr/>
        </p:nvSpPr>
        <p:spPr bwMode="auto">
          <a:xfrm>
            <a:off x="5173663" y="5335588"/>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7" name="Line 79"/>
          <p:cNvSpPr>
            <a:spLocks noChangeShapeType="1"/>
          </p:cNvSpPr>
          <p:nvPr/>
        </p:nvSpPr>
        <p:spPr bwMode="auto">
          <a:xfrm>
            <a:off x="5773738" y="5340350"/>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8" name="Line 80"/>
          <p:cNvSpPr>
            <a:spLocks noChangeShapeType="1"/>
          </p:cNvSpPr>
          <p:nvPr/>
        </p:nvSpPr>
        <p:spPr bwMode="auto">
          <a:xfrm>
            <a:off x="6359525" y="5330825"/>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29" name="Line 81"/>
          <p:cNvSpPr>
            <a:spLocks noChangeShapeType="1"/>
          </p:cNvSpPr>
          <p:nvPr/>
        </p:nvSpPr>
        <p:spPr bwMode="auto">
          <a:xfrm>
            <a:off x="6954838" y="5340350"/>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30" name="Line 82"/>
          <p:cNvSpPr>
            <a:spLocks noChangeShapeType="1"/>
          </p:cNvSpPr>
          <p:nvPr/>
        </p:nvSpPr>
        <p:spPr bwMode="auto">
          <a:xfrm>
            <a:off x="7545388" y="5330825"/>
            <a:ext cx="0" cy="7620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31" name="Text Box 83"/>
          <p:cNvSpPr txBox="1">
            <a:spLocks noChangeArrowheads="1"/>
          </p:cNvSpPr>
          <p:nvPr/>
        </p:nvSpPr>
        <p:spPr bwMode="auto">
          <a:xfrm>
            <a:off x="1166813" y="5335588"/>
            <a:ext cx="43497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rgbClr val="333399"/>
                </a:solidFill>
                <a:latin typeface="+mn-lt"/>
                <a:ea typeface="+mn-ea"/>
                <a:cs typeface="+mn-ea"/>
                <a:sym typeface="+mn-lt"/>
              </a:rPr>
              <a:t>LF</a:t>
            </a:r>
            <a:endParaRPr lang="en-US" altLang="zh-CN" sz="1600">
              <a:solidFill>
                <a:srgbClr val="333399"/>
              </a:solidFill>
              <a:latin typeface="+mn-lt"/>
              <a:ea typeface="+mn-ea"/>
              <a:cs typeface="+mn-ea"/>
              <a:sym typeface="+mn-lt"/>
            </a:endParaRPr>
          </a:p>
        </p:txBody>
      </p:sp>
      <p:sp>
        <p:nvSpPr>
          <p:cNvPr id="23632" name="Text Box 84"/>
          <p:cNvSpPr txBox="1">
            <a:spLocks noChangeArrowheads="1"/>
          </p:cNvSpPr>
          <p:nvPr/>
        </p:nvSpPr>
        <p:spPr bwMode="auto">
          <a:xfrm>
            <a:off x="1752600" y="5335588"/>
            <a:ext cx="481013"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rgbClr val="333399"/>
                </a:solidFill>
                <a:latin typeface="+mn-lt"/>
                <a:ea typeface="+mn-ea"/>
                <a:cs typeface="+mn-ea"/>
                <a:sym typeface="+mn-lt"/>
              </a:rPr>
              <a:t>MF</a:t>
            </a:r>
            <a:endParaRPr lang="en-US" altLang="zh-CN" sz="1600">
              <a:solidFill>
                <a:srgbClr val="333399"/>
              </a:solidFill>
              <a:latin typeface="+mn-lt"/>
              <a:ea typeface="+mn-ea"/>
              <a:cs typeface="+mn-ea"/>
              <a:sym typeface="+mn-lt"/>
            </a:endParaRPr>
          </a:p>
        </p:txBody>
      </p:sp>
      <p:sp>
        <p:nvSpPr>
          <p:cNvPr id="23633" name="Text Box 85"/>
          <p:cNvSpPr txBox="1">
            <a:spLocks noChangeArrowheads="1"/>
          </p:cNvSpPr>
          <p:nvPr/>
        </p:nvSpPr>
        <p:spPr bwMode="auto">
          <a:xfrm>
            <a:off x="2338388" y="5335588"/>
            <a:ext cx="4572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rgbClr val="333399"/>
                </a:solidFill>
                <a:latin typeface="+mn-lt"/>
                <a:ea typeface="+mn-ea"/>
                <a:cs typeface="+mn-ea"/>
                <a:sym typeface="+mn-lt"/>
              </a:rPr>
              <a:t>HF</a:t>
            </a:r>
            <a:endParaRPr lang="en-US" altLang="zh-CN" sz="1600">
              <a:solidFill>
                <a:srgbClr val="333399"/>
              </a:solidFill>
              <a:latin typeface="+mn-lt"/>
              <a:ea typeface="+mn-ea"/>
              <a:cs typeface="+mn-ea"/>
              <a:sym typeface="+mn-lt"/>
            </a:endParaRPr>
          </a:p>
        </p:txBody>
      </p:sp>
      <p:sp>
        <p:nvSpPr>
          <p:cNvPr id="23634" name="Text Box 86"/>
          <p:cNvSpPr txBox="1">
            <a:spLocks noChangeArrowheads="1"/>
          </p:cNvSpPr>
          <p:nvPr/>
        </p:nvSpPr>
        <p:spPr bwMode="auto">
          <a:xfrm>
            <a:off x="2857500" y="5335588"/>
            <a:ext cx="5937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rgbClr val="333399"/>
                </a:solidFill>
                <a:latin typeface="+mn-lt"/>
                <a:ea typeface="+mn-ea"/>
                <a:cs typeface="+mn-ea"/>
                <a:sym typeface="+mn-lt"/>
              </a:rPr>
              <a:t>VHF</a:t>
            </a:r>
            <a:endParaRPr lang="en-US" altLang="zh-CN" sz="1600">
              <a:solidFill>
                <a:srgbClr val="333399"/>
              </a:solidFill>
              <a:latin typeface="+mn-lt"/>
              <a:ea typeface="+mn-ea"/>
              <a:cs typeface="+mn-ea"/>
              <a:sym typeface="+mn-lt"/>
            </a:endParaRPr>
          </a:p>
        </p:txBody>
      </p:sp>
      <p:sp>
        <p:nvSpPr>
          <p:cNvPr id="23635" name="Text Box 87"/>
          <p:cNvSpPr txBox="1">
            <a:spLocks noChangeArrowheads="1"/>
          </p:cNvSpPr>
          <p:nvPr/>
        </p:nvSpPr>
        <p:spPr bwMode="auto">
          <a:xfrm>
            <a:off x="3429000" y="5335588"/>
            <a:ext cx="604838"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rgbClr val="333399"/>
                </a:solidFill>
                <a:latin typeface="+mn-lt"/>
                <a:ea typeface="+mn-ea"/>
                <a:cs typeface="+mn-ea"/>
                <a:sym typeface="+mn-lt"/>
              </a:rPr>
              <a:t>UHF</a:t>
            </a:r>
            <a:endParaRPr lang="en-US" altLang="zh-CN" sz="1600">
              <a:solidFill>
                <a:srgbClr val="333399"/>
              </a:solidFill>
              <a:latin typeface="+mn-lt"/>
              <a:ea typeface="+mn-ea"/>
              <a:cs typeface="+mn-ea"/>
              <a:sym typeface="+mn-lt"/>
            </a:endParaRPr>
          </a:p>
        </p:txBody>
      </p:sp>
      <p:sp>
        <p:nvSpPr>
          <p:cNvPr id="23636" name="Text Box 88"/>
          <p:cNvSpPr txBox="1">
            <a:spLocks noChangeArrowheads="1"/>
          </p:cNvSpPr>
          <p:nvPr/>
        </p:nvSpPr>
        <p:spPr bwMode="auto">
          <a:xfrm>
            <a:off x="3995738" y="5335588"/>
            <a:ext cx="5937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rgbClr val="333399"/>
                </a:solidFill>
                <a:latin typeface="+mn-lt"/>
                <a:ea typeface="+mn-ea"/>
                <a:cs typeface="+mn-ea"/>
                <a:sym typeface="+mn-lt"/>
              </a:rPr>
              <a:t>SHF</a:t>
            </a:r>
            <a:endParaRPr lang="en-US" altLang="zh-CN" sz="1600">
              <a:solidFill>
                <a:srgbClr val="333399"/>
              </a:solidFill>
              <a:latin typeface="+mn-lt"/>
              <a:ea typeface="+mn-ea"/>
              <a:cs typeface="+mn-ea"/>
              <a:sym typeface="+mn-lt"/>
            </a:endParaRPr>
          </a:p>
        </p:txBody>
      </p:sp>
      <p:sp>
        <p:nvSpPr>
          <p:cNvPr id="23637" name="Text Box 89"/>
          <p:cNvSpPr txBox="1">
            <a:spLocks noChangeArrowheads="1"/>
          </p:cNvSpPr>
          <p:nvPr/>
        </p:nvSpPr>
        <p:spPr bwMode="auto">
          <a:xfrm>
            <a:off x="4595813" y="5335588"/>
            <a:ext cx="593725"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rgbClr val="333399"/>
                </a:solidFill>
                <a:latin typeface="+mn-lt"/>
                <a:ea typeface="+mn-ea"/>
                <a:cs typeface="+mn-ea"/>
                <a:sym typeface="+mn-lt"/>
              </a:rPr>
              <a:t>EHF</a:t>
            </a:r>
            <a:endParaRPr lang="en-US" altLang="zh-CN" sz="1600">
              <a:solidFill>
                <a:srgbClr val="333399"/>
              </a:solidFill>
              <a:latin typeface="+mn-lt"/>
              <a:ea typeface="+mn-ea"/>
              <a:cs typeface="+mn-ea"/>
              <a:sym typeface="+mn-lt"/>
            </a:endParaRPr>
          </a:p>
        </p:txBody>
      </p:sp>
      <p:sp>
        <p:nvSpPr>
          <p:cNvPr id="23638" name="Text Box 90"/>
          <p:cNvSpPr txBox="1">
            <a:spLocks noChangeArrowheads="1"/>
          </p:cNvSpPr>
          <p:nvPr/>
        </p:nvSpPr>
        <p:spPr bwMode="auto">
          <a:xfrm>
            <a:off x="5176838" y="5335588"/>
            <a:ext cx="582612"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rgbClr val="333399"/>
                </a:solidFill>
                <a:latin typeface="+mn-lt"/>
                <a:ea typeface="+mn-ea"/>
                <a:cs typeface="+mn-ea"/>
                <a:sym typeface="+mn-lt"/>
              </a:rPr>
              <a:t>THF</a:t>
            </a:r>
            <a:endParaRPr lang="en-US" altLang="zh-CN" sz="1600">
              <a:solidFill>
                <a:srgbClr val="333399"/>
              </a:solidFill>
              <a:latin typeface="+mn-lt"/>
              <a:ea typeface="+mn-ea"/>
              <a:cs typeface="+mn-ea"/>
              <a:sym typeface="+mn-lt"/>
            </a:endParaRPr>
          </a:p>
        </p:txBody>
      </p:sp>
      <p:sp>
        <p:nvSpPr>
          <p:cNvPr id="23639" name="Text Box 91"/>
          <p:cNvSpPr txBox="1">
            <a:spLocks noChangeArrowheads="1"/>
          </p:cNvSpPr>
          <p:nvPr/>
        </p:nvSpPr>
        <p:spPr bwMode="auto">
          <a:xfrm>
            <a:off x="187325" y="5257800"/>
            <a:ext cx="595313" cy="35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波段</a:t>
            </a:r>
            <a:endParaRPr lang="zh-CN" altLang="en-US" sz="1600" b="0">
              <a:solidFill>
                <a:srgbClr val="333399"/>
              </a:solidFill>
              <a:latin typeface="+mn-lt"/>
              <a:ea typeface="+mn-ea"/>
              <a:cs typeface="+mn-ea"/>
              <a:sym typeface="+mn-lt"/>
            </a:endParaRPr>
          </a:p>
        </p:txBody>
      </p:sp>
      <p:sp>
        <p:nvSpPr>
          <p:cNvPr id="23640" name="Text Box 92"/>
          <p:cNvSpPr txBox="1">
            <a:spLocks noChangeArrowheads="1"/>
          </p:cNvSpPr>
          <p:nvPr/>
        </p:nvSpPr>
        <p:spPr bwMode="auto">
          <a:xfrm>
            <a:off x="688975" y="3248025"/>
            <a:ext cx="83375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4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5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6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7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8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9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10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11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12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13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14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15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16</a:t>
            </a:r>
            <a:endParaRPr lang="en-US" altLang="zh-CN" sz="1600">
              <a:solidFill>
                <a:srgbClr val="333399"/>
              </a:solidFill>
              <a:latin typeface="+mn-lt"/>
              <a:ea typeface="+mn-ea"/>
              <a:cs typeface="+mn-ea"/>
              <a:sym typeface="+mn-lt"/>
            </a:endParaRPr>
          </a:p>
        </p:txBody>
      </p:sp>
      <p:sp>
        <p:nvSpPr>
          <p:cNvPr id="23641" name="Text Box 93"/>
          <p:cNvSpPr txBox="1">
            <a:spLocks noChangeArrowheads="1"/>
          </p:cNvSpPr>
          <p:nvPr/>
        </p:nvSpPr>
        <p:spPr bwMode="auto">
          <a:xfrm>
            <a:off x="720725" y="2025650"/>
            <a:ext cx="842010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0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2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4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6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8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10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12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14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16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18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20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22       </a:t>
            </a:r>
            <a:r>
              <a:rPr lang="en-US" altLang="zh-CN" sz="1600">
                <a:solidFill>
                  <a:srgbClr val="333399"/>
                </a:solidFill>
                <a:latin typeface="+mn-lt"/>
                <a:ea typeface="+mn-ea"/>
                <a:cs typeface="+mn-ea"/>
                <a:sym typeface="+mn-lt"/>
              </a:rPr>
              <a:t>10</a:t>
            </a:r>
            <a:r>
              <a:rPr lang="en-US" altLang="zh-CN" sz="1600" baseline="30000">
                <a:solidFill>
                  <a:srgbClr val="333399"/>
                </a:solidFill>
                <a:latin typeface="+mn-lt"/>
                <a:ea typeface="+mn-ea"/>
                <a:cs typeface="+mn-ea"/>
                <a:sym typeface="+mn-lt"/>
              </a:rPr>
              <a:t>24</a:t>
            </a:r>
            <a:endParaRPr lang="en-US" altLang="zh-CN" sz="1600">
              <a:solidFill>
                <a:srgbClr val="333399"/>
              </a:solidFill>
              <a:latin typeface="+mn-lt"/>
              <a:ea typeface="+mn-ea"/>
              <a:cs typeface="+mn-ea"/>
              <a:sym typeface="+mn-lt"/>
            </a:endParaRPr>
          </a:p>
        </p:txBody>
      </p:sp>
      <p:sp>
        <p:nvSpPr>
          <p:cNvPr id="23642" name="Line 94"/>
          <p:cNvSpPr>
            <a:spLocks noChangeShapeType="1"/>
          </p:cNvSpPr>
          <p:nvPr/>
        </p:nvSpPr>
        <p:spPr bwMode="auto">
          <a:xfrm flipV="1">
            <a:off x="3641725" y="4873625"/>
            <a:ext cx="357188" cy="3175"/>
          </a:xfrm>
          <a:prstGeom prst="line">
            <a:avLst/>
          </a:prstGeom>
          <a:noFill/>
          <a:ln w="9525">
            <a:solidFill>
              <a:schemeClr val="tx1"/>
            </a:solidFill>
            <a:round/>
            <a:headEnd type="triangle" w="med" len="lg"/>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3643" name="Rectangle 95"/>
          <p:cNvSpPr>
            <a:spLocks noChangeArrowheads="1"/>
          </p:cNvSpPr>
          <p:nvPr/>
        </p:nvSpPr>
        <p:spPr bwMode="auto">
          <a:xfrm>
            <a:off x="3768725" y="4343400"/>
            <a:ext cx="84138" cy="44291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3644" name="Text Box 96"/>
          <p:cNvSpPr txBox="1">
            <a:spLocks noChangeArrowheads="1"/>
          </p:cNvSpPr>
          <p:nvPr/>
        </p:nvSpPr>
        <p:spPr bwMode="auto">
          <a:xfrm>
            <a:off x="3459163" y="4338638"/>
            <a:ext cx="858837" cy="65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  移动</a:t>
            </a:r>
            <a:endParaRPr lang="zh-CN" altLang="en-US" sz="16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600" b="0">
                <a:solidFill>
                  <a:srgbClr val="333399"/>
                </a:solidFill>
                <a:latin typeface="+mn-lt"/>
                <a:ea typeface="+mn-ea"/>
                <a:cs typeface="+mn-ea"/>
                <a:sym typeface="+mn-lt"/>
              </a:rPr>
              <a:t>无线电 </a:t>
            </a:r>
            <a:endParaRPr lang="zh-CN" altLang="en-US" sz="1600" b="0">
              <a:solidFill>
                <a:srgbClr val="333399"/>
              </a:solidFill>
              <a:latin typeface="+mn-lt"/>
              <a:ea typeface="+mn-ea"/>
              <a:cs typeface="+mn-ea"/>
              <a:sym typeface="+mn-lt"/>
            </a:endParaRPr>
          </a:p>
        </p:txBody>
      </p:sp>
      <p:sp>
        <p:nvSpPr>
          <p:cNvPr id="23645" name="Rectangle 97"/>
          <p:cNvSpPr>
            <a:spLocks noChangeArrowheads="1"/>
          </p:cNvSpPr>
          <p:nvPr/>
        </p:nvSpPr>
        <p:spPr bwMode="auto">
          <a:xfrm>
            <a:off x="61913" y="236538"/>
            <a:ext cx="7793037"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r>
              <a:rPr lang="zh-CN" altLang="en-US" sz="2800" b="0" dirty="0">
                <a:solidFill>
                  <a:srgbClr val="663300"/>
                </a:solidFill>
                <a:latin typeface="+mn-lt"/>
                <a:ea typeface="+mn-ea"/>
                <a:cs typeface="+mn-ea"/>
                <a:sym typeface="+mn-lt"/>
              </a:rPr>
              <a:t>电信领域使用的电磁波的频谱</a:t>
            </a:r>
            <a:endParaRPr lang="zh-CN" altLang="en-US" sz="2800" b="0" dirty="0">
              <a:solidFill>
                <a:srgbClr val="663300"/>
              </a:solidFill>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2"/>
          <p:cNvSpPr txBox="1">
            <a:spLocks noChangeArrowheads="1"/>
          </p:cNvSpPr>
          <p:nvPr/>
        </p:nvSpPr>
        <p:spPr bwMode="auto">
          <a:xfrm>
            <a:off x="228600" y="609600"/>
            <a:ext cx="8763000" cy="551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3200" dirty="0">
                <a:latin typeface="+mn-lt"/>
                <a:ea typeface="+mn-ea"/>
                <a:cs typeface="+mn-ea"/>
                <a:sym typeface="+mn-lt"/>
              </a:rPr>
              <a:t>2.2 </a:t>
            </a:r>
            <a:r>
              <a:rPr lang="zh-CN" altLang="en-US" sz="3200" dirty="0">
                <a:latin typeface="+mn-lt"/>
                <a:ea typeface="+mn-ea"/>
                <a:cs typeface="+mn-ea"/>
                <a:sym typeface="+mn-lt"/>
              </a:rPr>
              <a:t>物理层标准</a:t>
            </a:r>
            <a:endParaRPr lang="zh-CN" altLang="en-US" sz="320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常用的物理层标准</a:t>
            </a:r>
            <a:r>
              <a:rPr lang="en-US" altLang="zh-CN" sz="2400" b="0" dirty="0">
                <a:latin typeface="+mn-lt"/>
                <a:ea typeface="+mn-ea"/>
                <a:cs typeface="+mn-ea"/>
                <a:sym typeface="+mn-lt"/>
              </a:rPr>
              <a:t>EIA RS-232</a:t>
            </a:r>
            <a:r>
              <a:rPr lang="zh-CN" altLang="en-US" sz="2400" b="0" dirty="0">
                <a:latin typeface="+mn-lt"/>
                <a:ea typeface="+mn-ea"/>
                <a:cs typeface="+mn-ea"/>
                <a:sym typeface="+mn-lt"/>
              </a:rPr>
              <a:t>和</a:t>
            </a:r>
            <a:r>
              <a:rPr lang="en-US" altLang="zh-CN" sz="2400" b="0" dirty="0">
                <a:latin typeface="+mn-lt"/>
                <a:ea typeface="+mn-ea"/>
                <a:cs typeface="+mn-ea"/>
                <a:sym typeface="+mn-lt"/>
              </a:rPr>
              <a:t>RS-449</a:t>
            </a:r>
            <a:r>
              <a:rPr lang="zh-CN" altLang="en-US" sz="2400" b="0" dirty="0">
                <a:latin typeface="+mn-lt"/>
                <a:ea typeface="+mn-ea"/>
                <a:cs typeface="+mn-ea"/>
                <a:sym typeface="+mn-lt"/>
              </a:rPr>
              <a:t>，是由美国电子工业协会</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en-US" altLang="zh-CN" sz="2400" b="0" dirty="0">
                <a:latin typeface="+mn-lt"/>
                <a:ea typeface="+mn-ea"/>
                <a:cs typeface="+mn-ea"/>
                <a:sym typeface="+mn-lt"/>
              </a:rPr>
              <a:t>EIA</a:t>
            </a:r>
            <a:r>
              <a:rPr lang="zh-CN" altLang="en-US" sz="2400" b="0" dirty="0">
                <a:latin typeface="+mn-lt"/>
                <a:ea typeface="+mn-ea"/>
                <a:cs typeface="+mn-ea"/>
                <a:sym typeface="+mn-lt"/>
              </a:rPr>
              <a:t>制定的异步串行通信接口标准，用于</a:t>
            </a:r>
            <a:r>
              <a:rPr lang="en-US" altLang="zh-CN" sz="2400" b="0" dirty="0">
                <a:latin typeface="+mn-lt"/>
                <a:ea typeface="+mn-ea"/>
                <a:cs typeface="+mn-ea"/>
                <a:sym typeface="+mn-lt"/>
              </a:rPr>
              <a:t>DTE</a:t>
            </a:r>
            <a:r>
              <a:rPr lang="zh-CN" altLang="en-US" sz="2400" b="0" dirty="0">
                <a:latin typeface="+mn-lt"/>
                <a:ea typeface="+mn-ea"/>
                <a:cs typeface="+mn-ea"/>
                <a:sym typeface="+mn-lt"/>
              </a:rPr>
              <a:t>与</a:t>
            </a:r>
            <a:r>
              <a:rPr lang="en-US" altLang="zh-CN" sz="2400" b="0" dirty="0">
                <a:latin typeface="+mn-lt"/>
                <a:ea typeface="+mn-ea"/>
                <a:cs typeface="+mn-ea"/>
                <a:sym typeface="+mn-lt"/>
              </a:rPr>
              <a:t>DCE</a:t>
            </a:r>
            <a:r>
              <a:rPr lang="zh-CN" altLang="en-US" sz="2400" b="0" dirty="0">
                <a:latin typeface="+mn-lt"/>
                <a:ea typeface="+mn-ea"/>
                <a:cs typeface="+mn-ea"/>
                <a:sym typeface="+mn-lt"/>
              </a:rPr>
              <a:t>之间的接口</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标准。</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en-US" altLang="zh-CN" sz="2400" dirty="0">
                <a:latin typeface="+mn-lt"/>
                <a:ea typeface="+mn-ea"/>
                <a:cs typeface="+mn-ea"/>
                <a:sym typeface="+mn-lt"/>
              </a:rPr>
              <a:t>1.</a:t>
            </a:r>
            <a:r>
              <a:rPr lang="zh-CN" altLang="en-US" sz="2400" dirty="0">
                <a:latin typeface="+mn-lt"/>
                <a:ea typeface="+mn-ea"/>
                <a:cs typeface="+mn-ea"/>
                <a:sym typeface="+mn-lt"/>
              </a:rPr>
              <a:t>基本概念</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kumimoji="0" lang="en-US" altLang="zh-CN" sz="2400" b="0" dirty="0">
                <a:solidFill>
                  <a:srgbClr val="0066CC"/>
                </a:solidFill>
                <a:latin typeface="+mn-lt"/>
                <a:ea typeface="+mn-ea"/>
                <a:cs typeface="+mn-ea"/>
                <a:sym typeface="+mn-lt"/>
              </a:rPr>
              <a:t>DTE (Data Terminal Equipment)</a:t>
            </a:r>
            <a:r>
              <a:rPr kumimoji="0" lang="en-US" altLang="zh-CN" sz="2400" b="0" dirty="0">
                <a:latin typeface="+mn-lt"/>
                <a:ea typeface="+mn-ea"/>
                <a:cs typeface="+mn-ea"/>
                <a:sym typeface="+mn-lt"/>
              </a:rPr>
              <a:t> </a:t>
            </a:r>
            <a:endParaRPr kumimoji="0" lang="en-US" altLang="zh-CN" sz="2400" b="0" dirty="0">
              <a:latin typeface="+mn-lt"/>
              <a:ea typeface="+mn-ea"/>
              <a:cs typeface="+mn-ea"/>
              <a:sym typeface="+mn-lt"/>
            </a:endParaRPr>
          </a:p>
          <a:p>
            <a:pPr eaLnBrk="1" latinLnBrk="0" hangingPunct="1">
              <a:lnSpc>
                <a:spcPct val="120000"/>
              </a:lnSpc>
              <a:spcBef>
                <a:spcPct val="0"/>
              </a:spcBef>
              <a:buFontTx/>
              <a:buNone/>
              <a:defRPr/>
            </a:pPr>
            <a:r>
              <a:rPr kumimoji="0" lang="zh-CN" altLang="en-US" sz="2400" b="0" dirty="0">
                <a:latin typeface="+mn-lt"/>
                <a:ea typeface="+mn-ea"/>
                <a:cs typeface="+mn-ea"/>
                <a:sym typeface="+mn-lt"/>
              </a:rPr>
              <a:t>是数据终端设备，是具有一定的数据处理能力和发送、接收数据</a:t>
            </a:r>
            <a:endParaRPr kumimoji="0" lang="zh-CN" altLang="en-US" sz="2400" b="0" dirty="0">
              <a:latin typeface="+mn-lt"/>
              <a:ea typeface="+mn-ea"/>
              <a:cs typeface="+mn-ea"/>
              <a:sym typeface="+mn-lt"/>
            </a:endParaRPr>
          </a:p>
          <a:p>
            <a:pPr eaLnBrk="1" latinLnBrk="0" hangingPunct="1">
              <a:lnSpc>
                <a:spcPct val="120000"/>
              </a:lnSpc>
              <a:spcBef>
                <a:spcPct val="0"/>
              </a:spcBef>
              <a:buFontTx/>
              <a:buNone/>
              <a:defRPr/>
            </a:pPr>
            <a:r>
              <a:rPr kumimoji="0" lang="zh-CN" altLang="en-US" sz="2400" b="0" dirty="0">
                <a:latin typeface="+mn-lt"/>
                <a:ea typeface="+mn-ea"/>
                <a:cs typeface="+mn-ea"/>
                <a:sym typeface="+mn-lt"/>
              </a:rPr>
              <a:t>能力的设备。</a:t>
            </a:r>
            <a:endParaRPr kumimoji="0" lang="zh-CN" altLang="en-US" sz="2400" b="0" dirty="0">
              <a:latin typeface="+mn-lt"/>
              <a:ea typeface="+mn-ea"/>
              <a:cs typeface="+mn-ea"/>
              <a:sym typeface="+mn-lt"/>
            </a:endParaRPr>
          </a:p>
          <a:p>
            <a:pPr eaLnBrk="1" latinLnBrk="0" hangingPunct="1">
              <a:lnSpc>
                <a:spcPct val="120000"/>
              </a:lnSpc>
              <a:spcBef>
                <a:spcPct val="0"/>
              </a:spcBef>
              <a:buFontTx/>
              <a:buNone/>
              <a:defRPr/>
            </a:pPr>
            <a:r>
              <a:rPr kumimoji="0" lang="en-US" altLang="zh-CN" sz="2400" b="0" dirty="0">
                <a:solidFill>
                  <a:srgbClr val="0066CC"/>
                </a:solidFill>
                <a:latin typeface="+mn-lt"/>
                <a:ea typeface="+mn-ea"/>
                <a:cs typeface="+mn-ea"/>
                <a:sym typeface="+mn-lt"/>
              </a:rPr>
              <a:t>DCE (Data Circuit-terminating Equipment)</a:t>
            </a:r>
            <a:endParaRPr kumimoji="0" lang="en-US" altLang="zh-CN" sz="2400" b="0" dirty="0">
              <a:solidFill>
                <a:srgbClr val="0066CC"/>
              </a:solidFill>
              <a:latin typeface="+mn-lt"/>
              <a:ea typeface="+mn-ea"/>
              <a:cs typeface="+mn-ea"/>
              <a:sym typeface="+mn-lt"/>
            </a:endParaRPr>
          </a:p>
          <a:p>
            <a:pPr eaLnBrk="1" latinLnBrk="0" hangingPunct="1">
              <a:lnSpc>
                <a:spcPct val="120000"/>
              </a:lnSpc>
              <a:spcBef>
                <a:spcPct val="0"/>
              </a:spcBef>
              <a:buFontTx/>
              <a:buNone/>
              <a:defRPr/>
            </a:pPr>
            <a:r>
              <a:rPr kumimoji="0" lang="zh-CN" altLang="en-US" sz="2400" b="0" dirty="0">
                <a:latin typeface="+mn-lt"/>
                <a:ea typeface="+mn-ea"/>
                <a:cs typeface="+mn-ea"/>
                <a:sym typeface="+mn-lt"/>
              </a:rPr>
              <a:t>是数据电路端接设备，它在 </a:t>
            </a:r>
            <a:r>
              <a:rPr kumimoji="0" lang="en-US" altLang="zh-CN" sz="2400" b="0" dirty="0">
                <a:latin typeface="+mn-lt"/>
                <a:ea typeface="+mn-ea"/>
                <a:cs typeface="+mn-ea"/>
                <a:sym typeface="+mn-lt"/>
              </a:rPr>
              <a:t>DTE </a:t>
            </a:r>
            <a:r>
              <a:rPr kumimoji="0" lang="zh-CN" altLang="en-US" sz="2400" b="0" dirty="0">
                <a:latin typeface="+mn-lt"/>
                <a:ea typeface="+mn-ea"/>
                <a:cs typeface="+mn-ea"/>
                <a:sym typeface="+mn-lt"/>
              </a:rPr>
              <a:t>和传输线路之间提供信号变换</a:t>
            </a:r>
            <a:endParaRPr kumimoji="0" lang="zh-CN" altLang="en-US" sz="2400" b="0" dirty="0">
              <a:latin typeface="+mn-lt"/>
              <a:ea typeface="+mn-ea"/>
              <a:cs typeface="+mn-ea"/>
              <a:sym typeface="+mn-lt"/>
            </a:endParaRPr>
          </a:p>
          <a:p>
            <a:pPr eaLnBrk="1" latinLnBrk="0" hangingPunct="1">
              <a:lnSpc>
                <a:spcPct val="120000"/>
              </a:lnSpc>
              <a:spcBef>
                <a:spcPct val="0"/>
              </a:spcBef>
              <a:buFontTx/>
              <a:buNone/>
              <a:defRPr/>
            </a:pPr>
            <a:r>
              <a:rPr kumimoji="0" lang="zh-CN" altLang="en-US" sz="2400" b="0" dirty="0">
                <a:latin typeface="+mn-lt"/>
                <a:ea typeface="+mn-ea"/>
                <a:cs typeface="+mn-ea"/>
                <a:sym typeface="+mn-lt"/>
              </a:rPr>
              <a:t>和编码的功能，并且负责建立、保持和释放数据链路的连接。</a:t>
            </a:r>
            <a:endParaRPr kumimoji="0" lang="zh-CN" altLang="en-US" sz="2400" b="0" dirty="0">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94" name="Group 146"/>
          <p:cNvGrpSpPr/>
          <p:nvPr/>
        </p:nvGrpSpPr>
        <p:grpSpPr bwMode="auto">
          <a:xfrm>
            <a:off x="7754938" y="935038"/>
            <a:ext cx="771525" cy="862012"/>
            <a:chOff x="5102" y="308"/>
            <a:chExt cx="486" cy="590"/>
          </a:xfrm>
        </p:grpSpPr>
        <p:sp>
          <p:nvSpPr>
            <p:cNvPr id="2195" name="Oval 3"/>
            <p:cNvSpPr>
              <a:spLocks noChangeArrowheads="1"/>
            </p:cNvSpPr>
            <p:nvPr/>
          </p:nvSpPr>
          <p:spPr bwMode="auto">
            <a:xfrm>
              <a:off x="5103" y="394"/>
              <a:ext cx="481" cy="452"/>
            </a:xfrm>
            <a:prstGeom prst="ellipse">
              <a:avLst/>
            </a:prstGeom>
            <a:gradFill rotWithShape="0">
              <a:gsLst>
                <a:gs pos="0">
                  <a:srgbClr val="E9F6FB"/>
                </a:gs>
                <a:gs pos="100000">
                  <a:srgbClr val="BDE1E9"/>
                </a:gs>
              </a:gsLst>
              <a:lin ang="1890000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196" name="Freeform 4"/>
            <p:cNvSpPr/>
            <p:nvPr/>
          </p:nvSpPr>
          <p:spPr bwMode="auto">
            <a:xfrm>
              <a:off x="5102" y="308"/>
              <a:ext cx="486" cy="590"/>
            </a:xfrm>
            <a:custGeom>
              <a:avLst/>
              <a:gdLst>
                <a:gd name="T0" fmla="*/ 90 w 146"/>
                <a:gd name="T1" fmla="*/ 29 h 185"/>
                <a:gd name="T2" fmla="*/ 62 w 146"/>
                <a:gd name="T3" fmla="*/ 35 h 185"/>
                <a:gd name="T4" fmla="*/ 57 w 146"/>
                <a:gd name="T5" fmla="*/ 37 h 185"/>
                <a:gd name="T6" fmla="*/ 79 w 146"/>
                <a:gd name="T7" fmla="*/ 46 h 185"/>
                <a:gd name="T8" fmla="*/ 53 w 146"/>
                <a:gd name="T9" fmla="*/ 54 h 185"/>
                <a:gd name="T10" fmla="*/ 73 w 146"/>
                <a:gd name="T11" fmla="*/ 27 h 185"/>
                <a:gd name="T12" fmla="*/ 121 w 146"/>
                <a:gd name="T13" fmla="*/ 47 h 185"/>
                <a:gd name="T14" fmla="*/ 112 w 146"/>
                <a:gd name="T15" fmla="*/ 66 h 185"/>
                <a:gd name="T16" fmla="*/ 88 w 146"/>
                <a:gd name="T17" fmla="*/ 40 h 185"/>
                <a:gd name="T18" fmla="*/ 122 w 146"/>
                <a:gd name="T19" fmla="*/ 49 h 185"/>
                <a:gd name="T20" fmla="*/ 137 w 146"/>
                <a:gd name="T21" fmla="*/ 94 h 185"/>
                <a:gd name="T22" fmla="*/ 115 w 146"/>
                <a:gd name="T23" fmla="*/ 69 h 185"/>
                <a:gd name="T24" fmla="*/ 122 w 146"/>
                <a:gd name="T25" fmla="*/ 49 h 185"/>
                <a:gd name="T26" fmla="*/ 141 w 146"/>
                <a:gd name="T27" fmla="*/ 96 h 185"/>
                <a:gd name="T28" fmla="*/ 132 w 146"/>
                <a:gd name="T29" fmla="*/ 133 h 185"/>
                <a:gd name="T30" fmla="*/ 140 w 146"/>
                <a:gd name="T31" fmla="*/ 95 h 185"/>
                <a:gd name="T32" fmla="*/ 125 w 146"/>
                <a:gd name="T33" fmla="*/ 142 h 185"/>
                <a:gd name="T34" fmla="*/ 104 w 146"/>
                <a:gd name="T35" fmla="*/ 139 h 185"/>
                <a:gd name="T36" fmla="*/ 126 w 146"/>
                <a:gd name="T37" fmla="*/ 136 h 185"/>
                <a:gd name="T38" fmla="*/ 108 w 146"/>
                <a:gd name="T39" fmla="*/ 155 h 185"/>
                <a:gd name="T40" fmla="*/ 88 w 146"/>
                <a:gd name="T41" fmla="*/ 162 h 185"/>
                <a:gd name="T42" fmla="*/ 65 w 146"/>
                <a:gd name="T43" fmla="*/ 153 h 185"/>
                <a:gd name="T44" fmla="*/ 108 w 146"/>
                <a:gd name="T45" fmla="*/ 155 h 185"/>
                <a:gd name="T46" fmla="*/ 73 w 146"/>
                <a:gd name="T47" fmla="*/ 163 h 185"/>
                <a:gd name="T48" fmla="*/ 34 w 146"/>
                <a:gd name="T49" fmla="*/ 152 h 185"/>
                <a:gd name="T50" fmla="*/ 7 w 146"/>
                <a:gd name="T51" fmla="*/ 118 h 185"/>
                <a:gd name="T52" fmla="*/ 5 w 146"/>
                <a:gd name="T53" fmla="*/ 91 h 185"/>
                <a:gd name="T54" fmla="*/ 18 w 146"/>
                <a:gd name="T55" fmla="*/ 53 h 185"/>
                <a:gd name="T56" fmla="*/ 36 w 146"/>
                <a:gd name="T57" fmla="*/ 38 h 185"/>
                <a:gd name="T58" fmla="*/ 26 w 146"/>
                <a:gd name="T59" fmla="*/ 73 h 185"/>
                <a:gd name="T60" fmla="*/ 29 w 146"/>
                <a:gd name="T61" fmla="*/ 53 h 185"/>
                <a:gd name="T62" fmla="*/ 23 w 146"/>
                <a:gd name="T63" fmla="*/ 72 h 185"/>
                <a:gd name="T64" fmla="*/ 11 w 146"/>
                <a:gd name="T65" fmla="*/ 71 h 185"/>
                <a:gd name="T66" fmla="*/ 25 w 146"/>
                <a:gd name="T67" fmla="*/ 109 h 185"/>
                <a:gd name="T68" fmla="*/ 9 w 146"/>
                <a:gd name="T69" fmla="*/ 108 h 185"/>
                <a:gd name="T70" fmla="*/ 49 w 146"/>
                <a:gd name="T71" fmla="*/ 148 h 185"/>
                <a:gd name="T72" fmla="*/ 28 w 146"/>
                <a:gd name="T73" fmla="*/ 146 h 185"/>
                <a:gd name="T74" fmla="*/ 77 w 146"/>
                <a:gd name="T75" fmla="*/ 163 h 185"/>
                <a:gd name="T76" fmla="*/ 17 w 146"/>
                <a:gd name="T77" fmla="*/ 0 h 185"/>
                <a:gd name="T78" fmla="*/ 34 w 146"/>
                <a:gd name="T79" fmla="*/ 34 h 185"/>
                <a:gd name="T80" fmla="*/ 12 w 146"/>
                <a:gd name="T81" fmla="*/ 50 h 185"/>
                <a:gd name="T82" fmla="*/ 0 w 146"/>
                <a:gd name="T83" fmla="*/ 91 h 185"/>
                <a:gd name="T84" fmla="*/ 3 w 146"/>
                <a:gd name="T85" fmla="*/ 119 h 185"/>
                <a:gd name="T86" fmla="*/ 32 w 146"/>
                <a:gd name="T87" fmla="*/ 156 h 185"/>
                <a:gd name="T88" fmla="*/ 73 w 146"/>
                <a:gd name="T89" fmla="*/ 167 h 185"/>
                <a:gd name="T90" fmla="*/ 125 w 146"/>
                <a:gd name="T91" fmla="*/ 185 h 185"/>
                <a:gd name="T92" fmla="*/ 114 w 146"/>
                <a:gd name="T93" fmla="*/ 157 h 185"/>
                <a:gd name="T94" fmla="*/ 144 w 146"/>
                <a:gd name="T95" fmla="*/ 114 h 185"/>
                <a:gd name="T96" fmla="*/ 72 w 146"/>
                <a:gd name="T97" fmla="*/ 22 h 185"/>
                <a:gd name="T98" fmla="*/ 109 w 146"/>
                <a:gd name="T99" fmla="*/ 70 h 185"/>
                <a:gd name="T100" fmla="*/ 62 w 146"/>
                <a:gd name="T101" fmla="*/ 68 h 185"/>
                <a:gd name="T102" fmla="*/ 109 w 146"/>
                <a:gd name="T103" fmla="*/ 70 h 185"/>
                <a:gd name="T104" fmla="*/ 29 w 146"/>
                <a:gd name="T105" fmla="*/ 109 h 185"/>
                <a:gd name="T106" fmla="*/ 57 w 146"/>
                <a:gd name="T107" fmla="*/ 71 h 185"/>
                <a:gd name="T108" fmla="*/ 76 w 146"/>
                <a:gd name="T109" fmla="*/ 100 h 185"/>
                <a:gd name="T110" fmla="*/ 78 w 146"/>
                <a:gd name="T111" fmla="*/ 104 h 185"/>
                <a:gd name="T112" fmla="*/ 57 w 146"/>
                <a:gd name="T113" fmla="*/ 148 h 185"/>
                <a:gd name="T114" fmla="*/ 82 w 146"/>
                <a:gd name="T115" fmla="*/ 102 h 185"/>
                <a:gd name="T116" fmla="*/ 128 w 146"/>
                <a:gd name="T117" fmla="*/ 109 h 185"/>
                <a:gd name="T118" fmla="*/ 82 w 146"/>
                <a:gd name="T119" fmla="*/ 102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46" h="185">
                  <a:moveTo>
                    <a:pt x="73" y="27"/>
                  </a:moveTo>
                  <a:cubicBezTo>
                    <a:pt x="79" y="27"/>
                    <a:pt x="84" y="28"/>
                    <a:pt x="90" y="29"/>
                  </a:cubicBezTo>
                  <a:cubicBezTo>
                    <a:pt x="89" y="31"/>
                    <a:pt x="86" y="37"/>
                    <a:pt x="82" y="43"/>
                  </a:cubicBezTo>
                  <a:cubicBezTo>
                    <a:pt x="76" y="40"/>
                    <a:pt x="69" y="37"/>
                    <a:pt x="62" y="35"/>
                  </a:cubicBezTo>
                  <a:cubicBezTo>
                    <a:pt x="56" y="34"/>
                    <a:pt x="53" y="33"/>
                    <a:pt x="52" y="34"/>
                  </a:cubicBezTo>
                  <a:lnTo>
                    <a:pt x="57" y="37"/>
                  </a:lnTo>
                  <a:lnTo>
                    <a:pt x="61" y="38"/>
                  </a:lnTo>
                  <a:cubicBezTo>
                    <a:pt x="63" y="38"/>
                    <a:pt x="70" y="41"/>
                    <a:pt x="79" y="46"/>
                  </a:cubicBezTo>
                  <a:cubicBezTo>
                    <a:pt x="74" y="52"/>
                    <a:pt x="68" y="59"/>
                    <a:pt x="59" y="65"/>
                  </a:cubicBezTo>
                  <a:cubicBezTo>
                    <a:pt x="57" y="60"/>
                    <a:pt x="54" y="56"/>
                    <a:pt x="53" y="54"/>
                  </a:cubicBezTo>
                  <a:cubicBezTo>
                    <a:pt x="49" y="48"/>
                    <a:pt x="45" y="42"/>
                    <a:pt x="41" y="35"/>
                  </a:cubicBezTo>
                  <a:cubicBezTo>
                    <a:pt x="50" y="30"/>
                    <a:pt x="61" y="27"/>
                    <a:pt x="73" y="27"/>
                  </a:cubicBezTo>
                  <a:moveTo>
                    <a:pt x="92" y="30"/>
                  </a:moveTo>
                  <a:cubicBezTo>
                    <a:pt x="103" y="33"/>
                    <a:pt x="113" y="39"/>
                    <a:pt x="121" y="47"/>
                  </a:cubicBezTo>
                  <a:cubicBezTo>
                    <a:pt x="120" y="49"/>
                    <a:pt x="117" y="53"/>
                    <a:pt x="117" y="55"/>
                  </a:cubicBezTo>
                  <a:cubicBezTo>
                    <a:pt x="117" y="56"/>
                    <a:pt x="115" y="60"/>
                    <a:pt x="112" y="66"/>
                  </a:cubicBezTo>
                  <a:cubicBezTo>
                    <a:pt x="104" y="57"/>
                    <a:pt x="95" y="50"/>
                    <a:pt x="85" y="45"/>
                  </a:cubicBezTo>
                  <a:cubicBezTo>
                    <a:pt x="86" y="43"/>
                    <a:pt x="87" y="41"/>
                    <a:pt x="88" y="40"/>
                  </a:cubicBezTo>
                  <a:cubicBezTo>
                    <a:pt x="91" y="35"/>
                    <a:pt x="92" y="32"/>
                    <a:pt x="92" y="30"/>
                  </a:cubicBezTo>
                  <a:moveTo>
                    <a:pt x="122" y="49"/>
                  </a:moveTo>
                  <a:cubicBezTo>
                    <a:pt x="132" y="59"/>
                    <a:pt x="139" y="72"/>
                    <a:pt x="141" y="86"/>
                  </a:cubicBezTo>
                  <a:cubicBezTo>
                    <a:pt x="139" y="88"/>
                    <a:pt x="137" y="92"/>
                    <a:pt x="137" y="94"/>
                  </a:cubicBezTo>
                  <a:cubicBezTo>
                    <a:pt x="137" y="95"/>
                    <a:pt x="135" y="98"/>
                    <a:pt x="132" y="103"/>
                  </a:cubicBezTo>
                  <a:cubicBezTo>
                    <a:pt x="129" y="91"/>
                    <a:pt x="123" y="79"/>
                    <a:pt x="115" y="69"/>
                  </a:cubicBezTo>
                  <a:cubicBezTo>
                    <a:pt x="117" y="65"/>
                    <a:pt x="119" y="61"/>
                    <a:pt x="120" y="57"/>
                  </a:cubicBezTo>
                  <a:cubicBezTo>
                    <a:pt x="122" y="53"/>
                    <a:pt x="122" y="50"/>
                    <a:pt x="122" y="49"/>
                  </a:cubicBezTo>
                  <a:moveTo>
                    <a:pt x="141" y="91"/>
                  </a:moveTo>
                  <a:cubicBezTo>
                    <a:pt x="141" y="93"/>
                    <a:pt x="141" y="94"/>
                    <a:pt x="141" y="96"/>
                  </a:cubicBezTo>
                  <a:cubicBezTo>
                    <a:pt x="141" y="102"/>
                    <a:pt x="141" y="108"/>
                    <a:pt x="140" y="113"/>
                  </a:cubicBezTo>
                  <a:cubicBezTo>
                    <a:pt x="139" y="121"/>
                    <a:pt x="136" y="127"/>
                    <a:pt x="132" y="133"/>
                  </a:cubicBezTo>
                  <a:cubicBezTo>
                    <a:pt x="134" y="125"/>
                    <a:pt x="134" y="117"/>
                    <a:pt x="133" y="109"/>
                  </a:cubicBezTo>
                  <a:cubicBezTo>
                    <a:pt x="136" y="104"/>
                    <a:pt x="138" y="100"/>
                    <a:pt x="140" y="95"/>
                  </a:cubicBezTo>
                  <a:cubicBezTo>
                    <a:pt x="140" y="93"/>
                    <a:pt x="141" y="92"/>
                    <a:pt x="141" y="91"/>
                  </a:cubicBezTo>
                  <a:moveTo>
                    <a:pt x="125" y="142"/>
                  </a:moveTo>
                  <a:cubicBezTo>
                    <a:pt x="121" y="146"/>
                    <a:pt x="117" y="150"/>
                    <a:pt x="112" y="153"/>
                  </a:cubicBezTo>
                  <a:cubicBezTo>
                    <a:pt x="110" y="149"/>
                    <a:pt x="107" y="144"/>
                    <a:pt x="104" y="139"/>
                  </a:cubicBezTo>
                  <a:cubicBezTo>
                    <a:pt x="113" y="133"/>
                    <a:pt x="122" y="125"/>
                    <a:pt x="129" y="116"/>
                  </a:cubicBezTo>
                  <a:cubicBezTo>
                    <a:pt x="129" y="122"/>
                    <a:pt x="128" y="129"/>
                    <a:pt x="126" y="136"/>
                  </a:cubicBezTo>
                  <a:cubicBezTo>
                    <a:pt x="126" y="138"/>
                    <a:pt x="125" y="140"/>
                    <a:pt x="125" y="142"/>
                  </a:cubicBezTo>
                  <a:moveTo>
                    <a:pt x="108" y="155"/>
                  </a:moveTo>
                  <a:cubicBezTo>
                    <a:pt x="107" y="156"/>
                    <a:pt x="107" y="156"/>
                    <a:pt x="106" y="156"/>
                  </a:cubicBezTo>
                  <a:cubicBezTo>
                    <a:pt x="101" y="159"/>
                    <a:pt x="94" y="161"/>
                    <a:pt x="88" y="162"/>
                  </a:cubicBezTo>
                  <a:cubicBezTo>
                    <a:pt x="86" y="161"/>
                    <a:pt x="84" y="160"/>
                    <a:pt x="82" y="160"/>
                  </a:cubicBezTo>
                  <a:cubicBezTo>
                    <a:pt x="75" y="158"/>
                    <a:pt x="70" y="156"/>
                    <a:pt x="65" y="153"/>
                  </a:cubicBezTo>
                  <a:cubicBezTo>
                    <a:pt x="77" y="152"/>
                    <a:pt x="89" y="148"/>
                    <a:pt x="100" y="141"/>
                  </a:cubicBezTo>
                  <a:cubicBezTo>
                    <a:pt x="103" y="146"/>
                    <a:pt x="105" y="151"/>
                    <a:pt x="108" y="155"/>
                  </a:cubicBezTo>
                  <a:moveTo>
                    <a:pt x="77" y="163"/>
                  </a:moveTo>
                  <a:cubicBezTo>
                    <a:pt x="76" y="163"/>
                    <a:pt x="74" y="163"/>
                    <a:pt x="73" y="163"/>
                  </a:cubicBezTo>
                  <a:cubicBezTo>
                    <a:pt x="66" y="163"/>
                    <a:pt x="59" y="163"/>
                    <a:pt x="53" y="161"/>
                  </a:cubicBezTo>
                  <a:cubicBezTo>
                    <a:pt x="46" y="159"/>
                    <a:pt x="41" y="157"/>
                    <a:pt x="34" y="152"/>
                  </a:cubicBezTo>
                  <a:cubicBezTo>
                    <a:pt x="28" y="147"/>
                    <a:pt x="21" y="142"/>
                    <a:pt x="16" y="135"/>
                  </a:cubicBezTo>
                  <a:cubicBezTo>
                    <a:pt x="13" y="130"/>
                    <a:pt x="9" y="124"/>
                    <a:pt x="7" y="118"/>
                  </a:cubicBezTo>
                  <a:cubicBezTo>
                    <a:pt x="5" y="111"/>
                    <a:pt x="5" y="104"/>
                    <a:pt x="4" y="96"/>
                  </a:cubicBezTo>
                  <a:cubicBezTo>
                    <a:pt x="4" y="94"/>
                    <a:pt x="4" y="93"/>
                    <a:pt x="5" y="91"/>
                  </a:cubicBezTo>
                  <a:cubicBezTo>
                    <a:pt x="5" y="86"/>
                    <a:pt x="6" y="81"/>
                    <a:pt x="7" y="76"/>
                  </a:cubicBezTo>
                  <a:cubicBezTo>
                    <a:pt x="9" y="68"/>
                    <a:pt x="13" y="60"/>
                    <a:pt x="18" y="53"/>
                  </a:cubicBezTo>
                  <a:cubicBezTo>
                    <a:pt x="19" y="52"/>
                    <a:pt x="20" y="52"/>
                    <a:pt x="21" y="51"/>
                  </a:cubicBezTo>
                  <a:cubicBezTo>
                    <a:pt x="25" y="45"/>
                    <a:pt x="31" y="41"/>
                    <a:pt x="36" y="38"/>
                  </a:cubicBezTo>
                  <a:cubicBezTo>
                    <a:pt x="42" y="47"/>
                    <a:pt x="49" y="58"/>
                    <a:pt x="55" y="67"/>
                  </a:cubicBezTo>
                  <a:cubicBezTo>
                    <a:pt x="47" y="72"/>
                    <a:pt x="37" y="75"/>
                    <a:pt x="26" y="73"/>
                  </a:cubicBezTo>
                  <a:cubicBezTo>
                    <a:pt x="27" y="67"/>
                    <a:pt x="28" y="63"/>
                    <a:pt x="29" y="62"/>
                  </a:cubicBezTo>
                  <a:lnTo>
                    <a:pt x="29" y="53"/>
                  </a:lnTo>
                  <a:cubicBezTo>
                    <a:pt x="28" y="53"/>
                    <a:pt x="27" y="56"/>
                    <a:pt x="25" y="62"/>
                  </a:cubicBezTo>
                  <a:cubicBezTo>
                    <a:pt x="24" y="65"/>
                    <a:pt x="24" y="69"/>
                    <a:pt x="23" y="72"/>
                  </a:cubicBezTo>
                  <a:cubicBezTo>
                    <a:pt x="21" y="72"/>
                    <a:pt x="19" y="71"/>
                    <a:pt x="16" y="70"/>
                  </a:cubicBezTo>
                  <a:cubicBezTo>
                    <a:pt x="10" y="68"/>
                    <a:pt x="9" y="70"/>
                    <a:pt x="11" y="71"/>
                  </a:cubicBezTo>
                  <a:cubicBezTo>
                    <a:pt x="15" y="73"/>
                    <a:pt x="19" y="75"/>
                    <a:pt x="23" y="76"/>
                  </a:cubicBezTo>
                  <a:cubicBezTo>
                    <a:pt x="22" y="87"/>
                    <a:pt x="23" y="98"/>
                    <a:pt x="25" y="109"/>
                  </a:cubicBezTo>
                  <a:cubicBezTo>
                    <a:pt x="22" y="108"/>
                    <a:pt x="19" y="107"/>
                    <a:pt x="16" y="106"/>
                  </a:cubicBezTo>
                  <a:cubicBezTo>
                    <a:pt x="6" y="104"/>
                    <a:pt x="5" y="106"/>
                    <a:pt x="9" y="108"/>
                  </a:cubicBezTo>
                  <a:cubicBezTo>
                    <a:pt x="15" y="111"/>
                    <a:pt x="21" y="113"/>
                    <a:pt x="27" y="114"/>
                  </a:cubicBezTo>
                  <a:cubicBezTo>
                    <a:pt x="31" y="127"/>
                    <a:pt x="39" y="139"/>
                    <a:pt x="49" y="148"/>
                  </a:cubicBezTo>
                  <a:cubicBezTo>
                    <a:pt x="45" y="147"/>
                    <a:pt x="40" y="146"/>
                    <a:pt x="36" y="145"/>
                  </a:cubicBezTo>
                  <a:cubicBezTo>
                    <a:pt x="26" y="142"/>
                    <a:pt x="25" y="144"/>
                    <a:pt x="28" y="146"/>
                  </a:cubicBezTo>
                  <a:cubicBezTo>
                    <a:pt x="37" y="151"/>
                    <a:pt x="47" y="153"/>
                    <a:pt x="56" y="153"/>
                  </a:cubicBezTo>
                  <a:cubicBezTo>
                    <a:pt x="62" y="157"/>
                    <a:pt x="69" y="161"/>
                    <a:pt x="77" y="163"/>
                  </a:cubicBezTo>
                  <a:moveTo>
                    <a:pt x="38" y="31"/>
                  </a:moveTo>
                  <a:cubicBezTo>
                    <a:pt x="29" y="17"/>
                    <a:pt x="19" y="2"/>
                    <a:pt x="17" y="0"/>
                  </a:cubicBezTo>
                  <a:lnTo>
                    <a:pt x="12" y="0"/>
                  </a:lnTo>
                  <a:cubicBezTo>
                    <a:pt x="13" y="2"/>
                    <a:pt x="25" y="19"/>
                    <a:pt x="34" y="34"/>
                  </a:cubicBezTo>
                  <a:cubicBezTo>
                    <a:pt x="28" y="38"/>
                    <a:pt x="22" y="43"/>
                    <a:pt x="18" y="50"/>
                  </a:cubicBezTo>
                  <a:cubicBezTo>
                    <a:pt x="17" y="51"/>
                    <a:pt x="13" y="49"/>
                    <a:pt x="12" y="50"/>
                  </a:cubicBezTo>
                  <a:cubicBezTo>
                    <a:pt x="7" y="58"/>
                    <a:pt x="4" y="66"/>
                    <a:pt x="2" y="75"/>
                  </a:cubicBezTo>
                  <a:cubicBezTo>
                    <a:pt x="0" y="80"/>
                    <a:pt x="0" y="85"/>
                    <a:pt x="0" y="91"/>
                  </a:cubicBezTo>
                  <a:cubicBezTo>
                    <a:pt x="0" y="92"/>
                    <a:pt x="0" y="94"/>
                    <a:pt x="0" y="96"/>
                  </a:cubicBezTo>
                  <a:cubicBezTo>
                    <a:pt x="0" y="104"/>
                    <a:pt x="0" y="111"/>
                    <a:pt x="3" y="119"/>
                  </a:cubicBezTo>
                  <a:cubicBezTo>
                    <a:pt x="5" y="125"/>
                    <a:pt x="8" y="132"/>
                    <a:pt x="12" y="138"/>
                  </a:cubicBezTo>
                  <a:cubicBezTo>
                    <a:pt x="17" y="145"/>
                    <a:pt x="24" y="151"/>
                    <a:pt x="32" y="156"/>
                  </a:cubicBezTo>
                  <a:cubicBezTo>
                    <a:pt x="38" y="161"/>
                    <a:pt x="44" y="163"/>
                    <a:pt x="52" y="165"/>
                  </a:cubicBezTo>
                  <a:cubicBezTo>
                    <a:pt x="57" y="167"/>
                    <a:pt x="66" y="167"/>
                    <a:pt x="73" y="167"/>
                  </a:cubicBezTo>
                  <a:cubicBezTo>
                    <a:pt x="86" y="167"/>
                    <a:pt x="99" y="165"/>
                    <a:pt x="110" y="159"/>
                  </a:cubicBezTo>
                  <a:cubicBezTo>
                    <a:pt x="117" y="171"/>
                    <a:pt x="124" y="184"/>
                    <a:pt x="125" y="185"/>
                  </a:cubicBezTo>
                  <a:lnTo>
                    <a:pt x="131" y="185"/>
                  </a:lnTo>
                  <a:lnTo>
                    <a:pt x="114" y="157"/>
                  </a:lnTo>
                  <a:cubicBezTo>
                    <a:pt x="122" y="152"/>
                    <a:pt x="129" y="146"/>
                    <a:pt x="135" y="137"/>
                  </a:cubicBezTo>
                  <a:cubicBezTo>
                    <a:pt x="139" y="130"/>
                    <a:pt x="143" y="123"/>
                    <a:pt x="144" y="114"/>
                  </a:cubicBezTo>
                  <a:cubicBezTo>
                    <a:pt x="146" y="108"/>
                    <a:pt x="146" y="102"/>
                    <a:pt x="146" y="96"/>
                  </a:cubicBezTo>
                  <a:cubicBezTo>
                    <a:pt x="146" y="55"/>
                    <a:pt x="113" y="22"/>
                    <a:pt x="72" y="22"/>
                  </a:cubicBezTo>
                  <a:cubicBezTo>
                    <a:pt x="60" y="22"/>
                    <a:pt x="48" y="26"/>
                    <a:pt x="38" y="31"/>
                  </a:cubicBezTo>
                  <a:moveTo>
                    <a:pt x="109" y="70"/>
                  </a:moveTo>
                  <a:cubicBezTo>
                    <a:pt x="103" y="79"/>
                    <a:pt x="93" y="90"/>
                    <a:pt x="80" y="98"/>
                  </a:cubicBezTo>
                  <a:cubicBezTo>
                    <a:pt x="73" y="87"/>
                    <a:pt x="67" y="76"/>
                    <a:pt x="62" y="68"/>
                  </a:cubicBezTo>
                  <a:cubicBezTo>
                    <a:pt x="70" y="63"/>
                    <a:pt x="77" y="56"/>
                    <a:pt x="83" y="48"/>
                  </a:cubicBezTo>
                  <a:cubicBezTo>
                    <a:pt x="91" y="53"/>
                    <a:pt x="101" y="60"/>
                    <a:pt x="109" y="70"/>
                  </a:cubicBezTo>
                  <a:moveTo>
                    <a:pt x="76" y="100"/>
                  </a:moveTo>
                  <a:cubicBezTo>
                    <a:pt x="63" y="107"/>
                    <a:pt x="47" y="112"/>
                    <a:pt x="29" y="109"/>
                  </a:cubicBezTo>
                  <a:cubicBezTo>
                    <a:pt x="26" y="97"/>
                    <a:pt x="25" y="85"/>
                    <a:pt x="26" y="76"/>
                  </a:cubicBezTo>
                  <a:cubicBezTo>
                    <a:pt x="37" y="78"/>
                    <a:pt x="47" y="76"/>
                    <a:pt x="57" y="71"/>
                  </a:cubicBezTo>
                  <a:cubicBezTo>
                    <a:pt x="63" y="80"/>
                    <a:pt x="69" y="89"/>
                    <a:pt x="72" y="95"/>
                  </a:cubicBezTo>
                  <a:cubicBezTo>
                    <a:pt x="73" y="97"/>
                    <a:pt x="75" y="98"/>
                    <a:pt x="76" y="100"/>
                  </a:cubicBezTo>
                  <a:moveTo>
                    <a:pt x="31" y="114"/>
                  </a:moveTo>
                  <a:cubicBezTo>
                    <a:pt x="47" y="116"/>
                    <a:pt x="63" y="112"/>
                    <a:pt x="78" y="104"/>
                  </a:cubicBezTo>
                  <a:cubicBezTo>
                    <a:pt x="84" y="113"/>
                    <a:pt x="91" y="126"/>
                    <a:pt x="98" y="138"/>
                  </a:cubicBezTo>
                  <a:cubicBezTo>
                    <a:pt x="86" y="144"/>
                    <a:pt x="73" y="149"/>
                    <a:pt x="57" y="148"/>
                  </a:cubicBezTo>
                  <a:cubicBezTo>
                    <a:pt x="43" y="139"/>
                    <a:pt x="35" y="127"/>
                    <a:pt x="31" y="114"/>
                  </a:cubicBezTo>
                  <a:moveTo>
                    <a:pt x="82" y="102"/>
                  </a:moveTo>
                  <a:cubicBezTo>
                    <a:pt x="94" y="94"/>
                    <a:pt x="104" y="84"/>
                    <a:pt x="112" y="73"/>
                  </a:cubicBezTo>
                  <a:cubicBezTo>
                    <a:pt x="120" y="83"/>
                    <a:pt x="126" y="95"/>
                    <a:pt x="128" y="109"/>
                  </a:cubicBezTo>
                  <a:cubicBezTo>
                    <a:pt x="122" y="118"/>
                    <a:pt x="113" y="127"/>
                    <a:pt x="102" y="135"/>
                  </a:cubicBezTo>
                  <a:cubicBezTo>
                    <a:pt x="95" y="124"/>
                    <a:pt x="88" y="113"/>
                    <a:pt x="82" y="102"/>
                  </a:cubicBezTo>
                </a:path>
              </a:pathLst>
            </a:custGeom>
            <a:solidFill>
              <a:srgbClr val="00999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pic>
        <p:nvPicPr>
          <p:cNvPr id="2197" name="Picture 6" descr="notebo1"/>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43788" y="3746500"/>
            <a:ext cx="54292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98" name="Picture 7" descr="sx45_1"/>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0" y="3746500"/>
            <a:ext cx="417513" cy="5381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99" name="Oval 8"/>
          <p:cNvSpPr>
            <a:spLocks noChangeArrowheads="1"/>
          </p:cNvSpPr>
          <p:nvPr/>
        </p:nvSpPr>
        <p:spPr bwMode="auto">
          <a:xfrm>
            <a:off x="5916613" y="2936875"/>
            <a:ext cx="1249362" cy="877888"/>
          </a:xfrm>
          <a:prstGeom prst="ellipse">
            <a:avLst/>
          </a:prstGeom>
          <a:solidFill>
            <a:srgbClr val="CCFFFF"/>
          </a:solidFill>
          <a:ln>
            <a:noFill/>
          </a:ln>
          <a:effectLst>
            <a:outerShdw dist="107763" dir="2700000" algn="ctr" rotWithShape="0">
              <a:srgbClr val="808080"/>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lIns="90000" tIns="46800" rIns="90000" bIns="46800" anchor="b"/>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kumimoji="1" lang="zh-CN" altLang="zh-CN" sz="1600">
              <a:latin typeface="Tahoma" panose="020B0604030504040204" pitchFamily="34" charset="0"/>
              <a:ea typeface="宋体" panose="02010600030101010101" pitchFamily="2" charset="-122"/>
              <a:cs typeface="Times New Roman" panose="02020603050405020304" pitchFamily="18" charset="0"/>
            </a:endParaRPr>
          </a:p>
        </p:txBody>
      </p:sp>
      <p:sp>
        <p:nvSpPr>
          <p:cNvPr id="2200" name="Oval 9"/>
          <p:cNvSpPr>
            <a:spLocks noChangeArrowheads="1"/>
          </p:cNvSpPr>
          <p:nvPr/>
        </p:nvSpPr>
        <p:spPr bwMode="auto">
          <a:xfrm>
            <a:off x="706438" y="5164138"/>
            <a:ext cx="4792662" cy="712787"/>
          </a:xfrm>
          <a:prstGeom prst="ellipse">
            <a:avLst/>
          </a:prstGeom>
          <a:gradFill rotWithShape="0">
            <a:gsLst>
              <a:gs pos="0">
                <a:srgbClr val="99CCFF"/>
              </a:gs>
              <a:gs pos="100000">
                <a:srgbClr val="476078"/>
              </a:gs>
            </a:gsLst>
            <a:lin ang="5400000"/>
          </a:gradFill>
          <a:ln>
            <a:noFill/>
          </a:ln>
          <a:effectLst>
            <a:outerShdw dist="255583" dir="1593903" algn="ctr" rotWithShape="0">
              <a:schemeClr val="bg2"/>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01" name="Oval 10"/>
          <p:cNvSpPr>
            <a:spLocks noChangeArrowheads="1"/>
          </p:cNvSpPr>
          <p:nvPr/>
        </p:nvSpPr>
        <p:spPr bwMode="auto">
          <a:xfrm>
            <a:off x="782638" y="3786188"/>
            <a:ext cx="2292350" cy="896937"/>
          </a:xfrm>
          <a:prstGeom prst="ellipse">
            <a:avLst/>
          </a:prstGeom>
          <a:gradFill rotWithShape="0">
            <a:gsLst>
              <a:gs pos="0">
                <a:srgbClr val="FFFF99"/>
              </a:gs>
              <a:gs pos="100000">
                <a:srgbClr val="787847"/>
              </a:gs>
            </a:gsLst>
            <a:lin ang="5400000"/>
          </a:gradFill>
          <a:ln>
            <a:noFill/>
          </a:ln>
          <a:effectLst>
            <a:outerShdw dist="234176" dir="2963922" algn="ctr" rotWithShape="0">
              <a:schemeClr val="bg2"/>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02" name="Oval 11"/>
          <p:cNvSpPr>
            <a:spLocks noChangeArrowheads="1"/>
          </p:cNvSpPr>
          <p:nvPr/>
        </p:nvSpPr>
        <p:spPr bwMode="auto">
          <a:xfrm>
            <a:off x="844550" y="1454150"/>
            <a:ext cx="4098925" cy="666750"/>
          </a:xfrm>
          <a:prstGeom prst="ellipse">
            <a:avLst/>
          </a:prstGeom>
          <a:gradFill rotWithShape="0">
            <a:gsLst>
              <a:gs pos="0">
                <a:srgbClr val="FFCC00"/>
              </a:gs>
              <a:gs pos="100000">
                <a:srgbClr val="786000"/>
              </a:gs>
            </a:gsLst>
            <a:lin ang="5400000"/>
          </a:gradFill>
          <a:ln>
            <a:noFill/>
          </a:ln>
          <a:effectLst>
            <a:outerShdw dist="234176" dir="2963922" algn="ctr" rotWithShape="0">
              <a:schemeClr val="bg2"/>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03" name="Oval 12"/>
          <p:cNvSpPr>
            <a:spLocks noChangeArrowheads="1"/>
          </p:cNvSpPr>
          <p:nvPr/>
        </p:nvSpPr>
        <p:spPr bwMode="auto">
          <a:xfrm>
            <a:off x="3144838" y="3717925"/>
            <a:ext cx="2292350" cy="896938"/>
          </a:xfrm>
          <a:prstGeom prst="ellipse">
            <a:avLst/>
          </a:prstGeom>
          <a:gradFill rotWithShape="0">
            <a:gsLst>
              <a:gs pos="0">
                <a:srgbClr val="99CCFF"/>
              </a:gs>
              <a:gs pos="100000">
                <a:srgbClr val="476078"/>
              </a:gs>
            </a:gsLst>
            <a:lin ang="5400000"/>
          </a:gradFill>
          <a:ln>
            <a:noFill/>
          </a:ln>
          <a:effectLst>
            <a:outerShdw dist="211370" dir="1964114" algn="ctr" rotWithShape="0">
              <a:schemeClr val="bg2"/>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204" name="Group 156"/>
          <p:cNvGrpSpPr/>
          <p:nvPr/>
        </p:nvGrpSpPr>
        <p:grpSpPr bwMode="auto">
          <a:xfrm>
            <a:off x="3492500" y="3987800"/>
            <a:ext cx="338138" cy="263525"/>
            <a:chOff x="2462" y="2174"/>
            <a:chExt cx="234" cy="188"/>
          </a:xfrm>
        </p:grpSpPr>
        <p:sp>
          <p:nvSpPr>
            <p:cNvPr id="2205" name="AutoShape 14"/>
            <p:cNvSpPr>
              <a:spLocks noChangeArrowheads="1"/>
            </p:cNvSpPr>
            <p:nvPr/>
          </p:nvSpPr>
          <p:spPr bwMode="auto">
            <a:xfrm>
              <a:off x="2462" y="2174"/>
              <a:ext cx="234" cy="188"/>
            </a:xfrm>
            <a:prstGeom prst="can">
              <a:avLst>
                <a:gd name="adj" fmla="val 50000"/>
              </a:avLst>
            </a:prstGeom>
            <a:gradFill rotWithShape="0">
              <a:gsLst>
                <a:gs pos="0">
                  <a:srgbClr val="B2B2B2"/>
                </a:gs>
                <a:gs pos="100000">
                  <a:srgbClr val="808080"/>
                </a:gs>
              </a:gsLst>
              <a:lin ang="0"/>
            </a:gradFill>
            <a:ln>
              <a:noFill/>
            </a:ln>
            <a:effectLst/>
            <a:extLst>
              <a:ext uri="{91240B29-F687-4F45-9708-019B960494DF}">
                <a14:hiddenLine xmlns:a14="http://schemas.microsoft.com/office/drawing/2010/main" w="381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06" name="AutoShape 15"/>
            <p:cNvSpPr/>
            <p:nvPr/>
          </p:nvSpPr>
          <p:spPr bwMode="auto">
            <a:xfrm>
              <a:off x="2491" y="2179"/>
              <a:ext cx="178" cy="77"/>
            </a:xfrm>
            <a:custGeom>
              <a:avLst/>
              <a:gdLst>
                <a:gd name="T0" fmla="*/ 10800 w 21600"/>
                <a:gd name="T1" fmla="*/ 0 h 21600"/>
                <a:gd name="T2" fmla="*/ 6480 w 21600"/>
                <a:gd name="T3" fmla="*/ 4320 h 21600"/>
                <a:gd name="T4" fmla="*/ 8640 w 21600"/>
                <a:gd name="T5" fmla="*/ 4320 h 21600"/>
                <a:gd name="T6" fmla="*/ 8640 w 21600"/>
                <a:gd name="T7" fmla="*/ 8640 h 21600"/>
                <a:gd name="T8" fmla="*/ 4320 w 21600"/>
                <a:gd name="T9" fmla="*/ 8640 h 21600"/>
                <a:gd name="T10" fmla="*/ 4320 w 21600"/>
                <a:gd name="T11" fmla="*/ 6480 h 21600"/>
                <a:gd name="T12" fmla="*/ 0 w 21600"/>
                <a:gd name="T13" fmla="*/ 10800 h 21600"/>
                <a:gd name="T14" fmla="*/ 4320 w 21600"/>
                <a:gd name="T15" fmla="*/ 15120 h 21600"/>
                <a:gd name="T16" fmla="*/ 4320 w 21600"/>
                <a:gd name="T17" fmla="*/ 12960 h 21600"/>
                <a:gd name="T18" fmla="*/ 8640 w 21600"/>
                <a:gd name="T19" fmla="*/ 12960 h 21600"/>
                <a:gd name="T20" fmla="*/ 8640 w 21600"/>
                <a:gd name="T21" fmla="*/ 17280 h 21600"/>
                <a:gd name="T22" fmla="*/ 6480 w 21600"/>
                <a:gd name="T23" fmla="*/ 17280 h 21600"/>
                <a:gd name="T24" fmla="*/ 10800 w 21600"/>
                <a:gd name="T25" fmla="*/ 21600 h 21600"/>
                <a:gd name="T26" fmla="*/ 15120 w 21600"/>
                <a:gd name="T27" fmla="*/ 17280 h 21600"/>
                <a:gd name="T28" fmla="*/ 12960 w 21600"/>
                <a:gd name="T29" fmla="*/ 17280 h 21600"/>
                <a:gd name="T30" fmla="*/ 12960 w 21600"/>
                <a:gd name="T31" fmla="*/ 12960 h 21600"/>
                <a:gd name="T32" fmla="*/ 17280 w 21600"/>
                <a:gd name="T33" fmla="*/ 12960 h 21600"/>
                <a:gd name="T34" fmla="*/ 17280 w 21600"/>
                <a:gd name="T35" fmla="*/ 15120 h 21600"/>
                <a:gd name="T36" fmla="*/ 21600 w 21600"/>
                <a:gd name="T37" fmla="*/ 10800 h 21600"/>
                <a:gd name="T38" fmla="*/ 17280 w 21600"/>
                <a:gd name="T39" fmla="*/ 6480 h 21600"/>
                <a:gd name="T40" fmla="*/ 17280 w 21600"/>
                <a:gd name="T41" fmla="*/ 8640 h 21600"/>
                <a:gd name="T42" fmla="*/ 12960 w 21600"/>
                <a:gd name="T43" fmla="*/ 8640 h 21600"/>
                <a:gd name="T44" fmla="*/ 12960 w 21600"/>
                <a:gd name="T45" fmla="*/ 4320 h 21600"/>
                <a:gd name="T46" fmla="*/ 15120 w 21600"/>
                <a:gd name="T47" fmla="*/ 432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CC"/>
            </a:solidFill>
            <a:ln>
              <a:noFill/>
            </a:ln>
            <a:effectLst>
              <a:outerShdw dist="12700" dir="5400000" algn="ctr" rotWithShape="0">
                <a:srgbClr val="000000"/>
              </a:outerShdw>
            </a:effectLst>
            <a:extLst>
              <a:ext uri="{91240B29-F687-4F45-9708-019B960494DF}">
                <a14:hiddenLine xmlns:a14="http://schemas.microsoft.com/office/drawing/2010/main" w="38100">
                  <a:solidFill>
                    <a:srgbClr val="000000"/>
                  </a:solidFill>
                  <a:prstDash val="solid"/>
                  <a:round/>
                  <a:headEnd type="none" w="med" len="med"/>
                  <a:tailEnd type="none" w="med" len="med"/>
                </a14:hiddenLine>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207" name="Arc 16"/>
          <p:cNvSpPr/>
          <p:nvPr/>
        </p:nvSpPr>
        <p:spPr bwMode="auto">
          <a:xfrm flipV="1">
            <a:off x="3630613" y="3786188"/>
            <a:ext cx="1355725" cy="355600"/>
          </a:xfrm>
          <a:custGeom>
            <a:avLst/>
            <a:gdLst>
              <a:gd name="T0" fmla="*/ 34105 w 34106"/>
              <a:gd name="T1" fmla="*/ 15497 h 21600"/>
              <a:gd name="T2" fmla="*/ 19060 w 34106"/>
              <a:gd name="T3" fmla="*/ 21600 h 21600"/>
              <a:gd name="T4" fmla="*/ 0 w 34106"/>
              <a:gd name="T5" fmla="*/ 10162 h 21600"/>
              <a:gd name="T6" fmla="*/ 34105 w 34106"/>
              <a:gd name="T7" fmla="*/ 15497 h 21600"/>
              <a:gd name="T8" fmla="*/ 19060 w 34106"/>
              <a:gd name="T9" fmla="*/ 21600 h 21600"/>
              <a:gd name="T10" fmla="*/ 0 w 34106"/>
              <a:gd name="T11" fmla="*/ 10162 h 21600"/>
              <a:gd name="T12" fmla="*/ 19060 w 34106"/>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34106" h="21600" fill="none">
                <a:moveTo>
                  <a:pt x="34105" y="15497"/>
                </a:moveTo>
                <a:cubicBezTo>
                  <a:pt x="30074" y="19411"/>
                  <a:pt x="24678" y="21599"/>
                  <a:pt x="19060" y="21600"/>
                </a:cubicBezTo>
                <a:cubicBezTo>
                  <a:pt x="11082" y="21600"/>
                  <a:pt x="3753" y="17202"/>
                  <a:pt x="0" y="10162"/>
                </a:cubicBezTo>
              </a:path>
              <a:path w="34106" h="21600" stroke="0">
                <a:moveTo>
                  <a:pt x="34105" y="15497"/>
                </a:moveTo>
                <a:cubicBezTo>
                  <a:pt x="30074" y="19411"/>
                  <a:pt x="24678" y="21599"/>
                  <a:pt x="19060" y="21600"/>
                </a:cubicBezTo>
                <a:cubicBezTo>
                  <a:pt x="11082" y="21600"/>
                  <a:pt x="3753" y="17202"/>
                  <a:pt x="0" y="10162"/>
                </a:cubicBezTo>
                <a:lnTo>
                  <a:pt x="19060" y="0"/>
                </a:lnTo>
                <a:close/>
              </a:path>
            </a:pathLst>
          </a:custGeom>
          <a:noFill/>
          <a:ln w="19050" cap="flat" algn="ctr">
            <a:solidFill>
              <a:srgbClr val="00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10800000"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08" name="Oval 17"/>
          <p:cNvSpPr>
            <a:spLocks noChangeArrowheads="1"/>
          </p:cNvSpPr>
          <p:nvPr/>
        </p:nvSpPr>
        <p:spPr bwMode="auto">
          <a:xfrm>
            <a:off x="5916613" y="5119688"/>
            <a:ext cx="1249362" cy="808037"/>
          </a:xfrm>
          <a:prstGeom prst="ellipse">
            <a:avLst/>
          </a:prstGeom>
          <a:solidFill>
            <a:srgbClr val="C0C0C0"/>
          </a:soli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buSzPct val="100000"/>
            </a:pPr>
            <a:r>
              <a:rPr lang="zh-CN" altLang="en-US" sz="1600" b="1">
                <a:latin typeface="Times New Roman" panose="02020603050405020304" pitchFamily="18" charset="0"/>
                <a:ea typeface="宋体" panose="02010600030101010101" pitchFamily="2" charset="-122"/>
                <a:cs typeface="Times New Roman" panose="02020603050405020304" pitchFamily="18" charset="0"/>
              </a:rPr>
              <a:t>专线接入</a:t>
            </a:r>
            <a:endParaRPr lang="zh-CN" altLang="en-US" sz="1600" b="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209" name="Group 161"/>
          <p:cNvGrpSpPr/>
          <p:nvPr/>
        </p:nvGrpSpPr>
        <p:grpSpPr bwMode="auto">
          <a:xfrm>
            <a:off x="7651750" y="1250950"/>
            <a:ext cx="833438" cy="295275"/>
            <a:chOff x="4355" y="2724"/>
            <a:chExt cx="977" cy="231"/>
          </a:xfrm>
        </p:grpSpPr>
        <p:sp>
          <p:nvSpPr>
            <p:cNvPr id="2210" name="Freeform 19"/>
            <p:cNvSpPr/>
            <p:nvPr/>
          </p:nvSpPr>
          <p:spPr bwMode="auto">
            <a:xfrm>
              <a:off x="4355" y="2724"/>
              <a:ext cx="29" cy="178"/>
            </a:xfrm>
            <a:custGeom>
              <a:avLst/>
              <a:gdLst>
                <a:gd name="T0" fmla="*/ 0 w 58"/>
                <a:gd name="T1" fmla="*/ 305 h 358"/>
                <a:gd name="T2" fmla="*/ 0 w 58"/>
                <a:gd name="T3" fmla="*/ 153 h 358"/>
                <a:gd name="T4" fmla="*/ 0 w 58"/>
                <a:gd name="T5" fmla="*/ 0 h 358"/>
                <a:gd name="T6" fmla="*/ 2 w 58"/>
                <a:gd name="T7" fmla="*/ 9 h 358"/>
                <a:gd name="T8" fmla="*/ 7 w 58"/>
                <a:gd name="T9" fmla="*/ 18 h 358"/>
                <a:gd name="T10" fmla="*/ 12 w 58"/>
                <a:gd name="T11" fmla="*/ 25 h 358"/>
                <a:gd name="T12" fmla="*/ 20 w 58"/>
                <a:gd name="T13" fmla="*/ 32 h 358"/>
                <a:gd name="T14" fmla="*/ 39 w 58"/>
                <a:gd name="T15" fmla="*/ 43 h 358"/>
                <a:gd name="T16" fmla="*/ 58 w 58"/>
                <a:gd name="T17" fmla="*/ 53 h 358"/>
                <a:gd name="T18" fmla="*/ 58 w 58"/>
                <a:gd name="T19" fmla="*/ 206 h 358"/>
                <a:gd name="T20" fmla="*/ 58 w 58"/>
                <a:gd name="T21" fmla="*/ 358 h 358"/>
                <a:gd name="T22" fmla="*/ 39 w 58"/>
                <a:gd name="T23" fmla="*/ 349 h 358"/>
                <a:gd name="T24" fmla="*/ 20 w 58"/>
                <a:gd name="T25" fmla="*/ 337 h 358"/>
                <a:gd name="T26" fmla="*/ 12 w 58"/>
                <a:gd name="T27" fmla="*/ 330 h 358"/>
                <a:gd name="T28" fmla="*/ 7 w 58"/>
                <a:gd name="T29" fmla="*/ 323 h 358"/>
                <a:gd name="T30" fmla="*/ 2 w 58"/>
                <a:gd name="T31" fmla="*/ 314 h 358"/>
                <a:gd name="T32" fmla="*/ 0 w 58"/>
                <a:gd name="T33" fmla="*/ 305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8" h="358">
                  <a:moveTo>
                    <a:pt x="0" y="305"/>
                  </a:moveTo>
                  <a:lnTo>
                    <a:pt x="0" y="153"/>
                  </a:lnTo>
                  <a:lnTo>
                    <a:pt x="0" y="0"/>
                  </a:lnTo>
                  <a:lnTo>
                    <a:pt x="2" y="9"/>
                  </a:lnTo>
                  <a:lnTo>
                    <a:pt x="7" y="18"/>
                  </a:lnTo>
                  <a:lnTo>
                    <a:pt x="12" y="25"/>
                  </a:lnTo>
                  <a:lnTo>
                    <a:pt x="20" y="32"/>
                  </a:lnTo>
                  <a:lnTo>
                    <a:pt x="39" y="43"/>
                  </a:lnTo>
                  <a:lnTo>
                    <a:pt x="58" y="53"/>
                  </a:lnTo>
                  <a:lnTo>
                    <a:pt x="58" y="206"/>
                  </a:lnTo>
                  <a:lnTo>
                    <a:pt x="58" y="358"/>
                  </a:lnTo>
                  <a:lnTo>
                    <a:pt x="39" y="349"/>
                  </a:lnTo>
                  <a:lnTo>
                    <a:pt x="20" y="337"/>
                  </a:lnTo>
                  <a:lnTo>
                    <a:pt x="12" y="330"/>
                  </a:lnTo>
                  <a:lnTo>
                    <a:pt x="7" y="323"/>
                  </a:lnTo>
                  <a:lnTo>
                    <a:pt x="2" y="314"/>
                  </a:lnTo>
                  <a:lnTo>
                    <a:pt x="0" y="305"/>
                  </a:lnTo>
                  <a:close/>
                </a:path>
              </a:pathLst>
            </a:custGeom>
            <a:solidFill>
              <a:srgbClr val="0000FF"/>
            </a:solidFill>
            <a:ln w="9525" cap="flat" algn="ctr">
              <a:solidFill>
                <a:srgbClr val="0000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11" name="Freeform 20"/>
            <p:cNvSpPr/>
            <p:nvPr/>
          </p:nvSpPr>
          <p:spPr bwMode="auto">
            <a:xfrm>
              <a:off x="4421" y="2804"/>
              <a:ext cx="131" cy="135"/>
            </a:xfrm>
            <a:custGeom>
              <a:avLst/>
              <a:gdLst>
                <a:gd name="T0" fmla="*/ 264 w 264"/>
                <a:gd name="T1" fmla="*/ 269 h 269"/>
                <a:gd name="T2" fmla="*/ 225 w 264"/>
                <a:gd name="T3" fmla="*/ 264 h 269"/>
                <a:gd name="T4" fmla="*/ 186 w 264"/>
                <a:gd name="T5" fmla="*/ 259 h 269"/>
                <a:gd name="T6" fmla="*/ 186 w 264"/>
                <a:gd name="T7" fmla="*/ 202 h 269"/>
                <a:gd name="T8" fmla="*/ 186 w 264"/>
                <a:gd name="T9" fmla="*/ 146 h 269"/>
                <a:gd name="T10" fmla="*/ 186 w 264"/>
                <a:gd name="T11" fmla="*/ 130 h 269"/>
                <a:gd name="T12" fmla="*/ 184 w 264"/>
                <a:gd name="T13" fmla="*/ 117 h 269"/>
                <a:gd name="T14" fmla="*/ 184 w 264"/>
                <a:gd name="T15" fmla="*/ 107 h 269"/>
                <a:gd name="T16" fmla="*/ 182 w 264"/>
                <a:gd name="T17" fmla="*/ 100 h 269"/>
                <a:gd name="T18" fmla="*/ 175 w 264"/>
                <a:gd name="T19" fmla="*/ 89 h 269"/>
                <a:gd name="T20" fmla="*/ 166 w 264"/>
                <a:gd name="T21" fmla="*/ 80 h 269"/>
                <a:gd name="T22" fmla="*/ 154 w 264"/>
                <a:gd name="T23" fmla="*/ 73 h 269"/>
                <a:gd name="T24" fmla="*/ 140 w 264"/>
                <a:gd name="T25" fmla="*/ 69 h 269"/>
                <a:gd name="T26" fmla="*/ 120 w 264"/>
                <a:gd name="T27" fmla="*/ 69 h 269"/>
                <a:gd name="T28" fmla="*/ 104 w 264"/>
                <a:gd name="T29" fmla="*/ 73 h 269"/>
                <a:gd name="T30" fmla="*/ 92 w 264"/>
                <a:gd name="T31" fmla="*/ 80 h 269"/>
                <a:gd name="T32" fmla="*/ 83 w 264"/>
                <a:gd name="T33" fmla="*/ 91 h 269"/>
                <a:gd name="T34" fmla="*/ 80 w 264"/>
                <a:gd name="T35" fmla="*/ 100 h 269"/>
                <a:gd name="T36" fmla="*/ 78 w 264"/>
                <a:gd name="T37" fmla="*/ 110 h 269"/>
                <a:gd name="T38" fmla="*/ 76 w 264"/>
                <a:gd name="T39" fmla="*/ 123 h 269"/>
                <a:gd name="T40" fmla="*/ 76 w 264"/>
                <a:gd name="T41" fmla="*/ 140 h 269"/>
                <a:gd name="T42" fmla="*/ 76 w 264"/>
                <a:gd name="T43" fmla="*/ 190 h 269"/>
                <a:gd name="T44" fmla="*/ 76 w 264"/>
                <a:gd name="T45" fmla="*/ 239 h 269"/>
                <a:gd name="T46" fmla="*/ 39 w 264"/>
                <a:gd name="T47" fmla="*/ 231 h 269"/>
                <a:gd name="T48" fmla="*/ 0 w 264"/>
                <a:gd name="T49" fmla="*/ 222 h 269"/>
                <a:gd name="T50" fmla="*/ 0 w 264"/>
                <a:gd name="T51" fmla="*/ 112 h 269"/>
                <a:gd name="T52" fmla="*/ 0 w 264"/>
                <a:gd name="T53" fmla="*/ 0 h 269"/>
                <a:gd name="T54" fmla="*/ 35 w 264"/>
                <a:gd name="T55" fmla="*/ 9 h 269"/>
                <a:gd name="T56" fmla="*/ 71 w 264"/>
                <a:gd name="T57" fmla="*/ 18 h 269"/>
                <a:gd name="T58" fmla="*/ 71 w 264"/>
                <a:gd name="T59" fmla="*/ 50 h 269"/>
                <a:gd name="T60" fmla="*/ 90 w 264"/>
                <a:gd name="T61" fmla="*/ 38 h 269"/>
                <a:gd name="T62" fmla="*/ 113 w 264"/>
                <a:gd name="T63" fmla="*/ 31 h 269"/>
                <a:gd name="T64" fmla="*/ 138 w 264"/>
                <a:gd name="T65" fmla="*/ 29 h 269"/>
                <a:gd name="T66" fmla="*/ 166 w 264"/>
                <a:gd name="T67" fmla="*/ 31 h 269"/>
                <a:gd name="T68" fmla="*/ 189 w 264"/>
                <a:gd name="T69" fmla="*/ 36 h 269"/>
                <a:gd name="T70" fmla="*/ 212 w 264"/>
                <a:gd name="T71" fmla="*/ 43 h 269"/>
                <a:gd name="T72" fmla="*/ 232 w 264"/>
                <a:gd name="T73" fmla="*/ 54 h 269"/>
                <a:gd name="T74" fmla="*/ 244 w 264"/>
                <a:gd name="T75" fmla="*/ 66 h 269"/>
                <a:gd name="T76" fmla="*/ 253 w 264"/>
                <a:gd name="T77" fmla="*/ 78 h 269"/>
                <a:gd name="T78" fmla="*/ 258 w 264"/>
                <a:gd name="T79" fmla="*/ 92 h 269"/>
                <a:gd name="T80" fmla="*/ 262 w 264"/>
                <a:gd name="T81" fmla="*/ 108 h 269"/>
                <a:gd name="T82" fmla="*/ 264 w 264"/>
                <a:gd name="T83" fmla="*/ 119 h 269"/>
                <a:gd name="T84" fmla="*/ 264 w 264"/>
                <a:gd name="T85" fmla="*/ 131 h 269"/>
                <a:gd name="T86" fmla="*/ 264 w 264"/>
                <a:gd name="T87" fmla="*/ 269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4" h="269">
                  <a:moveTo>
                    <a:pt x="264" y="269"/>
                  </a:moveTo>
                  <a:lnTo>
                    <a:pt x="225" y="264"/>
                  </a:lnTo>
                  <a:lnTo>
                    <a:pt x="186" y="259"/>
                  </a:lnTo>
                  <a:lnTo>
                    <a:pt x="186" y="202"/>
                  </a:lnTo>
                  <a:lnTo>
                    <a:pt x="186" y="146"/>
                  </a:lnTo>
                  <a:lnTo>
                    <a:pt x="186" y="130"/>
                  </a:lnTo>
                  <a:lnTo>
                    <a:pt x="184" y="117"/>
                  </a:lnTo>
                  <a:lnTo>
                    <a:pt x="184" y="107"/>
                  </a:lnTo>
                  <a:lnTo>
                    <a:pt x="182" y="100"/>
                  </a:lnTo>
                  <a:lnTo>
                    <a:pt x="175" y="89"/>
                  </a:lnTo>
                  <a:lnTo>
                    <a:pt x="166" y="80"/>
                  </a:lnTo>
                  <a:lnTo>
                    <a:pt x="154" y="73"/>
                  </a:lnTo>
                  <a:lnTo>
                    <a:pt x="140" y="69"/>
                  </a:lnTo>
                  <a:lnTo>
                    <a:pt x="120" y="69"/>
                  </a:lnTo>
                  <a:lnTo>
                    <a:pt x="104" y="73"/>
                  </a:lnTo>
                  <a:lnTo>
                    <a:pt x="92" y="80"/>
                  </a:lnTo>
                  <a:lnTo>
                    <a:pt x="83" y="91"/>
                  </a:lnTo>
                  <a:lnTo>
                    <a:pt x="80" y="100"/>
                  </a:lnTo>
                  <a:lnTo>
                    <a:pt x="78" y="110"/>
                  </a:lnTo>
                  <a:lnTo>
                    <a:pt x="76" y="123"/>
                  </a:lnTo>
                  <a:lnTo>
                    <a:pt x="76" y="140"/>
                  </a:lnTo>
                  <a:lnTo>
                    <a:pt x="76" y="190"/>
                  </a:lnTo>
                  <a:lnTo>
                    <a:pt x="76" y="239"/>
                  </a:lnTo>
                  <a:lnTo>
                    <a:pt x="39" y="231"/>
                  </a:lnTo>
                  <a:lnTo>
                    <a:pt x="0" y="222"/>
                  </a:lnTo>
                  <a:lnTo>
                    <a:pt x="0" y="112"/>
                  </a:lnTo>
                  <a:lnTo>
                    <a:pt x="0" y="0"/>
                  </a:lnTo>
                  <a:lnTo>
                    <a:pt x="35" y="9"/>
                  </a:lnTo>
                  <a:lnTo>
                    <a:pt x="71" y="18"/>
                  </a:lnTo>
                  <a:lnTo>
                    <a:pt x="71" y="50"/>
                  </a:lnTo>
                  <a:lnTo>
                    <a:pt x="90" y="38"/>
                  </a:lnTo>
                  <a:lnTo>
                    <a:pt x="113" y="31"/>
                  </a:lnTo>
                  <a:lnTo>
                    <a:pt x="138" y="29"/>
                  </a:lnTo>
                  <a:lnTo>
                    <a:pt x="166" y="31"/>
                  </a:lnTo>
                  <a:lnTo>
                    <a:pt x="189" y="36"/>
                  </a:lnTo>
                  <a:lnTo>
                    <a:pt x="212" y="43"/>
                  </a:lnTo>
                  <a:lnTo>
                    <a:pt x="232" y="54"/>
                  </a:lnTo>
                  <a:lnTo>
                    <a:pt x="244" y="66"/>
                  </a:lnTo>
                  <a:lnTo>
                    <a:pt x="253" y="78"/>
                  </a:lnTo>
                  <a:lnTo>
                    <a:pt x="258" y="92"/>
                  </a:lnTo>
                  <a:lnTo>
                    <a:pt x="262" y="108"/>
                  </a:lnTo>
                  <a:lnTo>
                    <a:pt x="264" y="119"/>
                  </a:lnTo>
                  <a:lnTo>
                    <a:pt x="264" y="131"/>
                  </a:lnTo>
                  <a:lnTo>
                    <a:pt x="264" y="269"/>
                  </a:lnTo>
                  <a:close/>
                </a:path>
              </a:pathLst>
            </a:custGeom>
            <a:solidFill>
              <a:srgbClr val="0000FF"/>
            </a:solidFill>
            <a:ln w="9525" cap="flat" algn="ctr">
              <a:solidFill>
                <a:srgbClr val="0000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12" name="Freeform 21"/>
            <p:cNvSpPr/>
            <p:nvPr/>
          </p:nvSpPr>
          <p:spPr bwMode="auto">
            <a:xfrm>
              <a:off x="4575" y="2796"/>
              <a:ext cx="86" cy="152"/>
            </a:xfrm>
            <a:custGeom>
              <a:avLst/>
              <a:gdLst>
                <a:gd name="T0" fmla="*/ 164 w 171"/>
                <a:gd name="T1" fmla="*/ 84 h 305"/>
                <a:gd name="T2" fmla="*/ 164 w 171"/>
                <a:gd name="T3" fmla="*/ 107 h 305"/>
                <a:gd name="T4" fmla="*/ 164 w 171"/>
                <a:gd name="T5" fmla="*/ 130 h 305"/>
                <a:gd name="T6" fmla="*/ 138 w 171"/>
                <a:gd name="T7" fmla="*/ 128 h 305"/>
                <a:gd name="T8" fmla="*/ 111 w 171"/>
                <a:gd name="T9" fmla="*/ 126 h 305"/>
                <a:gd name="T10" fmla="*/ 111 w 171"/>
                <a:gd name="T11" fmla="*/ 170 h 305"/>
                <a:gd name="T12" fmla="*/ 111 w 171"/>
                <a:gd name="T13" fmla="*/ 215 h 305"/>
                <a:gd name="T14" fmla="*/ 111 w 171"/>
                <a:gd name="T15" fmla="*/ 227 h 305"/>
                <a:gd name="T16" fmla="*/ 113 w 171"/>
                <a:gd name="T17" fmla="*/ 236 h 305"/>
                <a:gd name="T18" fmla="*/ 113 w 171"/>
                <a:gd name="T19" fmla="*/ 243 h 305"/>
                <a:gd name="T20" fmla="*/ 113 w 171"/>
                <a:gd name="T21" fmla="*/ 247 h 305"/>
                <a:gd name="T22" fmla="*/ 117 w 171"/>
                <a:gd name="T23" fmla="*/ 252 h 305"/>
                <a:gd name="T24" fmla="*/ 120 w 171"/>
                <a:gd name="T25" fmla="*/ 255 h 305"/>
                <a:gd name="T26" fmla="*/ 125 w 171"/>
                <a:gd name="T27" fmla="*/ 257 h 305"/>
                <a:gd name="T28" fmla="*/ 132 w 171"/>
                <a:gd name="T29" fmla="*/ 259 h 305"/>
                <a:gd name="T30" fmla="*/ 147 w 171"/>
                <a:gd name="T31" fmla="*/ 257 h 305"/>
                <a:gd name="T32" fmla="*/ 164 w 171"/>
                <a:gd name="T33" fmla="*/ 255 h 305"/>
                <a:gd name="T34" fmla="*/ 168 w 171"/>
                <a:gd name="T35" fmla="*/ 278 h 305"/>
                <a:gd name="T36" fmla="*/ 171 w 171"/>
                <a:gd name="T37" fmla="*/ 301 h 305"/>
                <a:gd name="T38" fmla="*/ 143 w 171"/>
                <a:gd name="T39" fmla="*/ 305 h 305"/>
                <a:gd name="T40" fmla="*/ 109 w 171"/>
                <a:gd name="T41" fmla="*/ 305 h 305"/>
                <a:gd name="T42" fmla="*/ 90 w 171"/>
                <a:gd name="T43" fmla="*/ 301 h 305"/>
                <a:gd name="T44" fmla="*/ 72 w 171"/>
                <a:gd name="T45" fmla="*/ 296 h 305"/>
                <a:gd name="T46" fmla="*/ 58 w 171"/>
                <a:gd name="T47" fmla="*/ 289 h 305"/>
                <a:gd name="T48" fmla="*/ 48 w 171"/>
                <a:gd name="T49" fmla="*/ 280 h 305"/>
                <a:gd name="T50" fmla="*/ 40 w 171"/>
                <a:gd name="T51" fmla="*/ 270 h 305"/>
                <a:gd name="T52" fmla="*/ 37 w 171"/>
                <a:gd name="T53" fmla="*/ 257 h 305"/>
                <a:gd name="T54" fmla="*/ 35 w 171"/>
                <a:gd name="T55" fmla="*/ 250 h 305"/>
                <a:gd name="T56" fmla="*/ 35 w 171"/>
                <a:gd name="T57" fmla="*/ 241 h 305"/>
                <a:gd name="T58" fmla="*/ 35 w 171"/>
                <a:gd name="T59" fmla="*/ 231 h 305"/>
                <a:gd name="T60" fmla="*/ 35 w 171"/>
                <a:gd name="T61" fmla="*/ 216 h 305"/>
                <a:gd name="T62" fmla="*/ 35 w 171"/>
                <a:gd name="T63" fmla="*/ 167 h 305"/>
                <a:gd name="T64" fmla="*/ 35 w 171"/>
                <a:gd name="T65" fmla="*/ 119 h 305"/>
                <a:gd name="T66" fmla="*/ 17 w 171"/>
                <a:gd name="T67" fmla="*/ 117 h 305"/>
                <a:gd name="T68" fmla="*/ 0 w 171"/>
                <a:gd name="T69" fmla="*/ 116 h 305"/>
                <a:gd name="T70" fmla="*/ 0 w 171"/>
                <a:gd name="T71" fmla="*/ 93 h 305"/>
                <a:gd name="T72" fmla="*/ 0 w 171"/>
                <a:gd name="T73" fmla="*/ 70 h 305"/>
                <a:gd name="T74" fmla="*/ 17 w 171"/>
                <a:gd name="T75" fmla="*/ 71 h 305"/>
                <a:gd name="T76" fmla="*/ 35 w 171"/>
                <a:gd name="T77" fmla="*/ 73 h 305"/>
                <a:gd name="T78" fmla="*/ 35 w 171"/>
                <a:gd name="T79" fmla="*/ 50 h 305"/>
                <a:gd name="T80" fmla="*/ 35 w 171"/>
                <a:gd name="T81" fmla="*/ 29 h 305"/>
                <a:gd name="T82" fmla="*/ 74 w 171"/>
                <a:gd name="T83" fmla="*/ 15 h 305"/>
                <a:gd name="T84" fmla="*/ 111 w 171"/>
                <a:gd name="T85" fmla="*/ 0 h 305"/>
                <a:gd name="T86" fmla="*/ 111 w 171"/>
                <a:gd name="T87" fmla="*/ 39 h 305"/>
                <a:gd name="T88" fmla="*/ 111 w 171"/>
                <a:gd name="T89" fmla="*/ 78 h 305"/>
                <a:gd name="T90" fmla="*/ 164 w 171"/>
                <a:gd name="T91" fmla="*/ 84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71" h="305">
                  <a:moveTo>
                    <a:pt x="164" y="84"/>
                  </a:moveTo>
                  <a:lnTo>
                    <a:pt x="164" y="107"/>
                  </a:lnTo>
                  <a:lnTo>
                    <a:pt x="164" y="130"/>
                  </a:lnTo>
                  <a:lnTo>
                    <a:pt x="138" y="128"/>
                  </a:lnTo>
                  <a:lnTo>
                    <a:pt x="111" y="126"/>
                  </a:lnTo>
                  <a:lnTo>
                    <a:pt x="111" y="170"/>
                  </a:lnTo>
                  <a:lnTo>
                    <a:pt x="111" y="215"/>
                  </a:lnTo>
                  <a:lnTo>
                    <a:pt x="111" y="227"/>
                  </a:lnTo>
                  <a:lnTo>
                    <a:pt x="113" y="236"/>
                  </a:lnTo>
                  <a:lnTo>
                    <a:pt x="113" y="243"/>
                  </a:lnTo>
                  <a:lnTo>
                    <a:pt x="113" y="247"/>
                  </a:lnTo>
                  <a:lnTo>
                    <a:pt x="117" y="252"/>
                  </a:lnTo>
                  <a:lnTo>
                    <a:pt x="120" y="255"/>
                  </a:lnTo>
                  <a:lnTo>
                    <a:pt x="125" y="257"/>
                  </a:lnTo>
                  <a:lnTo>
                    <a:pt x="132" y="259"/>
                  </a:lnTo>
                  <a:lnTo>
                    <a:pt x="147" y="257"/>
                  </a:lnTo>
                  <a:lnTo>
                    <a:pt x="164" y="255"/>
                  </a:lnTo>
                  <a:lnTo>
                    <a:pt x="168" y="278"/>
                  </a:lnTo>
                  <a:lnTo>
                    <a:pt x="171" y="301"/>
                  </a:lnTo>
                  <a:lnTo>
                    <a:pt x="143" y="305"/>
                  </a:lnTo>
                  <a:lnTo>
                    <a:pt x="109" y="305"/>
                  </a:lnTo>
                  <a:lnTo>
                    <a:pt x="90" y="301"/>
                  </a:lnTo>
                  <a:lnTo>
                    <a:pt x="72" y="296"/>
                  </a:lnTo>
                  <a:lnTo>
                    <a:pt x="58" y="289"/>
                  </a:lnTo>
                  <a:lnTo>
                    <a:pt x="48" y="280"/>
                  </a:lnTo>
                  <a:lnTo>
                    <a:pt x="40" y="270"/>
                  </a:lnTo>
                  <a:lnTo>
                    <a:pt x="37" y="257"/>
                  </a:lnTo>
                  <a:lnTo>
                    <a:pt x="35" y="250"/>
                  </a:lnTo>
                  <a:lnTo>
                    <a:pt x="35" y="241"/>
                  </a:lnTo>
                  <a:lnTo>
                    <a:pt x="35" y="231"/>
                  </a:lnTo>
                  <a:lnTo>
                    <a:pt x="35" y="216"/>
                  </a:lnTo>
                  <a:lnTo>
                    <a:pt x="35" y="167"/>
                  </a:lnTo>
                  <a:lnTo>
                    <a:pt x="35" y="119"/>
                  </a:lnTo>
                  <a:lnTo>
                    <a:pt x="17" y="117"/>
                  </a:lnTo>
                  <a:lnTo>
                    <a:pt x="0" y="116"/>
                  </a:lnTo>
                  <a:lnTo>
                    <a:pt x="0" y="93"/>
                  </a:lnTo>
                  <a:lnTo>
                    <a:pt x="0" y="70"/>
                  </a:lnTo>
                  <a:lnTo>
                    <a:pt x="17" y="71"/>
                  </a:lnTo>
                  <a:lnTo>
                    <a:pt x="35" y="73"/>
                  </a:lnTo>
                  <a:lnTo>
                    <a:pt x="35" y="50"/>
                  </a:lnTo>
                  <a:lnTo>
                    <a:pt x="35" y="29"/>
                  </a:lnTo>
                  <a:lnTo>
                    <a:pt x="74" y="15"/>
                  </a:lnTo>
                  <a:lnTo>
                    <a:pt x="111" y="0"/>
                  </a:lnTo>
                  <a:lnTo>
                    <a:pt x="111" y="39"/>
                  </a:lnTo>
                  <a:lnTo>
                    <a:pt x="111" y="78"/>
                  </a:lnTo>
                  <a:lnTo>
                    <a:pt x="164" y="84"/>
                  </a:lnTo>
                  <a:close/>
                </a:path>
              </a:pathLst>
            </a:custGeom>
            <a:solidFill>
              <a:srgbClr val="0000FF"/>
            </a:solidFill>
            <a:ln w="9525" cap="flat" algn="ctr">
              <a:solidFill>
                <a:srgbClr val="0000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13" name="Freeform 22"/>
            <p:cNvSpPr/>
            <p:nvPr/>
          </p:nvSpPr>
          <p:spPr bwMode="auto">
            <a:xfrm>
              <a:off x="4673" y="2839"/>
              <a:ext cx="136" cy="116"/>
            </a:xfrm>
            <a:custGeom>
              <a:avLst/>
              <a:gdLst>
                <a:gd name="T0" fmla="*/ 232 w 273"/>
                <a:gd name="T1" fmla="*/ 165 h 232"/>
                <a:gd name="T2" fmla="*/ 262 w 273"/>
                <a:gd name="T3" fmla="*/ 185 h 232"/>
                <a:gd name="T4" fmla="*/ 238 w 273"/>
                <a:gd name="T5" fmla="*/ 209 h 232"/>
                <a:gd name="T6" fmla="*/ 206 w 273"/>
                <a:gd name="T7" fmla="*/ 225 h 232"/>
                <a:gd name="T8" fmla="*/ 165 w 273"/>
                <a:gd name="T9" fmla="*/ 232 h 232"/>
                <a:gd name="T10" fmla="*/ 107 w 273"/>
                <a:gd name="T11" fmla="*/ 229 h 232"/>
                <a:gd name="T12" fmla="*/ 50 w 273"/>
                <a:gd name="T13" fmla="*/ 208 h 232"/>
                <a:gd name="T14" fmla="*/ 18 w 273"/>
                <a:gd name="T15" fmla="*/ 172 h 232"/>
                <a:gd name="T16" fmla="*/ 2 w 273"/>
                <a:gd name="T17" fmla="*/ 133 h 232"/>
                <a:gd name="T18" fmla="*/ 4 w 273"/>
                <a:gd name="T19" fmla="*/ 85 h 232"/>
                <a:gd name="T20" fmla="*/ 23 w 273"/>
                <a:gd name="T21" fmla="*/ 45 h 232"/>
                <a:gd name="T22" fmla="*/ 59 w 273"/>
                <a:gd name="T23" fmla="*/ 16 h 232"/>
                <a:gd name="T24" fmla="*/ 107 w 273"/>
                <a:gd name="T25" fmla="*/ 2 h 232"/>
                <a:gd name="T26" fmla="*/ 167 w 273"/>
                <a:gd name="T27" fmla="*/ 4 h 232"/>
                <a:gd name="T28" fmla="*/ 218 w 273"/>
                <a:gd name="T29" fmla="*/ 22 h 232"/>
                <a:gd name="T30" fmla="*/ 254 w 273"/>
                <a:gd name="T31" fmla="*/ 55 h 232"/>
                <a:gd name="T32" fmla="*/ 271 w 273"/>
                <a:gd name="T33" fmla="*/ 105 h 232"/>
                <a:gd name="T34" fmla="*/ 177 w 273"/>
                <a:gd name="T35" fmla="*/ 135 h 232"/>
                <a:gd name="T36" fmla="*/ 82 w 273"/>
                <a:gd name="T37" fmla="*/ 144 h 232"/>
                <a:gd name="T38" fmla="*/ 91 w 273"/>
                <a:gd name="T39" fmla="*/ 163 h 232"/>
                <a:gd name="T40" fmla="*/ 108 w 273"/>
                <a:gd name="T41" fmla="*/ 179 h 232"/>
                <a:gd name="T42" fmla="*/ 131 w 273"/>
                <a:gd name="T43" fmla="*/ 186 h 232"/>
                <a:gd name="T44" fmla="*/ 153 w 273"/>
                <a:gd name="T45" fmla="*/ 188 h 232"/>
                <a:gd name="T46" fmla="*/ 174 w 273"/>
                <a:gd name="T47" fmla="*/ 183 h 232"/>
                <a:gd name="T48" fmla="*/ 193 w 273"/>
                <a:gd name="T49" fmla="*/ 158 h 232"/>
                <a:gd name="T50" fmla="*/ 195 w 273"/>
                <a:gd name="T51" fmla="*/ 87 h 232"/>
                <a:gd name="T52" fmla="*/ 186 w 273"/>
                <a:gd name="T53" fmla="*/ 68 h 232"/>
                <a:gd name="T54" fmla="*/ 161 w 273"/>
                <a:gd name="T55" fmla="*/ 50 h 232"/>
                <a:gd name="T56" fmla="*/ 140 w 273"/>
                <a:gd name="T57" fmla="*/ 46 h 232"/>
                <a:gd name="T58" fmla="*/ 117 w 273"/>
                <a:gd name="T59" fmla="*/ 48 h 232"/>
                <a:gd name="T60" fmla="*/ 98 w 273"/>
                <a:gd name="T61" fmla="*/ 59 h 232"/>
                <a:gd name="T62" fmla="*/ 85 w 273"/>
                <a:gd name="T63" fmla="*/ 75 h 232"/>
                <a:gd name="T64" fmla="*/ 82 w 273"/>
                <a:gd name="T65" fmla="*/ 96 h 232"/>
                <a:gd name="T66" fmla="*/ 197 w 273"/>
                <a:gd name="T67" fmla="*/ 100 h 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73" h="232">
                  <a:moveTo>
                    <a:pt x="193" y="158"/>
                  </a:moveTo>
                  <a:lnTo>
                    <a:pt x="232" y="165"/>
                  </a:lnTo>
                  <a:lnTo>
                    <a:pt x="269" y="170"/>
                  </a:lnTo>
                  <a:lnTo>
                    <a:pt x="262" y="185"/>
                  </a:lnTo>
                  <a:lnTo>
                    <a:pt x="252" y="199"/>
                  </a:lnTo>
                  <a:lnTo>
                    <a:pt x="238" y="209"/>
                  </a:lnTo>
                  <a:lnTo>
                    <a:pt x="223" y="218"/>
                  </a:lnTo>
                  <a:lnTo>
                    <a:pt x="206" y="225"/>
                  </a:lnTo>
                  <a:lnTo>
                    <a:pt x="186" y="231"/>
                  </a:lnTo>
                  <a:lnTo>
                    <a:pt x="165" y="232"/>
                  </a:lnTo>
                  <a:lnTo>
                    <a:pt x="142" y="232"/>
                  </a:lnTo>
                  <a:lnTo>
                    <a:pt x="107" y="229"/>
                  </a:lnTo>
                  <a:lnTo>
                    <a:pt x="77" y="220"/>
                  </a:lnTo>
                  <a:lnTo>
                    <a:pt x="50" y="208"/>
                  </a:lnTo>
                  <a:lnTo>
                    <a:pt x="31" y="190"/>
                  </a:lnTo>
                  <a:lnTo>
                    <a:pt x="18" y="172"/>
                  </a:lnTo>
                  <a:lnTo>
                    <a:pt x="7" y="154"/>
                  </a:lnTo>
                  <a:lnTo>
                    <a:pt x="2" y="133"/>
                  </a:lnTo>
                  <a:lnTo>
                    <a:pt x="0" y="112"/>
                  </a:lnTo>
                  <a:lnTo>
                    <a:pt x="4" y="85"/>
                  </a:lnTo>
                  <a:lnTo>
                    <a:pt x="11" y="64"/>
                  </a:lnTo>
                  <a:lnTo>
                    <a:pt x="23" y="45"/>
                  </a:lnTo>
                  <a:lnTo>
                    <a:pt x="39" y="29"/>
                  </a:lnTo>
                  <a:lnTo>
                    <a:pt x="59" y="16"/>
                  </a:lnTo>
                  <a:lnTo>
                    <a:pt x="82" y="8"/>
                  </a:lnTo>
                  <a:lnTo>
                    <a:pt x="107" y="2"/>
                  </a:lnTo>
                  <a:lnTo>
                    <a:pt x="135" y="0"/>
                  </a:lnTo>
                  <a:lnTo>
                    <a:pt x="167" y="4"/>
                  </a:lnTo>
                  <a:lnTo>
                    <a:pt x="193" y="11"/>
                  </a:lnTo>
                  <a:lnTo>
                    <a:pt x="218" y="22"/>
                  </a:lnTo>
                  <a:lnTo>
                    <a:pt x="238" y="36"/>
                  </a:lnTo>
                  <a:lnTo>
                    <a:pt x="254" y="55"/>
                  </a:lnTo>
                  <a:lnTo>
                    <a:pt x="266" y="78"/>
                  </a:lnTo>
                  <a:lnTo>
                    <a:pt x="271" y="105"/>
                  </a:lnTo>
                  <a:lnTo>
                    <a:pt x="273" y="137"/>
                  </a:lnTo>
                  <a:lnTo>
                    <a:pt x="177" y="135"/>
                  </a:lnTo>
                  <a:lnTo>
                    <a:pt x="80" y="131"/>
                  </a:lnTo>
                  <a:lnTo>
                    <a:pt x="82" y="144"/>
                  </a:lnTo>
                  <a:lnTo>
                    <a:pt x="85" y="154"/>
                  </a:lnTo>
                  <a:lnTo>
                    <a:pt x="91" y="163"/>
                  </a:lnTo>
                  <a:lnTo>
                    <a:pt x="100" y="172"/>
                  </a:lnTo>
                  <a:lnTo>
                    <a:pt x="108" y="179"/>
                  </a:lnTo>
                  <a:lnTo>
                    <a:pt x="119" y="185"/>
                  </a:lnTo>
                  <a:lnTo>
                    <a:pt x="131" y="186"/>
                  </a:lnTo>
                  <a:lnTo>
                    <a:pt x="144" y="188"/>
                  </a:lnTo>
                  <a:lnTo>
                    <a:pt x="153" y="188"/>
                  </a:lnTo>
                  <a:lnTo>
                    <a:pt x="160" y="188"/>
                  </a:lnTo>
                  <a:lnTo>
                    <a:pt x="174" y="183"/>
                  </a:lnTo>
                  <a:lnTo>
                    <a:pt x="184" y="172"/>
                  </a:lnTo>
                  <a:lnTo>
                    <a:pt x="193" y="158"/>
                  </a:lnTo>
                  <a:close/>
                  <a:moveTo>
                    <a:pt x="197" y="100"/>
                  </a:moveTo>
                  <a:lnTo>
                    <a:pt x="195" y="87"/>
                  </a:lnTo>
                  <a:lnTo>
                    <a:pt x="192" y="77"/>
                  </a:lnTo>
                  <a:lnTo>
                    <a:pt x="186" y="68"/>
                  </a:lnTo>
                  <a:lnTo>
                    <a:pt x="179" y="61"/>
                  </a:lnTo>
                  <a:lnTo>
                    <a:pt x="161" y="50"/>
                  </a:lnTo>
                  <a:lnTo>
                    <a:pt x="151" y="48"/>
                  </a:lnTo>
                  <a:lnTo>
                    <a:pt x="140" y="46"/>
                  </a:lnTo>
                  <a:lnTo>
                    <a:pt x="128" y="46"/>
                  </a:lnTo>
                  <a:lnTo>
                    <a:pt x="117" y="48"/>
                  </a:lnTo>
                  <a:lnTo>
                    <a:pt x="107" y="54"/>
                  </a:lnTo>
                  <a:lnTo>
                    <a:pt x="98" y="59"/>
                  </a:lnTo>
                  <a:lnTo>
                    <a:pt x="91" y="66"/>
                  </a:lnTo>
                  <a:lnTo>
                    <a:pt x="85" y="75"/>
                  </a:lnTo>
                  <a:lnTo>
                    <a:pt x="84" y="85"/>
                  </a:lnTo>
                  <a:lnTo>
                    <a:pt x="82" y="96"/>
                  </a:lnTo>
                  <a:lnTo>
                    <a:pt x="140" y="98"/>
                  </a:lnTo>
                  <a:lnTo>
                    <a:pt x="197" y="100"/>
                  </a:lnTo>
                  <a:close/>
                </a:path>
              </a:pathLst>
            </a:custGeom>
            <a:solidFill>
              <a:srgbClr val="0000FF"/>
            </a:solidFill>
            <a:ln w="9525" cap="flat" algn="ctr">
              <a:solidFill>
                <a:srgbClr val="0000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14" name="Freeform 23"/>
            <p:cNvSpPr/>
            <p:nvPr/>
          </p:nvSpPr>
          <p:spPr bwMode="auto">
            <a:xfrm>
              <a:off x="4839" y="2840"/>
              <a:ext cx="94" cy="114"/>
            </a:xfrm>
            <a:custGeom>
              <a:avLst/>
              <a:gdLst>
                <a:gd name="T0" fmla="*/ 76 w 188"/>
                <a:gd name="T1" fmla="*/ 227 h 227"/>
                <a:gd name="T2" fmla="*/ 43 w 188"/>
                <a:gd name="T3" fmla="*/ 227 h 227"/>
                <a:gd name="T4" fmla="*/ 9 w 188"/>
                <a:gd name="T5" fmla="*/ 227 h 227"/>
                <a:gd name="T6" fmla="*/ 5 w 188"/>
                <a:gd name="T7" fmla="*/ 227 h 227"/>
                <a:gd name="T8" fmla="*/ 0 w 188"/>
                <a:gd name="T9" fmla="*/ 227 h 227"/>
                <a:gd name="T10" fmla="*/ 0 w 188"/>
                <a:gd name="T11" fmla="*/ 117 h 227"/>
                <a:gd name="T12" fmla="*/ 0 w 188"/>
                <a:gd name="T13" fmla="*/ 5 h 227"/>
                <a:gd name="T14" fmla="*/ 5 w 188"/>
                <a:gd name="T15" fmla="*/ 5 h 227"/>
                <a:gd name="T16" fmla="*/ 9 w 188"/>
                <a:gd name="T17" fmla="*/ 5 h 227"/>
                <a:gd name="T18" fmla="*/ 39 w 188"/>
                <a:gd name="T19" fmla="*/ 5 h 227"/>
                <a:gd name="T20" fmla="*/ 71 w 188"/>
                <a:gd name="T21" fmla="*/ 5 h 227"/>
                <a:gd name="T22" fmla="*/ 71 w 188"/>
                <a:gd name="T23" fmla="*/ 37 h 227"/>
                <a:gd name="T24" fmla="*/ 80 w 188"/>
                <a:gd name="T25" fmla="*/ 27 h 227"/>
                <a:gd name="T26" fmla="*/ 89 w 188"/>
                <a:gd name="T27" fmla="*/ 18 h 227"/>
                <a:gd name="T28" fmla="*/ 97 w 188"/>
                <a:gd name="T29" fmla="*/ 12 h 227"/>
                <a:gd name="T30" fmla="*/ 105 w 188"/>
                <a:gd name="T31" fmla="*/ 7 h 227"/>
                <a:gd name="T32" fmla="*/ 120 w 188"/>
                <a:gd name="T33" fmla="*/ 2 h 227"/>
                <a:gd name="T34" fmla="*/ 138 w 188"/>
                <a:gd name="T35" fmla="*/ 0 h 227"/>
                <a:gd name="T36" fmla="*/ 151 w 188"/>
                <a:gd name="T37" fmla="*/ 0 h 227"/>
                <a:gd name="T38" fmla="*/ 163 w 188"/>
                <a:gd name="T39" fmla="*/ 2 h 227"/>
                <a:gd name="T40" fmla="*/ 188 w 188"/>
                <a:gd name="T41" fmla="*/ 9 h 227"/>
                <a:gd name="T42" fmla="*/ 177 w 188"/>
                <a:gd name="T43" fmla="*/ 35 h 227"/>
                <a:gd name="T44" fmla="*/ 165 w 188"/>
                <a:gd name="T45" fmla="*/ 60 h 227"/>
                <a:gd name="T46" fmla="*/ 147 w 188"/>
                <a:gd name="T47" fmla="*/ 53 h 227"/>
                <a:gd name="T48" fmla="*/ 128 w 188"/>
                <a:gd name="T49" fmla="*/ 51 h 227"/>
                <a:gd name="T50" fmla="*/ 113 w 188"/>
                <a:gd name="T51" fmla="*/ 53 h 227"/>
                <a:gd name="T52" fmla="*/ 101 w 188"/>
                <a:gd name="T53" fmla="*/ 58 h 227"/>
                <a:gd name="T54" fmla="*/ 90 w 188"/>
                <a:gd name="T55" fmla="*/ 69 h 227"/>
                <a:gd name="T56" fmla="*/ 83 w 188"/>
                <a:gd name="T57" fmla="*/ 83 h 227"/>
                <a:gd name="T58" fmla="*/ 80 w 188"/>
                <a:gd name="T59" fmla="*/ 96 h 227"/>
                <a:gd name="T60" fmla="*/ 78 w 188"/>
                <a:gd name="T61" fmla="*/ 112 h 227"/>
                <a:gd name="T62" fmla="*/ 76 w 188"/>
                <a:gd name="T63" fmla="*/ 133 h 227"/>
                <a:gd name="T64" fmla="*/ 76 w 188"/>
                <a:gd name="T65" fmla="*/ 158 h 227"/>
                <a:gd name="T66" fmla="*/ 76 w 188"/>
                <a:gd name="T67"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8" h="227">
                  <a:moveTo>
                    <a:pt x="76" y="227"/>
                  </a:moveTo>
                  <a:lnTo>
                    <a:pt x="43" y="227"/>
                  </a:lnTo>
                  <a:lnTo>
                    <a:pt x="9" y="227"/>
                  </a:lnTo>
                  <a:lnTo>
                    <a:pt x="5" y="227"/>
                  </a:lnTo>
                  <a:lnTo>
                    <a:pt x="0" y="227"/>
                  </a:lnTo>
                  <a:lnTo>
                    <a:pt x="0" y="117"/>
                  </a:lnTo>
                  <a:lnTo>
                    <a:pt x="0" y="5"/>
                  </a:lnTo>
                  <a:lnTo>
                    <a:pt x="5" y="5"/>
                  </a:lnTo>
                  <a:lnTo>
                    <a:pt x="9" y="5"/>
                  </a:lnTo>
                  <a:lnTo>
                    <a:pt x="39" y="5"/>
                  </a:lnTo>
                  <a:lnTo>
                    <a:pt x="71" y="5"/>
                  </a:lnTo>
                  <a:lnTo>
                    <a:pt x="71" y="37"/>
                  </a:lnTo>
                  <a:lnTo>
                    <a:pt x="80" y="27"/>
                  </a:lnTo>
                  <a:lnTo>
                    <a:pt x="89" y="18"/>
                  </a:lnTo>
                  <a:lnTo>
                    <a:pt x="97" y="12"/>
                  </a:lnTo>
                  <a:lnTo>
                    <a:pt x="105" y="7"/>
                  </a:lnTo>
                  <a:lnTo>
                    <a:pt x="120" y="2"/>
                  </a:lnTo>
                  <a:lnTo>
                    <a:pt x="138" y="0"/>
                  </a:lnTo>
                  <a:lnTo>
                    <a:pt x="151" y="0"/>
                  </a:lnTo>
                  <a:lnTo>
                    <a:pt x="163" y="2"/>
                  </a:lnTo>
                  <a:lnTo>
                    <a:pt x="188" y="9"/>
                  </a:lnTo>
                  <a:lnTo>
                    <a:pt x="177" y="35"/>
                  </a:lnTo>
                  <a:lnTo>
                    <a:pt x="165" y="60"/>
                  </a:lnTo>
                  <a:lnTo>
                    <a:pt x="147" y="53"/>
                  </a:lnTo>
                  <a:lnTo>
                    <a:pt x="128" y="51"/>
                  </a:lnTo>
                  <a:lnTo>
                    <a:pt x="113" y="53"/>
                  </a:lnTo>
                  <a:lnTo>
                    <a:pt x="101" y="58"/>
                  </a:lnTo>
                  <a:lnTo>
                    <a:pt x="90" y="69"/>
                  </a:lnTo>
                  <a:lnTo>
                    <a:pt x="83" y="83"/>
                  </a:lnTo>
                  <a:lnTo>
                    <a:pt x="80" y="96"/>
                  </a:lnTo>
                  <a:lnTo>
                    <a:pt x="78" y="112"/>
                  </a:lnTo>
                  <a:lnTo>
                    <a:pt x="76" y="133"/>
                  </a:lnTo>
                  <a:lnTo>
                    <a:pt x="76" y="158"/>
                  </a:lnTo>
                  <a:lnTo>
                    <a:pt x="76" y="227"/>
                  </a:lnTo>
                  <a:close/>
                </a:path>
              </a:pathLst>
            </a:custGeom>
            <a:solidFill>
              <a:srgbClr val="0000FF"/>
            </a:solidFill>
            <a:ln w="9525" cap="flat" algn="ctr">
              <a:solidFill>
                <a:srgbClr val="0000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15" name="Freeform 24"/>
            <p:cNvSpPr/>
            <p:nvPr/>
          </p:nvSpPr>
          <p:spPr bwMode="auto">
            <a:xfrm>
              <a:off x="4950" y="2834"/>
              <a:ext cx="132" cy="118"/>
            </a:xfrm>
            <a:custGeom>
              <a:avLst/>
              <a:gdLst>
                <a:gd name="T0" fmla="*/ 266 w 266"/>
                <a:gd name="T1" fmla="*/ 219 h 235"/>
                <a:gd name="T2" fmla="*/ 229 w 266"/>
                <a:gd name="T3" fmla="*/ 223 h 235"/>
                <a:gd name="T4" fmla="*/ 190 w 266"/>
                <a:gd name="T5" fmla="*/ 224 h 235"/>
                <a:gd name="T6" fmla="*/ 190 w 266"/>
                <a:gd name="T7" fmla="*/ 113 h 235"/>
                <a:gd name="T8" fmla="*/ 190 w 266"/>
                <a:gd name="T9" fmla="*/ 95 h 235"/>
                <a:gd name="T10" fmla="*/ 188 w 266"/>
                <a:gd name="T11" fmla="*/ 83 h 235"/>
                <a:gd name="T12" fmla="*/ 186 w 266"/>
                <a:gd name="T13" fmla="*/ 72 h 235"/>
                <a:gd name="T14" fmla="*/ 184 w 266"/>
                <a:gd name="T15" fmla="*/ 67 h 235"/>
                <a:gd name="T16" fmla="*/ 177 w 266"/>
                <a:gd name="T17" fmla="*/ 58 h 235"/>
                <a:gd name="T18" fmla="*/ 169 w 266"/>
                <a:gd name="T19" fmla="*/ 51 h 235"/>
                <a:gd name="T20" fmla="*/ 156 w 266"/>
                <a:gd name="T21" fmla="*/ 47 h 235"/>
                <a:gd name="T22" fmla="*/ 142 w 266"/>
                <a:gd name="T23" fmla="*/ 47 h 235"/>
                <a:gd name="T24" fmla="*/ 122 w 266"/>
                <a:gd name="T25" fmla="*/ 51 h 235"/>
                <a:gd name="T26" fmla="*/ 105 w 266"/>
                <a:gd name="T27" fmla="*/ 58 h 235"/>
                <a:gd name="T28" fmla="*/ 92 w 266"/>
                <a:gd name="T29" fmla="*/ 67 h 235"/>
                <a:gd name="T30" fmla="*/ 84 w 266"/>
                <a:gd name="T31" fmla="*/ 81 h 235"/>
                <a:gd name="T32" fmla="*/ 82 w 266"/>
                <a:gd name="T33" fmla="*/ 90 h 235"/>
                <a:gd name="T34" fmla="*/ 80 w 266"/>
                <a:gd name="T35" fmla="*/ 101 h 235"/>
                <a:gd name="T36" fmla="*/ 78 w 266"/>
                <a:gd name="T37" fmla="*/ 115 h 235"/>
                <a:gd name="T38" fmla="*/ 78 w 266"/>
                <a:gd name="T39" fmla="*/ 132 h 235"/>
                <a:gd name="T40" fmla="*/ 78 w 266"/>
                <a:gd name="T41" fmla="*/ 182 h 235"/>
                <a:gd name="T42" fmla="*/ 78 w 266"/>
                <a:gd name="T43" fmla="*/ 232 h 235"/>
                <a:gd name="T44" fmla="*/ 39 w 266"/>
                <a:gd name="T45" fmla="*/ 233 h 235"/>
                <a:gd name="T46" fmla="*/ 0 w 266"/>
                <a:gd name="T47" fmla="*/ 235 h 235"/>
                <a:gd name="T48" fmla="*/ 0 w 266"/>
                <a:gd name="T49" fmla="*/ 125 h 235"/>
                <a:gd name="T50" fmla="*/ 0 w 266"/>
                <a:gd name="T51" fmla="*/ 14 h 235"/>
                <a:gd name="T52" fmla="*/ 36 w 266"/>
                <a:gd name="T53" fmla="*/ 12 h 235"/>
                <a:gd name="T54" fmla="*/ 71 w 266"/>
                <a:gd name="T55" fmla="*/ 10 h 235"/>
                <a:gd name="T56" fmla="*/ 71 w 266"/>
                <a:gd name="T57" fmla="*/ 28 h 235"/>
                <a:gd name="T58" fmla="*/ 71 w 266"/>
                <a:gd name="T59" fmla="*/ 44 h 235"/>
                <a:gd name="T60" fmla="*/ 92 w 266"/>
                <a:gd name="T61" fmla="*/ 26 h 235"/>
                <a:gd name="T62" fmla="*/ 115 w 266"/>
                <a:gd name="T63" fmla="*/ 14 h 235"/>
                <a:gd name="T64" fmla="*/ 140 w 266"/>
                <a:gd name="T65" fmla="*/ 5 h 235"/>
                <a:gd name="T66" fmla="*/ 169 w 266"/>
                <a:gd name="T67" fmla="*/ 0 h 235"/>
                <a:gd name="T68" fmla="*/ 193 w 266"/>
                <a:gd name="T69" fmla="*/ 0 h 235"/>
                <a:gd name="T70" fmla="*/ 215 w 266"/>
                <a:gd name="T71" fmla="*/ 3 h 235"/>
                <a:gd name="T72" fmla="*/ 234 w 266"/>
                <a:gd name="T73" fmla="*/ 10 h 235"/>
                <a:gd name="T74" fmla="*/ 248 w 266"/>
                <a:gd name="T75" fmla="*/ 19 h 235"/>
                <a:gd name="T76" fmla="*/ 255 w 266"/>
                <a:gd name="T77" fmla="*/ 30 h 235"/>
                <a:gd name="T78" fmla="*/ 262 w 266"/>
                <a:gd name="T79" fmla="*/ 42 h 235"/>
                <a:gd name="T80" fmla="*/ 264 w 266"/>
                <a:gd name="T81" fmla="*/ 49 h 235"/>
                <a:gd name="T82" fmla="*/ 264 w 266"/>
                <a:gd name="T83" fmla="*/ 60 h 235"/>
                <a:gd name="T84" fmla="*/ 266 w 266"/>
                <a:gd name="T85" fmla="*/ 81 h 235"/>
                <a:gd name="T86" fmla="*/ 266 w 266"/>
                <a:gd name="T87" fmla="*/ 21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 h="235">
                  <a:moveTo>
                    <a:pt x="266" y="219"/>
                  </a:moveTo>
                  <a:lnTo>
                    <a:pt x="229" y="223"/>
                  </a:lnTo>
                  <a:lnTo>
                    <a:pt x="190" y="224"/>
                  </a:lnTo>
                  <a:lnTo>
                    <a:pt x="190" y="113"/>
                  </a:lnTo>
                  <a:lnTo>
                    <a:pt x="190" y="95"/>
                  </a:lnTo>
                  <a:lnTo>
                    <a:pt x="188" y="83"/>
                  </a:lnTo>
                  <a:lnTo>
                    <a:pt x="186" y="72"/>
                  </a:lnTo>
                  <a:lnTo>
                    <a:pt x="184" y="67"/>
                  </a:lnTo>
                  <a:lnTo>
                    <a:pt x="177" y="58"/>
                  </a:lnTo>
                  <a:lnTo>
                    <a:pt x="169" y="51"/>
                  </a:lnTo>
                  <a:lnTo>
                    <a:pt x="156" y="47"/>
                  </a:lnTo>
                  <a:lnTo>
                    <a:pt x="142" y="47"/>
                  </a:lnTo>
                  <a:lnTo>
                    <a:pt x="122" y="51"/>
                  </a:lnTo>
                  <a:lnTo>
                    <a:pt x="105" y="58"/>
                  </a:lnTo>
                  <a:lnTo>
                    <a:pt x="92" y="67"/>
                  </a:lnTo>
                  <a:lnTo>
                    <a:pt x="84" y="81"/>
                  </a:lnTo>
                  <a:lnTo>
                    <a:pt x="82" y="90"/>
                  </a:lnTo>
                  <a:lnTo>
                    <a:pt x="80" y="101"/>
                  </a:lnTo>
                  <a:lnTo>
                    <a:pt x="78" y="115"/>
                  </a:lnTo>
                  <a:lnTo>
                    <a:pt x="78" y="132"/>
                  </a:lnTo>
                  <a:lnTo>
                    <a:pt x="78" y="182"/>
                  </a:lnTo>
                  <a:lnTo>
                    <a:pt x="78" y="232"/>
                  </a:lnTo>
                  <a:lnTo>
                    <a:pt x="39" y="233"/>
                  </a:lnTo>
                  <a:lnTo>
                    <a:pt x="0" y="235"/>
                  </a:lnTo>
                  <a:lnTo>
                    <a:pt x="0" y="125"/>
                  </a:lnTo>
                  <a:lnTo>
                    <a:pt x="0" y="14"/>
                  </a:lnTo>
                  <a:lnTo>
                    <a:pt x="36" y="12"/>
                  </a:lnTo>
                  <a:lnTo>
                    <a:pt x="71" y="10"/>
                  </a:lnTo>
                  <a:lnTo>
                    <a:pt x="71" y="28"/>
                  </a:lnTo>
                  <a:lnTo>
                    <a:pt x="71" y="44"/>
                  </a:lnTo>
                  <a:lnTo>
                    <a:pt x="92" y="26"/>
                  </a:lnTo>
                  <a:lnTo>
                    <a:pt x="115" y="14"/>
                  </a:lnTo>
                  <a:lnTo>
                    <a:pt x="140" y="5"/>
                  </a:lnTo>
                  <a:lnTo>
                    <a:pt x="169" y="0"/>
                  </a:lnTo>
                  <a:lnTo>
                    <a:pt x="193" y="0"/>
                  </a:lnTo>
                  <a:lnTo>
                    <a:pt x="215" y="3"/>
                  </a:lnTo>
                  <a:lnTo>
                    <a:pt x="234" y="10"/>
                  </a:lnTo>
                  <a:lnTo>
                    <a:pt x="248" y="19"/>
                  </a:lnTo>
                  <a:lnTo>
                    <a:pt x="255" y="30"/>
                  </a:lnTo>
                  <a:lnTo>
                    <a:pt x="262" y="42"/>
                  </a:lnTo>
                  <a:lnTo>
                    <a:pt x="264" y="49"/>
                  </a:lnTo>
                  <a:lnTo>
                    <a:pt x="264" y="60"/>
                  </a:lnTo>
                  <a:lnTo>
                    <a:pt x="266" y="81"/>
                  </a:lnTo>
                  <a:lnTo>
                    <a:pt x="266" y="219"/>
                  </a:lnTo>
                  <a:close/>
                </a:path>
              </a:pathLst>
            </a:custGeom>
            <a:solidFill>
              <a:srgbClr val="0000FF"/>
            </a:solidFill>
            <a:ln w="9525" cap="flat" algn="ctr">
              <a:solidFill>
                <a:srgbClr val="0000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16" name="Freeform 25"/>
            <p:cNvSpPr/>
            <p:nvPr/>
          </p:nvSpPr>
          <p:spPr bwMode="auto">
            <a:xfrm>
              <a:off x="5111" y="2818"/>
              <a:ext cx="134" cy="118"/>
            </a:xfrm>
            <a:custGeom>
              <a:avLst/>
              <a:gdLst>
                <a:gd name="T0" fmla="*/ 229 w 269"/>
                <a:gd name="T1" fmla="*/ 147 h 235"/>
                <a:gd name="T2" fmla="*/ 259 w 269"/>
                <a:gd name="T3" fmla="*/ 161 h 235"/>
                <a:gd name="T4" fmla="*/ 234 w 269"/>
                <a:gd name="T5" fmla="*/ 189 h 235"/>
                <a:gd name="T6" fmla="*/ 202 w 269"/>
                <a:gd name="T7" fmla="*/ 212 h 235"/>
                <a:gd name="T8" fmla="*/ 163 w 269"/>
                <a:gd name="T9" fmla="*/ 228 h 235"/>
                <a:gd name="T10" fmla="*/ 105 w 269"/>
                <a:gd name="T11" fmla="*/ 235 h 235"/>
                <a:gd name="T12" fmla="*/ 50 w 269"/>
                <a:gd name="T13" fmla="*/ 225 h 235"/>
                <a:gd name="T14" fmla="*/ 16 w 269"/>
                <a:gd name="T15" fmla="*/ 194 h 235"/>
                <a:gd name="T16" fmla="*/ 2 w 269"/>
                <a:gd name="T17" fmla="*/ 159 h 235"/>
                <a:gd name="T18" fmla="*/ 2 w 269"/>
                <a:gd name="T19" fmla="*/ 111 h 235"/>
                <a:gd name="T20" fmla="*/ 22 w 269"/>
                <a:gd name="T21" fmla="*/ 65 h 235"/>
                <a:gd name="T22" fmla="*/ 57 w 269"/>
                <a:gd name="T23" fmla="*/ 30 h 235"/>
                <a:gd name="T24" fmla="*/ 105 w 269"/>
                <a:gd name="T25" fmla="*/ 9 h 235"/>
                <a:gd name="T26" fmla="*/ 163 w 269"/>
                <a:gd name="T27" fmla="*/ 0 h 235"/>
                <a:gd name="T28" fmla="*/ 215 w 269"/>
                <a:gd name="T29" fmla="*/ 7 h 235"/>
                <a:gd name="T30" fmla="*/ 250 w 269"/>
                <a:gd name="T31" fmla="*/ 33 h 235"/>
                <a:gd name="T32" fmla="*/ 268 w 269"/>
                <a:gd name="T33" fmla="*/ 79 h 235"/>
                <a:gd name="T34" fmla="*/ 176 w 269"/>
                <a:gd name="T35" fmla="*/ 129 h 235"/>
                <a:gd name="T36" fmla="*/ 80 w 269"/>
                <a:gd name="T37" fmla="*/ 156 h 235"/>
                <a:gd name="T38" fmla="*/ 91 w 269"/>
                <a:gd name="T39" fmla="*/ 173 h 235"/>
                <a:gd name="T40" fmla="*/ 107 w 269"/>
                <a:gd name="T41" fmla="*/ 186 h 235"/>
                <a:gd name="T42" fmla="*/ 130 w 269"/>
                <a:gd name="T43" fmla="*/ 189 h 235"/>
                <a:gd name="T44" fmla="*/ 158 w 269"/>
                <a:gd name="T45" fmla="*/ 184 h 235"/>
                <a:gd name="T46" fmla="*/ 183 w 269"/>
                <a:gd name="T47" fmla="*/ 164 h 235"/>
                <a:gd name="T48" fmla="*/ 195 w 269"/>
                <a:gd name="T49" fmla="*/ 90 h 235"/>
                <a:gd name="T50" fmla="*/ 190 w 269"/>
                <a:gd name="T51" fmla="*/ 67 h 235"/>
                <a:gd name="T52" fmla="*/ 177 w 269"/>
                <a:gd name="T53" fmla="*/ 53 h 235"/>
                <a:gd name="T54" fmla="*/ 160 w 269"/>
                <a:gd name="T55" fmla="*/ 46 h 235"/>
                <a:gd name="T56" fmla="*/ 139 w 269"/>
                <a:gd name="T57" fmla="*/ 48 h 235"/>
                <a:gd name="T58" fmla="*/ 116 w 269"/>
                <a:gd name="T59" fmla="*/ 55 h 235"/>
                <a:gd name="T60" fmla="*/ 89 w 269"/>
                <a:gd name="T61" fmla="*/ 76 h 235"/>
                <a:gd name="T62" fmla="*/ 82 w 269"/>
                <a:gd name="T63" fmla="*/ 95 h 235"/>
                <a:gd name="T64" fmla="*/ 139 w 269"/>
                <a:gd name="T65" fmla="*/ 99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69" h="235">
                  <a:moveTo>
                    <a:pt x="190" y="148"/>
                  </a:moveTo>
                  <a:lnTo>
                    <a:pt x="229" y="147"/>
                  </a:lnTo>
                  <a:lnTo>
                    <a:pt x="266" y="145"/>
                  </a:lnTo>
                  <a:lnTo>
                    <a:pt x="259" y="161"/>
                  </a:lnTo>
                  <a:lnTo>
                    <a:pt x="248" y="177"/>
                  </a:lnTo>
                  <a:lnTo>
                    <a:pt x="234" y="189"/>
                  </a:lnTo>
                  <a:lnTo>
                    <a:pt x="220" y="202"/>
                  </a:lnTo>
                  <a:lnTo>
                    <a:pt x="202" y="212"/>
                  </a:lnTo>
                  <a:lnTo>
                    <a:pt x="185" y="221"/>
                  </a:lnTo>
                  <a:lnTo>
                    <a:pt x="163" y="228"/>
                  </a:lnTo>
                  <a:lnTo>
                    <a:pt x="140" y="233"/>
                  </a:lnTo>
                  <a:lnTo>
                    <a:pt x="105" y="235"/>
                  </a:lnTo>
                  <a:lnTo>
                    <a:pt x="75" y="233"/>
                  </a:lnTo>
                  <a:lnTo>
                    <a:pt x="50" y="225"/>
                  </a:lnTo>
                  <a:lnTo>
                    <a:pt x="29" y="210"/>
                  </a:lnTo>
                  <a:lnTo>
                    <a:pt x="16" y="194"/>
                  </a:lnTo>
                  <a:lnTo>
                    <a:pt x="8" y="179"/>
                  </a:lnTo>
                  <a:lnTo>
                    <a:pt x="2" y="159"/>
                  </a:lnTo>
                  <a:lnTo>
                    <a:pt x="0" y="136"/>
                  </a:lnTo>
                  <a:lnTo>
                    <a:pt x="2" y="111"/>
                  </a:lnTo>
                  <a:lnTo>
                    <a:pt x="9" y="86"/>
                  </a:lnTo>
                  <a:lnTo>
                    <a:pt x="22" y="65"/>
                  </a:lnTo>
                  <a:lnTo>
                    <a:pt x="38" y="46"/>
                  </a:lnTo>
                  <a:lnTo>
                    <a:pt x="57" y="30"/>
                  </a:lnTo>
                  <a:lnTo>
                    <a:pt x="80" y="17"/>
                  </a:lnTo>
                  <a:lnTo>
                    <a:pt x="105" y="9"/>
                  </a:lnTo>
                  <a:lnTo>
                    <a:pt x="133" y="3"/>
                  </a:lnTo>
                  <a:lnTo>
                    <a:pt x="163" y="0"/>
                  </a:lnTo>
                  <a:lnTo>
                    <a:pt x="192" y="2"/>
                  </a:lnTo>
                  <a:lnTo>
                    <a:pt x="215" y="7"/>
                  </a:lnTo>
                  <a:lnTo>
                    <a:pt x="234" y="17"/>
                  </a:lnTo>
                  <a:lnTo>
                    <a:pt x="250" y="33"/>
                  </a:lnTo>
                  <a:lnTo>
                    <a:pt x="262" y="53"/>
                  </a:lnTo>
                  <a:lnTo>
                    <a:pt x="268" y="79"/>
                  </a:lnTo>
                  <a:lnTo>
                    <a:pt x="269" y="109"/>
                  </a:lnTo>
                  <a:lnTo>
                    <a:pt x="176" y="129"/>
                  </a:lnTo>
                  <a:lnTo>
                    <a:pt x="78" y="143"/>
                  </a:lnTo>
                  <a:lnTo>
                    <a:pt x="80" y="156"/>
                  </a:lnTo>
                  <a:lnTo>
                    <a:pt x="84" y="164"/>
                  </a:lnTo>
                  <a:lnTo>
                    <a:pt x="91" y="173"/>
                  </a:lnTo>
                  <a:lnTo>
                    <a:pt x="98" y="180"/>
                  </a:lnTo>
                  <a:lnTo>
                    <a:pt x="107" y="186"/>
                  </a:lnTo>
                  <a:lnTo>
                    <a:pt x="117" y="189"/>
                  </a:lnTo>
                  <a:lnTo>
                    <a:pt x="130" y="189"/>
                  </a:lnTo>
                  <a:lnTo>
                    <a:pt x="142" y="189"/>
                  </a:lnTo>
                  <a:lnTo>
                    <a:pt x="158" y="184"/>
                  </a:lnTo>
                  <a:lnTo>
                    <a:pt x="172" y="177"/>
                  </a:lnTo>
                  <a:lnTo>
                    <a:pt x="183" y="164"/>
                  </a:lnTo>
                  <a:lnTo>
                    <a:pt x="190" y="148"/>
                  </a:lnTo>
                  <a:close/>
                  <a:moveTo>
                    <a:pt x="195" y="90"/>
                  </a:moveTo>
                  <a:lnTo>
                    <a:pt x="193" y="78"/>
                  </a:lnTo>
                  <a:lnTo>
                    <a:pt x="190" y="67"/>
                  </a:lnTo>
                  <a:lnTo>
                    <a:pt x="185" y="60"/>
                  </a:lnTo>
                  <a:lnTo>
                    <a:pt x="177" y="53"/>
                  </a:lnTo>
                  <a:lnTo>
                    <a:pt x="169" y="49"/>
                  </a:lnTo>
                  <a:lnTo>
                    <a:pt x="160" y="46"/>
                  </a:lnTo>
                  <a:lnTo>
                    <a:pt x="149" y="46"/>
                  </a:lnTo>
                  <a:lnTo>
                    <a:pt x="139" y="48"/>
                  </a:lnTo>
                  <a:lnTo>
                    <a:pt x="126" y="49"/>
                  </a:lnTo>
                  <a:lnTo>
                    <a:pt x="116" y="55"/>
                  </a:lnTo>
                  <a:lnTo>
                    <a:pt x="96" y="67"/>
                  </a:lnTo>
                  <a:lnTo>
                    <a:pt x="89" y="76"/>
                  </a:lnTo>
                  <a:lnTo>
                    <a:pt x="84" y="85"/>
                  </a:lnTo>
                  <a:lnTo>
                    <a:pt x="82" y="95"/>
                  </a:lnTo>
                  <a:lnTo>
                    <a:pt x="80" y="106"/>
                  </a:lnTo>
                  <a:lnTo>
                    <a:pt x="139" y="99"/>
                  </a:lnTo>
                  <a:lnTo>
                    <a:pt x="195" y="90"/>
                  </a:lnTo>
                  <a:close/>
                </a:path>
              </a:pathLst>
            </a:custGeom>
            <a:solidFill>
              <a:srgbClr val="0000FF"/>
            </a:solidFill>
            <a:ln w="9525" cap="flat" algn="ctr">
              <a:solidFill>
                <a:srgbClr val="0000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17" name="Freeform 26"/>
            <p:cNvSpPr/>
            <p:nvPr/>
          </p:nvSpPr>
          <p:spPr bwMode="auto">
            <a:xfrm>
              <a:off x="5260" y="2748"/>
              <a:ext cx="72" cy="157"/>
            </a:xfrm>
            <a:custGeom>
              <a:avLst/>
              <a:gdLst>
                <a:gd name="T0" fmla="*/ 143 w 143"/>
                <a:gd name="T1" fmla="*/ 43 h 315"/>
                <a:gd name="T2" fmla="*/ 143 w 143"/>
                <a:gd name="T3" fmla="*/ 66 h 315"/>
                <a:gd name="T4" fmla="*/ 143 w 143"/>
                <a:gd name="T5" fmla="*/ 89 h 315"/>
                <a:gd name="T6" fmla="*/ 138 w 143"/>
                <a:gd name="T7" fmla="*/ 99 h 315"/>
                <a:gd name="T8" fmla="*/ 127 w 143"/>
                <a:gd name="T9" fmla="*/ 110 h 315"/>
                <a:gd name="T10" fmla="*/ 106 w 143"/>
                <a:gd name="T11" fmla="*/ 126 h 315"/>
                <a:gd name="T12" fmla="*/ 106 w 143"/>
                <a:gd name="T13" fmla="*/ 170 h 315"/>
                <a:gd name="T14" fmla="*/ 106 w 143"/>
                <a:gd name="T15" fmla="*/ 214 h 315"/>
                <a:gd name="T16" fmla="*/ 106 w 143"/>
                <a:gd name="T17" fmla="*/ 227 h 315"/>
                <a:gd name="T18" fmla="*/ 106 w 143"/>
                <a:gd name="T19" fmla="*/ 236 h 315"/>
                <a:gd name="T20" fmla="*/ 106 w 143"/>
                <a:gd name="T21" fmla="*/ 241 h 315"/>
                <a:gd name="T22" fmla="*/ 108 w 143"/>
                <a:gd name="T23" fmla="*/ 244 h 315"/>
                <a:gd name="T24" fmla="*/ 109 w 143"/>
                <a:gd name="T25" fmla="*/ 248 h 315"/>
                <a:gd name="T26" fmla="*/ 113 w 143"/>
                <a:gd name="T27" fmla="*/ 250 h 315"/>
                <a:gd name="T28" fmla="*/ 118 w 143"/>
                <a:gd name="T29" fmla="*/ 248 h 315"/>
                <a:gd name="T30" fmla="*/ 123 w 143"/>
                <a:gd name="T31" fmla="*/ 244 h 315"/>
                <a:gd name="T32" fmla="*/ 129 w 143"/>
                <a:gd name="T33" fmla="*/ 239 h 315"/>
                <a:gd name="T34" fmla="*/ 134 w 143"/>
                <a:gd name="T35" fmla="*/ 234 h 315"/>
                <a:gd name="T36" fmla="*/ 139 w 143"/>
                <a:gd name="T37" fmla="*/ 225 h 315"/>
                <a:gd name="T38" fmla="*/ 143 w 143"/>
                <a:gd name="T39" fmla="*/ 214 h 315"/>
                <a:gd name="T40" fmla="*/ 143 w 143"/>
                <a:gd name="T41" fmla="*/ 234 h 315"/>
                <a:gd name="T42" fmla="*/ 143 w 143"/>
                <a:gd name="T43" fmla="*/ 253 h 315"/>
                <a:gd name="T44" fmla="*/ 143 w 143"/>
                <a:gd name="T45" fmla="*/ 262 h 315"/>
                <a:gd name="T46" fmla="*/ 139 w 143"/>
                <a:gd name="T47" fmla="*/ 269 h 315"/>
                <a:gd name="T48" fmla="*/ 131 w 143"/>
                <a:gd name="T49" fmla="*/ 283 h 315"/>
                <a:gd name="T50" fmla="*/ 118 w 143"/>
                <a:gd name="T51" fmla="*/ 298 h 315"/>
                <a:gd name="T52" fmla="*/ 104 w 143"/>
                <a:gd name="T53" fmla="*/ 306 h 315"/>
                <a:gd name="T54" fmla="*/ 95 w 143"/>
                <a:gd name="T55" fmla="*/ 312 h 315"/>
                <a:gd name="T56" fmla="*/ 86 w 143"/>
                <a:gd name="T57" fmla="*/ 313 h 315"/>
                <a:gd name="T58" fmla="*/ 70 w 143"/>
                <a:gd name="T59" fmla="*/ 315 h 315"/>
                <a:gd name="T60" fmla="*/ 56 w 143"/>
                <a:gd name="T61" fmla="*/ 315 h 315"/>
                <a:gd name="T62" fmla="*/ 46 w 143"/>
                <a:gd name="T63" fmla="*/ 310 h 315"/>
                <a:gd name="T64" fmla="*/ 40 w 143"/>
                <a:gd name="T65" fmla="*/ 303 h 315"/>
                <a:gd name="T66" fmla="*/ 37 w 143"/>
                <a:gd name="T67" fmla="*/ 290 h 315"/>
                <a:gd name="T68" fmla="*/ 35 w 143"/>
                <a:gd name="T69" fmla="*/ 285 h 315"/>
                <a:gd name="T70" fmla="*/ 35 w 143"/>
                <a:gd name="T71" fmla="*/ 276 h 315"/>
                <a:gd name="T72" fmla="*/ 35 w 143"/>
                <a:gd name="T73" fmla="*/ 266 h 315"/>
                <a:gd name="T74" fmla="*/ 35 w 143"/>
                <a:gd name="T75" fmla="*/ 251 h 315"/>
                <a:gd name="T76" fmla="*/ 35 w 143"/>
                <a:gd name="T77" fmla="*/ 202 h 315"/>
                <a:gd name="T78" fmla="*/ 35 w 143"/>
                <a:gd name="T79" fmla="*/ 154 h 315"/>
                <a:gd name="T80" fmla="*/ 17 w 143"/>
                <a:gd name="T81" fmla="*/ 159 h 315"/>
                <a:gd name="T82" fmla="*/ 0 w 143"/>
                <a:gd name="T83" fmla="*/ 165 h 315"/>
                <a:gd name="T84" fmla="*/ 0 w 143"/>
                <a:gd name="T85" fmla="*/ 117 h 315"/>
                <a:gd name="T86" fmla="*/ 17 w 143"/>
                <a:gd name="T87" fmla="*/ 113 h 315"/>
                <a:gd name="T88" fmla="*/ 35 w 143"/>
                <a:gd name="T89" fmla="*/ 108 h 315"/>
                <a:gd name="T90" fmla="*/ 35 w 143"/>
                <a:gd name="T91" fmla="*/ 85 h 315"/>
                <a:gd name="T92" fmla="*/ 35 w 143"/>
                <a:gd name="T93" fmla="*/ 64 h 315"/>
                <a:gd name="T94" fmla="*/ 70 w 143"/>
                <a:gd name="T95" fmla="*/ 34 h 315"/>
                <a:gd name="T96" fmla="*/ 88 w 143"/>
                <a:gd name="T97" fmla="*/ 18 h 315"/>
                <a:gd name="T98" fmla="*/ 106 w 143"/>
                <a:gd name="T99" fmla="*/ 0 h 315"/>
                <a:gd name="T100" fmla="*/ 106 w 143"/>
                <a:gd name="T101" fmla="*/ 39 h 315"/>
                <a:gd name="T102" fmla="*/ 106 w 143"/>
                <a:gd name="T103" fmla="*/ 78 h 315"/>
                <a:gd name="T104" fmla="*/ 116 w 143"/>
                <a:gd name="T105" fmla="*/ 71 h 315"/>
                <a:gd name="T106" fmla="*/ 127 w 143"/>
                <a:gd name="T107" fmla="*/ 64 h 315"/>
                <a:gd name="T108" fmla="*/ 138 w 143"/>
                <a:gd name="T109" fmla="*/ 53 h 315"/>
                <a:gd name="T110" fmla="*/ 143 w 143"/>
                <a:gd name="T111" fmla="*/ 43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3" h="315">
                  <a:moveTo>
                    <a:pt x="143" y="43"/>
                  </a:moveTo>
                  <a:lnTo>
                    <a:pt x="143" y="66"/>
                  </a:lnTo>
                  <a:lnTo>
                    <a:pt x="143" y="89"/>
                  </a:lnTo>
                  <a:lnTo>
                    <a:pt x="138" y="99"/>
                  </a:lnTo>
                  <a:lnTo>
                    <a:pt x="127" y="110"/>
                  </a:lnTo>
                  <a:lnTo>
                    <a:pt x="106" y="126"/>
                  </a:lnTo>
                  <a:lnTo>
                    <a:pt x="106" y="170"/>
                  </a:lnTo>
                  <a:lnTo>
                    <a:pt x="106" y="214"/>
                  </a:lnTo>
                  <a:lnTo>
                    <a:pt x="106" y="227"/>
                  </a:lnTo>
                  <a:lnTo>
                    <a:pt x="106" y="236"/>
                  </a:lnTo>
                  <a:lnTo>
                    <a:pt x="106" y="241"/>
                  </a:lnTo>
                  <a:lnTo>
                    <a:pt x="108" y="244"/>
                  </a:lnTo>
                  <a:lnTo>
                    <a:pt x="109" y="248"/>
                  </a:lnTo>
                  <a:lnTo>
                    <a:pt x="113" y="250"/>
                  </a:lnTo>
                  <a:lnTo>
                    <a:pt x="118" y="248"/>
                  </a:lnTo>
                  <a:lnTo>
                    <a:pt x="123" y="244"/>
                  </a:lnTo>
                  <a:lnTo>
                    <a:pt x="129" y="239"/>
                  </a:lnTo>
                  <a:lnTo>
                    <a:pt x="134" y="234"/>
                  </a:lnTo>
                  <a:lnTo>
                    <a:pt x="139" y="225"/>
                  </a:lnTo>
                  <a:lnTo>
                    <a:pt x="143" y="214"/>
                  </a:lnTo>
                  <a:lnTo>
                    <a:pt x="143" y="234"/>
                  </a:lnTo>
                  <a:lnTo>
                    <a:pt x="143" y="253"/>
                  </a:lnTo>
                  <a:lnTo>
                    <a:pt x="143" y="262"/>
                  </a:lnTo>
                  <a:lnTo>
                    <a:pt x="139" y="269"/>
                  </a:lnTo>
                  <a:lnTo>
                    <a:pt x="131" y="283"/>
                  </a:lnTo>
                  <a:lnTo>
                    <a:pt x="118" y="298"/>
                  </a:lnTo>
                  <a:lnTo>
                    <a:pt x="104" y="306"/>
                  </a:lnTo>
                  <a:lnTo>
                    <a:pt x="95" y="312"/>
                  </a:lnTo>
                  <a:lnTo>
                    <a:pt x="86" y="313"/>
                  </a:lnTo>
                  <a:lnTo>
                    <a:pt x="70" y="315"/>
                  </a:lnTo>
                  <a:lnTo>
                    <a:pt x="56" y="315"/>
                  </a:lnTo>
                  <a:lnTo>
                    <a:pt x="46" y="310"/>
                  </a:lnTo>
                  <a:lnTo>
                    <a:pt x="40" y="303"/>
                  </a:lnTo>
                  <a:lnTo>
                    <a:pt x="37" y="290"/>
                  </a:lnTo>
                  <a:lnTo>
                    <a:pt x="35" y="285"/>
                  </a:lnTo>
                  <a:lnTo>
                    <a:pt x="35" y="276"/>
                  </a:lnTo>
                  <a:lnTo>
                    <a:pt x="35" y="266"/>
                  </a:lnTo>
                  <a:lnTo>
                    <a:pt x="35" y="251"/>
                  </a:lnTo>
                  <a:lnTo>
                    <a:pt x="35" y="202"/>
                  </a:lnTo>
                  <a:lnTo>
                    <a:pt x="35" y="154"/>
                  </a:lnTo>
                  <a:lnTo>
                    <a:pt x="17" y="159"/>
                  </a:lnTo>
                  <a:lnTo>
                    <a:pt x="0" y="165"/>
                  </a:lnTo>
                  <a:lnTo>
                    <a:pt x="0" y="117"/>
                  </a:lnTo>
                  <a:lnTo>
                    <a:pt x="17" y="113"/>
                  </a:lnTo>
                  <a:lnTo>
                    <a:pt x="35" y="108"/>
                  </a:lnTo>
                  <a:lnTo>
                    <a:pt x="35" y="85"/>
                  </a:lnTo>
                  <a:lnTo>
                    <a:pt x="35" y="64"/>
                  </a:lnTo>
                  <a:lnTo>
                    <a:pt x="70" y="34"/>
                  </a:lnTo>
                  <a:lnTo>
                    <a:pt x="88" y="18"/>
                  </a:lnTo>
                  <a:lnTo>
                    <a:pt x="106" y="0"/>
                  </a:lnTo>
                  <a:lnTo>
                    <a:pt x="106" y="39"/>
                  </a:lnTo>
                  <a:lnTo>
                    <a:pt x="106" y="78"/>
                  </a:lnTo>
                  <a:lnTo>
                    <a:pt x="116" y="71"/>
                  </a:lnTo>
                  <a:lnTo>
                    <a:pt x="127" y="64"/>
                  </a:lnTo>
                  <a:lnTo>
                    <a:pt x="138" y="53"/>
                  </a:lnTo>
                  <a:lnTo>
                    <a:pt x="143" y="43"/>
                  </a:lnTo>
                  <a:close/>
                </a:path>
              </a:pathLst>
            </a:custGeom>
            <a:solidFill>
              <a:srgbClr val="0000FF"/>
            </a:solidFill>
            <a:ln w="9525" cap="flat" algn="ctr">
              <a:solidFill>
                <a:srgbClr val="0000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218" name="Group 170"/>
          <p:cNvGrpSpPr/>
          <p:nvPr/>
        </p:nvGrpSpPr>
        <p:grpSpPr bwMode="auto">
          <a:xfrm>
            <a:off x="4811713" y="3921125"/>
            <a:ext cx="338137" cy="263525"/>
            <a:chOff x="2462" y="2174"/>
            <a:chExt cx="234" cy="188"/>
          </a:xfrm>
        </p:grpSpPr>
        <p:sp>
          <p:nvSpPr>
            <p:cNvPr id="2219" name="AutoShape 28"/>
            <p:cNvSpPr>
              <a:spLocks noChangeArrowheads="1"/>
            </p:cNvSpPr>
            <p:nvPr/>
          </p:nvSpPr>
          <p:spPr bwMode="auto">
            <a:xfrm>
              <a:off x="2462" y="2174"/>
              <a:ext cx="234" cy="188"/>
            </a:xfrm>
            <a:prstGeom prst="can">
              <a:avLst>
                <a:gd name="adj" fmla="val 50000"/>
              </a:avLst>
            </a:prstGeom>
            <a:gradFill rotWithShape="0">
              <a:gsLst>
                <a:gs pos="0">
                  <a:srgbClr val="B2B2B2"/>
                </a:gs>
                <a:gs pos="100000">
                  <a:srgbClr val="808080"/>
                </a:gs>
              </a:gsLst>
              <a:lin ang="0"/>
            </a:gradFill>
            <a:ln>
              <a:noFill/>
            </a:ln>
            <a:effectLst/>
            <a:extLst>
              <a:ext uri="{91240B29-F687-4F45-9708-019B960494DF}">
                <a14:hiddenLine xmlns:a14="http://schemas.microsoft.com/office/drawing/2010/main" w="381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20" name="AutoShape 29"/>
            <p:cNvSpPr/>
            <p:nvPr/>
          </p:nvSpPr>
          <p:spPr bwMode="auto">
            <a:xfrm>
              <a:off x="2491" y="2179"/>
              <a:ext cx="178" cy="77"/>
            </a:xfrm>
            <a:custGeom>
              <a:avLst/>
              <a:gdLst>
                <a:gd name="T0" fmla="*/ 10800 w 21600"/>
                <a:gd name="T1" fmla="*/ 0 h 21600"/>
                <a:gd name="T2" fmla="*/ 6480 w 21600"/>
                <a:gd name="T3" fmla="*/ 4320 h 21600"/>
                <a:gd name="T4" fmla="*/ 8640 w 21600"/>
                <a:gd name="T5" fmla="*/ 4320 h 21600"/>
                <a:gd name="T6" fmla="*/ 8640 w 21600"/>
                <a:gd name="T7" fmla="*/ 8640 h 21600"/>
                <a:gd name="T8" fmla="*/ 4320 w 21600"/>
                <a:gd name="T9" fmla="*/ 8640 h 21600"/>
                <a:gd name="T10" fmla="*/ 4320 w 21600"/>
                <a:gd name="T11" fmla="*/ 6480 h 21600"/>
                <a:gd name="T12" fmla="*/ 0 w 21600"/>
                <a:gd name="T13" fmla="*/ 10800 h 21600"/>
                <a:gd name="T14" fmla="*/ 4320 w 21600"/>
                <a:gd name="T15" fmla="*/ 15120 h 21600"/>
                <a:gd name="T16" fmla="*/ 4320 w 21600"/>
                <a:gd name="T17" fmla="*/ 12960 h 21600"/>
                <a:gd name="T18" fmla="*/ 8640 w 21600"/>
                <a:gd name="T19" fmla="*/ 12960 h 21600"/>
                <a:gd name="T20" fmla="*/ 8640 w 21600"/>
                <a:gd name="T21" fmla="*/ 17280 h 21600"/>
                <a:gd name="T22" fmla="*/ 6480 w 21600"/>
                <a:gd name="T23" fmla="*/ 17280 h 21600"/>
                <a:gd name="T24" fmla="*/ 10800 w 21600"/>
                <a:gd name="T25" fmla="*/ 21600 h 21600"/>
                <a:gd name="T26" fmla="*/ 15120 w 21600"/>
                <a:gd name="T27" fmla="*/ 17280 h 21600"/>
                <a:gd name="T28" fmla="*/ 12960 w 21600"/>
                <a:gd name="T29" fmla="*/ 17280 h 21600"/>
                <a:gd name="T30" fmla="*/ 12960 w 21600"/>
                <a:gd name="T31" fmla="*/ 12960 h 21600"/>
                <a:gd name="T32" fmla="*/ 17280 w 21600"/>
                <a:gd name="T33" fmla="*/ 12960 h 21600"/>
                <a:gd name="T34" fmla="*/ 17280 w 21600"/>
                <a:gd name="T35" fmla="*/ 15120 h 21600"/>
                <a:gd name="T36" fmla="*/ 21600 w 21600"/>
                <a:gd name="T37" fmla="*/ 10800 h 21600"/>
                <a:gd name="T38" fmla="*/ 17280 w 21600"/>
                <a:gd name="T39" fmla="*/ 6480 h 21600"/>
                <a:gd name="T40" fmla="*/ 17280 w 21600"/>
                <a:gd name="T41" fmla="*/ 8640 h 21600"/>
                <a:gd name="T42" fmla="*/ 12960 w 21600"/>
                <a:gd name="T43" fmla="*/ 8640 h 21600"/>
                <a:gd name="T44" fmla="*/ 12960 w 21600"/>
                <a:gd name="T45" fmla="*/ 4320 h 21600"/>
                <a:gd name="T46" fmla="*/ 15120 w 21600"/>
                <a:gd name="T47" fmla="*/ 432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CC"/>
            </a:solidFill>
            <a:ln>
              <a:noFill/>
            </a:ln>
            <a:effectLst>
              <a:outerShdw dist="12700" dir="5400000" algn="ctr" rotWithShape="0">
                <a:srgbClr val="000000"/>
              </a:outerShdw>
            </a:effectLst>
            <a:extLst>
              <a:ext uri="{91240B29-F687-4F45-9708-019B960494DF}">
                <a14:hiddenLine xmlns:a14="http://schemas.microsoft.com/office/drawing/2010/main" w="38100">
                  <a:solidFill>
                    <a:srgbClr val="000000"/>
                  </a:solidFill>
                  <a:prstDash val="solid"/>
                  <a:round/>
                  <a:headEnd type="none" w="med" len="med"/>
                  <a:tailEnd type="none" w="med" len="med"/>
                </a14:hiddenLine>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221" name="Arc 30"/>
          <p:cNvSpPr/>
          <p:nvPr/>
        </p:nvSpPr>
        <p:spPr bwMode="auto">
          <a:xfrm>
            <a:off x="3630613" y="3987800"/>
            <a:ext cx="1389062" cy="404813"/>
          </a:xfrm>
          <a:custGeom>
            <a:avLst/>
            <a:gdLst>
              <a:gd name="T0" fmla="*/ 39000 w 39001"/>
              <a:gd name="T1" fmla="*/ 8394 h 21600"/>
              <a:gd name="T2" fmla="*/ 19099 w 39001"/>
              <a:gd name="T3" fmla="*/ 21600 h 21600"/>
              <a:gd name="T4" fmla="*/ -1 w 39001"/>
              <a:gd name="T5" fmla="*/ 10089 h 21600"/>
              <a:gd name="T6" fmla="*/ 39000 w 39001"/>
              <a:gd name="T7" fmla="*/ 8394 h 21600"/>
              <a:gd name="T8" fmla="*/ 19099 w 39001"/>
              <a:gd name="T9" fmla="*/ 21600 h 21600"/>
              <a:gd name="T10" fmla="*/ -1 w 39001"/>
              <a:gd name="T11" fmla="*/ 10089 h 21600"/>
              <a:gd name="T12" fmla="*/ 19099 w 39001"/>
              <a:gd name="T13" fmla="*/ 0 h 21600"/>
            </a:gdLst>
            <a:ahLst/>
            <a:cxnLst>
              <a:cxn ang="0">
                <a:pos x="T0" y="T1"/>
              </a:cxn>
              <a:cxn ang="0">
                <a:pos x="T2" y="T3"/>
              </a:cxn>
              <a:cxn ang="0">
                <a:pos x="T4" y="T5"/>
              </a:cxn>
              <a:cxn ang="0">
                <a:pos x="T6" y="T7"/>
              </a:cxn>
              <a:cxn ang="0">
                <a:pos x="T8" y="T9"/>
              </a:cxn>
              <a:cxn ang="0">
                <a:pos x="T10" y="T11"/>
              </a:cxn>
              <a:cxn ang="0">
                <a:pos x="T12" y="T13"/>
              </a:cxn>
            </a:cxnLst>
            <a:rect l="0" t="0" r="r" b="b"/>
            <a:pathLst>
              <a:path w="39001" h="21600" fill="none">
                <a:moveTo>
                  <a:pt x="39000" y="8394"/>
                </a:moveTo>
                <a:cubicBezTo>
                  <a:pt x="35625" y="16397"/>
                  <a:pt x="27784" y="21599"/>
                  <a:pt x="19099" y="21600"/>
                </a:cubicBezTo>
                <a:cubicBezTo>
                  <a:pt x="11091" y="21600"/>
                  <a:pt x="3740" y="17169"/>
                  <a:pt x="-1" y="10089"/>
                </a:cubicBezTo>
              </a:path>
              <a:path w="39001" h="21600" stroke="0">
                <a:moveTo>
                  <a:pt x="39000" y="8394"/>
                </a:moveTo>
                <a:cubicBezTo>
                  <a:pt x="35625" y="16397"/>
                  <a:pt x="27784" y="21599"/>
                  <a:pt x="19099" y="21600"/>
                </a:cubicBezTo>
                <a:cubicBezTo>
                  <a:pt x="11091" y="21600"/>
                  <a:pt x="3740" y="17169"/>
                  <a:pt x="-1" y="10089"/>
                </a:cubicBezTo>
                <a:lnTo>
                  <a:pt x="19099" y="0"/>
                </a:lnTo>
                <a:close/>
              </a:path>
            </a:pathLst>
          </a:custGeom>
          <a:noFill/>
          <a:ln w="19050" cap="flat" algn="ctr">
            <a:solidFill>
              <a:srgbClr val="00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222" name="Group 174"/>
          <p:cNvGrpSpPr/>
          <p:nvPr/>
        </p:nvGrpSpPr>
        <p:grpSpPr bwMode="auto">
          <a:xfrm>
            <a:off x="4256088" y="4257675"/>
            <a:ext cx="339725" cy="263525"/>
            <a:chOff x="2462" y="2174"/>
            <a:chExt cx="234" cy="188"/>
          </a:xfrm>
        </p:grpSpPr>
        <p:sp>
          <p:nvSpPr>
            <p:cNvPr id="2223" name="AutoShape 32"/>
            <p:cNvSpPr>
              <a:spLocks noChangeArrowheads="1"/>
            </p:cNvSpPr>
            <p:nvPr/>
          </p:nvSpPr>
          <p:spPr bwMode="auto">
            <a:xfrm>
              <a:off x="2462" y="2174"/>
              <a:ext cx="234" cy="188"/>
            </a:xfrm>
            <a:prstGeom prst="can">
              <a:avLst>
                <a:gd name="adj" fmla="val 50000"/>
              </a:avLst>
            </a:prstGeom>
            <a:gradFill rotWithShape="0">
              <a:gsLst>
                <a:gs pos="0">
                  <a:srgbClr val="B2B2B2"/>
                </a:gs>
                <a:gs pos="100000">
                  <a:srgbClr val="808080"/>
                </a:gs>
              </a:gsLst>
              <a:lin ang="0"/>
            </a:gradFill>
            <a:ln>
              <a:noFill/>
            </a:ln>
            <a:effectLst/>
            <a:extLst>
              <a:ext uri="{91240B29-F687-4F45-9708-019B960494DF}">
                <a14:hiddenLine xmlns:a14="http://schemas.microsoft.com/office/drawing/2010/main" w="381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24" name="AutoShape 33"/>
            <p:cNvSpPr/>
            <p:nvPr/>
          </p:nvSpPr>
          <p:spPr bwMode="auto">
            <a:xfrm>
              <a:off x="2492" y="2179"/>
              <a:ext cx="175" cy="77"/>
            </a:xfrm>
            <a:custGeom>
              <a:avLst/>
              <a:gdLst>
                <a:gd name="T0" fmla="*/ 10800 w 21600"/>
                <a:gd name="T1" fmla="*/ 0 h 21600"/>
                <a:gd name="T2" fmla="*/ 6480 w 21600"/>
                <a:gd name="T3" fmla="*/ 4320 h 21600"/>
                <a:gd name="T4" fmla="*/ 8640 w 21600"/>
                <a:gd name="T5" fmla="*/ 4320 h 21600"/>
                <a:gd name="T6" fmla="*/ 8640 w 21600"/>
                <a:gd name="T7" fmla="*/ 8640 h 21600"/>
                <a:gd name="T8" fmla="*/ 4320 w 21600"/>
                <a:gd name="T9" fmla="*/ 8640 h 21600"/>
                <a:gd name="T10" fmla="*/ 4320 w 21600"/>
                <a:gd name="T11" fmla="*/ 6480 h 21600"/>
                <a:gd name="T12" fmla="*/ 0 w 21600"/>
                <a:gd name="T13" fmla="*/ 10800 h 21600"/>
                <a:gd name="T14" fmla="*/ 4320 w 21600"/>
                <a:gd name="T15" fmla="*/ 15120 h 21600"/>
                <a:gd name="T16" fmla="*/ 4320 w 21600"/>
                <a:gd name="T17" fmla="*/ 12960 h 21600"/>
                <a:gd name="T18" fmla="*/ 8640 w 21600"/>
                <a:gd name="T19" fmla="*/ 12960 h 21600"/>
                <a:gd name="T20" fmla="*/ 8640 w 21600"/>
                <a:gd name="T21" fmla="*/ 17280 h 21600"/>
                <a:gd name="T22" fmla="*/ 6480 w 21600"/>
                <a:gd name="T23" fmla="*/ 17280 h 21600"/>
                <a:gd name="T24" fmla="*/ 10800 w 21600"/>
                <a:gd name="T25" fmla="*/ 21600 h 21600"/>
                <a:gd name="T26" fmla="*/ 15120 w 21600"/>
                <a:gd name="T27" fmla="*/ 17280 h 21600"/>
                <a:gd name="T28" fmla="*/ 12960 w 21600"/>
                <a:gd name="T29" fmla="*/ 17280 h 21600"/>
                <a:gd name="T30" fmla="*/ 12960 w 21600"/>
                <a:gd name="T31" fmla="*/ 12960 h 21600"/>
                <a:gd name="T32" fmla="*/ 17280 w 21600"/>
                <a:gd name="T33" fmla="*/ 12960 h 21600"/>
                <a:gd name="T34" fmla="*/ 17280 w 21600"/>
                <a:gd name="T35" fmla="*/ 15120 h 21600"/>
                <a:gd name="T36" fmla="*/ 21600 w 21600"/>
                <a:gd name="T37" fmla="*/ 10800 h 21600"/>
                <a:gd name="T38" fmla="*/ 17280 w 21600"/>
                <a:gd name="T39" fmla="*/ 6480 h 21600"/>
                <a:gd name="T40" fmla="*/ 17280 w 21600"/>
                <a:gd name="T41" fmla="*/ 8640 h 21600"/>
                <a:gd name="T42" fmla="*/ 12960 w 21600"/>
                <a:gd name="T43" fmla="*/ 8640 h 21600"/>
                <a:gd name="T44" fmla="*/ 12960 w 21600"/>
                <a:gd name="T45" fmla="*/ 4320 h 21600"/>
                <a:gd name="T46" fmla="*/ 15120 w 21600"/>
                <a:gd name="T47" fmla="*/ 432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CC"/>
            </a:solidFill>
            <a:ln>
              <a:noFill/>
            </a:ln>
            <a:effectLst>
              <a:outerShdw dist="12700" dir="5400000" algn="ctr" rotWithShape="0">
                <a:srgbClr val="000000"/>
              </a:outerShdw>
            </a:effectLst>
            <a:extLst>
              <a:ext uri="{91240B29-F687-4F45-9708-019B960494DF}">
                <a14:hiddenLine xmlns:a14="http://schemas.microsoft.com/office/drawing/2010/main" w="38100">
                  <a:solidFill>
                    <a:srgbClr val="000000"/>
                  </a:solidFill>
                  <a:prstDash val="solid"/>
                  <a:round/>
                  <a:headEnd type="none" w="med" len="med"/>
                  <a:tailEnd type="none" w="med" len="med"/>
                </a14:hiddenLine>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225" name="Group 177"/>
          <p:cNvGrpSpPr/>
          <p:nvPr/>
        </p:nvGrpSpPr>
        <p:grpSpPr bwMode="auto">
          <a:xfrm>
            <a:off x="4186238" y="3649663"/>
            <a:ext cx="338137" cy="265112"/>
            <a:chOff x="2462" y="2174"/>
            <a:chExt cx="234" cy="188"/>
          </a:xfrm>
        </p:grpSpPr>
        <p:sp>
          <p:nvSpPr>
            <p:cNvPr id="2226" name="AutoShape 35"/>
            <p:cNvSpPr>
              <a:spLocks noChangeArrowheads="1"/>
            </p:cNvSpPr>
            <p:nvPr/>
          </p:nvSpPr>
          <p:spPr bwMode="auto">
            <a:xfrm>
              <a:off x="2462" y="2174"/>
              <a:ext cx="234" cy="188"/>
            </a:xfrm>
            <a:prstGeom prst="can">
              <a:avLst>
                <a:gd name="adj" fmla="val 50000"/>
              </a:avLst>
            </a:prstGeom>
            <a:gradFill rotWithShape="0">
              <a:gsLst>
                <a:gs pos="0">
                  <a:srgbClr val="B2B2B2"/>
                </a:gs>
                <a:gs pos="100000">
                  <a:srgbClr val="808080"/>
                </a:gs>
              </a:gsLst>
              <a:lin ang="0"/>
            </a:gradFill>
            <a:ln>
              <a:noFill/>
            </a:ln>
            <a:effectLst/>
            <a:extLst>
              <a:ext uri="{91240B29-F687-4F45-9708-019B960494DF}">
                <a14:hiddenLine xmlns:a14="http://schemas.microsoft.com/office/drawing/2010/main" w="381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27" name="AutoShape 36"/>
            <p:cNvSpPr/>
            <p:nvPr/>
          </p:nvSpPr>
          <p:spPr bwMode="auto">
            <a:xfrm>
              <a:off x="2491" y="2179"/>
              <a:ext cx="178" cy="74"/>
            </a:xfrm>
            <a:custGeom>
              <a:avLst/>
              <a:gdLst>
                <a:gd name="T0" fmla="*/ 10800 w 21600"/>
                <a:gd name="T1" fmla="*/ 0 h 21600"/>
                <a:gd name="T2" fmla="*/ 6480 w 21600"/>
                <a:gd name="T3" fmla="*/ 4320 h 21600"/>
                <a:gd name="T4" fmla="*/ 8640 w 21600"/>
                <a:gd name="T5" fmla="*/ 4320 h 21600"/>
                <a:gd name="T6" fmla="*/ 8640 w 21600"/>
                <a:gd name="T7" fmla="*/ 8640 h 21600"/>
                <a:gd name="T8" fmla="*/ 4320 w 21600"/>
                <a:gd name="T9" fmla="*/ 8640 h 21600"/>
                <a:gd name="T10" fmla="*/ 4320 w 21600"/>
                <a:gd name="T11" fmla="*/ 6480 h 21600"/>
                <a:gd name="T12" fmla="*/ 0 w 21600"/>
                <a:gd name="T13" fmla="*/ 10800 h 21600"/>
                <a:gd name="T14" fmla="*/ 4320 w 21600"/>
                <a:gd name="T15" fmla="*/ 15120 h 21600"/>
                <a:gd name="T16" fmla="*/ 4320 w 21600"/>
                <a:gd name="T17" fmla="*/ 12960 h 21600"/>
                <a:gd name="T18" fmla="*/ 8640 w 21600"/>
                <a:gd name="T19" fmla="*/ 12960 h 21600"/>
                <a:gd name="T20" fmla="*/ 8640 w 21600"/>
                <a:gd name="T21" fmla="*/ 17280 h 21600"/>
                <a:gd name="T22" fmla="*/ 6480 w 21600"/>
                <a:gd name="T23" fmla="*/ 17280 h 21600"/>
                <a:gd name="T24" fmla="*/ 10800 w 21600"/>
                <a:gd name="T25" fmla="*/ 21600 h 21600"/>
                <a:gd name="T26" fmla="*/ 15120 w 21600"/>
                <a:gd name="T27" fmla="*/ 17280 h 21600"/>
                <a:gd name="T28" fmla="*/ 12960 w 21600"/>
                <a:gd name="T29" fmla="*/ 17280 h 21600"/>
                <a:gd name="T30" fmla="*/ 12960 w 21600"/>
                <a:gd name="T31" fmla="*/ 12960 h 21600"/>
                <a:gd name="T32" fmla="*/ 17280 w 21600"/>
                <a:gd name="T33" fmla="*/ 12960 h 21600"/>
                <a:gd name="T34" fmla="*/ 17280 w 21600"/>
                <a:gd name="T35" fmla="*/ 15120 h 21600"/>
                <a:gd name="T36" fmla="*/ 21600 w 21600"/>
                <a:gd name="T37" fmla="*/ 10800 h 21600"/>
                <a:gd name="T38" fmla="*/ 17280 w 21600"/>
                <a:gd name="T39" fmla="*/ 6480 h 21600"/>
                <a:gd name="T40" fmla="*/ 17280 w 21600"/>
                <a:gd name="T41" fmla="*/ 8640 h 21600"/>
                <a:gd name="T42" fmla="*/ 12960 w 21600"/>
                <a:gd name="T43" fmla="*/ 8640 h 21600"/>
                <a:gd name="T44" fmla="*/ 12960 w 21600"/>
                <a:gd name="T45" fmla="*/ 4320 h 21600"/>
                <a:gd name="T46" fmla="*/ 15120 w 21600"/>
                <a:gd name="T47" fmla="*/ 4320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FFFFCC"/>
            </a:solidFill>
            <a:ln>
              <a:noFill/>
            </a:ln>
            <a:effectLst>
              <a:outerShdw dist="12700" dir="5400000" algn="ctr" rotWithShape="0">
                <a:srgbClr val="000000"/>
              </a:outerShdw>
            </a:effectLst>
            <a:extLst>
              <a:ext uri="{91240B29-F687-4F45-9708-019B960494DF}">
                <a14:hiddenLine xmlns:a14="http://schemas.microsoft.com/office/drawing/2010/main" w="38100">
                  <a:solidFill>
                    <a:srgbClr val="000000"/>
                  </a:solidFill>
                  <a:prstDash val="solid"/>
                  <a:round/>
                  <a:headEnd type="none" w="med" len="med"/>
                  <a:tailEnd type="none" w="med" len="med"/>
                </a14:hiddenLine>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228" name="Oval 37"/>
          <p:cNvSpPr>
            <a:spLocks noChangeArrowheads="1"/>
          </p:cNvSpPr>
          <p:nvPr/>
        </p:nvSpPr>
        <p:spPr bwMode="auto">
          <a:xfrm>
            <a:off x="984250" y="3814763"/>
            <a:ext cx="1249363" cy="269875"/>
          </a:xfrm>
          <a:prstGeom prst="ellipse">
            <a:avLst/>
          </a:prstGeom>
          <a:noFill/>
          <a:ln w="19050" cap="flat" algn="ctr">
            <a:solidFill>
              <a:srgbClr val="00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2229" name="Picture 38" descr="Harmony6000"/>
          <p:cNvPicPr preferRelativeResize="0">
            <a:picLocks noChangeArrowheads="1"/>
          </p:cNvPicPr>
          <p:nvPr/>
        </p:nvPicPr>
        <p:blipFill>
          <a:blip r:embed="rId3">
            <a:lum bright="6000" contrast="6000"/>
            <a:extLst>
              <a:ext uri="{28A0092B-C50C-407E-A947-70E740481C1C}">
                <a14:useLocalDpi xmlns:a14="http://schemas.microsoft.com/office/drawing/2010/main" val="0"/>
              </a:ext>
            </a:extLst>
          </a:blip>
          <a:srcRect l="2985" t="1558" r="7822"/>
          <a:stretch>
            <a:fillRect/>
          </a:stretch>
        </p:blipFill>
        <p:spPr bwMode="auto">
          <a:xfrm>
            <a:off x="914400" y="3746500"/>
            <a:ext cx="250825"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0" name="Picture 39" descr="Harmony6000"/>
          <p:cNvPicPr preferRelativeResize="0">
            <a:picLocks noChangeArrowheads="1"/>
          </p:cNvPicPr>
          <p:nvPr/>
        </p:nvPicPr>
        <p:blipFill>
          <a:blip r:embed="rId4">
            <a:lum bright="6000" contrast="6000"/>
            <a:extLst>
              <a:ext uri="{28A0092B-C50C-407E-A947-70E740481C1C}">
                <a14:useLocalDpi xmlns:a14="http://schemas.microsoft.com/office/drawing/2010/main" val="0"/>
              </a:ext>
            </a:extLst>
          </a:blip>
          <a:srcRect l="2985" t="1558" r="7822"/>
          <a:stretch>
            <a:fillRect/>
          </a:stretch>
        </p:blipFill>
        <p:spPr bwMode="auto">
          <a:xfrm>
            <a:off x="1609725" y="3611563"/>
            <a:ext cx="249238" cy="404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31" name="Picture 40" descr="Harmony6000"/>
          <p:cNvPicPr preferRelativeResize="0">
            <a:picLocks noChangeArrowheads="1"/>
          </p:cNvPicPr>
          <p:nvPr/>
        </p:nvPicPr>
        <p:blipFill>
          <a:blip r:embed="rId3">
            <a:lum bright="6000" contrast="6000"/>
            <a:extLst>
              <a:ext uri="{28A0092B-C50C-407E-A947-70E740481C1C}">
                <a14:useLocalDpi xmlns:a14="http://schemas.microsoft.com/office/drawing/2010/main" val="0"/>
              </a:ext>
            </a:extLst>
          </a:blip>
          <a:srcRect l="2985" t="1558" r="7822"/>
          <a:stretch>
            <a:fillRect/>
          </a:stretch>
        </p:blipFill>
        <p:spPr bwMode="auto">
          <a:xfrm>
            <a:off x="2095500" y="3746500"/>
            <a:ext cx="250825"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2" name="Line 41"/>
          <p:cNvSpPr>
            <a:spLocks noChangeShapeType="1"/>
          </p:cNvSpPr>
          <p:nvPr/>
        </p:nvSpPr>
        <p:spPr bwMode="auto">
          <a:xfrm>
            <a:off x="984250" y="3949700"/>
            <a:ext cx="277813" cy="539750"/>
          </a:xfrm>
          <a:prstGeom prst="line">
            <a:avLst/>
          </a:prstGeom>
          <a:noFill/>
          <a:ln w="1905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233" name="Line 42"/>
          <p:cNvSpPr>
            <a:spLocks noChangeShapeType="1"/>
          </p:cNvSpPr>
          <p:nvPr/>
        </p:nvSpPr>
        <p:spPr bwMode="auto">
          <a:xfrm flipH="1">
            <a:off x="1957388" y="3949700"/>
            <a:ext cx="276225" cy="473075"/>
          </a:xfrm>
          <a:prstGeom prst="line">
            <a:avLst/>
          </a:prstGeom>
          <a:noFill/>
          <a:ln w="1905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234" name="Line 43"/>
          <p:cNvSpPr>
            <a:spLocks noChangeShapeType="1"/>
          </p:cNvSpPr>
          <p:nvPr/>
        </p:nvSpPr>
        <p:spPr bwMode="auto">
          <a:xfrm>
            <a:off x="914400" y="3949700"/>
            <a:ext cx="1042988" cy="473075"/>
          </a:xfrm>
          <a:prstGeom prst="line">
            <a:avLst/>
          </a:prstGeom>
          <a:noFill/>
          <a:ln w="1905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235" name="Line 44"/>
          <p:cNvSpPr>
            <a:spLocks noChangeShapeType="1"/>
          </p:cNvSpPr>
          <p:nvPr/>
        </p:nvSpPr>
        <p:spPr bwMode="auto">
          <a:xfrm flipH="1">
            <a:off x="1331913" y="4016375"/>
            <a:ext cx="833437" cy="406400"/>
          </a:xfrm>
          <a:prstGeom prst="line">
            <a:avLst/>
          </a:prstGeom>
          <a:noFill/>
          <a:ln w="1905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pic>
        <p:nvPicPr>
          <p:cNvPr id="2236" name="Picture 45" descr="Harmony6000"/>
          <p:cNvPicPr preferRelativeResize="0">
            <a:picLocks noChangeArrowheads="1"/>
          </p:cNvPicPr>
          <p:nvPr/>
        </p:nvPicPr>
        <p:blipFill>
          <a:blip r:embed="rId3">
            <a:lum bright="6000" contrast="6000"/>
            <a:extLst>
              <a:ext uri="{28A0092B-C50C-407E-A947-70E740481C1C}">
                <a14:useLocalDpi xmlns:a14="http://schemas.microsoft.com/office/drawing/2010/main" val="0"/>
              </a:ext>
            </a:extLst>
          </a:blip>
          <a:srcRect l="2985" t="1558" r="7822"/>
          <a:stretch>
            <a:fillRect/>
          </a:stretch>
        </p:blipFill>
        <p:spPr bwMode="auto">
          <a:xfrm>
            <a:off x="1816100" y="4219575"/>
            <a:ext cx="250825"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37" name="Text Box 46"/>
          <p:cNvSpPr>
            <a:spLocks noChangeArrowheads="1"/>
          </p:cNvSpPr>
          <p:nvPr/>
        </p:nvSpPr>
        <p:spPr bwMode="auto">
          <a:xfrm>
            <a:off x="4022725" y="3903663"/>
            <a:ext cx="827088"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90000"/>
              </a:lnSpc>
              <a:buSzPct val="100000"/>
            </a:pPr>
            <a:r>
              <a:rPr lang="en-US" altLang="zh-TW" sz="1600" b="1">
                <a:latin typeface="Times New Roman" panose="02020603050405020304" pitchFamily="18" charset="0"/>
                <a:ea typeface="PMingLiU" panose="02020500000000000000" pitchFamily="18" charset="-120"/>
                <a:cs typeface="Times New Roman" panose="02020603050405020304" pitchFamily="18" charset="0"/>
              </a:rPr>
              <a:t>CMNet</a:t>
            </a:r>
            <a:endParaRPr lang="en-US" altLang="zh-TW" sz="1600" b="1">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2238" name="Text Box 47"/>
          <p:cNvSpPr>
            <a:spLocks noChangeArrowheads="1"/>
          </p:cNvSpPr>
          <p:nvPr/>
        </p:nvSpPr>
        <p:spPr bwMode="auto">
          <a:xfrm>
            <a:off x="1095375" y="3797300"/>
            <a:ext cx="657225" cy="3127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90000"/>
              </a:lnSpc>
              <a:buSzPct val="100000"/>
            </a:pPr>
            <a:r>
              <a:rPr lang="en-US" altLang="zh-TW" sz="1600" b="1">
                <a:latin typeface="Times New Roman" panose="02020603050405020304" pitchFamily="18" charset="0"/>
                <a:ea typeface="PMingLiU" panose="02020500000000000000" pitchFamily="18" charset="-120"/>
                <a:cs typeface="Times New Roman" panose="02020603050405020304" pitchFamily="18" charset="0"/>
              </a:rPr>
              <a:t>TDM</a:t>
            </a:r>
            <a:endParaRPr lang="en-US" altLang="zh-TW" sz="1600" b="1">
              <a:latin typeface="Times New Roman" panose="02020603050405020304" pitchFamily="18" charset="0"/>
              <a:ea typeface="PMingLiU" panose="02020500000000000000" pitchFamily="18" charset="-120"/>
              <a:cs typeface="Times New Roman" panose="02020603050405020304" pitchFamily="18" charset="0"/>
            </a:endParaRPr>
          </a:p>
        </p:txBody>
      </p:sp>
      <p:grpSp>
        <p:nvGrpSpPr>
          <p:cNvPr id="2239" name="Group 191"/>
          <p:cNvGrpSpPr/>
          <p:nvPr/>
        </p:nvGrpSpPr>
        <p:grpSpPr bwMode="auto">
          <a:xfrm>
            <a:off x="6540500" y="1116013"/>
            <a:ext cx="973138" cy="674687"/>
            <a:chOff x="4604" y="788"/>
            <a:chExt cx="888" cy="544"/>
          </a:xfrm>
        </p:grpSpPr>
        <p:sp>
          <p:nvSpPr>
            <p:cNvPr id="2240" name="Oval 49"/>
            <p:cNvSpPr>
              <a:spLocks noChangeArrowheads="1"/>
            </p:cNvSpPr>
            <p:nvPr/>
          </p:nvSpPr>
          <p:spPr bwMode="auto">
            <a:xfrm>
              <a:off x="4920" y="892"/>
              <a:ext cx="191" cy="137"/>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41" name="Oval 50"/>
            <p:cNvSpPr>
              <a:spLocks noChangeArrowheads="1"/>
            </p:cNvSpPr>
            <p:nvPr/>
          </p:nvSpPr>
          <p:spPr bwMode="auto">
            <a:xfrm>
              <a:off x="5092" y="876"/>
              <a:ext cx="152" cy="109"/>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42" name="Oval 51"/>
            <p:cNvSpPr>
              <a:spLocks noChangeArrowheads="1"/>
            </p:cNvSpPr>
            <p:nvPr/>
          </p:nvSpPr>
          <p:spPr bwMode="auto">
            <a:xfrm>
              <a:off x="5243" y="1005"/>
              <a:ext cx="249" cy="183"/>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43" name="Oval 52"/>
            <p:cNvSpPr>
              <a:spLocks noChangeArrowheads="1"/>
            </p:cNvSpPr>
            <p:nvPr/>
          </p:nvSpPr>
          <p:spPr bwMode="auto">
            <a:xfrm>
              <a:off x="4748" y="1092"/>
              <a:ext cx="286" cy="212"/>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44" name="Oval 53"/>
            <p:cNvSpPr>
              <a:spLocks noChangeArrowheads="1"/>
            </p:cNvSpPr>
            <p:nvPr/>
          </p:nvSpPr>
          <p:spPr bwMode="auto">
            <a:xfrm>
              <a:off x="5167" y="1121"/>
              <a:ext cx="210" cy="153"/>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45" name="Oval 54"/>
            <p:cNvSpPr>
              <a:spLocks noChangeArrowheads="1"/>
            </p:cNvSpPr>
            <p:nvPr/>
          </p:nvSpPr>
          <p:spPr bwMode="auto">
            <a:xfrm>
              <a:off x="4671" y="1135"/>
              <a:ext cx="154" cy="108"/>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46" name="Oval 55"/>
            <p:cNvSpPr>
              <a:spLocks noChangeArrowheads="1"/>
            </p:cNvSpPr>
            <p:nvPr/>
          </p:nvSpPr>
          <p:spPr bwMode="auto">
            <a:xfrm>
              <a:off x="4652" y="1034"/>
              <a:ext cx="155" cy="109"/>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47" name="Oval 56"/>
            <p:cNvSpPr>
              <a:spLocks noChangeArrowheads="1"/>
            </p:cNvSpPr>
            <p:nvPr/>
          </p:nvSpPr>
          <p:spPr bwMode="auto">
            <a:xfrm>
              <a:off x="4729" y="919"/>
              <a:ext cx="249" cy="182"/>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48" name="Oval 57"/>
            <p:cNvSpPr>
              <a:spLocks noChangeArrowheads="1"/>
            </p:cNvSpPr>
            <p:nvPr/>
          </p:nvSpPr>
          <p:spPr bwMode="auto">
            <a:xfrm>
              <a:off x="4957" y="1150"/>
              <a:ext cx="250" cy="182"/>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49" name="Oval 58"/>
            <p:cNvSpPr>
              <a:spLocks noChangeArrowheads="1"/>
            </p:cNvSpPr>
            <p:nvPr/>
          </p:nvSpPr>
          <p:spPr bwMode="auto">
            <a:xfrm>
              <a:off x="5283" y="934"/>
              <a:ext cx="191" cy="138"/>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50" name="Oval 59"/>
            <p:cNvSpPr>
              <a:spLocks noChangeArrowheads="1"/>
            </p:cNvSpPr>
            <p:nvPr/>
          </p:nvSpPr>
          <p:spPr bwMode="auto">
            <a:xfrm>
              <a:off x="5225" y="876"/>
              <a:ext cx="171" cy="124"/>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51" name="Freeform 60"/>
            <p:cNvSpPr/>
            <p:nvPr/>
          </p:nvSpPr>
          <p:spPr bwMode="auto">
            <a:xfrm>
              <a:off x="4720" y="912"/>
              <a:ext cx="728" cy="361"/>
            </a:xfrm>
            <a:custGeom>
              <a:avLst/>
              <a:gdLst>
                <a:gd name="T0" fmla="*/ 224 w 728"/>
                <a:gd name="T1" fmla="*/ 36 h 361"/>
                <a:gd name="T2" fmla="*/ 256 w 728"/>
                <a:gd name="T3" fmla="*/ 10 h 361"/>
                <a:gd name="T4" fmla="*/ 391 w 728"/>
                <a:gd name="T5" fmla="*/ 12 h 361"/>
                <a:gd name="T6" fmla="*/ 487 w 728"/>
                <a:gd name="T7" fmla="*/ 0 h 361"/>
                <a:gd name="T8" fmla="*/ 608 w 728"/>
                <a:gd name="T9" fmla="*/ 43 h 361"/>
                <a:gd name="T10" fmla="*/ 669 w 728"/>
                <a:gd name="T11" fmla="*/ 32 h 361"/>
                <a:gd name="T12" fmla="*/ 701 w 728"/>
                <a:gd name="T13" fmla="*/ 36 h 361"/>
                <a:gd name="T14" fmla="*/ 709 w 728"/>
                <a:gd name="T15" fmla="*/ 143 h 361"/>
                <a:gd name="T16" fmla="*/ 727 w 728"/>
                <a:gd name="T17" fmla="*/ 161 h 361"/>
                <a:gd name="T18" fmla="*/ 671 w 728"/>
                <a:gd name="T19" fmla="*/ 244 h 361"/>
                <a:gd name="T20" fmla="*/ 610 w 728"/>
                <a:gd name="T21" fmla="*/ 186 h 361"/>
                <a:gd name="T22" fmla="*/ 595 w 728"/>
                <a:gd name="T23" fmla="*/ 216 h 361"/>
                <a:gd name="T24" fmla="*/ 508 w 728"/>
                <a:gd name="T25" fmla="*/ 330 h 361"/>
                <a:gd name="T26" fmla="*/ 221 w 728"/>
                <a:gd name="T27" fmla="*/ 360 h 361"/>
                <a:gd name="T28" fmla="*/ 70 w 728"/>
                <a:gd name="T29" fmla="*/ 338 h 361"/>
                <a:gd name="T30" fmla="*/ 23 w 728"/>
                <a:gd name="T31" fmla="*/ 267 h 361"/>
                <a:gd name="T32" fmla="*/ 23 w 728"/>
                <a:gd name="T33" fmla="*/ 194 h 361"/>
                <a:gd name="T34" fmla="*/ 0 w 728"/>
                <a:gd name="T35" fmla="*/ 134 h 361"/>
                <a:gd name="T36" fmla="*/ 224 w 728"/>
                <a:gd name="T37" fmla="*/ 36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8" h="361">
                  <a:moveTo>
                    <a:pt x="224" y="36"/>
                  </a:moveTo>
                  <a:lnTo>
                    <a:pt x="256" y="10"/>
                  </a:lnTo>
                  <a:lnTo>
                    <a:pt x="391" y="12"/>
                  </a:lnTo>
                  <a:lnTo>
                    <a:pt x="487" y="0"/>
                  </a:lnTo>
                  <a:lnTo>
                    <a:pt x="608" y="43"/>
                  </a:lnTo>
                  <a:lnTo>
                    <a:pt x="669" y="32"/>
                  </a:lnTo>
                  <a:lnTo>
                    <a:pt x="701" y="36"/>
                  </a:lnTo>
                  <a:lnTo>
                    <a:pt x="709" y="143"/>
                  </a:lnTo>
                  <a:lnTo>
                    <a:pt x="727" y="161"/>
                  </a:lnTo>
                  <a:lnTo>
                    <a:pt x="671" y="244"/>
                  </a:lnTo>
                  <a:lnTo>
                    <a:pt x="610" y="186"/>
                  </a:lnTo>
                  <a:lnTo>
                    <a:pt x="595" y="216"/>
                  </a:lnTo>
                  <a:lnTo>
                    <a:pt x="508" y="330"/>
                  </a:lnTo>
                  <a:lnTo>
                    <a:pt x="221" y="360"/>
                  </a:lnTo>
                  <a:lnTo>
                    <a:pt x="70" y="338"/>
                  </a:lnTo>
                  <a:lnTo>
                    <a:pt x="23" y="267"/>
                  </a:lnTo>
                  <a:lnTo>
                    <a:pt x="23" y="194"/>
                  </a:lnTo>
                  <a:lnTo>
                    <a:pt x="0" y="134"/>
                  </a:lnTo>
                  <a:lnTo>
                    <a:pt x="224" y="36"/>
                  </a:lnTo>
                </a:path>
              </a:pathLst>
            </a:cu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52" name="Oval 61"/>
            <p:cNvSpPr>
              <a:spLocks noChangeArrowheads="1"/>
            </p:cNvSpPr>
            <p:nvPr/>
          </p:nvSpPr>
          <p:spPr bwMode="auto">
            <a:xfrm>
              <a:off x="4872" y="805"/>
              <a:ext cx="191" cy="144"/>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53" name="Oval 62"/>
            <p:cNvSpPr>
              <a:spLocks noChangeArrowheads="1"/>
            </p:cNvSpPr>
            <p:nvPr/>
          </p:nvSpPr>
          <p:spPr bwMode="auto">
            <a:xfrm>
              <a:off x="5044" y="788"/>
              <a:ext cx="152" cy="115"/>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54" name="Oval 63"/>
            <p:cNvSpPr>
              <a:spLocks noChangeArrowheads="1"/>
            </p:cNvSpPr>
            <p:nvPr/>
          </p:nvSpPr>
          <p:spPr bwMode="auto">
            <a:xfrm>
              <a:off x="5195" y="924"/>
              <a:ext cx="249" cy="193"/>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55" name="Oval 64"/>
            <p:cNvSpPr>
              <a:spLocks noChangeArrowheads="1"/>
            </p:cNvSpPr>
            <p:nvPr/>
          </p:nvSpPr>
          <p:spPr bwMode="auto">
            <a:xfrm>
              <a:off x="4700" y="1015"/>
              <a:ext cx="286" cy="224"/>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56" name="Oval 65"/>
            <p:cNvSpPr>
              <a:spLocks noChangeArrowheads="1"/>
            </p:cNvSpPr>
            <p:nvPr/>
          </p:nvSpPr>
          <p:spPr bwMode="auto">
            <a:xfrm>
              <a:off x="5119" y="1046"/>
              <a:ext cx="210" cy="161"/>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57" name="Oval 66"/>
            <p:cNvSpPr>
              <a:spLocks noChangeArrowheads="1"/>
            </p:cNvSpPr>
            <p:nvPr/>
          </p:nvSpPr>
          <p:spPr bwMode="auto">
            <a:xfrm>
              <a:off x="4623" y="1060"/>
              <a:ext cx="154" cy="114"/>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58" name="Oval 67"/>
            <p:cNvSpPr>
              <a:spLocks noChangeArrowheads="1"/>
            </p:cNvSpPr>
            <p:nvPr/>
          </p:nvSpPr>
          <p:spPr bwMode="auto">
            <a:xfrm>
              <a:off x="4604" y="954"/>
              <a:ext cx="155" cy="115"/>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59" name="Oval 68"/>
            <p:cNvSpPr>
              <a:spLocks noChangeArrowheads="1"/>
            </p:cNvSpPr>
            <p:nvPr/>
          </p:nvSpPr>
          <p:spPr bwMode="auto">
            <a:xfrm>
              <a:off x="4681" y="833"/>
              <a:ext cx="249" cy="192"/>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60" name="Oval 69"/>
            <p:cNvSpPr>
              <a:spLocks noChangeArrowheads="1"/>
            </p:cNvSpPr>
            <p:nvPr/>
          </p:nvSpPr>
          <p:spPr bwMode="auto">
            <a:xfrm>
              <a:off x="4909" y="1076"/>
              <a:ext cx="250" cy="192"/>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61" name="Oval 70"/>
            <p:cNvSpPr>
              <a:spLocks noChangeArrowheads="1"/>
            </p:cNvSpPr>
            <p:nvPr/>
          </p:nvSpPr>
          <p:spPr bwMode="auto">
            <a:xfrm>
              <a:off x="5235" y="849"/>
              <a:ext cx="191" cy="146"/>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62" name="Oval 71"/>
            <p:cNvSpPr>
              <a:spLocks noChangeArrowheads="1"/>
            </p:cNvSpPr>
            <p:nvPr/>
          </p:nvSpPr>
          <p:spPr bwMode="auto">
            <a:xfrm>
              <a:off x="5177" y="788"/>
              <a:ext cx="171" cy="131"/>
            </a:xfrm>
            <a:prstGeom prst="ellipse">
              <a:avLst/>
            </a:pr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12699">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63" name="Freeform 72"/>
            <p:cNvSpPr/>
            <p:nvPr/>
          </p:nvSpPr>
          <p:spPr bwMode="auto">
            <a:xfrm>
              <a:off x="4672" y="826"/>
              <a:ext cx="728" cy="380"/>
            </a:xfrm>
            <a:custGeom>
              <a:avLst/>
              <a:gdLst>
                <a:gd name="T0" fmla="*/ 224 w 728"/>
                <a:gd name="T1" fmla="*/ 38 h 380"/>
                <a:gd name="T2" fmla="*/ 256 w 728"/>
                <a:gd name="T3" fmla="*/ 10 h 380"/>
                <a:gd name="T4" fmla="*/ 391 w 728"/>
                <a:gd name="T5" fmla="*/ 12 h 380"/>
                <a:gd name="T6" fmla="*/ 487 w 728"/>
                <a:gd name="T7" fmla="*/ 0 h 380"/>
                <a:gd name="T8" fmla="*/ 608 w 728"/>
                <a:gd name="T9" fmla="*/ 45 h 380"/>
                <a:gd name="T10" fmla="*/ 669 w 728"/>
                <a:gd name="T11" fmla="*/ 33 h 380"/>
                <a:gd name="T12" fmla="*/ 701 w 728"/>
                <a:gd name="T13" fmla="*/ 38 h 380"/>
                <a:gd name="T14" fmla="*/ 709 w 728"/>
                <a:gd name="T15" fmla="*/ 150 h 380"/>
                <a:gd name="T16" fmla="*/ 727 w 728"/>
                <a:gd name="T17" fmla="*/ 169 h 380"/>
                <a:gd name="T18" fmla="*/ 671 w 728"/>
                <a:gd name="T19" fmla="*/ 257 h 380"/>
                <a:gd name="T20" fmla="*/ 610 w 728"/>
                <a:gd name="T21" fmla="*/ 196 h 380"/>
                <a:gd name="T22" fmla="*/ 595 w 728"/>
                <a:gd name="T23" fmla="*/ 227 h 380"/>
                <a:gd name="T24" fmla="*/ 508 w 728"/>
                <a:gd name="T25" fmla="*/ 348 h 380"/>
                <a:gd name="T26" fmla="*/ 221 w 728"/>
                <a:gd name="T27" fmla="*/ 379 h 380"/>
                <a:gd name="T28" fmla="*/ 70 w 728"/>
                <a:gd name="T29" fmla="*/ 356 h 380"/>
                <a:gd name="T30" fmla="*/ 23 w 728"/>
                <a:gd name="T31" fmla="*/ 281 h 380"/>
                <a:gd name="T32" fmla="*/ 23 w 728"/>
                <a:gd name="T33" fmla="*/ 204 h 380"/>
                <a:gd name="T34" fmla="*/ 0 w 728"/>
                <a:gd name="T35" fmla="*/ 141 h 380"/>
                <a:gd name="T36" fmla="*/ 224 w 728"/>
                <a:gd name="T37" fmla="*/ 3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28" h="380">
                  <a:moveTo>
                    <a:pt x="224" y="38"/>
                  </a:moveTo>
                  <a:lnTo>
                    <a:pt x="256" y="10"/>
                  </a:lnTo>
                  <a:lnTo>
                    <a:pt x="391" y="12"/>
                  </a:lnTo>
                  <a:lnTo>
                    <a:pt x="487" y="0"/>
                  </a:lnTo>
                  <a:lnTo>
                    <a:pt x="608" y="45"/>
                  </a:lnTo>
                  <a:lnTo>
                    <a:pt x="669" y="33"/>
                  </a:lnTo>
                  <a:lnTo>
                    <a:pt x="701" y="38"/>
                  </a:lnTo>
                  <a:lnTo>
                    <a:pt x="709" y="150"/>
                  </a:lnTo>
                  <a:lnTo>
                    <a:pt x="727" y="169"/>
                  </a:lnTo>
                  <a:lnTo>
                    <a:pt x="671" y="257"/>
                  </a:lnTo>
                  <a:lnTo>
                    <a:pt x="610" y="196"/>
                  </a:lnTo>
                  <a:lnTo>
                    <a:pt x="595" y="227"/>
                  </a:lnTo>
                  <a:lnTo>
                    <a:pt x="508" y="348"/>
                  </a:lnTo>
                  <a:lnTo>
                    <a:pt x="221" y="379"/>
                  </a:lnTo>
                  <a:lnTo>
                    <a:pt x="70" y="356"/>
                  </a:lnTo>
                  <a:lnTo>
                    <a:pt x="23" y="281"/>
                  </a:lnTo>
                  <a:lnTo>
                    <a:pt x="23" y="204"/>
                  </a:lnTo>
                  <a:lnTo>
                    <a:pt x="0" y="141"/>
                  </a:lnTo>
                  <a:lnTo>
                    <a:pt x="224" y="38"/>
                  </a:lnTo>
                </a:path>
              </a:pathLst>
            </a:custGeom>
            <a:gradFill rotWithShape="0">
              <a:gsLst>
                <a:gs pos="0">
                  <a:srgbClr val="5E7647"/>
                </a:gs>
                <a:gs pos="50000">
                  <a:srgbClr val="CCFF99"/>
                </a:gs>
                <a:gs pos="100000">
                  <a:srgbClr val="5E7647"/>
                </a:gs>
              </a:gsLst>
              <a:lin ang="270000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264" name="Rectangle 73"/>
          <p:cNvSpPr>
            <a:spLocks noChangeArrowheads="1"/>
          </p:cNvSpPr>
          <p:nvPr/>
        </p:nvSpPr>
        <p:spPr bwMode="auto">
          <a:xfrm>
            <a:off x="6680200" y="1319213"/>
            <a:ext cx="6953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400" b="1">
                <a:solidFill>
                  <a:srgbClr val="000000"/>
                </a:solidFill>
                <a:latin typeface="Comic Sans MS" panose="030F0702030302020204" pitchFamily="66" charset="0"/>
                <a:ea typeface="宋体" panose="02010600030101010101" pitchFamily="2" charset="-122"/>
                <a:cs typeface="Times New Roman" panose="02020603050405020304" pitchFamily="18" charset="0"/>
              </a:rPr>
              <a:t>PSTN</a:t>
            </a:r>
            <a:endParaRPr lang="de-DE" altLang="zh-CN" sz="1400" b="1">
              <a:solidFill>
                <a:srgbClr val="000000"/>
              </a:solidFill>
              <a:latin typeface="Comic Sans MS" panose="030F0702030302020204" pitchFamily="66" charset="0"/>
              <a:ea typeface="宋体" panose="02010600030101010101" pitchFamily="2" charset="-122"/>
              <a:cs typeface="Times New Roman" panose="02020603050405020304" pitchFamily="18" charset="0"/>
            </a:endParaRPr>
          </a:p>
        </p:txBody>
      </p:sp>
      <p:sp>
        <p:nvSpPr>
          <p:cNvPr id="2265" name="Oval 74"/>
          <p:cNvSpPr>
            <a:spLocks noChangeArrowheads="1"/>
          </p:cNvSpPr>
          <p:nvPr/>
        </p:nvSpPr>
        <p:spPr bwMode="auto">
          <a:xfrm>
            <a:off x="3173413" y="2535238"/>
            <a:ext cx="2117725" cy="690562"/>
          </a:xfrm>
          <a:prstGeom prst="ellipse">
            <a:avLst/>
          </a:prstGeom>
          <a:gradFill rotWithShape="0">
            <a:gsLst>
              <a:gs pos="0">
                <a:srgbClr val="009999"/>
              </a:gs>
              <a:gs pos="100000">
                <a:srgbClr val="004747"/>
              </a:gs>
            </a:gsLst>
            <a:lin ang="5400000"/>
          </a:gradFill>
          <a:ln>
            <a:noFill/>
          </a:ln>
          <a:effectLst>
            <a:outerShdw dist="215526" dir="2700000" algn="ctr" rotWithShape="0">
              <a:schemeClr val="bg2"/>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66" name="Text Box 75"/>
          <p:cNvSpPr>
            <a:spLocks noChangeArrowheads="1"/>
          </p:cNvSpPr>
          <p:nvPr/>
        </p:nvSpPr>
        <p:spPr bwMode="auto">
          <a:xfrm>
            <a:off x="4040188" y="2316163"/>
            <a:ext cx="757237"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90000"/>
              </a:lnSpc>
              <a:buSzPct val="100000"/>
            </a:pPr>
            <a:r>
              <a:rPr lang="en-US" altLang="zh-TW" sz="1600" b="1">
                <a:latin typeface="Times New Roman" panose="02020603050405020304" pitchFamily="18" charset="0"/>
                <a:ea typeface="PMingLiU" panose="02020500000000000000" pitchFamily="18" charset="-120"/>
                <a:cs typeface="Times New Roman" panose="02020603050405020304" pitchFamily="18" charset="0"/>
              </a:rPr>
              <a:t>GPRS</a:t>
            </a:r>
            <a:endParaRPr lang="en-US" altLang="zh-TW" sz="1600" b="1">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2267" name="Oval 76"/>
          <p:cNvSpPr>
            <a:spLocks noChangeArrowheads="1"/>
          </p:cNvSpPr>
          <p:nvPr/>
        </p:nvSpPr>
        <p:spPr bwMode="auto">
          <a:xfrm>
            <a:off x="984250" y="2535238"/>
            <a:ext cx="2119313" cy="690562"/>
          </a:xfrm>
          <a:prstGeom prst="ellipse">
            <a:avLst/>
          </a:prstGeom>
          <a:gradFill rotWithShape="0">
            <a:gsLst>
              <a:gs pos="0">
                <a:srgbClr val="FFFF99"/>
              </a:gs>
              <a:gs pos="100000">
                <a:srgbClr val="787847"/>
              </a:gs>
            </a:gsLst>
            <a:lin ang="5400000"/>
          </a:gradFill>
          <a:ln>
            <a:noFill/>
          </a:ln>
          <a:effectLst>
            <a:outerShdw dist="215526" dir="2700000" algn="ctr" rotWithShape="0">
              <a:schemeClr val="bg2"/>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68" name="AutoShape 77"/>
          <p:cNvSpPr>
            <a:spLocks noChangeArrowheads="1"/>
          </p:cNvSpPr>
          <p:nvPr/>
        </p:nvSpPr>
        <p:spPr bwMode="auto">
          <a:xfrm>
            <a:off x="4179888" y="3275013"/>
            <a:ext cx="276225" cy="336550"/>
          </a:xfrm>
          <a:prstGeom prst="upDownArrow">
            <a:avLst>
              <a:gd name="adj1" fmla="val 36667"/>
              <a:gd name="adj2" fmla="val 40613"/>
            </a:avLst>
          </a:prstGeom>
          <a:solidFill>
            <a:srgbClr val="3366FF"/>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69" name="Text Box 78"/>
          <p:cNvSpPr>
            <a:spLocks noChangeArrowheads="1"/>
          </p:cNvSpPr>
          <p:nvPr/>
        </p:nvSpPr>
        <p:spPr bwMode="auto">
          <a:xfrm>
            <a:off x="1689100" y="2300288"/>
            <a:ext cx="700088" cy="312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90000"/>
              </a:lnSpc>
              <a:buSzPct val="100000"/>
            </a:pPr>
            <a:r>
              <a:rPr lang="en-US" altLang="zh-TW" sz="1600" b="1">
                <a:latin typeface="Times New Roman" panose="02020603050405020304" pitchFamily="18" charset="0"/>
                <a:ea typeface="PMingLiU" panose="02020500000000000000" pitchFamily="18" charset="-120"/>
                <a:cs typeface="Times New Roman" panose="02020603050405020304" pitchFamily="18" charset="0"/>
              </a:rPr>
              <a:t>GSM</a:t>
            </a:r>
            <a:endParaRPr lang="en-US" altLang="zh-TW" sz="1600" b="1">
              <a:latin typeface="Times New Roman" panose="02020603050405020304" pitchFamily="18" charset="0"/>
              <a:ea typeface="PMingLiU" panose="02020500000000000000" pitchFamily="18" charset="-120"/>
              <a:cs typeface="Times New Roman" panose="02020603050405020304" pitchFamily="18" charset="0"/>
            </a:endParaRPr>
          </a:p>
        </p:txBody>
      </p:sp>
      <p:sp>
        <p:nvSpPr>
          <p:cNvPr id="2270" name="Text Box 79"/>
          <p:cNvSpPr>
            <a:spLocks noChangeArrowheads="1"/>
          </p:cNvSpPr>
          <p:nvPr/>
        </p:nvSpPr>
        <p:spPr bwMode="auto">
          <a:xfrm>
            <a:off x="2582863" y="2447925"/>
            <a:ext cx="1247775"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90000"/>
              </a:lnSpc>
              <a:buSzPct val="100000"/>
            </a:pPr>
            <a:r>
              <a:rPr lang="zh-CN" altLang="en-US" b="1">
                <a:latin typeface="Times New Roman" panose="02020603050405020304" pitchFamily="18" charset="0"/>
                <a:ea typeface="宋体" panose="02010600030101010101" pitchFamily="2" charset="-122"/>
                <a:cs typeface="Times New Roman" panose="02020603050405020304" pitchFamily="18" charset="0"/>
              </a:rPr>
              <a:t>业务网</a:t>
            </a:r>
            <a:endParaRPr lang="zh-CN" altLang="en-US" b="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271" name="Group 223"/>
          <p:cNvGrpSpPr/>
          <p:nvPr/>
        </p:nvGrpSpPr>
        <p:grpSpPr bwMode="auto">
          <a:xfrm>
            <a:off x="1052513" y="2465388"/>
            <a:ext cx="625475" cy="471487"/>
            <a:chOff x="1584" y="1008"/>
            <a:chExt cx="494" cy="384"/>
          </a:xfrm>
        </p:grpSpPr>
        <p:sp>
          <p:nvSpPr>
            <p:cNvPr id="2272" name="Freeform 81"/>
            <p:cNvSpPr/>
            <p:nvPr/>
          </p:nvSpPr>
          <p:spPr bwMode="auto">
            <a:xfrm>
              <a:off x="1805" y="1008"/>
              <a:ext cx="273" cy="384"/>
            </a:xfrm>
            <a:custGeom>
              <a:avLst/>
              <a:gdLst>
                <a:gd name="T0" fmla="*/ 22 w 212"/>
                <a:gd name="T1" fmla="*/ 0 h 341"/>
                <a:gd name="T2" fmla="*/ 212 w 212"/>
                <a:gd name="T3" fmla="*/ 298 h 341"/>
                <a:gd name="T4" fmla="*/ 169 w 212"/>
                <a:gd name="T5" fmla="*/ 341 h 341"/>
                <a:gd name="T6" fmla="*/ 0 w 212"/>
                <a:gd name="T7" fmla="*/ 244 h 341"/>
                <a:gd name="T8" fmla="*/ 22 w 212"/>
                <a:gd name="T9" fmla="*/ 0 h 341"/>
              </a:gdLst>
              <a:ahLst/>
              <a:cxnLst>
                <a:cxn ang="0">
                  <a:pos x="T0" y="T1"/>
                </a:cxn>
                <a:cxn ang="0">
                  <a:pos x="T2" y="T3"/>
                </a:cxn>
                <a:cxn ang="0">
                  <a:pos x="T4" y="T5"/>
                </a:cxn>
                <a:cxn ang="0">
                  <a:pos x="T6" y="T7"/>
                </a:cxn>
                <a:cxn ang="0">
                  <a:pos x="T8" y="T9"/>
                </a:cxn>
              </a:cxnLst>
              <a:rect l="0" t="0" r="r" b="b"/>
              <a:pathLst>
                <a:path w="212" h="341">
                  <a:moveTo>
                    <a:pt x="22" y="0"/>
                  </a:moveTo>
                  <a:lnTo>
                    <a:pt x="212" y="298"/>
                  </a:lnTo>
                  <a:lnTo>
                    <a:pt x="169" y="341"/>
                  </a:lnTo>
                  <a:lnTo>
                    <a:pt x="0" y="244"/>
                  </a:lnTo>
                  <a:lnTo>
                    <a:pt x="22" y="0"/>
                  </a:lnTo>
                  <a:close/>
                </a:path>
              </a:pathLst>
            </a:custGeom>
            <a:solidFill>
              <a:srgbClr val="FF66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73" name="Freeform 82"/>
            <p:cNvSpPr/>
            <p:nvPr/>
          </p:nvSpPr>
          <p:spPr bwMode="auto">
            <a:xfrm>
              <a:off x="1584" y="1008"/>
              <a:ext cx="439" cy="384"/>
            </a:xfrm>
            <a:custGeom>
              <a:avLst/>
              <a:gdLst>
                <a:gd name="T0" fmla="*/ 8137 w 14336"/>
                <a:gd name="T1" fmla="*/ 0 h 14322"/>
                <a:gd name="T2" fmla="*/ 14336 w 14336"/>
                <a:gd name="T3" fmla="*/ 14322 h 14322"/>
                <a:gd name="T4" fmla="*/ 0 w 14336"/>
                <a:gd name="T5" fmla="*/ 14322 h 14322"/>
                <a:gd name="T6" fmla="*/ 8137 w 14336"/>
                <a:gd name="T7" fmla="*/ 0 h 14322"/>
              </a:gdLst>
              <a:ahLst/>
              <a:cxnLst>
                <a:cxn ang="0">
                  <a:pos x="T0" y="T1"/>
                </a:cxn>
                <a:cxn ang="0">
                  <a:pos x="T2" y="T3"/>
                </a:cxn>
                <a:cxn ang="0">
                  <a:pos x="T4" y="T5"/>
                </a:cxn>
                <a:cxn ang="0">
                  <a:pos x="T6" y="T7"/>
                </a:cxn>
              </a:cxnLst>
              <a:rect l="0" t="0" r="r" b="b"/>
              <a:pathLst>
                <a:path w="14336" h="14322">
                  <a:moveTo>
                    <a:pt x="8137" y="0"/>
                  </a:moveTo>
                  <a:lnTo>
                    <a:pt x="14336" y="14322"/>
                  </a:lnTo>
                  <a:lnTo>
                    <a:pt x="0" y="14322"/>
                  </a:lnTo>
                  <a:lnTo>
                    <a:pt x="8137" y="0"/>
                  </a:lnTo>
                  <a:close/>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74" name="Freeform 83"/>
            <p:cNvSpPr/>
            <p:nvPr/>
          </p:nvSpPr>
          <p:spPr bwMode="auto">
            <a:xfrm>
              <a:off x="1726" y="1097"/>
              <a:ext cx="187" cy="283"/>
            </a:xfrm>
            <a:custGeom>
              <a:avLst/>
              <a:gdLst>
                <a:gd name="T0" fmla="*/ 3421 w 6051"/>
                <a:gd name="T1" fmla="*/ 1055 h 10551"/>
                <a:gd name="T2" fmla="*/ 2983 w 6051"/>
                <a:gd name="T3" fmla="*/ 1083 h 10551"/>
                <a:gd name="T4" fmla="*/ 2184 w 6051"/>
                <a:gd name="T5" fmla="*/ 1288 h 10551"/>
                <a:gd name="T6" fmla="*/ 1484 w 6051"/>
                <a:gd name="T7" fmla="*/ 1680 h 10551"/>
                <a:gd name="T8" fmla="*/ 923 w 6051"/>
                <a:gd name="T9" fmla="*/ 2236 h 10551"/>
                <a:gd name="T10" fmla="*/ 543 w 6051"/>
                <a:gd name="T11" fmla="*/ 2935 h 10551"/>
                <a:gd name="T12" fmla="*/ 387 w 6051"/>
                <a:gd name="T13" fmla="*/ 3707 h 10551"/>
                <a:gd name="T14" fmla="*/ 395 w 6051"/>
                <a:gd name="T15" fmla="*/ 4250 h 10551"/>
                <a:gd name="T16" fmla="*/ 496 w 6051"/>
                <a:gd name="T17" fmla="*/ 4732 h 10551"/>
                <a:gd name="T18" fmla="*/ 691 w 6051"/>
                <a:gd name="T19" fmla="*/ 5143 h 10551"/>
                <a:gd name="T20" fmla="*/ 985 w 6051"/>
                <a:gd name="T21" fmla="*/ 5472 h 10551"/>
                <a:gd name="T22" fmla="*/ 1378 w 6051"/>
                <a:gd name="T23" fmla="*/ 5711 h 10551"/>
                <a:gd name="T24" fmla="*/ 1072 w 6051"/>
                <a:gd name="T25" fmla="*/ 5920 h 10551"/>
                <a:gd name="T26" fmla="*/ 691 w 6051"/>
                <a:gd name="T27" fmla="*/ 6221 h 10551"/>
                <a:gd name="T28" fmla="*/ 394 w 6051"/>
                <a:gd name="T29" fmla="*/ 6605 h 10551"/>
                <a:gd name="T30" fmla="*/ 179 w 6051"/>
                <a:gd name="T31" fmla="*/ 7064 h 10551"/>
                <a:gd name="T32" fmla="*/ 46 w 6051"/>
                <a:gd name="T33" fmla="*/ 7588 h 10551"/>
                <a:gd name="T34" fmla="*/ 7 w 6051"/>
                <a:gd name="T35" fmla="*/ 8290 h 10551"/>
                <a:gd name="T36" fmla="*/ 203 w 6051"/>
                <a:gd name="T37" fmla="*/ 9052 h 10551"/>
                <a:gd name="T38" fmla="*/ 629 w 6051"/>
                <a:gd name="T39" fmla="*/ 9691 h 10551"/>
                <a:gd name="T40" fmla="*/ 1237 w 6051"/>
                <a:gd name="T41" fmla="*/ 10174 h 10551"/>
                <a:gd name="T42" fmla="*/ 1982 w 6051"/>
                <a:gd name="T43" fmla="*/ 10470 h 10551"/>
                <a:gd name="T44" fmla="*/ 2748 w 6051"/>
                <a:gd name="T45" fmla="*/ 10550 h 10551"/>
                <a:gd name="T46" fmla="*/ 3186 w 6051"/>
                <a:gd name="T47" fmla="*/ 10506 h 10551"/>
                <a:gd name="T48" fmla="*/ 3621 w 6051"/>
                <a:gd name="T49" fmla="*/ 10402 h 10551"/>
                <a:gd name="T50" fmla="*/ 4044 w 6051"/>
                <a:gd name="T51" fmla="*/ 10239 h 10551"/>
                <a:gd name="T52" fmla="*/ 4441 w 6051"/>
                <a:gd name="T53" fmla="*/ 10020 h 10551"/>
                <a:gd name="T54" fmla="*/ 4803 w 6051"/>
                <a:gd name="T55" fmla="*/ 9750 h 10551"/>
                <a:gd name="T56" fmla="*/ 6051 w 6051"/>
                <a:gd name="T57" fmla="*/ 7979 h 10551"/>
                <a:gd name="T58" fmla="*/ 4187 w 6051"/>
                <a:gd name="T59" fmla="*/ 9090 h 10551"/>
                <a:gd name="T60" fmla="*/ 3914 w 6051"/>
                <a:gd name="T61" fmla="*/ 9280 h 10551"/>
                <a:gd name="T62" fmla="*/ 3607 w 6051"/>
                <a:gd name="T63" fmla="*/ 9431 h 10551"/>
                <a:gd name="T64" fmla="*/ 3283 w 6051"/>
                <a:gd name="T65" fmla="*/ 9540 h 10551"/>
                <a:gd name="T66" fmla="*/ 2958 w 6051"/>
                <a:gd name="T67" fmla="*/ 9607 h 10551"/>
                <a:gd name="T68" fmla="*/ 2649 w 6051"/>
                <a:gd name="T69" fmla="*/ 9629 h 10551"/>
                <a:gd name="T70" fmla="*/ 2167 w 6051"/>
                <a:gd name="T71" fmla="*/ 9546 h 10551"/>
                <a:gd name="T72" fmla="*/ 1687 w 6051"/>
                <a:gd name="T73" fmla="*/ 9325 h 10551"/>
                <a:gd name="T74" fmla="*/ 1285 w 6051"/>
                <a:gd name="T75" fmla="*/ 8993 h 10551"/>
                <a:gd name="T76" fmla="*/ 997 w 6051"/>
                <a:gd name="T77" fmla="*/ 8571 h 10551"/>
                <a:gd name="T78" fmla="*/ 860 w 6051"/>
                <a:gd name="T79" fmla="*/ 8081 h 10551"/>
                <a:gd name="T80" fmla="*/ 897 w 6051"/>
                <a:gd name="T81" fmla="*/ 7563 h 10551"/>
                <a:gd name="T82" fmla="*/ 1052 w 6051"/>
                <a:gd name="T83" fmla="*/ 7118 h 10551"/>
                <a:gd name="T84" fmla="*/ 1293 w 6051"/>
                <a:gd name="T85" fmla="*/ 6762 h 10551"/>
                <a:gd name="T86" fmla="*/ 1595 w 6051"/>
                <a:gd name="T87" fmla="*/ 6502 h 10551"/>
                <a:gd name="T88" fmla="*/ 1935 w 6051"/>
                <a:gd name="T89" fmla="*/ 6346 h 10551"/>
                <a:gd name="T90" fmla="*/ 4051 w 6051"/>
                <a:gd name="T91" fmla="*/ 6274 h 10551"/>
                <a:gd name="T92" fmla="*/ 2100 w 6051"/>
                <a:gd name="T93" fmla="*/ 5175 h 10551"/>
                <a:gd name="T94" fmla="*/ 1782 w 6051"/>
                <a:gd name="T95" fmla="*/ 5042 h 10551"/>
                <a:gd name="T96" fmla="*/ 1516 w 6051"/>
                <a:gd name="T97" fmla="*/ 4803 h 10551"/>
                <a:gd name="T98" fmla="*/ 1323 w 6051"/>
                <a:gd name="T99" fmla="*/ 4459 h 10551"/>
                <a:gd name="T100" fmla="*/ 1229 w 6051"/>
                <a:gd name="T101" fmla="*/ 4015 h 10551"/>
                <a:gd name="T102" fmla="*/ 1259 w 6051"/>
                <a:gd name="T103" fmla="*/ 3490 h 10551"/>
                <a:gd name="T104" fmla="*/ 1438 w 6051"/>
                <a:gd name="T105" fmla="*/ 3009 h 10551"/>
                <a:gd name="T106" fmla="*/ 1748 w 6051"/>
                <a:gd name="T107" fmla="*/ 2605 h 10551"/>
                <a:gd name="T108" fmla="*/ 2159 w 6051"/>
                <a:gd name="T109" fmla="*/ 2291 h 10551"/>
                <a:gd name="T110" fmla="*/ 2641 w 6051"/>
                <a:gd name="T111" fmla="*/ 2079 h 10551"/>
                <a:gd name="T112" fmla="*/ 3166 w 6051"/>
                <a:gd name="T113" fmla="*/ 1978 h 10551"/>
                <a:gd name="T114" fmla="*/ 3311 w 6051"/>
                <a:gd name="T115" fmla="*/ 1980 h 10551"/>
                <a:gd name="T116" fmla="*/ 3443 w 6051"/>
                <a:gd name="T117" fmla="*/ 1056 h 10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51" h="10551">
                  <a:moveTo>
                    <a:pt x="3443" y="1056"/>
                  </a:moveTo>
                  <a:lnTo>
                    <a:pt x="3439" y="1056"/>
                  </a:lnTo>
                  <a:lnTo>
                    <a:pt x="3434" y="1056"/>
                  </a:lnTo>
                  <a:lnTo>
                    <a:pt x="3430" y="1056"/>
                  </a:lnTo>
                  <a:lnTo>
                    <a:pt x="3425" y="1055"/>
                  </a:lnTo>
                  <a:lnTo>
                    <a:pt x="3421" y="1055"/>
                  </a:lnTo>
                  <a:lnTo>
                    <a:pt x="3417" y="1055"/>
                  </a:lnTo>
                  <a:lnTo>
                    <a:pt x="3412" y="1055"/>
                  </a:lnTo>
                  <a:lnTo>
                    <a:pt x="3408" y="1055"/>
                  </a:lnTo>
                  <a:lnTo>
                    <a:pt x="3265" y="1058"/>
                  </a:lnTo>
                  <a:lnTo>
                    <a:pt x="3123" y="1068"/>
                  </a:lnTo>
                  <a:lnTo>
                    <a:pt x="2983" y="1083"/>
                  </a:lnTo>
                  <a:lnTo>
                    <a:pt x="2845" y="1103"/>
                  </a:lnTo>
                  <a:lnTo>
                    <a:pt x="2709" y="1129"/>
                  </a:lnTo>
                  <a:lnTo>
                    <a:pt x="2574" y="1161"/>
                  </a:lnTo>
                  <a:lnTo>
                    <a:pt x="2442" y="1198"/>
                  </a:lnTo>
                  <a:lnTo>
                    <a:pt x="2312" y="1241"/>
                  </a:lnTo>
                  <a:lnTo>
                    <a:pt x="2184" y="1288"/>
                  </a:lnTo>
                  <a:lnTo>
                    <a:pt x="2060" y="1341"/>
                  </a:lnTo>
                  <a:lnTo>
                    <a:pt x="1938" y="1399"/>
                  </a:lnTo>
                  <a:lnTo>
                    <a:pt x="1819" y="1462"/>
                  </a:lnTo>
                  <a:lnTo>
                    <a:pt x="1704" y="1530"/>
                  </a:lnTo>
                  <a:lnTo>
                    <a:pt x="1592" y="1602"/>
                  </a:lnTo>
                  <a:lnTo>
                    <a:pt x="1484" y="1680"/>
                  </a:lnTo>
                  <a:lnTo>
                    <a:pt x="1380" y="1761"/>
                  </a:lnTo>
                  <a:lnTo>
                    <a:pt x="1280" y="1848"/>
                  </a:lnTo>
                  <a:lnTo>
                    <a:pt x="1184" y="1939"/>
                  </a:lnTo>
                  <a:lnTo>
                    <a:pt x="1092" y="2033"/>
                  </a:lnTo>
                  <a:lnTo>
                    <a:pt x="1006" y="2132"/>
                  </a:lnTo>
                  <a:lnTo>
                    <a:pt x="923" y="2236"/>
                  </a:lnTo>
                  <a:lnTo>
                    <a:pt x="846" y="2342"/>
                  </a:lnTo>
                  <a:lnTo>
                    <a:pt x="775" y="2453"/>
                  </a:lnTo>
                  <a:lnTo>
                    <a:pt x="708" y="2568"/>
                  </a:lnTo>
                  <a:lnTo>
                    <a:pt x="648" y="2687"/>
                  </a:lnTo>
                  <a:lnTo>
                    <a:pt x="592" y="2809"/>
                  </a:lnTo>
                  <a:lnTo>
                    <a:pt x="543" y="2935"/>
                  </a:lnTo>
                  <a:lnTo>
                    <a:pt x="501" y="3063"/>
                  </a:lnTo>
                  <a:lnTo>
                    <a:pt x="463" y="3195"/>
                  </a:lnTo>
                  <a:lnTo>
                    <a:pt x="434" y="3331"/>
                  </a:lnTo>
                  <a:lnTo>
                    <a:pt x="410" y="3469"/>
                  </a:lnTo>
                  <a:lnTo>
                    <a:pt x="394" y="3611"/>
                  </a:lnTo>
                  <a:lnTo>
                    <a:pt x="387" y="3707"/>
                  </a:lnTo>
                  <a:lnTo>
                    <a:pt x="382" y="3802"/>
                  </a:lnTo>
                  <a:lnTo>
                    <a:pt x="379" y="3894"/>
                  </a:lnTo>
                  <a:lnTo>
                    <a:pt x="380" y="3986"/>
                  </a:lnTo>
                  <a:lnTo>
                    <a:pt x="382" y="4076"/>
                  </a:lnTo>
                  <a:lnTo>
                    <a:pt x="387" y="4163"/>
                  </a:lnTo>
                  <a:lnTo>
                    <a:pt x="395" y="4250"/>
                  </a:lnTo>
                  <a:lnTo>
                    <a:pt x="405" y="4335"/>
                  </a:lnTo>
                  <a:lnTo>
                    <a:pt x="418" y="4418"/>
                  </a:lnTo>
                  <a:lnTo>
                    <a:pt x="433" y="4500"/>
                  </a:lnTo>
                  <a:lnTo>
                    <a:pt x="451" y="4579"/>
                  </a:lnTo>
                  <a:lnTo>
                    <a:pt x="472" y="4657"/>
                  </a:lnTo>
                  <a:lnTo>
                    <a:pt x="496" y="4732"/>
                  </a:lnTo>
                  <a:lnTo>
                    <a:pt x="522" y="4806"/>
                  </a:lnTo>
                  <a:lnTo>
                    <a:pt x="550" y="4877"/>
                  </a:lnTo>
                  <a:lnTo>
                    <a:pt x="581" y="4947"/>
                  </a:lnTo>
                  <a:lnTo>
                    <a:pt x="616" y="5014"/>
                  </a:lnTo>
                  <a:lnTo>
                    <a:pt x="652" y="5080"/>
                  </a:lnTo>
                  <a:lnTo>
                    <a:pt x="691" y="5143"/>
                  </a:lnTo>
                  <a:lnTo>
                    <a:pt x="734" y="5203"/>
                  </a:lnTo>
                  <a:lnTo>
                    <a:pt x="778" y="5262"/>
                  </a:lnTo>
                  <a:lnTo>
                    <a:pt x="825" y="5318"/>
                  </a:lnTo>
                  <a:lnTo>
                    <a:pt x="876" y="5372"/>
                  </a:lnTo>
                  <a:lnTo>
                    <a:pt x="929" y="5423"/>
                  </a:lnTo>
                  <a:lnTo>
                    <a:pt x="985" y="5472"/>
                  </a:lnTo>
                  <a:lnTo>
                    <a:pt x="1043" y="5519"/>
                  </a:lnTo>
                  <a:lnTo>
                    <a:pt x="1104" y="5563"/>
                  </a:lnTo>
                  <a:lnTo>
                    <a:pt x="1169" y="5603"/>
                  </a:lnTo>
                  <a:lnTo>
                    <a:pt x="1236" y="5642"/>
                  </a:lnTo>
                  <a:lnTo>
                    <a:pt x="1305" y="5678"/>
                  </a:lnTo>
                  <a:lnTo>
                    <a:pt x="1378" y="5711"/>
                  </a:lnTo>
                  <a:lnTo>
                    <a:pt x="1453" y="5741"/>
                  </a:lnTo>
                  <a:lnTo>
                    <a:pt x="1373" y="5771"/>
                  </a:lnTo>
                  <a:lnTo>
                    <a:pt x="1294" y="5805"/>
                  </a:lnTo>
                  <a:lnTo>
                    <a:pt x="1217" y="5841"/>
                  </a:lnTo>
                  <a:lnTo>
                    <a:pt x="1144" y="5879"/>
                  </a:lnTo>
                  <a:lnTo>
                    <a:pt x="1072" y="5920"/>
                  </a:lnTo>
                  <a:lnTo>
                    <a:pt x="1003" y="5964"/>
                  </a:lnTo>
                  <a:lnTo>
                    <a:pt x="936" y="6010"/>
                  </a:lnTo>
                  <a:lnTo>
                    <a:pt x="872" y="6059"/>
                  </a:lnTo>
                  <a:lnTo>
                    <a:pt x="809" y="6111"/>
                  </a:lnTo>
                  <a:lnTo>
                    <a:pt x="750" y="6164"/>
                  </a:lnTo>
                  <a:lnTo>
                    <a:pt x="691" y="6221"/>
                  </a:lnTo>
                  <a:lnTo>
                    <a:pt x="637" y="6279"/>
                  </a:lnTo>
                  <a:lnTo>
                    <a:pt x="583" y="6340"/>
                  </a:lnTo>
                  <a:lnTo>
                    <a:pt x="533" y="6403"/>
                  </a:lnTo>
                  <a:lnTo>
                    <a:pt x="485" y="6468"/>
                  </a:lnTo>
                  <a:lnTo>
                    <a:pt x="438" y="6536"/>
                  </a:lnTo>
                  <a:lnTo>
                    <a:pt x="394" y="6605"/>
                  </a:lnTo>
                  <a:lnTo>
                    <a:pt x="352" y="6677"/>
                  </a:lnTo>
                  <a:lnTo>
                    <a:pt x="313" y="6750"/>
                  </a:lnTo>
                  <a:lnTo>
                    <a:pt x="277" y="6826"/>
                  </a:lnTo>
                  <a:lnTo>
                    <a:pt x="242" y="6904"/>
                  </a:lnTo>
                  <a:lnTo>
                    <a:pt x="209" y="6983"/>
                  </a:lnTo>
                  <a:lnTo>
                    <a:pt x="179" y="7064"/>
                  </a:lnTo>
                  <a:lnTo>
                    <a:pt x="151" y="7148"/>
                  </a:lnTo>
                  <a:lnTo>
                    <a:pt x="126" y="7233"/>
                  </a:lnTo>
                  <a:lnTo>
                    <a:pt x="103" y="7319"/>
                  </a:lnTo>
                  <a:lnTo>
                    <a:pt x="81" y="7407"/>
                  </a:lnTo>
                  <a:lnTo>
                    <a:pt x="62" y="7496"/>
                  </a:lnTo>
                  <a:lnTo>
                    <a:pt x="46" y="7588"/>
                  </a:lnTo>
                  <a:lnTo>
                    <a:pt x="32" y="7681"/>
                  </a:lnTo>
                  <a:lnTo>
                    <a:pt x="20" y="7775"/>
                  </a:lnTo>
                  <a:lnTo>
                    <a:pt x="10" y="7871"/>
                  </a:lnTo>
                  <a:lnTo>
                    <a:pt x="1" y="8013"/>
                  </a:lnTo>
                  <a:lnTo>
                    <a:pt x="0" y="8152"/>
                  </a:lnTo>
                  <a:lnTo>
                    <a:pt x="7" y="8290"/>
                  </a:lnTo>
                  <a:lnTo>
                    <a:pt x="22" y="8424"/>
                  </a:lnTo>
                  <a:lnTo>
                    <a:pt x="44" y="8556"/>
                  </a:lnTo>
                  <a:lnTo>
                    <a:pt x="73" y="8685"/>
                  </a:lnTo>
                  <a:lnTo>
                    <a:pt x="111" y="8811"/>
                  </a:lnTo>
                  <a:lnTo>
                    <a:pt x="153" y="8933"/>
                  </a:lnTo>
                  <a:lnTo>
                    <a:pt x="203" y="9052"/>
                  </a:lnTo>
                  <a:lnTo>
                    <a:pt x="260" y="9168"/>
                  </a:lnTo>
                  <a:lnTo>
                    <a:pt x="321" y="9281"/>
                  </a:lnTo>
                  <a:lnTo>
                    <a:pt x="390" y="9390"/>
                  </a:lnTo>
                  <a:lnTo>
                    <a:pt x="464" y="9494"/>
                  </a:lnTo>
                  <a:lnTo>
                    <a:pt x="544" y="9595"/>
                  </a:lnTo>
                  <a:lnTo>
                    <a:pt x="629" y="9691"/>
                  </a:lnTo>
                  <a:lnTo>
                    <a:pt x="718" y="9783"/>
                  </a:lnTo>
                  <a:lnTo>
                    <a:pt x="813" y="9871"/>
                  </a:lnTo>
                  <a:lnTo>
                    <a:pt x="913" y="9954"/>
                  </a:lnTo>
                  <a:lnTo>
                    <a:pt x="1017" y="10032"/>
                  </a:lnTo>
                  <a:lnTo>
                    <a:pt x="1125" y="10106"/>
                  </a:lnTo>
                  <a:lnTo>
                    <a:pt x="1237" y="10174"/>
                  </a:lnTo>
                  <a:lnTo>
                    <a:pt x="1352" y="10237"/>
                  </a:lnTo>
                  <a:lnTo>
                    <a:pt x="1472" y="10295"/>
                  </a:lnTo>
                  <a:lnTo>
                    <a:pt x="1595" y="10347"/>
                  </a:lnTo>
                  <a:lnTo>
                    <a:pt x="1721" y="10394"/>
                  </a:lnTo>
                  <a:lnTo>
                    <a:pt x="1850" y="10435"/>
                  </a:lnTo>
                  <a:lnTo>
                    <a:pt x="1982" y="10470"/>
                  </a:lnTo>
                  <a:lnTo>
                    <a:pt x="2116" y="10498"/>
                  </a:lnTo>
                  <a:lnTo>
                    <a:pt x="2254" y="10522"/>
                  </a:lnTo>
                  <a:lnTo>
                    <a:pt x="2393" y="10538"/>
                  </a:lnTo>
                  <a:lnTo>
                    <a:pt x="2533" y="10548"/>
                  </a:lnTo>
                  <a:lnTo>
                    <a:pt x="2675" y="10551"/>
                  </a:lnTo>
                  <a:lnTo>
                    <a:pt x="2748" y="10550"/>
                  </a:lnTo>
                  <a:lnTo>
                    <a:pt x="2820" y="10547"/>
                  </a:lnTo>
                  <a:lnTo>
                    <a:pt x="2894" y="10543"/>
                  </a:lnTo>
                  <a:lnTo>
                    <a:pt x="2966" y="10536"/>
                  </a:lnTo>
                  <a:lnTo>
                    <a:pt x="3040" y="10528"/>
                  </a:lnTo>
                  <a:lnTo>
                    <a:pt x="3112" y="10518"/>
                  </a:lnTo>
                  <a:lnTo>
                    <a:pt x="3186" y="10506"/>
                  </a:lnTo>
                  <a:lnTo>
                    <a:pt x="3259" y="10493"/>
                  </a:lnTo>
                  <a:lnTo>
                    <a:pt x="3332" y="10478"/>
                  </a:lnTo>
                  <a:lnTo>
                    <a:pt x="3405" y="10461"/>
                  </a:lnTo>
                  <a:lnTo>
                    <a:pt x="3477" y="10443"/>
                  </a:lnTo>
                  <a:lnTo>
                    <a:pt x="3549" y="10423"/>
                  </a:lnTo>
                  <a:lnTo>
                    <a:pt x="3621" y="10402"/>
                  </a:lnTo>
                  <a:lnTo>
                    <a:pt x="3693" y="10379"/>
                  </a:lnTo>
                  <a:lnTo>
                    <a:pt x="3764" y="10353"/>
                  </a:lnTo>
                  <a:lnTo>
                    <a:pt x="3835" y="10327"/>
                  </a:lnTo>
                  <a:lnTo>
                    <a:pt x="3905" y="10299"/>
                  </a:lnTo>
                  <a:lnTo>
                    <a:pt x="3974" y="10270"/>
                  </a:lnTo>
                  <a:lnTo>
                    <a:pt x="4044" y="10239"/>
                  </a:lnTo>
                  <a:lnTo>
                    <a:pt x="4111" y="10206"/>
                  </a:lnTo>
                  <a:lnTo>
                    <a:pt x="4179" y="10172"/>
                  </a:lnTo>
                  <a:lnTo>
                    <a:pt x="4246" y="10137"/>
                  </a:lnTo>
                  <a:lnTo>
                    <a:pt x="4312" y="10100"/>
                  </a:lnTo>
                  <a:lnTo>
                    <a:pt x="4377" y="10060"/>
                  </a:lnTo>
                  <a:lnTo>
                    <a:pt x="4441" y="10020"/>
                  </a:lnTo>
                  <a:lnTo>
                    <a:pt x="4504" y="9979"/>
                  </a:lnTo>
                  <a:lnTo>
                    <a:pt x="4566" y="9936"/>
                  </a:lnTo>
                  <a:lnTo>
                    <a:pt x="4627" y="9891"/>
                  </a:lnTo>
                  <a:lnTo>
                    <a:pt x="4687" y="9846"/>
                  </a:lnTo>
                  <a:lnTo>
                    <a:pt x="4745" y="9799"/>
                  </a:lnTo>
                  <a:lnTo>
                    <a:pt x="4803" y="9750"/>
                  </a:lnTo>
                  <a:lnTo>
                    <a:pt x="4859" y="9700"/>
                  </a:lnTo>
                  <a:lnTo>
                    <a:pt x="5202" y="9443"/>
                  </a:lnTo>
                  <a:lnTo>
                    <a:pt x="5848" y="10153"/>
                  </a:lnTo>
                  <a:lnTo>
                    <a:pt x="5849" y="10140"/>
                  </a:lnTo>
                  <a:lnTo>
                    <a:pt x="5855" y="10147"/>
                  </a:lnTo>
                  <a:lnTo>
                    <a:pt x="6051" y="7979"/>
                  </a:lnTo>
                  <a:lnTo>
                    <a:pt x="3882" y="7979"/>
                  </a:lnTo>
                  <a:lnTo>
                    <a:pt x="3887" y="7985"/>
                  </a:lnTo>
                  <a:lnTo>
                    <a:pt x="3873" y="7985"/>
                  </a:lnTo>
                  <a:lnTo>
                    <a:pt x="4590" y="8771"/>
                  </a:lnTo>
                  <a:lnTo>
                    <a:pt x="4228" y="9054"/>
                  </a:lnTo>
                  <a:lnTo>
                    <a:pt x="4187" y="9090"/>
                  </a:lnTo>
                  <a:lnTo>
                    <a:pt x="4145" y="9124"/>
                  </a:lnTo>
                  <a:lnTo>
                    <a:pt x="4100" y="9157"/>
                  </a:lnTo>
                  <a:lnTo>
                    <a:pt x="4055" y="9189"/>
                  </a:lnTo>
                  <a:lnTo>
                    <a:pt x="4010" y="9220"/>
                  </a:lnTo>
                  <a:lnTo>
                    <a:pt x="3962" y="9251"/>
                  </a:lnTo>
                  <a:lnTo>
                    <a:pt x="3914" y="9280"/>
                  </a:lnTo>
                  <a:lnTo>
                    <a:pt x="3864" y="9308"/>
                  </a:lnTo>
                  <a:lnTo>
                    <a:pt x="3814" y="9334"/>
                  </a:lnTo>
                  <a:lnTo>
                    <a:pt x="3764" y="9360"/>
                  </a:lnTo>
                  <a:lnTo>
                    <a:pt x="3712" y="9385"/>
                  </a:lnTo>
                  <a:lnTo>
                    <a:pt x="3660" y="9408"/>
                  </a:lnTo>
                  <a:lnTo>
                    <a:pt x="3607" y="9431"/>
                  </a:lnTo>
                  <a:lnTo>
                    <a:pt x="3554" y="9452"/>
                  </a:lnTo>
                  <a:lnTo>
                    <a:pt x="3500" y="9471"/>
                  </a:lnTo>
                  <a:lnTo>
                    <a:pt x="3446" y="9490"/>
                  </a:lnTo>
                  <a:lnTo>
                    <a:pt x="3392" y="9508"/>
                  </a:lnTo>
                  <a:lnTo>
                    <a:pt x="3337" y="9525"/>
                  </a:lnTo>
                  <a:lnTo>
                    <a:pt x="3283" y="9540"/>
                  </a:lnTo>
                  <a:lnTo>
                    <a:pt x="3228" y="9554"/>
                  </a:lnTo>
                  <a:lnTo>
                    <a:pt x="3174" y="9567"/>
                  </a:lnTo>
                  <a:lnTo>
                    <a:pt x="3119" y="9579"/>
                  </a:lnTo>
                  <a:lnTo>
                    <a:pt x="3066" y="9589"/>
                  </a:lnTo>
                  <a:lnTo>
                    <a:pt x="3012" y="9599"/>
                  </a:lnTo>
                  <a:lnTo>
                    <a:pt x="2958" y="9607"/>
                  </a:lnTo>
                  <a:lnTo>
                    <a:pt x="2906" y="9614"/>
                  </a:lnTo>
                  <a:lnTo>
                    <a:pt x="2852" y="9619"/>
                  </a:lnTo>
                  <a:lnTo>
                    <a:pt x="2801" y="9623"/>
                  </a:lnTo>
                  <a:lnTo>
                    <a:pt x="2750" y="9627"/>
                  </a:lnTo>
                  <a:lnTo>
                    <a:pt x="2699" y="9628"/>
                  </a:lnTo>
                  <a:lnTo>
                    <a:pt x="2649" y="9629"/>
                  </a:lnTo>
                  <a:lnTo>
                    <a:pt x="2600" y="9628"/>
                  </a:lnTo>
                  <a:lnTo>
                    <a:pt x="2512" y="9620"/>
                  </a:lnTo>
                  <a:lnTo>
                    <a:pt x="2425" y="9607"/>
                  </a:lnTo>
                  <a:lnTo>
                    <a:pt x="2337" y="9590"/>
                  </a:lnTo>
                  <a:lnTo>
                    <a:pt x="2252" y="9570"/>
                  </a:lnTo>
                  <a:lnTo>
                    <a:pt x="2167" y="9546"/>
                  </a:lnTo>
                  <a:lnTo>
                    <a:pt x="2083" y="9518"/>
                  </a:lnTo>
                  <a:lnTo>
                    <a:pt x="2001" y="9485"/>
                  </a:lnTo>
                  <a:lnTo>
                    <a:pt x="1919" y="9450"/>
                  </a:lnTo>
                  <a:lnTo>
                    <a:pt x="1840" y="9412"/>
                  </a:lnTo>
                  <a:lnTo>
                    <a:pt x="1763" y="9370"/>
                  </a:lnTo>
                  <a:lnTo>
                    <a:pt x="1687" y="9325"/>
                  </a:lnTo>
                  <a:lnTo>
                    <a:pt x="1614" y="9277"/>
                  </a:lnTo>
                  <a:lnTo>
                    <a:pt x="1542" y="9226"/>
                  </a:lnTo>
                  <a:lnTo>
                    <a:pt x="1473" y="9171"/>
                  </a:lnTo>
                  <a:lnTo>
                    <a:pt x="1408" y="9115"/>
                  </a:lnTo>
                  <a:lnTo>
                    <a:pt x="1344" y="9054"/>
                  </a:lnTo>
                  <a:lnTo>
                    <a:pt x="1285" y="8993"/>
                  </a:lnTo>
                  <a:lnTo>
                    <a:pt x="1227" y="8928"/>
                  </a:lnTo>
                  <a:lnTo>
                    <a:pt x="1174" y="8861"/>
                  </a:lnTo>
                  <a:lnTo>
                    <a:pt x="1125" y="8791"/>
                  </a:lnTo>
                  <a:lnTo>
                    <a:pt x="1077" y="8720"/>
                  </a:lnTo>
                  <a:lnTo>
                    <a:pt x="1035" y="8646"/>
                  </a:lnTo>
                  <a:lnTo>
                    <a:pt x="997" y="8571"/>
                  </a:lnTo>
                  <a:lnTo>
                    <a:pt x="962" y="8493"/>
                  </a:lnTo>
                  <a:lnTo>
                    <a:pt x="932" y="8414"/>
                  </a:lnTo>
                  <a:lnTo>
                    <a:pt x="907" y="8332"/>
                  </a:lnTo>
                  <a:lnTo>
                    <a:pt x="886" y="8250"/>
                  </a:lnTo>
                  <a:lnTo>
                    <a:pt x="871" y="8166"/>
                  </a:lnTo>
                  <a:lnTo>
                    <a:pt x="860" y="8081"/>
                  </a:lnTo>
                  <a:lnTo>
                    <a:pt x="853" y="7994"/>
                  </a:lnTo>
                  <a:lnTo>
                    <a:pt x="853" y="7905"/>
                  </a:lnTo>
                  <a:lnTo>
                    <a:pt x="859" y="7817"/>
                  </a:lnTo>
                  <a:lnTo>
                    <a:pt x="869" y="7730"/>
                  </a:lnTo>
                  <a:lnTo>
                    <a:pt x="882" y="7645"/>
                  </a:lnTo>
                  <a:lnTo>
                    <a:pt x="897" y="7563"/>
                  </a:lnTo>
                  <a:lnTo>
                    <a:pt x="916" y="7483"/>
                  </a:lnTo>
                  <a:lnTo>
                    <a:pt x="938" y="7406"/>
                  </a:lnTo>
                  <a:lnTo>
                    <a:pt x="962" y="7330"/>
                  </a:lnTo>
                  <a:lnTo>
                    <a:pt x="991" y="7257"/>
                  </a:lnTo>
                  <a:lnTo>
                    <a:pt x="1020" y="7186"/>
                  </a:lnTo>
                  <a:lnTo>
                    <a:pt x="1052" y="7118"/>
                  </a:lnTo>
                  <a:lnTo>
                    <a:pt x="1087" y="7052"/>
                  </a:lnTo>
                  <a:lnTo>
                    <a:pt x="1125" y="6989"/>
                  </a:lnTo>
                  <a:lnTo>
                    <a:pt x="1164" y="6928"/>
                  </a:lnTo>
                  <a:lnTo>
                    <a:pt x="1205" y="6870"/>
                  </a:lnTo>
                  <a:lnTo>
                    <a:pt x="1249" y="6815"/>
                  </a:lnTo>
                  <a:lnTo>
                    <a:pt x="1293" y="6762"/>
                  </a:lnTo>
                  <a:lnTo>
                    <a:pt x="1340" y="6712"/>
                  </a:lnTo>
                  <a:lnTo>
                    <a:pt x="1389" y="6665"/>
                  </a:lnTo>
                  <a:lnTo>
                    <a:pt x="1438" y="6619"/>
                  </a:lnTo>
                  <a:lnTo>
                    <a:pt x="1490" y="6577"/>
                  </a:lnTo>
                  <a:lnTo>
                    <a:pt x="1542" y="6539"/>
                  </a:lnTo>
                  <a:lnTo>
                    <a:pt x="1595" y="6502"/>
                  </a:lnTo>
                  <a:lnTo>
                    <a:pt x="1650" y="6468"/>
                  </a:lnTo>
                  <a:lnTo>
                    <a:pt x="1705" y="6438"/>
                  </a:lnTo>
                  <a:lnTo>
                    <a:pt x="1762" y="6411"/>
                  </a:lnTo>
                  <a:lnTo>
                    <a:pt x="1819" y="6386"/>
                  </a:lnTo>
                  <a:lnTo>
                    <a:pt x="1877" y="6365"/>
                  </a:lnTo>
                  <a:lnTo>
                    <a:pt x="1935" y="6346"/>
                  </a:lnTo>
                  <a:lnTo>
                    <a:pt x="1994" y="6331"/>
                  </a:lnTo>
                  <a:lnTo>
                    <a:pt x="2053" y="6319"/>
                  </a:lnTo>
                  <a:lnTo>
                    <a:pt x="2111" y="6310"/>
                  </a:lnTo>
                  <a:lnTo>
                    <a:pt x="2171" y="6304"/>
                  </a:lnTo>
                  <a:lnTo>
                    <a:pt x="2230" y="6301"/>
                  </a:lnTo>
                  <a:lnTo>
                    <a:pt x="4051" y="6274"/>
                  </a:lnTo>
                  <a:lnTo>
                    <a:pt x="4146" y="5220"/>
                  </a:lnTo>
                  <a:lnTo>
                    <a:pt x="2329" y="5201"/>
                  </a:lnTo>
                  <a:lnTo>
                    <a:pt x="2272" y="5199"/>
                  </a:lnTo>
                  <a:lnTo>
                    <a:pt x="2214" y="5194"/>
                  </a:lnTo>
                  <a:lnTo>
                    <a:pt x="2157" y="5186"/>
                  </a:lnTo>
                  <a:lnTo>
                    <a:pt x="2100" y="5175"/>
                  </a:lnTo>
                  <a:lnTo>
                    <a:pt x="2045" y="5160"/>
                  </a:lnTo>
                  <a:lnTo>
                    <a:pt x="1990" y="5143"/>
                  </a:lnTo>
                  <a:lnTo>
                    <a:pt x="1936" y="5122"/>
                  </a:lnTo>
                  <a:lnTo>
                    <a:pt x="1884" y="5099"/>
                  </a:lnTo>
                  <a:lnTo>
                    <a:pt x="1832" y="5072"/>
                  </a:lnTo>
                  <a:lnTo>
                    <a:pt x="1782" y="5042"/>
                  </a:lnTo>
                  <a:lnTo>
                    <a:pt x="1733" y="5009"/>
                  </a:lnTo>
                  <a:lnTo>
                    <a:pt x="1686" y="4974"/>
                  </a:lnTo>
                  <a:lnTo>
                    <a:pt x="1641" y="4936"/>
                  </a:lnTo>
                  <a:lnTo>
                    <a:pt x="1597" y="4894"/>
                  </a:lnTo>
                  <a:lnTo>
                    <a:pt x="1555" y="4849"/>
                  </a:lnTo>
                  <a:lnTo>
                    <a:pt x="1516" y="4803"/>
                  </a:lnTo>
                  <a:lnTo>
                    <a:pt x="1477" y="4752"/>
                  </a:lnTo>
                  <a:lnTo>
                    <a:pt x="1442" y="4699"/>
                  </a:lnTo>
                  <a:lnTo>
                    <a:pt x="1408" y="4644"/>
                  </a:lnTo>
                  <a:lnTo>
                    <a:pt x="1378" y="4585"/>
                  </a:lnTo>
                  <a:lnTo>
                    <a:pt x="1349" y="4524"/>
                  </a:lnTo>
                  <a:lnTo>
                    <a:pt x="1323" y="4459"/>
                  </a:lnTo>
                  <a:lnTo>
                    <a:pt x="1300" y="4392"/>
                  </a:lnTo>
                  <a:lnTo>
                    <a:pt x="1280" y="4322"/>
                  </a:lnTo>
                  <a:lnTo>
                    <a:pt x="1263" y="4250"/>
                  </a:lnTo>
                  <a:lnTo>
                    <a:pt x="1249" y="4174"/>
                  </a:lnTo>
                  <a:lnTo>
                    <a:pt x="1238" y="4097"/>
                  </a:lnTo>
                  <a:lnTo>
                    <a:pt x="1229" y="4015"/>
                  </a:lnTo>
                  <a:lnTo>
                    <a:pt x="1225" y="3933"/>
                  </a:lnTo>
                  <a:lnTo>
                    <a:pt x="1224" y="3846"/>
                  </a:lnTo>
                  <a:lnTo>
                    <a:pt x="1226" y="3757"/>
                  </a:lnTo>
                  <a:lnTo>
                    <a:pt x="1233" y="3666"/>
                  </a:lnTo>
                  <a:lnTo>
                    <a:pt x="1244" y="3577"/>
                  </a:lnTo>
                  <a:lnTo>
                    <a:pt x="1259" y="3490"/>
                  </a:lnTo>
                  <a:lnTo>
                    <a:pt x="1278" y="3405"/>
                  </a:lnTo>
                  <a:lnTo>
                    <a:pt x="1302" y="3321"/>
                  </a:lnTo>
                  <a:lnTo>
                    <a:pt x="1330" y="3241"/>
                  </a:lnTo>
                  <a:lnTo>
                    <a:pt x="1363" y="3161"/>
                  </a:lnTo>
                  <a:lnTo>
                    <a:pt x="1398" y="3084"/>
                  </a:lnTo>
                  <a:lnTo>
                    <a:pt x="1438" y="3009"/>
                  </a:lnTo>
                  <a:lnTo>
                    <a:pt x="1481" y="2936"/>
                  </a:lnTo>
                  <a:lnTo>
                    <a:pt x="1528" y="2865"/>
                  </a:lnTo>
                  <a:lnTo>
                    <a:pt x="1578" y="2797"/>
                  </a:lnTo>
                  <a:lnTo>
                    <a:pt x="1632" y="2730"/>
                  </a:lnTo>
                  <a:lnTo>
                    <a:pt x="1688" y="2667"/>
                  </a:lnTo>
                  <a:lnTo>
                    <a:pt x="1748" y="2605"/>
                  </a:lnTo>
                  <a:lnTo>
                    <a:pt x="1810" y="2546"/>
                  </a:lnTo>
                  <a:lnTo>
                    <a:pt x="1875" y="2489"/>
                  </a:lnTo>
                  <a:lnTo>
                    <a:pt x="1942" y="2436"/>
                  </a:lnTo>
                  <a:lnTo>
                    <a:pt x="2012" y="2385"/>
                  </a:lnTo>
                  <a:lnTo>
                    <a:pt x="2084" y="2336"/>
                  </a:lnTo>
                  <a:lnTo>
                    <a:pt x="2159" y="2291"/>
                  </a:lnTo>
                  <a:lnTo>
                    <a:pt x="2234" y="2248"/>
                  </a:lnTo>
                  <a:lnTo>
                    <a:pt x="2313" y="2209"/>
                  </a:lnTo>
                  <a:lnTo>
                    <a:pt x="2393" y="2171"/>
                  </a:lnTo>
                  <a:lnTo>
                    <a:pt x="2474" y="2137"/>
                  </a:lnTo>
                  <a:lnTo>
                    <a:pt x="2557" y="2106"/>
                  </a:lnTo>
                  <a:lnTo>
                    <a:pt x="2641" y="2079"/>
                  </a:lnTo>
                  <a:lnTo>
                    <a:pt x="2726" y="2053"/>
                  </a:lnTo>
                  <a:lnTo>
                    <a:pt x="2813" y="2031"/>
                  </a:lnTo>
                  <a:lnTo>
                    <a:pt x="2900" y="2013"/>
                  </a:lnTo>
                  <a:lnTo>
                    <a:pt x="2987" y="1998"/>
                  </a:lnTo>
                  <a:lnTo>
                    <a:pt x="3076" y="1987"/>
                  </a:lnTo>
                  <a:lnTo>
                    <a:pt x="3166" y="1978"/>
                  </a:lnTo>
                  <a:lnTo>
                    <a:pt x="3190" y="1978"/>
                  </a:lnTo>
                  <a:lnTo>
                    <a:pt x="3214" y="1978"/>
                  </a:lnTo>
                  <a:lnTo>
                    <a:pt x="3238" y="1978"/>
                  </a:lnTo>
                  <a:lnTo>
                    <a:pt x="3263" y="1978"/>
                  </a:lnTo>
                  <a:lnTo>
                    <a:pt x="3287" y="1979"/>
                  </a:lnTo>
                  <a:lnTo>
                    <a:pt x="3311" y="1980"/>
                  </a:lnTo>
                  <a:lnTo>
                    <a:pt x="3335" y="1981"/>
                  </a:lnTo>
                  <a:lnTo>
                    <a:pt x="3359" y="1983"/>
                  </a:lnTo>
                  <a:lnTo>
                    <a:pt x="3262" y="3066"/>
                  </a:lnTo>
                  <a:lnTo>
                    <a:pt x="4935" y="1533"/>
                  </a:lnTo>
                  <a:lnTo>
                    <a:pt x="3539" y="0"/>
                  </a:lnTo>
                  <a:lnTo>
                    <a:pt x="3443" y="1056"/>
                  </a:lnTo>
                  <a:close/>
                </a:path>
              </a:pathLst>
            </a:custGeom>
            <a:solidFill>
              <a:srgbClr val="FFFFFF"/>
            </a:solidFill>
            <a:ln>
              <a:noFill/>
            </a:ln>
            <a:effectLst>
              <a:outerShdw dist="17961" dir="2700000" algn="ctr" rotWithShape="0">
                <a:schemeClr val="tx1"/>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275" name="Group 227"/>
          <p:cNvGrpSpPr/>
          <p:nvPr/>
        </p:nvGrpSpPr>
        <p:grpSpPr bwMode="auto">
          <a:xfrm>
            <a:off x="1887538" y="2667000"/>
            <a:ext cx="485775" cy="404813"/>
            <a:chOff x="1584" y="1008"/>
            <a:chExt cx="494" cy="384"/>
          </a:xfrm>
        </p:grpSpPr>
        <p:sp>
          <p:nvSpPr>
            <p:cNvPr id="2276" name="Freeform 85"/>
            <p:cNvSpPr/>
            <p:nvPr/>
          </p:nvSpPr>
          <p:spPr bwMode="auto">
            <a:xfrm>
              <a:off x="1805" y="1008"/>
              <a:ext cx="273" cy="384"/>
            </a:xfrm>
            <a:custGeom>
              <a:avLst/>
              <a:gdLst>
                <a:gd name="T0" fmla="*/ 22 w 212"/>
                <a:gd name="T1" fmla="*/ 0 h 341"/>
                <a:gd name="T2" fmla="*/ 212 w 212"/>
                <a:gd name="T3" fmla="*/ 298 h 341"/>
                <a:gd name="T4" fmla="*/ 169 w 212"/>
                <a:gd name="T5" fmla="*/ 341 h 341"/>
                <a:gd name="T6" fmla="*/ 0 w 212"/>
                <a:gd name="T7" fmla="*/ 244 h 341"/>
                <a:gd name="T8" fmla="*/ 22 w 212"/>
                <a:gd name="T9" fmla="*/ 0 h 341"/>
              </a:gdLst>
              <a:ahLst/>
              <a:cxnLst>
                <a:cxn ang="0">
                  <a:pos x="T0" y="T1"/>
                </a:cxn>
                <a:cxn ang="0">
                  <a:pos x="T2" y="T3"/>
                </a:cxn>
                <a:cxn ang="0">
                  <a:pos x="T4" y="T5"/>
                </a:cxn>
                <a:cxn ang="0">
                  <a:pos x="T6" y="T7"/>
                </a:cxn>
                <a:cxn ang="0">
                  <a:pos x="T8" y="T9"/>
                </a:cxn>
              </a:cxnLst>
              <a:rect l="0" t="0" r="r" b="b"/>
              <a:pathLst>
                <a:path w="212" h="341">
                  <a:moveTo>
                    <a:pt x="22" y="0"/>
                  </a:moveTo>
                  <a:lnTo>
                    <a:pt x="212" y="298"/>
                  </a:lnTo>
                  <a:lnTo>
                    <a:pt x="169" y="341"/>
                  </a:lnTo>
                  <a:lnTo>
                    <a:pt x="0" y="244"/>
                  </a:lnTo>
                  <a:lnTo>
                    <a:pt x="22" y="0"/>
                  </a:lnTo>
                  <a:close/>
                </a:path>
              </a:pathLst>
            </a:custGeom>
            <a:solidFill>
              <a:srgbClr val="FF66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77" name="Freeform 86"/>
            <p:cNvSpPr/>
            <p:nvPr/>
          </p:nvSpPr>
          <p:spPr bwMode="auto">
            <a:xfrm>
              <a:off x="1584" y="1008"/>
              <a:ext cx="439" cy="384"/>
            </a:xfrm>
            <a:custGeom>
              <a:avLst/>
              <a:gdLst>
                <a:gd name="T0" fmla="*/ 8137 w 14336"/>
                <a:gd name="T1" fmla="*/ 0 h 14322"/>
                <a:gd name="T2" fmla="*/ 14336 w 14336"/>
                <a:gd name="T3" fmla="*/ 14322 h 14322"/>
                <a:gd name="T4" fmla="*/ 0 w 14336"/>
                <a:gd name="T5" fmla="*/ 14322 h 14322"/>
                <a:gd name="T6" fmla="*/ 8137 w 14336"/>
                <a:gd name="T7" fmla="*/ 0 h 14322"/>
              </a:gdLst>
              <a:ahLst/>
              <a:cxnLst>
                <a:cxn ang="0">
                  <a:pos x="T0" y="T1"/>
                </a:cxn>
                <a:cxn ang="0">
                  <a:pos x="T2" y="T3"/>
                </a:cxn>
                <a:cxn ang="0">
                  <a:pos x="T4" y="T5"/>
                </a:cxn>
                <a:cxn ang="0">
                  <a:pos x="T6" y="T7"/>
                </a:cxn>
              </a:cxnLst>
              <a:rect l="0" t="0" r="r" b="b"/>
              <a:pathLst>
                <a:path w="14336" h="14322">
                  <a:moveTo>
                    <a:pt x="8137" y="0"/>
                  </a:moveTo>
                  <a:lnTo>
                    <a:pt x="14336" y="14322"/>
                  </a:lnTo>
                  <a:lnTo>
                    <a:pt x="0" y="14322"/>
                  </a:lnTo>
                  <a:lnTo>
                    <a:pt x="8137" y="0"/>
                  </a:lnTo>
                  <a:close/>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78" name="Freeform 87"/>
            <p:cNvSpPr/>
            <p:nvPr/>
          </p:nvSpPr>
          <p:spPr bwMode="auto">
            <a:xfrm>
              <a:off x="1726" y="1097"/>
              <a:ext cx="186" cy="283"/>
            </a:xfrm>
            <a:custGeom>
              <a:avLst/>
              <a:gdLst>
                <a:gd name="T0" fmla="*/ 3421 w 6051"/>
                <a:gd name="T1" fmla="*/ 1055 h 10551"/>
                <a:gd name="T2" fmla="*/ 2983 w 6051"/>
                <a:gd name="T3" fmla="*/ 1083 h 10551"/>
                <a:gd name="T4" fmla="*/ 2184 w 6051"/>
                <a:gd name="T5" fmla="*/ 1288 h 10551"/>
                <a:gd name="T6" fmla="*/ 1484 w 6051"/>
                <a:gd name="T7" fmla="*/ 1680 h 10551"/>
                <a:gd name="T8" fmla="*/ 923 w 6051"/>
                <a:gd name="T9" fmla="*/ 2236 h 10551"/>
                <a:gd name="T10" fmla="*/ 543 w 6051"/>
                <a:gd name="T11" fmla="*/ 2935 h 10551"/>
                <a:gd name="T12" fmla="*/ 387 w 6051"/>
                <a:gd name="T13" fmla="*/ 3707 h 10551"/>
                <a:gd name="T14" fmla="*/ 395 w 6051"/>
                <a:gd name="T15" fmla="*/ 4250 h 10551"/>
                <a:gd name="T16" fmla="*/ 496 w 6051"/>
                <a:gd name="T17" fmla="*/ 4732 h 10551"/>
                <a:gd name="T18" fmla="*/ 691 w 6051"/>
                <a:gd name="T19" fmla="*/ 5143 h 10551"/>
                <a:gd name="T20" fmla="*/ 985 w 6051"/>
                <a:gd name="T21" fmla="*/ 5472 h 10551"/>
                <a:gd name="T22" fmla="*/ 1378 w 6051"/>
                <a:gd name="T23" fmla="*/ 5711 h 10551"/>
                <a:gd name="T24" fmla="*/ 1072 w 6051"/>
                <a:gd name="T25" fmla="*/ 5920 h 10551"/>
                <a:gd name="T26" fmla="*/ 691 w 6051"/>
                <a:gd name="T27" fmla="*/ 6221 h 10551"/>
                <a:gd name="T28" fmla="*/ 394 w 6051"/>
                <a:gd name="T29" fmla="*/ 6605 h 10551"/>
                <a:gd name="T30" fmla="*/ 179 w 6051"/>
                <a:gd name="T31" fmla="*/ 7064 h 10551"/>
                <a:gd name="T32" fmla="*/ 46 w 6051"/>
                <a:gd name="T33" fmla="*/ 7588 h 10551"/>
                <a:gd name="T34" fmla="*/ 7 w 6051"/>
                <a:gd name="T35" fmla="*/ 8290 h 10551"/>
                <a:gd name="T36" fmla="*/ 203 w 6051"/>
                <a:gd name="T37" fmla="*/ 9052 h 10551"/>
                <a:gd name="T38" fmla="*/ 629 w 6051"/>
                <a:gd name="T39" fmla="*/ 9691 h 10551"/>
                <a:gd name="T40" fmla="*/ 1237 w 6051"/>
                <a:gd name="T41" fmla="*/ 10174 h 10551"/>
                <a:gd name="T42" fmla="*/ 1982 w 6051"/>
                <a:gd name="T43" fmla="*/ 10470 h 10551"/>
                <a:gd name="T44" fmla="*/ 2748 w 6051"/>
                <a:gd name="T45" fmla="*/ 10550 h 10551"/>
                <a:gd name="T46" fmla="*/ 3186 w 6051"/>
                <a:gd name="T47" fmla="*/ 10506 h 10551"/>
                <a:gd name="T48" fmla="*/ 3621 w 6051"/>
                <a:gd name="T49" fmla="*/ 10402 h 10551"/>
                <a:gd name="T50" fmla="*/ 4044 w 6051"/>
                <a:gd name="T51" fmla="*/ 10239 h 10551"/>
                <a:gd name="T52" fmla="*/ 4441 w 6051"/>
                <a:gd name="T53" fmla="*/ 10020 h 10551"/>
                <a:gd name="T54" fmla="*/ 4803 w 6051"/>
                <a:gd name="T55" fmla="*/ 9750 h 10551"/>
                <a:gd name="T56" fmla="*/ 6051 w 6051"/>
                <a:gd name="T57" fmla="*/ 7979 h 10551"/>
                <a:gd name="T58" fmla="*/ 4187 w 6051"/>
                <a:gd name="T59" fmla="*/ 9090 h 10551"/>
                <a:gd name="T60" fmla="*/ 3914 w 6051"/>
                <a:gd name="T61" fmla="*/ 9280 h 10551"/>
                <a:gd name="T62" fmla="*/ 3607 w 6051"/>
                <a:gd name="T63" fmla="*/ 9431 h 10551"/>
                <a:gd name="T64" fmla="*/ 3283 w 6051"/>
                <a:gd name="T65" fmla="*/ 9540 h 10551"/>
                <a:gd name="T66" fmla="*/ 2958 w 6051"/>
                <a:gd name="T67" fmla="*/ 9607 h 10551"/>
                <a:gd name="T68" fmla="*/ 2649 w 6051"/>
                <a:gd name="T69" fmla="*/ 9629 h 10551"/>
                <a:gd name="T70" fmla="*/ 2167 w 6051"/>
                <a:gd name="T71" fmla="*/ 9546 h 10551"/>
                <a:gd name="T72" fmla="*/ 1687 w 6051"/>
                <a:gd name="T73" fmla="*/ 9325 h 10551"/>
                <a:gd name="T74" fmla="*/ 1285 w 6051"/>
                <a:gd name="T75" fmla="*/ 8993 h 10551"/>
                <a:gd name="T76" fmla="*/ 997 w 6051"/>
                <a:gd name="T77" fmla="*/ 8571 h 10551"/>
                <a:gd name="T78" fmla="*/ 860 w 6051"/>
                <a:gd name="T79" fmla="*/ 8081 h 10551"/>
                <a:gd name="T80" fmla="*/ 897 w 6051"/>
                <a:gd name="T81" fmla="*/ 7563 h 10551"/>
                <a:gd name="T82" fmla="*/ 1052 w 6051"/>
                <a:gd name="T83" fmla="*/ 7118 h 10551"/>
                <a:gd name="T84" fmla="*/ 1293 w 6051"/>
                <a:gd name="T85" fmla="*/ 6762 h 10551"/>
                <a:gd name="T86" fmla="*/ 1595 w 6051"/>
                <a:gd name="T87" fmla="*/ 6502 h 10551"/>
                <a:gd name="T88" fmla="*/ 1935 w 6051"/>
                <a:gd name="T89" fmla="*/ 6346 h 10551"/>
                <a:gd name="T90" fmla="*/ 4051 w 6051"/>
                <a:gd name="T91" fmla="*/ 6274 h 10551"/>
                <a:gd name="T92" fmla="*/ 2100 w 6051"/>
                <a:gd name="T93" fmla="*/ 5175 h 10551"/>
                <a:gd name="T94" fmla="*/ 1782 w 6051"/>
                <a:gd name="T95" fmla="*/ 5042 h 10551"/>
                <a:gd name="T96" fmla="*/ 1516 w 6051"/>
                <a:gd name="T97" fmla="*/ 4803 h 10551"/>
                <a:gd name="T98" fmla="*/ 1323 w 6051"/>
                <a:gd name="T99" fmla="*/ 4459 h 10551"/>
                <a:gd name="T100" fmla="*/ 1229 w 6051"/>
                <a:gd name="T101" fmla="*/ 4015 h 10551"/>
                <a:gd name="T102" fmla="*/ 1259 w 6051"/>
                <a:gd name="T103" fmla="*/ 3490 h 10551"/>
                <a:gd name="T104" fmla="*/ 1438 w 6051"/>
                <a:gd name="T105" fmla="*/ 3009 h 10551"/>
                <a:gd name="T106" fmla="*/ 1748 w 6051"/>
                <a:gd name="T107" fmla="*/ 2605 h 10551"/>
                <a:gd name="T108" fmla="*/ 2159 w 6051"/>
                <a:gd name="T109" fmla="*/ 2291 h 10551"/>
                <a:gd name="T110" fmla="*/ 2641 w 6051"/>
                <a:gd name="T111" fmla="*/ 2079 h 10551"/>
                <a:gd name="T112" fmla="*/ 3166 w 6051"/>
                <a:gd name="T113" fmla="*/ 1978 h 10551"/>
                <a:gd name="T114" fmla="*/ 3311 w 6051"/>
                <a:gd name="T115" fmla="*/ 1980 h 10551"/>
                <a:gd name="T116" fmla="*/ 3443 w 6051"/>
                <a:gd name="T117" fmla="*/ 1056 h 10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51" h="10551">
                  <a:moveTo>
                    <a:pt x="3443" y="1056"/>
                  </a:moveTo>
                  <a:lnTo>
                    <a:pt x="3439" y="1056"/>
                  </a:lnTo>
                  <a:lnTo>
                    <a:pt x="3434" y="1056"/>
                  </a:lnTo>
                  <a:lnTo>
                    <a:pt x="3430" y="1056"/>
                  </a:lnTo>
                  <a:lnTo>
                    <a:pt x="3425" y="1055"/>
                  </a:lnTo>
                  <a:lnTo>
                    <a:pt x="3421" y="1055"/>
                  </a:lnTo>
                  <a:lnTo>
                    <a:pt x="3417" y="1055"/>
                  </a:lnTo>
                  <a:lnTo>
                    <a:pt x="3412" y="1055"/>
                  </a:lnTo>
                  <a:lnTo>
                    <a:pt x="3408" y="1055"/>
                  </a:lnTo>
                  <a:lnTo>
                    <a:pt x="3265" y="1058"/>
                  </a:lnTo>
                  <a:lnTo>
                    <a:pt x="3123" y="1068"/>
                  </a:lnTo>
                  <a:lnTo>
                    <a:pt x="2983" y="1083"/>
                  </a:lnTo>
                  <a:lnTo>
                    <a:pt x="2845" y="1103"/>
                  </a:lnTo>
                  <a:lnTo>
                    <a:pt x="2709" y="1129"/>
                  </a:lnTo>
                  <a:lnTo>
                    <a:pt x="2574" y="1161"/>
                  </a:lnTo>
                  <a:lnTo>
                    <a:pt x="2442" y="1198"/>
                  </a:lnTo>
                  <a:lnTo>
                    <a:pt x="2312" y="1241"/>
                  </a:lnTo>
                  <a:lnTo>
                    <a:pt x="2184" y="1288"/>
                  </a:lnTo>
                  <a:lnTo>
                    <a:pt x="2060" y="1341"/>
                  </a:lnTo>
                  <a:lnTo>
                    <a:pt x="1938" y="1399"/>
                  </a:lnTo>
                  <a:lnTo>
                    <a:pt x="1819" y="1462"/>
                  </a:lnTo>
                  <a:lnTo>
                    <a:pt x="1704" y="1530"/>
                  </a:lnTo>
                  <a:lnTo>
                    <a:pt x="1592" y="1602"/>
                  </a:lnTo>
                  <a:lnTo>
                    <a:pt x="1484" y="1680"/>
                  </a:lnTo>
                  <a:lnTo>
                    <a:pt x="1380" y="1761"/>
                  </a:lnTo>
                  <a:lnTo>
                    <a:pt x="1280" y="1848"/>
                  </a:lnTo>
                  <a:lnTo>
                    <a:pt x="1184" y="1939"/>
                  </a:lnTo>
                  <a:lnTo>
                    <a:pt x="1092" y="2033"/>
                  </a:lnTo>
                  <a:lnTo>
                    <a:pt x="1006" y="2132"/>
                  </a:lnTo>
                  <a:lnTo>
                    <a:pt x="923" y="2236"/>
                  </a:lnTo>
                  <a:lnTo>
                    <a:pt x="846" y="2342"/>
                  </a:lnTo>
                  <a:lnTo>
                    <a:pt x="775" y="2453"/>
                  </a:lnTo>
                  <a:lnTo>
                    <a:pt x="708" y="2568"/>
                  </a:lnTo>
                  <a:lnTo>
                    <a:pt x="648" y="2687"/>
                  </a:lnTo>
                  <a:lnTo>
                    <a:pt x="592" y="2809"/>
                  </a:lnTo>
                  <a:lnTo>
                    <a:pt x="543" y="2935"/>
                  </a:lnTo>
                  <a:lnTo>
                    <a:pt x="501" y="3063"/>
                  </a:lnTo>
                  <a:lnTo>
                    <a:pt x="463" y="3195"/>
                  </a:lnTo>
                  <a:lnTo>
                    <a:pt x="434" y="3331"/>
                  </a:lnTo>
                  <a:lnTo>
                    <a:pt x="410" y="3469"/>
                  </a:lnTo>
                  <a:lnTo>
                    <a:pt x="394" y="3611"/>
                  </a:lnTo>
                  <a:lnTo>
                    <a:pt x="387" y="3707"/>
                  </a:lnTo>
                  <a:lnTo>
                    <a:pt x="382" y="3802"/>
                  </a:lnTo>
                  <a:lnTo>
                    <a:pt x="379" y="3894"/>
                  </a:lnTo>
                  <a:lnTo>
                    <a:pt x="380" y="3986"/>
                  </a:lnTo>
                  <a:lnTo>
                    <a:pt x="382" y="4076"/>
                  </a:lnTo>
                  <a:lnTo>
                    <a:pt x="387" y="4163"/>
                  </a:lnTo>
                  <a:lnTo>
                    <a:pt x="395" y="4250"/>
                  </a:lnTo>
                  <a:lnTo>
                    <a:pt x="405" y="4335"/>
                  </a:lnTo>
                  <a:lnTo>
                    <a:pt x="418" y="4418"/>
                  </a:lnTo>
                  <a:lnTo>
                    <a:pt x="433" y="4500"/>
                  </a:lnTo>
                  <a:lnTo>
                    <a:pt x="451" y="4579"/>
                  </a:lnTo>
                  <a:lnTo>
                    <a:pt x="472" y="4657"/>
                  </a:lnTo>
                  <a:lnTo>
                    <a:pt x="496" y="4732"/>
                  </a:lnTo>
                  <a:lnTo>
                    <a:pt x="522" y="4806"/>
                  </a:lnTo>
                  <a:lnTo>
                    <a:pt x="550" y="4877"/>
                  </a:lnTo>
                  <a:lnTo>
                    <a:pt x="581" y="4947"/>
                  </a:lnTo>
                  <a:lnTo>
                    <a:pt x="616" y="5014"/>
                  </a:lnTo>
                  <a:lnTo>
                    <a:pt x="652" y="5080"/>
                  </a:lnTo>
                  <a:lnTo>
                    <a:pt x="691" y="5143"/>
                  </a:lnTo>
                  <a:lnTo>
                    <a:pt x="734" y="5203"/>
                  </a:lnTo>
                  <a:lnTo>
                    <a:pt x="778" y="5262"/>
                  </a:lnTo>
                  <a:lnTo>
                    <a:pt x="825" y="5318"/>
                  </a:lnTo>
                  <a:lnTo>
                    <a:pt x="876" y="5372"/>
                  </a:lnTo>
                  <a:lnTo>
                    <a:pt x="929" y="5423"/>
                  </a:lnTo>
                  <a:lnTo>
                    <a:pt x="985" y="5472"/>
                  </a:lnTo>
                  <a:lnTo>
                    <a:pt x="1043" y="5519"/>
                  </a:lnTo>
                  <a:lnTo>
                    <a:pt x="1104" y="5563"/>
                  </a:lnTo>
                  <a:lnTo>
                    <a:pt x="1169" y="5603"/>
                  </a:lnTo>
                  <a:lnTo>
                    <a:pt x="1236" y="5642"/>
                  </a:lnTo>
                  <a:lnTo>
                    <a:pt x="1305" y="5678"/>
                  </a:lnTo>
                  <a:lnTo>
                    <a:pt x="1378" y="5711"/>
                  </a:lnTo>
                  <a:lnTo>
                    <a:pt x="1453" y="5741"/>
                  </a:lnTo>
                  <a:lnTo>
                    <a:pt x="1373" y="5771"/>
                  </a:lnTo>
                  <a:lnTo>
                    <a:pt x="1294" y="5805"/>
                  </a:lnTo>
                  <a:lnTo>
                    <a:pt x="1217" y="5841"/>
                  </a:lnTo>
                  <a:lnTo>
                    <a:pt x="1144" y="5879"/>
                  </a:lnTo>
                  <a:lnTo>
                    <a:pt x="1072" y="5920"/>
                  </a:lnTo>
                  <a:lnTo>
                    <a:pt x="1003" y="5964"/>
                  </a:lnTo>
                  <a:lnTo>
                    <a:pt x="936" y="6010"/>
                  </a:lnTo>
                  <a:lnTo>
                    <a:pt x="872" y="6059"/>
                  </a:lnTo>
                  <a:lnTo>
                    <a:pt x="809" y="6111"/>
                  </a:lnTo>
                  <a:lnTo>
                    <a:pt x="750" y="6164"/>
                  </a:lnTo>
                  <a:lnTo>
                    <a:pt x="691" y="6221"/>
                  </a:lnTo>
                  <a:lnTo>
                    <a:pt x="637" y="6279"/>
                  </a:lnTo>
                  <a:lnTo>
                    <a:pt x="583" y="6340"/>
                  </a:lnTo>
                  <a:lnTo>
                    <a:pt x="533" y="6403"/>
                  </a:lnTo>
                  <a:lnTo>
                    <a:pt x="485" y="6468"/>
                  </a:lnTo>
                  <a:lnTo>
                    <a:pt x="438" y="6536"/>
                  </a:lnTo>
                  <a:lnTo>
                    <a:pt x="394" y="6605"/>
                  </a:lnTo>
                  <a:lnTo>
                    <a:pt x="352" y="6677"/>
                  </a:lnTo>
                  <a:lnTo>
                    <a:pt x="313" y="6750"/>
                  </a:lnTo>
                  <a:lnTo>
                    <a:pt x="277" y="6826"/>
                  </a:lnTo>
                  <a:lnTo>
                    <a:pt x="242" y="6904"/>
                  </a:lnTo>
                  <a:lnTo>
                    <a:pt x="209" y="6983"/>
                  </a:lnTo>
                  <a:lnTo>
                    <a:pt x="179" y="7064"/>
                  </a:lnTo>
                  <a:lnTo>
                    <a:pt x="151" y="7148"/>
                  </a:lnTo>
                  <a:lnTo>
                    <a:pt x="126" y="7233"/>
                  </a:lnTo>
                  <a:lnTo>
                    <a:pt x="103" y="7319"/>
                  </a:lnTo>
                  <a:lnTo>
                    <a:pt x="81" y="7407"/>
                  </a:lnTo>
                  <a:lnTo>
                    <a:pt x="62" y="7496"/>
                  </a:lnTo>
                  <a:lnTo>
                    <a:pt x="46" y="7588"/>
                  </a:lnTo>
                  <a:lnTo>
                    <a:pt x="32" y="7681"/>
                  </a:lnTo>
                  <a:lnTo>
                    <a:pt x="20" y="7775"/>
                  </a:lnTo>
                  <a:lnTo>
                    <a:pt x="10" y="7871"/>
                  </a:lnTo>
                  <a:lnTo>
                    <a:pt x="1" y="8013"/>
                  </a:lnTo>
                  <a:lnTo>
                    <a:pt x="0" y="8152"/>
                  </a:lnTo>
                  <a:lnTo>
                    <a:pt x="7" y="8290"/>
                  </a:lnTo>
                  <a:lnTo>
                    <a:pt x="22" y="8424"/>
                  </a:lnTo>
                  <a:lnTo>
                    <a:pt x="44" y="8556"/>
                  </a:lnTo>
                  <a:lnTo>
                    <a:pt x="73" y="8685"/>
                  </a:lnTo>
                  <a:lnTo>
                    <a:pt x="111" y="8811"/>
                  </a:lnTo>
                  <a:lnTo>
                    <a:pt x="153" y="8933"/>
                  </a:lnTo>
                  <a:lnTo>
                    <a:pt x="203" y="9052"/>
                  </a:lnTo>
                  <a:lnTo>
                    <a:pt x="260" y="9168"/>
                  </a:lnTo>
                  <a:lnTo>
                    <a:pt x="321" y="9281"/>
                  </a:lnTo>
                  <a:lnTo>
                    <a:pt x="390" y="9390"/>
                  </a:lnTo>
                  <a:lnTo>
                    <a:pt x="464" y="9494"/>
                  </a:lnTo>
                  <a:lnTo>
                    <a:pt x="544" y="9595"/>
                  </a:lnTo>
                  <a:lnTo>
                    <a:pt x="629" y="9691"/>
                  </a:lnTo>
                  <a:lnTo>
                    <a:pt x="718" y="9783"/>
                  </a:lnTo>
                  <a:lnTo>
                    <a:pt x="813" y="9871"/>
                  </a:lnTo>
                  <a:lnTo>
                    <a:pt x="913" y="9954"/>
                  </a:lnTo>
                  <a:lnTo>
                    <a:pt x="1017" y="10032"/>
                  </a:lnTo>
                  <a:lnTo>
                    <a:pt x="1125" y="10106"/>
                  </a:lnTo>
                  <a:lnTo>
                    <a:pt x="1237" y="10174"/>
                  </a:lnTo>
                  <a:lnTo>
                    <a:pt x="1352" y="10237"/>
                  </a:lnTo>
                  <a:lnTo>
                    <a:pt x="1472" y="10295"/>
                  </a:lnTo>
                  <a:lnTo>
                    <a:pt x="1595" y="10347"/>
                  </a:lnTo>
                  <a:lnTo>
                    <a:pt x="1721" y="10394"/>
                  </a:lnTo>
                  <a:lnTo>
                    <a:pt x="1850" y="10435"/>
                  </a:lnTo>
                  <a:lnTo>
                    <a:pt x="1982" y="10470"/>
                  </a:lnTo>
                  <a:lnTo>
                    <a:pt x="2116" y="10498"/>
                  </a:lnTo>
                  <a:lnTo>
                    <a:pt x="2254" y="10522"/>
                  </a:lnTo>
                  <a:lnTo>
                    <a:pt x="2393" y="10538"/>
                  </a:lnTo>
                  <a:lnTo>
                    <a:pt x="2533" y="10548"/>
                  </a:lnTo>
                  <a:lnTo>
                    <a:pt x="2675" y="10551"/>
                  </a:lnTo>
                  <a:lnTo>
                    <a:pt x="2748" y="10550"/>
                  </a:lnTo>
                  <a:lnTo>
                    <a:pt x="2820" y="10547"/>
                  </a:lnTo>
                  <a:lnTo>
                    <a:pt x="2894" y="10543"/>
                  </a:lnTo>
                  <a:lnTo>
                    <a:pt x="2966" y="10536"/>
                  </a:lnTo>
                  <a:lnTo>
                    <a:pt x="3040" y="10528"/>
                  </a:lnTo>
                  <a:lnTo>
                    <a:pt x="3112" y="10518"/>
                  </a:lnTo>
                  <a:lnTo>
                    <a:pt x="3186" y="10506"/>
                  </a:lnTo>
                  <a:lnTo>
                    <a:pt x="3259" y="10493"/>
                  </a:lnTo>
                  <a:lnTo>
                    <a:pt x="3332" y="10478"/>
                  </a:lnTo>
                  <a:lnTo>
                    <a:pt x="3405" y="10461"/>
                  </a:lnTo>
                  <a:lnTo>
                    <a:pt x="3477" y="10443"/>
                  </a:lnTo>
                  <a:lnTo>
                    <a:pt x="3549" y="10423"/>
                  </a:lnTo>
                  <a:lnTo>
                    <a:pt x="3621" y="10402"/>
                  </a:lnTo>
                  <a:lnTo>
                    <a:pt x="3693" y="10379"/>
                  </a:lnTo>
                  <a:lnTo>
                    <a:pt x="3764" y="10353"/>
                  </a:lnTo>
                  <a:lnTo>
                    <a:pt x="3835" y="10327"/>
                  </a:lnTo>
                  <a:lnTo>
                    <a:pt x="3905" y="10299"/>
                  </a:lnTo>
                  <a:lnTo>
                    <a:pt x="3974" y="10270"/>
                  </a:lnTo>
                  <a:lnTo>
                    <a:pt x="4044" y="10239"/>
                  </a:lnTo>
                  <a:lnTo>
                    <a:pt x="4111" y="10206"/>
                  </a:lnTo>
                  <a:lnTo>
                    <a:pt x="4179" y="10172"/>
                  </a:lnTo>
                  <a:lnTo>
                    <a:pt x="4246" y="10137"/>
                  </a:lnTo>
                  <a:lnTo>
                    <a:pt x="4312" y="10100"/>
                  </a:lnTo>
                  <a:lnTo>
                    <a:pt x="4377" y="10060"/>
                  </a:lnTo>
                  <a:lnTo>
                    <a:pt x="4441" y="10020"/>
                  </a:lnTo>
                  <a:lnTo>
                    <a:pt x="4504" y="9979"/>
                  </a:lnTo>
                  <a:lnTo>
                    <a:pt x="4566" y="9936"/>
                  </a:lnTo>
                  <a:lnTo>
                    <a:pt x="4627" y="9891"/>
                  </a:lnTo>
                  <a:lnTo>
                    <a:pt x="4687" y="9846"/>
                  </a:lnTo>
                  <a:lnTo>
                    <a:pt x="4745" y="9799"/>
                  </a:lnTo>
                  <a:lnTo>
                    <a:pt x="4803" y="9750"/>
                  </a:lnTo>
                  <a:lnTo>
                    <a:pt x="4859" y="9700"/>
                  </a:lnTo>
                  <a:lnTo>
                    <a:pt x="5202" y="9443"/>
                  </a:lnTo>
                  <a:lnTo>
                    <a:pt x="5848" y="10153"/>
                  </a:lnTo>
                  <a:lnTo>
                    <a:pt x="5849" y="10140"/>
                  </a:lnTo>
                  <a:lnTo>
                    <a:pt x="5855" y="10147"/>
                  </a:lnTo>
                  <a:lnTo>
                    <a:pt x="6051" y="7979"/>
                  </a:lnTo>
                  <a:lnTo>
                    <a:pt x="3882" y="7979"/>
                  </a:lnTo>
                  <a:lnTo>
                    <a:pt x="3887" y="7985"/>
                  </a:lnTo>
                  <a:lnTo>
                    <a:pt x="3873" y="7985"/>
                  </a:lnTo>
                  <a:lnTo>
                    <a:pt x="4590" y="8771"/>
                  </a:lnTo>
                  <a:lnTo>
                    <a:pt x="4228" y="9054"/>
                  </a:lnTo>
                  <a:lnTo>
                    <a:pt x="4187" y="9090"/>
                  </a:lnTo>
                  <a:lnTo>
                    <a:pt x="4145" y="9124"/>
                  </a:lnTo>
                  <a:lnTo>
                    <a:pt x="4100" y="9157"/>
                  </a:lnTo>
                  <a:lnTo>
                    <a:pt x="4055" y="9189"/>
                  </a:lnTo>
                  <a:lnTo>
                    <a:pt x="4010" y="9220"/>
                  </a:lnTo>
                  <a:lnTo>
                    <a:pt x="3962" y="9251"/>
                  </a:lnTo>
                  <a:lnTo>
                    <a:pt x="3914" y="9280"/>
                  </a:lnTo>
                  <a:lnTo>
                    <a:pt x="3864" y="9308"/>
                  </a:lnTo>
                  <a:lnTo>
                    <a:pt x="3814" y="9334"/>
                  </a:lnTo>
                  <a:lnTo>
                    <a:pt x="3764" y="9360"/>
                  </a:lnTo>
                  <a:lnTo>
                    <a:pt x="3712" y="9385"/>
                  </a:lnTo>
                  <a:lnTo>
                    <a:pt x="3660" y="9408"/>
                  </a:lnTo>
                  <a:lnTo>
                    <a:pt x="3607" y="9431"/>
                  </a:lnTo>
                  <a:lnTo>
                    <a:pt x="3554" y="9452"/>
                  </a:lnTo>
                  <a:lnTo>
                    <a:pt x="3500" y="9471"/>
                  </a:lnTo>
                  <a:lnTo>
                    <a:pt x="3446" y="9490"/>
                  </a:lnTo>
                  <a:lnTo>
                    <a:pt x="3392" y="9508"/>
                  </a:lnTo>
                  <a:lnTo>
                    <a:pt x="3337" y="9525"/>
                  </a:lnTo>
                  <a:lnTo>
                    <a:pt x="3283" y="9540"/>
                  </a:lnTo>
                  <a:lnTo>
                    <a:pt x="3228" y="9554"/>
                  </a:lnTo>
                  <a:lnTo>
                    <a:pt x="3174" y="9567"/>
                  </a:lnTo>
                  <a:lnTo>
                    <a:pt x="3119" y="9579"/>
                  </a:lnTo>
                  <a:lnTo>
                    <a:pt x="3066" y="9589"/>
                  </a:lnTo>
                  <a:lnTo>
                    <a:pt x="3012" y="9599"/>
                  </a:lnTo>
                  <a:lnTo>
                    <a:pt x="2958" y="9607"/>
                  </a:lnTo>
                  <a:lnTo>
                    <a:pt x="2906" y="9614"/>
                  </a:lnTo>
                  <a:lnTo>
                    <a:pt x="2852" y="9619"/>
                  </a:lnTo>
                  <a:lnTo>
                    <a:pt x="2801" y="9623"/>
                  </a:lnTo>
                  <a:lnTo>
                    <a:pt x="2750" y="9627"/>
                  </a:lnTo>
                  <a:lnTo>
                    <a:pt x="2699" y="9628"/>
                  </a:lnTo>
                  <a:lnTo>
                    <a:pt x="2649" y="9629"/>
                  </a:lnTo>
                  <a:lnTo>
                    <a:pt x="2600" y="9628"/>
                  </a:lnTo>
                  <a:lnTo>
                    <a:pt x="2512" y="9620"/>
                  </a:lnTo>
                  <a:lnTo>
                    <a:pt x="2425" y="9607"/>
                  </a:lnTo>
                  <a:lnTo>
                    <a:pt x="2337" y="9590"/>
                  </a:lnTo>
                  <a:lnTo>
                    <a:pt x="2252" y="9570"/>
                  </a:lnTo>
                  <a:lnTo>
                    <a:pt x="2167" y="9546"/>
                  </a:lnTo>
                  <a:lnTo>
                    <a:pt x="2083" y="9518"/>
                  </a:lnTo>
                  <a:lnTo>
                    <a:pt x="2001" y="9485"/>
                  </a:lnTo>
                  <a:lnTo>
                    <a:pt x="1919" y="9450"/>
                  </a:lnTo>
                  <a:lnTo>
                    <a:pt x="1840" y="9412"/>
                  </a:lnTo>
                  <a:lnTo>
                    <a:pt x="1763" y="9370"/>
                  </a:lnTo>
                  <a:lnTo>
                    <a:pt x="1687" y="9325"/>
                  </a:lnTo>
                  <a:lnTo>
                    <a:pt x="1614" y="9277"/>
                  </a:lnTo>
                  <a:lnTo>
                    <a:pt x="1542" y="9226"/>
                  </a:lnTo>
                  <a:lnTo>
                    <a:pt x="1473" y="9171"/>
                  </a:lnTo>
                  <a:lnTo>
                    <a:pt x="1408" y="9115"/>
                  </a:lnTo>
                  <a:lnTo>
                    <a:pt x="1344" y="9054"/>
                  </a:lnTo>
                  <a:lnTo>
                    <a:pt x="1285" y="8993"/>
                  </a:lnTo>
                  <a:lnTo>
                    <a:pt x="1227" y="8928"/>
                  </a:lnTo>
                  <a:lnTo>
                    <a:pt x="1174" y="8861"/>
                  </a:lnTo>
                  <a:lnTo>
                    <a:pt x="1125" y="8791"/>
                  </a:lnTo>
                  <a:lnTo>
                    <a:pt x="1077" y="8720"/>
                  </a:lnTo>
                  <a:lnTo>
                    <a:pt x="1035" y="8646"/>
                  </a:lnTo>
                  <a:lnTo>
                    <a:pt x="997" y="8571"/>
                  </a:lnTo>
                  <a:lnTo>
                    <a:pt x="962" y="8493"/>
                  </a:lnTo>
                  <a:lnTo>
                    <a:pt x="932" y="8414"/>
                  </a:lnTo>
                  <a:lnTo>
                    <a:pt x="907" y="8332"/>
                  </a:lnTo>
                  <a:lnTo>
                    <a:pt x="886" y="8250"/>
                  </a:lnTo>
                  <a:lnTo>
                    <a:pt x="871" y="8166"/>
                  </a:lnTo>
                  <a:lnTo>
                    <a:pt x="860" y="8081"/>
                  </a:lnTo>
                  <a:lnTo>
                    <a:pt x="853" y="7994"/>
                  </a:lnTo>
                  <a:lnTo>
                    <a:pt x="853" y="7905"/>
                  </a:lnTo>
                  <a:lnTo>
                    <a:pt x="859" y="7817"/>
                  </a:lnTo>
                  <a:lnTo>
                    <a:pt x="869" y="7730"/>
                  </a:lnTo>
                  <a:lnTo>
                    <a:pt x="882" y="7645"/>
                  </a:lnTo>
                  <a:lnTo>
                    <a:pt x="897" y="7563"/>
                  </a:lnTo>
                  <a:lnTo>
                    <a:pt x="916" y="7483"/>
                  </a:lnTo>
                  <a:lnTo>
                    <a:pt x="938" y="7406"/>
                  </a:lnTo>
                  <a:lnTo>
                    <a:pt x="962" y="7330"/>
                  </a:lnTo>
                  <a:lnTo>
                    <a:pt x="991" y="7257"/>
                  </a:lnTo>
                  <a:lnTo>
                    <a:pt x="1020" y="7186"/>
                  </a:lnTo>
                  <a:lnTo>
                    <a:pt x="1052" y="7118"/>
                  </a:lnTo>
                  <a:lnTo>
                    <a:pt x="1087" y="7052"/>
                  </a:lnTo>
                  <a:lnTo>
                    <a:pt x="1125" y="6989"/>
                  </a:lnTo>
                  <a:lnTo>
                    <a:pt x="1164" y="6928"/>
                  </a:lnTo>
                  <a:lnTo>
                    <a:pt x="1205" y="6870"/>
                  </a:lnTo>
                  <a:lnTo>
                    <a:pt x="1249" y="6815"/>
                  </a:lnTo>
                  <a:lnTo>
                    <a:pt x="1293" y="6762"/>
                  </a:lnTo>
                  <a:lnTo>
                    <a:pt x="1340" y="6712"/>
                  </a:lnTo>
                  <a:lnTo>
                    <a:pt x="1389" y="6665"/>
                  </a:lnTo>
                  <a:lnTo>
                    <a:pt x="1438" y="6619"/>
                  </a:lnTo>
                  <a:lnTo>
                    <a:pt x="1490" y="6577"/>
                  </a:lnTo>
                  <a:lnTo>
                    <a:pt x="1542" y="6539"/>
                  </a:lnTo>
                  <a:lnTo>
                    <a:pt x="1595" y="6502"/>
                  </a:lnTo>
                  <a:lnTo>
                    <a:pt x="1650" y="6468"/>
                  </a:lnTo>
                  <a:lnTo>
                    <a:pt x="1705" y="6438"/>
                  </a:lnTo>
                  <a:lnTo>
                    <a:pt x="1762" y="6411"/>
                  </a:lnTo>
                  <a:lnTo>
                    <a:pt x="1819" y="6386"/>
                  </a:lnTo>
                  <a:lnTo>
                    <a:pt x="1877" y="6365"/>
                  </a:lnTo>
                  <a:lnTo>
                    <a:pt x="1935" y="6346"/>
                  </a:lnTo>
                  <a:lnTo>
                    <a:pt x="1994" y="6331"/>
                  </a:lnTo>
                  <a:lnTo>
                    <a:pt x="2053" y="6319"/>
                  </a:lnTo>
                  <a:lnTo>
                    <a:pt x="2111" y="6310"/>
                  </a:lnTo>
                  <a:lnTo>
                    <a:pt x="2171" y="6304"/>
                  </a:lnTo>
                  <a:lnTo>
                    <a:pt x="2230" y="6301"/>
                  </a:lnTo>
                  <a:lnTo>
                    <a:pt x="4051" y="6274"/>
                  </a:lnTo>
                  <a:lnTo>
                    <a:pt x="4146" y="5220"/>
                  </a:lnTo>
                  <a:lnTo>
                    <a:pt x="2329" y="5201"/>
                  </a:lnTo>
                  <a:lnTo>
                    <a:pt x="2272" y="5199"/>
                  </a:lnTo>
                  <a:lnTo>
                    <a:pt x="2214" y="5194"/>
                  </a:lnTo>
                  <a:lnTo>
                    <a:pt x="2157" y="5186"/>
                  </a:lnTo>
                  <a:lnTo>
                    <a:pt x="2100" y="5175"/>
                  </a:lnTo>
                  <a:lnTo>
                    <a:pt x="2045" y="5160"/>
                  </a:lnTo>
                  <a:lnTo>
                    <a:pt x="1990" y="5143"/>
                  </a:lnTo>
                  <a:lnTo>
                    <a:pt x="1936" y="5122"/>
                  </a:lnTo>
                  <a:lnTo>
                    <a:pt x="1884" y="5099"/>
                  </a:lnTo>
                  <a:lnTo>
                    <a:pt x="1832" y="5072"/>
                  </a:lnTo>
                  <a:lnTo>
                    <a:pt x="1782" y="5042"/>
                  </a:lnTo>
                  <a:lnTo>
                    <a:pt x="1733" y="5009"/>
                  </a:lnTo>
                  <a:lnTo>
                    <a:pt x="1686" y="4974"/>
                  </a:lnTo>
                  <a:lnTo>
                    <a:pt x="1641" y="4936"/>
                  </a:lnTo>
                  <a:lnTo>
                    <a:pt x="1597" y="4894"/>
                  </a:lnTo>
                  <a:lnTo>
                    <a:pt x="1555" y="4849"/>
                  </a:lnTo>
                  <a:lnTo>
                    <a:pt x="1516" y="4803"/>
                  </a:lnTo>
                  <a:lnTo>
                    <a:pt x="1477" y="4752"/>
                  </a:lnTo>
                  <a:lnTo>
                    <a:pt x="1442" y="4699"/>
                  </a:lnTo>
                  <a:lnTo>
                    <a:pt x="1408" y="4644"/>
                  </a:lnTo>
                  <a:lnTo>
                    <a:pt x="1378" y="4585"/>
                  </a:lnTo>
                  <a:lnTo>
                    <a:pt x="1349" y="4524"/>
                  </a:lnTo>
                  <a:lnTo>
                    <a:pt x="1323" y="4459"/>
                  </a:lnTo>
                  <a:lnTo>
                    <a:pt x="1300" y="4392"/>
                  </a:lnTo>
                  <a:lnTo>
                    <a:pt x="1280" y="4322"/>
                  </a:lnTo>
                  <a:lnTo>
                    <a:pt x="1263" y="4250"/>
                  </a:lnTo>
                  <a:lnTo>
                    <a:pt x="1249" y="4174"/>
                  </a:lnTo>
                  <a:lnTo>
                    <a:pt x="1238" y="4097"/>
                  </a:lnTo>
                  <a:lnTo>
                    <a:pt x="1229" y="4015"/>
                  </a:lnTo>
                  <a:lnTo>
                    <a:pt x="1225" y="3933"/>
                  </a:lnTo>
                  <a:lnTo>
                    <a:pt x="1224" y="3846"/>
                  </a:lnTo>
                  <a:lnTo>
                    <a:pt x="1226" y="3757"/>
                  </a:lnTo>
                  <a:lnTo>
                    <a:pt x="1233" y="3666"/>
                  </a:lnTo>
                  <a:lnTo>
                    <a:pt x="1244" y="3577"/>
                  </a:lnTo>
                  <a:lnTo>
                    <a:pt x="1259" y="3490"/>
                  </a:lnTo>
                  <a:lnTo>
                    <a:pt x="1278" y="3405"/>
                  </a:lnTo>
                  <a:lnTo>
                    <a:pt x="1302" y="3321"/>
                  </a:lnTo>
                  <a:lnTo>
                    <a:pt x="1330" y="3241"/>
                  </a:lnTo>
                  <a:lnTo>
                    <a:pt x="1363" y="3161"/>
                  </a:lnTo>
                  <a:lnTo>
                    <a:pt x="1398" y="3084"/>
                  </a:lnTo>
                  <a:lnTo>
                    <a:pt x="1438" y="3009"/>
                  </a:lnTo>
                  <a:lnTo>
                    <a:pt x="1481" y="2936"/>
                  </a:lnTo>
                  <a:lnTo>
                    <a:pt x="1528" y="2865"/>
                  </a:lnTo>
                  <a:lnTo>
                    <a:pt x="1578" y="2797"/>
                  </a:lnTo>
                  <a:lnTo>
                    <a:pt x="1632" y="2730"/>
                  </a:lnTo>
                  <a:lnTo>
                    <a:pt x="1688" y="2667"/>
                  </a:lnTo>
                  <a:lnTo>
                    <a:pt x="1748" y="2605"/>
                  </a:lnTo>
                  <a:lnTo>
                    <a:pt x="1810" y="2546"/>
                  </a:lnTo>
                  <a:lnTo>
                    <a:pt x="1875" y="2489"/>
                  </a:lnTo>
                  <a:lnTo>
                    <a:pt x="1942" y="2436"/>
                  </a:lnTo>
                  <a:lnTo>
                    <a:pt x="2012" y="2385"/>
                  </a:lnTo>
                  <a:lnTo>
                    <a:pt x="2084" y="2336"/>
                  </a:lnTo>
                  <a:lnTo>
                    <a:pt x="2159" y="2291"/>
                  </a:lnTo>
                  <a:lnTo>
                    <a:pt x="2234" y="2248"/>
                  </a:lnTo>
                  <a:lnTo>
                    <a:pt x="2313" y="2209"/>
                  </a:lnTo>
                  <a:lnTo>
                    <a:pt x="2393" y="2171"/>
                  </a:lnTo>
                  <a:lnTo>
                    <a:pt x="2474" y="2137"/>
                  </a:lnTo>
                  <a:lnTo>
                    <a:pt x="2557" y="2106"/>
                  </a:lnTo>
                  <a:lnTo>
                    <a:pt x="2641" y="2079"/>
                  </a:lnTo>
                  <a:lnTo>
                    <a:pt x="2726" y="2053"/>
                  </a:lnTo>
                  <a:lnTo>
                    <a:pt x="2813" y="2031"/>
                  </a:lnTo>
                  <a:lnTo>
                    <a:pt x="2900" y="2013"/>
                  </a:lnTo>
                  <a:lnTo>
                    <a:pt x="2987" y="1998"/>
                  </a:lnTo>
                  <a:lnTo>
                    <a:pt x="3076" y="1987"/>
                  </a:lnTo>
                  <a:lnTo>
                    <a:pt x="3166" y="1978"/>
                  </a:lnTo>
                  <a:lnTo>
                    <a:pt x="3190" y="1978"/>
                  </a:lnTo>
                  <a:lnTo>
                    <a:pt x="3214" y="1978"/>
                  </a:lnTo>
                  <a:lnTo>
                    <a:pt x="3238" y="1978"/>
                  </a:lnTo>
                  <a:lnTo>
                    <a:pt x="3263" y="1978"/>
                  </a:lnTo>
                  <a:lnTo>
                    <a:pt x="3287" y="1979"/>
                  </a:lnTo>
                  <a:lnTo>
                    <a:pt x="3311" y="1980"/>
                  </a:lnTo>
                  <a:lnTo>
                    <a:pt x="3335" y="1981"/>
                  </a:lnTo>
                  <a:lnTo>
                    <a:pt x="3359" y="1983"/>
                  </a:lnTo>
                  <a:lnTo>
                    <a:pt x="3262" y="3066"/>
                  </a:lnTo>
                  <a:lnTo>
                    <a:pt x="4935" y="1533"/>
                  </a:lnTo>
                  <a:lnTo>
                    <a:pt x="3539" y="0"/>
                  </a:lnTo>
                  <a:lnTo>
                    <a:pt x="3443" y="1056"/>
                  </a:lnTo>
                  <a:close/>
                </a:path>
              </a:pathLst>
            </a:custGeom>
            <a:solidFill>
              <a:srgbClr val="FFFFFF"/>
            </a:solidFill>
            <a:ln>
              <a:noFill/>
            </a:ln>
            <a:effectLst>
              <a:outerShdw dist="17961" dir="2700000" algn="ctr" rotWithShape="0">
                <a:schemeClr val="tx1"/>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279" name="Text Box 88"/>
          <p:cNvSpPr>
            <a:spLocks noChangeArrowheads="1"/>
          </p:cNvSpPr>
          <p:nvPr/>
        </p:nvSpPr>
        <p:spPr bwMode="auto">
          <a:xfrm>
            <a:off x="6053138" y="3476625"/>
            <a:ext cx="277812"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400" b="1">
                <a:solidFill>
                  <a:srgbClr val="000000"/>
                </a:solidFill>
                <a:latin typeface="Arial Narrow" panose="020B0606020202030204" pitchFamily="34" charset="0"/>
                <a:ea typeface="宋体" panose="02010600030101010101" pitchFamily="2" charset="-122"/>
                <a:cs typeface="Times New Roman" panose="02020603050405020304" pitchFamily="18" charset="0"/>
              </a:rPr>
              <a:t>BSS</a:t>
            </a:r>
            <a:endParaRPr lang="de-DE" altLang="zh-CN" sz="1400" b="1">
              <a:solidFill>
                <a:srgbClr val="000000"/>
              </a:solidFill>
              <a:latin typeface="Arial Narrow" panose="020B0606020202030204" pitchFamily="34" charset="0"/>
              <a:ea typeface="宋体" panose="02010600030101010101" pitchFamily="2" charset="-122"/>
              <a:cs typeface="Times New Roman" panose="02020603050405020304" pitchFamily="18" charset="0"/>
            </a:endParaRPr>
          </a:p>
        </p:txBody>
      </p:sp>
      <p:grpSp>
        <p:nvGrpSpPr>
          <p:cNvPr id="2280" name="Group 232"/>
          <p:cNvGrpSpPr/>
          <p:nvPr/>
        </p:nvGrpSpPr>
        <p:grpSpPr bwMode="auto">
          <a:xfrm>
            <a:off x="6332538" y="2397125"/>
            <a:ext cx="438150" cy="939800"/>
            <a:chOff x="1298" y="685"/>
            <a:chExt cx="130" cy="347"/>
          </a:xfrm>
        </p:grpSpPr>
        <p:grpSp>
          <p:nvGrpSpPr>
            <p:cNvPr id="2281" name="Group 233"/>
            <p:cNvGrpSpPr/>
            <p:nvPr/>
          </p:nvGrpSpPr>
          <p:grpSpPr bwMode="auto">
            <a:xfrm>
              <a:off x="1371" y="685"/>
              <a:ext cx="57" cy="67"/>
              <a:chOff x="1371" y="685"/>
              <a:chExt cx="57" cy="67"/>
            </a:xfrm>
          </p:grpSpPr>
          <p:sp>
            <p:nvSpPr>
              <p:cNvPr id="2282" name="Freeform 91"/>
              <p:cNvSpPr/>
              <p:nvPr/>
            </p:nvSpPr>
            <p:spPr bwMode="auto">
              <a:xfrm>
                <a:off x="1401" y="685"/>
                <a:ext cx="27" cy="67"/>
              </a:xfrm>
              <a:custGeom>
                <a:avLst/>
                <a:gdLst>
                  <a:gd name="T0" fmla="*/ 0 w 27"/>
                  <a:gd name="T1" fmla="*/ 0 h 67"/>
                  <a:gd name="T2" fmla="*/ 6 w 27"/>
                  <a:gd name="T3" fmla="*/ 2 h 67"/>
                  <a:gd name="T4" fmla="*/ 11 w 27"/>
                  <a:gd name="T5" fmla="*/ 4 h 67"/>
                  <a:gd name="T6" fmla="*/ 20 w 27"/>
                  <a:gd name="T7" fmla="*/ 12 h 67"/>
                  <a:gd name="T8" fmla="*/ 25 w 27"/>
                  <a:gd name="T9" fmla="*/ 22 h 67"/>
                  <a:gd name="T10" fmla="*/ 27 w 27"/>
                  <a:gd name="T11" fmla="*/ 28 h 67"/>
                  <a:gd name="T12" fmla="*/ 27 w 27"/>
                  <a:gd name="T13" fmla="*/ 34 h 67"/>
                  <a:gd name="T14" fmla="*/ 25 w 27"/>
                  <a:gd name="T15" fmla="*/ 45 h 67"/>
                  <a:gd name="T16" fmla="*/ 20 w 27"/>
                  <a:gd name="T17" fmla="*/ 55 h 67"/>
                  <a:gd name="T18" fmla="*/ 12 w 27"/>
                  <a:gd name="T19" fmla="*/ 62 h 67"/>
                  <a:gd name="T20" fmla="*/ 2 w 27"/>
                  <a:gd name="T21"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7">
                    <a:moveTo>
                      <a:pt x="0" y="0"/>
                    </a:moveTo>
                    <a:lnTo>
                      <a:pt x="6" y="2"/>
                    </a:lnTo>
                    <a:lnTo>
                      <a:pt x="11" y="4"/>
                    </a:lnTo>
                    <a:lnTo>
                      <a:pt x="20" y="12"/>
                    </a:lnTo>
                    <a:lnTo>
                      <a:pt x="25" y="22"/>
                    </a:lnTo>
                    <a:lnTo>
                      <a:pt x="27" y="28"/>
                    </a:lnTo>
                    <a:lnTo>
                      <a:pt x="27" y="34"/>
                    </a:lnTo>
                    <a:lnTo>
                      <a:pt x="25" y="45"/>
                    </a:lnTo>
                    <a:lnTo>
                      <a:pt x="20" y="55"/>
                    </a:lnTo>
                    <a:lnTo>
                      <a:pt x="12" y="62"/>
                    </a:lnTo>
                    <a:lnTo>
                      <a:pt x="2" y="67"/>
                    </a:lnTo>
                  </a:path>
                </a:pathLst>
              </a:cu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83" name="Freeform 92"/>
              <p:cNvSpPr/>
              <p:nvPr/>
            </p:nvSpPr>
            <p:spPr bwMode="auto">
              <a:xfrm>
                <a:off x="1371" y="695"/>
                <a:ext cx="23" cy="51"/>
              </a:xfrm>
              <a:custGeom>
                <a:avLst/>
                <a:gdLst>
                  <a:gd name="T0" fmla="*/ 0 w 23"/>
                  <a:gd name="T1" fmla="*/ 0 h 51"/>
                  <a:gd name="T2" fmla="*/ 9 w 23"/>
                  <a:gd name="T3" fmla="*/ 3 h 51"/>
                  <a:gd name="T4" fmla="*/ 16 w 23"/>
                  <a:gd name="T5" fmla="*/ 9 h 51"/>
                  <a:gd name="T6" fmla="*/ 21 w 23"/>
                  <a:gd name="T7" fmla="*/ 17 h 51"/>
                  <a:gd name="T8" fmla="*/ 23 w 23"/>
                  <a:gd name="T9" fmla="*/ 26 h 51"/>
                  <a:gd name="T10" fmla="*/ 21 w 23"/>
                  <a:gd name="T11" fmla="*/ 35 h 51"/>
                  <a:gd name="T12" fmla="*/ 17 w 23"/>
                  <a:gd name="T13" fmla="*/ 42 h 51"/>
                  <a:gd name="T14" fmla="*/ 10 w 23"/>
                  <a:gd name="T15" fmla="*/ 48 h 51"/>
                  <a:gd name="T16" fmla="*/ 2 w 23"/>
                  <a:gd name="T17"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1">
                    <a:moveTo>
                      <a:pt x="0" y="0"/>
                    </a:moveTo>
                    <a:lnTo>
                      <a:pt x="9" y="3"/>
                    </a:lnTo>
                    <a:lnTo>
                      <a:pt x="16" y="9"/>
                    </a:lnTo>
                    <a:lnTo>
                      <a:pt x="21" y="17"/>
                    </a:lnTo>
                    <a:lnTo>
                      <a:pt x="23" y="26"/>
                    </a:lnTo>
                    <a:lnTo>
                      <a:pt x="21" y="35"/>
                    </a:lnTo>
                    <a:lnTo>
                      <a:pt x="17" y="42"/>
                    </a:lnTo>
                    <a:lnTo>
                      <a:pt x="10" y="48"/>
                    </a:lnTo>
                    <a:lnTo>
                      <a:pt x="2" y="51"/>
                    </a:lnTo>
                  </a:path>
                </a:pathLst>
              </a:cu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84" name="Freeform 93"/>
              <p:cNvSpPr/>
              <p:nvPr/>
            </p:nvSpPr>
            <p:spPr bwMode="auto">
              <a:xfrm>
                <a:off x="1395" y="702"/>
                <a:ext cx="14" cy="39"/>
              </a:xfrm>
              <a:custGeom>
                <a:avLst/>
                <a:gdLst>
                  <a:gd name="T0" fmla="*/ 0 w 14"/>
                  <a:gd name="T1" fmla="*/ 0 h 39"/>
                  <a:gd name="T2" fmla="*/ 6 w 14"/>
                  <a:gd name="T3" fmla="*/ 3 h 39"/>
                  <a:gd name="T4" fmla="*/ 10 w 14"/>
                  <a:gd name="T5" fmla="*/ 7 h 39"/>
                  <a:gd name="T6" fmla="*/ 13 w 14"/>
                  <a:gd name="T7" fmla="*/ 13 h 39"/>
                  <a:gd name="T8" fmla="*/ 14 w 14"/>
                  <a:gd name="T9" fmla="*/ 20 h 39"/>
                  <a:gd name="T10" fmla="*/ 13 w 14"/>
                  <a:gd name="T11" fmla="*/ 27 h 39"/>
                  <a:gd name="T12" fmla="*/ 11 w 14"/>
                  <a:gd name="T13" fmla="*/ 32 h 39"/>
                  <a:gd name="T14" fmla="*/ 6 w 14"/>
                  <a:gd name="T15" fmla="*/ 36 h 39"/>
                  <a:gd name="T16" fmla="*/ 1 w 14"/>
                  <a:gd name="T17" fmla="*/ 39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39">
                    <a:moveTo>
                      <a:pt x="0" y="0"/>
                    </a:moveTo>
                    <a:lnTo>
                      <a:pt x="6" y="3"/>
                    </a:lnTo>
                    <a:lnTo>
                      <a:pt x="10" y="7"/>
                    </a:lnTo>
                    <a:lnTo>
                      <a:pt x="13" y="13"/>
                    </a:lnTo>
                    <a:lnTo>
                      <a:pt x="14" y="20"/>
                    </a:lnTo>
                    <a:lnTo>
                      <a:pt x="13" y="27"/>
                    </a:lnTo>
                    <a:lnTo>
                      <a:pt x="11" y="32"/>
                    </a:lnTo>
                    <a:lnTo>
                      <a:pt x="6" y="36"/>
                    </a:lnTo>
                    <a:lnTo>
                      <a:pt x="1" y="39"/>
                    </a:lnTo>
                  </a:path>
                </a:pathLst>
              </a:cu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285" name="Group 237"/>
            <p:cNvGrpSpPr/>
            <p:nvPr/>
          </p:nvGrpSpPr>
          <p:grpSpPr bwMode="auto">
            <a:xfrm>
              <a:off x="1320" y="743"/>
              <a:ext cx="89" cy="289"/>
              <a:chOff x="1320" y="743"/>
              <a:chExt cx="89" cy="289"/>
            </a:xfrm>
          </p:grpSpPr>
          <p:grpSp>
            <p:nvGrpSpPr>
              <p:cNvPr id="2286" name="Group 238"/>
              <p:cNvGrpSpPr/>
              <p:nvPr/>
            </p:nvGrpSpPr>
            <p:grpSpPr bwMode="auto">
              <a:xfrm>
                <a:off x="1320" y="743"/>
                <a:ext cx="89" cy="289"/>
                <a:chOff x="1320" y="743"/>
                <a:chExt cx="89" cy="289"/>
              </a:xfrm>
            </p:grpSpPr>
            <p:sp>
              <p:nvSpPr>
                <p:cNvPr id="2287" name="Line 96"/>
                <p:cNvSpPr>
                  <a:spLocks noChangeShapeType="1"/>
                </p:cNvSpPr>
                <p:nvPr/>
              </p:nvSpPr>
              <p:spPr bwMode="auto">
                <a:xfrm flipH="1">
                  <a:off x="1320" y="743"/>
                  <a:ext cx="45" cy="289"/>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288" name="Line 97"/>
                <p:cNvSpPr>
                  <a:spLocks noChangeShapeType="1"/>
                </p:cNvSpPr>
                <p:nvPr/>
              </p:nvSpPr>
              <p:spPr bwMode="auto">
                <a:xfrm>
                  <a:off x="1365" y="743"/>
                  <a:ext cx="44" cy="289"/>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289" name="Freeform 98"/>
              <p:cNvSpPr/>
              <p:nvPr/>
            </p:nvSpPr>
            <p:spPr bwMode="auto">
              <a:xfrm>
                <a:off x="1335" y="776"/>
                <a:ext cx="59" cy="160"/>
              </a:xfrm>
              <a:custGeom>
                <a:avLst/>
                <a:gdLst>
                  <a:gd name="T0" fmla="*/ 30 w 59"/>
                  <a:gd name="T1" fmla="*/ 0 h 160"/>
                  <a:gd name="T2" fmla="*/ 15 w 59"/>
                  <a:gd name="T3" fmla="*/ 53 h 160"/>
                  <a:gd name="T4" fmla="*/ 45 w 59"/>
                  <a:gd name="T5" fmla="*/ 53 h 160"/>
                  <a:gd name="T6" fmla="*/ 15 w 59"/>
                  <a:gd name="T7" fmla="*/ 107 h 160"/>
                  <a:gd name="T8" fmla="*/ 59 w 59"/>
                  <a:gd name="T9" fmla="*/ 160 h 160"/>
                  <a:gd name="T10" fmla="*/ 0 w 59"/>
                  <a:gd name="T11" fmla="*/ 160 h 160"/>
                </a:gdLst>
                <a:ahLst/>
                <a:cxnLst>
                  <a:cxn ang="0">
                    <a:pos x="T0" y="T1"/>
                  </a:cxn>
                  <a:cxn ang="0">
                    <a:pos x="T2" y="T3"/>
                  </a:cxn>
                  <a:cxn ang="0">
                    <a:pos x="T4" y="T5"/>
                  </a:cxn>
                  <a:cxn ang="0">
                    <a:pos x="T6" y="T7"/>
                  </a:cxn>
                  <a:cxn ang="0">
                    <a:pos x="T8" y="T9"/>
                  </a:cxn>
                  <a:cxn ang="0">
                    <a:pos x="T10" y="T11"/>
                  </a:cxn>
                </a:cxnLst>
                <a:rect l="0" t="0" r="r" b="b"/>
                <a:pathLst>
                  <a:path w="59" h="160">
                    <a:moveTo>
                      <a:pt x="30" y="0"/>
                    </a:moveTo>
                    <a:lnTo>
                      <a:pt x="15" y="53"/>
                    </a:lnTo>
                    <a:lnTo>
                      <a:pt x="45" y="53"/>
                    </a:lnTo>
                    <a:lnTo>
                      <a:pt x="15" y="107"/>
                    </a:lnTo>
                    <a:lnTo>
                      <a:pt x="59" y="160"/>
                    </a:lnTo>
                    <a:lnTo>
                      <a:pt x="0" y="160"/>
                    </a:lnTo>
                  </a:path>
                </a:pathLst>
              </a:cu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90" name="Freeform 99"/>
              <p:cNvSpPr/>
              <p:nvPr/>
            </p:nvSpPr>
            <p:spPr bwMode="auto">
              <a:xfrm>
                <a:off x="1335" y="776"/>
                <a:ext cx="59" cy="160"/>
              </a:xfrm>
              <a:custGeom>
                <a:avLst/>
                <a:gdLst>
                  <a:gd name="T0" fmla="*/ 30 w 59"/>
                  <a:gd name="T1" fmla="*/ 0 h 160"/>
                  <a:gd name="T2" fmla="*/ 45 w 59"/>
                  <a:gd name="T3" fmla="*/ 53 h 160"/>
                  <a:gd name="T4" fmla="*/ 15 w 59"/>
                  <a:gd name="T5" fmla="*/ 53 h 160"/>
                  <a:gd name="T6" fmla="*/ 45 w 59"/>
                  <a:gd name="T7" fmla="*/ 107 h 160"/>
                  <a:gd name="T8" fmla="*/ 0 w 59"/>
                  <a:gd name="T9" fmla="*/ 160 h 160"/>
                  <a:gd name="T10" fmla="*/ 59 w 59"/>
                  <a:gd name="T11" fmla="*/ 160 h 160"/>
                </a:gdLst>
                <a:ahLst/>
                <a:cxnLst>
                  <a:cxn ang="0">
                    <a:pos x="T0" y="T1"/>
                  </a:cxn>
                  <a:cxn ang="0">
                    <a:pos x="T2" y="T3"/>
                  </a:cxn>
                  <a:cxn ang="0">
                    <a:pos x="T4" y="T5"/>
                  </a:cxn>
                  <a:cxn ang="0">
                    <a:pos x="T6" y="T7"/>
                  </a:cxn>
                  <a:cxn ang="0">
                    <a:pos x="T8" y="T9"/>
                  </a:cxn>
                  <a:cxn ang="0">
                    <a:pos x="T10" y="T11"/>
                  </a:cxn>
                </a:cxnLst>
                <a:rect l="0" t="0" r="r" b="b"/>
                <a:pathLst>
                  <a:path w="59" h="160">
                    <a:moveTo>
                      <a:pt x="30" y="0"/>
                    </a:moveTo>
                    <a:lnTo>
                      <a:pt x="45" y="53"/>
                    </a:lnTo>
                    <a:lnTo>
                      <a:pt x="15" y="53"/>
                    </a:lnTo>
                    <a:lnTo>
                      <a:pt x="45" y="107"/>
                    </a:lnTo>
                    <a:lnTo>
                      <a:pt x="0" y="160"/>
                    </a:lnTo>
                    <a:lnTo>
                      <a:pt x="59" y="160"/>
                    </a:lnTo>
                  </a:path>
                </a:pathLst>
              </a:cu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291" name="Group 243"/>
            <p:cNvGrpSpPr/>
            <p:nvPr/>
          </p:nvGrpSpPr>
          <p:grpSpPr bwMode="auto">
            <a:xfrm>
              <a:off x="1298" y="685"/>
              <a:ext cx="57" cy="67"/>
              <a:chOff x="1298" y="685"/>
              <a:chExt cx="57" cy="67"/>
            </a:xfrm>
          </p:grpSpPr>
          <p:sp>
            <p:nvSpPr>
              <p:cNvPr id="2292" name="Freeform 101"/>
              <p:cNvSpPr/>
              <p:nvPr/>
            </p:nvSpPr>
            <p:spPr bwMode="auto">
              <a:xfrm>
                <a:off x="1298" y="685"/>
                <a:ext cx="26" cy="67"/>
              </a:xfrm>
              <a:custGeom>
                <a:avLst/>
                <a:gdLst>
                  <a:gd name="T0" fmla="*/ 24 w 26"/>
                  <a:gd name="T1" fmla="*/ 67 h 67"/>
                  <a:gd name="T2" fmla="*/ 14 w 26"/>
                  <a:gd name="T3" fmla="*/ 62 h 67"/>
                  <a:gd name="T4" fmla="*/ 7 w 26"/>
                  <a:gd name="T5" fmla="*/ 55 h 67"/>
                  <a:gd name="T6" fmla="*/ 2 w 26"/>
                  <a:gd name="T7" fmla="*/ 45 h 67"/>
                  <a:gd name="T8" fmla="*/ 0 w 26"/>
                  <a:gd name="T9" fmla="*/ 34 h 67"/>
                  <a:gd name="T10" fmla="*/ 1 w 26"/>
                  <a:gd name="T11" fmla="*/ 28 h 67"/>
                  <a:gd name="T12" fmla="*/ 2 w 26"/>
                  <a:gd name="T13" fmla="*/ 23 h 67"/>
                  <a:gd name="T14" fmla="*/ 7 w 26"/>
                  <a:gd name="T15" fmla="*/ 13 h 67"/>
                  <a:gd name="T16" fmla="*/ 16 w 26"/>
                  <a:gd name="T17" fmla="*/ 5 h 67"/>
                  <a:gd name="T18" fmla="*/ 26 w 26"/>
                  <a:gd name="T19"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67">
                    <a:moveTo>
                      <a:pt x="24" y="67"/>
                    </a:moveTo>
                    <a:lnTo>
                      <a:pt x="14" y="62"/>
                    </a:lnTo>
                    <a:lnTo>
                      <a:pt x="7" y="55"/>
                    </a:lnTo>
                    <a:lnTo>
                      <a:pt x="2" y="45"/>
                    </a:lnTo>
                    <a:lnTo>
                      <a:pt x="0" y="34"/>
                    </a:lnTo>
                    <a:lnTo>
                      <a:pt x="1" y="28"/>
                    </a:lnTo>
                    <a:lnTo>
                      <a:pt x="2" y="23"/>
                    </a:lnTo>
                    <a:lnTo>
                      <a:pt x="7" y="13"/>
                    </a:lnTo>
                    <a:lnTo>
                      <a:pt x="16" y="5"/>
                    </a:lnTo>
                    <a:lnTo>
                      <a:pt x="26" y="0"/>
                    </a:lnTo>
                  </a:path>
                </a:pathLst>
              </a:cu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93" name="Freeform 102"/>
              <p:cNvSpPr/>
              <p:nvPr/>
            </p:nvSpPr>
            <p:spPr bwMode="auto">
              <a:xfrm>
                <a:off x="1332" y="695"/>
                <a:ext cx="23" cy="51"/>
              </a:xfrm>
              <a:custGeom>
                <a:avLst/>
                <a:gdLst>
                  <a:gd name="T0" fmla="*/ 20 w 23"/>
                  <a:gd name="T1" fmla="*/ 51 h 51"/>
                  <a:gd name="T2" fmla="*/ 12 w 23"/>
                  <a:gd name="T3" fmla="*/ 47 h 51"/>
                  <a:gd name="T4" fmla="*/ 6 w 23"/>
                  <a:gd name="T5" fmla="*/ 42 h 51"/>
                  <a:gd name="T6" fmla="*/ 1 w 23"/>
                  <a:gd name="T7" fmla="*/ 34 h 51"/>
                  <a:gd name="T8" fmla="*/ 0 w 23"/>
                  <a:gd name="T9" fmla="*/ 26 h 51"/>
                  <a:gd name="T10" fmla="*/ 2 w 23"/>
                  <a:gd name="T11" fmla="*/ 17 h 51"/>
                  <a:gd name="T12" fmla="*/ 6 w 23"/>
                  <a:gd name="T13" fmla="*/ 9 h 51"/>
                  <a:gd name="T14" fmla="*/ 14 w 23"/>
                  <a:gd name="T15" fmla="*/ 4 h 51"/>
                  <a:gd name="T16" fmla="*/ 23 w 23"/>
                  <a:gd name="T1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51">
                    <a:moveTo>
                      <a:pt x="20" y="51"/>
                    </a:moveTo>
                    <a:lnTo>
                      <a:pt x="12" y="47"/>
                    </a:lnTo>
                    <a:lnTo>
                      <a:pt x="6" y="42"/>
                    </a:lnTo>
                    <a:lnTo>
                      <a:pt x="1" y="34"/>
                    </a:lnTo>
                    <a:lnTo>
                      <a:pt x="0" y="26"/>
                    </a:lnTo>
                    <a:lnTo>
                      <a:pt x="2" y="17"/>
                    </a:lnTo>
                    <a:lnTo>
                      <a:pt x="6" y="9"/>
                    </a:lnTo>
                    <a:lnTo>
                      <a:pt x="14" y="4"/>
                    </a:lnTo>
                    <a:lnTo>
                      <a:pt x="23" y="0"/>
                    </a:lnTo>
                  </a:path>
                </a:pathLst>
              </a:cu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294" name="Freeform 103"/>
              <p:cNvSpPr/>
              <p:nvPr/>
            </p:nvSpPr>
            <p:spPr bwMode="auto">
              <a:xfrm>
                <a:off x="1317" y="701"/>
                <a:ext cx="13" cy="39"/>
              </a:xfrm>
              <a:custGeom>
                <a:avLst/>
                <a:gdLst>
                  <a:gd name="T0" fmla="*/ 12 w 13"/>
                  <a:gd name="T1" fmla="*/ 39 h 39"/>
                  <a:gd name="T2" fmla="*/ 7 w 13"/>
                  <a:gd name="T3" fmla="*/ 36 h 39"/>
                  <a:gd name="T4" fmla="*/ 3 w 13"/>
                  <a:gd name="T5" fmla="*/ 32 h 39"/>
                  <a:gd name="T6" fmla="*/ 1 w 13"/>
                  <a:gd name="T7" fmla="*/ 26 h 39"/>
                  <a:gd name="T8" fmla="*/ 0 w 13"/>
                  <a:gd name="T9" fmla="*/ 20 h 39"/>
                  <a:gd name="T10" fmla="*/ 1 w 13"/>
                  <a:gd name="T11" fmla="*/ 13 h 39"/>
                  <a:gd name="T12" fmla="*/ 4 w 13"/>
                  <a:gd name="T13" fmla="*/ 7 h 39"/>
                  <a:gd name="T14" fmla="*/ 8 w 13"/>
                  <a:gd name="T15" fmla="*/ 3 h 39"/>
                  <a:gd name="T16" fmla="*/ 13 w 13"/>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 h="39">
                    <a:moveTo>
                      <a:pt x="12" y="39"/>
                    </a:moveTo>
                    <a:lnTo>
                      <a:pt x="7" y="36"/>
                    </a:lnTo>
                    <a:lnTo>
                      <a:pt x="3" y="32"/>
                    </a:lnTo>
                    <a:lnTo>
                      <a:pt x="1" y="26"/>
                    </a:lnTo>
                    <a:lnTo>
                      <a:pt x="0" y="20"/>
                    </a:lnTo>
                    <a:lnTo>
                      <a:pt x="1" y="13"/>
                    </a:lnTo>
                    <a:lnTo>
                      <a:pt x="4" y="7"/>
                    </a:lnTo>
                    <a:lnTo>
                      <a:pt x="8" y="3"/>
                    </a:lnTo>
                    <a:lnTo>
                      <a:pt x="13" y="0"/>
                    </a:lnTo>
                  </a:path>
                </a:pathLst>
              </a:cu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aphicFrame>
        <p:nvGraphicFramePr>
          <p:cNvPr id="2295" name="Object 104"/>
          <p:cNvGraphicFramePr>
            <a:graphicFrameLocks noChangeAspect="1"/>
          </p:cNvGraphicFramePr>
          <p:nvPr/>
        </p:nvGraphicFramePr>
        <p:xfrm>
          <a:off x="8139113" y="1992313"/>
          <a:ext cx="254000" cy="404812"/>
        </p:xfrm>
        <a:graphic>
          <a:graphicData uri="http://schemas.openxmlformats.org/presentationml/2006/ole">
            <mc:AlternateContent xmlns:mc="http://schemas.openxmlformats.org/markup-compatibility/2006">
              <mc:Choice xmlns:v="urn:schemas-microsoft-com:vml" Requires="v">
                <p:oleObj spid="_x0000_s117762" name="CorelDRAW" r:id="rId5" imgW="1336675" imgH="2934335" progId="CorelDRAW.Graphic.9">
                  <p:embed/>
                </p:oleObj>
              </mc:Choice>
              <mc:Fallback>
                <p:oleObj name="CorelDRAW" r:id="rId5" imgW="1336675" imgH="2934335" progId="CorelDRAW.Graphic.9">
                  <p:embed/>
                  <p:pic>
                    <p:nvPicPr>
                      <p:cNvPr id="0" name="Object 1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39113" y="1992313"/>
                        <a:ext cx="254000" cy="40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2296" name="Group 248"/>
          <p:cNvGrpSpPr/>
          <p:nvPr/>
        </p:nvGrpSpPr>
        <p:grpSpPr bwMode="auto">
          <a:xfrm>
            <a:off x="5916613" y="3005138"/>
            <a:ext cx="415925" cy="393700"/>
            <a:chOff x="1126" y="1922"/>
            <a:chExt cx="374" cy="523"/>
          </a:xfrm>
        </p:grpSpPr>
        <p:sp>
          <p:nvSpPr>
            <p:cNvPr id="2297" name="AutoShape 106"/>
            <p:cNvSpPr>
              <a:spLocks noChangeArrowheads="1"/>
            </p:cNvSpPr>
            <p:nvPr/>
          </p:nvSpPr>
          <p:spPr bwMode="auto">
            <a:xfrm>
              <a:off x="1126" y="1922"/>
              <a:ext cx="374" cy="395"/>
            </a:xfrm>
            <a:prstGeom prst="cube">
              <a:avLst>
                <a:gd name="adj" fmla="val 24949"/>
              </a:avLst>
            </a:prstGeom>
            <a:gradFill rotWithShape="0">
              <a:gsLst>
                <a:gs pos="0">
                  <a:srgbClr val="90B56B"/>
                </a:gs>
                <a:gs pos="100000">
                  <a:srgbClr val="669933"/>
                </a:gs>
              </a:gsLst>
              <a:lin ang="18900000"/>
            </a:gradFill>
            <a:ln>
              <a:noFill/>
            </a:ln>
            <a:effectLst>
              <a:outerShdw dist="17961" dir="2700000" algn="ctr" rotWithShape="0">
                <a:srgbClr val="BDE1E9"/>
              </a:outerShdw>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en-US" altLang="zh-CN" sz="1200" b="1">
                  <a:solidFill>
                    <a:schemeClr val="bg1"/>
                  </a:solidFill>
                  <a:latin typeface="Arial Narrow" panose="020B0606020202030204" pitchFamily="34" charset="0"/>
                  <a:ea typeface="宋体" panose="02010600030101010101" pitchFamily="2" charset="-122"/>
                  <a:cs typeface="Times New Roman" panose="02020603050405020304" pitchFamily="18" charset="0"/>
                </a:rPr>
                <a:t>BSC</a:t>
              </a:r>
              <a:endParaRPr lang="en-US" altLang="zh-CN" sz="1200" b="1">
                <a:solidFill>
                  <a:schemeClr val="bg1"/>
                </a:solidFill>
                <a:latin typeface="Arial Narrow" panose="020B0606020202030204" pitchFamily="34" charset="0"/>
                <a:ea typeface="宋体" panose="02010600030101010101" pitchFamily="2" charset="-122"/>
                <a:cs typeface="Times New Roman" panose="02020603050405020304" pitchFamily="18" charset="0"/>
              </a:endParaRPr>
            </a:p>
            <a:p>
              <a:pPr algn="ctr">
                <a:lnSpc>
                  <a:spcPct val="90000"/>
                </a:lnSpc>
                <a:buSzPct val="100000"/>
              </a:pPr>
              <a:endParaRPr lang="en-US" altLang="zh-CN" sz="1200" b="1">
                <a:solidFill>
                  <a:schemeClr val="bg1"/>
                </a:solidFill>
                <a:latin typeface="Arial Narrow" panose="020B0606020202030204" pitchFamily="34" charset="0"/>
                <a:ea typeface="宋体" panose="02010600030101010101" pitchFamily="2" charset="-122"/>
                <a:cs typeface="Times New Roman" panose="02020603050405020304" pitchFamily="18" charset="0"/>
              </a:endParaRPr>
            </a:p>
          </p:txBody>
        </p:sp>
        <p:sp>
          <p:nvSpPr>
            <p:cNvPr id="2298" name="Text Box 107"/>
            <p:cNvSpPr>
              <a:spLocks noChangeArrowheads="1"/>
            </p:cNvSpPr>
            <p:nvPr/>
          </p:nvSpPr>
          <p:spPr bwMode="auto">
            <a:xfrm>
              <a:off x="1157" y="2198"/>
              <a:ext cx="324" cy="247"/>
            </a:xfrm>
            <a:prstGeom prst="rect">
              <a:avLst/>
            </a:prstGeom>
            <a:gradFill rotWithShape="0">
              <a:gsLst>
                <a:gs pos="0">
                  <a:srgbClr val="ACACAC"/>
                </a:gs>
                <a:gs pos="100000">
                  <a:srgbClr val="999999"/>
                </a:gs>
              </a:gsLst>
              <a:lin ang="18900000"/>
            </a:gradFill>
            <a:ln w="9525" cap="flat" algn="ctr">
              <a:solidFill>
                <a:srgbClr val="FF6633"/>
              </a:solidFill>
              <a:prstDash val="solid"/>
              <a:miter lim="800000"/>
              <a:headEnd type="none" w="med" len="med"/>
              <a:tailEnd type="none" w="med" len="med"/>
            </a:ln>
          </p:spPr>
          <p:txBody>
            <a:bodyPr wrap="none" lIns="46800" tIns="0" rIns="4680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de-DE" altLang="zh-CN" sz="1200" b="1">
                  <a:solidFill>
                    <a:srgbClr val="FF3300"/>
                  </a:solidFill>
                  <a:latin typeface="Arial Narrow" panose="020B0606020202030204" pitchFamily="34" charset="0"/>
                  <a:ea typeface="宋体" panose="02010600030101010101" pitchFamily="2" charset="-122"/>
                  <a:cs typeface="Times New Roman" panose="02020603050405020304" pitchFamily="18" charset="0"/>
                </a:rPr>
                <a:t>PCU</a:t>
              </a:r>
              <a:endParaRPr lang="de-DE" altLang="zh-CN" sz="1200" b="1">
                <a:solidFill>
                  <a:srgbClr val="FF3300"/>
                </a:solidFill>
                <a:latin typeface="Arial Narrow" panose="020B0606020202030204" pitchFamily="34" charset="0"/>
                <a:ea typeface="宋体" panose="02010600030101010101" pitchFamily="2" charset="-122"/>
                <a:cs typeface="Times New Roman" panose="02020603050405020304" pitchFamily="18" charset="0"/>
              </a:endParaRPr>
            </a:p>
          </p:txBody>
        </p:sp>
      </p:grpSp>
      <p:sp>
        <p:nvSpPr>
          <p:cNvPr id="2299" name="Text Box 108"/>
          <p:cNvSpPr>
            <a:spLocks noChangeArrowheads="1"/>
          </p:cNvSpPr>
          <p:nvPr/>
        </p:nvSpPr>
        <p:spPr bwMode="auto">
          <a:xfrm>
            <a:off x="3744913" y="3005138"/>
            <a:ext cx="4111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400" b="1">
                <a:solidFill>
                  <a:schemeClr val="bg1"/>
                </a:solidFill>
                <a:latin typeface="Arial Narrow" panose="020B0606020202030204" pitchFamily="34" charset="0"/>
                <a:ea typeface="宋体" panose="02010600030101010101" pitchFamily="2" charset="-122"/>
                <a:cs typeface="Times New Roman" panose="02020603050405020304" pitchFamily="18" charset="0"/>
              </a:rPr>
              <a:t>SGSN</a:t>
            </a:r>
            <a:endParaRPr lang="de-DE" altLang="zh-CN" sz="1400" b="1">
              <a:solidFill>
                <a:schemeClr val="bg1"/>
              </a:solidFill>
              <a:latin typeface="Arial Narrow" panose="020B0606020202030204" pitchFamily="34" charset="0"/>
              <a:ea typeface="宋体" panose="02010600030101010101" pitchFamily="2" charset="-122"/>
              <a:cs typeface="Times New Roman" panose="02020603050405020304" pitchFamily="18" charset="0"/>
            </a:endParaRPr>
          </a:p>
        </p:txBody>
      </p:sp>
      <p:grpSp>
        <p:nvGrpSpPr>
          <p:cNvPr id="2300" name="Group 252"/>
          <p:cNvGrpSpPr/>
          <p:nvPr/>
        </p:nvGrpSpPr>
        <p:grpSpPr bwMode="auto">
          <a:xfrm>
            <a:off x="3692525" y="2600325"/>
            <a:ext cx="438150" cy="404813"/>
            <a:chOff x="624" y="3019"/>
            <a:chExt cx="384" cy="341"/>
          </a:xfrm>
        </p:grpSpPr>
        <p:sp>
          <p:nvSpPr>
            <p:cNvPr id="2301" name="Freeform 110"/>
            <p:cNvSpPr/>
            <p:nvPr/>
          </p:nvSpPr>
          <p:spPr bwMode="auto">
            <a:xfrm>
              <a:off x="762" y="3019"/>
              <a:ext cx="246" cy="341"/>
            </a:xfrm>
            <a:custGeom>
              <a:avLst/>
              <a:gdLst>
                <a:gd name="T0" fmla="*/ 56 w 246"/>
                <a:gd name="T1" fmla="*/ 0 h 341"/>
                <a:gd name="T2" fmla="*/ 246 w 246"/>
                <a:gd name="T3" fmla="*/ 298 h 341"/>
                <a:gd name="T4" fmla="*/ 203 w 246"/>
                <a:gd name="T5" fmla="*/ 341 h 341"/>
                <a:gd name="T6" fmla="*/ 0 w 246"/>
                <a:gd name="T7" fmla="*/ 199 h 341"/>
                <a:gd name="T8" fmla="*/ 56 w 246"/>
                <a:gd name="T9" fmla="*/ 0 h 341"/>
              </a:gdLst>
              <a:ahLst/>
              <a:cxnLst>
                <a:cxn ang="0">
                  <a:pos x="T0" y="T1"/>
                </a:cxn>
                <a:cxn ang="0">
                  <a:pos x="T2" y="T3"/>
                </a:cxn>
                <a:cxn ang="0">
                  <a:pos x="T4" y="T5"/>
                </a:cxn>
                <a:cxn ang="0">
                  <a:pos x="T6" y="T7"/>
                </a:cxn>
                <a:cxn ang="0">
                  <a:pos x="T8" y="T9"/>
                </a:cxn>
              </a:cxnLst>
              <a:rect l="0" t="0" r="r" b="b"/>
              <a:pathLst>
                <a:path w="246" h="341">
                  <a:moveTo>
                    <a:pt x="56" y="0"/>
                  </a:moveTo>
                  <a:lnTo>
                    <a:pt x="246" y="298"/>
                  </a:lnTo>
                  <a:lnTo>
                    <a:pt x="203" y="341"/>
                  </a:lnTo>
                  <a:lnTo>
                    <a:pt x="0" y="199"/>
                  </a:lnTo>
                  <a:lnTo>
                    <a:pt x="56" y="0"/>
                  </a:lnTo>
                  <a:close/>
                </a:path>
              </a:pathLst>
            </a:custGeom>
            <a:solidFill>
              <a:srgbClr val="FF66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02" name="Freeform 111"/>
            <p:cNvSpPr/>
            <p:nvPr/>
          </p:nvSpPr>
          <p:spPr bwMode="auto">
            <a:xfrm>
              <a:off x="624" y="3019"/>
              <a:ext cx="341" cy="341"/>
            </a:xfrm>
            <a:custGeom>
              <a:avLst/>
              <a:gdLst>
                <a:gd name="T0" fmla="*/ 8137 w 14336"/>
                <a:gd name="T1" fmla="*/ 0 h 14322"/>
                <a:gd name="T2" fmla="*/ 14336 w 14336"/>
                <a:gd name="T3" fmla="*/ 14322 h 14322"/>
                <a:gd name="T4" fmla="*/ 0 w 14336"/>
                <a:gd name="T5" fmla="*/ 14322 h 14322"/>
                <a:gd name="T6" fmla="*/ 8137 w 14336"/>
                <a:gd name="T7" fmla="*/ 0 h 14322"/>
              </a:gdLst>
              <a:ahLst/>
              <a:cxnLst>
                <a:cxn ang="0">
                  <a:pos x="T0" y="T1"/>
                </a:cxn>
                <a:cxn ang="0">
                  <a:pos x="T2" y="T3"/>
                </a:cxn>
                <a:cxn ang="0">
                  <a:pos x="T4" y="T5"/>
                </a:cxn>
                <a:cxn ang="0">
                  <a:pos x="T6" y="T7"/>
                </a:cxn>
              </a:cxnLst>
              <a:rect l="0" t="0" r="r" b="b"/>
              <a:pathLst>
                <a:path w="14336" h="14322">
                  <a:moveTo>
                    <a:pt x="8137" y="0"/>
                  </a:moveTo>
                  <a:lnTo>
                    <a:pt x="14336" y="14322"/>
                  </a:lnTo>
                  <a:lnTo>
                    <a:pt x="0" y="14322"/>
                  </a:lnTo>
                  <a:lnTo>
                    <a:pt x="8137" y="0"/>
                  </a:lnTo>
                  <a:close/>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03" name="Freeform 112"/>
            <p:cNvSpPr/>
            <p:nvPr/>
          </p:nvSpPr>
          <p:spPr bwMode="auto">
            <a:xfrm>
              <a:off x="717" y="3083"/>
              <a:ext cx="193" cy="258"/>
            </a:xfrm>
            <a:custGeom>
              <a:avLst/>
              <a:gdLst>
                <a:gd name="T0" fmla="*/ 2183 w 8098"/>
                <a:gd name="T1" fmla="*/ 194 h 10828"/>
                <a:gd name="T2" fmla="*/ 1617 w 8098"/>
                <a:gd name="T3" fmla="*/ 542 h 10828"/>
                <a:gd name="T4" fmla="*/ 1152 w 8098"/>
                <a:gd name="T5" fmla="*/ 973 h 10828"/>
                <a:gd name="T6" fmla="*/ 780 w 8098"/>
                <a:gd name="T7" fmla="*/ 1474 h 10828"/>
                <a:gd name="T8" fmla="*/ 494 w 8098"/>
                <a:gd name="T9" fmla="*/ 2029 h 10828"/>
                <a:gd name="T10" fmla="*/ 284 w 8098"/>
                <a:gd name="T11" fmla="*/ 2622 h 10828"/>
                <a:gd name="T12" fmla="*/ 144 w 8098"/>
                <a:gd name="T13" fmla="*/ 3238 h 10828"/>
                <a:gd name="T14" fmla="*/ 66 w 8098"/>
                <a:gd name="T15" fmla="*/ 3861 h 10828"/>
                <a:gd name="T16" fmla="*/ 0 w 8098"/>
                <a:gd name="T17" fmla="*/ 4940 h 10828"/>
                <a:gd name="T18" fmla="*/ 90 w 8098"/>
                <a:gd name="T19" fmla="*/ 6091 h 10828"/>
                <a:gd name="T20" fmla="*/ 337 w 8098"/>
                <a:gd name="T21" fmla="*/ 7146 h 10828"/>
                <a:gd name="T22" fmla="*/ 711 w 8098"/>
                <a:gd name="T23" fmla="*/ 8095 h 10828"/>
                <a:gd name="T24" fmla="*/ 1184 w 8098"/>
                <a:gd name="T25" fmla="*/ 8934 h 10828"/>
                <a:gd name="T26" fmla="*/ 1726 w 8098"/>
                <a:gd name="T27" fmla="*/ 9657 h 10828"/>
                <a:gd name="T28" fmla="*/ 2307 w 8098"/>
                <a:gd name="T29" fmla="*/ 10258 h 10828"/>
                <a:gd name="T30" fmla="*/ 2899 w 8098"/>
                <a:gd name="T31" fmla="*/ 10732 h 10828"/>
                <a:gd name="T32" fmla="*/ 3068 w 8098"/>
                <a:gd name="T33" fmla="*/ 9483 h 10828"/>
                <a:gd name="T34" fmla="*/ 2282 w 8098"/>
                <a:gd name="T35" fmla="*/ 8653 h 10828"/>
                <a:gd name="T36" fmla="*/ 1682 w 8098"/>
                <a:gd name="T37" fmla="*/ 7689 h 10828"/>
                <a:gd name="T38" fmla="*/ 1272 w 8098"/>
                <a:gd name="T39" fmla="*/ 6624 h 10828"/>
                <a:gd name="T40" fmla="*/ 1050 w 8098"/>
                <a:gd name="T41" fmla="*/ 5495 h 10828"/>
                <a:gd name="T42" fmla="*/ 1018 w 8098"/>
                <a:gd name="T43" fmla="*/ 4339 h 10828"/>
                <a:gd name="T44" fmla="*/ 1178 w 8098"/>
                <a:gd name="T45" fmla="*/ 3193 h 10828"/>
                <a:gd name="T46" fmla="*/ 1530 w 8098"/>
                <a:gd name="T47" fmla="*/ 2091 h 10828"/>
                <a:gd name="T48" fmla="*/ 5938 w 8098"/>
                <a:gd name="T49" fmla="*/ 1 h 10828"/>
                <a:gd name="T50" fmla="*/ 6419 w 8098"/>
                <a:gd name="T51" fmla="*/ 141 h 10828"/>
                <a:gd name="T52" fmla="*/ 6854 w 8098"/>
                <a:gd name="T53" fmla="*/ 360 h 10828"/>
                <a:gd name="T54" fmla="*/ 7237 w 8098"/>
                <a:gd name="T55" fmla="*/ 651 h 10828"/>
                <a:gd name="T56" fmla="*/ 7558 w 8098"/>
                <a:gd name="T57" fmla="*/ 1005 h 10828"/>
                <a:gd name="T58" fmla="*/ 7812 w 8098"/>
                <a:gd name="T59" fmla="*/ 1414 h 10828"/>
                <a:gd name="T60" fmla="*/ 7990 w 8098"/>
                <a:gd name="T61" fmla="*/ 1869 h 10828"/>
                <a:gd name="T62" fmla="*/ 8084 w 8098"/>
                <a:gd name="T63" fmla="*/ 2362 h 10828"/>
                <a:gd name="T64" fmla="*/ 8089 w 8098"/>
                <a:gd name="T65" fmla="*/ 2886 h 10828"/>
                <a:gd name="T66" fmla="*/ 7980 w 8098"/>
                <a:gd name="T67" fmla="*/ 3476 h 10828"/>
                <a:gd name="T68" fmla="*/ 7764 w 8098"/>
                <a:gd name="T69" fmla="*/ 4027 h 10828"/>
                <a:gd name="T70" fmla="*/ 7452 w 8098"/>
                <a:gd name="T71" fmla="*/ 4526 h 10828"/>
                <a:gd name="T72" fmla="*/ 7057 w 8098"/>
                <a:gd name="T73" fmla="*/ 4960 h 10828"/>
                <a:gd name="T74" fmla="*/ 6592 w 8098"/>
                <a:gd name="T75" fmla="*/ 5320 h 10828"/>
                <a:gd name="T76" fmla="*/ 6071 w 8098"/>
                <a:gd name="T77" fmla="*/ 5591 h 10828"/>
                <a:gd name="T78" fmla="*/ 5506 w 8098"/>
                <a:gd name="T79" fmla="*/ 5763 h 10828"/>
                <a:gd name="T80" fmla="*/ 4909 w 8098"/>
                <a:gd name="T81" fmla="*/ 5822 h 10828"/>
                <a:gd name="T82" fmla="*/ 2270 w 8098"/>
                <a:gd name="T83" fmla="*/ 5262 h 10828"/>
                <a:gd name="T84" fmla="*/ 5122 w 8098"/>
                <a:gd name="T85" fmla="*/ 4817 h 10828"/>
                <a:gd name="T86" fmla="*/ 5505 w 8098"/>
                <a:gd name="T87" fmla="*/ 4754 h 10828"/>
                <a:gd name="T88" fmla="*/ 5866 w 8098"/>
                <a:gd name="T89" fmla="*/ 4621 h 10828"/>
                <a:gd name="T90" fmla="*/ 6196 w 8098"/>
                <a:gd name="T91" fmla="*/ 4426 h 10828"/>
                <a:gd name="T92" fmla="*/ 6487 w 8098"/>
                <a:gd name="T93" fmla="*/ 4176 h 10828"/>
                <a:gd name="T94" fmla="*/ 6731 w 8098"/>
                <a:gd name="T95" fmla="*/ 3880 h 10828"/>
                <a:gd name="T96" fmla="*/ 6918 w 8098"/>
                <a:gd name="T97" fmla="*/ 3544 h 10828"/>
                <a:gd name="T98" fmla="*/ 7042 w 8098"/>
                <a:gd name="T99" fmla="*/ 3177 h 10828"/>
                <a:gd name="T100" fmla="*/ 7090 w 8098"/>
                <a:gd name="T101" fmla="*/ 2845 h 10828"/>
                <a:gd name="T102" fmla="*/ 7097 w 8098"/>
                <a:gd name="T103" fmla="*/ 2685 h 10828"/>
                <a:gd name="T104" fmla="*/ 7094 w 8098"/>
                <a:gd name="T105" fmla="*/ 2527 h 10828"/>
                <a:gd name="T106" fmla="*/ 7082 w 8098"/>
                <a:gd name="T107" fmla="*/ 2375 h 10828"/>
                <a:gd name="T108" fmla="*/ 7058 w 8098"/>
                <a:gd name="T109" fmla="*/ 2227 h 10828"/>
                <a:gd name="T110" fmla="*/ 7022 w 8098"/>
                <a:gd name="T111" fmla="*/ 2085 h 10828"/>
                <a:gd name="T112" fmla="*/ 6973 w 8098"/>
                <a:gd name="T113" fmla="*/ 1948 h 10828"/>
                <a:gd name="T114" fmla="*/ 6910 w 8098"/>
                <a:gd name="T115" fmla="*/ 1819 h 10828"/>
                <a:gd name="T116" fmla="*/ 5938 w 8098"/>
                <a:gd name="T117" fmla="*/ 1 h 10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098" h="10828">
                  <a:moveTo>
                    <a:pt x="2678" y="0"/>
                  </a:moveTo>
                  <a:lnTo>
                    <a:pt x="2506" y="57"/>
                  </a:lnTo>
                  <a:lnTo>
                    <a:pt x="2342" y="123"/>
                  </a:lnTo>
                  <a:lnTo>
                    <a:pt x="2183" y="194"/>
                  </a:lnTo>
                  <a:lnTo>
                    <a:pt x="2031" y="273"/>
                  </a:lnTo>
                  <a:lnTo>
                    <a:pt x="1887" y="356"/>
                  </a:lnTo>
                  <a:lnTo>
                    <a:pt x="1749" y="446"/>
                  </a:lnTo>
                  <a:lnTo>
                    <a:pt x="1617" y="542"/>
                  </a:lnTo>
                  <a:lnTo>
                    <a:pt x="1492" y="641"/>
                  </a:lnTo>
                  <a:lnTo>
                    <a:pt x="1373" y="747"/>
                  </a:lnTo>
                  <a:lnTo>
                    <a:pt x="1259" y="858"/>
                  </a:lnTo>
                  <a:lnTo>
                    <a:pt x="1152" y="973"/>
                  </a:lnTo>
                  <a:lnTo>
                    <a:pt x="1051" y="1092"/>
                  </a:lnTo>
                  <a:lnTo>
                    <a:pt x="956" y="1216"/>
                  </a:lnTo>
                  <a:lnTo>
                    <a:pt x="865" y="1343"/>
                  </a:lnTo>
                  <a:lnTo>
                    <a:pt x="780" y="1474"/>
                  </a:lnTo>
                  <a:lnTo>
                    <a:pt x="702" y="1608"/>
                  </a:lnTo>
                  <a:lnTo>
                    <a:pt x="627" y="1746"/>
                  </a:lnTo>
                  <a:lnTo>
                    <a:pt x="559" y="1886"/>
                  </a:lnTo>
                  <a:lnTo>
                    <a:pt x="494" y="2029"/>
                  </a:lnTo>
                  <a:lnTo>
                    <a:pt x="435" y="2174"/>
                  </a:lnTo>
                  <a:lnTo>
                    <a:pt x="380" y="2322"/>
                  </a:lnTo>
                  <a:lnTo>
                    <a:pt x="330" y="2471"/>
                  </a:lnTo>
                  <a:lnTo>
                    <a:pt x="284" y="2622"/>
                  </a:lnTo>
                  <a:lnTo>
                    <a:pt x="243" y="2774"/>
                  </a:lnTo>
                  <a:lnTo>
                    <a:pt x="206" y="2928"/>
                  </a:lnTo>
                  <a:lnTo>
                    <a:pt x="174" y="3083"/>
                  </a:lnTo>
                  <a:lnTo>
                    <a:pt x="144" y="3238"/>
                  </a:lnTo>
                  <a:lnTo>
                    <a:pt x="119" y="3394"/>
                  </a:lnTo>
                  <a:lnTo>
                    <a:pt x="98" y="3550"/>
                  </a:lnTo>
                  <a:lnTo>
                    <a:pt x="80" y="3706"/>
                  </a:lnTo>
                  <a:lnTo>
                    <a:pt x="66" y="3861"/>
                  </a:lnTo>
                  <a:lnTo>
                    <a:pt x="55" y="4016"/>
                  </a:lnTo>
                  <a:lnTo>
                    <a:pt x="24" y="4330"/>
                  </a:lnTo>
                  <a:lnTo>
                    <a:pt x="6" y="4638"/>
                  </a:lnTo>
                  <a:lnTo>
                    <a:pt x="0" y="4940"/>
                  </a:lnTo>
                  <a:lnTo>
                    <a:pt x="6" y="5237"/>
                  </a:lnTo>
                  <a:lnTo>
                    <a:pt x="23" y="5528"/>
                  </a:lnTo>
                  <a:lnTo>
                    <a:pt x="52" y="5812"/>
                  </a:lnTo>
                  <a:lnTo>
                    <a:pt x="90" y="6091"/>
                  </a:lnTo>
                  <a:lnTo>
                    <a:pt x="138" y="6364"/>
                  </a:lnTo>
                  <a:lnTo>
                    <a:pt x="196" y="6631"/>
                  </a:lnTo>
                  <a:lnTo>
                    <a:pt x="262" y="6892"/>
                  </a:lnTo>
                  <a:lnTo>
                    <a:pt x="337" y="7146"/>
                  </a:lnTo>
                  <a:lnTo>
                    <a:pt x="419" y="7392"/>
                  </a:lnTo>
                  <a:lnTo>
                    <a:pt x="509" y="7633"/>
                  </a:lnTo>
                  <a:lnTo>
                    <a:pt x="607" y="7868"/>
                  </a:lnTo>
                  <a:lnTo>
                    <a:pt x="711" y="8095"/>
                  </a:lnTo>
                  <a:lnTo>
                    <a:pt x="821" y="8315"/>
                  </a:lnTo>
                  <a:lnTo>
                    <a:pt x="937" y="8528"/>
                  </a:lnTo>
                  <a:lnTo>
                    <a:pt x="1058" y="8735"/>
                  </a:lnTo>
                  <a:lnTo>
                    <a:pt x="1184" y="8934"/>
                  </a:lnTo>
                  <a:lnTo>
                    <a:pt x="1314" y="9127"/>
                  </a:lnTo>
                  <a:lnTo>
                    <a:pt x="1448" y="9311"/>
                  </a:lnTo>
                  <a:lnTo>
                    <a:pt x="1586" y="9488"/>
                  </a:lnTo>
                  <a:lnTo>
                    <a:pt x="1726" y="9657"/>
                  </a:lnTo>
                  <a:lnTo>
                    <a:pt x="1868" y="9819"/>
                  </a:lnTo>
                  <a:lnTo>
                    <a:pt x="2013" y="9973"/>
                  </a:lnTo>
                  <a:lnTo>
                    <a:pt x="2159" y="10120"/>
                  </a:lnTo>
                  <a:lnTo>
                    <a:pt x="2307" y="10258"/>
                  </a:lnTo>
                  <a:lnTo>
                    <a:pt x="2456" y="10389"/>
                  </a:lnTo>
                  <a:lnTo>
                    <a:pt x="2604" y="10511"/>
                  </a:lnTo>
                  <a:lnTo>
                    <a:pt x="2752" y="10625"/>
                  </a:lnTo>
                  <a:lnTo>
                    <a:pt x="2899" y="10732"/>
                  </a:lnTo>
                  <a:lnTo>
                    <a:pt x="3045" y="10828"/>
                  </a:lnTo>
                  <a:lnTo>
                    <a:pt x="3532" y="9834"/>
                  </a:lnTo>
                  <a:lnTo>
                    <a:pt x="3294" y="9664"/>
                  </a:lnTo>
                  <a:lnTo>
                    <a:pt x="3068" y="9483"/>
                  </a:lnTo>
                  <a:lnTo>
                    <a:pt x="2855" y="9290"/>
                  </a:lnTo>
                  <a:lnTo>
                    <a:pt x="2652" y="9087"/>
                  </a:lnTo>
                  <a:lnTo>
                    <a:pt x="2462" y="8875"/>
                  </a:lnTo>
                  <a:lnTo>
                    <a:pt x="2282" y="8653"/>
                  </a:lnTo>
                  <a:lnTo>
                    <a:pt x="2115" y="8424"/>
                  </a:lnTo>
                  <a:lnTo>
                    <a:pt x="1960" y="8186"/>
                  </a:lnTo>
                  <a:lnTo>
                    <a:pt x="1816" y="7940"/>
                  </a:lnTo>
                  <a:lnTo>
                    <a:pt x="1682" y="7689"/>
                  </a:lnTo>
                  <a:lnTo>
                    <a:pt x="1563" y="7431"/>
                  </a:lnTo>
                  <a:lnTo>
                    <a:pt x="1454" y="7166"/>
                  </a:lnTo>
                  <a:lnTo>
                    <a:pt x="1357" y="6897"/>
                  </a:lnTo>
                  <a:lnTo>
                    <a:pt x="1272" y="6624"/>
                  </a:lnTo>
                  <a:lnTo>
                    <a:pt x="1199" y="6346"/>
                  </a:lnTo>
                  <a:lnTo>
                    <a:pt x="1137" y="6065"/>
                  </a:lnTo>
                  <a:lnTo>
                    <a:pt x="1088" y="5781"/>
                  </a:lnTo>
                  <a:lnTo>
                    <a:pt x="1050" y="5495"/>
                  </a:lnTo>
                  <a:lnTo>
                    <a:pt x="1024" y="5207"/>
                  </a:lnTo>
                  <a:lnTo>
                    <a:pt x="1010" y="4918"/>
                  </a:lnTo>
                  <a:lnTo>
                    <a:pt x="1008" y="4629"/>
                  </a:lnTo>
                  <a:lnTo>
                    <a:pt x="1018" y="4339"/>
                  </a:lnTo>
                  <a:lnTo>
                    <a:pt x="1040" y="4050"/>
                  </a:lnTo>
                  <a:lnTo>
                    <a:pt x="1075" y="3763"/>
                  </a:lnTo>
                  <a:lnTo>
                    <a:pt x="1120" y="3477"/>
                  </a:lnTo>
                  <a:lnTo>
                    <a:pt x="1178" y="3193"/>
                  </a:lnTo>
                  <a:lnTo>
                    <a:pt x="1248" y="2912"/>
                  </a:lnTo>
                  <a:lnTo>
                    <a:pt x="1330" y="2634"/>
                  </a:lnTo>
                  <a:lnTo>
                    <a:pt x="1423" y="2360"/>
                  </a:lnTo>
                  <a:lnTo>
                    <a:pt x="1530" y="2091"/>
                  </a:lnTo>
                  <a:lnTo>
                    <a:pt x="1648" y="1828"/>
                  </a:lnTo>
                  <a:lnTo>
                    <a:pt x="1778" y="1569"/>
                  </a:lnTo>
                  <a:lnTo>
                    <a:pt x="2678" y="0"/>
                  </a:lnTo>
                  <a:close/>
                  <a:moveTo>
                    <a:pt x="5938" y="1"/>
                  </a:moveTo>
                  <a:lnTo>
                    <a:pt x="6062" y="28"/>
                  </a:lnTo>
                  <a:lnTo>
                    <a:pt x="6183" y="60"/>
                  </a:lnTo>
                  <a:lnTo>
                    <a:pt x="6302" y="99"/>
                  </a:lnTo>
                  <a:lnTo>
                    <a:pt x="6419" y="141"/>
                  </a:lnTo>
                  <a:lnTo>
                    <a:pt x="6532" y="189"/>
                  </a:lnTo>
                  <a:lnTo>
                    <a:pt x="6643" y="242"/>
                  </a:lnTo>
                  <a:lnTo>
                    <a:pt x="6750" y="299"/>
                  </a:lnTo>
                  <a:lnTo>
                    <a:pt x="6854" y="360"/>
                  </a:lnTo>
                  <a:lnTo>
                    <a:pt x="6954" y="427"/>
                  </a:lnTo>
                  <a:lnTo>
                    <a:pt x="7052" y="497"/>
                  </a:lnTo>
                  <a:lnTo>
                    <a:pt x="7146" y="573"/>
                  </a:lnTo>
                  <a:lnTo>
                    <a:pt x="7237" y="651"/>
                  </a:lnTo>
                  <a:lnTo>
                    <a:pt x="7322" y="734"/>
                  </a:lnTo>
                  <a:lnTo>
                    <a:pt x="7405" y="821"/>
                  </a:lnTo>
                  <a:lnTo>
                    <a:pt x="7484" y="911"/>
                  </a:lnTo>
                  <a:lnTo>
                    <a:pt x="7558" y="1005"/>
                  </a:lnTo>
                  <a:lnTo>
                    <a:pt x="7628" y="1103"/>
                  </a:lnTo>
                  <a:lnTo>
                    <a:pt x="7694" y="1203"/>
                  </a:lnTo>
                  <a:lnTo>
                    <a:pt x="7755" y="1307"/>
                  </a:lnTo>
                  <a:lnTo>
                    <a:pt x="7812" y="1414"/>
                  </a:lnTo>
                  <a:lnTo>
                    <a:pt x="7864" y="1523"/>
                  </a:lnTo>
                  <a:lnTo>
                    <a:pt x="7911" y="1636"/>
                  </a:lnTo>
                  <a:lnTo>
                    <a:pt x="7952" y="1751"/>
                  </a:lnTo>
                  <a:lnTo>
                    <a:pt x="7990" y="1869"/>
                  </a:lnTo>
                  <a:lnTo>
                    <a:pt x="8022" y="1989"/>
                  </a:lnTo>
                  <a:lnTo>
                    <a:pt x="8048" y="2112"/>
                  </a:lnTo>
                  <a:lnTo>
                    <a:pt x="8069" y="2235"/>
                  </a:lnTo>
                  <a:lnTo>
                    <a:pt x="8084" y="2362"/>
                  </a:lnTo>
                  <a:lnTo>
                    <a:pt x="8094" y="2490"/>
                  </a:lnTo>
                  <a:lnTo>
                    <a:pt x="8098" y="2620"/>
                  </a:lnTo>
                  <a:lnTo>
                    <a:pt x="8096" y="2752"/>
                  </a:lnTo>
                  <a:lnTo>
                    <a:pt x="8089" y="2886"/>
                  </a:lnTo>
                  <a:lnTo>
                    <a:pt x="8073" y="3036"/>
                  </a:lnTo>
                  <a:lnTo>
                    <a:pt x="8049" y="3185"/>
                  </a:lnTo>
                  <a:lnTo>
                    <a:pt x="8019" y="3332"/>
                  </a:lnTo>
                  <a:lnTo>
                    <a:pt x="7980" y="3476"/>
                  </a:lnTo>
                  <a:lnTo>
                    <a:pt x="7936" y="3618"/>
                  </a:lnTo>
                  <a:lnTo>
                    <a:pt x="7886" y="3757"/>
                  </a:lnTo>
                  <a:lnTo>
                    <a:pt x="7828" y="3894"/>
                  </a:lnTo>
                  <a:lnTo>
                    <a:pt x="7764" y="4027"/>
                  </a:lnTo>
                  <a:lnTo>
                    <a:pt x="7694" y="4157"/>
                  </a:lnTo>
                  <a:lnTo>
                    <a:pt x="7620" y="4284"/>
                  </a:lnTo>
                  <a:lnTo>
                    <a:pt x="7538" y="4407"/>
                  </a:lnTo>
                  <a:lnTo>
                    <a:pt x="7452" y="4526"/>
                  </a:lnTo>
                  <a:lnTo>
                    <a:pt x="7361" y="4641"/>
                  </a:lnTo>
                  <a:lnTo>
                    <a:pt x="7264" y="4752"/>
                  </a:lnTo>
                  <a:lnTo>
                    <a:pt x="7163" y="4859"/>
                  </a:lnTo>
                  <a:lnTo>
                    <a:pt x="7057" y="4960"/>
                  </a:lnTo>
                  <a:lnTo>
                    <a:pt x="6947" y="5058"/>
                  </a:lnTo>
                  <a:lnTo>
                    <a:pt x="6832" y="5151"/>
                  </a:lnTo>
                  <a:lnTo>
                    <a:pt x="6714" y="5238"/>
                  </a:lnTo>
                  <a:lnTo>
                    <a:pt x="6592" y="5320"/>
                  </a:lnTo>
                  <a:lnTo>
                    <a:pt x="6466" y="5397"/>
                  </a:lnTo>
                  <a:lnTo>
                    <a:pt x="6337" y="5467"/>
                  </a:lnTo>
                  <a:lnTo>
                    <a:pt x="6205" y="5532"/>
                  </a:lnTo>
                  <a:lnTo>
                    <a:pt x="6071" y="5591"/>
                  </a:lnTo>
                  <a:lnTo>
                    <a:pt x="5933" y="5644"/>
                  </a:lnTo>
                  <a:lnTo>
                    <a:pt x="5793" y="5691"/>
                  </a:lnTo>
                  <a:lnTo>
                    <a:pt x="5650" y="5730"/>
                  </a:lnTo>
                  <a:lnTo>
                    <a:pt x="5506" y="5763"/>
                  </a:lnTo>
                  <a:lnTo>
                    <a:pt x="5359" y="5788"/>
                  </a:lnTo>
                  <a:lnTo>
                    <a:pt x="5210" y="5807"/>
                  </a:lnTo>
                  <a:lnTo>
                    <a:pt x="5060" y="5818"/>
                  </a:lnTo>
                  <a:lnTo>
                    <a:pt x="4909" y="5822"/>
                  </a:lnTo>
                  <a:lnTo>
                    <a:pt x="4910" y="5807"/>
                  </a:lnTo>
                  <a:lnTo>
                    <a:pt x="3854" y="5807"/>
                  </a:lnTo>
                  <a:lnTo>
                    <a:pt x="3766" y="6889"/>
                  </a:lnTo>
                  <a:lnTo>
                    <a:pt x="2270" y="5262"/>
                  </a:lnTo>
                  <a:lnTo>
                    <a:pt x="4031" y="3636"/>
                  </a:lnTo>
                  <a:lnTo>
                    <a:pt x="3934" y="4815"/>
                  </a:lnTo>
                  <a:lnTo>
                    <a:pt x="5023" y="4821"/>
                  </a:lnTo>
                  <a:lnTo>
                    <a:pt x="5122" y="4817"/>
                  </a:lnTo>
                  <a:lnTo>
                    <a:pt x="5220" y="4808"/>
                  </a:lnTo>
                  <a:lnTo>
                    <a:pt x="5315" y="4795"/>
                  </a:lnTo>
                  <a:lnTo>
                    <a:pt x="5411" y="4777"/>
                  </a:lnTo>
                  <a:lnTo>
                    <a:pt x="5505" y="4754"/>
                  </a:lnTo>
                  <a:lnTo>
                    <a:pt x="5598" y="4727"/>
                  </a:lnTo>
                  <a:lnTo>
                    <a:pt x="5689" y="4696"/>
                  </a:lnTo>
                  <a:lnTo>
                    <a:pt x="5779" y="4660"/>
                  </a:lnTo>
                  <a:lnTo>
                    <a:pt x="5866" y="4621"/>
                  </a:lnTo>
                  <a:lnTo>
                    <a:pt x="5952" y="4578"/>
                  </a:lnTo>
                  <a:lnTo>
                    <a:pt x="6036" y="4530"/>
                  </a:lnTo>
                  <a:lnTo>
                    <a:pt x="6117" y="4480"/>
                  </a:lnTo>
                  <a:lnTo>
                    <a:pt x="6196" y="4426"/>
                  </a:lnTo>
                  <a:lnTo>
                    <a:pt x="6273" y="4368"/>
                  </a:lnTo>
                  <a:lnTo>
                    <a:pt x="6348" y="4307"/>
                  </a:lnTo>
                  <a:lnTo>
                    <a:pt x="6418" y="4243"/>
                  </a:lnTo>
                  <a:lnTo>
                    <a:pt x="6487" y="4176"/>
                  </a:lnTo>
                  <a:lnTo>
                    <a:pt x="6553" y="4107"/>
                  </a:lnTo>
                  <a:lnTo>
                    <a:pt x="6616" y="4033"/>
                  </a:lnTo>
                  <a:lnTo>
                    <a:pt x="6674" y="3957"/>
                  </a:lnTo>
                  <a:lnTo>
                    <a:pt x="6731" y="3880"/>
                  </a:lnTo>
                  <a:lnTo>
                    <a:pt x="6783" y="3799"/>
                  </a:lnTo>
                  <a:lnTo>
                    <a:pt x="6831" y="3716"/>
                  </a:lnTo>
                  <a:lnTo>
                    <a:pt x="6877" y="3631"/>
                  </a:lnTo>
                  <a:lnTo>
                    <a:pt x="6918" y="3544"/>
                  </a:lnTo>
                  <a:lnTo>
                    <a:pt x="6955" y="3455"/>
                  </a:lnTo>
                  <a:lnTo>
                    <a:pt x="6989" y="3364"/>
                  </a:lnTo>
                  <a:lnTo>
                    <a:pt x="7017" y="3271"/>
                  </a:lnTo>
                  <a:lnTo>
                    <a:pt x="7042" y="3177"/>
                  </a:lnTo>
                  <a:lnTo>
                    <a:pt x="7061" y="3081"/>
                  </a:lnTo>
                  <a:lnTo>
                    <a:pt x="7077" y="2984"/>
                  </a:lnTo>
                  <a:lnTo>
                    <a:pt x="7087" y="2885"/>
                  </a:lnTo>
                  <a:lnTo>
                    <a:pt x="7090" y="2845"/>
                  </a:lnTo>
                  <a:lnTo>
                    <a:pt x="7093" y="2804"/>
                  </a:lnTo>
                  <a:lnTo>
                    <a:pt x="7094" y="2764"/>
                  </a:lnTo>
                  <a:lnTo>
                    <a:pt x="7096" y="2724"/>
                  </a:lnTo>
                  <a:lnTo>
                    <a:pt x="7097" y="2685"/>
                  </a:lnTo>
                  <a:lnTo>
                    <a:pt x="7097" y="2644"/>
                  </a:lnTo>
                  <a:lnTo>
                    <a:pt x="7097" y="2605"/>
                  </a:lnTo>
                  <a:lnTo>
                    <a:pt x="7096" y="2567"/>
                  </a:lnTo>
                  <a:lnTo>
                    <a:pt x="7094" y="2527"/>
                  </a:lnTo>
                  <a:lnTo>
                    <a:pt x="7092" y="2489"/>
                  </a:lnTo>
                  <a:lnTo>
                    <a:pt x="7089" y="2451"/>
                  </a:lnTo>
                  <a:lnTo>
                    <a:pt x="7086" y="2413"/>
                  </a:lnTo>
                  <a:lnTo>
                    <a:pt x="7082" y="2375"/>
                  </a:lnTo>
                  <a:lnTo>
                    <a:pt x="7077" y="2338"/>
                  </a:lnTo>
                  <a:lnTo>
                    <a:pt x="7071" y="2301"/>
                  </a:lnTo>
                  <a:lnTo>
                    <a:pt x="7065" y="2264"/>
                  </a:lnTo>
                  <a:lnTo>
                    <a:pt x="7058" y="2227"/>
                  </a:lnTo>
                  <a:lnTo>
                    <a:pt x="7050" y="2191"/>
                  </a:lnTo>
                  <a:lnTo>
                    <a:pt x="7042" y="2156"/>
                  </a:lnTo>
                  <a:lnTo>
                    <a:pt x="7032" y="2120"/>
                  </a:lnTo>
                  <a:lnTo>
                    <a:pt x="7022" y="2085"/>
                  </a:lnTo>
                  <a:lnTo>
                    <a:pt x="7011" y="2050"/>
                  </a:lnTo>
                  <a:lnTo>
                    <a:pt x="7000" y="2016"/>
                  </a:lnTo>
                  <a:lnTo>
                    <a:pt x="6987" y="1982"/>
                  </a:lnTo>
                  <a:lnTo>
                    <a:pt x="6973" y="1948"/>
                  </a:lnTo>
                  <a:lnTo>
                    <a:pt x="6959" y="1915"/>
                  </a:lnTo>
                  <a:lnTo>
                    <a:pt x="6943" y="1883"/>
                  </a:lnTo>
                  <a:lnTo>
                    <a:pt x="6927" y="1851"/>
                  </a:lnTo>
                  <a:lnTo>
                    <a:pt x="6910" y="1819"/>
                  </a:lnTo>
                  <a:lnTo>
                    <a:pt x="6893" y="1787"/>
                  </a:lnTo>
                  <a:lnTo>
                    <a:pt x="6874" y="1756"/>
                  </a:lnTo>
                  <a:lnTo>
                    <a:pt x="6854" y="1725"/>
                  </a:lnTo>
                  <a:lnTo>
                    <a:pt x="5938" y="1"/>
                  </a:lnTo>
                  <a:close/>
                </a:path>
              </a:pathLst>
            </a:custGeom>
            <a:solidFill>
              <a:srgbClr val="FFFFFF"/>
            </a:solidFill>
            <a:ln>
              <a:noFill/>
            </a:ln>
            <a:effectLst>
              <a:outerShdw dist="17961" dir="2700000" algn="ctr" rotWithShape="0">
                <a:schemeClr val="tx1"/>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304" name="Text Box 113"/>
          <p:cNvSpPr>
            <a:spLocks noChangeArrowheads="1"/>
          </p:cNvSpPr>
          <p:nvPr/>
        </p:nvSpPr>
        <p:spPr bwMode="auto">
          <a:xfrm>
            <a:off x="1181100" y="2936875"/>
            <a:ext cx="3238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400" b="1">
                <a:solidFill>
                  <a:schemeClr val="bg1"/>
                </a:solidFill>
                <a:latin typeface="Arial Narrow" panose="020B0606020202030204" pitchFamily="34" charset="0"/>
                <a:ea typeface="宋体" panose="02010600030101010101" pitchFamily="2" charset="-122"/>
                <a:cs typeface="Times New Roman" panose="02020603050405020304" pitchFamily="18" charset="0"/>
              </a:rPr>
              <a:t>MSC</a:t>
            </a:r>
            <a:endParaRPr lang="de-DE" altLang="zh-CN" sz="1400" b="1">
              <a:solidFill>
                <a:schemeClr val="bg1"/>
              </a:solidFill>
              <a:latin typeface="Arial Narrow" panose="020B0606020202030204" pitchFamily="34" charset="0"/>
              <a:ea typeface="宋体" panose="02010600030101010101" pitchFamily="2" charset="-122"/>
              <a:cs typeface="Times New Roman" panose="02020603050405020304" pitchFamily="18" charset="0"/>
            </a:endParaRPr>
          </a:p>
        </p:txBody>
      </p:sp>
      <p:grpSp>
        <p:nvGrpSpPr>
          <p:cNvPr id="2305" name="Group 257"/>
          <p:cNvGrpSpPr/>
          <p:nvPr/>
        </p:nvGrpSpPr>
        <p:grpSpPr bwMode="auto">
          <a:xfrm>
            <a:off x="4735513" y="2667000"/>
            <a:ext cx="407987" cy="269875"/>
            <a:chOff x="3769" y="1611"/>
            <a:chExt cx="432" cy="384"/>
          </a:xfrm>
        </p:grpSpPr>
        <p:sp>
          <p:nvSpPr>
            <p:cNvPr id="2306" name="Freeform 115"/>
            <p:cNvSpPr/>
            <p:nvPr/>
          </p:nvSpPr>
          <p:spPr bwMode="auto">
            <a:xfrm>
              <a:off x="3769" y="1760"/>
              <a:ext cx="432" cy="235"/>
            </a:xfrm>
            <a:custGeom>
              <a:avLst/>
              <a:gdLst>
                <a:gd name="T0" fmla="*/ 14202 w 14202"/>
                <a:gd name="T1" fmla="*/ 3550 h 8410"/>
                <a:gd name="T2" fmla="*/ 14197 w 14202"/>
                <a:gd name="T3" fmla="*/ 3572 h 8410"/>
                <a:gd name="T4" fmla="*/ 14199 w 14202"/>
                <a:gd name="T5" fmla="*/ 3615 h 8410"/>
                <a:gd name="T6" fmla="*/ 14201 w 14202"/>
                <a:gd name="T7" fmla="*/ 3659 h 8410"/>
                <a:gd name="T8" fmla="*/ 14202 w 14202"/>
                <a:gd name="T9" fmla="*/ 3702 h 8410"/>
                <a:gd name="T10" fmla="*/ 14193 w 14202"/>
                <a:gd name="T11" fmla="*/ 3965 h 8410"/>
                <a:gd name="T12" fmla="*/ 14120 w 14202"/>
                <a:gd name="T13" fmla="*/ 4436 h 8410"/>
                <a:gd name="T14" fmla="*/ 13978 w 14202"/>
                <a:gd name="T15" fmla="*/ 4893 h 8410"/>
                <a:gd name="T16" fmla="*/ 13770 w 14202"/>
                <a:gd name="T17" fmla="*/ 5333 h 8410"/>
                <a:gd name="T18" fmla="*/ 13500 w 14202"/>
                <a:gd name="T19" fmla="*/ 5753 h 8410"/>
                <a:gd name="T20" fmla="*/ 13171 w 14202"/>
                <a:gd name="T21" fmla="*/ 6151 h 8410"/>
                <a:gd name="T22" fmla="*/ 12788 w 14202"/>
                <a:gd name="T23" fmla="*/ 6525 h 8410"/>
                <a:gd name="T24" fmla="*/ 12354 w 14202"/>
                <a:gd name="T25" fmla="*/ 6872 h 8410"/>
                <a:gd name="T26" fmla="*/ 11871 w 14202"/>
                <a:gd name="T27" fmla="*/ 7191 h 8410"/>
                <a:gd name="T28" fmla="*/ 11345 w 14202"/>
                <a:gd name="T29" fmla="*/ 7478 h 8410"/>
                <a:gd name="T30" fmla="*/ 10778 w 14202"/>
                <a:gd name="T31" fmla="*/ 7731 h 8410"/>
                <a:gd name="T32" fmla="*/ 10174 w 14202"/>
                <a:gd name="T33" fmla="*/ 7948 h 8410"/>
                <a:gd name="T34" fmla="*/ 9538 w 14202"/>
                <a:gd name="T35" fmla="*/ 8126 h 8410"/>
                <a:gd name="T36" fmla="*/ 8872 w 14202"/>
                <a:gd name="T37" fmla="*/ 8263 h 8410"/>
                <a:gd name="T38" fmla="*/ 8180 w 14202"/>
                <a:gd name="T39" fmla="*/ 8357 h 8410"/>
                <a:gd name="T40" fmla="*/ 7466 w 14202"/>
                <a:gd name="T41" fmla="*/ 8404 h 8410"/>
                <a:gd name="T42" fmla="*/ 6736 w 14202"/>
                <a:gd name="T43" fmla="*/ 8404 h 8410"/>
                <a:gd name="T44" fmla="*/ 6021 w 14202"/>
                <a:gd name="T45" fmla="*/ 8357 h 8410"/>
                <a:gd name="T46" fmla="*/ 5330 w 14202"/>
                <a:gd name="T47" fmla="*/ 8263 h 8410"/>
                <a:gd name="T48" fmla="*/ 4664 w 14202"/>
                <a:gd name="T49" fmla="*/ 8126 h 8410"/>
                <a:gd name="T50" fmla="*/ 4027 w 14202"/>
                <a:gd name="T51" fmla="*/ 7948 h 8410"/>
                <a:gd name="T52" fmla="*/ 3424 w 14202"/>
                <a:gd name="T53" fmla="*/ 7731 h 8410"/>
                <a:gd name="T54" fmla="*/ 2856 w 14202"/>
                <a:gd name="T55" fmla="*/ 7478 h 8410"/>
                <a:gd name="T56" fmla="*/ 2330 w 14202"/>
                <a:gd name="T57" fmla="*/ 7191 h 8410"/>
                <a:gd name="T58" fmla="*/ 1848 w 14202"/>
                <a:gd name="T59" fmla="*/ 6872 h 8410"/>
                <a:gd name="T60" fmla="*/ 1414 w 14202"/>
                <a:gd name="T61" fmla="*/ 6525 h 8410"/>
                <a:gd name="T62" fmla="*/ 1030 w 14202"/>
                <a:gd name="T63" fmla="*/ 6151 h 8410"/>
                <a:gd name="T64" fmla="*/ 702 w 14202"/>
                <a:gd name="T65" fmla="*/ 5753 h 8410"/>
                <a:gd name="T66" fmla="*/ 432 w 14202"/>
                <a:gd name="T67" fmla="*/ 5333 h 8410"/>
                <a:gd name="T68" fmla="*/ 223 w 14202"/>
                <a:gd name="T69" fmla="*/ 4893 h 8410"/>
                <a:gd name="T70" fmla="*/ 81 w 14202"/>
                <a:gd name="T71" fmla="*/ 4436 h 8410"/>
                <a:gd name="T72" fmla="*/ 9 w 14202"/>
                <a:gd name="T73" fmla="*/ 3965 h 8410"/>
                <a:gd name="T74" fmla="*/ 0 w 14202"/>
                <a:gd name="T75" fmla="*/ 3702 h 8410"/>
                <a:gd name="T76" fmla="*/ 1 w 14202"/>
                <a:gd name="T77" fmla="*/ 3659 h 8410"/>
                <a:gd name="T78" fmla="*/ 2 w 14202"/>
                <a:gd name="T79" fmla="*/ 3615 h 8410"/>
                <a:gd name="T80" fmla="*/ 4 w 14202"/>
                <a:gd name="T81" fmla="*/ 3572 h 8410"/>
                <a:gd name="T82" fmla="*/ 0 w 14202"/>
                <a:gd name="T83" fmla="*/ 3550 h 8410"/>
                <a:gd name="T84" fmla="*/ 14202 w 14202"/>
                <a:gd name="T85" fmla="*/ 0 h 8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02" h="8410">
                  <a:moveTo>
                    <a:pt x="14202" y="0"/>
                  </a:moveTo>
                  <a:lnTo>
                    <a:pt x="14202" y="3550"/>
                  </a:lnTo>
                  <a:lnTo>
                    <a:pt x="14196" y="3550"/>
                  </a:lnTo>
                  <a:lnTo>
                    <a:pt x="14197" y="3572"/>
                  </a:lnTo>
                  <a:lnTo>
                    <a:pt x="14198" y="3593"/>
                  </a:lnTo>
                  <a:lnTo>
                    <a:pt x="14199" y="3615"/>
                  </a:lnTo>
                  <a:lnTo>
                    <a:pt x="14200" y="3636"/>
                  </a:lnTo>
                  <a:lnTo>
                    <a:pt x="14201" y="3659"/>
                  </a:lnTo>
                  <a:lnTo>
                    <a:pt x="14201" y="3681"/>
                  </a:lnTo>
                  <a:lnTo>
                    <a:pt x="14202" y="3702"/>
                  </a:lnTo>
                  <a:lnTo>
                    <a:pt x="14202" y="3724"/>
                  </a:lnTo>
                  <a:lnTo>
                    <a:pt x="14193" y="3965"/>
                  </a:lnTo>
                  <a:lnTo>
                    <a:pt x="14165" y="4202"/>
                  </a:lnTo>
                  <a:lnTo>
                    <a:pt x="14120" y="4436"/>
                  </a:lnTo>
                  <a:lnTo>
                    <a:pt x="14057" y="4667"/>
                  </a:lnTo>
                  <a:lnTo>
                    <a:pt x="13978" y="4893"/>
                  </a:lnTo>
                  <a:lnTo>
                    <a:pt x="13882" y="5115"/>
                  </a:lnTo>
                  <a:lnTo>
                    <a:pt x="13770" y="5333"/>
                  </a:lnTo>
                  <a:lnTo>
                    <a:pt x="13643" y="5546"/>
                  </a:lnTo>
                  <a:lnTo>
                    <a:pt x="13500" y="5753"/>
                  </a:lnTo>
                  <a:lnTo>
                    <a:pt x="13343" y="5955"/>
                  </a:lnTo>
                  <a:lnTo>
                    <a:pt x="13171" y="6151"/>
                  </a:lnTo>
                  <a:lnTo>
                    <a:pt x="12987" y="6341"/>
                  </a:lnTo>
                  <a:lnTo>
                    <a:pt x="12788" y="6525"/>
                  </a:lnTo>
                  <a:lnTo>
                    <a:pt x="12577" y="6703"/>
                  </a:lnTo>
                  <a:lnTo>
                    <a:pt x="12354" y="6872"/>
                  </a:lnTo>
                  <a:lnTo>
                    <a:pt x="12118" y="7035"/>
                  </a:lnTo>
                  <a:lnTo>
                    <a:pt x="11871" y="7191"/>
                  </a:lnTo>
                  <a:lnTo>
                    <a:pt x="11614" y="7339"/>
                  </a:lnTo>
                  <a:lnTo>
                    <a:pt x="11345" y="7478"/>
                  </a:lnTo>
                  <a:lnTo>
                    <a:pt x="11066" y="7609"/>
                  </a:lnTo>
                  <a:lnTo>
                    <a:pt x="10778" y="7731"/>
                  </a:lnTo>
                  <a:lnTo>
                    <a:pt x="10481" y="7844"/>
                  </a:lnTo>
                  <a:lnTo>
                    <a:pt x="10174" y="7948"/>
                  </a:lnTo>
                  <a:lnTo>
                    <a:pt x="9861" y="8041"/>
                  </a:lnTo>
                  <a:lnTo>
                    <a:pt x="9538" y="8126"/>
                  </a:lnTo>
                  <a:lnTo>
                    <a:pt x="9209" y="8200"/>
                  </a:lnTo>
                  <a:lnTo>
                    <a:pt x="8872" y="8263"/>
                  </a:lnTo>
                  <a:lnTo>
                    <a:pt x="8529" y="8316"/>
                  </a:lnTo>
                  <a:lnTo>
                    <a:pt x="8180" y="8357"/>
                  </a:lnTo>
                  <a:lnTo>
                    <a:pt x="7825" y="8386"/>
                  </a:lnTo>
                  <a:lnTo>
                    <a:pt x="7466" y="8404"/>
                  </a:lnTo>
                  <a:lnTo>
                    <a:pt x="7101" y="8410"/>
                  </a:lnTo>
                  <a:lnTo>
                    <a:pt x="6736" y="8404"/>
                  </a:lnTo>
                  <a:lnTo>
                    <a:pt x="6376" y="8386"/>
                  </a:lnTo>
                  <a:lnTo>
                    <a:pt x="6021" y="8357"/>
                  </a:lnTo>
                  <a:lnTo>
                    <a:pt x="5673" y="8316"/>
                  </a:lnTo>
                  <a:lnTo>
                    <a:pt x="5330" y="8263"/>
                  </a:lnTo>
                  <a:lnTo>
                    <a:pt x="4993" y="8200"/>
                  </a:lnTo>
                  <a:lnTo>
                    <a:pt x="4664" y="8126"/>
                  </a:lnTo>
                  <a:lnTo>
                    <a:pt x="4341" y="8041"/>
                  </a:lnTo>
                  <a:lnTo>
                    <a:pt x="4027" y="7948"/>
                  </a:lnTo>
                  <a:lnTo>
                    <a:pt x="3721" y="7844"/>
                  </a:lnTo>
                  <a:lnTo>
                    <a:pt x="3424" y="7731"/>
                  </a:lnTo>
                  <a:lnTo>
                    <a:pt x="3136" y="7609"/>
                  </a:lnTo>
                  <a:lnTo>
                    <a:pt x="2856" y="7478"/>
                  </a:lnTo>
                  <a:lnTo>
                    <a:pt x="2588" y="7339"/>
                  </a:lnTo>
                  <a:lnTo>
                    <a:pt x="2330" y="7191"/>
                  </a:lnTo>
                  <a:lnTo>
                    <a:pt x="2083" y="7035"/>
                  </a:lnTo>
                  <a:lnTo>
                    <a:pt x="1848" y="6872"/>
                  </a:lnTo>
                  <a:lnTo>
                    <a:pt x="1625" y="6703"/>
                  </a:lnTo>
                  <a:lnTo>
                    <a:pt x="1414" y="6525"/>
                  </a:lnTo>
                  <a:lnTo>
                    <a:pt x="1215" y="6341"/>
                  </a:lnTo>
                  <a:lnTo>
                    <a:pt x="1030" y="6151"/>
                  </a:lnTo>
                  <a:lnTo>
                    <a:pt x="858" y="5955"/>
                  </a:lnTo>
                  <a:lnTo>
                    <a:pt x="702" y="5753"/>
                  </a:lnTo>
                  <a:lnTo>
                    <a:pt x="559" y="5546"/>
                  </a:lnTo>
                  <a:lnTo>
                    <a:pt x="432" y="5333"/>
                  </a:lnTo>
                  <a:lnTo>
                    <a:pt x="320" y="5115"/>
                  </a:lnTo>
                  <a:lnTo>
                    <a:pt x="223" y="4893"/>
                  </a:lnTo>
                  <a:lnTo>
                    <a:pt x="145" y="4667"/>
                  </a:lnTo>
                  <a:lnTo>
                    <a:pt x="81" y="4436"/>
                  </a:lnTo>
                  <a:lnTo>
                    <a:pt x="37" y="4202"/>
                  </a:lnTo>
                  <a:lnTo>
                    <a:pt x="9" y="3965"/>
                  </a:lnTo>
                  <a:lnTo>
                    <a:pt x="0" y="3724"/>
                  </a:lnTo>
                  <a:lnTo>
                    <a:pt x="0" y="3702"/>
                  </a:lnTo>
                  <a:lnTo>
                    <a:pt x="1" y="3681"/>
                  </a:lnTo>
                  <a:lnTo>
                    <a:pt x="1" y="3659"/>
                  </a:lnTo>
                  <a:lnTo>
                    <a:pt x="2" y="3636"/>
                  </a:lnTo>
                  <a:lnTo>
                    <a:pt x="2" y="3615"/>
                  </a:lnTo>
                  <a:lnTo>
                    <a:pt x="3" y="3593"/>
                  </a:lnTo>
                  <a:lnTo>
                    <a:pt x="4" y="3572"/>
                  </a:lnTo>
                  <a:lnTo>
                    <a:pt x="6" y="3550"/>
                  </a:lnTo>
                  <a:lnTo>
                    <a:pt x="0" y="3550"/>
                  </a:lnTo>
                  <a:lnTo>
                    <a:pt x="0" y="0"/>
                  </a:lnTo>
                  <a:lnTo>
                    <a:pt x="14202" y="0"/>
                  </a:lnTo>
                </a:path>
              </a:pathLst>
            </a:custGeom>
            <a:gradFill rotWithShape="0">
              <a:gsLst>
                <a:gs pos="0">
                  <a:srgbClr val="487818"/>
                </a:gs>
                <a:gs pos="100000">
                  <a:srgbClr val="2850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07" name="Freeform 116"/>
            <p:cNvSpPr/>
            <p:nvPr/>
          </p:nvSpPr>
          <p:spPr bwMode="auto">
            <a:xfrm>
              <a:off x="3769" y="1611"/>
              <a:ext cx="432" cy="257"/>
            </a:xfrm>
            <a:custGeom>
              <a:avLst/>
              <a:gdLst>
                <a:gd name="T0" fmla="*/ 7825 w 14202"/>
                <a:gd name="T1" fmla="*/ 24 h 9373"/>
                <a:gd name="T2" fmla="*/ 8872 w 14202"/>
                <a:gd name="T3" fmla="*/ 148 h 9373"/>
                <a:gd name="T4" fmla="*/ 9861 w 14202"/>
                <a:gd name="T5" fmla="*/ 369 h 9373"/>
                <a:gd name="T6" fmla="*/ 10778 w 14202"/>
                <a:gd name="T7" fmla="*/ 680 h 9373"/>
                <a:gd name="T8" fmla="*/ 11614 w 14202"/>
                <a:gd name="T9" fmla="*/ 1072 h 9373"/>
                <a:gd name="T10" fmla="*/ 12354 w 14202"/>
                <a:gd name="T11" fmla="*/ 1538 h 9373"/>
                <a:gd name="T12" fmla="*/ 12987 w 14202"/>
                <a:gd name="T13" fmla="*/ 2069 h 9373"/>
                <a:gd name="T14" fmla="*/ 13500 w 14202"/>
                <a:gd name="T15" fmla="*/ 2658 h 9373"/>
                <a:gd name="T16" fmla="*/ 13882 w 14202"/>
                <a:gd name="T17" fmla="*/ 3295 h 9373"/>
                <a:gd name="T18" fmla="*/ 14120 w 14202"/>
                <a:gd name="T19" fmla="*/ 3974 h 9373"/>
                <a:gd name="T20" fmla="*/ 14202 w 14202"/>
                <a:gd name="T21" fmla="*/ 4686 h 9373"/>
                <a:gd name="T22" fmla="*/ 14120 w 14202"/>
                <a:gd name="T23" fmla="*/ 5399 h 9373"/>
                <a:gd name="T24" fmla="*/ 13882 w 14202"/>
                <a:gd name="T25" fmla="*/ 6078 h 9373"/>
                <a:gd name="T26" fmla="*/ 13500 w 14202"/>
                <a:gd name="T27" fmla="*/ 6715 h 9373"/>
                <a:gd name="T28" fmla="*/ 12987 w 14202"/>
                <a:gd name="T29" fmla="*/ 7304 h 9373"/>
                <a:gd name="T30" fmla="*/ 12354 w 14202"/>
                <a:gd name="T31" fmla="*/ 7835 h 9373"/>
                <a:gd name="T32" fmla="*/ 11614 w 14202"/>
                <a:gd name="T33" fmla="*/ 8301 h 9373"/>
                <a:gd name="T34" fmla="*/ 10778 w 14202"/>
                <a:gd name="T35" fmla="*/ 8693 h 9373"/>
                <a:gd name="T36" fmla="*/ 9861 w 14202"/>
                <a:gd name="T37" fmla="*/ 9004 h 9373"/>
                <a:gd name="T38" fmla="*/ 8872 w 14202"/>
                <a:gd name="T39" fmla="*/ 9225 h 9373"/>
                <a:gd name="T40" fmla="*/ 7825 w 14202"/>
                <a:gd name="T41" fmla="*/ 9349 h 9373"/>
                <a:gd name="T42" fmla="*/ 6736 w 14202"/>
                <a:gd name="T43" fmla="*/ 9367 h 9373"/>
                <a:gd name="T44" fmla="*/ 5673 w 14202"/>
                <a:gd name="T45" fmla="*/ 9277 h 9373"/>
                <a:gd name="T46" fmla="*/ 4664 w 14202"/>
                <a:gd name="T47" fmla="*/ 9088 h 9373"/>
                <a:gd name="T48" fmla="*/ 3721 w 14202"/>
                <a:gd name="T49" fmla="*/ 8807 h 9373"/>
                <a:gd name="T50" fmla="*/ 2856 w 14202"/>
                <a:gd name="T51" fmla="*/ 8440 h 9373"/>
                <a:gd name="T52" fmla="*/ 2083 w 14202"/>
                <a:gd name="T53" fmla="*/ 7998 h 9373"/>
                <a:gd name="T54" fmla="*/ 1414 w 14202"/>
                <a:gd name="T55" fmla="*/ 7487 h 9373"/>
                <a:gd name="T56" fmla="*/ 858 w 14202"/>
                <a:gd name="T57" fmla="*/ 6918 h 9373"/>
                <a:gd name="T58" fmla="*/ 432 w 14202"/>
                <a:gd name="T59" fmla="*/ 6295 h 9373"/>
                <a:gd name="T60" fmla="*/ 145 w 14202"/>
                <a:gd name="T61" fmla="*/ 5629 h 9373"/>
                <a:gd name="T62" fmla="*/ 9 w 14202"/>
                <a:gd name="T63" fmla="*/ 4927 h 9373"/>
                <a:gd name="T64" fmla="*/ 37 w 14202"/>
                <a:gd name="T65" fmla="*/ 4208 h 9373"/>
                <a:gd name="T66" fmla="*/ 223 w 14202"/>
                <a:gd name="T67" fmla="*/ 3518 h 9373"/>
                <a:gd name="T68" fmla="*/ 559 w 14202"/>
                <a:gd name="T69" fmla="*/ 2866 h 9373"/>
                <a:gd name="T70" fmla="*/ 1030 w 14202"/>
                <a:gd name="T71" fmla="*/ 2260 h 9373"/>
                <a:gd name="T72" fmla="*/ 1625 w 14202"/>
                <a:gd name="T73" fmla="*/ 1708 h 9373"/>
                <a:gd name="T74" fmla="*/ 2330 w 14202"/>
                <a:gd name="T75" fmla="*/ 1219 h 9373"/>
                <a:gd name="T76" fmla="*/ 3136 w 14202"/>
                <a:gd name="T77" fmla="*/ 802 h 9373"/>
                <a:gd name="T78" fmla="*/ 4027 w 14202"/>
                <a:gd name="T79" fmla="*/ 463 h 9373"/>
                <a:gd name="T80" fmla="*/ 4993 w 14202"/>
                <a:gd name="T81" fmla="*/ 211 h 9373"/>
                <a:gd name="T82" fmla="*/ 6021 w 14202"/>
                <a:gd name="T83" fmla="*/ 54 h 9373"/>
                <a:gd name="T84" fmla="*/ 7101 w 14202"/>
                <a:gd name="T85" fmla="*/ 0 h 9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202" h="9373">
                  <a:moveTo>
                    <a:pt x="7101" y="0"/>
                  </a:moveTo>
                  <a:lnTo>
                    <a:pt x="7466" y="6"/>
                  </a:lnTo>
                  <a:lnTo>
                    <a:pt x="7825" y="24"/>
                  </a:lnTo>
                  <a:lnTo>
                    <a:pt x="8180" y="54"/>
                  </a:lnTo>
                  <a:lnTo>
                    <a:pt x="8529" y="96"/>
                  </a:lnTo>
                  <a:lnTo>
                    <a:pt x="8872" y="148"/>
                  </a:lnTo>
                  <a:lnTo>
                    <a:pt x="9209" y="211"/>
                  </a:lnTo>
                  <a:lnTo>
                    <a:pt x="9538" y="285"/>
                  </a:lnTo>
                  <a:lnTo>
                    <a:pt x="9861" y="369"/>
                  </a:lnTo>
                  <a:lnTo>
                    <a:pt x="10174" y="463"/>
                  </a:lnTo>
                  <a:lnTo>
                    <a:pt x="10481" y="567"/>
                  </a:lnTo>
                  <a:lnTo>
                    <a:pt x="10778" y="680"/>
                  </a:lnTo>
                  <a:lnTo>
                    <a:pt x="11066" y="802"/>
                  </a:lnTo>
                  <a:lnTo>
                    <a:pt x="11345" y="933"/>
                  </a:lnTo>
                  <a:lnTo>
                    <a:pt x="11614" y="1072"/>
                  </a:lnTo>
                  <a:lnTo>
                    <a:pt x="11871" y="1219"/>
                  </a:lnTo>
                  <a:lnTo>
                    <a:pt x="12118" y="1375"/>
                  </a:lnTo>
                  <a:lnTo>
                    <a:pt x="12354" y="1538"/>
                  </a:lnTo>
                  <a:lnTo>
                    <a:pt x="12577" y="1708"/>
                  </a:lnTo>
                  <a:lnTo>
                    <a:pt x="12788" y="1886"/>
                  </a:lnTo>
                  <a:lnTo>
                    <a:pt x="12987" y="2069"/>
                  </a:lnTo>
                  <a:lnTo>
                    <a:pt x="13171" y="2260"/>
                  </a:lnTo>
                  <a:lnTo>
                    <a:pt x="13343" y="2455"/>
                  </a:lnTo>
                  <a:lnTo>
                    <a:pt x="13500" y="2658"/>
                  </a:lnTo>
                  <a:lnTo>
                    <a:pt x="13643" y="2866"/>
                  </a:lnTo>
                  <a:lnTo>
                    <a:pt x="13770" y="3078"/>
                  </a:lnTo>
                  <a:lnTo>
                    <a:pt x="13882" y="3295"/>
                  </a:lnTo>
                  <a:lnTo>
                    <a:pt x="13978" y="3518"/>
                  </a:lnTo>
                  <a:lnTo>
                    <a:pt x="14057" y="3743"/>
                  </a:lnTo>
                  <a:lnTo>
                    <a:pt x="14120" y="3974"/>
                  </a:lnTo>
                  <a:lnTo>
                    <a:pt x="14165" y="4208"/>
                  </a:lnTo>
                  <a:lnTo>
                    <a:pt x="14193" y="4446"/>
                  </a:lnTo>
                  <a:lnTo>
                    <a:pt x="14202" y="4686"/>
                  </a:lnTo>
                  <a:lnTo>
                    <a:pt x="14193" y="4927"/>
                  </a:lnTo>
                  <a:lnTo>
                    <a:pt x="14165" y="5165"/>
                  </a:lnTo>
                  <a:lnTo>
                    <a:pt x="14120" y="5399"/>
                  </a:lnTo>
                  <a:lnTo>
                    <a:pt x="14057" y="5629"/>
                  </a:lnTo>
                  <a:lnTo>
                    <a:pt x="13978" y="5855"/>
                  </a:lnTo>
                  <a:lnTo>
                    <a:pt x="13882" y="6078"/>
                  </a:lnTo>
                  <a:lnTo>
                    <a:pt x="13770" y="6295"/>
                  </a:lnTo>
                  <a:lnTo>
                    <a:pt x="13643" y="6507"/>
                  </a:lnTo>
                  <a:lnTo>
                    <a:pt x="13500" y="6715"/>
                  </a:lnTo>
                  <a:lnTo>
                    <a:pt x="13343" y="6918"/>
                  </a:lnTo>
                  <a:lnTo>
                    <a:pt x="13171" y="7113"/>
                  </a:lnTo>
                  <a:lnTo>
                    <a:pt x="12987" y="7304"/>
                  </a:lnTo>
                  <a:lnTo>
                    <a:pt x="12788" y="7487"/>
                  </a:lnTo>
                  <a:lnTo>
                    <a:pt x="12577" y="7665"/>
                  </a:lnTo>
                  <a:lnTo>
                    <a:pt x="12354" y="7835"/>
                  </a:lnTo>
                  <a:lnTo>
                    <a:pt x="12118" y="7998"/>
                  </a:lnTo>
                  <a:lnTo>
                    <a:pt x="11871" y="8153"/>
                  </a:lnTo>
                  <a:lnTo>
                    <a:pt x="11614" y="8301"/>
                  </a:lnTo>
                  <a:lnTo>
                    <a:pt x="11345" y="8440"/>
                  </a:lnTo>
                  <a:lnTo>
                    <a:pt x="11066" y="8571"/>
                  </a:lnTo>
                  <a:lnTo>
                    <a:pt x="10778" y="8693"/>
                  </a:lnTo>
                  <a:lnTo>
                    <a:pt x="10481" y="8807"/>
                  </a:lnTo>
                  <a:lnTo>
                    <a:pt x="10174" y="8909"/>
                  </a:lnTo>
                  <a:lnTo>
                    <a:pt x="9861" y="9004"/>
                  </a:lnTo>
                  <a:lnTo>
                    <a:pt x="9538" y="9088"/>
                  </a:lnTo>
                  <a:lnTo>
                    <a:pt x="9209" y="9161"/>
                  </a:lnTo>
                  <a:lnTo>
                    <a:pt x="8872" y="9225"/>
                  </a:lnTo>
                  <a:lnTo>
                    <a:pt x="8529" y="9277"/>
                  </a:lnTo>
                  <a:lnTo>
                    <a:pt x="8180" y="9319"/>
                  </a:lnTo>
                  <a:lnTo>
                    <a:pt x="7825" y="9349"/>
                  </a:lnTo>
                  <a:lnTo>
                    <a:pt x="7466" y="9367"/>
                  </a:lnTo>
                  <a:lnTo>
                    <a:pt x="7101" y="9373"/>
                  </a:lnTo>
                  <a:lnTo>
                    <a:pt x="6736" y="9367"/>
                  </a:lnTo>
                  <a:lnTo>
                    <a:pt x="6376" y="9349"/>
                  </a:lnTo>
                  <a:lnTo>
                    <a:pt x="6021" y="9319"/>
                  </a:lnTo>
                  <a:lnTo>
                    <a:pt x="5673" y="9277"/>
                  </a:lnTo>
                  <a:lnTo>
                    <a:pt x="5330" y="9225"/>
                  </a:lnTo>
                  <a:lnTo>
                    <a:pt x="4993" y="9161"/>
                  </a:lnTo>
                  <a:lnTo>
                    <a:pt x="4664" y="9088"/>
                  </a:lnTo>
                  <a:lnTo>
                    <a:pt x="4341" y="9004"/>
                  </a:lnTo>
                  <a:lnTo>
                    <a:pt x="4027" y="8909"/>
                  </a:lnTo>
                  <a:lnTo>
                    <a:pt x="3721" y="8807"/>
                  </a:lnTo>
                  <a:lnTo>
                    <a:pt x="3424" y="8693"/>
                  </a:lnTo>
                  <a:lnTo>
                    <a:pt x="3136" y="8571"/>
                  </a:lnTo>
                  <a:lnTo>
                    <a:pt x="2856" y="8440"/>
                  </a:lnTo>
                  <a:lnTo>
                    <a:pt x="2588" y="8301"/>
                  </a:lnTo>
                  <a:lnTo>
                    <a:pt x="2330" y="8153"/>
                  </a:lnTo>
                  <a:lnTo>
                    <a:pt x="2083" y="7998"/>
                  </a:lnTo>
                  <a:lnTo>
                    <a:pt x="1848" y="7835"/>
                  </a:lnTo>
                  <a:lnTo>
                    <a:pt x="1625" y="7665"/>
                  </a:lnTo>
                  <a:lnTo>
                    <a:pt x="1414" y="7487"/>
                  </a:lnTo>
                  <a:lnTo>
                    <a:pt x="1215" y="7304"/>
                  </a:lnTo>
                  <a:lnTo>
                    <a:pt x="1030" y="7113"/>
                  </a:lnTo>
                  <a:lnTo>
                    <a:pt x="858" y="6918"/>
                  </a:lnTo>
                  <a:lnTo>
                    <a:pt x="702" y="6715"/>
                  </a:lnTo>
                  <a:lnTo>
                    <a:pt x="559" y="6507"/>
                  </a:lnTo>
                  <a:lnTo>
                    <a:pt x="432" y="6295"/>
                  </a:lnTo>
                  <a:lnTo>
                    <a:pt x="320" y="6078"/>
                  </a:lnTo>
                  <a:lnTo>
                    <a:pt x="223" y="5855"/>
                  </a:lnTo>
                  <a:lnTo>
                    <a:pt x="145" y="5629"/>
                  </a:lnTo>
                  <a:lnTo>
                    <a:pt x="81" y="5399"/>
                  </a:lnTo>
                  <a:lnTo>
                    <a:pt x="37" y="5165"/>
                  </a:lnTo>
                  <a:lnTo>
                    <a:pt x="9" y="4927"/>
                  </a:lnTo>
                  <a:lnTo>
                    <a:pt x="0" y="4686"/>
                  </a:lnTo>
                  <a:lnTo>
                    <a:pt x="9" y="4446"/>
                  </a:lnTo>
                  <a:lnTo>
                    <a:pt x="37" y="4208"/>
                  </a:lnTo>
                  <a:lnTo>
                    <a:pt x="81" y="3974"/>
                  </a:lnTo>
                  <a:lnTo>
                    <a:pt x="145" y="3743"/>
                  </a:lnTo>
                  <a:lnTo>
                    <a:pt x="223" y="3518"/>
                  </a:lnTo>
                  <a:lnTo>
                    <a:pt x="320" y="3295"/>
                  </a:lnTo>
                  <a:lnTo>
                    <a:pt x="432" y="3078"/>
                  </a:lnTo>
                  <a:lnTo>
                    <a:pt x="559" y="2866"/>
                  </a:lnTo>
                  <a:lnTo>
                    <a:pt x="702" y="2658"/>
                  </a:lnTo>
                  <a:lnTo>
                    <a:pt x="858" y="2455"/>
                  </a:lnTo>
                  <a:lnTo>
                    <a:pt x="1030" y="2260"/>
                  </a:lnTo>
                  <a:lnTo>
                    <a:pt x="1215" y="2069"/>
                  </a:lnTo>
                  <a:lnTo>
                    <a:pt x="1414" y="1886"/>
                  </a:lnTo>
                  <a:lnTo>
                    <a:pt x="1625" y="1708"/>
                  </a:lnTo>
                  <a:lnTo>
                    <a:pt x="1848" y="1538"/>
                  </a:lnTo>
                  <a:lnTo>
                    <a:pt x="2083" y="1375"/>
                  </a:lnTo>
                  <a:lnTo>
                    <a:pt x="2330" y="1219"/>
                  </a:lnTo>
                  <a:lnTo>
                    <a:pt x="2588" y="1072"/>
                  </a:lnTo>
                  <a:lnTo>
                    <a:pt x="2856" y="933"/>
                  </a:lnTo>
                  <a:lnTo>
                    <a:pt x="3136" y="802"/>
                  </a:lnTo>
                  <a:lnTo>
                    <a:pt x="3424" y="680"/>
                  </a:lnTo>
                  <a:lnTo>
                    <a:pt x="3721" y="567"/>
                  </a:lnTo>
                  <a:lnTo>
                    <a:pt x="4027" y="463"/>
                  </a:lnTo>
                  <a:lnTo>
                    <a:pt x="4341" y="369"/>
                  </a:lnTo>
                  <a:lnTo>
                    <a:pt x="4664" y="285"/>
                  </a:lnTo>
                  <a:lnTo>
                    <a:pt x="4993" y="211"/>
                  </a:lnTo>
                  <a:lnTo>
                    <a:pt x="5330" y="148"/>
                  </a:lnTo>
                  <a:lnTo>
                    <a:pt x="5673" y="96"/>
                  </a:lnTo>
                  <a:lnTo>
                    <a:pt x="6021" y="54"/>
                  </a:lnTo>
                  <a:lnTo>
                    <a:pt x="6376" y="24"/>
                  </a:lnTo>
                  <a:lnTo>
                    <a:pt x="6736" y="6"/>
                  </a:lnTo>
                  <a:lnTo>
                    <a:pt x="7101" y="0"/>
                  </a:lnTo>
                </a:path>
              </a:pathLst>
            </a:custGeom>
            <a:solidFill>
              <a:srgbClr val="6699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308" name="Group 260"/>
            <p:cNvGrpSpPr/>
            <p:nvPr/>
          </p:nvGrpSpPr>
          <p:grpSpPr bwMode="auto">
            <a:xfrm>
              <a:off x="3834" y="1653"/>
              <a:ext cx="316" cy="182"/>
              <a:chOff x="3834" y="1653"/>
              <a:chExt cx="316" cy="182"/>
            </a:xfrm>
          </p:grpSpPr>
          <p:sp>
            <p:nvSpPr>
              <p:cNvPr id="2309" name="Freeform 118"/>
              <p:cNvSpPr/>
              <p:nvPr/>
            </p:nvSpPr>
            <p:spPr bwMode="auto">
              <a:xfrm>
                <a:off x="3888" y="1749"/>
                <a:ext cx="91" cy="50"/>
              </a:xfrm>
              <a:custGeom>
                <a:avLst/>
                <a:gdLst>
                  <a:gd name="T0" fmla="*/ 2954 w 2954"/>
                  <a:gd name="T1" fmla="*/ 0 h 1950"/>
                  <a:gd name="T2" fmla="*/ 2954 w 2954"/>
                  <a:gd name="T3" fmla="*/ 1812 h 1950"/>
                  <a:gd name="T4" fmla="*/ 2000 w 2954"/>
                  <a:gd name="T5" fmla="*/ 1182 h 1950"/>
                  <a:gd name="T6" fmla="*/ 836 w 2954"/>
                  <a:gd name="T7" fmla="*/ 1950 h 1950"/>
                  <a:gd name="T8" fmla="*/ 780 w 2954"/>
                  <a:gd name="T9" fmla="*/ 1918 h 1950"/>
                  <a:gd name="T10" fmla="*/ 725 w 2954"/>
                  <a:gd name="T11" fmla="*/ 1886 h 1950"/>
                  <a:gd name="T12" fmla="*/ 669 w 2954"/>
                  <a:gd name="T13" fmla="*/ 1853 h 1950"/>
                  <a:gd name="T14" fmla="*/ 615 w 2954"/>
                  <a:gd name="T15" fmla="*/ 1820 h 1950"/>
                  <a:gd name="T16" fmla="*/ 560 w 2954"/>
                  <a:gd name="T17" fmla="*/ 1788 h 1950"/>
                  <a:gd name="T18" fmla="*/ 507 w 2954"/>
                  <a:gd name="T19" fmla="*/ 1754 h 1950"/>
                  <a:gd name="T20" fmla="*/ 453 w 2954"/>
                  <a:gd name="T21" fmla="*/ 1719 h 1950"/>
                  <a:gd name="T22" fmla="*/ 401 w 2954"/>
                  <a:gd name="T23" fmla="*/ 1685 h 1950"/>
                  <a:gd name="T24" fmla="*/ 349 w 2954"/>
                  <a:gd name="T25" fmla="*/ 1651 h 1950"/>
                  <a:gd name="T26" fmla="*/ 297 w 2954"/>
                  <a:gd name="T27" fmla="*/ 1616 h 1950"/>
                  <a:gd name="T28" fmla="*/ 247 w 2954"/>
                  <a:gd name="T29" fmla="*/ 1580 h 1950"/>
                  <a:gd name="T30" fmla="*/ 196 w 2954"/>
                  <a:gd name="T31" fmla="*/ 1545 h 1950"/>
                  <a:gd name="T32" fmla="*/ 146 w 2954"/>
                  <a:gd name="T33" fmla="*/ 1509 h 1950"/>
                  <a:gd name="T34" fmla="*/ 97 w 2954"/>
                  <a:gd name="T35" fmla="*/ 1472 h 1950"/>
                  <a:gd name="T36" fmla="*/ 48 w 2954"/>
                  <a:gd name="T37" fmla="*/ 1435 h 1950"/>
                  <a:gd name="T38" fmla="*/ 0 w 2954"/>
                  <a:gd name="T39" fmla="*/ 1398 h 1950"/>
                  <a:gd name="T40" fmla="*/ 1164 w 2954"/>
                  <a:gd name="T41" fmla="*/ 631 h 1950"/>
                  <a:gd name="T42" fmla="*/ 208 w 2954"/>
                  <a:gd name="T43" fmla="*/ 0 h 1950"/>
                  <a:gd name="T44" fmla="*/ 2954 w 2954"/>
                  <a:gd name="T45" fmla="*/ 0 h 19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54" h="1950">
                    <a:moveTo>
                      <a:pt x="2954" y="0"/>
                    </a:moveTo>
                    <a:lnTo>
                      <a:pt x="2954" y="1812"/>
                    </a:lnTo>
                    <a:lnTo>
                      <a:pt x="2000" y="1182"/>
                    </a:lnTo>
                    <a:lnTo>
                      <a:pt x="836" y="1950"/>
                    </a:lnTo>
                    <a:lnTo>
                      <a:pt x="780" y="1918"/>
                    </a:lnTo>
                    <a:lnTo>
                      <a:pt x="725" y="1886"/>
                    </a:lnTo>
                    <a:lnTo>
                      <a:pt x="669" y="1853"/>
                    </a:lnTo>
                    <a:lnTo>
                      <a:pt x="615" y="1820"/>
                    </a:lnTo>
                    <a:lnTo>
                      <a:pt x="560" y="1788"/>
                    </a:lnTo>
                    <a:lnTo>
                      <a:pt x="507" y="1754"/>
                    </a:lnTo>
                    <a:lnTo>
                      <a:pt x="453" y="1719"/>
                    </a:lnTo>
                    <a:lnTo>
                      <a:pt x="401" y="1685"/>
                    </a:lnTo>
                    <a:lnTo>
                      <a:pt x="349" y="1651"/>
                    </a:lnTo>
                    <a:lnTo>
                      <a:pt x="297" y="1616"/>
                    </a:lnTo>
                    <a:lnTo>
                      <a:pt x="247" y="1580"/>
                    </a:lnTo>
                    <a:lnTo>
                      <a:pt x="196" y="1545"/>
                    </a:lnTo>
                    <a:lnTo>
                      <a:pt x="146" y="1509"/>
                    </a:lnTo>
                    <a:lnTo>
                      <a:pt x="97" y="1472"/>
                    </a:lnTo>
                    <a:lnTo>
                      <a:pt x="48" y="1435"/>
                    </a:lnTo>
                    <a:lnTo>
                      <a:pt x="0" y="1398"/>
                    </a:lnTo>
                    <a:lnTo>
                      <a:pt x="1164" y="631"/>
                    </a:lnTo>
                    <a:lnTo>
                      <a:pt x="208" y="0"/>
                    </a:lnTo>
                    <a:lnTo>
                      <a:pt x="2954" y="0"/>
                    </a:lnTo>
                    <a:close/>
                  </a:path>
                </a:pathLst>
              </a:custGeom>
              <a:solidFill>
                <a:srgbClr val="FFFFFF"/>
              </a:solidFill>
              <a:ln>
                <a:noFill/>
              </a:ln>
              <a:effectLst>
                <a:outerShdw dist="17961" dir="2700000" algn="ctr" rotWithShape="0">
                  <a:schemeClr val="tx1"/>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10" name="Freeform 119"/>
              <p:cNvSpPr/>
              <p:nvPr/>
            </p:nvSpPr>
            <p:spPr bwMode="auto">
              <a:xfrm>
                <a:off x="3841" y="1654"/>
                <a:ext cx="96" cy="54"/>
              </a:xfrm>
              <a:custGeom>
                <a:avLst/>
                <a:gdLst>
                  <a:gd name="T0" fmla="*/ 0 w 3228"/>
                  <a:gd name="T1" fmla="*/ 0 h 2131"/>
                  <a:gd name="T2" fmla="*/ 2746 w 3228"/>
                  <a:gd name="T3" fmla="*/ 0 h 2131"/>
                  <a:gd name="T4" fmla="*/ 1792 w 3228"/>
                  <a:gd name="T5" fmla="*/ 630 h 2131"/>
                  <a:gd name="T6" fmla="*/ 3228 w 3228"/>
                  <a:gd name="T7" fmla="*/ 1579 h 2131"/>
                  <a:gd name="T8" fmla="*/ 2392 w 3228"/>
                  <a:gd name="T9" fmla="*/ 2131 h 2131"/>
                  <a:gd name="T10" fmla="*/ 955 w 3228"/>
                  <a:gd name="T11" fmla="*/ 1182 h 2131"/>
                  <a:gd name="T12" fmla="*/ 0 w 3228"/>
                  <a:gd name="T13" fmla="*/ 1812 h 2131"/>
                  <a:gd name="T14" fmla="*/ 0 w 3228"/>
                  <a:gd name="T15" fmla="*/ 0 h 21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8" h="2131">
                    <a:moveTo>
                      <a:pt x="0" y="0"/>
                    </a:moveTo>
                    <a:lnTo>
                      <a:pt x="2746" y="0"/>
                    </a:lnTo>
                    <a:lnTo>
                      <a:pt x="1792" y="630"/>
                    </a:lnTo>
                    <a:lnTo>
                      <a:pt x="3228" y="1579"/>
                    </a:lnTo>
                    <a:lnTo>
                      <a:pt x="2392" y="2131"/>
                    </a:lnTo>
                    <a:lnTo>
                      <a:pt x="955" y="1182"/>
                    </a:lnTo>
                    <a:lnTo>
                      <a:pt x="0" y="1812"/>
                    </a:lnTo>
                    <a:lnTo>
                      <a:pt x="0" y="0"/>
                    </a:lnTo>
                    <a:close/>
                  </a:path>
                </a:pathLst>
              </a:custGeom>
              <a:solidFill>
                <a:srgbClr val="FFFFFF"/>
              </a:solidFill>
              <a:ln>
                <a:noFill/>
              </a:ln>
              <a:effectLst>
                <a:outerShdw dist="17961" dir="2700000" algn="ctr" rotWithShape="0">
                  <a:schemeClr val="tx1"/>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11" name="Freeform 120"/>
              <p:cNvSpPr/>
              <p:nvPr/>
            </p:nvSpPr>
            <p:spPr bwMode="auto">
              <a:xfrm>
                <a:off x="3846" y="1772"/>
                <a:ext cx="115" cy="63"/>
              </a:xfrm>
              <a:custGeom>
                <a:avLst/>
                <a:gdLst>
                  <a:gd name="T0" fmla="*/ 0 w 115"/>
                  <a:gd name="T1" fmla="*/ 50 h 63"/>
                  <a:gd name="T2" fmla="*/ 28 w 115"/>
                  <a:gd name="T3" fmla="*/ 63 h 63"/>
                  <a:gd name="T4" fmla="*/ 115 w 115"/>
                  <a:gd name="T5" fmla="*/ 12 h 63"/>
                  <a:gd name="T6" fmla="*/ 90 w 115"/>
                  <a:gd name="T7" fmla="*/ 0 h 63"/>
                  <a:gd name="T8" fmla="*/ 0 w 115"/>
                  <a:gd name="T9" fmla="*/ 50 h 63"/>
                </a:gdLst>
                <a:ahLst/>
                <a:cxnLst>
                  <a:cxn ang="0">
                    <a:pos x="T0" y="T1"/>
                  </a:cxn>
                  <a:cxn ang="0">
                    <a:pos x="T2" y="T3"/>
                  </a:cxn>
                  <a:cxn ang="0">
                    <a:pos x="T4" y="T5"/>
                  </a:cxn>
                  <a:cxn ang="0">
                    <a:pos x="T6" y="T7"/>
                  </a:cxn>
                  <a:cxn ang="0">
                    <a:pos x="T8" y="T9"/>
                  </a:cxn>
                </a:cxnLst>
                <a:rect l="0" t="0" r="r" b="b"/>
                <a:pathLst>
                  <a:path w="115" h="63">
                    <a:moveTo>
                      <a:pt x="0" y="50"/>
                    </a:moveTo>
                    <a:lnTo>
                      <a:pt x="28" y="63"/>
                    </a:lnTo>
                    <a:lnTo>
                      <a:pt x="115" y="12"/>
                    </a:lnTo>
                    <a:lnTo>
                      <a:pt x="90" y="0"/>
                    </a:lnTo>
                    <a:lnTo>
                      <a:pt x="0" y="5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12" name="Freeform 121"/>
              <p:cNvSpPr/>
              <p:nvPr/>
            </p:nvSpPr>
            <p:spPr bwMode="auto">
              <a:xfrm>
                <a:off x="3834" y="1764"/>
                <a:ext cx="115" cy="63"/>
              </a:xfrm>
              <a:custGeom>
                <a:avLst/>
                <a:gdLst>
                  <a:gd name="T0" fmla="*/ 0 w 115"/>
                  <a:gd name="T1" fmla="*/ 50 h 63"/>
                  <a:gd name="T2" fmla="*/ 28 w 115"/>
                  <a:gd name="T3" fmla="*/ 63 h 63"/>
                  <a:gd name="T4" fmla="*/ 115 w 115"/>
                  <a:gd name="T5" fmla="*/ 12 h 63"/>
                  <a:gd name="T6" fmla="*/ 90 w 115"/>
                  <a:gd name="T7" fmla="*/ 0 h 63"/>
                  <a:gd name="T8" fmla="*/ 0 w 115"/>
                  <a:gd name="T9" fmla="*/ 50 h 63"/>
                </a:gdLst>
                <a:ahLst/>
                <a:cxnLst>
                  <a:cxn ang="0">
                    <a:pos x="T0" y="T1"/>
                  </a:cxn>
                  <a:cxn ang="0">
                    <a:pos x="T2" y="T3"/>
                  </a:cxn>
                  <a:cxn ang="0">
                    <a:pos x="T4" y="T5"/>
                  </a:cxn>
                  <a:cxn ang="0">
                    <a:pos x="T6" y="T7"/>
                  </a:cxn>
                  <a:cxn ang="0">
                    <a:pos x="T8" y="T9"/>
                  </a:cxn>
                </a:cxnLst>
                <a:rect l="0" t="0" r="r" b="b"/>
                <a:pathLst>
                  <a:path w="115" h="63">
                    <a:moveTo>
                      <a:pt x="0" y="50"/>
                    </a:moveTo>
                    <a:lnTo>
                      <a:pt x="28" y="63"/>
                    </a:lnTo>
                    <a:lnTo>
                      <a:pt x="115" y="12"/>
                    </a:lnTo>
                    <a:lnTo>
                      <a:pt x="90" y="0"/>
                    </a:lnTo>
                    <a:lnTo>
                      <a:pt x="0" y="5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13" name="Freeform 122"/>
              <p:cNvSpPr/>
              <p:nvPr/>
            </p:nvSpPr>
            <p:spPr bwMode="auto">
              <a:xfrm>
                <a:off x="4035" y="1663"/>
                <a:ext cx="115" cy="63"/>
              </a:xfrm>
              <a:custGeom>
                <a:avLst/>
                <a:gdLst>
                  <a:gd name="T0" fmla="*/ 0 w 115"/>
                  <a:gd name="T1" fmla="*/ 50 h 63"/>
                  <a:gd name="T2" fmla="*/ 28 w 115"/>
                  <a:gd name="T3" fmla="*/ 63 h 63"/>
                  <a:gd name="T4" fmla="*/ 115 w 115"/>
                  <a:gd name="T5" fmla="*/ 12 h 63"/>
                  <a:gd name="T6" fmla="*/ 90 w 115"/>
                  <a:gd name="T7" fmla="*/ 0 h 63"/>
                  <a:gd name="T8" fmla="*/ 0 w 115"/>
                  <a:gd name="T9" fmla="*/ 50 h 63"/>
                </a:gdLst>
                <a:ahLst/>
                <a:cxnLst>
                  <a:cxn ang="0">
                    <a:pos x="T0" y="T1"/>
                  </a:cxn>
                  <a:cxn ang="0">
                    <a:pos x="T2" y="T3"/>
                  </a:cxn>
                  <a:cxn ang="0">
                    <a:pos x="T4" y="T5"/>
                  </a:cxn>
                  <a:cxn ang="0">
                    <a:pos x="T6" y="T7"/>
                  </a:cxn>
                  <a:cxn ang="0">
                    <a:pos x="T8" y="T9"/>
                  </a:cxn>
                </a:cxnLst>
                <a:rect l="0" t="0" r="r" b="b"/>
                <a:pathLst>
                  <a:path w="115" h="63">
                    <a:moveTo>
                      <a:pt x="0" y="50"/>
                    </a:moveTo>
                    <a:lnTo>
                      <a:pt x="28" y="63"/>
                    </a:lnTo>
                    <a:lnTo>
                      <a:pt x="115" y="12"/>
                    </a:lnTo>
                    <a:lnTo>
                      <a:pt x="90" y="0"/>
                    </a:lnTo>
                    <a:lnTo>
                      <a:pt x="0" y="5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14" name="Freeform 123"/>
              <p:cNvSpPr/>
              <p:nvPr/>
            </p:nvSpPr>
            <p:spPr bwMode="auto">
              <a:xfrm>
                <a:off x="4029" y="1656"/>
                <a:ext cx="115" cy="63"/>
              </a:xfrm>
              <a:custGeom>
                <a:avLst/>
                <a:gdLst>
                  <a:gd name="T0" fmla="*/ 0 w 115"/>
                  <a:gd name="T1" fmla="*/ 50 h 63"/>
                  <a:gd name="T2" fmla="*/ 28 w 115"/>
                  <a:gd name="T3" fmla="*/ 63 h 63"/>
                  <a:gd name="T4" fmla="*/ 115 w 115"/>
                  <a:gd name="T5" fmla="*/ 12 h 63"/>
                  <a:gd name="T6" fmla="*/ 90 w 115"/>
                  <a:gd name="T7" fmla="*/ 0 h 63"/>
                  <a:gd name="T8" fmla="*/ 0 w 115"/>
                  <a:gd name="T9" fmla="*/ 50 h 63"/>
                </a:gdLst>
                <a:ahLst/>
                <a:cxnLst>
                  <a:cxn ang="0">
                    <a:pos x="T0" y="T1"/>
                  </a:cxn>
                  <a:cxn ang="0">
                    <a:pos x="T2" y="T3"/>
                  </a:cxn>
                  <a:cxn ang="0">
                    <a:pos x="T4" y="T5"/>
                  </a:cxn>
                  <a:cxn ang="0">
                    <a:pos x="T6" y="T7"/>
                  </a:cxn>
                  <a:cxn ang="0">
                    <a:pos x="T8" y="T9"/>
                  </a:cxn>
                </a:cxnLst>
                <a:rect l="0" t="0" r="r" b="b"/>
                <a:pathLst>
                  <a:path w="115" h="63">
                    <a:moveTo>
                      <a:pt x="0" y="50"/>
                    </a:moveTo>
                    <a:lnTo>
                      <a:pt x="28" y="63"/>
                    </a:lnTo>
                    <a:lnTo>
                      <a:pt x="115" y="12"/>
                    </a:lnTo>
                    <a:lnTo>
                      <a:pt x="90" y="0"/>
                    </a:lnTo>
                    <a:lnTo>
                      <a:pt x="0" y="5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15" name="Freeform 124"/>
              <p:cNvSpPr/>
              <p:nvPr/>
            </p:nvSpPr>
            <p:spPr bwMode="auto">
              <a:xfrm>
                <a:off x="4009" y="1681"/>
                <a:ext cx="87" cy="52"/>
              </a:xfrm>
              <a:custGeom>
                <a:avLst/>
                <a:gdLst>
                  <a:gd name="T0" fmla="*/ 0 w 2946"/>
                  <a:gd name="T1" fmla="*/ 1951 h 1951"/>
                  <a:gd name="T2" fmla="*/ 2747 w 2946"/>
                  <a:gd name="T3" fmla="*/ 1951 h 1951"/>
                  <a:gd name="T4" fmla="*/ 1791 w 2946"/>
                  <a:gd name="T5" fmla="*/ 1321 h 1951"/>
                  <a:gd name="T6" fmla="*/ 2946 w 2946"/>
                  <a:gd name="T7" fmla="*/ 559 h 1951"/>
                  <a:gd name="T8" fmla="*/ 2899 w 2946"/>
                  <a:gd name="T9" fmla="*/ 522 h 1951"/>
                  <a:gd name="T10" fmla="*/ 2850 w 2946"/>
                  <a:gd name="T11" fmla="*/ 485 h 1951"/>
                  <a:gd name="T12" fmla="*/ 2802 w 2946"/>
                  <a:gd name="T13" fmla="*/ 447 h 1951"/>
                  <a:gd name="T14" fmla="*/ 2753 w 2946"/>
                  <a:gd name="T15" fmla="*/ 411 h 1951"/>
                  <a:gd name="T16" fmla="*/ 2703 w 2946"/>
                  <a:gd name="T17" fmla="*/ 375 h 1951"/>
                  <a:gd name="T18" fmla="*/ 2653 w 2946"/>
                  <a:gd name="T19" fmla="*/ 338 h 1951"/>
                  <a:gd name="T20" fmla="*/ 2602 w 2946"/>
                  <a:gd name="T21" fmla="*/ 303 h 1951"/>
                  <a:gd name="T22" fmla="*/ 2551 w 2946"/>
                  <a:gd name="T23" fmla="*/ 268 h 1951"/>
                  <a:gd name="T24" fmla="*/ 2499 w 2946"/>
                  <a:gd name="T25" fmla="*/ 234 h 1951"/>
                  <a:gd name="T26" fmla="*/ 2446 w 2946"/>
                  <a:gd name="T27" fmla="*/ 199 h 1951"/>
                  <a:gd name="T28" fmla="*/ 2394 w 2946"/>
                  <a:gd name="T29" fmla="*/ 165 h 1951"/>
                  <a:gd name="T30" fmla="*/ 2340 w 2946"/>
                  <a:gd name="T31" fmla="*/ 131 h 1951"/>
                  <a:gd name="T32" fmla="*/ 2286 w 2946"/>
                  <a:gd name="T33" fmla="*/ 98 h 1951"/>
                  <a:gd name="T34" fmla="*/ 2232 w 2946"/>
                  <a:gd name="T35" fmla="*/ 65 h 1951"/>
                  <a:gd name="T36" fmla="*/ 2176 w 2946"/>
                  <a:gd name="T37" fmla="*/ 32 h 1951"/>
                  <a:gd name="T38" fmla="*/ 2121 w 2946"/>
                  <a:gd name="T39" fmla="*/ 0 h 1951"/>
                  <a:gd name="T40" fmla="*/ 955 w 2946"/>
                  <a:gd name="T41" fmla="*/ 769 h 1951"/>
                  <a:gd name="T42" fmla="*/ 1 w 2946"/>
                  <a:gd name="T43" fmla="*/ 139 h 1951"/>
                  <a:gd name="T44" fmla="*/ 0 w 2946"/>
                  <a:gd name="T45" fmla="*/ 1951 h 1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946" h="1951">
                    <a:moveTo>
                      <a:pt x="0" y="1951"/>
                    </a:moveTo>
                    <a:lnTo>
                      <a:pt x="2747" y="1951"/>
                    </a:lnTo>
                    <a:lnTo>
                      <a:pt x="1791" y="1321"/>
                    </a:lnTo>
                    <a:lnTo>
                      <a:pt x="2946" y="559"/>
                    </a:lnTo>
                    <a:lnTo>
                      <a:pt x="2899" y="522"/>
                    </a:lnTo>
                    <a:lnTo>
                      <a:pt x="2850" y="485"/>
                    </a:lnTo>
                    <a:lnTo>
                      <a:pt x="2802" y="447"/>
                    </a:lnTo>
                    <a:lnTo>
                      <a:pt x="2753" y="411"/>
                    </a:lnTo>
                    <a:lnTo>
                      <a:pt x="2703" y="375"/>
                    </a:lnTo>
                    <a:lnTo>
                      <a:pt x="2653" y="338"/>
                    </a:lnTo>
                    <a:lnTo>
                      <a:pt x="2602" y="303"/>
                    </a:lnTo>
                    <a:lnTo>
                      <a:pt x="2551" y="268"/>
                    </a:lnTo>
                    <a:lnTo>
                      <a:pt x="2499" y="234"/>
                    </a:lnTo>
                    <a:lnTo>
                      <a:pt x="2446" y="199"/>
                    </a:lnTo>
                    <a:lnTo>
                      <a:pt x="2394" y="165"/>
                    </a:lnTo>
                    <a:lnTo>
                      <a:pt x="2340" y="131"/>
                    </a:lnTo>
                    <a:lnTo>
                      <a:pt x="2286" y="98"/>
                    </a:lnTo>
                    <a:lnTo>
                      <a:pt x="2232" y="65"/>
                    </a:lnTo>
                    <a:lnTo>
                      <a:pt x="2176" y="32"/>
                    </a:lnTo>
                    <a:lnTo>
                      <a:pt x="2121" y="0"/>
                    </a:lnTo>
                    <a:lnTo>
                      <a:pt x="955" y="769"/>
                    </a:lnTo>
                    <a:lnTo>
                      <a:pt x="1" y="139"/>
                    </a:lnTo>
                    <a:lnTo>
                      <a:pt x="0" y="1951"/>
                    </a:lnTo>
                    <a:close/>
                  </a:path>
                </a:pathLst>
              </a:custGeom>
              <a:solidFill>
                <a:srgbClr val="FFFFFF"/>
              </a:solidFill>
              <a:ln>
                <a:noFill/>
              </a:ln>
              <a:effectLst>
                <a:outerShdw dist="17961" dir="2700000" algn="ctr" rotWithShape="0">
                  <a:schemeClr val="tx1"/>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16" name="Freeform 125"/>
              <p:cNvSpPr/>
              <p:nvPr/>
            </p:nvSpPr>
            <p:spPr bwMode="auto">
              <a:xfrm>
                <a:off x="3876" y="1678"/>
                <a:ext cx="105" cy="58"/>
              </a:xfrm>
              <a:custGeom>
                <a:avLst/>
                <a:gdLst>
                  <a:gd name="T0" fmla="*/ 0 w 105"/>
                  <a:gd name="T1" fmla="*/ 13 h 58"/>
                  <a:gd name="T2" fmla="*/ 27 w 105"/>
                  <a:gd name="T3" fmla="*/ 0 h 58"/>
                  <a:gd name="T4" fmla="*/ 105 w 105"/>
                  <a:gd name="T5" fmla="*/ 43 h 58"/>
                  <a:gd name="T6" fmla="*/ 75 w 105"/>
                  <a:gd name="T7" fmla="*/ 58 h 58"/>
                  <a:gd name="T8" fmla="*/ 0 w 105"/>
                  <a:gd name="T9" fmla="*/ 13 h 58"/>
                </a:gdLst>
                <a:ahLst/>
                <a:cxnLst>
                  <a:cxn ang="0">
                    <a:pos x="T0" y="T1"/>
                  </a:cxn>
                  <a:cxn ang="0">
                    <a:pos x="T2" y="T3"/>
                  </a:cxn>
                  <a:cxn ang="0">
                    <a:pos x="T4" y="T5"/>
                  </a:cxn>
                  <a:cxn ang="0">
                    <a:pos x="T6" y="T7"/>
                  </a:cxn>
                  <a:cxn ang="0">
                    <a:pos x="T8" y="T9"/>
                  </a:cxn>
                </a:cxnLst>
                <a:rect l="0" t="0" r="r" b="b"/>
                <a:pathLst>
                  <a:path w="105" h="58">
                    <a:moveTo>
                      <a:pt x="0" y="13"/>
                    </a:moveTo>
                    <a:lnTo>
                      <a:pt x="27" y="0"/>
                    </a:lnTo>
                    <a:lnTo>
                      <a:pt x="105" y="43"/>
                    </a:lnTo>
                    <a:lnTo>
                      <a:pt x="75" y="58"/>
                    </a:lnTo>
                    <a:lnTo>
                      <a:pt x="0" y="13"/>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17" name="Freeform 126"/>
              <p:cNvSpPr/>
              <p:nvPr/>
            </p:nvSpPr>
            <p:spPr bwMode="auto">
              <a:xfrm>
                <a:off x="3869" y="1669"/>
                <a:ext cx="105" cy="58"/>
              </a:xfrm>
              <a:custGeom>
                <a:avLst/>
                <a:gdLst>
                  <a:gd name="T0" fmla="*/ 0 w 105"/>
                  <a:gd name="T1" fmla="*/ 13 h 58"/>
                  <a:gd name="T2" fmla="*/ 27 w 105"/>
                  <a:gd name="T3" fmla="*/ 0 h 58"/>
                  <a:gd name="T4" fmla="*/ 105 w 105"/>
                  <a:gd name="T5" fmla="*/ 43 h 58"/>
                  <a:gd name="T6" fmla="*/ 75 w 105"/>
                  <a:gd name="T7" fmla="*/ 58 h 58"/>
                  <a:gd name="T8" fmla="*/ 0 w 105"/>
                  <a:gd name="T9" fmla="*/ 13 h 58"/>
                </a:gdLst>
                <a:ahLst/>
                <a:cxnLst>
                  <a:cxn ang="0">
                    <a:pos x="T0" y="T1"/>
                  </a:cxn>
                  <a:cxn ang="0">
                    <a:pos x="T2" y="T3"/>
                  </a:cxn>
                  <a:cxn ang="0">
                    <a:pos x="T4" y="T5"/>
                  </a:cxn>
                  <a:cxn ang="0">
                    <a:pos x="T6" y="T7"/>
                  </a:cxn>
                  <a:cxn ang="0">
                    <a:pos x="T8" y="T9"/>
                  </a:cxn>
                </a:cxnLst>
                <a:rect l="0" t="0" r="r" b="b"/>
                <a:pathLst>
                  <a:path w="105" h="58">
                    <a:moveTo>
                      <a:pt x="0" y="13"/>
                    </a:moveTo>
                    <a:lnTo>
                      <a:pt x="27" y="0"/>
                    </a:lnTo>
                    <a:lnTo>
                      <a:pt x="105" y="43"/>
                    </a:lnTo>
                    <a:lnTo>
                      <a:pt x="75" y="58"/>
                    </a:lnTo>
                    <a:lnTo>
                      <a:pt x="0" y="13"/>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18" name="Freeform 127"/>
              <p:cNvSpPr/>
              <p:nvPr/>
            </p:nvSpPr>
            <p:spPr bwMode="auto">
              <a:xfrm>
                <a:off x="4013" y="1758"/>
                <a:ext cx="105" cy="58"/>
              </a:xfrm>
              <a:custGeom>
                <a:avLst/>
                <a:gdLst>
                  <a:gd name="T0" fmla="*/ 0 w 105"/>
                  <a:gd name="T1" fmla="*/ 13 h 58"/>
                  <a:gd name="T2" fmla="*/ 27 w 105"/>
                  <a:gd name="T3" fmla="*/ 0 h 58"/>
                  <a:gd name="T4" fmla="*/ 105 w 105"/>
                  <a:gd name="T5" fmla="*/ 43 h 58"/>
                  <a:gd name="T6" fmla="*/ 75 w 105"/>
                  <a:gd name="T7" fmla="*/ 58 h 58"/>
                  <a:gd name="T8" fmla="*/ 0 w 105"/>
                  <a:gd name="T9" fmla="*/ 13 h 58"/>
                </a:gdLst>
                <a:ahLst/>
                <a:cxnLst>
                  <a:cxn ang="0">
                    <a:pos x="T0" y="T1"/>
                  </a:cxn>
                  <a:cxn ang="0">
                    <a:pos x="T2" y="T3"/>
                  </a:cxn>
                  <a:cxn ang="0">
                    <a:pos x="T4" y="T5"/>
                  </a:cxn>
                  <a:cxn ang="0">
                    <a:pos x="T6" y="T7"/>
                  </a:cxn>
                  <a:cxn ang="0">
                    <a:pos x="T8" y="T9"/>
                  </a:cxn>
                </a:cxnLst>
                <a:rect l="0" t="0" r="r" b="b"/>
                <a:pathLst>
                  <a:path w="105" h="58">
                    <a:moveTo>
                      <a:pt x="0" y="13"/>
                    </a:moveTo>
                    <a:lnTo>
                      <a:pt x="27" y="0"/>
                    </a:lnTo>
                    <a:lnTo>
                      <a:pt x="105" y="43"/>
                    </a:lnTo>
                    <a:lnTo>
                      <a:pt x="75" y="58"/>
                    </a:lnTo>
                    <a:lnTo>
                      <a:pt x="0" y="13"/>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19" name="Freeform 128"/>
              <p:cNvSpPr/>
              <p:nvPr/>
            </p:nvSpPr>
            <p:spPr bwMode="auto">
              <a:xfrm>
                <a:off x="4041" y="1767"/>
                <a:ext cx="97" cy="54"/>
              </a:xfrm>
              <a:custGeom>
                <a:avLst/>
                <a:gdLst>
                  <a:gd name="T0" fmla="*/ 3227 w 3227"/>
                  <a:gd name="T1" fmla="*/ 2130 h 2130"/>
                  <a:gd name="T2" fmla="*/ 3227 w 3227"/>
                  <a:gd name="T3" fmla="*/ 317 h 2130"/>
                  <a:gd name="T4" fmla="*/ 2273 w 3227"/>
                  <a:gd name="T5" fmla="*/ 947 h 2130"/>
                  <a:gd name="T6" fmla="*/ 835 w 3227"/>
                  <a:gd name="T7" fmla="*/ 0 h 2130"/>
                  <a:gd name="T8" fmla="*/ 0 w 3227"/>
                  <a:gd name="T9" fmla="*/ 551 h 2130"/>
                  <a:gd name="T10" fmla="*/ 1437 w 3227"/>
                  <a:gd name="T11" fmla="*/ 1500 h 2130"/>
                  <a:gd name="T12" fmla="*/ 482 w 3227"/>
                  <a:gd name="T13" fmla="*/ 2130 h 2130"/>
                  <a:gd name="T14" fmla="*/ 3227 w 3227"/>
                  <a:gd name="T15" fmla="*/ 2130 h 21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27" h="2130">
                    <a:moveTo>
                      <a:pt x="3227" y="2130"/>
                    </a:moveTo>
                    <a:lnTo>
                      <a:pt x="3227" y="317"/>
                    </a:lnTo>
                    <a:lnTo>
                      <a:pt x="2273" y="947"/>
                    </a:lnTo>
                    <a:lnTo>
                      <a:pt x="835" y="0"/>
                    </a:lnTo>
                    <a:lnTo>
                      <a:pt x="0" y="551"/>
                    </a:lnTo>
                    <a:lnTo>
                      <a:pt x="1437" y="1500"/>
                    </a:lnTo>
                    <a:lnTo>
                      <a:pt x="482" y="2130"/>
                    </a:lnTo>
                    <a:lnTo>
                      <a:pt x="3227" y="2130"/>
                    </a:lnTo>
                    <a:close/>
                  </a:path>
                </a:pathLst>
              </a:custGeom>
              <a:solidFill>
                <a:srgbClr val="FFFFFF"/>
              </a:solidFill>
              <a:ln>
                <a:noFill/>
              </a:ln>
              <a:effectLst>
                <a:outerShdw dist="17961" dir="2700000" algn="ctr" rotWithShape="0">
                  <a:schemeClr val="tx1"/>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20" name="Freeform 129"/>
              <p:cNvSpPr/>
              <p:nvPr/>
            </p:nvSpPr>
            <p:spPr bwMode="auto">
              <a:xfrm>
                <a:off x="4008" y="1749"/>
                <a:ext cx="105" cy="58"/>
              </a:xfrm>
              <a:custGeom>
                <a:avLst/>
                <a:gdLst>
                  <a:gd name="T0" fmla="*/ 0 w 105"/>
                  <a:gd name="T1" fmla="*/ 13 h 58"/>
                  <a:gd name="T2" fmla="*/ 27 w 105"/>
                  <a:gd name="T3" fmla="*/ 0 h 58"/>
                  <a:gd name="T4" fmla="*/ 105 w 105"/>
                  <a:gd name="T5" fmla="*/ 43 h 58"/>
                  <a:gd name="T6" fmla="*/ 75 w 105"/>
                  <a:gd name="T7" fmla="*/ 58 h 58"/>
                  <a:gd name="T8" fmla="*/ 0 w 105"/>
                  <a:gd name="T9" fmla="*/ 13 h 58"/>
                </a:gdLst>
                <a:ahLst/>
                <a:cxnLst>
                  <a:cxn ang="0">
                    <a:pos x="T0" y="T1"/>
                  </a:cxn>
                  <a:cxn ang="0">
                    <a:pos x="T2" y="T3"/>
                  </a:cxn>
                  <a:cxn ang="0">
                    <a:pos x="T4" y="T5"/>
                  </a:cxn>
                  <a:cxn ang="0">
                    <a:pos x="T6" y="T7"/>
                  </a:cxn>
                  <a:cxn ang="0">
                    <a:pos x="T8" y="T9"/>
                  </a:cxn>
                </a:cxnLst>
                <a:rect l="0" t="0" r="r" b="b"/>
                <a:pathLst>
                  <a:path w="105" h="58">
                    <a:moveTo>
                      <a:pt x="0" y="13"/>
                    </a:moveTo>
                    <a:lnTo>
                      <a:pt x="27" y="0"/>
                    </a:lnTo>
                    <a:lnTo>
                      <a:pt x="105" y="43"/>
                    </a:lnTo>
                    <a:lnTo>
                      <a:pt x="75" y="58"/>
                    </a:lnTo>
                    <a:lnTo>
                      <a:pt x="0" y="13"/>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sp>
        <p:nvSpPr>
          <p:cNvPr id="2321" name="Text Box 130"/>
          <p:cNvSpPr>
            <a:spLocks noChangeArrowheads="1"/>
          </p:cNvSpPr>
          <p:nvPr/>
        </p:nvSpPr>
        <p:spPr bwMode="auto">
          <a:xfrm>
            <a:off x="1938338" y="3071813"/>
            <a:ext cx="436562"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400" b="1">
                <a:solidFill>
                  <a:schemeClr val="bg1"/>
                </a:solidFill>
                <a:latin typeface="Arial Narrow" panose="020B0606020202030204" pitchFamily="34" charset="0"/>
                <a:ea typeface="宋体" panose="02010600030101010101" pitchFamily="2" charset="-122"/>
                <a:cs typeface="Times New Roman" panose="02020603050405020304" pitchFamily="18" charset="0"/>
              </a:rPr>
              <a:t>GMSC</a:t>
            </a:r>
            <a:endParaRPr lang="de-DE" altLang="zh-CN" sz="1400" b="1">
              <a:solidFill>
                <a:schemeClr val="bg1"/>
              </a:solidFill>
              <a:latin typeface="Arial Narrow" panose="020B0606020202030204" pitchFamily="34" charset="0"/>
              <a:ea typeface="宋体" panose="02010600030101010101" pitchFamily="2" charset="-122"/>
              <a:cs typeface="Times New Roman" panose="02020603050405020304" pitchFamily="18" charset="0"/>
            </a:endParaRPr>
          </a:p>
        </p:txBody>
      </p:sp>
      <p:sp>
        <p:nvSpPr>
          <p:cNvPr id="2322" name="Text Box 131"/>
          <p:cNvSpPr>
            <a:spLocks noChangeArrowheads="1"/>
          </p:cNvSpPr>
          <p:nvPr/>
        </p:nvSpPr>
        <p:spPr bwMode="auto">
          <a:xfrm>
            <a:off x="4718050" y="2936875"/>
            <a:ext cx="427038"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400" b="1">
                <a:solidFill>
                  <a:schemeClr val="bg1"/>
                </a:solidFill>
                <a:latin typeface="Arial Narrow" panose="020B0606020202030204" pitchFamily="34" charset="0"/>
                <a:ea typeface="宋体" panose="02010600030101010101" pitchFamily="2" charset="-122"/>
                <a:cs typeface="Times New Roman" panose="02020603050405020304" pitchFamily="18" charset="0"/>
              </a:rPr>
              <a:t>GGSN</a:t>
            </a:r>
            <a:endParaRPr lang="de-DE" altLang="zh-CN" sz="1400" b="1">
              <a:solidFill>
                <a:schemeClr val="bg1"/>
              </a:solidFill>
              <a:latin typeface="Arial Narrow" panose="020B0606020202030204" pitchFamily="34" charset="0"/>
              <a:ea typeface="宋体" panose="02010600030101010101" pitchFamily="2" charset="-122"/>
              <a:cs typeface="Times New Roman" panose="02020603050405020304" pitchFamily="18" charset="0"/>
            </a:endParaRPr>
          </a:p>
        </p:txBody>
      </p:sp>
      <p:sp>
        <p:nvSpPr>
          <p:cNvPr id="2323" name="Oval 132"/>
          <p:cNvSpPr>
            <a:spLocks noChangeArrowheads="1"/>
          </p:cNvSpPr>
          <p:nvPr/>
        </p:nvSpPr>
        <p:spPr bwMode="auto">
          <a:xfrm>
            <a:off x="5916613" y="4151313"/>
            <a:ext cx="1249362" cy="811212"/>
          </a:xfrm>
          <a:prstGeom prst="ellipse">
            <a:avLst/>
          </a:prstGeom>
          <a:gradFill rotWithShape="0">
            <a:gsLst>
              <a:gs pos="0">
                <a:srgbClr val="EAE9BD"/>
              </a:gs>
              <a:gs pos="100000">
                <a:srgbClr val="DBD98D"/>
              </a:gs>
            </a:gsLst>
            <a:lin ang="2700000"/>
          </a:gradFill>
          <a:ln>
            <a:noFill/>
          </a:ln>
          <a:effectLst>
            <a:outerShdw dist="107763" dir="2700000" algn="ctr" rotWithShape="0">
              <a:srgbClr val="808080"/>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t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lang="zh-CN" altLang="zh-CN" b="1">
              <a:solidFill>
                <a:srgbClr val="002B5D"/>
              </a:solidFill>
              <a:latin typeface="Arial" panose="020B0604020202020204" pitchFamily="34" charset="0"/>
              <a:ea typeface="宋体" panose="02010600030101010101" pitchFamily="2" charset="-122"/>
              <a:cs typeface="Times New Roman" panose="02020603050405020304" pitchFamily="18" charset="0"/>
            </a:endParaRPr>
          </a:p>
        </p:txBody>
      </p:sp>
      <p:grpSp>
        <p:nvGrpSpPr>
          <p:cNvPr id="2324" name="Group 276"/>
          <p:cNvGrpSpPr/>
          <p:nvPr/>
        </p:nvGrpSpPr>
        <p:grpSpPr bwMode="auto">
          <a:xfrm>
            <a:off x="6888163" y="4016375"/>
            <a:ext cx="266700" cy="368300"/>
            <a:chOff x="535" y="3578"/>
            <a:chExt cx="212" cy="302"/>
          </a:xfrm>
        </p:grpSpPr>
        <p:sp>
          <p:nvSpPr>
            <p:cNvPr id="2325" name="AutoShape 134"/>
            <p:cNvSpPr>
              <a:spLocks noChangeArrowheads="1"/>
            </p:cNvSpPr>
            <p:nvPr/>
          </p:nvSpPr>
          <p:spPr bwMode="auto">
            <a:xfrm>
              <a:off x="548" y="3718"/>
              <a:ext cx="188" cy="162"/>
            </a:xfrm>
            <a:prstGeom prst="hexagon">
              <a:avLst>
                <a:gd name="adj" fmla="val 28722"/>
                <a:gd name="vf" fmla="val 115470"/>
              </a:avLst>
            </a:prstGeom>
            <a:solidFill>
              <a:srgbClr val="C7DDE7"/>
            </a:solidFill>
            <a:ln w="9525" cap="flat" algn="ctr">
              <a:solidFill>
                <a:srgbClr val="990000"/>
              </a:solidFill>
              <a:prstDash val="dash"/>
              <a:miter lim="800000"/>
              <a:headEnd type="none" w="med" len="med"/>
              <a:tailEnd type="none" w="med" len="med"/>
            </a:ln>
          </p:spPr>
          <p:txBody>
            <a:bodyPr wrap="none" lIns="90000" tIns="43200" rIns="90000" bIns="432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26" name="Freeform 135"/>
            <p:cNvSpPr/>
            <p:nvPr/>
          </p:nvSpPr>
          <p:spPr bwMode="auto">
            <a:xfrm>
              <a:off x="535" y="3578"/>
              <a:ext cx="212" cy="144"/>
            </a:xfrm>
            <a:custGeom>
              <a:avLst/>
              <a:gdLst>
                <a:gd name="T0" fmla="*/ 101 w 157"/>
                <a:gd name="T1" fmla="*/ 26 h 98"/>
                <a:gd name="T2" fmla="*/ 105 w 157"/>
                <a:gd name="T3" fmla="*/ 66 h 98"/>
                <a:gd name="T4" fmla="*/ 107 w 157"/>
                <a:gd name="T5" fmla="*/ 67 h 98"/>
                <a:gd name="T6" fmla="*/ 102 w 157"/>
                <a:gd name="T7" fmla="*/ 25 h 98"/>
                <a:gd name="T8" fmla="*/ 101 w 157"/>
                <a:gd name="T9" fmla="*/ 26 h 98"/>
                <a:gd name="T10" fmla="*/ 112 w 157"/>
                <a:gd name="T11" fmla="*/ 18 h 98"/>
                <a:gd name="T12" fmla="*/ 117 w 157"/>
                <a:gd name="T13" fmla="*/ 74 h 98"/>
                <a:gd name="T14" fmla="*/ 120 w 157"/>
                <a:gd name="T15" fmla="*/ 75 h 98"/>
                <a:gd name="T16" fmla="*/ 113 w 157"/>
                <a:gd name="T17" fmla="*/ 17 h 98"/>
                <a:gd name="T18" fmla="*/ 112 w 157"/>
                <a:gd name="T19" fmla="*/ 18 h 98"/>
                <a:gd name="T20" fmla="*/ 123 w 157"/>
                <a:gd name="T21" fmla="*/ 9 h 98"/>
                <a:gd name="T22" fmla="*/ 130 w 157"/>
                <a:gd name="T23" fmla="*/ 83 h 98"/>
                <a:gd name="T24" fmla="*/ 134 w 157"/>
                <a:gd name="T25" fmla="*/ 84 h 98"/>
                <a:gd name="T26" fmla="*/ 126 w 157"/>
                <a:gd name="T27" fmla="*/ 7 h 98"/>
                <a:gd name="T28" fmla="*/ 123 w 157"/>
                <a:gd name="T29" fmla="*/ 9 h 98"/>
                <a:gd name="T30" fmla="*/ 57 w 157"/>
                <a:gd name="T31" fmla="*/ 27 h 98"/>
                <a:gd name="T32" fmla="*/ 53 w 157"/>
                <a:gd name="T33" fmla="*/ 67 h 98"/>
                <a:gd name="T34" fmla="*/ 51 w 157"/>
                <a:gd name="T35" fmla="*/ 67 h 98"/>
                <a:gd name="T36" fmla="*/ 55 w 157"/>
                <a:gd name="T37" fmla="*/ 26 h 98"/>
                <a:gd name="T38" fmla="*/ 57 w 157"/>
                <a:gd name="T39" fmla="*/ 27 h 98"/>
                <a:gd name="T40" fmla="*/ 46 w 157"/>
                <a:gd name="T41" fmla="*/ 19 h 98"/>
                <a:gd name="T42" fmla="*/ 41 w 157"/>
                <a:gd name="T43" fmla="*/ 75 h 98"/>
                <a:gd name="T44" fmla="*/ 38 w 157"/>
                <a:gd name="T45" fmla="*/ 76 h 98"/>
                <a:gd name="T46" fmla="*/ 44 w 157"/>
                <a:gd name="T47" fmla="*/ 18 h 98"/>
                <a:gd name="T48" fmla="*/ 46 w 157"/>
                <a:gd name="T49" fmla="*/ 19 h 98"/>
                <a:gd name="T50" fmla="*/ 35 w 157"/>
                <a:gd name="T51" fmla="*/ 10 h 98"/>
                <a:gd name="T52" fmla="*/ 28 w 157"/>
                <a:gd name="T53" fmla="*/ 84 h 98"/>
                <a:gd name="T54" fmla="*/ 24 w 157"/>
                <a:gd name="T55" fmla="*/ 85 h 98"/>
                <a:gd name="T56" fmla="*/ 32 w 157"/>
                <a:gd name="T57" fmla="*/ 8 h 98"/>
                <a:gd name="T58" fmla="*/ 35 w 157"/>
                <a:gd name="T59" fmla="*/ 1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 h="98">
                  <a:moveTo>
                    <a:pt x="101" y="26"/>
                  </a:moveTo>
                  <a:cubicBezTo>
                    <a:pt x="111" y="35"/>
                    <a:pt x="115" y="55"/>
                    <a:pt x="105" y="66"/>
                  </a:cubicBezTo>
                  <a:cubicBezTo>
                    <a:pt x="98" y="74"/>
                    <a:pt x="104" y="68"/>
                    <a:pt x="107" y="67"/>
                  </a:cubicBezTo>
                  <a:cubicBezTo>
                    <a:pt x="120" y="58"/>
                    <a:pt x="115" y="32"/>
                    <a:pt x="102" y="25"/>
                  </a:cubicBezTo>
                  <a:cubicBezTo>
                    <a:pt x="96" y="22"/>
                    <a:pt x="101" y="26"/>
                    <a:pt x="101" y="26"/>
                  </a:cubicBezTo>
                  <a:moveTo>
                    <a:pt x="112" y="18"/>
                  </a:moveTo>
                  <a:cubicBezTo>
                    <a:pt x="126" y="30"/>
                    <a:pt x="131" y="58"/>
                    <a:pt x="117" y="74"/>
                  </a:cubicBezTo>
                  <a:cubicBezTo>
                    <a:pt x="108" y="85"/>
                    <a:pt x="116" y="78"/>
                    <a:pt x="120" y="75"/>
                  </a:cubicBezTo>
                  <a:cubicBezTo>
                    <a:pt x="138" y="62"/>
                    <a:pt x="131" y="27"/>
                    <a:pt x="113" y="17"/>
                  </a:cubicBezTo>
                  <a:cubicBezTo>
                    <a:pt x="105" y="12"/>
                    <a:pt x="111" y="18"/>
                    <a:pt x="112" y="18"/>
                  </a:cubicBezTo>
                  <a:moveTo>
                    <a:pt x="123" y="9"/>
                  </a:moveTo>
                  <a:cubicBezTo>
                    <a:pt x="142" y="25"/>
                    <a:pt x="148" y="62"/>
                    <a:pt x="130" y="83"/>
                  </a:cubicBezTo>
                  <a:cubicBezTo>
                    <a:pt x="118" y="97"/>
                    <a:pt x="129" y="87"/>
                    <a:pt x="134" y="84"/>
                  </a:cubicBezTo>
                  <a:cubicBezTo>
                    <a:pt x="157" y="67"/>
                    <a:pt x="148" y="20"/>
                    <a:pt x="126" y="7"/>
                  </a:cubicBezTo>
                  <a:cubicBezTo>
                    <a:pt x="114" y="0"/>
                    <a:pt x="122" y="9"/>
                    <a:pt x="123" y="9"/>
                  </a:cubicBezTo>
                  <a:moveTo>
                    <a:pt x="57" y="27"/>
                  </a:moveTo>
                  <a:cubicBezTo>
                    <a:pt x="47" y="36"/>
                    <a:pt x="43" y="55"/>
                    <a:pt x="53" y="67"/>
                  </a:cubicBezTo>
                  <a:cubicBezTo>
                    <a:pt x="60" y="74"/>
                    <a:pt x="54" y="69"/>
                    <a:pt x="51" y="67"/>
                  </a:cubicBezTo>
                  <a:cubicBezTo>
                    <a:pt x="38" y="58"/>
                    <a:pt x="43" y="33"/>
                    <a:pt x="55" y="26"/>
                  </a:cubicBezTo>
                  <a:cubicBezTo>
                    <a:pt x="62" y="22"/>
                    <a:pt x="57" y="27"/>
                    <a:pt x="57" y="27"/>
                  </a:cubicBezTo>
                  <a:moveTo>
                    <a:pt x="46" y="19"/>
                  </a:moveTo>
                  <a:cubicBezTo>
                    <a:pt x="32" y="31"/>
                    <a:pt x="27" y="59"/>
                    <a:pt x="41" y="75"/>
                  </a:cubicBezTo>
                  <a:cubicBezTo>
                    <a:pt x="50" y="86"/>
                    <a:pt x="42" y="79"/>
                    <a:pt x="38" y="76"/>
                  </a:cubicBezTo>
                  <a:cubicBezTo>
                    <a:pt x="20" y="63"/>
                    <a:pt x="27" y="27"/>
                    <a:pt x="44" y="18"/>
                  </a:cubicBezTo>
                  <a:cubicBezTo>
                    <a:pt x="53" y="12"/>
                    <a:pt x="47" y="19"/>
                    <a:pt x="46" y="19"/>
                  </a:cubicBezTo>
                  <a:moveTo>
                    <a:pt x="35" y="10"/>
                  </a:moveTo>
                  <a:cubicBezTo>
                    <a:pt x="16" y="25"/>
                    <a:pt x="9" y="63"/>
                    <a:pt x="28" y="84"/>
                  </a:cubicBezTo>
                  <a:cubicBezTo>
                    <a:pt x="40" y="98"/>
                    <a:pt x="29" y="88"/>
                    <a:pt x="24" y="85"/>
                  </a:cubicBezTo>
                  <a:cubicBezTo>
                    <a:pt x="0" y="68"/>
                    <a:pt x="10" y="21"/>
                    <a:pt x="32" y="8"/>
                  </a:cubicBezTo>
                  <a:cubicBezTo>
                    <a:pt x="44" y="1"/>
                    <a:pt x="36" y="10"/>
                    <a:pt x="35" y="10"/>
                  </a:cubicBezTo>
                </a:path>
              </a:pathLst>
            </a:custGeom>
            <a:solidFill>
              <a:srgbClr val="FF66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27" name="Line 136"/>
            <p:cNvSpPr>
              <a:spLocks noChangeShapeType="1"/>
            </p:cNvSpPr>
            <p:nvPr/>
          </p:nvSpPr>
          <p:spPr bwMode="auto">
            <a:xfrm flipH="1" flipV="1">
              <a:off x="640" y="3648"/>
              <a:ext cx="0" cy="158"/>
            </a:xfrm>
            <a:prstGeom prst="line">
              <a:avLst/>
            </a:prstGeom>
            <a:noFill/>
            <a:ln w="19050" cap="flat" algn="ctr">
              <a:solidFill>
                <a:srgbClr val="009999"/>
              </a:solidFill>
              <a:prstDash val="solid"/>
              <a:round/>
              <a:headEnd type="none" w="med" len="med"/>
              <a:tailEnd type="oval" w="med" len="sm"/>
            </a:ln>
            <a:extLst>
              <a:ext uri="{909E8E84-426E-40DD-AFC4-6F175D3DCCD1}">
                <a14:hiddenFill xmlns:a14="http://schemas.microsoft.com/office/drawing/2010/main">
                  <a:noFill/>
                </a14:hiddenFill>
              </a:ext>
            </a:extLst>
          </p:spPr>
          <p:txBody>
            <a:bodyPr/>
            <a:lstStyle/>
            <a:p>
              <a:endParaRPr lang="zh-CN" altLang="en-US"/>
            </a:p>
          </p:txBody>
        </p:sp>
      </p:grpSp>
      <p:grpSp>
        <p:nvGrpSpPr>
          <p:cNvPr id="2328" name="Group 280"/>
          <p:cNvGrpSpPr/>
          <p:nvPr/>
        </p:nvGrpSpPr>
        <p:grpSpPr bwMode="auto">
          <a:xfrm>
            <a:off x="6819900" y="4624388"/>
            <a:ext cx="265113" cy="368300"/>
            <a:chOff x="535" y="3578"/>
            <a:chExt cx="212" cy="302"/>
          </a:xfrm>
        </p:grpSpPr>
        <p:sp>
          <p:nvSpPr>
            <p:cNvPr id="2329" name="AutoShape 138"/>
            <p:cNvSpPr>
              <a:spLocks noChangeArrowheads="1"/>
            </p:cNvSpPr>
            <p:nvPr/>
          </p:nvSpPr>
          <p:spPr bwMode="auto">
            <a:xfrm>
              <a:off x="548" y="3718"/>
              <a:ext cx="188" cy="162"/>
            </a:xfrm>
            <a:prstGeom prst="hexagon">
              <a:avLst>
                <a:gd name="adj" fmla="val 29587"/>
                <a:gd name="vf" fmla="val 115470"/>
              </a:avLst>
            </a:prstGeom>
            <a:solidFill>
              <a:srgbClr val="C7DDE7"/>
            </a:solidFill>
            <a:ln w="9525" cap="flat" algn="ctr">
              <a:solidFill>
                <a:srgbClr val="990000"/>
              </a:solidFill>
              <a:prstDash val="dash"/>
              <a:miter lim="800000"/>
              <a:headEnd type="none" w="med" len="med"/>
              <a:tailEnd type="none" w="med" len="med"/>
            </a:ln>
          </p:spPr>
          <p:txBody>
            <a:bodyPr wrap="none" lIns="90000" tIns="43200" rIns="90000" bIns="432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30" name="Freeform 139"/>
            <p:cNvSpPr/>
            <p:nvPr/>
          </p:nvSpPr>
          <p:spPr bwMode="auto">
            <a:xfrm>
              <a:off x="535" y="3578"/>
              <a:ext cx="212" cy="144"/>
            </a:xfrm>
            <a:custGeom>
              <a:avLst/>
              <a:gdLst>
                <a:gd name="T0" fmla="*/ 101 w 157"/>
                <a:gd name="T1" fmla="*/ 26 h 98"/>
                <a:gd name="T2" fmla="*/ 105 w 157"/>
                <a:gd name="T3" fmla="*/ 66 h 98"/>
                <a:gd name="T4" fmla="*/ 107 w 157"/>
                <a:gd name="T5" fmla="*/ 67 h 98"/>
                <a:gd name="T6" fmla="*/ 102 w 157"/>
                <a:gd name="T7" fmla="*/ 25 h 98"/>
                <a:gd name="T8" fmla="*/ 101 w 157"/>
                <a:gd name="T9" fmla="*/ 26 h 98"/>
                <a:gd name="T10" fmla="*/ 112 w 157"/>
                <a:gd name="T11" fmla="*/ 18 h 98"/>
                <a:gd name="T12" fmla="*/ 117 w 157"/>
                <a:gd name="T13" fmla="*/ 74 h 98"/>
                <a:gd name="T14" fmla="*/ 120 w 157"/>
                <a:gd name="T15" fmla="*/ 75 h 98"/>
                <a:gd name="T16" fmla="*/ 113 w 157"/>
                <a:gd name="T17" fmla="*/ 17 h 98"/>
                <a:gd name="T18" fmla="*/ 112 w 157"/>
                <a:gd name="T19" fmla="*/ 18 h 98"/>
                <a:gd name="T20" fmla="*/ 123 w 157"/>
                <a:gd name="T21" fmla="*/ 9 h 98"/>
                <a:gd name="T22" fmla="*/ 130 w 157"/>
                <a:gd name="T23" fmla="*/ 83 h 98"/>
                <a:gd name="T24" fmla="*/ 134 w 157"/>
                <a:gd name="T25" fmla="*/ 84 h 98"/>
                <a:gd name="T26" fmla="*/ 126 w 157"/>
                <a:gd name="T27" fmla="*/ 7 h 98"/>
                <a:gd name="T28" fmla="*/ 123 w 157"/>
                <a:gd name="T29" fmla="*/ 9 h 98"/>
                <a:gd name="T30" fmla="*/ 57 w 157"/>
                <a:gd name="T31" fmla="*/ 27 h 98"/>
                <a:gd name="T32" fmla="*/ 53 w 157"/>
                <a:gd name="T33" fmla="*/ 67 h 98"/>
                <a:gd name="T34" fmla="*/ 51 w 157"/>
                <a:gd name="T35" fmla="*/ 67 h 98"/>
                <a:gd name="T36" fmla="*/ 55 w 157"/>
                <a:gd name="T37" fmla="*/ 26 h 98"/>
                <a:gd name="T38" fmla="*/ 57 w 157"/>
                <a:gd name="T39" fmla="*/ 27 h 98"/>
                <a:gd name="T40" fmla="*/ 46 w 157"/>
                <a:gd name="T41" fmla="*/ 19 h 98"/>
                <a:gd name="T42" fmla="*/ 41 w 157"/>
                <a:gd name="T43" fmla="*/ 75 h 98"/>
                <a:gd name="T44" fmla="*/ 38 w 157"/>
                <a:gd name="T45" fmla="*/ 76 h 98"/>
                <a:gd name="T46" fmla="*/ 44 w 157"/>
                <a:gd name="T47" fmla="*/ 18 h 98"/>
                <a:gd name="T48" fmla="*/ 46 w 157"/>
                <a:gd name="T49" fmla="*/ 19 h 98"/>
                <a:gd name="T50" fmla="*/ 35 w 157"/>
                <a:gd name="T51" fmla="*/ 10 h 98"/>
                <a:gd name="T52" fmla="*/ 28 w 157"/>
                <a:gd name="T53" fmla="*/ 84 h 98"/>
                <a:gd name="T54" fmla="*/ 24 w 157"/>
                <a:gd name="T55" fmla="*/ 85 h 98"/>
                <a:gd name="T56" fmla="*/ 32 w 157"/>
                <a:gd name="T57" fmla="*/ 8 h 98"/>
                <a:gd name="T58" fmla="*/ 35 w 157"/>
                <a:gd name="T59" fmla="*/ 1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7" h="98">
                  <a:moveTo>
                    <a:pt x="101" y="26"/>
                  </a:moveTo>
                  <a:cubicBezTo>
                    <a:pt x="111" y="35"/>
                    <a:pt x="115" y="55"/>
                    <a:pt x="105" y="66"/>
                  </a:cubicBezTo>
                  <a:cubicBezTo>
                    <a:pt x="98" y="74"/>
                    <a:pt x="104" y="68"/>
                    <a:pt x="107" y="67"/>
                  </a:cubicBezTo>
                  <a:cubicBezTo>
                    <a:pt x="120" y="58"/>
                    <a:pt x="115" y="32"/>
                    <a:pt x="102" y="25"/>
                  </a:cubicBezTo>
                  <a:cubicBezTo>
                    <a:pt x="96" y="22"/>
                    <a:pt x="101" y="26"/>
                    <a:pt x="101" y="26"/>
                  </a:cubicBezTo>
                  <a:moveTo>
                    <a:pt x="112" y="18"/>
                  </a:moveTo>
                  <a:cubicBezTo>
                    <a:pt x="126" y="30"/>
                    <a:pt x="131" y="58"/>
                    <a:pt x="117" y="74"/>
                  </a:cubicBezTo>
                  <a:cubicBezTo>
                    <a:pt x="108" y="85"/>
                    <a:pt x="116" y="78"/>
                    <a:pt x="120" y="75"/>
                  </a:cubicBezTo>
                  <a:cubicBezTo>
                    <a:pt x="138" y="62"/>
                    <a:pt x="131" y="27"/>
                    <a:pt x="113" y="17"/>
                  </a:cubicBezTo>
                  <a:cubicBezTo>
                    <a:pt x="105" y="12"/>
                    <a:pt x="111" y="18"/>
                    <a:pt x="112" y="18"/>
                  </a:cubicBezTo>
                  <a:moveTo>
                    <a:pt x="123" y="9"/>
                  </a:moveTo>
                  <a:cubicBezTo>
                    <a:pt x="142" y="25"/>
                    <a:pt x="148" y="62"/>
                    <a:pt x="130" y="83"/>
                  </a:cubicBezTo>
                  <a:cubicBezTo>
                    <a:pt x="118" y="97"/>
                    <a:pt x="129" y="87"/>
                    <a:pt x="134" y="84"/>
                  </a:cubicBezTo>
                  <a:cubicBezTo>
                    <a:pt x="157" y="67"/>
                    <a:pt x="148" y="20"/>
                    <a:pt x="126" y="7"/>
                  </a:cubicBezTo>
                  <a:cubicBezTo>
                    <a:pt x="114" y="0"/>
                    <a:pt x="122" y="9"/>
                    <a:pt x="123" y="9"/>
                  </a:cubicBezTo>
                  <a:moveTo>
                    <a:pt x="57" y="27"/>
                  </a:moveTo>
                  <a:cubicBezTo>
                    <a:pt x="47" y="36"/>
                    <a:pt x="43" y="55"/>
                    <a:pt x="53" y="67"/>
                  </a:cubicBezTo>
                  <a:cubicBezTo>
                    <a:pt x="60" y="74"/>
                    <a:pt x="54" y="69"/>
                    <a:pt x="51" y="67"/>
                  </a:cubicBezTo>
                  <a:cubicBezTo>
                    <a:pt x="38" y="58"/>
                    <a:pt x="43" y="33"/>
                    <a:pt x="55" y="26"/>
                  </a:cubicBezTo>
                  <a:cubicBezTo>
                    <a:pt x="62" y="22"/>
                    <a:pt x="57" y="27"/>
                    <a:pt x="57" y="27"/>
                  </a:cubicBezTo>
                  <a:moveTo>
                    <a:pt x="46" y="19"/>
                  </a:moveTo>
                  <a:cubicBezTo>
                    <a:pt x="32" y="31"/>
                    <a:pt x="27" y="59"/>
                    <a:pt x="41" y="75"/>
                  </a:cubicBezTo>
                  <a:cubicBezTo>
                    <a:pt x="50" y="86"/>
                    <a:pt x="42" y="79"/>
                    <a:pt x="38" y="76"/>
                  </a:cubicBezTo>
                  <a:cubicBezTo>
                    <a:pt x="20" y="63"/>
                    <a:pt x="27" y="27"/>
                    <a:pt x="44" y="18"/>
                  </a:cubicBezTo>
                  <a:cubicBezTo>
                    <a:pt x="53" y="12"/>
                    <a:pt x="47" y="19"/>
                    <a:pt x="46" y="19"/>
                  </a:cubicBezTo>
                  <a:moveTo>
                    <a:pt x="35" y="10"/>
                  </a:moveTo>
                  <a:cubicBezTo>
                    <a:pt x="16" y="25"/>
                    <a:pt x="9" y="63"/>
                    <a:pt x="28" y="84"/>
                  </a:cubicBezTo>
                  <a:cubicBezTo>
                    <a:pt x="40" y="98"/>
                    <a:pt x="29" y="88"/>
                    <a:pt x="24" y="85"/>
                  </a:cubicBezTo>
                  <a:cubicBezTo>
                    <a:pt x="0" y="68"/>
                    <a:pt x="10" y="21"/>
                    <a:pt x="32" y="8"/>
                  </a:cubicBezTo>
                  <a:cubicBezTo>
                    <a:pt x="44" y="1"/>
                    <a:pt x="36" y="10"/>
                    <a:pt x="35" y="10"/>
                  </a:cubicBezTo>
                </a:path>
              </a:pathLst>
            </a:custGeom>
            <a:solidFill>
              <a:srgbClr val="FF66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31" name="Line 140"/>
            <p:cNvSpPr>
              <a:spLocks noChangeShapeType="1"/>
            </p:cNvSpPr>
            <p:nvPr/>
          </p:nvSpPr>
          <p:spPr bwMode="auto">
            <a:xfrm flipH="1" flipV="1">
              <a:off x="640" y="3648"/>
              <a:ext cx="0" cy="158"/>
            </a:xfrm>
            <a:prstGeom prst="line">
              <a:avLst/>
            </a:prstGeom>
            <a:noFill/>
            <a:ln w="19050" cap="flat" algn="ctr">
              <a:solidFill>
                <a:srgbClr val="009999"/>
              </a:solidFill>
              <a:prstDash val="solid"/>
              <a:round/>
              <a:headEnd type="none" w="med" len="med"/>
              <a:tailEnd type="oval" w="med" len="sm"/>
            </a:ln>
            <a:extLst>
              <a:ext uri="{909E8E84-426E-40DD-AFC4-6F175D3DCCD1}">
                <a14:hiddenFill xmlns:a14="http://schemas.microsoft.com/office/drawing/2010/main">
                  <a:noFill/>
                </a14:hiddenFill>
              </a:ext>
            </a:extLst>
          </p:spPr>
          <p:txBody>
            <a:bodyPr/>
            <a:lstStyle/>
            <a:p>
              <a:endParaRPr lang="zh-CN" altLang="en-US"/>
            </a:p>
          </p:txBody>
        </p:sp>
      </p:grpSp>
      <p:grpSp>
        <p:nvGrpSpPr>
          <p:cNvPr id="2332" name="Group 284"/>
          <p:cNvGrpSpPr/>
          <p:nvPr/>
        </p:nvGrpSpPr>
        <p:grpSpPr bwMode="auto">
          <a:xfrm>
            <a:off x="8139113" y="4557713"/>
            <a:ext cx="373062" cy="411162"/>
            <a:chOff x="1154" y="3264"/>
            <a:chExt cx="258" cy="292"/>
          </a:xfrm>
        </p:grpSpPr>
        <p:grpSp>
          <p:nvGrpSpPr>
            <p:cNvPr id="2333" name="Group 285"/>
            <p:cNvGrpSpPr/>
            <p:nvPr/>
          </p:nvGrpSpPr>
          <p:grpSpPr bwMode="auto">
            <a:xfrm>
              <a:off x="1154" y="3318"/>
              <a:ext cx="193" cy="238"/>
              <a:chOff x="288" y="1598"/>
              <a:chExt cx="288" cy="325"/>
            </a:xfrm>
          </p:grpSpPr>
          <p:grpSp>
            <p:nvGrpSpPr>
              <p:cNvPr id="2334" name="Group 286"/>
              <p:cNvGrpSpPr/>
              <p:nvPr/>
            </p:nvGrpSpPr>
            <p:grpSpPr bwMode="auto">
              <a:xfrm>
                <a:off x="288" y="1665"/>
                <a:ext cx="283" cy="258"/>
                <a:chOff x="4205" y="2832"/>
                <a:chExt cx="451" cy="411"/>
              </a:xfrm>
            </p:grpSpPr>
            <p:sp>
              <p:nvSpPr>
                <p:cNvPr id="2335" name="Freeform 144"/>
                <p:cNvSpPr/>
                <p:nvPr/>
              </p:nvSpPr>
              <p:spPr bwMode="auto">
                <a:xfrm>
                  <a:off x="4643" y="2832"/>
                  <a:ext cx="13" cy="261"/>
                </a:xfrm>
                <a:custGeom>
                  <a:avLst/>
                  <a:gdLst>
                    <a:gd name="T0" fmla="*/ 356 w 356"/>
                    <a:gd name="T1" fmla="*/ 0 h 6768"/>
                    <a:gd name="T2" fmla="*/ 0 w 356"/>
                    <a:gd name="T3" fmla="*/ 356 h 6768"/>
                    <a:gd name="T4" fmla="*/ 0 w 356"/>
                    <a:gd name="T5" fmla="*/ 6768 h 6768"/>
                    <a:gd name="T6" fmla="*/ 356 w 356"/>
                    <a:gd name="T7" fmla="*/ 6412 h 6768"/>
                    <a:gd name="T8" fmla="*/ 356 w 356"/>
                    <a:gd name="T9" fmla="*/ 0 h 6768"/>
                  </a:gdLst>
                  <a:ahLst/>
                  <a:cxnLst>
                    <a:cxn ang="0">
                      <a:pos x="T0" y="T1"/>
                    </a:cxn>
                    <a:cxn ang="0">
                      <a:pos x="T2" y="T3"/>
                    </a:cxn>
                    <a:cxn ang="0">
                      <a:pos x="T4" y="T5"/>
                    </a:cxn>
                    <a:cxn ang="0">
                      <a:pos x="T6" y="T7"/>
                    </a:cxn>
                    <a:cxn ang="0">
                      <a:pos x="T8" y="T9"/>
                    </a:cxn>
                  </a:cxnLst>
                  <a:rect l="0" t="0" r="r" b="b"/>
                  <a:pathLst>
                    <a:path w="356" h="6768">
                      <a:moveTo>
                        <a:pt x="356" y="0"/>
                      </a:moveTo>
                      <a:lnTo>
                        <a:pt x="0" y="356"/>
                      </a:lnTo>
                      <a:lnTo>
                        <a:pt x="0" y="6768"/>
                      </a:lnTo>
                      <a:lnTo>
                        <a:pt x="356" y="6412"/>
                      </a:lnTo>
                      <a:lnTo>
                        <a:pt x="356" y="0"/>
                      </a:lnTo>
                    </a:path>
                  </a:pathLst>
                </a:custGeom>
                <a:solidFill>
                  <a:srgbClr val="E033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36" name="Rectangle 145"/>
                <p:cNvSpPr>
                  <a:spLocks noChangeArrowheads="1"/>
                </p:cNvSpPr>
                <p:nvPr/>
              </p:nvSpPr>
              <p:spPr bwMode="auto">
                <a:xfrm>
                  <a:off x="4314" y="2846"/>
                  <a:ext cx="329" cy="247"/>
                </a:xfrm>
                <a:prstGeom prst="rect">
                  <a:avLst/>
                </a:prstGeom>
                <a:solidFill>
                  <a:srgbClr val="FF6633"/>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37" name="Rectangle 146"/>
                <p:cNvSpPr>
                  <a:spLocks noChangeArrowheads="1"/>
                </p:cNvSpPr>
                <p:nvPr/>
              </p:nvSpPr>
              <p:spPr bwMode="auto">
                <a:xfrm>
                  <a:off x="4205" y="3202"/>
                  <a:ext cx="328" cy="41"/>
                </a:xfrm>
                <a:prstGeom prst="rect">
                  <a:avLst/>
                </a:prstGeom>
                <a:solidFill>
                  <a:srgbClr val="FF6633"/>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38" name="Freeform 147"/>
                <p:cNvSpPr/>
                <p:nvPr/>
              </p:nvSpPr>
              <p:spPr bwMode="auto">
                <a:xfrm>
                  <a:off x="4533" y="3093"/>
                  <a:ext cx="110" cy="150"/>
                </a:xfrm>
                <a:custGeom>
                  <a:avLst/>
                  <a:gdLst>
                    <a:gd name="T0" fmla="*/ 2847 w 2847"/>
                    <a:gd name="T1" fmla="*/ 0 h 3919"/>
                    <a:gd name="T2" fmla="*/ 0 w 2847"/>
                    <a:gd name="T3" fmla="*/ 2849 h 3919"/>
                    <a:gd name="T4" fmla="*/ 0 w 2847"/>
                    <a:gd name="T5" fmla="*/ 3919 h 3919"/>
                    <a:gd name="T6" fmla="*/ 2847 w 2847"/>
                    <a:gd name="T7" fmla="*/ 1068 h 3919"/>
                    <a:gd name="T8" fmla="*/ 2847 w 2847"/>
                    <a:gd name="T9" fmla="*/ 0 h 3919"/>
                  </a:gdLst>
                  <a:ahLst/>
                  <a:cxnLst>
                    <a:cxn ang="0">
                      <a:pos x="T0" y="T1"/>
                    </a:cxn>
                    <a:cxn ang="0">
                      <a:pos x="T2" y="T3"/>
                    </a:cxn>
                    <a:cxn ang="0">
                      <a:pos x="T4" y="T5"/>
                    </a:cxn>
                    <a:cxn ang="0">
                      <a:pos x="T6" y="T7"/>
                    </a:cxn>
                    <a:cxn ang="0">
                      <a:pos x="T8" y="T9"/>
                    </a:cxn>
                  </a:cxnLst>
                  <a:rect l="0" t="0" r="r" b="b"/>
                  <a:pathLst>
                    <a:path w="2847" h="3919">
                      <a:moveTo>
                        <a:pt x="2847" y="0"/>
                      </a:moveTo>
                      <a:lnTo>
                        <a:pt x="0" y="2849"/>
                      </a:lnTo>
                      <a:lnTo>
                        <a:pt x="0" y="3919"/>
                      </a:lnTo>
                      <a:lnTo>
                        <a:pt x="2847" y="1068"/>
                      </a:lnTo>
                      <a:lnTo>
                        <a:pt x="2847" y="0"/>
                      </a:lnTo>
                    </a:path>
                  </a:pathLst>
                </a:custGeom>
                <a:solidFill>
                  <a:srgbClr val="E033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39" name="Freeform 148"/>
                <p:cNvSpPr/>
                <p:nvPr/>
              </p:nvSpPr>
              <p:spPr bwMode="auto">
                <a:xfrm>
                  <a:off x="4314" y="2832"/>
                  <a:ext cx="342" cy="14"/>
                </a:xfrm>
                <a:custGeom>
                  <a:avLst/>
                  <a:gdLst>
                    <a:gd name="T0" fmla="*/ 8897 w 8897"/>
                    <a:gd name="T1" fmla="*/ 0 h 356"/>
                    <a:gd name="T2" fmla="*/ 8541 w 8897"/>
                    <a:gd name="T3" fmla="*/ 356 h 356"/>
                    <a:gd name="T4" fmla="*/ 0 w 8897"/>
                    <a:gd name="T5" fmla="*/ 356 h 356"/>
                    <a:gd name="T6" fmla="*/ 355 w 8897"/>
                    <a:gd name="T7" fmla="*/ 0 h 356"/>
                    <a:gd name="T8" fmla="*/ 8897 w 8897"/>
                    <a:gd name="T9" fmla="*/ 0 h 356"/>
                  </a:gdLst>
                  <a:ahLst/>
                  <a:cxnLst>
                    <a:cxn ang="0">
                      <a:pos x="T0" y="T1"/>
                    </a:cxn>
                    <a:cxn ang="0">
                      <a:pos x="T2" y="T3"/>
                    </a:cxn>
                    <a:cxn ang="0">
                      <a:pos x="T4" y="T5"/>
                    </a:cxn>
                    <a:cxn ang="0">
                      <a:pos x="T6" y="T7"/>
                    </a:cxn>
                    <a:cxn ang="0">
                      <a:pos x="T8" y="T9"/>
                    </a:cxn>
                  </a:cxnLst>
                  <a:rect l="0" t="0" r="r" b="b"/>
                  <a:pathLst>
                    <a:path w="8897" h="356">
                      <a:moveTo>
                        <a:pt x="8897" y="0"/>
                      </a:moveTo>
                      <a:lnTo>
                        <a:pt x="8541" y="356"/>
                      </a:lnTo>
                      <a:lnTo>
                        <a:pt x="0" y="356"/>
                      </a:lnTo>
                      <a:lnTo>
                        <a:pt x="355" y="0"/>
                      </a:lnTo>
                      <a:lnTo>
                        <a:pt x="8897" y="0"/>
                      </a:lnTo>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40" name="Freeform 149"/>
                <p:cNvSpPr/>
                <p:nvPr/>
              </p:nvSpPr>
              <p:spPr bwMode="auto">
                <a:xfrm>
                  <a:off x="4205" y="3093"/>
                  <a:ext cx="438" cy="109"/>
                </a:xfrm>
                <a:custGeom>
                  <a:avLst/>
                  <a:gdLst>
                    <a:gd name="T0" fmla="*/ 11390 w 11390"/>
                    <a:gd name="T1" fmla="*/ 0 h 2849"/>
                    <a:gd name="T2" fmla="*/ 8543 w 11390"/>
                    <a:gd name="T3" fmla="*/ 2849 h 2849"/>
                    <a:gd name="T4" fmla="*/ 0 w 11390"/>
                    <a:gd name="T5" fmla="*/ 2849 h 2849"/>
                    <a:gd name="T6" fmla="*/ 2849 w 11390"/>
                    <a:gd name="T7" fmla="*/ 0 h 2849"/>
                    <a:gd name="T8" fmla="*/ 11390 w 11390"/>
                    <a:gd name="T9" fmla="*/ 0 h 2849"/>
                  </a:gdLst>
                  <a:ahLst/>
                  <a:cxnLst>
                    <a:cxn ang="0">
                      <a:pos x="T0" y="T1"/>
                    </a:cxn>
                    <a:cxn ang="0">
                      <a:pos x="T2" y="T3"/>
                    </a:cxn>
                    <a:cxn ang="0">
                      <a:pos x="T4" y="T5"/>
                    </a:cxn>
                    <a:cxn ang="0">
                      <a:pos x="T6" y="T7"/>
                    </a:cxn>
                    <a:cxn ang="0">
                      <a:pos x="T8" y="T9"/>
                    </a:cxn>
                  </a:cxnLst>
                  <a:rect l="0" t="0" r="r" b="b"/>
                  <a:pathLst>
                    <a:path w="11390" h="2849">
                      <a:moveTo>
                        <a:pt x="11390" y="0"/>
                      </a:moveTo>
                      <a:lnTo>
                        <a:pt x="8543" y="2849"/>
                      </a:lnTo>
                      <a:lnTo>
                        <a:pt x="0" y="2849"/>
                      </a:lnTo>
                      <a:lnTo>
                        <a:pt x="2849" y="0"/>
                      </a:lnTo>
                      <a:lnTo>
                        <a:pt x="11390" y="0"/>
                      </a:lnTo>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41" name="Rectangle 150"/>
                <p:cNvSpPr>
                  <a:spLocks noChangeArrowheads="1"/>
                </p:cNvSpPr>
                <p:nvPr/>
              </p:nvSpPr>
              <p:spPr bwMode="auto">
                <a:xfrm>
                  <a:off x="4342" y="2873"/>
                  <a:ext cx="273" cy="192"/>
                </a:xfrm>
                <a:prstGeom prst="rect">
                  <a:avLst/>
                </a:prstGeom>
                <a:solidFill>
                  <a:srgbClr val="FFFFFF"/>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342" name="Line 151"/>
              <p:cNvSpPr>
                <a:spLocks noChangeShapeType="1"/>
              </p:cNvSpPr>
              <p:nvPr/>
            </p:nvSpPr>
            <p:spPr bwMode="auto">
              <a:xfrm flipH="1" flipV="1">
                <a:off x="560" y="1618"/>
                <a:ext cx="0" cy="78"/>
              </a:xfrm>
              <a:prstGeom prst="line">
                <a:avLst/>
              </a:prstGeom>
              <a:noFill/>
              <a:ln w="19050" cap="flat" algn="ctr">
                <a:solidFill>
                  <a:srgbClr val="FF6633"/>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343" name="Oval 152"/>
              <p:cNvSpPr>
                <a:spLocks noChangeArrowheads="1"/>
              </p:cNvSpPr>
              <p:nvPr/>
            </p:nvSpPr>
            <p:spPr bwMode="auto">
              <a:xfrm>
                <a:off x="542" y="1598"/>
                <a:ext cx="34" cy="34"/>
              </a:xfrm>
              <a:prstGeom prst="ellipse">
                <a:avLst/>
              </a:prstGeom>
              <a:solidFill>
                <a:srgbClr val="FF66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344" name="Freeform 153"/>
            <p:cNvSpPr/>
            <p:nvPr/>
          </p:nvSpPr>
          <p:spPr bwMode="auto">
            <a:xfrm>
              <a:off x="1349" y="3264"/>
              <a:ext cx="63" cy="106"/>
            </a:xfrm>
            <a:custGeom>
              <a:avLst/>
              <a:gdLst>
                <a:gd name="T0" fmla="*/ 27 w 62"/>
                <a:gd name="T1" fmla="*/ 9 h 97"/>
                <a:gd name="T2" fmla="*/ 34 w 62"/>
                <a:gd name="T3" fmla="*/ 82 h 97"/>
                <a:gd name="T4" fmla="*/ 38 w 62"/>
                <a:gd name="T5" fmla="*/ 84 h 97"/>
                <a:gd name="T6" fmla="*/ 30 w 62"/>
                <a:gd name="T7" fmla="*/ 7 h 97"/>
                <a:gd name="T8" fmla="*/ 27 w 62"/>
                <a:gd name="T9" fmla="*/ 9 h 97"/>
                <a:gd name="T10" fmla="*/ 16 w 62"/>
                <a:gd name="T11" fmla="*/ 18 h 97"/>
                <a:gd name="T12" fmla="*/ 21 w 62"/>
                <a:gd name="T13" fmla="*/ 74 h 97"/>
                <a:gd name="T14" fmla="*/ 24 w 62"/>
                <a:gd name="T15" fmla="*/ 75 h 97"/>
                <a:gd name="T16" fmla="*/ 18 w 62"/>
                <a:gd name="T17" fmla="*/ 16 h 97"/>
                <a:gd name="T18" fmla="*/ 16 w 62"/>
                <a:gd name="T19" fmla="*/ 18 h 97"/>
                <a:gd name="T20" fmla="*/ 5 w 62"/>
                <a:gd name="T21" fmla="*/ 26 h 97"/>
                <a:gd name="T22" fmla="*/ 9 w 62"/>
                <a:gd name="T23" fmla="*/ 66 h 97"/>
                <a:gd name="T24" fmla="*/ 11 w 62"/>
                <a:gd name="T25" fmla="*/ 66 h 97"/>
                <a:gd name="T26" fmla="*/ 6 w 62"/>
                <a:gd name="T27" fmla="*/ 25 h 97"/>
                <a:gd name="T28" fmla="*/ 5 w 62"/>
                <a:gd name="T29"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97">
                  <a:moveTo>
                    <a:pt x="27" y="9"/>
                  </a:moveTo>
                  <a:cubicBezTo>
                    <a:pt x="46" y="24"/>
                    <a:pt x="53" y="61"/>
                    <a:pt x="34" y="82"/>
                  </a:cubicBezTo>
                  <a:cubicBezTo>
                    <a:pt x="22" y="97"/>
                    <a:pt x="33" y="87"/>
                    <a:pt x="38" y="84"/>
                  </a:cubicBezTo>
                  <a:cubicBezTo>
                    <a:pt x="62" y="67"/>
                    <a:pt x="52" y="20"/>
                    <a:pt x="30" y="7"/>
                  </a:cubicBezTo>
                  <a:cubicBezTo>
                    <a:pt x="18" y="0"/>
                    <a:pt x="26" y="8"/>
                    <a:pt x="27" y="9"/>
                  </a:cubicBezTo>
                  <a:moveTo>
                    <a:pt x="16" y="18"/>
                  </a:moveTo>
                  <a:cubicBezTo>
                    <a:pt x="30" y="30"/>
                    <a:pt x="35" y="58"/>
                    <a:pt x="21" y="74"/>
                  </a:cubicBezTo>
                  <a:cubicBezTo>
                    <a:pt x="12" y="85"/>
                    <a:pt x="20" y="77"/>
                    <a:pt x="24" y="75"/>
                  </a:cubicBezTo>
                  <a:cubicBezTo>
                    <a:pt x="42" y="62"/>
                    <a:pt x="35" y="26"/>
                    <a:pt x="18" y="16"/>
                  </a:cubicBezTo>
                  <a:cubicBezTo>
                    <a:pt x="9" y="11"/>
                    <a:pt x="15" y="18"/>
                    <a:pt x="16" y="18"/>
                  </a:cubicBezTo>
                  <a:moveTo>
                    <a:pt x="5" y="26"/>
                  </a:moveTo>
                  <a:cubicBezTo>
                    <a:pt x="15" y="34"/>
                    <a:pt x="19" y="54"/>
                    <a:pt x="9" y="66"/>
                  </a:cubicBezTo>
                  <a:cubicBezTo>
                    <a:pt x="2" y="73"/>
                    <a:pt x="8" y="68"/>
                    <a:pt x="11" y="66"/>
                  </a:cubicBezTo>
                  <a:cubicBezTo>
                    <a:pt x="24" y="57"/>
                    <a:pt x="19" y="32"/>
                    <a:pt x="6" y="25"/>
                  </a:cubicBezTo>
                  <a:cubicBezTo>
                    <a:pt x="0" y="21"/>
                    <a:pt x="5" y="26"/>
                    <a:pt x="5" y="26"/>
                  </a:cubicBezTo>
                </a:path>
              </a:pathLst>
            </a:custGeom>
            <a:solidFill>
              <a:srgbClr val="00999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345" name="Group 297"/>
          <p:cNvGrpSpPr/>
          <p:nvPr/>
        </p:nvGrpSpPr>
        <p:grpSpPr bwMode="auto">
          <a:xfrm>
            <a:off x="7721600" y="4624388"/>
            <a:ext cx="228600" cy="307975"/>
            <a:chOff x="639" y="2457"/>
            <a:chExt cx="277" cy="383"/>
          </a:xfrm>
        </p:grpSpPr>
        <p:grpSp>
          <p:nvGrpSpPr>
            <p:cNvPr id="2346" name="Group 298"/>
            <p:cNvGrpSpPr/>
            <p:nvPr/>
          </p:nvGrpSpPr>
          <p:grpSpPr bwMode="auto">
            <a:xfrm>
              <a:off x="639" y="2544"/>
              <a:ext cx="161" cy="296"/>
              <a:chOff x="1136" y="3531"/>
              <a:chExt cx="257" cy="296"/>
            </a:xfrm>
          </p:grpSpPr>
          <p:sp>
            <p:nvSpPr>
              <p:cNvPr id="2347" name="Freeform 156"/>
              <p:cNvSpPr/>
              <p:nvPr/>
            </p:nvSpPr>
            <p:spPr bwMode="auto">
              <a:xfrm>
                <a:off x="1377" y="3617"/>
                <a:ext cx="10" cy="210"/>
              </a:xfrm>
              <a:custGeom>
                <a:avLst/>
                <a:gdLst>
                  <a:gd name="T0" fmla="*/ 356 w 356"/>
                  <a:gd name="T1" fmla="*/ 0 h 6768"/>
                  <a:gd name="T2" fmla="*/ 0 w 356"/>
                  <a:gd name="T3" fmla="*/ 356 h 6768"/>
                  <a:gd name="T4" fmla="*/ 0 w 356"/>
                  <a:gd name="T5" fmla="*/ 6768 h 6768"/>
                  <a:gd name="T6" fmla="*/ 356 w 356"/>
                  <a:gd name="T7" fmla="*/ 6412 h 6768"/>
                  <a:gd name="T8" fmla="*/ 356 w 356"/>
                  <a:gd name="T9" fmla="*/ 0 h 6768"/>
                </a:gdLst>
                <a:ahLst/>
                <a:cxnLst>
                  <a:cxn ang="0">
                    <a:pos x="T0" y="T1"/>
                  </a:cxn>
                  <a:cxn ang="0">
                    <a:pos x="T2" y="T3"/>
                  </a:cxn>
                  <a:cxn ang="0">
                    <a:pos x="T4" y="T5"/>
                  </a:cxn>
                  <a:cxn ang="0">
                    <a:pos x="T6" y="T7"/>
                  </a:cxn>
                  <a:cxn ang="0">
                    <a:pos x="T8" y="T9"/>
                  </a:cxn>
                </a:cxnLst>
                <a:rect l="0" t="0" r="r" b="b"/>
                <a:pathLst>
                  <a:path w="356" h="6768">
                    <a:moveTo>
                      <a:pt x="356" y="0"/>
                    </a:moveTo>
                    <a:lnTo>
                      <a:pt x="0" y="356"/>
                    </a:lnTo>
                    <a:lnTo>
                      <a:pt x="0" y="6768"/>
                    </a:lnTo>
                    <a:lnTo>
                      <a:pt x="356" y="6412"/>
                    </a:lnTo>
                    <a:lnTo>
                      <a:pt x="356" y="0"/>
                    </a:lnTo>
                  </a:path>
                </a:pathLst>
              </a:custGeom>
              <a:solidFill>
                <a:srgbClr val="E03300"/>
              </a:solidFill>
              <a:ln w="9525" cap="flat" algn="ctr">
                <a:solidFill>
                  <a:srgbClr val="009999"/>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48" name="Rectangle 157"/>
              <p:cNvSpPr>
                <a:spLocks noChangeArrowheads="1"/>
              </p:cNvSpPr>
              <p:nvPr/>
            </p:nvSpPr>
            <p:spPr bwMode="auto">
              <a:xfrm>
                <a:off x="1136" y="3628"/>
                <a:ext cx="241" cy="199"/>
              </a:xfrm>
              <a:prstGeom prst="rect">
                <a:avLst/>
              </a:prstGeom>
              <a:solidFill>
                <a:srgbClr val="FF6633"/>
              </a:solidFill>
              <a:ln w="9525" cap="flat" algn="ctr">
                <a:solidFill>
                  <a:srgbClr val="009999"/>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49" name="Freeform 158"/>
              <p:cNvSpPr/>
              <p:nvPr/>
            </p:nvSpPr>
            <p:spPr bwMode="auto">
              <a:xfrm>
                <a:off x="1136" y="3617"/>
                <a:ext cx="251" cy="11"/>
              </a:xfrm>
              <a:custGeom>
                <a:avLst/>
                <a:gdLst>
                  <a:gd name="T0" fmla="*/ 8897 w 8897"/>
                  <a:gd name="T1" fmla="*/ 0 h 356"/>
                  <a:gd name="T2" fmla="*/ 8541 w 8897"/>
                  <a:gd name="T3" fmla="*/ 356 h 356"/>
                  <a:gd name="T4" fmla="*/ 0 w 8897"/>
                  <a:gd name="T5" fmla="*/ 356 h 356"/>
                  <a:gd name="T6" fmla="*/ 355 w 8897"/>
                  <a:gd name="T7" fmla="*/ 0 h 356"/>
                  <a:gd name="T8" fmla="*/ 8897 w 8897"/>
                  <a:gd name="T9" fmla="*/ 0 h 356"/>
                </a:gdLst>
                <a:ahLst/>
                <a:cxnLst>
                  <a:cxn ang="0">
                    <a:pos x="T0" y="T1"/>
                  </a:cxn>
                  <a:cxn ang="0">
                    <a:pos x="T2" y="T3"/>
                  </a:cxn>
                  <a:cxn ang="0">
                    <a:pos x="T4" y="T5"/>
                  </a:cxn>
                  <a:cxn ang="0">
                    <a:pos x="T6" y="T7"/>
                  </a:cxn>
                  <a:cxn ang="0">
                    <a:pos x="T8" y="T9"/>
                  </a:cxn>
                </a:cxnLst>
                <a:rect l="0" t="0" r="r" b="b"/>
                <a:pathLst>
                  <a:path w="8897" h="356">
                    <a:moveTo>
                      <a:pt x="8897" y="0"/>
                    </a:moveTo>
                    <a:lnTo>
                      <a:pt x="8541" y="356"/>
                    </a:lnTo>
                    <a:lnTo>
                      <a:pt x="0" y="356"/>
                    </a:lnTo>
                    <a:lnTo>
                      <a:pt x="355" y="0"/>
                    </a:lnTo>
                    <a:lnTo>
                      <a:pt x="8897" y="0"/>
                    </a:lnTo>
                  </a:path>
                </a:pathLst>
              </a:custGeom>
              <a:solidFill>
                <a:srgbClr val="FF9966"/>
              </a:solidFill>
              <a:ln w="9525" cap="flat" algn="ctr">
                <a:solidFill>
                  <a:srgbClr val="009999"/>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50" name="Rectangle 159"/>
              <p:cNvSpPr>
                <a:spLocks noChangeArrowheads="1"/>
              </p:cNvSpPr>
              <p:nvPr/>
            </p:nvSpPr>
            <p:spPr bwMode="auto">
              <a:xfrm>
                <a:off x="1157" y="3650"/>
                <a:ext cx="200" cy="155"/>
              </a:xfrm>
              <a:prstGeom prst="rect">
                <a:avLst/>
              </a:prstGeom>
              <a:solidFill>
                <a:srgbClr val="FFFFFF"/>
              </a:solidFill>
              <a:ln w="9525" cap="flat" algn="ctr">
                <a:solidFill>
                  <a:srgbClr val="009999"/>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51" name="Line 160"/>
              <p:cNvSpPr>
                <a:spLocks noChangeShapeType="1"/>
              </p:cNvSpPr>
              <p:nvPr/>
            </p:nvSpPr>
            <p:spPr bwMode="auto">
              <a:xfrm flipH="1" flipV="1">
                <a:off x="1374" y="3557"/>
                <a:ext cx="0" cy="100"/>
              </a:xfrm>
              <a:prstGeom prst="line">
                <a:avLst/>
              </a:prstGeom>
              <a:noFill/>
              <a:ln w="19050" cap="flat" algn="ctr">
                <a:solidFill>
                  <a:srgbClr val="009999"/>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352" name="Oval 161"/>
              <p:cNvSpPr>
                <a:spLocks noChangeArrowheads="1"/>
              </p:cNvSpPr>
              <p:nvPr/>
            </p:nvSpPr>
            <p:spPr bwMode="auto">
              <a:xfrm>
                <a:off x="1353" y="3531"/>
                <a:ext cx="40" cy="44"/>
              </a:xfrm>
              <a:prstGeom prst="ellipse">
                <a:avLst/>
              </a:prstGeom>
              <a:solidFill>
                <a:srgbClr val="FF6633"/>
              </a:solidFill>
              <a:ln w="9525" cap="flat" algn="ctr">
                <a:solidFill>
                  <a:srgbClr val="009999"/>
                </a:solidFill>
                <a:prstDash val="solid"/>
                <a:round/>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353" name="Freeform 162"/>
            <p:cNvSpPr/>
            <p:nvPr/>
          </p:nvSpPr>
          <p:spPr bwMode="auto">
            <a:xfrm>
              <a:off x="807" y="2457"/>
              <a:ext cx="109" cy="186"/>
            </a:xfrm>
            <a:custGeom>
              <a:avLst/>
              <a:gdLst>
                <a:gd name="T0" fmla="*/ 27 w 62"/>
                <a:gd name="T1" fmla="*/ 9 h 97"/>
                <a:gd name="T2" fmla="*/ 34 w 62"/>
                <a:gd name="T3" fmla="*/ 82 h 97"/>
                <a:gd name="T4" fmla="*/ 38 w 62"/>
                <a:gd name="T5" fmla="*/ 84 h 97"/>
                <a:gd name="T6" fmla="*/ 30 w 62"/>
                <a:gd name="T7" fmla="*/ 7 h 97"/>
                <a:gd name="T8" fmla="*/ 27 w 62"/>
                <a:gd name="T9" fmla="*/ 9 h 97"/>
                <a:gd name="T10" fmla="*/ 16 w 62"/>
                <a:gd name="T11" fmla="*/ 18 h 97"/>
                <a:gd name="T12" fmla="*/ 21 w 62"/>
                <a:gd name="T13" fmla="*/ 74 h 97"/>
                <a:gd name="T14" fmla="*/ 24 w 62"/>
                <a:gd name="T15" fmla="*/ 75 h 97"/>
                <a:gd name="T16" fmla="*/ 18 w 62"/>
                <a:gd name="T17" fmla="*/ 16 h 97"/>
                <a:gd name="T18" fmla="*/ 16 w 62"/>
                <a:gd name="T19" fmla="*/ 18 h 97"/>
                <a:gd name="T20" fmla="*/ 5 w 62"/>
                <a:gd name="T21" fmla="*/ 26 h 97"/>
                <a:gd name="T22" fmla="*/ 9 w 62"/>
                <a:gd name="T23" fmla="*/ 66 h 97"/>
                <a:gd name="T24" fmla="*/ 11 w 62"/>
                <a:gd name="T25" fmla="*/ 66 h 97"/>
                <a:gd name="T26" fmla="*/ 6 w 62"/>
                <a:gd name="T27" fmla="*/ 25 h 97"/>
                <a:gd name="T28" fmla="*/ 5 w 62"/>
                <a:gd name="T29" fmla="*/ 2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 h="97">
                  <a:moveTo>
                    <a:pt x="27" y="9"/>
                  </a:moveTo>
                  <a:cubicBezTo>
                    <a:pt x="46" y="24"/>
                    <a:pt x="53" y="61"/>
                    <a:pt x="34" y="82"/>
                  </a:cubicBezTo>
                  <a:cubicBezTo>
                    <a:pt x="22" y="97"/>
                    <a:pt x="33" y="87"/>
                    <a:pt x="38" y="84"/>
                  </a:cubicBezTo>
                  <a:cubicBezTo>
                    <a:pt x="62" y="67"/>
                    <a:pt x="52" y="20"/>
                    <a:pt x="30" y="7"/>
                  </a:cubicBezTo>
                  <a:cubicBezTo>
                    <a:pt x="18" y="0"/>
                    <a:pt x="26" y="8"/>
                    <a:pt x="27" y="9"/>
                  </a:cubicBezTo>
                  <a:moveTo>
                    <a:pt x="16" y="18"/>
                  </a:moveTo>
                  <a:cubicBezTo>
                    <a:pt x="30" y="30"/>
                    <a:pt x="35" y="58"/>
                    <a:pt x="21" y="74"/>
                  </a:cubicBezTo>
                  <a:cubicBezTo>
                    <a:pt x="12" y="85"/>
                    <a:pt x="20" y="77"/>
                    <a:pt x="24" y="75"/>
                  </a:cubicBezTo>
                  <a:cubicBezTo>
                    <a:pt x="42" y="62"/>
                    <a:pt x="35" y="26"/>
                    <a:pt x="18" y="16"/>
                  </a:cubicBezTo>
                  <a:cubicBezTo>
                    <a:pt x="9" y="11"/>
                    <a:pt x="15" y="18"/>
                    <a:pt x="16" y="18"/>
                  </a:cubicBezTo>
                  <a:moveTo>
                    <a:pt x="5" y="26"/>
                  </a:moveTo>
                  <a:cubicBezTo>
                    <a:pt x="15" y="34"/>
                    <a:pt x="19" y="54"/>
                    <a:pt x="9" y="66"/>
                  </a:cubicBezTo>
                  <a:cubicBezTo>
                    <a:pt x="2" y="73"/>
                    <a:pt x="8" y="68"/>
                    <a:pt x="11" y="66"/>
                  </a:cubicBezTo>
                  <a:cubicBezTo>
                    <a:pt x="24" y="57"/>
                    <a:pt x="19" y="32"/>
                    <a:pt x="6" y="25"/>
                  </a:cubicBezTo>
                  <a:cubicBezTo>
                    <a:pt x="0" y="21"/>
                    <a:pt x="5" y="26"/>
                    <a:pt x="5" y="26"/>
                  </a:cubicBezTo>
                </a:path>
              </a:pathLst>
            </a:custGeom>
            <a:solidFill>
              <a:srgbClr val="00999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354" name="Line 163"/>
          <p:cNvSpPr>
            <a:spLocks noChangeShapeType="1"/>
          </p:cNvSpPr>
          <p:nvPr/>
        </p:nvSpPr>
        <p:spPr bwMode="auto">
          <a:xfrm>
            <a:off x="5986463" y="4422775"/>
            <a:ext cx="484187" cy="269875"/>
          </a:xfrm>
          <a:prstGeom prst="line">
            <a:avLst/>
          </a:prstGeom>
          <a:noFill/>
          <a:ln w="2857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355" name="Freeform 164"/>
          <p:cNvSpPr/>
          <p:nvPr/>
        </p:nvSpPr>
        <p:spPr bwMode="auto">
          <a:xfrm>
            <a:off x="6611938" y="4624388"/>
            <a:ext cx="346075" cy="269875"/>
          </a:xfrm>
          <a:custGeom>
            <a:avLst/>
            <a:gdLst>
              <a:gd name="T0" fmla="*/ 336 w 336"/>
              <a:gd name="T1" fmla="*/ 144 h 144"/>
              <a:gd name="T2" fmla="*/ 144 w 336"/>
              <a:gd name="T3" fmla="*/ 144 h 144"/>
              <a:gd name="T4" fmla="*/ 144 w 336"/>
              <a:gd name="T5" fmla="*/ 0 h 144"/>
              <a:gd name="T6" fmla="*/ 0 w 336"/>
              <a:gd name="T7" fmla="*/ 0 h 144"/>
            </a:gdLst>
            <a:ahLst/>
            <a:cxnLst>
              <a:cxn ang="0">
                <a:pos x="T0" y="T1"/>
              </a:cxn>
              <a:cxn ang="0">
                <a:pos x="T2" y="T3"/>
              </a:cxn>
              <a:cxn ang="0">
                <a:pos x="T4" y="T5"/>
              </a:cxn>
              <a:cxn ang="0">
                <a:pos x="T6" y="T7"/>
              </a:cxn>
            </a:cxnLst>
            <a:rect l="0" t="0" r="r" b="b"/>
            <a:pathLst>
              <a:path w="336" h="144">
                <a:moveTo>
                  <a:pt x="336" y="144"/>
                </a:moveTo>
                <a:lnTo>
                  <a:pt x="144" y="144"/>
                </a:lnTo>
                <a:lnTo>
                  <a:pt x="144" y="0"/>
                </a:lnTo>
                <a:lnTo>
                  <a:pt x="0" y="0"/>
                </a:lnTo>
              </a:path>
            </a:pathLst>
          </a:custGeom>
          <a:noFill/>
          <a:ln w="2857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56" name="Freeform 165"/>
          <p:cNvSpPr/>
          <p:nvPr/>
        </p:nvSpPr>
        <p:spPr bwMode="auto">
          <a:xfrm flipV="1">
            <a:off x="6680200" y="4286250"/>
            <a:ext cx="347663" cy="338138"/>
          </a:xfrm>
          <a:custGeom>
            <a:avLst/>
            <a:gdLst>
              <a:gd name="T0" fmla="*/ 336 w 336"/>
              <a:gd name="T1" fmla="*/ 144 h 144"/>
              <a:gd name="T2" fmla="*/ 144 w 336"/>
              <a:gd name="T3" fmla="*/ 144 h 144"/>
              <a:gd name="T4" fmla="*/ 144 w 336"/>
              <a:gd name="T5" fmla="*/ 0 h 144"/>
              <a:gd name="T6" fmla="*/ 0 w 336"/>
              <a:gd name="T7" fmla="*/ 0 h 144"/>
            </a:gdLst>
            <a:ahLst/>
            <a:cxnLst>
              <a:cxn ang="0">
                <a:pos x="T0" y="T1"/>
              </a:cxn>
              <a:cxn ang="0">
                <a:pos x="T2" y="T3"/>
              </a:cxn>
              <a:cxn ang="0">
                <a:pos x="T4" y="T5"/>
              </a:cxn>
              <a:cxn ang="0">
                <a:pos x="T6" y="T7"/>
              </a:cxn>
            </a:cxnLst>
            <a:rect l="0" t="0" r="r" b="b"/>
            <a:pathLst>
              <a:path w="336" h="144">
                <a:moveTo>
                  <a:pt x="336" y="144"/>
                </a:moveTo>
                <a:lnTo>
                  <a:pt x="144" y="144"/>
                </a:lnTo>
                <a:lnTo>
                  <a:pt x="144" y="0"/>
                </a:lnTo>
                <a:lnTo>
                  <a:pt x="0" y="0"/>
                </a:lnTo>
              </a:path>
            </a:pathLst>
          </a:custGeom>
          <a:noFill/>
          <a:ln w="2857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rot="10800000" lIns="0" t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357" name="Group 309"/>
          <p:cNvGrpSpPr/>
          <p:nvPr/>
        </p:nvGrpSpPr>
        <p:grpSpPr bwMode="auto">
          <a:xfrm>
            <a:off x="5845175" y="4286250"/>
            <a:ext cx="349250" cy="234950"/>
            <a:chOff x="624" y="2038"/>
            <a:chExt cx="384" cy="266"/>
          </a:xfrm>
        </p:grpSpPr>
        <p:sp>
          <p:nvSpPr>
            <p:cNvPr id="2358" name="Freeform 167"/>
            <p:cNvSpPr/>
            <p:nvPr/>
          </p:nvSpPr>
          <p:spPr bwMode="auto">
            <a:xfrm>
              <a:off x="624" y="2109"/>
              <a:ext cx="384" cy="195"/>
            </a:xfrm>
            <a:custGeom>
              <a:avLst/>
              <a:gdLst>
                <a:gd name="T0" fmla="*/ 16127 w 16128"/>
                <a:gd name="T1" fmla="*/ 5289 h 8209"/>
                <a:gd name="T2" fmla="*/ 16127 w 16128"/>
                <a:gd name="T3" fmla="*/ 5295 h 8209"/>
                <a:gd name="T4" fmla="*/ 16128 w 16128"/>
                <a:gd name="T5" fmla="*/ 5300 h 8209"/>
                <a:gd name="T6" fmla="*/ 16128 w 16128"/>
                <a:gd name="T7" fmla="*/ 5305 h 8209"/>
                <a:gd name="T8" fmla="*/ 16117 w 16128"/>
                <a:gd name="T9" fmla="*/ 5458 h 8209"/>
                <a:gd name="T10" fmla="*/ 16034 w 16128"/>
                <a:gd name="T11" fmla="*/ 5750 h 8209"/>
                <a:gd name="T12" fmla="*/ 15873 w 16128"/>
                <a:gd name="T13" fmla="*/ 6033 h 8209"/>
                <a:gd name="T14" fmla="*/ 15637 w 16128"/>
                <a:gd name="T15" fmla="*/ 6305 h 8209"/>
                <a:gd name="T16" fmla="*/ 15331 w 16128"/>
                <a:gd name="T17" fmla="*/ 6564 h 8209"/>
                <a:gd name="T18" fmla="*/ 14958 w 16128"/>
                <a:gd name="T19" fmla="*/ 6811 h 8209"/>
                <a:gd name="T20" fmla="*/ 14522 w 16128"/>
                <a:gd name="T21" fmla="*/ 7042 h 8209"/>
                <a:gd name="T22" fmla="*/ 14028 w 16128"/>
                <a:gd name="T23" fmla="*/ 7257 h 8209"/>
                <a:gd name="T24" fmla="*/ 13481 w 16128"/>
                <a:gd name="T25" fmla="*/ 7454 h 8209"/>
                <a:gd name="T26" fmla="*/ 12883 w 16128"/>
                <a:gd name="T27" fmla="*/ 7632 h 8209"/>
                <a:gd name="T28" fmla="*/ 12240 w 16128"/>
                <a:gd name="T29" fmla="*/ 7788 h 8209"/>
                <a:gd name="T30" fmla="*/ 11555 w 16128"/>
                <a:gd name="T31" fmla="*/ 7922 h 8209"/>
                <a:gd name="T32" fmla="*/ 10832 w 16128"/>
                <a:gd name="T33" fmla="*/ 8033 h 8209"/>
                <a:gd name="T34" fmla="*/ 10075 w 16128"/>
                <a:gd name="T35" fmla="*/ 8117 h 8209"/>
                <a:gd name="T36" fmla="*/ 9289 w 16128"/>
                <a:gd name="T37" fmla="*/ 8176 h 8209"/>
                <a:gd name="T38" fmla="*/ 8478 w 16128"/>
                <a:gd name="T39" fmla="*/ 8205 h 8209"/>
                <a:gd name="T40" fmla="*/ 7650 w 16128"/>
                <a:gd name="T41" fmla="*/ 8205 h 8209"/>
                <a:gd name="T42" fmla="*/ 6838 w 16128"/>
                <a:gd name="T43" fmla="*/ 8176 h 8209"/>
                <a:gd name="T44" fmla="*/ 6053 w 16128"/>
                <a:gd name="T45" fmla="*/ 8117 h 8209"/>
                <a:gd name="T46" fmla="*/ 5296 w 16128"/>
                <a:gd name="T47" fmla="*/ 8033 h 8209"/>
                <a:gd name="T48" fmla="*/ 4573 w 16128"/>
                <a:gd name="T49" fmla="*/ 7922 h 8209"/>
                <a:gd name="T50" fmla="*/ 3888 w 16128"/>
                <a:gd name="T51" fmla="*/ 7788 h 8209"/>
                <a:gd name="T52" fmla="*/ 3244 w 16128"/>
                <a:gd name="T53" fmla="*/ 7632 h 8209"/>
                <a:gd name="T54" fmla="*/ 2647 w 16128"/>
                <a:gd name="T55" fmla="*/ 7454 h 8209"/>
                <a:gd name="T56" fmla="*/ 2099 w 16128"/>
                <a:gd name="T57" fmla="*/ 7257 h 8209"/>
                <a:gd name="T58" fmla="*/ 1606 w 16128"/>
                <a:gd name="T59" fmla="*/ 7042 h 8209"/>
                <a:gd name="T60" fmla="*/ 1170 w 16128"/>
                <a:gd name="T61" fmla="*/ 6811 h 8209"/>
                <a:gd name="T62" fmla="*/ 797 w 16128"/>
                <a:gd name="T63" fmla="*/ 6564 h 8209"/>
                <a:gd name="T64" fmla="*/ 491 w 16128"/>
                <a:gd name="T65" fmla="*/ 6305 h 8209"/>
                <a:gd name="T66" fmla="*/ 254 w 16128"/>
                <a:gd name="T67" fmla="*/ 6033 h 8209"/>
                <a:gd name="T68" fmla="*/ 93 w 16128"/>
                <a:gd name="T69" fmla="*/ 5750 h 8209"/>
                <a:gd name="T70" fmla="*/ 10 w 16128"/>
                <a:gd name="T71" fmla="*/ 5458 h 8209"/>
                <a:gd name="T72" fmla="*/ 0 w 16128"/>
                <a:gd name="T73" fmla="*/ 5305 h 8209"/>
                <a:gd name="T74" fmla="*/ 0 w 16128"/>
                <a:gd name="T75" fmla="*/ 5300 h 8209"/>
                <a:gd name="T76" fmla="*/ 0 w 16128"/>
                <a:gd name="T77" fmla="*/ 5295 h 8209"/>
                <a:gd name="T78" fmla="*/ 1 w 16128"/>
                <a:gd name="T79" fmla="*/ 5289 h 8209"/>
                <a:gd name="T80" fmla="*/ 0 w 16128"/>
                <a:gd name="T81" fmla="*/ 5286 h 8209"/>
                <a:gd name="T82" fmla="*/ 16128 w 16128"/>
                <a:gd name="T83" fmla="*/ 0 h 8209"/>
                <a:gd name="T84" fmla="*/ 16127 w 16128"/>
                <a:gd name="T85" fmla="*/ 5286 h 8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8" h="8209">
                  <a:moveTo>
                    <a:pt x="16127" y="5286"/>
                  </a:moveTo>
                  <a:lnTo>
                    <a:pt x="16127" y="5289"/>
                  </a:lnTo>
                  <a:lnTo>
                    <a:pt x="16127" y="5292"/>
                  </a:lnTo>
                  <a:lnTo>
                    <a:pt x="16127" y="5295"/>
                  </a:lnTo>
                  <a:lnTo>
                    <a:pt x="16128" y="5297"/>
                  </a:lnTo>
                  <a:lnTo>
                    <a:pt x="16128" y="5300"/>
                  </a:lnTo>
                  <a:lnTo>
                    <a:pt x="16128" y="5303"/>
                  </a:lnTo>
                  <a:lnTo>
                    <a:pt x="16128" y="5305"/>
                  </a:lnTo>
                  <a:lnTo>
                    <a:pt x="16128" y="5308"/>
                  </a:lnTo>
                  <a:lnTo>
                    <a:pt x="16117" y="5458"/>
                  </a:lnTo>
                  <a:lnTo>
                    <a:pt x="16086" y="5605"/>
                  </a:lnTo>
                  <a:lnTo>
                    <a:pt x="16034" y="5750"/>
                  </a:lnTo>
                  <a:lnTo>
                    <a:pt x="15964" y="5892"/>
                  </a:lnTo>
                  <a:lnTo>
                    <a:pt x="15873" y="6033"/>
                  </a:lnTo>
                  <a:lnTo>
                    <a:pt x="15764" y="6170"/>
                  </a:lnTo>
                  <a:lnTo>
                    <a:pt x="15637" y="6305"/>
                  </a:lnTo>
                  <a:lnTo>
                    <a:pt x="15493" y="6435"/>
                  </a:lnTo>
                  <a:lnTo>
                    <a:pt x="15331" y="6564"/>
                  </a:lnTo>
                  <a:lnTo>
                    <a:pt x="15152" y="6689"/>
                  </a:lnTo>
                  <a:lnTo>
                    <a:pt x="14958" y="6811"/>
                  </a:lnTo>
                  <a:lnTo>
                    <a:pt x="14747" y="6928"/>
                  </a:lnTo>
                  <a:lnTo>
                    <a:pt x="14522" y="7042"/>
                  </a:lnTo>
                  <a:lnTo>
                    <a:pt x="14282" y="7152"/>
                  </a:lnTo>
                  <a:lnTo>
                    <a:pt x="14028" y="7257"/>
                  </a:lnTo>
                  <a:lnTo>
                    <a:pt x="13761" y="7358"/>
                  </a:lnTo>
                  <a:lnTo>
                    <a:pt x="13481" y="7454"/>
                  </a:lnTo>
                  <a:lnTo>
                    <a:pt x="13189" y="7545"/>
                  </a:lnTo>
                  <a:lnTo>
                    <a:pt x="12883" y="7632"/>
                  </a:lnTo>
                  <a:lnTo>
                    <a:pt x="12567" y="7712"/>
                  </a:lnTo>
                  <a:lnTo>
                    <a:pt x="12240" y="7788"/>
                  </a:lnTo>
                  <a:lnTo>
                    <a:pt x="11902" y="7859"/>
                  </a:lnTo>
                  <a:lnTo>
                    <a:pt x="11555" y="7922"/>
                  </a:lnTo>
                  <a:lnTo>
                    <a:pt x="11198" y="7980"/>
                  </a:lnTo>
                  <a:lnTo>
                    <a:pt x="10832" y="8033"/>
                  </a:lnTo>
                  <a:lnTo>
                    <a:pt x="10457" y="8078"/>
                  </a:lnTo>
                  <a:lnTo>
                    <a:pt x="10075" y="8117"/>
                  </a:lnTo>
                  <a:lnTo>
                    <a:pt x="9686" y="8150"/>
                  </a:lnTo>
                  <a:lnTo>
                    <a:pt x="9289" y="8176"/>
                  </a:lnTo>
                  <a:lnTo>
                    <a:pt x="8887" y="8194"/>
                  </a:lnTo>
                  <a:lnTo>
                    <a:pt x="8478" y="8205"/>
                  </a:lnTo>
                  <a:lnTo>
                    <a:pt x="8064" y="8209"/>
                  </a:lnTo>
                  <a:lnTo>
                    <a:pt x="7650" y="8205"/>
                  </a:lnTo>
                  <a:lnTo>
                    <a:pt x="7241" y="8194"/>
                  </a:lnTo>
                  <a:lnTo>
                    <a:pt x="6838" y="8176"/>
                  </a:lnTo>
                  <a:lnTo>
                    <a:pt x="6442" y="8150"/>
                  </a:lnTo>
                  <a:lnTo>
                    <a:pt x="6053" y="8117"/>
                  </a:lnTo>
                  <a:lnTo>
                    <a:pt x="5670" y="8078"/>
                  </a:lnTo>
                  <a:lnTo>
                    <a:pt x="5296" y="8033"/>
                  </a:lnTo>
                  <a:lnTo>
                    <a:pt x="4930" y="7980"/>
                  </a:lnTo>
                  <a:lnTo>
                    <a:pt x="4573" y="7922"/>
                  </a:lnTo>
                  <a:lnTo>
                    <a:pt x="4226" y="7859"/>
                  </a:lnTo>
                  <a:lnTo>
                    <a:pt x="3888" y="7788"/>
                  </a:lnTo>
                  <a:lnTo>
                    <a:pt x="3560" y="7712"/>
                  </a:lnTo>
                  <a:lnTo>
                    <a:pt x="3244" y="7632"/>
                  </a:lnTo>
                  <a:lnTo>
                    <a:pt x="2939" y="7545"/>
                  </a:lnTo>
                  <a:lnTo>
                    <a:pt x="2647" y="7454"/>
                  </a:lnTo>
                  <a:lnTo>
                    <a:pt x="2367" y="7358"/>
                  </a:lnTo>
                  <a:lnTo>
                    <a:pt x="2099" y="7257"/>
                  </a:lnTo>
                  <a:lnTo>
                    <a:pt x="1846" y="7152"/>
                  </a:lnTo>
                  <a:lnTo>
                    <a:pt x="1606" y="7042"/>
                  </a:lnTo>
                  <a:lnTo>
                    <a:pt x="1380" y="6928"/>
                  </a:lnTo>
                  <a:lnTo>
                    <a:pt x="1170" y="6811"/>
                  </a:lnTo>
                  <a:lnTo>
                    <a:pt x="976" y="6689"/>
                  </a:lnTo>
                  <a:lnTo>
                    <a:pt x="797" y="6564"/>
                  </a:lnTo>
                  <a:lnTo>
                    <a:pt x="635" y="6435"/>
                  </a:lnTo>
                  <a:lnTo>
                    <a:pt x="491" y="6305"/>
                  </a:lnTo>
                  <a:lnTo>
                    <a:pt x="364" y="6170"/>
                  </a:lnTo>
                  <a:lnTo>
                    <a:pt x="254" y="6033"/>
                  </a:lnTo>
                  <a:lnTo>
                    <a:pt x="164" y="5892"/>
                  </a:lnTo>
                  <a:lnTo>
                    <a:pt x="93" y="5750"/>
                  </a:lnTo>
                  <a:lnTo>
                    <a:pt x="41" y="5605"/>
                  </a:lnTo>
                  <a:lnTo>
                    <a:pt x="10" y="5458"/>
                  </a:lnTo>
                  <a:lnTo>
                    <a:pt x="0" y="5308"/>
                  </a:lnTo>
                  <a:lnTo>
                    <a:pt x="0" y="5305"/>
                  </a:lnTo>
                  <a:lnTo>
                    <a:pt x="0" y="5303"/>
                  </a:lnTo>
                  <a:lnTo>
                    <a:pt x="0" y="5300"/>
                  </a:lnTo>
                  <a:lnTo>
                    <a:pt x="0" y="5297"/>
                  </a:lnTo>
                  <a:lnTo>
                    <a:pt x="0" y="5295"/>
                  </a:lnTo>
                  <a:lnTo>
                    <a:pt x="1" y="5292"/>
                  </a:lnTo>
                  <a:lnTo>
                    <a:pt x="1" y="5289"/>
                  </a:lnTo>
                  <a:lnTo>
                    <a:pt x="1" y="5286"/>
                  </a:lnTo>
                  <a:lnTo>
                    <a:pt x="0" y="5286"/>
                  </a:lnTo>
                  <a:lnTo>
                    <a:pt x="0" y="0"/>
                  </a:lnTo>
                  <a:lnTo>
                    <a:pt x="16128" y="0"/>
                  </a:lnTo>
                  <a:lnTo>
                    <a:pt x="16128" y="5286"/>
                  </a:lnTo>
                  <a:lnTo>
                    <a:pt x="16127" y="5286"/>
                  </a:lnTo>
                  <a:close/>
                </a:path>
              </a:pathLst>
            </a:custGeom>
            <a:gradFill rotWithShape="0">
              <a:gsLst>
                <a:gs pos="0">
                  <a:srgbClr val="337795"/>
                </a:gs>
                <a:gs pos="100000">
                  <a:srgbClr val="004B69"/>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59" name="Freeform 168"/>
            <p:cNvSpPr/>
            <p:nvPr/>
          </p:nvSpPr>
          <p:spPr bwMode="auto">
            <a:xfrm>
              <a:off x="624" y="2038"/>
              <a:ext cx="384" cy="138"/>
            </a:xfrm>
            <a:custGeom>
              <a:avLst/>
              <a:gdLst>
                <a:gd name="T0" fmla="*/ 8887 w 16128"/>
                <a:gd name="T1" fmla="*/ 15 h 5801"/>
                <a:gd name="T2" fmla="*/ 10075 w 16128"/>
                <a:gd name="T3" fmla="*/ 92 h 5801"/>
                <a:gd name="T4" fmla="*/ 11198 w 16128"/>
                <a:gd name="T5" fmla="*/ 229 h 5801"/>
                <a:gd name="T6" fmla="*/ 12240 w 16128"/>
                <a:gd name="T7" fmla="*/ 421 h 5801"/>
                <a:gd name="T8" fmla="*/ 13189 w 16128"/>
                <a:gd name="T9" fmla="*/ 664 h 5801"/>
                <a:gd name="T10" fmla="*/ 14028 w 16128"/>
                <a:gd name="T11" fmla="*/ 952 h 5801"/>
                <a:gd name="T12" fmla="*/ 14747 w 16128"/>
                <a:gd name="T13" fmla="*/ 1281 h 5801"/>
                <a:gd name="T14" fmla="*/ 15331 w 16128"/>
                <a:gd name="T15" fmla="*/ 1645 h 5801"/>
                <a:gd name="T16" fmla="*/ 15764 w 16128"/>
                <a:gd name="T17" fmla="*/ 2039 h 5801"/>
                <a:gd name="T18" fmla="*/ 16034 w 16128"/>
                <a:gd name="T19" fmla="*/ 2459 h 5801"/>
                <a:gd name="T20" fmla="*/ 16128 w 16128"/>
                <a:gd name="T21" fmla="*/ 2901 h 5801"/>
                <a:gd name="T22" fmla="*/ 16034 w 16128"/>
                <a:gd name="T23" fmla="*/ 3342 h 5801"/>
                <a:gd name="T24" fmla="*/ 15764 w 16128"/>
                <a:gd name="T25" fmla="*/ 3762 h 5801"/>
                <a:gd name="T26" fmla="*/ 15331 w 16128"/>
                <a:gd name="T27" fmla="*/ 4156 h 5801"/>
                <a:gd name="T28" fmla="*/ 14747 w 16128"/>
                <a:gd name="T29" fmla="*/ 4520 h 5801"/>
                <a:gd name="T30" fmla="*/ 14028 w 16128"/>
                <a:gd name="T31" fmla="*/ 4849 h 5801"/>
                <a:gd name="T32" fmla="*/ 13189 w 16128"/>
                <a:gd name="T33" fmla="*/ 5137 h 5801"/>
                <a:gd name="T34" fmla="*/ 12240 w 16128"/>
                <a:gd name="T35" fmla="*/ 5380 h 5801"/>
                <a:gd name="T36" fmla="*/ 11198 w 16128"/>
                <a:gd name="T37" fmla="*/ 5572 h 5801"/>
                <a:gd name="T38" fmla="*/ 10075 w 16128"/>
                <a:gd name="T39" fmla="*/ 5709 h 5801"/>
                <a:gd name="T40" fmla="*/ 8887 w 16128"/>
                <a:gd name="T41" fmla="*/ 5786 h 5801"/>
                <a:gd name="T42" fmla="*/ 7650 w 16128"/>
                <a:gd name="T43" fmla="*/ 5797 h 5801"/>
                <a:gd name="T44" fmla="*/ 6442 w 16128"/>
                <a:gd name="T45" fmla="*/ 5742 h 5801"/>
                <a:gd name="T46" fmla="*/ 5296 w 16128"/>
                <a:gd name="T47" fmla="*/ 5625 h 5801"/>
                <a:gd name="T48" fmla="*/ 4226 w 16128"/>
                <a:gd name="T49" fmla="*/ 5451 h 5801"/>
                <a:gd name="T50" fmla="*/ 3244 w 16128"/>
                <a:gd name="T51" fmla="*/ 5224 h 5801"/>
                <a:gd name="T52" fmla="*/ 2367 w 16128"/>
                <a:gd name="T53" fmla="*/ 4950 h 5801"/>
                <a:gd name="T54" fmla="*/ 1606 w 16128"/>
                <a:gd name="T55" fmla="*/ 4634 h 5801"/>
                <a:gd name="T56" fmla="*/ 976 w 16128"/>
                <a:gd name="T57" fmla="*/ 4281 h 5801"/>
                <a:gd name="T58" fmla="*/ 491 w 16128"/>
                <a:gd name="T59" fmla="*/ 3897 h 5801"/>
                <a:gd name="T60" fmla="*/ 164 w 16128"/>
                <a:gd name="T61" fmla="*/ 3484 h 5801"/>
                <a:gd name="T62" fmla="*/ 10 w 16128"/>
                <a:gd name="T63" fmla="*/ 3050 h 5801"/>
                <a:gd name="T64" fmla="*/ 41 w 16128"/>
                <a:gd name="T65" fmla="*/ 2604 h 5801"/>
                <a:gd name="T66" fmla="*/ 254 w 16128"/>
                <a:gd name="T67" fmla="*/ 2177 h 5801"/>
                <a:gd name="T68" fmla="*/ 635 w 16128"/>
                <a:gd name="T69" fmla="*/ 1774 h 5801"/>
                <a:gd name="T70" fmla="*/ 1170 w 16128"/>
                <a:gd name="T71" fmla="*/ 1399 h 5801"/>
                <a:gd name="T72" fmla="*/ 1846 w 16128"/>
                <a:gd name="T73" fmla="*/ 1057 h 5801"/>
                <a:gd name="T74" fmla="*/ 2647 w 16128"/>
                <a:gd name="T75" fmla="*/ 755 h 5801"/>
                <a:gd name="T76" fmla="*/ 3560 w 16128"/>
                <a:gd name="T77" fmla="*/ 497 h 5801"/>
                <a:gd name="T78" fmla="*/ 4573 w 16128"/>
                <a:gd name="T79" fmla="*/ 287 h 5801"/>
                <a:gd name="T80" fmla="*/ 5670 w 16128"/>
                <a:gd name="T81" fmla="*/ 131 h 5801"/>
                <a:gd name="T82" fmla="*/ 6838 w 16128"/>
                <a:gd name="T83" fmla="*/ 33 h 5801"/>
                <a:gd name="T84" fmla="*/ 8064 w 16128"/>
                <a:gd name="T85" fmla="*/ 0 h 58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128" h="5801">
                  <a:moveTo>
                    <a:pt x="8064" y="0"/>
                  </a:moveTo>
                  <a:lnTo>
                    <a:pt x="8478" y="4"/>
                  </a:lnTo>
                  <a:lnTo>
                    <a:pt x="8887" y="15"/>
                  </a:lnTo>
                  <a:lnTo>
                    <a:pt x="9289" y="33"/>
                  </a:lnTo>
                  <a:lnTo>
                    <a:pt x="9686" y="59"/>
                  </a:lnTo>
                  <a:lnTo>
                    <a:pt x="10075" y="92"/>
                  </a:lnTo>
                  <a:lnTo>
                    <a:pt x="10457" y="131"/>
                  </a:lnTo>
                  <a:lnTo>
                    <a:pt x="10832" y="176"/>
                  </a:lnTo>
                  <a:lnTo>
                    <a:pt x="11198" y="229"/>
                  </a:lnTo>
                  <a:lnTo>
                    <a:pt x="11555" y="287"/>
                  </a:lnTo>
                  <a:lnTo>
                    <a:pt x="11902" y="351"/>
                  </a:lnTo>
                  <a:lnTo>
                    <a:pt x="12240" y="421"/>
                  </a:lnTo>
                  <a:lnTo>
                    <a:pt x="12567" y="497"/>
                  </a:lnTo>
                  <a:lnTo>
                    <a:pt x="12883" y="578"/>
                  </a:lnTo>
                  <a:lnTo>
                    <a:pt x="13189" y="664"/>
                  </a:lnTo>
                  <a:lnTo>
                    <a:pt x="13481" y="755"/>
                  </a:lnTo>
                  <a:lnTo>
                    <a:pt x="13761" y="851"/>
                  </a:lnTo>
                  <a:lnTo>
                    <a:pt x="14028" y="952"/>
                  </a:lnTo>
                  <a:lnTo>
                    <a:pt x="14282" y="1057"/>
                  </a:lnTo>
                  <a:lnTo>
                    <a:pt x="14522" y="1167"/>
                  </a:lnTo>
                  <a:lnTo>
                    <a:pt x="14747" y="1281"/>
                  </a:lnTo>
                  <a:lnTo>
                    <a:pt x="14958" y="1399"/>
                  </a:lnTo>
                  <a:lnTo>
                    <a:pt x="15152" y="1520"/>
                  </a:lnTo>
                  <a:lnTo>
                    <a:pt x="15331" y="1645"/>
                  </a:lnTo>
                  <a:lnTo>
                    <a:pt x="15493" y="1774"/>
                  </a:lnTo>
                  <a:lnTo>
                    <a:pt x="15637" y="1905"/>
                  </a:lnTo>
                  <a:lnTo>
                    <a:pt x="15764" y="2039"/>
                  </a:lnTo>
                  <a:lnTo>
                    <a:pt x="15873" y="2177"/>
                  </a:lnTo>
                  <a:lnTo>
                    <a:pt x="15964" y="2317"/>
                  </a:lnTo>
                  <a:lnTo>
                    <a:pt x="16034" y="2459"/>
                  </a:lnTo>
                  <a:lnTo>
                    <a:pt x="16086" y="2604"/>
                  </a:lnTo>
                  <a:lnTo>
                    <a:pt x="16117" y="2751"/>
                  </a:lnTo>
                  <a:lnTo>
                    <a:pt x="16128" y="2901"/>
                  </a:lnTo>
                  <a:lnTo>
                    <a:pt x="16117" y="3050"/>
                  </a:lnTo>
                  <a:lnTo>
                    <a:pt x="16086" y="3197"/>
                  </a:lnTo>
                  <a:lnTo>
                    <a:pt x="16034" y="3342"/>
                  </a:lnTo>
                  <a:lnTo>
                    <a:pt x="15964" y="3484"/>
                  </a:lnTo>
                  <a:lnTo>
                    <a:pt x="15873" y="3624"/>
                  </a:lnTo>
                  <a:lnTo>
                    <a:pt x="15764" y="3762"/>
                  </a:lnTo>
                  <a:lnTo>
                    <a:pt x="15637" y="3897"/>
                  </a:lnTo>
                  <a:lnTo>
                    <a:pt x="15493" y="4027"/>
                  </a:lnTo>
                  <a:lnTo>
                    <a:pt x="15331" y="4156"/>
                  </a:lnTo>
                  <a:lnTo>
                    <a:pt x="15152" y="4281"/>
                  </a:lnTo>
                  <a:lnTo>
                    <a:pt x="14958" y="4402"/>
                  </a:lnTo>
                  <a:lnTo>
                    <a:pt x="14747" y="4520"/>
                  </a:lnTo>
                  <a:lnTo>
                    <a:pt x="14522" y="4634"/>
                  </a:lnTo>
                  <a:lnTo>
                    <a:pt x="14282" y="4744"/>
                  </a:lnTo>
                  <a:lnTo>
                    <a:pt x="14028" y="4849"/>
                  </a:lnTo>
                  <a:lnTo>
                    <a:pt x="13761" y="4950"/>
                  </a:lnTo>
                  <a:lnTo>
                    <a:pt x="13481" y="5046"/>
                  </a:lnTo>
                  <a:lnTo>
                    <a:pt x="13189" y="5137"/>
                  </a:lnTo>
                  <a:lnTo>
                    <a:pt x="12883" y="5224"/>
                  </a:lnTo>
                  <a:lnTo>
                    <a:pt x="12567" y="5305"/>
                  </a:lnTo>
                  <a:lnTo>
                    <a:pt x="12240" y="5380"/>
                  </a:lnTo>
                  <a:lnTo>
                    <a:pt x="11902" y="5451"/>
                  </a:lnTo>
                  <a:lnTo>
                    <a:pt x="11555" y="5514"/>
                  </a:lnTo>
                  <a:lnTo>
                    <a:pt x="11198" y="5572"/>
                  </a:lnTo>
                  <a:lnTo>
                    <a:pt x="10832" y="5625"/>
                  </a:lnTo>
                  <a:lnTo>
                    <a:pt x="10457" y="5670"/>
                  </a:lnTo>
                  <a:lnTo>
                    <a:pt x="10075" y="5709"/>
                  </a:lnTo>
                  <a:lnTo>
                    <a:pt x="9686" y="5742"/>
                  </a:lnTo>
                  <a:lnTo>
                    <a:pt x="9289" y="5768"/>
                  </a:lnTo>
                  <a:lnTo>
                    <a:pt x="8887" y="5786"/>
                  </a:lnTo>
                  <a:lnTo>
                    <a:pt x="8478" y="5797"/>
                  </a:lnTo>
                  <a:lnTo>
                    <a:pt x="8064" y="5801"/>
                  </a:lnTo>
                  <a:lnTo>
                    <a:pt x="7650" y="5797"/>
                  </a:lnTo>
                  <a:lnTo>
                    <a:pt x="7241" y="5786"/>
                  </a:lnTo>
                  <a:lnTo>
                    <a:pt x="6838" y="5768"/>
                  </a:lnTo>
                  <a:lnTo>
                    <a:pt x="6442" y="5742"/>
                  </a:lnTo>
                  <a:lnTo>
                    <a:pt x="6053" y="5709"/>
                  </a:lnTo>
                  <a:lnTo>
                    <a:pt x="5670" y="5670"/>
                  </a:lnTo>
                  <a:lnTo>
                    <a:pt x="5296" y="5625"/>
                  </a:lnTo>
                  <a:lnTo>
                    <a:pt x="4930" y="5572"/>
                  </a:lnTo>
                  <a:lnTo>
                    <a:pt x="4573" y="5514"/>
                  </a:lnTo>
                  <a:lnTo>
                    <a:pt x="4226" y="5451"/>
                  </a:lnTo>
                  <a:lnTo>
                    <a:pt x="3888" y="5380"/>
                  </a:lnTo>
                  <a:lnTo>
                    <a:pt x="3560" y="5305"/>
                  </a:lnTo>
                  <a:lnTo>
                    <a:pt x="3244" y="5224"/>
                  </a:lnTo>
                  <a:lnTo>
                    <a:pt x="2939" y="5137"/>
                  </a:lnTo>
                  <a:lnTo>
                    <a:pt x="2647" y="5046"/>
                  </a:lnTo>
                  <a:lnTo>
                    <a:pt x="2367" y="4950"/>
                  </a:lnTo>
                  <a:lnTo>
                    <a:pt x="2099" y="4849"/>
                  </a:lnTo>
                  <a:lnTo>
                    <a:pt x="1846" y="4744"/>
                  </a:lnTo>
                  <a:lnTo>
                    <a:pt x="1606" y="4634"/>
                  </a:lnTo>
                  <a:lnTo>
                    <a:pt x="1380" y="4520"/>
                  </a:lnTo>
                  <a:lnTo>
                    <a:pt x="1170" y="4402"/>
                  </a:lnTo>
                  <a:lnTo>
                    <a:pt x="976" y="4281"/>
                  </a:lnTo>
                  <a:lnTo>
                    <a:pt x="797" y="4156"/>
                  </a:lnTo>
                  <a:lnTo>
                    <a:pt x="635" y="4027"/>
                  </a:lnTo>
                  <a:lnTo>
                    <a:pt x="491" y="3897"/>
                  </a:lnTo>
                  <a:lnTo>
                    <a:pt x="364" y="3762"/>
                  </a:lnTo>
                  <a:lnTo>
                    <a:pt x="254" y="3624"/>
                  </a:lnTo>
                  <a:lnTo>
                    <a:pt x="164" y="3484"/>
                  </a:lnTo>
                  <a:lnTo>
                    <a:pt x="93" y="3342"/>
                  </a:lnTo>
                  <a:lnTo>
                    <a:pt x="41" y="3197"/>
                  </a:lnTo>
                  <a:lnTo>
                    <a:pt x="10" y="3050"/>
                  </a:lnTo>
                  <a:lnTo>
                    <a:pt x="0" y="2901"/>
                  </a:lnTo>
                  <a:lnTo>
                    <a:pt x="10" y="2751"/>
                  </a:lnTo>
                  <a:lnTo>
                    <a:pt x="41" y="2604"/>
                  </a:lnTo>
                  <a:lnTo>
                    <a:pt x="93" y="2459"/>
                  </a:lnTo>
                  <a:lnTo>
                    <a:pt x="164" y="2317"/>
                  </a:lnTo>
                  <a:lnTo>
                    <a:pt x="254" y="2177"/>
                  </a:lnTo>
                  <a:lnTo>
                    <a:pt x="364" y="2039"/>
                  </a:lnTo>
                  <a:lnTo>
                    <a:pt x="491" y="1905"/>
                  </a:lnTo>
                  <a:lnTo>
                    <a:pt x="635" y="1774"/>
                  </a:lnTo>
                  <a:lnTo>
                    <a:pt x="797" y="1645"/>
                  </a:lnTo>
                  <a:lnTo>
                    <a:pt x="976" y="1520"/>
                  </a:lnTo>
                  <a:lnTo>
                    <a:pt x="1170" y="1399"/>
                  </a:lnTo>
                  <a:lnTo>
                    <a:pt x="1380" y="1281"/>
                  </a:lnTo>
                  <a:lnTo>
                    <a:pt x="1606" y="1167"/>
                  </a:lnTo>
                  <a:lnTo>
                    <a:pt x="1846" y="1057"/>
                  </a:lnTo>
                  <a:lnTo>
                    <a:pt x="2099" y="952"/>
                  </a:lnTo>
                  <a:lnTo>
                    <a:pt x="2367" y="851"/>
                  </a:lnTo>
                  <a:lnTo>
                    <a:pt x="2647" y="755"/>
                  </a:lnTo>
                  <a:lnTo>
                    <a:pt x="2939" y="664"/>
                  </a:lnTo>
                  <a:lnTo>
                    <a:pt x="3244" y="578"/>
                  </a:lnTo>
                  <a:lnTo>
                    <a:pt x="3560" y="497"/>
                  </a:lnTo>
                  <a:lnTo>
                    <a:pt x="3888" y="421"/>
                  </a:lnTo>
                  <a:lnTo>
                    <a:pt x="4226" y="351"/>
                  </a:lnTo>
                  <a:lnTo>
                    <a:pt x="4573" y="287"/>
                  </a:lnTo>
                  <a:lnTo>
                    <a:pt x="4930" y="229"/>
                  </a:lnTo>
                  <a:lnTo>
                    <a:pt x="5296" y="176"/>
                  </a:lnTo>
                  <a:lnTo>
                    <a:pt x="5670" y="131"/>
                  </a:lnTo>
                  <a:lnTo>
                    <a:pt x="6053" y="92"/>
                  </a:lnTo>
                  <a:lnTo>
                    <a:pt x="6442" y="59"/>
                  </a:lnTo>
                  <a:lnTo>
                    <a:pt x="6838" y="33"/>
                  </a:lnTo>
                  <a:lnTo>
                    <a:pt x="7241" y="15"/>
                  </a:lnTo>
                  <a:lnTo>
                    <a:pt x="7650" y="4"/>
                  </a:lnTo>
                  <a:lnTo>
                    <a:pt x="8064" y="0"/>
                  </a:lnTo>
                  <a:close/>
                </a:path>
              </a:pathLst>
            </a:custGeom>
            <a:solidFill>
              <a:srgbClr val="68A4B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60" name="Freeform 169"/>
            <p:cNvSpPr/>
            <p:nvPr/>
          </p:nvSpPr>
          <p:spPr bwMode="auto">
            <a:xfrm>
              <a:off x="669" y="2054"/>
              <a:ext cx="293" cy="104"/>
            </a:xfrm>
            <a:custGeom>
              <a:avLst/>
              <a:gdLst>
                <a:gd name="T0" fmla="*/ 791 w 12372"/>
                <a:gd name="T1" fmla="*/ 254 h 4401"/>
                <a:gd name="T2" fmla="*/ 3909 w 12372"/>
                <a:gd name="T3" fmla="*/ 254 h 4401"/>
                <a:gd name="T4" fmla="*/ 2825 w 12372"/>
                <a:gd name="T5" fmla="*/ 644 h 4401"/>
                <a:gd name="T6" fmla="*/ 5800 w 12372"/>
                <a:gd name="T7" fmla="*/ 1714 h 4401"/>
                <a:gd name="T8" fmla="*/ 4851 w 12372"/>
                <a:gd name="T9" fmla="*/ 2055 h 4401"/>
                <a:gd name="T10" fmla="*/ 1876 w 12372"/>
                <a:gd name="T11" fmla="*/ 985 h 4401"/>
                <a:gd name="T12" fmla="*/ 791 w 12372"/>
                <a:gd name="T13" fmla="*/ 1375 h 4401"/>
                <a:gd name="T14" fmla="*/ 791 w 12372"/>
                <a:gd name="T15" fmla="*/ 254 h 4401"/>
                <a:gd name="T16" fmla="*/ 11681 w 12372"/>
                <a:gd name="T17" fmla="*/ 4116 h 4401"/>
                <a:gd name="T18" fmla="*/ 11681 w 12372"/>
                <a:gd name="T19" fmla="*/ 2994 h 4401"/>
                <a:gd name="T20" fmla="*/ 10596 w 12372"/>
                <a:gd name="T21" fmla="*/ 3385 h 4401"/>
                <a:gd name="T22" fmla="*/ 7621 w 12372"/>
                <a:gd name="T23" fmla="*/ 2314 h 4401"/>
                <a:gd name="T24" fmla="*/ 6672 w 12372"/>
                <a:gd name="T25" fmla="*/ 2656 h 4401"/>
                <a:gd name="T26" fmla="*/ 9647 w 12372"/>
                <a:gd name="T27" fmla="*/ 3726 h 4401"/>
                <a:gd name="T28" fmla="*/ 8563 w 12372"/>
                <a:gd name="T29" fmla="*/ 4116 h 4401"/>
                <a:gd name="T30" fmla="*/ 11681 w 12372"/>
                <a:gd name="T31" fmla="*/ 4116 h 4401"/>
                <a:gd name="T32" fmla="*/ 5371 w 12372"/>
                <a:gd name="T33" fmla="*/ 2469 h 4401"/>
                <a:gd name="T34" fmla="*/ 5371 w 12372"/>
                <a:gd name="T35" fmla="*/ 3590 h 4401"/>
                <a:gd name="T36" fmla="*/ 4286 w 12372"/>
                <a:gd name="T37" fmla="*/ 3201 h 4401"/>
                <a:gd name="T38" fmla="*/ 949 w 12372"/>
                <a:gd name="T39" fmla="*/ 4401 h 4401"/>
                <a:gd name="T40" fmla="*/ 821 w 12372"/>
                <a:gd name="T41" fmla="*/ 4361 h 4401"/>
                <a:gd name="T42" fmla="*/ 697 w 12372"/>
                <a:gd name="T43" fmla="*/ 4321 h 4401"/>
                <a:gd name="T44" fmla="*/ 574 w 12372"/>
                <a:gd name="T45" fmla="*/ 4279 h 4401"/>
                <a:gd name="T46" fmla="*/ 455 w 12372"/>
                <a:gd name="T47" fmla="*/ 4237 h 4401"/>
                <a:gd name="T48" fmla="*/ 337 w 12372"/>
                <a:gd name="T49" fmla="*/ 4194 h 4401"/>
                <a:gd name="T50" fmla="*/ 222 w 12372"/>
                <a:gd name="T51" fmla="*/ 4150 h 4401"/>
                <a:gd name="T52" fmla="*/ 110 w 12372"/>
                <a:gd name="T53" fmla="*/ 4105 h 4401"/>
                <a:gd name="T54" fmla="*/ 0 w 12372"/>
                <a:gd name="T55" fmla="*/ 4060 h 4401"/>
                <a:gd name="T56" fmla="*/ 3337 w 12372"/>
                <a:gd name="T57" fmla="*/ 2859 h 4401"/>
                <a:gd name="T58" fmla="*/ 2253 w 12372"/>
                <a:gd name="T59" fmla="*/ 2469 h 4401"/>
                <a:gd name="T60" fmla="*/ 5371 w 12372"/>
                <a:gd name="T61" fmla="*/ 2469 h 4401"/>
                <a:gd name="T62" fmla="*/ 7012 w 12372"/>
                <a:gd name="T63" fmla="*/ 1933 h 4401"/>
                <a:gd name="T64" fmla="*/ 10129 w 12372"/>
                <a:gd name="T65" fmla="*/ 1933 h 4401"/>
                <a:gd name="T66" fmla="*/ 9046 w 12372"/>
                <a:gd name="T67" fmla="*/ 1543 h 4401"/>
                <a:gd name="T68" fmla="*/ 12372 w 12372"/>
                <a:gd name="T69" fmla="*/ 346 h 4401"/>
                <a:gd name="T70" fmla="*/ 12264 w 12372"/>
                <a:gd name="T71" fmla="*/ 300 h 4401"/>
                <a:gd name="T72" fmla="*/ 12153 w 12372"/>
                <a:gd name="T73" fmla="*/ 255 h 4401"/>
                <a:gd name="T74" fmla="*/ 12039 w 12372"/>
                <a:gd name="T75" fmla="*/ 210 h 4401"/>
                <a:gd name="T76" fmla="*/ 11924 w 12372"/>
                <a:gd name="T77" fmla="*/ 166 h 4401"/>
                <a:gd name="T78" fmla="*/ 11806 w 12372"/>
                <a:gd name="T79" fmla="*/ 124 h 4401"/>
                <a:gd name="T80" fmla="*/ 11685 w 12372"/>
                <a:gd name="T81" fmla="*/ 82 h 4401"/>
                <a:gd name="T82" fmla="*/ 11561 w 12372"/>
                <a:gd name="T83" fmla="*/ 40 h 4401"/>
                <a:gd name="T84" fmla="*/ 11436 w 12372"/>
                <a:gd name="T85" fmla="*/ 0 h 4401"/>
                <a:gd name="T86" fmla="*/ 8096 w 12372"/>
                <a:gd name="T87" fmla="*/ 1201 h 4401"/>
                <a:gd name="T88" fmla="*/ 7012 w 12372"/>
                <a:gd name="T89" fmla="*/ 811 h 4401"/>
                <a:gd name="T90" fmla="*/ 7012 w 12372"/>
                <a:gd name="T91" fmla="*/ 1933 h 4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372" h="4401">
                  <a:moveTo>
                    <a:pt x="791" y="254"/>
                  </a:moveTo>
                  <a:lnTo>
                    <a:pt x="3909" y="254"/>
                  </a:lnTo>
                  <a:lnTo>
                    <a:pt x="2825" y="644"/>
                  </a:lnTo>
                  <a:lnTo>
                    <a:pt x="5800" y="1714"/>
                  </a:lnTo>
                  <a:lnTo>
                    <a:pt x="4851" y="2055"/>
                  </a:lnTo>
                  <a:lnTo>
                    <a:pt x="1876" y="985"/>
                  </a:lnTo>
                  <a:lnTo>
                    <a:pt x="791" y="1375"/>
                  </a:lnTo>
                  <a:lnTo>
                    <a:pt x="791" y="254"/>
                  </a:lnTo>
                  <a:close/>
                  <a:moveTo>
                    <a:pt x="11681" y="4116"/>
                  </a:moveTo>
                  <a:lnTo>
                    <a:pt x="11681" y="2994"/>
                  </a:lnTo>
                  <a:lnTo>
                    <a:pt x="10596" y="3385"/>
                  </a:lnTo>
                  <a:lnTo>
                    <a:pt x="7621" y="2314"/>
                  </a:lnTo>
                  <a:lnTo>
                    <a:pt x="6672" y="2656"/>
                  </a:lnTo>
                  <a:lnTo>
                    <a:pt x="9647" y="3726"/>
                  </a:lnTo>
                  <a:lnTo>
                    <a:pt x="8563" y="4116"/>
                  </a:lnTo>
                  <a:lnTo>
                    <a:pt x="11681" y="4116"/>
                  </a:lnTo>
                  <a:close/>
                  <a:moveTo>
                    <a:pt x="5371" y="2469"/>
                  </a:moveTo>
                  <a:lnTo>
                    <a:pt x="5371" y="3590"/>
                  </a:lnTo>
                  <a:lnTo>
                    <a:pt x="4286" y="3201"/>
                  </a:lnTo>
                  <a:lnTo>
                    <a:pt x="949" y="4401"/>
                  </a:lnTo>
                  <a:lnTo>
                    <a:pt x="821" y="4361"/>
                  </a:lnTo>
                  <a:lnTo>
                    <a:pt x="697" y="4321"/>
                  </a:lnTo>
                  <a:lnTo>
                    <a:pt x="574" y="4279"/>
                  </a:lnTo>
                  <a:lnTo>
                    <a:pt x="455" y="4237"/>
                  </a:lnTo>
                  <a:lnTo>
                    <a:pt x="337" y="4194"/>
                  </a:lnTo>
                  <a:lnTo>
                    <a:pt x="222" y="4150"/>
                  </a:lnTo>
                  <a:lnTo>
                    <a:pt x="110" y="4105"/>
                  </a:lnTo>
                  <a:lnTo>
                    <a:pt x="0" y="4060"/>
                  </a:lnTo>
                  <a:lnTo>
                    <a:pt x="3337" y="2859"/>
                  </a:lnTo>
                  <a:lnTo>
                    <a:pt x="2253" y="2469"/>
                  </a:lnTo>
                  <a:lnTo>
                    <a:pt x="5371" y="2469"/>
                  </a:lnTo>
                  <a:close/>
                  <a:moveTo>
                    <a:pt x="7012" y="1933"/>
                  </a:moveTo>
                  <a:lnTo>
                    <a:pt x="10129" y="1933"/>
                  </a:lnTo>
                  <a:lnTo>
                    <a:pt x="9046" y="1543"/>
                  </a:lnTo>
                  <a:lnTo>
                    <a:pt x="12372" y="346"/>
                  </a:lnTo>
                  <a:lnTo>
                    <a:pt x="12264" y="300"/>
                  </a:lnTo>
                  <a:lnTo>
                    <a:pt x="12153" y="255"/>
                  </a:lnTo>
                  <a:lnTo>
                    <a:pt x="12039" y="210"/>
                  </a:lnTo>
                  <a:lnTo>
                    <a:pt x="11924" y="166"/>
                  </a:lnTo>
                  <a:lnTo>
                    <a:pt x="11806" y="124"/>
                  </a:lnTo>
                  <a:lnTo>
                    <a:pt x="11685" y="82"/>
                  </a:lnTo>
                  <a:lnTo>
                    <a:pt x="11561" y="40"/>
                  </a:lnTo>
                  <a:lnTo>
                    <a:pt x="11436" y="0"/>
                  </a:lnTo>
                  <a:lnTo>
                    <a:pt x="8096" y="1201"/>
                  </a:lnTo>
                  <a:lnTo>
                    <a:pt x="7012" y="811"/>
                  </a:lnTo>
                  <a:lnTo>
                    <a:pt x="7012" y="1933"/>
                  </a:lnTo>
                  <a:close/>
                </a:path>
              </a:pathLst>
            </a:custGeom>
            <a:solidFill>
              <a:srgbClr val="FFFFFF"/>
            </a:solidFill>
            <a:ln>
              <a:noFill/>
            </a:ln>
            <a:effectLst>
              <a:outerShdw dist="17961" dir="2700000" algn="ctr" rotWithShape="0">
                <a:schemeClr val="tx1"/>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361" name="Line 170"/>
          <p:cNvSpPr>
            <a:spLocks noChangeShapeType="1"/>
          </p:cNvSpPr>
          <p:nvPr/>
        </p:nvSpPr>
        <p:spPr bwMode="auto">
          <a:xfrm>
            <a:off x="6470650" y="4624388"/>
            <a:ext cx="349250" cy="1587"/>
          </a:xfrm>
          <a:prstGeom prst="line">
            <a:avLst/>
          </a:prstGeom>
          <a:noFill/>
          <a:ln w="2857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362" name="Group 314"/>
          <p:cNvGrpSpPr/>
          <p:nvPr/>
        </p:nvGrpSpPr>
        <p:grpSpPr bwMode="auto">
          <a:xfrm>
            <a:off x="6262688" y="4557713"/>
            <a:ext cx="373062" cy="161925"/>
            <a:chOff x="3047" y="2147"/>
            <a:chExt cx="505" cy="227"/>
          </a:xfrm>
        </p:grpSpPr>
        <p:sp>
          <p:nvSpPr>
            <p:cNvPr id="2363" name="Rectangle 172"/>
            <p:cNvSpPr>
              <a:spLocks noChangeArrowheads="1"/>
            </p:cNvSpPr>
            <p:nvPr/>
          </p:nvSpPr>
          <p:spPr bwMode="auto">
            <a:xfrm>
              <a:off x="3047" y="2269"/>
              <a:ext cx="386" cy="105"/>
            </a:xfrm>
            <a:prstGeom prst="rect">
              <a:avLst/>
            </a:prstGeom>
            <a:solidFill>
              <a:srgbClr val="0096D5"/>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64" name="Rectangle 173"/>
            <p:cNvSpPr>
              <a:spLocks noChangeArrowheads="1"/>
            </p:cNvSpPr>
            <p:nvPr/>
          </p:nvSpPr>
          <p:spPr bwMode="auto">
            <a:xfrm>
              <a:off x="3049" y="2271"/>
              <a:ext cx="382" cy="101"/>
            </a:xfrm>
            <a:prstGeom prst="rect">
              <a:avLst/>
            </a:prstGeom>
            <a:solidFill>
              <a:srgbClr val="337795"/>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65" name="Freeform 174"/>
            <p:cNvSpPr/>
            <p:nvPr/>
          </p:nvSpPr>
          <p:spPr bwMode="auto">
            <a:xfrm>
              <a:off x="3433" y="2147"/>
              <a:ext cx="119" cy="227"/>
            </a:xfrm>
            <a:custGeom>
              <a:avLst/>
              <a:gdLst>
                <a:gd name="T0" fmla="*/ 0 w 79"/>
                <a:gd name="T1" fmla="*/ 79 h 147"/>
                <a:gd name="T2" fmla="*/ 79 w 79"/>
                <a:gd name="T3" fmla="*/ 0 h 147"/>
                <a:gd name="T4" fmla="*/ 79 w 79"/>
                <a:gd name="T5" fmla="*/ 67 h 147"/>
                <a:gd name="T6" fmla="*/ 0 w 79"/>
                <a:gd name="T7" fmla="*/ 147 h 147"/>
                <a:gd name="T8" fmla="*/ 0 w 79"/>
                <a:gd name="T9" fmla="*/ 79 h 147"/>
              </a:gdLst>
              <a:ahLst/>
              <a:cxnLst>
                <a:cxn ang="0">
                  <a:pos x="T0" y="T1"/>
                </a:cxn>
                <a:cxn ang="0">
                  <a:pos x="T2" y="T3"/>
                </a:cxn>
                <a:cxn ang="0">
                  <a:pos x="T4" y="T5"/>
                </a:cxn>
                <a:cxn ang="0">
                  <a:pos x="T6" y="T7"/>
                </a:cxn>
                <a:cxn ang="0">
                  <a:pos x="T8" y="T9"/>
                </a:cxn>
              </a:cxnLst>
              <a:rect l="0" t="0" r="r" b="b"/>
              <a:pathLst>
                <a:path w="79" h="147">
                  <a:moveTo>
                    <a:pt x="0" y="79"/>
                  </a:moveTo>
                  <a:lnTo>
                    <a:pt x="79" y="0"/>
                  </a:lnTo>
                  <a:lnTo>
                    <a:pt x="79" y="67"/>
                  </a:lnTo>
                  <a:lnTo>
                    <a:pt x="0" y="147"/>
                  </a:lnTo>
                  <a:lnTo>
                    <a:pt x="0" y="79"/>
                  </a:lnTo>
                  <a:close/>
                </a:path>
              </a:pathLst>
            </a:custGeom>
            <a:solidFill>
              <a:srgbClr val="005A8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66" name="Freeform 175"/>
            <p:cNvSpPr/>
            <p:nvPr/>
          </p:nvSpPr>
          <p:spPr bwMode="auto">
            <a:xfrm>
              <a:off x="3433" y="2147"/>
              <a:ext cx="119" cy="227"/>
            </a:xfrm>
            <a:custGeom>
              <a:avLst/>
              <a:gdLst>
                <a:gd name="T0" fmla="*/ 0 w 79"/>
                <a:gd name="T1" fmla="*/ 79 h 147"/>
                <a:gd name="T2" fmla="*/ 79 w 79"/>
                <a:gd name="T3" fmla="*/ 0 h 147"/>
                <a:gd name="T4" fmla="*/ 79 w 79"/>
                <a:gd name="T5" fmla="*/ 67 h 147"/>
                <a:gd name="T6" fmla="*/ 0 w 79"/>
                <a:gd name="T7" fmla="*/ 147 h 147"/>
                <a:gd name="T8" fmla="*/ 0 w 79"/>
                <a:gd name="T9" fmla="*/ 79 h 147"/>
              </a:gdLst>
              <a:ahLst/>
              <a:cxnLst>
                <a:cxn ang="0">
                  <a:pos x="T0" y="T1"/>
                </a:cxn>
                <a:cxn ang="0">
                  <a:pos x="T2" y="T3"/>
                </a:cxn>
                <a:cxn ang="0">
                  <a:pos x="T4" y="T5"/>
                </a:cxn>
                <a:cxn ang="0">
                  <a:pos x="T6" y="T7"/>
                </a:cxn>
                <a:cxn ang="0">
                  <a:pos x="T8" y="T9"/>
                </a:cxn>
              </a:cxnLst>
              <a:rect l="0" t="0" r="r" b="b"/>
              <a:pathLst>
                <a:path w="79" h="147">
                  <a:moveTo>
                    <a:pt x="0" y="79"/>
                  </a:moveTo>
                  <a:lnTo>
                    <a:pt x="79" y="0"/>
                  </a:lnTo>
                  <a:lnTo>
                    <a:pt x="79" y="67"/>
                  </a:lnTo>
                  <a:lnTo>
                    <a:pt x="0" y="147"/>
                  </a:lnTo>
                  <a:lnTo>
                    <a:pt x="0" y="79"/>
                  </a:lnTo>
                  <a:close/>
                </a:path>
              </a:pathLst>
            </a:custGeom>
            <a:solidFill>
              <a:srgbClr val="99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67" name="Freeform 176"/>
            <p:cNvSpPr/>
            <p:nvPr/>
          </p:nvSpPr>
          <p:spPr bwMode="auto">
            <a:xfrm>
              <a:off x="3047" y="2147"/>
              <a:ext cx="505" cy="122"/>
            </a:xfrm>
            <a:custGeom>
              <a:avLst/>
              <a:gdLst>
                <a:gd name="T0" fmla="*/ 255 w 334"/>
                <a:gd name="T1" fmla="*/ 79 h 79"/>
                <a:gd name="T2" fmla="*/ 334 w 334"/>
                <a:gd name="T3" fmla="*/ 0 h 79"/>
                <a:gd name="T4" fmla="*/ 79 w 334"/>
                <a:gd name="T5" fmla="*/ 0 h 79"/>
                <a:gd name="T6" fmla="*/ 0 w 334"/>
                <a:gd name="T7" fmla="*/ 79 h 79"/>
                <a:gd name="T8" fmla="*/ 255 w 334"/>
                <a:gd name="T9" fmla="*/ 79 h 79"/>
              </a:gdLst>
              <a:ahLst/>
              <a:cxnLst>
                <a:cxn ang="0">
                  <a:pos x="T0" y="T1"/>
                </a:cxn>
                <a:cxn ang="0">
                  <a:pos x="T2" y="T3"/>
                </a:cxn>
                <a:cxn ang="0">
                  <a:pos x="T4" y="T5"/>
                </a:cxn>
                <a:cxn ang="0">
                  <a:pos x="T6" y="T7"/>
                </a:cxn>
                <a:cxn ang="0">
                  <a:pos x="T8" y="T9"/>
                </a:cxn>
              </a:cxnLst>
              <a:rect l="0" t="0" r="r" b="b"/>
              <a:pathLst>
                <a:path w="334" h="79">
                  <a:moveTo>
                    <a:pt x="255" y="79"/>
                  </a:moveTo>
                  <a:lnTo>
                    <a:pt x="334" y="0"/>
                  </a:lnTo>
                  <a:lnTo>
                    <a:pt x="79" y="0"/>
                  </a:lnTo>
                  <a:lnTo>
                    <a:pt x="0" y="79"/>
                  </a:lnTo>
                  <a:lnTo>
                    <a:pt x="255" y="79"/>
                  </a:lnTo>
                  <a:close/>
                </a:path>
              </a:pathLst>
            </a:custGeom>
            <a:solidFill>
              <a:srgbClr val="00B4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68" name="Freeform 177"/>
            <p:cNvSpPr/>
            <p:nvPr/>
          </p:nvSpPr>
          <p:spPr bwMode="auto">
            <a:xfrm>
              <a:off x="3047" y="2147"/>
              <a:ext cx="505" cy="122"/>
            </a:xfrm>
            <a:custGeom>
              <a:avLst/>
              <a:gdLst>
                <a:gd name="T0" fmla="*/ 255 w 334"/>
                <a:gd name="T1" fmla="*/ 79 h 79"/>
                <a:gd name="T2" fmla="*/ 334 w 334"/>
                <a:gd name="T3" fmla="*/ 0 h 79"/>
                <a:gd name="T4" fmla="*/ 79 w 334"/>
                <a:gd name="T5" fmla="*/ 0 h 79"/>
                <a:gd name="T6" fmla="*/ 0 w 334"/>
                <a:gd name="T7" fmla="*/ 79 h 79"/>
                <a:gd name="T8" fmla="*/ 255 w 334"/>
                <a:gd name="T9" fmla="*/ 79 h 79"/>
              </a:gdLst>
              <a:ahLst/>
              <a:cxnLst>
                <a:cxn ang="0">
                  <a:pos x="T0" y="T1"/>
                </a:cxn>
                <a:cxn ang="0">
                  <a:pos x="T2" y="T3"/>
                </a:cxn>
                <a:cxn ang="0">
                  <a:pos x="T4" y="T5"/>
                </a:cxn>
                <a:cxn ang="0">
                  <a:pos x="T6" y="T7"/>
                </a:cxn>
                <a:cxn ang="0">
                  <a:pos x="T8" y="T9"/>
                </a:cxn>
              </a:cxnLst>
              <a:rect l="0" t="0" r="r" b="b"/>
              <a:pathLst>
                <a:path w="334" h="79">
                  <a:moveTo>
                    <a:pt x="255" y="79"/>
                  </a:moveTo>
                  <a:lnTo>
                    <a:pt x="334" y="0"/>
                  </a:lnTo>
                  <a:lnTo>
                    <a:pt x="79" y="0"/>
                  </a:lnTo>
                  <a:lnTo>
                    <a:pt x="0" y="79"/>
                  </a:lnTo>
                  <a:lnTo>
                    <a:pt x="255" y="79"/>
                  </a:lnTo>
                  <a:close/>
                </a:path>
              </a:pathLst>
            </a:custGeom>
            <a:solidFill>
              <a:srgbClr val="68A4C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69" name="Freeform 178"/>
            <p:cNvSpPr/>
            <p:nvPr/>
          </p:nvSpPr>
          <p:spPr bwMode="auto">
            <a:xfrm>
              <a:off x="3275" y="2203"/>
              <a:ext cx="165" cy="40"/>
            </a:xfrm>
            <a:custGeom>
              <a:avLst/>
              <a:gdLst>
                <a:gd name="T0" fmla="*/ 9 w 109"/>
                <a:gd name="T1" fmla="*/ 5 h 26"/>
                <a:gd name="T2" fmla="*/ 0 w 109"/>
                <a:gd name="T3" fmla="*/ 14 h 26"/>
                <a:gd name="T4" fmla="*/ 65 w 109"/>
                <a:gd name="T5" fmla="*/ 14 h 26"/>
                <a:gd name="T6" fmla="*/ 55 w 109"/>
                <a:gd name="T7" fmla="*/ 26 h 26"/>
                <a:gd name="T8" fmla="*/ 109 w 109"/>
                <a:gd name="T9" fmla="*/ 12 h 26"/>
                <a:gd name="T10" fmla="*/ 81 w 109"/>
                <a:gd name="T11" fmla="*/ 0 h 26"/>
                <a:gd name="T12" fmla="*/ 74 w 109"/>
                <a:gd name="T13" fmla="*/ 5 h 26"/>
                <a:gd name="T14" fmla="*/ 9 w 109"/>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6">
                  <a:moveTo>
                    <a:pt x="9" y="5"/>
                  </a:moveTo>
                  <a:lnTo>
                    <a:pt x="0" y="14"/>
                  </a:lnTo>
                  <a:lnTo>
                    <a:pt x="65" y="14"/>
                  </a:lnTo>
                  <a:lnTo>
                    <a:pt x="55" y="26"/>
                  </a:lnTo>
                  <a:lnTo>
                    <a:pt x="109" y="12"/>
                  </a:lnTo>
                  <a:lnTo>
                    <a:pt x="81" y="0"/>
                  </a:lnTo>
                  <a:lnTo>
                    <a:pt x="74" y="5"/>
                  </a:lnTo>
                  <a:lnTo>
                    <a:pt x="9" y="5"/>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70" name="Freeform 179"/>
            <p:cNvSpPr/>
            <p:nvPr/>
          </p:nvSpPr>
          <p:spPr bwMode="auto">
            <a:xfrm>
              <a:off x="3275" y="2203"/>
              <a:ext cx="165" cy="40"/>
            </a:xfrm>
            <a:custGeom>
              <a:avLst/>
              <a:gdLst>
                <a:gd name="T0" fmla="*/ 9 w 109"/>
                <a:gd name="T1" fmla="*/ 5 h 26"/>
                <a:gd name="T2" fmla="*/ 0 w 109"/>
                <a:gd name="T3" fmla="*/ 14 h 26"/>
                <a:gd name="T4" fmla="*/ 65 w 109"/>
                <a:gd name="T5" fmla="*/ 14 h 26"/>
                <a:gd name="T6" fmla="*/ 55 w 109"/>
                <a:gd name="T7" fmla="*/ 26 h 26"/>
                <a:gd name="T8" fmla="*/ 109 w 109"/>
                <a:gd name="T9" fmla="*/ 12 h 26"/>
                <a:gd name="T10" fmla="*/ 81 w 109"/>
                <a:gd name="T11" fmla="*/ 0 h 26"/>
                <a:gd name="T12" fmla="*/ 74 w 109"/>
                <a:gd name="T13" fmla="*/ 5 h 26"/>
                <a:gd name="T14" fmla="*/ 9 w 109"/>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6">
                  <a:moveTo>
                    <a:pt x="9" y="5"/>
                  </a:moveTo>
                  <a:lnTo>
                    <a:pt x="0" y="14"/>
                  </a:lnTo>
                  <a:lnTo>
                    <a:pt x="65" y="14"/>
                  </a:lnTo>
                  <a:lnTo>
                    <a:pt x="55" y="26"/>
                  </a:lnTo>
                  <a:lnTo>
                    <a:pt x="109" y="12"/>
                  </a:lnTo>
                  <a:lnTo>
                    <a:pt x="81" y="0"/>
                  </a:lnTo>
                  <a:lnTo>
                    <a:pt x="74" y="5"/>
                  </a:lnTo>
                  <a:lnTo>
                    <a:pt x="9" y="5"/>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71" name="Freeform 180"/>
            <p:cNvSpPr/>
            <p:nvPr/>
          </p:nvSpPr>
          <p:spPr bwMode="auto">
            <a:xfrm>
              <a:off x="3324" y="2150"/>
              <a:ext cx="164" cy="45"/>
            </a:xfrm>
            <a:custGeom>
              <a:avLst/>
              <a:gdLst>
                <a:gd name="T0" fmla="*/ 9 w 109"/>
                <a:gd name="T1" fmla="*/ 8 h 29"/>
                <a:gd name="T2" fmla="*/ 0 w 109"/>
                <a:gd name="T3" fmla="*/ 17 h 29"/>
                <a:gd name="T4" fmla="*/ 65 w 109"/>
                <a:gd name="T5" fmla="*/ 17 h 29"/>
                <a:gd name="T6" fmla="*/ 53 w 109"/>
                <a:gd name="T7" fmla="*/ 29 h 29"/>
                <a:gd name="T8" fmla="*/ 109 w 109"/>
                <a:gd name="T9" fmla="*/ 12 h 29"/>
                <a:gd name="T10" fmla="*/ 79 w 109"/>
                <a:gd name="T11" fmla="*/ 0 h 29"/>
                <a:gd name="T12" fmla="*/ 74 w 109"/>
                <a:gd name="T13" fmla="*/ 8 h 29"/>
                <a:gd name="T14" fmla="*/ 9 w 109"/>
                <a:gd name="T15" fmla="*/ 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9">
                  <a:moveTo>
                    <a:pt x="9" y="8"/>
                  </a:moveTo>
                  <a:lnTo>
                    <a:pt x="0" y="17"/>
                  </a:lnTo>
                  <a:lnTo>
                    <a:pt x="65" y="17"/>
                  </a:lnTo>
                  <a:lnTo>
                    <a:pt x="53" y="29"/>
                  </a:lnTo>
                  <a:lnTo>
                    <a:pt x="109" y="12"/>
                  </a:lnTo>
                  <a:lnTo>
                    <a:pt x="79" y="0"/>
                  </a:lnTo>
                  <a:lnTo>
                    <a:pt x="74" y="8"/>
                  </a:lnTo>
                  <a:lnTo>
                    <a:pt x="9" y="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72" name="Freeform 181"/>
            <p:cNvSpPr/>
            <p:nvPr/>
          </p:nvSpPr>
          <p:spPr bwMode="auto">
            <a:xfrm>
              <a:off x="3324" y="2150"/>
              <a:ext cx="164" cy="45"/>
            </a:xfrm>
            <a:custGeom>
              <a:avLst/>
              <a:gdLst>
                <a:gd name="T0" fmla="*/ 9 w 109"/>
                <a:gd name="T1" fmla="*/ 8 h 29"/>
                <a:gd name="T2" fmla="*/ 0 w 109"/>
                <a:gd name="T3" fmla="*/ 17 h 29"/>
                <a:gd name="T4" fmla="*/ 65 w 109"/>
                <a:gd name="T5" fmla="*/ 17 h 29"/>
                <a:gd name="T6" fmla="*/ 53 w 109"/>
                <a:gd name="T7" fmla="*/ 29 h 29"/>
                <a:gd name="T8" fmla="*/ 109 w 109"/>
                <a:gd name="T9" fmla="*/ 12 h 29"/>
                <a:gd name="T10" fmla="*/ 79 w 109"/>
                <a:gd name="T11" fmla="*/ 0 h 29"/>
                <a:gd name="T12" fmla="*/ 74 w 109"/>
                <a:gd name="T13" fmla="*/ 8 h 29"/>
                <a:gd name="T14" fmla="*/ 9 w 109"/>
                <a:gd name="T15" fmla="*/ 8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9">
                  <a:moveTo>
                    <a:pt x="9" y="8"/>
                  </a:moveTo>
                  <a:lnTo>
                    <a:pt x="0" y="17"/>
                  </a:lnTo>
                  <a:lnTo>
                    <a:pt x="65" y="17"/>
                  </a:lnTo>
                  <a:lnTo>
                    <a:pt x="53" y="29"/>
                  </a:lnTo>
                  <a:lnTo>
                    <a:pt x="109" y="12"/>
                  </a:lnTo>
                  <a:lnTo>
                    <a:pt x="79" y="0"/>
                  </a:lnTo>
                  <a:lnTo>
                    <a:pt x="74" y="8"/>
                  </a:lnTo>
                  <a:lnTo>
                    <a:pt x="9" y="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73" name="Freeform 182"/>
            <p:cNvSpPr/>
            <p:nvPr/>
          </p:nvSpPr>
          <p:spPr bwMode="auto">
            <a:xfrm>
              <a:off x="3103" y="2218"/>
              <a:ext cx="165" cy="40"/>
            </a:xfrm>
            <a:custGeom>
              <a:avLst/>
              <a:gdLst>
                <a:gd name="T0" fmla="*/ 100 w 109"/>
                <a:gd name="T1" fmla="*/ 21 h 26"/>
                <a:gd name="T2" fmla="*/ 109 w 109"/>
                <a:gd name="T3" fmla="*/ 12 h 26"/>
                <a:gd name="T4" fmla="*/ 42 w 109"/>
                <a:gd name="T5" fmla="*/ 12 h 26"/>
                <a:gd name="T6" fmla="*/ 53 w 109"/>
                <a:gd name="T7" fmla="*/ 0 h 26"/>
                <a:gd name="T8" fmla="*/ 0 w 109"/>
                <a:gd name="T9" fmla="*/ 14 h 26"/>
                <a:gd name="T10" fmla="*/ 28 w 109"/>
                <a:gd name="T11" fmla="*/ 26 h 26"/>
                <a:gd name="T12" fmla="*/ 33 w 109"/>
                <a:gd name="T13" fmla="*/ 21 h 26"/>
                <a:gd name="T14" fmla="*/ 100 w 109"/>
                <a:gd name="T15" fmla="*/ 2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6">
                  <a:moveTo>
                    <a:pt x="100" y="21"/>
                  </a:moveTo>
                  <a:lnTo>
                    <a:pt x="109" y="12"/>
                  </a:lnTo>
                  <a:lnTo>
                    <a:pt x="42" y="12"/>
                  </a:lnTo>
                  <a:lnTo>
                    <a:pt x="53" y="0"/>
                  </a:lnTo>
                  <a:lnTo>
                    <a:pt x="0" y="14"/>
                  </a:lnTo>
                  <a:lnTo>
                    <a:pt x="28" y="26"/>
                  </a:lnTo>
                  <a:lnTo>
                    <a:pt x="33" y="21"/>
                  </a:lnTo>
                  <a:lnTo>
                    <a:pt x="100" y="21"/>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74" name="Freeform 183"/>
            <p:cNvSpPr/>
            <p:nvPr/>
          </p:nvSpPr>
          <p:spPr bwMode="auto">
            <a:xfrm>
              <a:off x="3103" y="2218"/>
              <a:ext cx="165" cy="40"/>
            </a:xfrm>
            <a:custGeom>
              <a:avLst/>
              <a:gdLst>
                <a:gd name="T0" fmla="*/ 100 w 109"/>
                <a:gd name="T1" fmla="*/ 21 h 26"/>
                <a:gd name="T2" fmla="*/ 109 w 109"/>
                <a:gd name="T3" fmla="*/ 12 h 26"/>
                <a:gd name="T4" fmla="*/ 42 w 109"/>
                <a:gd name="T5" fmla="*/ 12 h 26"/>
                <a:gd name="T6" fmla="*/ 53 w 109"/>
                <a:gd name="T7" fmla="*/ 0 h 26"/>
                <a:gd name="T8" fmla="*/ 0 w 109"/>
                <a:gd name="T9" fmla="*/ 14 h 26"/>
                <a:gd name="T10" fmla="*/ 28 w 109"/>
                <a:gd name="T11" fmla="*/ 26 h 26"/>
                <a:gd name="T12" fmla="*/ 33 w 109"/>
                <a:gd name="T13" fmla="*/ 21 h 26"/>
                <a:gd name="T14" fmla="*/ 100 w 109"/>
                <a:gd name="T15" fmla="*/ 21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6">
                  <a:moveTo>
                    <a:pt x="100" y="21"/>
                  </a:moveTo>
                  <a:lnTo>
                    <a:pt x="109" y="12"/>
                  </a:lnTo>
                  <a:lnTo>
                    <a:pt x="42" y="12"/>
                  </a:lnTo>
                  <a:lnTo>
                    <a:pt x="53" y="0"/>
                  </a:lnTo>
                  <a:lnTo>
                    <a:pt x="0" y="14"/>
                  </a:lnTo>
                  <a:lnTo>
                    <a:pt x="28" y="26"/>
                  </a:lnTo>
                  <a:lnTo>
                    <a:pt x="33" y="21"/>
                  </a:lnTo>
                  <a:lnTo>
                    <a:pt x="100" y="21"/>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75" name="Freeform 184"/>
            <p:cNvSpPr/>
            <p:nvPr/>
          </p:nvSpPr>
          <p:spPr bwMode="auto">
            <a:xfrm>
              <a:off x="3148" y="2166"/>
              <a:ext cx="165" cy="44"/>
            </a:xfrm>
            <a:custGeom>
              <a:avLst/>
              <a:gdLst>
                <a:gd name="T0" fmla="*/ 100 w 109"/>
                <a:gd name="T1" fmla="*/ 22 h 29"/>
                <a:gd name="T2" fmla="*/ 109 w 109"/>
                <a:gd name="T3" fmla="*/ 12 h 29"/>
                <a:gd name="T4" fmla="*/ 44 w 109"/>
                <a:gd name="T5" fmla="*/ 12 h 29"/>
                <a:gd name="T6" fmla="*/ 56 w 109"/>
                <a:gd name="T7" fmla="*/ 0 h 29"/>
                <a:gd name="T8" fmla="*/ 0 w 109"/>
                <a:gd name="T9" fmla="*/ 17 h 29"/>
                <a:gd name="T10" fmla="*/ 30 w 109"/>
                <a:gd name="T11" fmla="*/ 29 h 29"/>
                <a:gd name="T12" fmla="*/ 35 w 109"/>
                <a:gd name="T13" fmla="*/ 22 h 29"/>
                <a:gd name="T14" fmla="*/ 100 w 109"/>
                <a:gd name="T15" fmla="*/ 2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9">
                  <a:moveTo>
                    <a:pt x="100" y="22"/>
                  </a:moveTo>
                  <a:lnTo>
                    <a:pt x="109" y="12"/>
                  </a:lnTo>
                  <a:lnTo>
                    <a:pt x="44" y="12"/>
                  </a:lnTo>
                  <a:lnTo>
                    <a:pt x="56" y="0"/>
                  </a:lnTo>
                  <a:lnTo>
                    <a:pt x="0" y="17"/>
                  </a:lnTo>
                  <a:lnTo>
                    <a:pt x="30" y="29"/>
                  </a:lnTo>
                  <a:lnTo>
                    <a:pt x="35" y="22"/>
                  </a:lnTo>
                  <a:lnTo>
                    <a:pt x="100" y="22"/>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76" name="Freeform 185"/>
            <p:cNvSpPr/>
            <p:nvPr/>
          </p:nvSpPr>
          <p:spPr bwMode="auto">
            <a:xfrm>
              <a:off x="3148" y="2166"/>
              <a:ext cx="165" cy="44"/>
            </a:xfrm>
            <a:custGeom>
              <a:avLst/>
              <a:gdLst>
                <a:gd name="T0" fmla="*/ 100 w 109"/>
                <a:gd name="T1" fmla="*/ 22 h 29"/>
                <a:gd name="T2" fmla="*/ 109 w 109"/>
                <a:gd name="T3" fmla="*/ 12 h 29"/>
                <a:gd name="T4" fmla="*/ 44 w 109"/>
                <a:gd name="T5" fmla="*/ 12 h 29"/>
                <a:gd name="T6" fmla="*/ 56 w 109"/>
                <a:gd name="T7" fmla="*/ 0 h 29"/>
                <a:gd name="T8" fmla="*/ 0 w 109"/>
                <a:gd name="T9" fmla="*/ 17 h 29"/>
                <a:gd name="T10" fmla="*/ 30 w 109"/>
                <a:gd name="T11" fmla="*/ 29 h 29"/>
                <a:gd name="T12" fmla="*/ 35 w 109"/>
                <a:gd name="T13" fmla="*/ 22 h 29"/>
                <a:gd name="T14" fmla="*/ 100 w 109"/>
                <a:gd name="T15" fmla="*/ 2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9">
                  <a:moveTo>
                    <a:pt x="100" y="22"/>
                  </a:moveTo>
                  <a:lnTo>
                    <a:pt x="109" y="12"/>
                  </a:lnTo>
                  <a:lnTo>
                    <a:pt x="44" y="12"/>
                  </a:lnTo>
                  <a:lnTo>
                    <a:pt x="56" y="0"/>
                  </a:lnTo>
                  <a:lnTo>
                    <a:pt x="0" y="17"/>
                  </a:lnTo>
                  <a:lnTo>
                    <a:pt x="30" y="29"/>
                  </a:lnTo>
                  <a:lnTo>
                    <a:pt x="35" y="22"/>
                  </a:lnTo>
                  <a:lnTo>
                    <a:pt x="100" y="22"/>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77" name="Freeform 186"/>
            <p:cNvSpPr/>
            <p:nvPr/>
          </p:nvSpPr>
          <p:spPr bwMode="auto">
            <a:xfrm>
              <a:off x="3278" y="2206"/>
              <a:ext cx="165" cy="41"/>
            </a:xfrm>
            <a:custGeom>
              <a:avLst/>
              <a:gdLst>
                <a:gd name="T0" fmla="*/ 9 w 109"/>
                <a:gd name="T1" fmla="*/ 5 h 27"/>
                <a:gd name="T2" fmla="*/ 0 w 109"/>
                <a:gd name="T3" fmla="*/ 15 h 27"/>
                <a:gd name="T4" fmla="*/ 65 w 109"/>
                <a:gd name="T5" fmla="*/ 15 h 27"/>
                <a:gd name="T6" fmla="*/ 56 w 109"/>
                <a:gd name="T7" fmla="*/ 27 h 27"/>
                <a:gd name="T8" fmla="*/ 109 w 109"/>
                <a:gd name="T9" fmla="*/ 12 h 27"/>
                <a:gd name="T10" fmla="*/ 81 w 109"/>
                <a:gd name="T11" fmla="*/ 0 h 27"/>
                <a:gd name="T12" fmla="*/ 74 w 109"/>
                <a:gd name="T13" fmla="*/ 5 h 27"/>
                <a:gd name="T14" fmla="*/ 9 w 109"/>
                <a:gd name="T15" fmla="*/ 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7">
                  <a:moveTo>
                    <a:pt x="9" y="5"/>
                  </a:moveTo>
                  <a:lnTo>
                    <a:pt x="0" y="15"/>
                  </a:lnTo>
                  <a:lnTo>
                    <a:pt x="65" y="15"/>
                  </a:lnTo>
                  <a:lnTo>
                    <a:pt x="56" y="27"/>
                  </a:lnTo>
                  <a:lnTo>
                    <a:pt x="109" y="12"/>
                  </a:lnTo>
                  <a:lnTo>
                    <a:pt x="81" y="0"/>
                  </a:lnTo>
                  <a:lnTo>
                    <a:pt x="74" y="5"/>
                  </a:lnTo>
                  <a:lnTo>
                    <a:pt x="9" y="5"/>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78" name="Freeform 187"/>
            <p:cNvSpPr/>
            <p:nvPr/>
          </p:nvSpPr>
          <p:spPr bwMode="auto">
            <a:xfrm>
              <a:off x="3278" y="2206"/>
              <a:ext cx="165" cy="41"/>
            </a:xfrm>
            <a:custGeom>
              <a:avLst/>
              <a:gdLst>
                <a:gd name="T0" fmla="*/ 9 w 109"/>
                <a:gd name="T1" fmla="*/ 5 h 27"/>
                <a:gd name="T2" fmla="*/ 0 w 109"/>
                <a:gd name="T3" fmla="*/ 15 h 27"/>
                <a:gd name="T4" fmla="*/ 65 w 109"/>
                <a:gd name="T5" fmla="*/ 15 h 27"/>
                <a:gd name="T6" fmla="*/ 56 w 109"/>
                <a:gd name="T7" fmla="*/ 27 h 27"/>
                <a:gd name="T8" fmla="*/ 109 w 109"/>
                <a:gd name="T9" fmla="*/ 12 h 27"/>
                <a:gd name="T10" fmla="*/ 81 w 109"/>
                <a:gd name="T11" fmla="*/ 0 h 27"/>
                <a:gd name="T12" fmla="*/ 74 w 109"/>
                <a:gd name="T13" fmla="*/ 5 h 27"/>
                <a:gd name="T14" fmla="*/ 9 w 109"/>
                <a:gd name="T15" fmla="*/ 5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7">
                  <a:moveTo>
                    <a:pt x="9" y="5"/>
                  </a:moveTo>
                  <a:lnTo>
                    <a:pt x="0" y="15"/>
                  </a:lnTo>
                  <a:lnTo>
                    <a:pt x="65" y="15"/>
                  </a:lnTo>
                  <a:lnTo>
                    <a:pt x="56" y="27"/>
                  </a:lnTo>
                  <a:lnTo>
                    <a:pt x="109" y="12"/>
                  </a:lnTo>
                  <a:lnTo>
                    <a:pt x="81" y="0"/>
                  </a:lnTo>
                  <a:lnTo>
                    <a:pt x="74" y="5"/>
                  </a:lnTo>
                  <a:lnTo>
                    <a:pt x="9" y="5"/>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79" name="Freeform 188"/>
            <p:cNvSpPr/>
            <p:nvPr/>
          </p:nvSpPr>
          <p:spPr bwMode="auto">
            <a:xfrm>
              <a:off x="3327" y="2155"/>
              <a:ext cx="165" cy="45"/>
            </a:xfrm>
            <a:custGeom>
              <a:avLst/>
              <a:gdLst>
                <a:gd name="T0" fmla="*/ 10 w 109"/>
                <a:gd name="T1" fmla="*/ 7 h 29"/>
                <a:gd name="T2" fmla="*/ 0 w 109"/>
                <a:gd name="T3" fmla="*/ 17 h 29"/>
                <a:gd name="T4" fmla="*/ 65 w 109"/>
                <a:gd name="T5" fmla="*/ 17 h 29"/>
                <a:gd name="T6" fmla="*/ 54 w 109"/>
                <a:gd name="T7" fmla="*/ 29 h 29"/>
                <a:gd name="T8" fmla="*/ 109 w 109"/>
                <a:gd name="T9" fmla="*/ 12 h 29"/>
                <a:gd name="T10" fmla="*/ 79 w 109"/>
                <a:gd name="T11" fmla="*/ 0 h 29"/>
                <a:gd name="T12" fmla="*/ 75 w 109"/>
                <a:gd name="T13" fmla="*/ 7 h 29"/>
                <a:gd name="T14" fmla="*/ 10 w 10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9">
                  <a:moveTo>
                    <a:pt x="10" y="7"/>
                  </a:moveTo>
                  <a:lnTo>
                    <a:pt x="0" y="17"/>
                  </a:lnTo>
                  <a:lnTo>
                    <a:pt x="65" y="17"/>
                  </a:lnTo>
                  <a:lnTo>
                    <a:pt x="54" y="29"/>
                  </a:lnTo>
                  <a:lnTo>
                    <a:pt x="109" y="12"/>
                  </a:lnTo>
                  <a:lnTo>
                    <a:pt x="79" y="0"/>
                  </a:lnTo>
                  <a:lnTo>
                    <a:pt x="75" y="7"/>
                  </a:lnTo>
                  <a:lnTo>
                    <a:pt x="10" y="7"/>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80" name="Freeform 189"/>
            <p:cNvSpPr/>
            <p:nvPr/>
          </p:nvSpPr>
          <p:spPr bwMode="auto">
            <a:xfrm>
              <a:off x="3327" y="2155"/>
              <a:ext cx="165" cy="45"/>
            </a:xfrm>
            <a:custGeom>
              <a:avLst/>
              <a:gdLst>
                <a:gd name="T0" fmla="*/ 10 w 109"/>
                <a:gd name="T1" fmla="*/ 7 h 29"/>
                <a:gd name="T2" fmla="*/ 0 w 109"/>
                <a:gd name="T3" fmla="*/ 17 h 29"/>
                <a:gd name="T4" fmla="*/ 65 w 109"/>
                <a:gd name="T5" fmla="*/ 17 h 29"/>
                <a:gd name="T6" fmla="*/ 54 w 109"/>
                <a:gd name="T7" fmla="*/ 29 h 29"/>
                <a:gd name="T8" fmla="*/ 109 w 109"/>
                <a:gd name="T9" fmla="*/ 12 h 29"/>
                <a:gd name="T10" fmla="*/ 79 w 109"/>
                <a:gd name="T11" fmla="*/ 0 h 29"/>
                <a:gd name="T12" fmla="*/ 75 w 109"/>
                <a:gd name="T13" fmla="*/ 7 h 29"/>
                <a:gd name="T14" fmla="*/ 10 w 109"/>
                <a:gd name="T15" fmla="*/ 7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9">
                  <a:moveTo>
                    <a:pt x="10" y="7"/>
                  </a:moveTo>
                  <a:lnTo>
                    <a:pt x="0" y="17"/>
                  </a:lnTo>
                  <a:lnTo>
                    <a:pt x="65" y="17"/>
                  </a:lnTo>
                  <a:lnTo>
                    <a:pt x="54" y="29"/>
                  </a:lnTo>
                  <a:lnTo>
                    <a:pt x="109" y="12"/>
                  </a:lnTo>
                  <a:lnTo>
                    <a:pt x="79" y="0"/>
                  </a:lnTo>
                  <a:lnTo>
                    <a:pt x="75" y="7"/>
                  </a:lnTo>
                  <a:lnTo>
                    <a:pt x="10" y="7"/>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81" name="Freeform 190"/>
            <p:cNvSpPr/>
            <p:nvPr/>
          </p:nvSpPr>
          <p:spPr bwMode="auto">
            <a:xfrm>
              <a:off x="3106" y="2221"/>
              <a:ext cx="165" cy="42"/>
            </a:xfrm>
            <a:custGeom>
              <a:avLst/>
              <a:gdLst>
                <a:gd name="T0" fmla="*/ 100 w 109"/>
                <a:gd name="T1" fmla="*/ 22 h 27"/>
                <a:gd name="T2" fmla="*/ 109 w 109"/>
                <a:gd name="T3" fmla="*/ 12 h 27"/>
                <a:gd name="T4" fmla="*/ 42 w 109"/>
                <a:gd name="T5" fmla="*/ 12 h 27"/>
                <a:gd name="T6" fmla="*/ 54 w 109"/>
                <a:gd name="T7" fmla="*/ 0 h 27"/>
                <a:gd name="T8" fmla="*/ 0 w 109"/>
                <a:gd name="T9" fmla="*/ 14 h 27"/>
                <a:gd name="T10" fmla="*/ 28 w 109"/>
                <a:gd name="T11" fmla="*/ 27 h 27"/>
                <a:gd name="T12" fmla="*/ 33 w 109"/>
                <a:gd name="T13" fmla="*/ 22 h 27"/>
                <a:gd name="T14" fmla="*/ 100 w 109"/>
                <a:gd name="T15" fmla="*/ 2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7">
                  <a:moveTo>
                    <a:pt x="100" y="22"/>
                  </a:moveTo>
                  <a:lnTo>
                    <a:pt x="109" y="12"/>
                  </a:lnTo>
                  <a:lnTo>
                    <a:pt x="42" y="12"/>
                  </a:lnTo>
                  <a:lnTo>
                    <a:pt x="54" y="0"/>
                  </a:lnTo>
                  <a:lnTo>
                    <a:pt x="0" y="14"/>
                  </a:lnTo>
                  <a:lnTo>
                    <a:pt x="28" y="27"/>
                  </a:lnTo>
                  <a:lnTo>
                    <a:pt x="33" y="22"/>
                  </a:lnTo>
                  <a:lnTo>
                    <a:pt x="100" y="22"/>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82" name="Freeform 191"/>
            <p:cNvSpPr/>
            <p:nvPr/>
          </p:nvSpPr>
          <p:spPr bwMode="auto">
            <a:xfrm>
              <a:off x="3106" y="2221"/>
              <a:ext cx="165" cy="42"/>
            </a:xfrm>
            <a:custGeom>
              <a:avLst/>
              <a:gdLst>
                <a:gd name="T0" fmla="*/ 100 w 109"/>
                <a:gd name="T1" fmla="*/ 22 h 27"/>
                <a:gd name="T2" fmla="*/ 109 w 109"/>
                <a:gd name="T3" fmla="*/ 12 h 27"/>
                <a:gd name="T4" fmla="*/ 42 w 109"/>
                <a:gd name="T5" fmla="*/ 12 h 27"/>
                <a:gd name="T6" fmla="*/ 54 w 109"/>
                <a:gd name="T7" fmla="*/ 0 h 27"/>
                <a:gd name="T8" fmla="*/ 0 w 109"/>
                <a:gd name="T9" fmla="*/ 14 h 27"/>
                <a:gd name="T10" fmla="*/ 28 w 109"/>
                <a:gd name="T11" fmla="*/ 27 h 27"/>
                <a:gd name="T12" fmla="*/ 33 w 109"/>
                <a:gd name="T13" fmla="*/ 22 h 27"/>
                <a:gd name="T14" fmla="*/ 100 w 109"/>
                <a:gd name="T15" fmla="*/ 22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27">
                  <a:moveTo>
                    <a:pt x="100" y="22"/>
                  </a:moveTo>
                  <a:lnTo>
                    <a:pt x="109" y="12"/>
                  </a:lnTo>
                  <a:lnTo>
                    <a:pt x="42" y="12"/>
                  </a:lnTo>
                  <a:lnTo>
                    <a:pt x="54" y="0"/>
                  </a:lnTo>
                  <a:lnTo>
                    <a:pt x="0" y="14"/>
                  </a:lnTo>
                  <a:lnTo>
                    <a:pt x="28" y="27"/>
                  </a:lnTo>
                  <a:lnTo>
                    <a:pt x="33" y="22"/>
                  </a:lnTo>
                  <a:lnTo>
                    <a:pt x="100" y="22"/>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83" name="Freeform 192"/>
            <p:cNvSpPr/>
            <p:nvPr/>
          </p:nvSpPr>
          <p:spPr bwMode="auto">
            <a:xfrm>
              <a:off x="3153" y="2169"/>
              <a:ext cx="163" cy="44"/>
            </a:xfrm>
            <a:custGeom>
              <a:avLst/>
              <a:gdLst>
                <a:gd name="T0" fmla="*/ 99 w 108"/>
                <a:gd name="T1" fmla="*/ 22 h 29"/>
                <a:gd name="T2" fmla="*/ 108 w 108"/>
                <a:gd name="T3" fmla="*/ 12 h 29"/>
                <a:gd name="T4" fmla="*/ 44 w 108"/>
                <a:gd name="T5" fmla="*/ 12 h 29"/>
                <a:gd name="T6" fmla="*/ 55 w 108"/>
                <a:gd name="T7" fmla="*/ 0 h 29"/>
                <a:gd name="T8" fmla="*/ 0 w 108"/>
                <a:gd name="T9" fmla="*/ 17 h 29"/>
                <a:gd name="T10" fmla="*/ 30 w 108"/>
                <a:gd name="T11" fmla="*/ 29 h 29"/>
                <a:gd name="T12" fmla="*/ 34 w 108"/>
                <a:gd name="T13" fmla="*/ 22 h 29"/>
                <a:gd name="T14" fmla="*/ 99 w 108"/>
                <a:gd name="T15" fmla="*/ 2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9">
                  <a:moveTo>
                    <a:pt x="99" y="22"/>
                  </a:moveTo>
                  <a:lnTo>
                    <a:pt x="108" y="12"/>
                  </a:lnTo>
                  <a:lnTo>
                    <a:pt x="44" y="12"/>
                  </a:lnTo>
                  <a:lnTo>
                    <a:pt x="55" y="0"/>
                  </a:lnTo>
                  <a:lnTo>
                    <a:pt x="0" y="17"/>
                  </a:lnTo>
                  <a:lnTo>
                    <a:pt x="30" y="29"/>
                  </a:lnTo>
                  <a:lnTo>
                    <a:pt x="34" y="22"/>
                  </a:lnTo>
                  <a:lnTo>
                    <a:pt x="99" y="22"/>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84" name="Freeform 193"/>
            <p:cNvSpPr/>
            <p:nvPr/>
          </p:nvSpPr>
          <p:spPr bwMode="auto">
            <a:xfrm>
              <a:off x="3153" y="2169"/>
              <a:ext cx="163" cy="44"/>
            </a:xfrm>
            <a:custGeom>
              <a:avLst/>
              <a:gdLst>
                <a:gd name="T0" fmla="*/ 99 w 108"/>
                <a:gd name="T1" fmla="*/ 22 h 29"/>
                <a:gd name="T2" fmla="*/ 108 w 108"/>
                <a:gd name="T3" fmla="*/ 12 h 29"/>
                <a:gd name="T4" fmla="*/ 44 w 108"/>
                <a:gd name="T5" fmla="*/ 12 h 29"/>
                <a:gd name="T6" fmla="*/ 55 w 108"/>
                <a:gd name="T7" fmla="*/ 0 h 29"/>
                <a:gd name="T8" fmla="*/ 0 w 108"/>
                <a:gd name="T9" fmla="*/ 17 h 29"/>
                <a:gd name="T10" fmla="*/ 30 w 108"/>
                <a:gd name="T11" fmla="*/ 29 h 29"/>
                <a:gd name="T12" fmla="*/ 34 w 108"/>
                <a:gd name="T13" fmla="*/ 22 h 29"/>
                <a:gd name="T14" fmla="*/ 99 w 108"/>
                <a:gd name="T15" fmla="*/ 22 h 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29">
                  <a:moveTo>
                    <a:pt x="99" y="22"/>
                  </a:moveTo>
                  <a:lnTo>
                    <a:pt x="108" y="12"/>
                  </a:lnTo>
                  <a:lnTo>
                    <a:pt x="44" y="12"/>
                  </a:lnTo>
                  <a:lnTo>
                    <a:pt x="55" y="0"/>
                  </a:lnTo>
                  <a:lnTo>
                    <a:pt x="0" y="17"/>
                  </a:lnTo>
                  <a:lnTo>
                    <a:pt x="30" y="29"/>
                  </a:lnTo>
                  <a:lnTo>
                    <a:pt x="34" y="22"/>
                  </a:lnTo>
                  <a:lnTo>
                    <a:pt x="99" y="22"/>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385" name="Text Box 194"/>
          <p:cNvSpPr>
            <a:spLocks noChangeArrowheads="1"/>
          </p:cNvSpPr>
          <p:nvPr/>
        </p:nvSpPr>
        <p:spPr bwMode="auto">
          <a:xfrm>
            <a:off x="6330950" y="4286250"/>
            <a:ext cx="488950"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400" b="1">
                <a:solidFill>
                  <a:srgbClr val="000000"/>
                </a:solidFill>
                <a:latin typeface="Arial Narrow" panose="020B0606020202030204" pitchFamily="34" charset="0"/>
                <a:ea typeface="宋体" panose="02010600030101010101" pitchFamily="2" charset="-122"/>
                <a:cs typeface="Times New Roman" panose="02020603050405020304" pitchFamily="18" charset="0"/>
              </a:rPr>
              <a:t>WLAN</a:t>
            </a:r>
            <a:endParaRPr lang="de-DE" altLang="zh-CN" sz="1400" b="1">
              <a:solidFill>
                <a:srgbClr val="000000"/>
              </a:solidFill>
              <a:latin typeface="Arial Narrow" panose="020B0606020202030204" pitchFamily="34" charset="0"/>
              <a:ea typeface="宋体" panose="02010600030101010101" pitchFamily="2" charset="-122"/>
              <a:cs typeface="Times New Roman" panose="02020603050405020304" pitchFamily="18" charset="0"/>
            </a:endParaRPr>
          </a:p>
        </p:txBody>
      </p:sp>
      <p:sp>
        <p:nvSpPr>
          <p:cNvPr id="2386" name="Rectangle 195"/>
          <p:cNvSpPr>
            <a:spLocks noChangeArrowheads="1"/>
          </p:cNvSpPr>
          <p:nvPr/>
        </p:nvSpPr>
        <p:spPr bwMode="auto">
          <a:xfrm>
            <a:off x="3692525" y="1858963"/>
            <a:ext cx="1301750"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9" tIns="42200" rIns="84399" bIns="42200"/>
          <a:lstStyle>
            <a:lvl1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75000"/>
              </a:lnSpc>
              <a:buSzPct val="100000"/>
            </a:pPr>
            <a:r>
              <a:rPr lang="zh-CN" altLang="de-DE" sz="1400">
                <a:solidFill>
                  <a:schemeClr val="bg1"/>
                </a:solidFill>
                <a:latin typeface="Arial" panose="020B0604020202020204" pitchFamily="34" charset="0"/>
                <a:ea typeface="宋体" panose="02010600030101010101" pitchFamily="2" charset="-122"/>
                <a:cs typeface="Times New Roman" panose="02020603050405020304" pitchFamily="18" charset="0"/>
              </a:rPr>
              <a:t>移动数据应用</a:t>
            </a:r>
            <a:endParaRPr lang="zh-CN" altLang="de-DE" sz="1400">
              <a:solidFill>
                <a:schemeClr val="bg1"/>
              </a:solidFill>
              <a:latin typeface="Arial" panose="020B0604020202020204" pitchFamily="34" charset="0"/>
              <a:ea typeface="宋体" panose="02010600030101010101" pitchFamily="2" charset="-122"/>
              <a:cs typeface="Times New Roman" panose="02020603050405020304" pitchFamily="18" charset="0"/>
            </a:endParaRPr>
          </a:p>
        </p:txBody>
      </p:sp>
      <p:grpSp>
        <p:nvGrpSpPr>
          <p:cNvPr id="2387" name="Group 339"/>
          <p:cNvGrpSpPr/>
          <p:nvPr/>
        </p:nvGrpSpPr>
        <p:grpSpPr bwMode="auto">
          <a:xfrm>
            <a:off x="3692525" y="1184275"/>
            <a:ext cx="231775" cy="468313"/>
            <a:chOff x="-875" y="3261"/>
            <a:chExt cx="692" cy="960"/>
          </a:xfrm>
        </p:grpSpPr>
        <p:sp>
          <p:nvSpPr>
            <p:cNvPr id="2388" name="Freeform 197"/>
            <p:cNvSpPr/>
            <p:nvPr/>
          </p:nvSpPr>
          <p:spPr bwMode="auto">
            <a:xfrm>
              <a:off x="-591" y="4033"/>
              <a:ext cx="360" cy="48"/>
            </a:xfrm>
            <a:custGeom>
              <a:avLst/>
              <a:gdLst>
                <a:gd name="T0" fmla="*/ 5 w 23"/>
                <a:gd name="T1" fmla="*/ 0 h 3"/>
                <a:gd name="T2" fmla="*/ 17 w 23"/>
                <a:gd name="T3" fmla="*/ 1 h 3"/>
                <a:gd name="T4" fmla="*/ 23 w 23"/>
                <a:gd name="T5" fmla="*/ 3 h 3"/>
                <a:gd name="T6" fmla="*/ 0 w 23"/>
                <a:gd name="T7" fmla="*/ 1 h 3"/>
                <a:gd name="T8" fmla="*/ 5 w 23"/>
                <a:gd name="T9" fmla="*/ 0 h 3"/>
              </a:gdLst>
              <a:ahLst/>
              <a:cxnLst>
                <a:cxn ang="0">
                  <a:pos x="T0" y="T1"/>
                </a:cxn>
                <a:cxn ang="0">
                  <a:pos x="T2" y="T3"/>
                </a:cxn>
                <a:cxn ang="0">
                  <a:pos x="T4" y="T5"/>
                </a:cxn>
                <a:cxn ang="0">
                  <a:pos x="T6" y="T7"/>
                </a:cxn>
                <a:cxn ang="0">
                  <a:pos x="T8" y="T9"/>
                </a:cxn>
              </a:cxnLst>
              <a:rect l="0" t="0" r="r" b="b"/>
              <a:pathLst>
                <a:path w="23" h="3">
                  <a:moveTo>
                    <a:pt x="5" y="0"/>
                  </a:moveTo>
                  <a:lnTo>
                    <a:pt x="17" y="1"/>
                  </a:lnTo>
                  <a:lnTo>
                    <a:pt x="23" y="3"/>
                  </a:lnTo>
                  <a:lnTo>
                    <a:pt x="0" y="1"/>
                  </a:lnTo>
                  <a:lnTo>
                    <a:pt x="5" y="0"/>
                  </a:lnTo>
                </a:path>
              </a:pathLst>
            </a:custGeom>
            <a:solidFill>
              <a:srgbClr val="D87021"/>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89" name="Freeform 198"/>
            <p:cNvSpPr/>
            <p:nvPr/>
          </p:nvSpPr>
          <p:spPr bwMode="auto">
            <a:xfrm>
              <a:off x="-875" y="4173"/>
              <a:ext cx="360" cy="48"/>
            </a:xfrm>
            <a:custGeom>
              <a:avLst/>
              <a:gdLst>
                <a:gd name="T0" fmla="*/ 6 w 23"/>
                <a:gd name="T1" fmla="*/ 0 h 3"/>
                <a:gd name="T2" fmla="*/ 18 w 23"/>
                <a:gd name="T3" fmla="*/ 1 h 3"/>
                <a:gd name="T4" fmla="*/ 23 w 23"/>
                <a:gd name="T5" fmla="*/ 3 h 3"/>
                <a:gd name="T6" fmla="*/ 0 w 23"/>
                <a:gd name="T7" fmla="*/ 1 h 3"/>
                <a:gd name="T8" fmla="*/ 6 w 23"/>
                <a:gd name="T9" fmla="*/ 0 h 3"/>
              </a:gdLst>
              <a:ahLst/>
              <a:cxnLst>
                <a:cxn ang="0">
                  <a:pos x="T0" y="T1"/>
                </a:cxn>
                <a:cxn ang="0">
                  <a:pos x="T2" y="T3"/>
                </a:cxn>
                <a:cxn ang="0">
                  <a:pos x="T4" y="T5"/>
                </a:cxn>
                <a:cxn ang="0">
                  <a:pos x="T6" y="T7"/>
                </a:cxn>
                <a:cxn ang="0">
                  <a:pos x="T8" y="T9"/>
                </a:cxn>
              </a:cxnLst>
              <a:rect l="0" t="0" r="r" b="b"/>
              <a:pathLst>
                <a:path w="23" h="3">
                  <a:moveTo>
                    <a:pt x="6" y="0"/>
                  </a:moveTo>
                  <a:lnTo>
                    <a:pt x="18" y="1"/>
                  </a:lnTo>
                  <a:lnTo>
                    <a:pt x="23" y="3"/>
                  </a:lnTo>
                  <a:lnTo>
                    <a:pt x="0" y="1"/>
                  </a:lnTo>
                  <a:lnTo>
                    <a:pt x="6" y="0"/>
                  </a:lnTo>
                </a:path>
              </a:pathLst>
            </a:custGeom>
            <a:solidFill>
              <a:srgbClr val="E033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90" name="Freeform 199"/>
            <p:cNvSpPr/>
            <p:nvPr/>
          </p:nvSpPr>
          <p:spPr bwMode="auto">
            <a:xfrm>
              <a:off x="-591" y="3277"/>
              <a:ext cx="328" cy="912"/>
            </a:xfrm>
            <a:custGeom>
              <a:avLst/>
              <a:gdLst>
                <a:gd name="T0" fmla="*/ 21 w 21"/>
                <a:gd name="T1" fmla="*/ 0 h 58"/>
                <a:gd name="T2" fmla="*/ 0 w 21"/>
                <a:gd name="T3" fmla="*/ 11 h 58"/>
                <a:gd name="T4" fmla="*/ 0 w 21"/>
                <a:gd name="T5" fmla="*/ 58 h 58"/>
                <a:gd name="T6" fmla="*/ 3 w 21"/>
                <a:gd name="T7" fmla="*/ 56 h 58"/>
                <a:gd name="T8" fmla="*/ 21 w 21"/>
                <a:gd name="T9" fmla="*/ 47 h 58"/>
                <a:gd name="T10" fmla="*/ 21 w 21"/>
                <a:gd name="T11" fmla="*/ 0 h 58"/>
              </a:gdLst>
              <a:ahLst/>
              <a:cxnLst>
                <a:cxn ang="0">
                  <a:pos x="T0" y="T1"/>
                </a:cxn>
                <a:cxn ang="0">
                  <a:pos x="T2" y="T3"/>
                </a:cxn>
                <a:cxn ang="0">
                  <a:pos x="T4" y="T5"/>
                </a:cxn>
                <a:cxn ang="0">
                  <a:pos x="T6" y="T7"/>
                </a:cxn>
                <a:cxn ang="0">
                  <a:pos x="T8" y="T9"/>
                </a:cxn>
                <a:cxn ang="0">
                  <a:pos x="T10" y="T11"/>
                </a:cxn>
              </a:cxnLst>
              <a:rect l="0" t="0" r="r" b="b"/>
              <a:pathLst>
                <a:path w="21" h="58">
                  <a:moveTo>
                    <a:pt x="21" y="0"/>
                  </a:moveTo>
                  <a:lnTo>
                    <a:pt x="0" y="11"/>
                  </a:lnTo>
                  <a:lnTo>
                    <a:pt x="0" y="58"/>
                  </a:lnTo>
                  <a:lnTo>
                    <a:pt x="3" y="56"/>
                  </a:lnTo>
                  <a:lnTo>
                    <a:pt x="21" y="47"/>
                  </a:lnTo>
                  <a:lnTo>
                    <a:pt x="21" y="0"/>
                  </a:lnTo>
                </a:path>
              </a:pathLst>
            </a:custGeom>
            <a:solidFill>
              <a:srgbClr val="E033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91" name="Freeform 200"/>
            <p:cNvSpPr/>
            <p:nvPr/>
          </p:nvSpPr>
          <p:spPr bwMode="auto">
            <a:xfrm>
              <a:off x="-783" y="3261"/>
              <a:ext cx="520" cy="188"/>
            </a:xfrm>
            <a:custGeom>
              <a:avLst/>
              <a:gdLst>
                <a:gd name="T0" fmla="*/ 33 w 33"/>
                <a:gd name="T1" fmla="*/ 1 h 12"/>
                <a:gd name="T2" fmla="*/ 12 w 33"/>
                <a:gd name="T3" fmla="*/ 12 h 12"/>
                <a:gd name="T4" fmla="*/ 0 w 33"/>
                <a:gd name="T5" fmla="*/ 11 h 12"/>
                <a:gd name="T6" fmla="*/ 21 w 33"/>
                <a:gd name="T7" fmla="*/ 0 h 12"/>
                <a:gd name="T8" fmla="*/ 33 w 33"/>
                <a:gd name="T9" fmla="*/ 1 h 12"/>
              </a:gdLst>
              <a:ahLst/>
              <a:cxnLst>
                <a:cxn ang="0">
                  <a:pos x="T0" y="T1"/>
                </a:cxn>
                <a:cxn ang="0">
                  <a:pos x="T2" y="T3"/>
                </a:cxn>
                <a:cxn ang="0">
                  <a:pos x="T4" y="T5"/>
                </a:cxn>
                <a:cxn ang="0">
                  <a:pos x="T6" y="T7"/>
                </a:cxn>
                <a:cxn ang="0">
                  <a:pos x="T8" y="T9"/>
                </a:cxn>
              </a:cxnLst>
              <a:rect l="0" t="0" r="r" b="b"/>
              <a:pathLst>
                <a:path w="33" h="12">
                  <a:moveTo>
                    <a:pt x="33" y="1"/>
                  </a:moveTo>
                  <a:lnTo>
                    <a:pt x="12" y="12"/>
                  </a:lnTo>
                  <a:lnTo>
                    <a:pt x="0" y="11"/>
                  </a:lnTo>
                  <a:lnTo>
                    <a:pt x="21" y="0"/>
                  </a:lnTo>
                  <a:lnTo>
                    <a:pt x="33" y="1"/>
                  </a:lnTo>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92" name="Freeform 201"/>
            <p:cNvSpPr/>
            <p:nvPr/>
          </p:nvSpPr>
          <p:spPr bwMode="auto">
            <a:xfrm>
              <a:off x="-591" y="4157"/>
              <a:ext cx="140" cy="64"/>
            </a:xfrm>
            <a:custGeom>
              <a:avLst/>
              <a:gdLst>
                <a:gd name="T0" fmla="*/ 9 w 9"/>
                <a:gd name="T1" fmla="*/ 2 h 4"/>
                <a:gd name="T2" fmla="*/ 5 w 9"/>
                <a:gd name="T3" fmla="*/ 4 h 4"/>
                <a:gd name="T4" fmla="*/ 0 w 9"/>
                <a:gd name="T5" fmla="*/ 2 h 4"/>
                <a:gd name="T6" fmla="*/ 3 w 9"/>
                <a:gd name="T7" fmla="*/ 0 h 4"/>
                <a:gd name="T8" fmla="*/ 9 w 9"/>
                <a:gd name="T9" fmla="*/ 2 h 4"/>
              </a:gdLst>
              <a:ahLst/>
              <a:cxnLst>
                <a:cxn ang="0">
                  <a:pos x="T0" y="T1"/>
                </a:cxn>
                <a:cxn ang="0">
                  <a:pos x="T2" y="T3"/>
                </a:cxn>
                <a:cxn ang="0">
                  <a:pos x="T4" y="T5"/>
                </a:cxn>
                <a:cxn ang="0">
                  <a:pos x="T6" y="T7"/>
                </a:cxn>
                <a:cxn ang="0">
                  <a:pos x="T8" y="T9"/>
                </a:cxn>
              </a:cxnLst>
              <a:rect l="0" t="0" r="r" b="b"/>
              <a:pathLst>
                <a:path w="9" h="4">
                  <a:moveTo>
                    <a:pt x="9" y="2"/>
                  </a:moveTo>
                  <a:lnTo>
                    <a:pt x="5" y="4"/>
                  </a:lnTo>
                  <a:lnTo>
                    <a:pt x="0" y="2"/>
                  </a:lnTo>
                  <a:lnTo>
                    <a:pt x="3" y="0"/>
                  </a:lnTo>
                  <a:lnTo>
                    <a:pt x="9" y="2"/>
                  </a:lnTo>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93" name="Freeform 202"/>
            <p:cNvSpPr/>
            <p:nvPr/>
          </p:nvSpPr>
          <p:spPr bwMode="auto">
            <a:xfrm>
              <a:off x="-875" y="4141"/>
              <a:ext cx="140" cy="48"/>
            </a:xfrm>
            <a:custGeom>
              <a:avLst/>
              <a:gdLst>
                <a:gd name="T0" fmla="*/ 9 w 9"/>
                <a:gd name="T1" fmla="*/ 0 h 3"/>
                <a:gd name="T2" fmla="*/ 6 w 9"/>
                <a:gd name="T3" fmla="*/ 2 h 3"/>
                <a:gd name="T4" fmla="*/ 0 w 9"/>
                <a:gd name="T5" fmla="*/ 3 h 3"/>
                <a:gd name="T6" fmla="*/ 4 w 9"/>
                <a:gd name="T7" fmla="*/ 1 h 3"/>
                <a:gd name="T8" fmla="*/ 9 w 9"/>
                <a:gd name="T9" fmla="*/ 0 h 3"/>
              </a:gdLst>
              <a:ahLst/>
              <a:cxnLst>
                <a:cxn ang="0">
                  <a:pos x="T0" y="T1"/>
                </a:cxn>
                <a:cxn ang="0">
                  <a:pos x="T2" y="T3"/>
                </a:cxn>
                <a:cxn ang="0">
                  <a:pos x="T4" y="T5"/>
                </a:cxn>
                <a:cxn ang="0">
                  <a:pos x="T6" y="T7"/>
                </a:cxn>
                <a:cxn ang="0">
                  <a:pos x="T8" y="T9"/>
                </a:cxn>
              </a:cxnLst>
              <a:rect l="0" t="0" r="r" b="b"/>
              <a:pathLst>
                <a:path w="9" h="3">
                  <a:moveTo>
                    <a:pt x="9" y="0"/>
                  </a:moveTo>
                  <a:lnTo>
                    <a:pt x="6" y="2"/>
                  </a:lnTo>
                  <a:lnTo>
                    <a:pt x="0" y="3"/>
                  </a:lnTo>
                  <a:lnTo>
                    <a:pt x="4" y="1"/>
                  </a:lnTo>
                  <a:lnTo>
                    <a:pt x="9" y="0"/>
                  </a:lnTo>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94" name="Freeform 203"/>
            <p:cNvSpPr/>
            <p:nvPr/>
          </p:nvSpPr>
          <p:spPr bwMode="auto">
            <a:xfrm>
              <a:off x="-323" y="4017"/>
              <a:ext cx="140" cy="64"/>
            </a:xfrm>
            <a:custGeom>
              <a:avLst/>
              <a:gdLst>
                <a:gd name="T0" fmla="*/ 9 w 9"/>
                <a:gd name="T1" fmla="*/ 2 h 4"/>
                <a:gd name="T2" fmla="*/ 6 w 9"/>
                <a:gd name="T3" fmla="*/ 4 h 4"/>
                <a:gd name="T4" fmla="*/ 0 w 9"/>
                <a:gd name="T5" fmla="*/ 2 h 4"/>
                <a:gd name="T6" fmla="*/ 4 w 9"/>
                <a:gd name="T7" fmla="*/ 0 h 4"/>
                <a:gd name="T8" fmla="*/ 9 w 9"/>
                <a:gd name="T9" fmla="*/ 2 h 4"/>
              </a:gdLst>
              <a:ahLst/>
              <a:cxnLst>
                <a:cxn ang="0">
                  <a:pos x="T0" y="T1"/>
                </a:cxn>
                <a:cxn ang="0">
                  <a:pos x="T2" y="T3"/>
                </a:cxn>
                <a:cxn ang="0">
                  <a:pos x="T4" y="T5"/>
                </a:cxn>
                <a:cxn ang="0">
                  <a:pos x="T6" y="T7"/>
                </a:cxn>
                <a:cxn ang="0">
                  <a:pos x="T8" y="T9"/>
                </a:cxn>
              </a:cxnLst>
              <a:rect l="0" t="0" r="r" b="b"/>
              <a:pathLst>
                <a:path w="9" h="4">
                  <a:moveTo>
                    <a:pt x="9" y="2"/>
                  </a:moveTo>
                  <a:lnTo>
                    <a:pt x="6" y="4"/>
                  </a:lnTo>
                  <a:lnTo>
                    <a:pt x="0" y="2"/>
                  </a:lnTo>
                  <a:lnTo>
                    <a:pt x="4" y="0"/>
                  </a:lnTo>
                  <a:lnTo>
                    <a:pt x="9" y="2"/>
                  </a:lnTo>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395" name="Freeform 204"/>
            <p:cNvSpPr/>
            <p:nvPr/>
          </p:nvSpPr>
          <p:spPr bwMode="auto">
            <a:xfrm>
              <a:off x="-783" y="3433"/>
              <a:ext cx="192" cy="756"/>
            </a:xfrm>
            <a:custGeom>
              <a:avLst/>
              <a:gdLst>
                <a:gd name="T0" fmla="*/ 0 w 12"/>
                <a:gd name="T1" fmla="*/ 0 h 48"/>
                <a:gd name="T2" fmla="*/ 12 w 12"/>
                <a:gd name="T3" fmla="*/ 1 h 48"/>
                <a:gd name="T4" fmla="*/ 12 w 12"/>
                <a:gd name="T5" fmla="*/ 48 h 48"/>
                <a:gd name="T6" fmla="*/ 0 w 12"/>
                <a:gd name="T7" fmla="*/ 47 h 48"/>
                <a:gd name="T8" fmla="*/ 0 w 12"/>
                <a:gd name="T9" fmla="*/ 0 h 48"/>
              </a:gdLst>
              <a:ahLst/>
              <a:cxnLst>
                <a:cxn ang="0">
                  <a:pos x="T0" y="T1"/>
                </a:cxn>
                <a:cxn ang="0">
                  <a:pos x="T2" y="T3"/>
                </a:cxn>
                <a:cxn ang="0">
                  <a:pos x="T4" y="T5"/>
                </a:cxn>
                <a:cxn ang="0">
                  <a:pos x="T6" y="T7"/>
                </a:cxn>
                <a:cxn ang="0">
                  <a:pos x="T8" y="T9"/>
                </a:cxn>
              </a:cxnLst>
              <a:rect l="0" t="0" r="r" b="b"/>
              <a:pathLst>
                <a:path w="12" h="48">
                  <a:moveTo>
                    <a:pt x="0" y="0"/>
                  </a:moveTo>
                  <a:lnTo>
                    <a:pt x="12" y="1"/>
                  </a:lnTo>
                  <a:lnTo>
                    <a:pt x="12" y="48"/>
                  </a:lnTo>
                  <a:lnTo>
                    <a:pt x="0" y="47"/>
                  </a:lnTo>
                  <a:lnTo>
                    <a:pt x="0" y="0"/>
                  </a:lnTo>
                </a:path>
              </a:pathLst>
            </a:custGeom>
            <a:solidFill>
              <a:srgbClr val="FF66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396" name="Rectangle 205"/>
          <p:cNvSpPr>
            <a:spLocks noChangeArrowheads="1"/>
          </p:cNvSpPr>
          <p:nvPr/>
        </p:nvSpPr>
        <p:spPr bwMode="auto">
          <a:xfrm>
            <a:off x="3762375" y="1655763"/>
            <a:ext cx="7620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9" tIns="42200" rIns="84399" bIns="42200"/>
          <a:lstStyle>
            <a:lvl1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200">
                <a:solidFill>
                  <a:schemeClr val="accent2"/>
                </a:solidFill>
                <a:latin typeface="Tahoma" panose="020B0604030504040204" pitchFamily="34" charset="0"/>
                <a:ea typeface="宋体" panose="02010600030101010101" pitchFamily="2" charset="-122"/>
                <a:cs typeface="Times New Roman" panose="02020603050405020304" pitchFamily="18" charset="0"/>
              </a:rPr>
              <a:t>MMS SVR</a:t>
            </a:r>
            <a:endParaRPr lang="de-DE" altLang="zh-CN" sz="1200">
              <a:solidFill>
                <a:schemeClr val="accent2"/>
              </a:solidFill>
              <a:latin typeface="Tahoma" panose="020B0604030504040204" pitchFamily="34" charset="0"/>
              <a:ea typeface="宋体" panose="02010600030101010101" pitchFamily="2" charset="-122"/>
              <a:cs typeface="Times New Roman" panose="02020603050405020304" pitchFamily="18" charset="0"/>
            </a:endParaRPr>
          </a:p>
        </p:txBody>
      </p:sp>
      <p:sp>
        <p:nvSpPr>
          <p:cNvPr id="2397" name="Rectangle 206"/>
          <p:cNvSpPr>
            <a:spLocks noChangeArrowheads="1"/>
          </p:cNvSpPr>
          <p:nvPr/>
        </p:nvSpPr>
        <p:spPr bwMode="auto">
          <a:xfrm>
            <a:off x="4456113" y="1385888"/>
            <a:ext cx="835025" cy="268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9" tIns="42200" rIns="84399" bIns="42200"/>
          <a:lstStyle>
            <a:lvl1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200">
                <a:solidFill>
                  <a:schemeClr val="accent2"/>
                </a:solidFill>
                <a:latin typeface="Tahoma" panose="020B0604030504040204" pitchFamily="34" charset="0"/>
                <a:ea typeface="宋体" panose="02010600030101010101" pitchFamily="2" charset="-122"/>
                <a:cs typeface="Times New Roman" panose="02020603050405020304" pitchFamily="18" charset="0"/>
              </a:rPr>
              <a:t>Web SVR</a:t>
            </a:r>
            <a:endParaRPr lang="de-DE" altLang="zh-CN" sz="1200">
              <a:solidFill>
                <a:schemeClr val="accent2"/>
              </a:solidFill>
              <a:latin typeface="Tahoma" panose="020B0604030504040204" pitchFamily="34" charset="0"/>
              <a:ea typeface="宋体" panose="02010600030101010101" pitchFamily="2" charset="-122"/>
              <a:cs typeface="Times New Roman" panose="02020603050405020304" pitchFamily="18" charset="0"/>
            </a:endParaRPr>
          </a:p>
        </p:txBody>
      </p:sp>
      <p:sp>
        <p:nvSpPr>
          <p:cNvPr id="2398" name="Rectangle 207"/>
          <p:cNvSpPr>
            <a:spLocks noChangeArrowheads="1"/>
          </p:cNvSpPr>
          <p:nvPr/>
        </p:nvSpPr>
        <p:spPr bwMode="auto">
          <a:xfrm>
            <a:off x="3276600" y="1385888"/>
            <a:ext cx="554038"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9" tIns="42200" rIns="84399" bIns="42200"/>
          <a:lstStyle>
            <a:lvl1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200">
                <a:solidFill>
                  <a:schemeClr val="accent2"/>
                </a:solidFill>
                <a:latin typeface="Tahoma" panose="020B0604030504040204" pitchFamily="34" charset="0"/>
                <a:ea typeface="宋体" panose="02010600030101010101" pitchFamily="2" charset="-122"/>
                <a:cs typeface="Times New Roman" panose="02020603050405020304" pitchFamily="18" charset="0"/>
              </a:rPr>
              <a:t>WAP</a:t>
            </a:r>
            <a:endParaRPr lang="de-DE" altLang="zh-CN" sz="1200">
              <a:solidFill>
                <a:schemeClr val="accent2"/>
              </a:solidFill>
              <a:latin typeface="Tahoma" panose="020B0604030504040204" pitchFamily="34" charset="0"/>
              <a:ea typeface="宋体" panose="02010600030101010101" pitchFamily="2" charset="-122"/>
              <a:cs typeface="Times New Roman" panose="02020603050405020304" pitchFamily="18" charset="0"/>
            </a:endParaRPr>
          </a:p>
          <a:p>
            <a:pPr algn="ctr">
              <a:buSzPct val="100000"/>
            </a:pPr>
            <a:r>
              <a:rPr lang="de-DE" altLang="zh-CN" sz="1200">
                <a:solidFill>
                  <a:schemeClr val="accent2"/>
                </a:solidFill>
                <a:latin typeface="Tahoma" panose="020B0604030504040204" pitchFamily="34" charset="0"/>
                <a:ea typeface="宋体" panose="02010600030101010101" pitchFamily="2" charset="-122"/>
                <a:cs typeface="Times New Roman" panose="02020603050405020304" pitchFamily="18" charset="0"/>
              </a:rPr>
              <a:t>GW</a:t>
            </a:r>
            <a:endParaRPr lang="de-DE" altLang="zh-CN" sz="1200">
              <a:solidFill>
                <a:schemeClr val="accent2"/>
              </a:solidFill>
              <a:latin typeface="Tahoma" panose="020B0604030504040204" pitchFamily="34" charset="0"/>
              <a:ea typeface="宋体" panose="02010600030101010101" pitchFamily="2" charset="-122"/>
              <a:cs typeface="Times New Roman" panose="02020603050405020304" pitchFamily="18" charset="0"/>
            </a:endParaRPr>
          </a:p>
        </p:txBody>
      </p:sp>
      <p:grpSp>
        <p:nvGrpSpPr>
          <p:cNvPr id="2399" name="Group 351"/>
          <p:cNvGrpSpPr/>
          <p:nvPr/>
        </p:nvGrpSpPr>
        <p:grpSpPr bwMode="auto">
          <a:xfrm>
            <a:off x="3971925" y="1319213"/>
            <a:ext cx="276225" cy="420687"/>
            <a:chOff x="3039" y="1245"/>
            <a:chExt cx="847" cy="876"/>
          </a:xfrm>
        </p:grpSpPr>
        <p:pic>
          <p:nvPicPr>
            <p:cNvPr id="2400" name="Picture 209"/>
            <p:cNvPicPr preferRelativeResize="0">
              <a:picLocks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039" y="1245"/>
              <a:ext cx="643" cy="7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01" name="Picture 210" descr="Server2"/>
            <p:cNvPicPr preferRelativeResize="0">
              <a:picLocks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360" y="1515"/>
              <a:ext cx="526" cy="6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402" name="Group 354"/>
          <p:cNvGrpSpPr/>
          <p:nvPr/>
        </p:nvGrpSpPr>
        <p:grpSpPr bwMode="auto">
          <a:xfrm>
            <a:off x="4387850" y="1319213"/>
            <a:ext cx="165100" cy="350837"/>
            <a:chOff x="288" y="3360"/>
            <a:chExt cx="307" cy="344"/>
          </a:xfrm>
        </p:grpSpPr>
        <p:sp>
          <p:nvSpPr>
            <p:cNvPr id="2403" name="Freeform 212"/>
            <p:cNvSpPr/>
            <p:nvPr/>
          </p:nvSpPr>
          <p:spPr bwMode="auto">
            <a:xfrm>
              <a:off x="288" y="3360"/>
              <a:ext cx="307" cy="344"/>
            </a:xfrm>
            <a:custGeom>
              <a:avLst/>
              <a:gdLst>
                <a:gd name="T0" fmla="*/ 22 w 7988"/>
                <a:gd name="T1" fmla="*/ 7678 h 8962"/>
                <a:gd name="T2" fmla="*/ 126 w 7988"/>
                <a:gd name="T3" fmla="*/ 7890 h 8962"/>
                <a:gd name="T4" fmla="*/ 316 w 7988"/>
                <a:gd name="T5" fmla="*/ 8089 h 8962"/>
                <a:gd name="T6" fmla="*/ 581 w 7988"/>
                <a:gd name="T7" fmla="*/ 8273 h 8962"/>
                <a:gd name="T8" fmla="*/ 915 w 7988"/>
                <a:gd name="T9" fmla="*/ 8442 h 8962"/>
                <a:gd name="T10" fmla="*/ 1312 w 7988"/>
                <a:gd name="T11" fmla="*/ 8591 h 8962"/>
                <a:gd name="T12" fmla="*/ 1765 w 7988"/>
                <a:gd name="T13" fmla="*/ 8719 h 8962"/>
                <a:gd name="T14" fmla="*/ 2266 w 7988"/>
                <a:gd name="T15" fmla="*/ 8821 h 8962"/>
                <a:gd name="T16" fmla="*/ 2809 w 7988"/>
                <a:gd name="T17" fmla="*/ 8898 h 8962"/>
                <a:gd name="T18" fmla="*/ 3388 w 7988"/>
                <a:gd name="T19" fmla="*/ 8946 h 8962"/>
                <a:gd name="T20" fmla="*/ 3995 w 7988"/>
                <a:gd name="T21" fmla="*/ 8962 h 8962"/>
                <a:gd name="T22" fmla="*/ 4601 w 7988"/>
                <a:gd name="T23" fmla="*/ 8946 h 8962"/>
                <a:gd name="T24" fmla="*/ 5180 w 7988"/>
                <a:gd name="T25" fmla="*/ 8898 h 8962"/>
                <a:gd name="T26" fmla="*/ 5723 w 7988"/>
                <a:gd name="T27" fmla="*/ 8821 h 8962"/>
                <a:gd name="T28" fmla="*/ 6224 w 7988"/>
                <a:gd name="T29" fmla="*/ 8717 h 8962"/>
                <a:gd name="T30" fmla="*/ 6677 w 7988"/>
                <a:gd name="T31" fmla="*/ 8590 h 8962"/>
                <a:gd name="T32" fmla="*/ 7073 w 7988"/>
                <a:gd name="T33" fmla="*/ 8440 h 8962"/>
                <a:gd name="T34" fmla="*/ 7408 w 7988"/>
                <a:gd name="T35" fmla="*/ 8271 h 8962"/>
                <a:gd name="T36" fmla="*/ 7672 w 7988"/>
                <a:gd name="T37" fmla="*/ 8086 h 8962"/>
                <a:gd name="T38" fmla="*/ 7861 w 7988"/>
                <a:gd name="T39" fmla="*/ 7886 h 8962"/>
                <a:gd name="T40" fmla="*/ 7966 w 7988"/>
                <a:gd name="T41" fmla="*/ 7675 h 8962"/>
                <a:gd name="T42" fmla="*/ 7988 w 7988"/>
                <a:gd name="T43" fmla="*/ 1435 h 8962"/>
                <a:gd name="T44" fmla="*/ 7941 w 7988"/>
                <a:gd name="T45" fmla="*/ 1217 h 8962"/>
                <a:gd name="T46" fmla="*/ 7807 w 7988"/>
                <a:gd name="T47" fmla="*/ 1010 h 8962"/>
                <a:gd name="T48" fmla="*/ 7592 w 7988"/>
                <a:gd name="T49" fmla="*/ 814 h 8962"/>
                <a:gd name="T50" fmla="*/ 7304 w 7988"/>
                <a:gd name="T51" fmla="*/ 634 h 8962"/>
                <a:gd name="T52" fmla="*/ 6948 w 7988"/>
                <a:gd name="T53" fmla="*/ 471 h 8962"/>
                <a:gd name="T54" fmla="*/ 6532 w 7988"/>
                <a:gd name="T55" fmla="*/ 329 h 8962"/>
                <a:gd name="T56" fmla="*/ 6062 w 7988"/>
                <a:gd name="T57" fmla="*/ 209 h 8962"/>
                <a:gd name="T58" fmla="*/ 5546 w 7988"/>
                <a:gd name="T59" fmla="*/ 114 h 8962"/>
                <a:gd name="T60" fmla="*/ 4990 w 7988"/>
                <a:gd name="T61" fmla="*/ 46 h 8962"/>
                <a:gd name="T62" fmla="*/ 4401 w 7988"/>
                <a:gd name="T63" fmla="*/ 8 h 8962"/>
                <a:gd name="T64" fmla="*/ 3790 w 7988"/>
                <a:gd name="T65" fmla="*/ 2 h 8962"/>
                <a:gd name="T66" fmla="*/ 3192 w 7988"/>
                <a:gd name="T67" fmla="*/ 30 h 8962"/>
                <a:gd name="T68" fmla="*/ 2624 w 7988"/>
                <a:gd name="T69" fmla="*/ 89 h 8962"/>
                <a:gd name="T70" fmla="*/ 2093 w 7988"/>
                <a:gd name="T71" fmla="*/ 175 h 8962"/>
                <a:gd name="T72" fmla="*/ 1608 w 7988"/>
                <a:gd name="T73" fmla="*/ 287 h 8962"/>
                <a:gd name="T74" fmla="*/ 1173 w 7988"/>
                <a:gd name="T75" fmla="*/ 423 h 8962"/>
                <a:gd name="T76" fmla="*/ 795 w 7988"/>
                <a:gd name="T77" fmla="*/ 580 h 8962"/>
                <a:gd name="T78" fmla="*/ 484 w 7988"/>
                <a:gd name="T79" fmla="*/ 755 h 8962"/>
                <a:gd name="T80" fmla="*/ 244 w 7988"/>
                <a:gd name="T81" fmla="*/ 946 h 8962"/>
                <a:gd name="T82" fmla="*/ 82 w 7988"/>
                <a:gd name="T83" fmla="*/ 1150 h 8962"/>
                <a:gd name="T84" fmla="*/ 6 w 7988"/>
                <a:gd name="T85" fmla="*/ 1365 h 8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8962">
                  <a:moveTo>
                    <a:pt x="0" y="7532"/>
                  </a:moveTo>
                  <a:lnTo>
                    <a:pt x="6" y="7606"/>
                  </a:lnTo>
                  <a:lnTo>
                    <a:pt x="22" y="7678"/>
                  </a:lnTo>
                  <a:lnTo>
                    <a:pt x="47" y="7750"/>
                  </a:lnTo>
                  <a:lnTo>
                    <a:pt x="82" y="7820"/>
                  </a:lnTo>
                  <a:lnTo>
                    <a:pt x="126" y="7890"/>
                  </a:lnTo>
                  <a:lnTo>
                    <a:pt x="181" y="7958"/>
                  </a:lnTo>
                  <a:lnTo>
                    <a:pt x="244" y="8024"/>
                  </a:lnTo>
                  <a:lnTo>
                    <a:pt x="316" y="8089"/>
                  </a:lnTo>
                  <a:lnTo>
                    <a:pt x="396" y="8153"/>
                  </a:lnTo>
                  <a:lnTo>
                    <a:pt x="484" y="8214"/>
                  </a:lnTo>
                  <a:lnTo>
                    <a:pt x="581" y="8273"/>
                  </a:lnTo>
                  <a:lnTo>
                    <a:pt x="684" y="8332"/>
                  </a:lnTo>
                  <a:lnTo>
                    <a:pt x="795" y="8388"/>
                  </a:lnTo>
                  <a:lnTo>
                    <a:pt x="915" y="8442"/>
                  </a:lnTo>
                  <a:lnTo>
                    <a:pt x="1041" y="8494"/>
                  </a:lnTo>
                  <a:lnTo>
                    <a:pt x="1173" y="8543"/>
                  </a:lnTo>
                  <a:lnTo>
                    <a:pt x="1312" y="8591"/>
                  </a:lnTo>
                  <a:lnTo>
                    <a:pt x="1457" y="8636"/>
                  </a:lnTo>
                  <a:lnTo>
                    <a:pt x="1608" y="8678"/>
                  </a:lnTo>
                  <a:lnTo>
                    <a:pt x="1765" y="8719"/>
                  </a:lnTo>
                  <a:lnTo>
                    <a:pt x="1926" y="8755"/>
                  </a:lnTo>
                  <a:lnTo>
                    <a:pt x="2093" y="8790"/>
                  </a:lnTo>
                  <a:lnTo>
                    <a:pt x="2266" y="8821"/>
                  </a:lnTo>
                  <a:lnTo>
                    <a:pt x="2443" y="8851"/>
                  </a:lnTo>
                  <a:lnTo>
                    <a:pt x="2624" y="8876"/>
                  </a:lnTo>
                  <a:lnTo>
                    <a:pt x="2809" y="8898"/>
                  </a:lnTo>
                  <a:lnTo>
                    <a:pt x="2999" y="8918"/>
                  </a:lnTo>
                  <a:lnTo>
                    <a:pt x="3192" y="8934"/>
                  </a:lnTo>
                  <a:lnTo>
                    <a:pt x="3388" y="8946"/>
                  </a:lnTo>
                  <a:lnTo>
                    <a:pt x="3587" y="8955"/>
                  </a:lnTo>
                  <a:lnTo>
                    <a:pt x="3790" y="8961"/>
                  </a:lnTo>
                  <a:lnTo>
                    <a:pt x="3995" y="8962"/>
                  </a:lnTo>
                  <a:lnTo>
                    <a:pt x="4199" y="8961"/>
                  </a:lnTo>
                  <a:lnTo>
                    <a:pt x="4401" y="8955"/>
                  </a:lnTo>
                  <a:lnTo>
                    <a:pt x="4601" y="8946"/>
                  </a:lnTo>
                  <a:lnTo>
                    <a:pt x="4798" y="8934"/>
                  </a:lnTo>
                  <a:lnTo>
                    <a:pt x="4990" y="8918"/>
                  </a:lnTo>
                  <a:lnTo>
                    <a:pt x="5180" y="8898"/>
                  </a:lnTo>
                  <a:lnTo>
                    <a:pt x="5365" y="8876"/>
                  </a:lnTo>
                  <a:lnTo>
                    <a:pt x="5546" y="8850"/>
                  </a:lnTo>
                  <a:lnTo>
                    <a:pt x="5723" y="8821"/>
                  </a:lnTo>
                  <a:lnTo>
                    <a:pt x="5895" y="8789"/>
                  </a:lnTo>
                  <a:lnTo>
                    <a:pt x="6062" y="8754"/>
                  </a:lnTo>
                  <a:lnTo>
                    <a:pt x="6224" y="8717"/>
                  </a:lnTo>
                  <a:lnTo>
                    <a:pt x="6381" y="8677"/>
                  </a:lnTo>
                  <a:lnTo>
                    <a:pt x="6532" y="8635"/>
                  </a:lnTo>
                  <a:lnTo>
                    <a:pt x="6677" y="8590"/>
                  </a:lnTo>
                  <a:lnTo>
                    <a:pt x="6816" y="8542"/>
                  </a:lnTo>
                  <a:lnTo>
                    <a:pt x="6948" y="8493"/>
                  </a:lnTo>
                  <a:lnTo>
                    <a:pt x="7073" y="8440"/>
                  </a:lnTo>
                  <a:lnTo>
                    <a:pt x="7192" y="8386"/>
                  </a:lnTo>
                  <a:lnTo>
                    <a:pt x="7304" y="8329"/>
                  </a:lnTo>
                  <a:lnTo>
                    <a:pt x="7408" y="8271"/>
                  </a:lnTo>
                  <a:lnTo>
                    <a:pt x="7504" y="8212"/>
                  </a:lnTo>
                  <a:lnTo>
                    <a:pt x="7592" y="8150"/>
                  </a:lnTo>
                  <a:lnTo>
                    <a:pt x="7672" y="8086"/>
                  </a:lnTo>
                  <a:lnTo>
                    <a:pt x="7744" y="8021"/>
                  </a:lnTo>
                  <a:lnTo>
                    <a:pt x="7807" y="7954"/>
                  </a:lnTo>
                  <a:lnTo>
                    <a:pt x="7861" y="7886"/>
                  </a:lnTo>
                  <a:lnTo>
                    <a:pt x="7906" y="7817"/>
                  </a:lnTo>
                  <a:lnTo>
                    <a:pt x="7941" y="7747"/>
                  </a:lnTo>
                  <a:lnTo>
                    <a:pt x="7966" y="7675"/>
                  </a:lnTo>
                  <a:lnTo>
                    <a:pt x="7982" y="7602"/>
                  </a:lnTo>
                  <a:lnTo>
                    <a:pt x="7988" y="7529"/>
                  </a:lnTo>
                  <a:lnTo>
                    <a:pt x="7988" y="1435"/>
                  </a:lnTo>
                  <a:lnTo>
                    <a:pt x="7982" y="1362"/>
                  </a:lnTo>
                  <a:lnTo>
                    <a:pt x="7966" y="1289"/>
                  </a:lnTo>
                  <a:lnTo>
                    <a:pt x="7941" y="1217"/>
                  </a:lnTo>
                  <a:lnTo>
                    <a:pt x="7906" y="1147"/>
                  </a:lnTo>
                  <a:lnTo>
                    <a:pt x="7861" y="1078"/>
                  </a:lnTo>
                  <a:lnTo>
                    <a:pt x="7807" y="1010"/>
                  </a:lnTo>
                  <a:lnTo>
                    <a:pt x="7744" y="943"/>
                  </a:lnTo>
                  <a:lnTo>
                    <a:pt x="7672" y="878"/>
                  </a:lnTo>
                  <a:lnTo>
                    <a:pt x="7592" y="814"/>
                  </a:lnTo>
                  <a:lnTo>
                    <a:pt x="7504" y="752"/>
                  </a:lnTo>
                  <a:lnTo>
                    <a:pt x="7408" y="692"/>
                  </a:lnTo>
                  <a:lnTo>
                    <a:pt x="7304" y="634"/>
                  </a:lnTo>
                  <a:lnTo>
                    <a:pt x="7192" y="578"/>
                  </a:lnTo>
                  <a:lnTo>
                    <a:pt x="7073" y="524"/>
                  </a:lnTo>
                  <a:lnTo>
                    <a:pt x="6948" y="471"/>
                  </a:lnTo>
                  <a:lnTo>
                    <a:pt x="6816" y="421"/>
                  </a:lnTo>
                  <a:lnTo>
                    <a:pt x="6677" y="374"/>
                  </a:lnTo>
                  <a:lnTo>
                    <a:pt x="6532" y="329"/>
                  </a:lnTo>
                  <a:lnTo>
                    <a:pt x="6381" y="286"/>
                  </a:lnTo>
                  <a:lnTo>
                    <a:pt x="6224" y="246"/>
                  </a:lnTo>
                  <a:lnTo>
                    <a:pt x="6062" y="209"/>
                  </a:lnTo>
                  <a:lnTo>
                    <a:pt x="5895" y="174"/>
                  </a:lnTo>
                  <a:lnTo>
                    <a:pt x="5723" y="142"/>
                  </a:lnTo>
                  <a:lnTo>
                    <a:pt x="5546" y="114"/>
                  </a:lnTo>
                  <a:lnTo>
                    <a:pt x="5365" y="88"/>
                  </a:lnTo>
                  <a:lnTo>
                    <a:pt x="5180" y="65"/>
                  </a:lnTo>
                  <a:lnTo>
                    <a:pt x="4990" y="46"/>
                  </a:lnTo>
                  <a:lnTo>
                    <a:pt x="4798" y="30"/>
                  </a:lnTo>
                  <a:lnTo>
                    <a:pt x="4601" y="17"/>
                  </a:lnTo>
                  <a:lnTo>
                    <a:pt x="4401" y="8"/>
                  </a:lnTo>
                  <a:lnTo>
                    <a:pt x="4199" y="2"/>
                  </a:lnTo>
                  <a:lnTo>
                    <a:pt x="3995" y="0"/>
                  </a:lnTo>
                  <a:lnTo>
                    <a:pt x="3790" y="2"/>
                  </a:lnTo>
                  <a:lnTo>
                    <a:pt x="3587" y="8"/>
                  </a:lnTo>
                  <a:lnTo>
                    <a:pt x="3388" y="17"/>
                  </a:lnTo>
                  <a:lnTo>
                    <a:pt x="3192" y="30"/>
                  </a:lnTo>
                  <a:lnTo>
                    <a:pt x="2999" y="46"/>
                  </a:lnTo>
                  <a:lnTo>
                    <a:pt x="2809" y="65"/>
                  </a:lnTo>
                  <a:lnTo>
                    <a:pt x="2624" y="89"/>
                  </a:lnTo>
                  <a:lnTo>
                    <a:pt x="2443" y="114"/>
                  </a:lnTo>
                  <a:lnTo>
                    <a:pt x="2266" y="143"/>
                  </a:lnTo>
                  <a:lnTo>
                    <a:pt x="2093" y="175"/>
                  </a:lnTo>
                  <a:lnTo>
                    <a:pt x="1926" y="210"/>
                  </a:lnTo>
                  <a:lnTo>
                    <a:pt x="1765" y="248"/>
                  </a:lnTo>
                  <a:lnTo>
                    <a:pt x="1608" y="287"/>
                  </a:lnTo>
                  <a:lnTo>
                    <a:pt x="1457" y="330"/>
                  </a:lnTo>
                  <a:lnTo>
                    <a:pt x="1312" y="376"/>
                  </a:lnTo>
                  <a:lnTo>
                    <a:pt x="1173" y="423"/>
                  </a:lnTo>
                  <a:lnTo>
                    <a:pt x="1041" y="473"/>
                  </a:lnTo>
                  <a:lnTo>
                    <a:pt x="915" y="526"/>
                  </a:lnTo>
                  <a:lnTo>
                    <a:pt x="795" y="580"/>
                  </a:lnTo>
                  <a:lnTo>
                    <a:pt x="684" y="636"/>
                  </a:lnTo>
                  <a:lnTo>
                    <a:pt x="581" y="695"/>
                  </a:lnTo>
                  <a:lnTo>
                    <a:pt x="484" y="755"/>
                  </a:lnTo>
                  <a:lnTo>
                    <a:pt x="396" y="817"/>
                  </a:lnTo>
                  <a:lnTo>
                    <a:pt x="316" y="881"/>
                  </a:lnTo>
                  <a:lnTo>
                    <a:pt x="244" y="946"/>
                  </a:lnTo>
                  <a:lnTo>
                    <a:pt x="181" y="1013"/>
                  </a:lnTo>
                  <a:lnTo>
                    <a:pt x="126" y="1081"/>
                  </a:lnTo>
                  <a:lnTo>
                    <a:pt x="82" y="1150"/>
                  </a:lnTo>
                  <a:lnTo>
                    <a:pt x="47" y="1221"/>
                  </a:lnTo>
                  <a:lnTo>
                    <a:pt x="22" y="1292"/>
                  </a:lnTo>
                  <a:lnTo>
                    <a:pt x="6" y="1365"/>
                  </a:lnTo>
                  <a:lnTo>
                    <a:pt x="0" y="1438"/>
                  </a:lnTo>
                  <a:lnTo>
                    <a:pt x="0" y="7532"/>
                  </a:lnTo>
                </a:path>
              </a:pathLst>
            </a:custGeom>
            <a:gradFill rotWithShape="0">
              <a:gsLst>
                <a:gs pos="0">
                  <a:srgbClr val="487818"/>
                </a:gs>
                <a:gs pos="100000">
                  <a:srgbClr val="2850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404" name="Group 356"/>
            <p:cNvGrpSpPr/>
            <p:nvPr/>
          </p:nvGrpSpPr>
          <p:grpSpPr bwMode="auto">
            <a:xfrm>
              <a:off x="288" y="3451"/>
              <a:ext cx="307" cy="219"/>
              <a:chOff x="3052" y="2933"/>
              <a:chExt cx="307" cy="219"/>
            </a:xfrm>
          </p:grpSpPr>
          <p:sp>
            <p:nvSpPr>
              <p:cNvPr id="2405" name="Freeform 214"/>
              <p:cNvSpPr/>
              <p:nvPr/>
            </p:nvSpPr>
            <p:spPr bwMode="auto">
              <a:xfrm>
                <a:off x="3052" y="2933"/>
                <a:ext cx="307" cy="86"/>
              </a:xfrm>
              <a:custGeom>
                <a:avLst/>
                <a:gdLst>
                  <a:gd name="T0" fmla="*/ 7966 w 7988"/>
                  <a:gd name="T1" fmla="*/ 1009 h 2248"/>
                  <a:gd name="T2" fmla="*/ 7861 w 7988"/>
                  <a:gd name="T3" fmla="*/ 1212 h 2248"/>
                  <a:gd name="T4" fmla="*/ 7672 w 7988"/>
                  <a:gd name="T5" fmla="*/ 1404 h 2248"/>
                  <a:gd name="T6" fmla="*/ 7408 w 7988"/>
                  <a:gd name="T7" fmla="*/ 1583 h 2248"/>
                  <a:gd name="T8" fmla="*/ 7073 w 7988"/>
                  <a:gd name="T9" fmla="*/ 1745 h 2248"/>
                  <a:gd name="T10" fmla="*/ 6677 w 7988"/>
                  <a:gd name="T11" fmla="*/ 1889 h 2248"/>
                  <a:gd name="T12" fmla="*/ 6224 w 7988"/>
                  <a:gd name="T13" fmla="*/ 2012 h 2248"/>
                  <a:gd name="T14" fmla="*/ 5723 w 7988"/>
                  <a:gd name="T15" fmla="*/ 2111 h 2248"/>
                  <a:gd name="T16" fmla="*/ 5180 w 7988"/>
                  <a:gd name="T17" fmla="*/ 2185 h 2248"/>
                  <a:gd name="T18" fmla="*/ 4601 w 7988"/>
                  <a:gd name="T19" fmla="*/ 2232 h 2248"/>
                  <a:gd name="T20" fmla="*/ 3995 w 7988"/>
                  <a:gd name="T21" fmla="*/ 2248 h 2248"/>
                  <a:gd name="T22" fmla="*/ 3388 w 7988"/>
                  <a:gd name="T23" fmla="*/ 2232 h 2248"/>
                  <a:gd name="T24" fmla="*/ 2809 w 7988"/>
                  <a:gd name="T25" fmla="*/ 2185 h 2248"/>
                  <a:gd name="T26" fmla="*/ 2266 w 7988"/>
                  <a:gd name="T27" fmla="*/ 2111 h 2248"/>
                  <a:gd name="T28" fmla="*/ 1765 w 7988"/>
                  <a:gd name="T29" fmla="*/ 2012 h 2248"/>
                  <a:gd name="T30" fmla="*/ 1312 w 7988"/>
                  <a:gd name="T31" fmla="*/ 1889 h 2248"/>
                  <a:gd name="T32" fmla="*/ 915 w 7988"/>
                  <a:gd name="T33" fmla="*/ 1746 h 2248"/>
                  <a:gd name="T34" fmla="*/ 581 w 7988"/>
                  <a:gd name="T35" fmla="*/ 1585 h 2248"/>
                  <a:gd name="T36" fmla="*/ 316 w 7988"/>
                  <a:gd name="T37" fmla="*/ 1407 h 2248"/>
                  <a:gd name="T38" fmla="*/ 127 w 7988"/>
                  <a:gd name="T39" fmla="*/ 1216 h 2248"/>
                  <a:gd name="T40" fmla="*/ 22 w 7988"/>
                  <a:gd name="T41" fmla="*/ 1014 h 2248"/>
                  <a:gd name="T42" fmla="*/ 0 w 7988"/>
                  <a:gd name="T43" fmla="*/ 1 h 2248"/>
                  <a:gd name="T44" fmla="*/ 47 w 7988"/>
                  <a:gd name="T45" fmla="*/ 210 h 2248"/>
                  <a:gd name="T46" fmla="*/ 181 w 7988"/>
                  <a:gd name="T47" fmla="*/ 410 h 2248"/>
                  <a:gd name="T48" fmla="*/ 396 w 7988"/>
                  <a:gd name="T49" fmla="*/ 597 h 2248"/>
                  <a:gd name="T50" fmla="*/ 685 w 7988"/>
                  <a:gd name="T51" fmla="*/ 770 h 2248"/>
                  <a:gd name="T52" fmla="*/ 1041 w 7988"/>
                  <a:gd name="T53" fmla="*/ 927 h 2248"/>
                  <a:gd name="T54" fmla="*/ 1457 w 7988"/>
                  <a:gd name="T55" fmla="*/ 1064 h 2248"/>
                  <a:gd name="T56" fmla="*/ 1926 w 7988"/>
                  <a:gd name="T57" fmla="*/ 1179 h 2248"/>
                  <a:gd name="T58" fmla="*/ 2443 w 7988"/>
                  <a:gd name="T59" fmla="*/ 1271 h 2248"/>
                  <a:gd name="T60" fmla="*/ 2999 w 7988"/>
                  <a:gd name="T61" fmla="*/ 1336 h 2248"/>
                  <a:gd name="T62" fmla="*/ 3587 w 7988"/>
                  <a:gd name="T63" fmla="*/ 1373 h 2248"/>
                  <a:gd name="T64" fmla="*/ 4199 w 7988"/>
                  <a:gd name="T65" fmla="*/ 1378 h 2248"/>
                  <a:gd name="T66" fmla="*/ 4798 w 7988"/>
                  <a:gd name="T67" fmla="*/ 1351 h 2248"/>
                  <a:gd name="T68" fmla="*/ 5365 w 7988"/>
                  <a:gd name="T69" fmla="*/ 1295 h 2248"/>
                  <a:gd name="T70" fmla="*/ 5895 w 7988"/>
                  <a:gd name="T71" fmla="*/ 1212 h 2248"/>
                  <a:gd name="T72" fmla="*/ 6381 w 7988"/>
                  <a:gd name="T73" fmla="*/ 1105 h 2248"/>
                  <a:gd name="T74" fmla="*/ 6816 w 7988"/>
                  <a:gd name="T75" fmla="*/ 975 h 2248"/>
                  <a:gd name="T76" fmla="*/ 7192 w 7988"/>
                  <a:gd name="T77" fmla="*/ 825 h 2248"/>
                  <a:gd name="T78" fmla="*/ 7504 w 7988"/>
                  <a:gd name="T79" fmla="*/ 656 h 2248"/>
                  <a:gd name="T80" fmla="*/ 7744 w 7988"/>
                  <a:gd name="T81" fmla="*/ 473 h 2248"/>
                  <a:gd name="T82" fmla="*/ 7906 w 7988"/>
                  <a:gd name="T83" fmla="*/ 278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8"/>
                    </a:moveTo>
                    <a:lnTo>
                      <a:pt x="7982" y="939"/>
                    </a:lnTo>
                    <a:lnTo>
                      <a:pt x="7966" y="1009"/>
                    </a:lnTo>
                    <a:lnTo>
                      <a:pt x="7941" y="1078"/>
                    </a:lnTo>
                    <a:lnTo>
                      <a:pt x="7906" y="1145"/>
                    </a:lnTo>
                    <a:lnTo>
                      <a:pt x="7861" y="1212"/>
                    </a:lnTo>
                    <a:lnTo>
                      <a:pt x="7807" y="1278"/>
                    </a:lnTo>
                    <a:lnTo>
                      <a:pt x="7744" y="1342"/>
                    </a:lnTo>
                    <a:lnTo>
                      <a:pt x="7672" y="1404"/>
                    </a:lnTo>
                    <a:lnTo>
                      <a:pt x="7592" y="1466"/>
                    </a:lnTo>
                    <a:lnTo>
                      <a:pt x="7504" y="1525"/>
                    </a:lnTo>
                    <a:lnTo>
                      <a:pt x="7408" y="1583"/>
                    </a:lnTo>
                    <a:lnTo>
                      <a:pt x="7304" y="1638"/>
                    </a:lnTo>
                    <a:lnTo>
                      <a:pt x="7192" y="1693"/>
                    </a:lnTo>
                    <a:lnTo>
                      <a:pt x="7073" y="1745"/>
                    </a:lnTo>
                    <a:lnTo>
                      <a:pt x="6948" y="1795"/>
                    </a:lnTo>
                    <a:lnTo>
                      <a:pt x="6816" y="1843"/>
                    </a:lnTo>
                    <a:lnTo>
                      <a:pt x="6677" y="1889"/>
                    </a:lnTo>
                    <a:lnTo>
                      <a:pt x="6532" y="1932"/>
                    </a:lnTo>
                    <a:lnTo>
                      <a:pt x="6381" y="1973"/>
                    </a:lnTo>
                    <a:lnTo>
                      <a:pt x="6224" y="2012"/>
                    </a:lnTo>
                    <a:lnTo>
                      <a:pt x="6062" y="2047"/>
                    </a:lnTo>
                    <a:lnTo>
                      <a:pt x="5895" y="2081"/>
                    </a:lnTo>
                    <a:lnTo>
                      <a:pt x="5723" y="2111"/>
                    </a:lnTo>
                    <a:lnTo>
                      <a:pt x="5546" y="2139"/>
                    </a:lnTo>
                    <a:lnTo>
                      <a:pt x="5365" y="2164"/>
                    </a:lnTo>
                    <a:lnTo>
                      <a:pt x="5180" y="2185"/>
                    </a:lnTo>
                    <a:lnTo>
                      <a:pt x="4990" y="2205"/>
                    </a:lnTo>
                    <a:lnTo>
                      <a:pt x="4798" y="2220"/>
                    </a:lnTo>
                    <a:lnTo>
                      <a:pt x="4601" y="2232"/>
                    </a:lnTo>
                    <a:lnTo>
                      <a:pt x="4402" y="2241"/>
                    </a:lnTo>
                    <a:lnTo>
                      <a:pt x="4199" y="2246"/>
                    </a:lnTo>
                    <a:lnTo>
                      <a:pt x="3995" y="2248"/>
                    </a:lnTo>
                    <a:lnTo>
                      <a:pt x="3790" y="2246"/>
                    </a:lnTo>
                    <a:lnTo>
                      <a:pt x="3587" y="2241"/>
                    </a:lnTo>
                    <a:lnTo>
                      <a:pt x="3388" y="2232"/>
                    </a:lnTo>
                    <a:lnTo>
                      <a:pt x="3192" y="2220"/>
                    </a:lnTo>
                    <a:lnTo>
                      <a:pt x="2999" y="2205"/>
                    </a:lnTo>
                    <a:lnTo>
                      <a:pt x="2809" y="2185"/>
                    </a:lnTo>
                    <a:lnTo>
                      <a:pt x="2624" y="2164"/>
                    </a:lnTo>
                    <a:lnTo>
                      <a:pt x="2443" y="2140"/>
                    </a:lnTo>
                    <a:lnTo>
                      <a:pt x="2266" y="2111"/>
                    </a:lnTo>
                    <a:lnTo>
                      <a:pt x="2093" y="2081"/>
                    </a:lnTo>
                    <a:lnTo>
                      <a:pt x="1926" y="2048"/>
                    </a:lnTo>
                    <a:lnTo>
                      <a:pt x="1765" y="2012"/>
                    </a:lnTo>
                    <a:lnTo>
                      <a:pt x="1608" y="1973"/>
                    </a:lnTo>
                    <a:lnTo>
                      <a:pt x="1457" y="1933"/>
                    </a:lnTo>
                    <a:lnTo>
                      <a:pt x="1312" y="1889"/>
                    </a:lnTo>
                    <a:lnTo>
                      <a:pt x="1174" y="1843"/>
                    </a:lnTo>
                    <a:lnTo>
                      <a:pt x="1041" y="1796"/>
                    </a:lnTo>
                    <a:lnTo>
                      <a:pt x="915" y="1746"/>
                    </a:lnTo>
                    <a:lnTo>
                      <a:pt x="796" y="1694"/>
                    </a:lnTo>
                    <a:lnTo>
                      <a:pt x="685" y="1640"/>
                    </a:lnTo>
                    <a:lnTo>
                      <a:pt x="581" y="1585"/>
                    </a:lnTo>
                    <a:lnTo>
                      <a:pt x="484" y="1527"/>
                    </a:lnTo>
                    <a:lnTo>
                      <a:pt x="396" y="1468"/>
                    </a:lnTo>
                    <a:lnTo>
                      <a:pt x="316" y="1407"/>
                    </a:lnTo>
                    <a:lnTo>
                      <a:pt x="244" y="1345"/>
                    </a:lnTo>
                    <a:lnTo>
                      <a:pt x="181" y="1281"/>
                    </a:lnTo>
                    <a:lnTo>
                      <a:pt x="127" y="1216"/>
                    </a:lnTo>
                    <a:lnTo>
                      <a:pt x="83" y="1149"/>
                    </a:lnTo>
                    <a:lnTo>
                      <a:pt x="47" y="1082"/>
                    </a:lnTo>
                    <a:lnTo>
                      <a:pt x="22" y="1014"/>
                    </a:lnTo>
                    <a:lnTo>
                      <a:pt x="6" y="944"/>
                    </a:lnTo>
                    <a:lnTo>
                      <a:pt x="0" y="874"/>
                    </a:lnTo>
                    <a:lnTo>
                      <a:pt x="0" y="1"/>
                    </a:lnTo>
                    <a:lnTo>
                      <a:pt x="6" y="71"/>
                    </a:lnTo>
                    <a:lnTo>
                      <a:pt x="22" y="141"/>
                    </a:lnTo>
                    <a:lnTo>
                      <a:pt x="47" y="210"/>
                    </a:lnTo>
                    <a:lnTo>
                      <a:pt x="83" y="278"/>
                    </a:lnTo>
                    <a:lnTo>
                      <a:pt x="127" y="345"/>
                    </a:lnTo>
                    <a:lnTo>
                      <a:pt x="181" y="410"/>
                    </a:lnTo>
                    <a:lnTo>
                      <a:pt x="244" y="473"/>
                    </a:lnTo>
                    <a:lnTo>
                      <a:pt x="316" y="536"/>
                    </a:lnTo>
                    <a:lnTo>
                      <a:pt x="396" y="597"/>
                    </a:lnTo>
                    <a:lnTo>
                      <a:pt x="484" y="656"/>
                    </a:lnTo>
                    <a:lnTo>
                      <a:pt x="581" y="714"/>
                    </a:lnTo>
                    <a:lnTo>
                      <a:pt x="685" y="770"/>
                    </a:lnTo>
                    <a:lnTo>
                      <a:pt x="796" y="825"/>
                    </a:lnTo>
                    <a:lnTo>
                      <a:pt x="915" y="876"/>
                    </a:lnTo>
                    <a:lnTo>
                      <a:pt x="1041" y="927"/>
                    </a:lnTo>
                    <a:lnTo>
                      <a:pt x="1174" y="975"/>
                    </a:lnTo>
                    <a:lnTo>
                      <a:pt x="1312" y="1020"/>
                    </a:lnTo>
                    <a:lnTo>
                      <a:pt x="1457" y="1064"/>
                    </a:lnTo>
                    <a:lnTo>
                      <a:pt x="1608" y="1105"/>
                    </a:lnTo>
                    <a:lnTo>
                      <a:pt x="1765" y="1143"/>
                    </a:lnTo>
                    <a:lnTo>
                      <a:pt x="1926" y="1179"/>
                    </a:lnTo>
                    <a:lnTo>
                      <a:pt x="2093" y="1212"/>
                    </a:lnTo>
                    <a:lnTo>
                      <a:pt x="2266" y="1243"/>
                    </a:lnTo>
                    <a:lnTo>
                      <a:pt x="2443" y="1271"/>
                    </a:lnTo>
                    <a:lnTo>
                      <a:pt x="2624" y="1295"/>
                    </a:lnTo>
                    <a:lnTo>
                      <a:pt x="2809" y="1317"/>
                    </a:lnTo>
                    <a:lnTo>
                      <a:pt x="2999" y="1336"/>
                    </a:lnTo>
                    <a:lnTo>
                      <a:pt x="3192" y="1351"/>
                    </a:lnTo>
                    <a:lnTo>
                      <a:pt x="3388" y="1363"/>
                    </a:lnTo>
                    <a:lnTo>
                      <a:pt x="3587" y="1373"/>
                    </a:lnTo>
                    <a:lnTo>
                      <a:pt x="3790" y="1378"/>
                    </a:lnTo>
                    <a:lnTo>
                      <a:pt x="3995" y="1380"/>
                    </a:lnTo>
                    <a:lnTo>
                      <a:pt x="4199" y="1378"/>
                    </a:lnTo>
                    <a:lnTo>
                      <a:pt x="4402" y="1373"/>
                    </a:lnTo>
                    <a:lnTo>
                      <a:pt x="4601" y="1363"/>
                    </a:lnTo>
                    <a:lnTo>
                      <a:pt x="4798" y="1351"/>
                    </a:lnTo>
                    <a:lnTo>
                      <a:pt x="4990" y="1336"/>
                    </a:lnTo>
                    <a:lnTo>
                      <a:pt x="5180" y="1317"/>
                    </a:lnTo>
                    <a:lnTo>
                      <a:pt x="5365" y="1295"/>
                    </a:lnTo>
                    <a:lnTo>
                      <a:pt x="5546" y="1271"/>
                    </a:lnTo>
                    <a:lnTo>
                      <a:pt x="5723" y="1243"/>
                    </a:lnTo>
                    <a:lnTo>
                      <a:pt x="5895" y="1212"/>
                    </a:lnTo>
                    <a:lnTo>
                      <a:pt x="6062" y="1179"/>
                    </a:lnTo>
                    <a:lnTo>
                      <a:pt x="6224" y="1143"/>
                    </a:lnTo>
                    <a:lnTo>
                      <a:pt x="6381" y="1105"/>
                    </a:lnTo>
                    <a:lnTo>
                      <a:pt x="6532" y="1064"/>
                    </a:lnTo>
                    <a:lnTo>
                      <a:pt x="6677" y="1020"/>
                    </a:lnTo>
                    <a:lnTo>
                      <a:pt x="6816" y="975"/>
                    </a:lnTo>
                    <a:lnTo>
                      <a:pt x="6948" y="926"/>
                    </a:lnTo>
                    <a:lnTo>
                      <a:pt x="7073" y="876"/>
                    </a:lnTo>
                    <a:lnTo>
                      <a:pt x="7192" y="825"/>
                    </a:lnTo>
                    <a:lnTo>
                      <a:pt x="7304" y="770"/>
                    </a:lnTo>
                    <a:lnTo>
                      <a:pt x="7408" y="714"/>
                    </a:lnTo>
                    <a:lnTo>
                      <a:pt x="7504" y="656"/>
                    </a:lnTo>
                    <a:lnTo>
                      <a:pt x="7592" y="597"/>
                    </a:lnTo>
                    <a:lnTo>
                      <a:pt x="7672" y="535"/>
                    </a:lnTo>
                    <a:lnTo>
                      <a:pt x="7744" y="473"/>
                    </a:lnTo>
                    <a:lnTo>
                      <a:pt x="7807" y="410"/>
                    </a:lnTo>
                    <a:lnTo>
                      <a:pt x="7861" y="344"/>
                    </a:lnTo>
                    <a:lnTo>
                      <a:pt x="7906" y="278"/>
                    </a:lnTo>
                    <a:lnTo>
                      <a:pt x="7941" y="210"/>
                    </a:lnTo>
                    <a:lnTo>
                      <a:pt x="7966" y="141"/>
                    </a:lnTo>
                    <a:lnTo>
                      <a:pt x="7982" y="71"/>
                    </a:lnTo>
                    <a:lnTo>
                      <a:pt x="7988" y="0"/>
                    </a:lnTo>
                    <a:lnTo>
                      <a:pt x="7988" y="868"/>
                    </a:lnTo>
                  </a:path>
                </a:pathLst>
              </a:custGeom>
              <a:gradFill rotWithShape="0">
                <a:gsLst>
                  <a:gs pos="0">
                    <a:srgbClr val="669933"/>
                  </a:gs>
                  <a:gs pos="100000">
                    <a:srgbClr val="2850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06" name="Freeform 215"/>
              <p:cNvSpPr/>
              <p:nvPr/>
            </p:nvSpPr>
            <p:spPr bwMode="auto">
              <a:xfrm>
                <a:off x="3052" y="2999"/>
                <a:ext cx="307" cy="86"/>
              </a:xfrm>
              <a:custGeom>
                <a:avLst/>
                <a:gdLst>
                  <a:gd name="T0" fmla="*/ 7966 w 7988"/>
                  <a:gd name="T1" fmla="*/ 1008 h 2247"/>
                  <a:gd name="T2" fmla="*/ 7861 w 7988"/>
                  <a:gd name="T3" fmla="*/ 1212 h 2247"/>
                  <a:gd name="T4" fmla="*/ 7672 w 7988"/>
                  <a:gd name="T5" fmla="*/ 1404 h 2247"/>
                  <a:gd name="T6" fmla="*/ 7408 w 7988"/>
                  <a:gd name="T7" fmla="*/ 1582 h 2247"/>
                  <a:gd name="T8" fmla="*/ 7073 w 7988"/>
                  <a:gd name="T9" fmla="*/ 1744 h 2247"/>
                  <a:gd name="T10" fmla="*/ 6677 w 7988"/>
                  <a:gd name="T11" fmla="*/ 1888 h 2247"/>
                  <a:gd name="T12" fmla="*/ 6224 w 7988"/>
                  <a:gd name="T13" fmla="*/ 2011 h 2247"/>
                  <a:gd name="T14" fmla="*/ 5723 w 7988"/>
                  <a:gd name="T15" fmla="*/ 2111 h 2247"/>
                  <a:gd name="T16" fmla="*/ 5180 w 7988"/>
                  <a:gd name="T17" fmla="*/ 2185 h 2247"/>
                  <a:gd name="T18" fmla="*/ 4601 w 7988"/>
                  <a:gd name="T19" fmla="*/ 2231 h 2247"/>
                  <a:gd name="T20" fmla="*/ 3995 w 7988"/>
                  <a:gd name="T21" fmla="*/ 2247 h 2247"/>
                  <a:gd name="T22" fmla="*/ 3388 w 7988"/>
                  <a:gd name="T23" fmla="*/ 2231 h 2247"/>
                  <a:gd name="T24" fmla="*/ 2809 w 7988"/>
                  <a:gd name="T25" fmla="*/ 2185 h 2247"/>
                  <a:gd name="T26" fmla="*/ 2266 w 7988"/>
                  <a:gd name="T27" fmla="*/ 2111 h 2247"/>
                  <a:gd name="T28" fmla="*/ 1765 w 7988"/>
                  <a:gd name="T29" fmla="*/ 2012 h 2247"/>
                  <a:gd name="T30" fmla="*/ 1312 w 7988"/>
                  <a:gd name="T31" fmla="*/ 1889 h 2247"/>
                  <a:gd name="T32" fmla="*/ 915 w 7988"/>
                  <a:gd name="T33" fmla="*/ 1745 h 2247"/>
                  <a:gd name="T34" fmla="*/ 581 w 7988"/>
                  <a:gd name="T35" fmla="*/ 1584 h 2247"/>
                  <a:gd name="T36" fmla="*/ 316 w 7988"/>
                  <a:gd name="T37" fmla="*/ 1406 h 2247"/>
                  <a:gd name="T38" fmla="*/ 127 w 7988"/>
                  <a:gd name="T39" fmla="*/ 1215 h 2247"/>
                  <a:gd name="T40" fmla="*/ 22 w 7988"/>
                  <a:gd name="T41" fmla="*/ 1013 h 2247"/>
                  <a:gd name="T42" fmla="*/ 0 w 7988"/>
                  <a:gd name="T43" fmla="*/ 0 h 2247"/>
                  <a:gd name="T44" fmla="*/ 47 w 7988"/>
                  <a:gd name="T45" fmla="*/ 209 h 2247"/>
                  <a:gd name="T46" fmla="*/ 181 w 7988"/>
                  <a:gd name="T47" fmla="*/ 409 h 2247"/>
                  <a:gd name="T48" fmla="*/ 396 w 7988"/>
                  <a:gd name="T49" fmla="*/ 596 h 2247"/>
                  <a:gd name="T50" fmla="*/ 685 w 7988"/>
                  <a:gd name="T51" fmla="*/ 770 h 2247"/>
                  <a:gd name="T52" fmla="*/ 1041 w 7988"/>
                  <a:gd name="T53" fmla="*/ 926 h 2247"/>
                  <a:gd name="T54" fmla="*/ 1457 w 7988"/>
                  <a:gd name="T55" fmla="*/ 1063 h 2247"/>
                  <a:gd name="T56" fmla="*/ 1926 w 7988"/>
                  <a:gd name="T57" fmla="*/ 1179 h 2247"/>
                  <a:gd name="T58" fmla="*/ 2443 w 7988"/>
                  <a:gd name="T59" fmla="*/ 1270 h 2247"/>
                  <a:gd name="T60" fmla="*/ 2999 w 7988"/>
                  <a:gd name="T61" fmla="*/ 1335 h 2247"/>
                  <a:gd name="T62" fmla="*/ 3587 w 7988"/>
                  <a:gd name="T63" fmla="*/ 1372 h 2247"/>
                  <a:gd name="T64" fmla="*/ 4199 w 7988"/>
                  <a:gd name="T65" fmla="*/ 1377 h 2247"/>
                  <a:gd name="T66" fmla="*/ 4798 w 7988"/>
                  <a:gd name="T67" fmla="*/ 1350 h 2247"/>
                  <a:gd name="T68" fmla="*/ 5365 w 7988"/>
                  <a:gd name="T69" fmla="*/ 1294 h 2247"/>
                  <a:gd name="T70" fmla="*/ 5895 w 7988"/>
                  <a:gd name="T71" fmla="*/ 1212 h 2247"/>
                  <a:gd name="T72" fmla="*/ 6381 w 7988"/>
                  <a:gd name="T73" fmla="*/ 1104 h 2247"/>
                  <a:gd name="T74" fmla="*/ 6816 w 7988"/>
                  <a:gd name="T75" fmla="*/ 974 h 2247"/>
                  <a:gd name="T76" fmla="*/ 7192 w 7988"/>
                  <a:gd name="T77" fmla="*/ 824 h 2247"/>
                  <a:gd name="T78" fmla="*/ 7504 w 7988"/>
                  <a:gd name="T79" fmla="*/ 656 h 2247"/>
                  <a:gd name="T80" fmla="*/ 7744 w 7988"/>
                  <a:gd name="T81" fmla="*/ 473 h 2247"/>
                  <a:gd name="T82" fmla="*/ 7906 w 7988"/>
                  <a:gd name="T83" fmla="*/ 277 h 2247"/>
                  <a:gd name="T84" fmla="*/ 7982 w 7988"/>
                  <a:gd name="T85" fmla="*/ 7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7">
                    <a:moveTo>
                      <a:pt x="7988" y="867"/>
                    </a:moveTo>
                    <a:lnTo>
                      <a:pt x="7982" y="938"/>
                    </a:lnTo>
                    <a:lnTo>
                      <a:pt x="7966" y="1008"/>
                    </a:lnTo>
                    <a:lnTo>
                      <a:pt x="7941" y="1077"/>
                    </a:lnTo>
                    <a:lnTo>
                      <a:pt x="7906" y="1145"/>
                    </a:lnTo>
                    <a:lnTo>
                      <a:pt x="7861" y="1212"/>
                    </a:lnTo>
                    <a:lnTo>
                      <a:pt x="7807" y="1277"/>
                    </a:lnTo>
                    <a:lnTo>
                      <a:pt x="7744" y="1341"/>
                    </a:lnTo>
                    <a:lnTo>
                      <a:pt x="7672" y="1404"/>
                    </a:lnTo>
                    <a:lnTo>
                      <a:pt x="7592" y="1465"/>
                    </a:lnTo>
                    <a:lnTo>
                      <a:pt x="7504" y="1524"/>
                    </a:lnTo>
                    <a:lnTo>
                      <a:pt x="7408" y="1582"/>
                    </a:lnTo>
                    <a:lnTo>
                      <a:pt x="7304" y="1638"/>
                    </a:lnTo>
                    <a:lnTo>
                      <a:pt x="7192" y="1692"/>
                    </a:lnTo>
                    <a:lnTo>
                      <a:pt x="7073" y="1744"/>
                    </a:lnTo>
                    <a:lnTo>
                      <a:pt x="6948" y="1795"/>
                    </a:lnTo>
                    <a:lnTo>
                      <a:pt x="6816" y="1842"/>
                    </a:lnTo>
                    <a:lnTo>
                      <a:pt x="6677" y="1888"/>
                    </a:lnTo>
                    <a:lnTo>
                      <a:pt x="6532" y="1932"/>
                    </a:lnTo>
                    <a:lnTo>
                      <a:pt x="6381" y="1972"/>
                    </a:lnTo>
                    <a:lnTo>
                      <a:pt x="6224" y="2011"/>
                    </a:lnTo>
                    <a:lnTo>
                      <a:pt x="6062" y="2047"/>
                    </a:lnTo>
                    <a:lnTo>
                      <a:pt x="5895" y="2080"/>
                    </a:lnTo>
                    <a:lnTo>
                      <a:pt x="5723" y="2111"/>
                    </a:lnTo>
                    <a:lnTo>
                      <a:pt x="5546" y="2139"/>
                    </a:lnTo>
                    <a:lnTo>
                      <a:pt x="5365" y="2163"/>
                    </a:lnTo>
                    <a:lnTo>
                      <a:pt x="5180" y="2185"/>
                    </a:lnTo>
                    <a:lnTo>
                      <a:pt x="4990" y="2204"/>
                    </a:lnTo>
                    <a:lnTo>
                      <a:pt x="4798" y="2219"/>
                    </a:lnTo>
                    <a:lnTo>
                      <a:pt x="4601" y="2231"/>
                    </a:lnTo>
                    <a:lnTo>
                      <a:pt x="4402" y="2240"/>
                    </a:lnTo>
                    <a:lnTo>
                      <a:pt x="4199" y="2245"/>
                    </a:lnTo>
                    <a:lnTo>
                      <a:pt x="3995" y="2247"/>
                    </a:lnTo>
                    <a:lnTo>
                      <a:pt x="3790" y="2245"/>
                    </a:lnTo>
                    <a:lnTo>
                      <a:pt x="3587" y="2240"/>
                    </a:lnTo>
                    <a:lnTo>
                      <a:pt x="3388" y="2231"/>
                    </a:lnTo>
                    <a:lnTo>
                      <a:pt x="3192" y="2219"/>
                    </a:lnTo>
                    <a:lnTo>
                      <a:pt x="2999" y="2204"/>
                    </a:lnTo>
                    <a:lnTo>
                      <a:pt x="2809" y="2185"/>
                    </a:lnTo>
                    <a:lnTo>
                      <a:pt x="2624" y="2163"/>
                    </a:lnTo>
                    <a:lnTo>
                      <a:pt x="2443" y="2139"/>
                    </a:lnTo>
                    <a:lnTo>
                      <a:pt x="2266" y="2111"/>
                    </a:lnTo>
                    <a:lnTo>
                      <a:pt x="2093" y="2081"/>
                    </a:lnTo>
                    <a:lnTo>
                      <a:pt x="1926" y="2047"/>
                    </a:lnTo>
                    <a:lnTo>
                      <a:pt x="1765" y="2012"/>
                    </a:lnTo>
                    <a:lnTo>
                      <a:pt x="1608" y="1973"/>
                    </a:lnTo>
                    <a:lnTo>
                      <a:pt x="1457" y="1932"/>
                    </a:lnTo>
                    <a:lnTo>
                      <a:pt x="1312" y="1889"/>
                    </a:lnTo>
                    <a:lnTo>
                      <a:pt x="1174" y="1843"/>
                    </a:lnTo>
                    <a:lnTo>
                      <a:pt x="1041" y="1796"/>
                    </a:lnTo>
                    <a:lnTo>
                      <a:pt x="915" y="1745"/>
                    </a:lnTo>
                    <a:lnTo>
                      <a:pt x="796" y="1693"/>
                    </a:lnTo>
                    <a:lnTo>
                      <a:pt x="685" y="1639"/>
                    </a:lnTo>
                    <a:lnTo>
                      <a:pt x="581" y="1584"/>
                    </a:lnTo>
                    <a:lnTo>
                      <a:pt x="484" y="1526"/>
                    </a:lnTo>
                    <a:lnTo>
                      <a:pt x="396" y="1467"/>
                    </a:lnTo>
                    <a:lnTo>
                      <a:pt x="316" y="1406"/>
                    </a:lnTo>
                    <a:lnTo>
                      <a:pt x="244" y="1344"/>
                    </a:lnTo>
                    <a:lnTo>
                      <a:pt x="181" y="1280"/>
                    </a:lnTo>
                    <a:lnTo>
                      <a:pt x="127" y="1215"/>
                    </a:lnTo>
                    <a:lnTo>
                      <a:pt x="83" y="1149"/>
                    </a:lnTo>
                    <a:lnTo>
                      <a:pt x="47" y="1081"/>
                    </a:lnTo>
                    <a:lnTo>
                      <a:pt x="22" y="1013"/>
                    </a:lnTo>
                    <a:lnTo>
                      <a:pt x="6" y="944"/>
                    </a:lnTo>
                    <a:lnTo>
                      <a:pt x="0" y="873"/>
                    </a:lnTo>
                    <a:lnTo>
                      <a:pt x="0" y="0"/>
                    </a:lnTo>
                    <a:lnTo>
                      <a:pt x="6" y="71"/>
                    </a:lnTo>
                    <a:lnTo>
                      <a:pt x="22" y="141"/>
                    </a:lnTo>
                    <a:lnTo>
                      <a:pt x="47" y="209"/>
                    </a:lnTo>
                    <a:lnTo>
                      <a:pt x="83" y="277"/>
                    </a:lnTo>
                    <a:lnTo>
                      <a:pt x="127" y="344"/>
                    </a:lnTo>
                    <a:lnTo>
                      <a:pt x="181" y="409"/>
                    </a:lnTo>
                    <a:lnTo>
                      <a:pt x="244" y="473"/>
                    </a:lnTo>
                    <a:lnTo>
                      <a:pt x="316" y="535"/>
                    </a:lnTo>
                    <a:lnTo>
                      <a:pt x="396" y="596"/>
                    </a:lnTo>
                    <a:lnTo>
                      <a:pt x="484" y="656"/>
                    </a:lnTo>
                    <a:lnTo>
                      <a:pt x="581" y="714"/>
                    </a:lnTo>
                    <a:lnTo>
                      <a:pt x="685" y="770"/>
                    </a:lnTo>
                    <a:lnTo>
                      <a:pt x="796" y="824"/>
                    </a:lnTo>
                    <a:lnTo>
                      <a:pt x="915" y="876"/>
                    </a:lnTo>
                    <a:lnTo>
                      <a:pt x="1041" y="926"/>
                    </a:lnTo>
                    <a:lnTo>
                      <a:pt x="1174" y="974"/>
                    </a:lnTo>
                    <a:lnTo>
                      <a:pt x="1312" y="1019"/>
                    </a:lnTo>
                    <a:lnTo>
                      <a:pt x="1457" y="1063"/>
                    </a:lnTo>
                    <a:lnTo>
                      <a:pt x="1608" y="1104"/>
                    </a:lnTo>
                    <a:lnTo>
                      <a:pt x="1765" y="1142"/>
                    </a:lnTo>
                    <a:lnTo>
                      <a:pt x="1926" y="1179"/>
                    </a:lnTo>
                    <a:lnTo>
                      <a:pt x="2093" y="1212"/>
                    </a:lnTo>
                    <a:lnTo>
                      <a:pt x="2266" y="1243"/>
                    </a:lnTo>
                    <a:lnTo>
                      <a:pt x="2443" y="1270"/>
                    </a:lnTo>
                    <a:lnTo>
                      <a:pt x="2624" y="1294"/>
                    </a:lnTo>
                    <a:lnTo>
                      <a:pt x="2809" y="1317"/>
                    </a:lnTo>
                    <a:lnTo>
                      <a:pt x="2999" y="1335"/>
                    </a:lnTo>
                    <a:lnTo>
                      <a:pt x="3192" y="1350"/>
                    </a:lnTo>
                    <a:lnTo>
                      <a:pt x="3388" y="1362"/>
                    </a:lnTo>
                    <a:lnTo>
                      <a:pt x="3587" y="1372"/>
                    </a:lnTo>
                    <a:lnTo>
                      <a:pt x="3790" y="1377"/>
                    </a:lnTo>
                    <a:lnTo>
                      <a:pt x="3995" y="1379"/>
                    </a:lnTo>
                    <a:lnTo>
                      <a:pt x="4199" y="1377"/>
                    </a:lnTo>
                    <a:lnTo>
                      <a:pt x="4402" y="1372"/>
                    </a:lnTo>
                    <a:lnTo>
                      <a:pt x="4601" y="1362"/>
                    </a:lnTo>
                    <a:lnTo>
                      <a:pt x="4798" y="1350"/>
                    </a:lnTo>
                    <a:lnTo>
                      <a:pt x="4990" y="1335"/>
                    </a:lnTo>
                    <a:lnTo>
                      <a:pt x="5180" y="1317"/>
                    </a:lnTo>
                    <a:lnTo>
                      <a:pt x="5365" y="1294"/>
                    </a:lnTo>
                    <a:lnTo>
                      <a:pt x="5546" y="1270"/>
                    </a:lnTo>
                    <a:lnTo>
                      <a:pt x="5723" y="1243"/>
                    </a:lnTo>
                    <a:lnTo>
                      <a:pt x="5895" y="1212"/>
                    </a:lnTo>
                    <a:lnTo>
                      <a:pt x="6062" y="1179"/>
                    </a:lnTo>
                    <a:lnTo>
                      <a:pt x="6224" y="1142"/>
                    </a:lnTo>
                    <a:lnTo>
                      <a:pt x="6381" y="1104"/>
                    </a:lnTo>
                    <a:lnTo>
                      <a:pt x="6532" y="1063"/>
                    </a:lnTo>
                    <a:lnTo>
                      <a:pt x="6677" y="1019"/>
                    </a:lnTo>
                    <a:lnTo>
                      <a:pt x="6816" y="974"/>
                    </a:lnTo>
                    <a:lnTo>
                      <a:pt x="6948" y="926"/>
                    </a:lnTo>
                    <a:lnTo>
                      <a:pt x="7073" y="875"/>
                    </a:lnTo>
                    <a:lnTo>
                      <a:pt x="7192" y="824"/>
                    </a:lnTo>
                    <a:lnTo>
                      <a:pt x="7304" y="770"/>
                    </a:lnTo>
                    <a:lnTo>
                      <a:pt x="7408" y="714"/>
                    </a:lnTo>
                    <a:lnTo>
                      <a:pt x="7504" y="656"/>
                    </a:lnTo>
                    <a:lnTo>
                      <a:pt x="7592" y="596"/>
                    </a:lnTo>
                    <a:lnTo>
                      <a:pt x="7672" y="535"/>
                    </a:lnTo>
                    <a:lnTo>
                      <a:pt x="7744" y="473"/>
                    </a:lnTo>
                    <a:lnTo>
                      <a:pt x="7807" y="409"/>
                    </a:lnTo>
                    <a:lnTo>
                      <a:pt x="7861" y="344"/>
                    </a:lnTo>
                    <a:lnTo>
                      <a:pt x="7906" y="277"/>
                    </a:lnTo>
                    <a:lnTo>
                      <a:pt x="7941" y="209"/>
                    </a:lnTo>
                    <a:lnTo>
                      <a:pt x="7966" y="140"/>
                    </a:lnTo>
                    <a:lnTo>
                      <a:pt x="7982" y="70"/>
                    </a:lnTo>
                    <a:lnTo>
                      <a:pt x="7988" y="0"/>
                    </a:lnTo>
                    <a:lnTo>
                      <a:pt x="7988" y="867"/>
                    </a:lnTo>
                  </a:path>
                </a:pathLst>
              </a:custGeom>
              <a:gradFill rotWithShape="0">
                <a:gsLst>
                  <a:gs pos="0">
                    <a:srgbClr val="669933"/>
                  </a:gs>
                  <a:gs pos="100000">
                    <a:srgbClr val="2850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07" name="Freeform 216"/>
              <p:cNvSpPr/>
              <p:nvPr/>
            </p:nvSpPr>
            <p:spPr bwMode="auto">
              <a:xfrm>
                <a:off x="3052" y="3066"/>
                <a:ext cx="307" cy="86"/>
              </a:xfrm>
              <a:custGeom>
                <a:avLst/>
                <a:gdLst>
                  <a:gd name="T0" fmla="*/ 7966 w 7988"/>
                  <a:gd name="T1" fmla="*/ 1009 h 2248"/>
                  <a:gd name="T2" fmla="*/ 7861 w 7988"/>
                  <a:gd name="T3" fmla="*/ 1213 h 2248"/>
                  <a:gd name="T4" fmla="*/ 7672 w 7988"/>
                  <a:gd name="T5" fmla="*/ 1404 h 2248"/>
                  <a:gd name="T6" fmla="*/ 7408 w 7988"/>
                  <a:gd name="T7" fmla="*/ 1583 h 2248"/>
                  <a:gd name="T8" fmla="*/ 7073 w 7988"/>
                  <a:gd name="T9" fmla="*/ 1745 h 2248"/>
                  <a:gd name="T10" fmla="*/ 6677 w 7988"/>
                  <a:gd name="T11" fmla="*/ 1888 h 2248"/>
                  <a:gd name="T12" fmla="*/ 6224 w 7988"/>
                  <a:gd name="T13" fmla="*/ 2011 h 2248"/>
                  <a:gd name="T14" fmla="*/ 5723 w 7988"/>
                  <a:gd name="T15" fmla="*/ 2112 h 2248"/>
                  <a:gd name="T16" fmla="*/ 5180 w 7988"/>
                  <a:gd name="T17" fmla="*/ 2186 h 2248"/>
                  <a:gd name="T18" fmla="*/ 4601 w 7988"/>
                  <a:gd name="T19" fmla="*/ 2232 h 2248"/>
                  <a:gd name="T20" fmla="*/ 3995 w 7988"/>
                  <a:gd name="T21" fmla="*/ 2248 h 2248"/>
                  <a:gd name="T22" fmla="*/ 3388 w 7988"/>
                  <a:gd name="T23" fmla="*/ 2232 h 2248"/>
                  <a:gd name="T24" fmla="*/ 2809 w 7988"/>
                  <a:gd name="T25" fmla="*/ 2186 h 2248"/>
                  <a:gd name="T26" fmla="*/ 2266 w 7988"/>
                  <a:gd name="T27" fmla="*/ 2112 h 2248"/>
                  <a:gd name="T28" fmla="*/ 1765 w 7988"/>
                  <a:gd name="T29" fmla="*/ 2012 h 2248"/>
                  <a:gd name="T30" fmla="*/ 1312 w 7988"/>
                  <a:gd name="T31" fmla="*/ 1889 h 2248"/>
                  <a:gd name="T32" fmla="*/ 915 w 7988"/>
                  <a:gd name="T33" fmla="*/ 1746 h 2248"/>
                  <a:gd name="T34" fmla="*/ 581 w 7988"/>
                  <a:gd name="T35" fmla="*/ 1584 h 2248"/>
                  <a:gd name="T36" fmla="*/ 316 w 7988"/>
                  <a:gd name="T37" fmla="*/ 1406 h 2248"/>
                  <a:gd name="T38" fmla="*/ 127 w 7988"/>
                  <a:gd name="T39" fmla="*/ 1216 h 2248"/>
                  <a:gd name="T40" fmla="*/ 22 w 7988"/>
                  <a:gd name="T41" fmla="*/ 1014 h 2248"/>
                  <a:gd name="T42" fmla="*/ 0 w 7988"/>
                  <a:gd name="T43" fmla="*/ 0 h 2248"/>
                  <a:gd name="T44" fmla="*/ 47 w 7988"/>
                  <a:gd name="T45" fmla="*/ 210 h 2248"/>
                  <a:gd name="T46" fmla="*/ 181 w 7988"/>
                  <a:gd name="T47" fmla="*/ 410 h 2248"/>
                  <a:gd name="T48" fmla="*/ 396 w 7988"/>
                  <a:gd name="T49" fmla="*/ 597 h 2248"/>
                  <a:gd name="T50" fmla="*/ 685 w 7988"/>
                  <a:gd name="T51" fmla="*/ 770 h 2248"/>
                  <a:gd name="T52" fmla="*/ 1041 w 7988"/>
                  <a:gd name="T53" fmla="*/ 926 h 2248"/>
                  <a:gd name="T54" fmla="*/ 1457 w 7988"/>
                  <a:gd name="T55" fmla="*/ 1063 h 2248"/>
                  <a:gd name="T56" fmla="*/ 1926 w 7988"/>
                  <a:gd name="T57" fmla="*/ 1179 h 2248"/>
                  <a:gd name="T58" fmla="*/ 2443 w 7988"/>
                  <a:gd name="T59" fmla="*/ 1270 h 2248"/>
                  <a:gd name="T60" fmla="*/ 2999 w 7988"/>
                  <a:gd name="T61" fmla="*/ 1335 h 2248"/>
                  <a:gd name="T62" fmla="*/ 3587 w 7988"/>
                  <a:gd name="T63" fmla="*/ 1372 h 2248"/>
                  <a:gd name="T64" fmla="*/ 4199 w 7988"/>
                  <a:gd name="T65" fmla="*/ 1378 h 2248"/>
                  <a:gd name="T66" fmla="*/ 4798 w 7988"/>
                  <a:gd name="T67" fmla="*/ 1352 h 2248"/>
                  <a:gd name="T68" fmla="*/ 5365 w 7988"/>
                  <a:gd name="T69" fmla="*/ 1296 h 2248"/>
                  <a:gd name="T70" fmla="*/ 5895 w 7988"/>
                  <a:gd name="T71" fmla="*/ 1213 h 2248"/>
                  <a:gd name="T72" fmla="*/ 6381 w 7988"/>
                  <a:gd name="T73" fmla="*/ 1105 h 2248"/>
                  <a:gd name="T74" fmla="*/ 6816 w 7988"/>
                  <a:gd name="T75" fmla="*/ 974 h 2248"/>
                  <a:gd name="T76" fmla="*/ 7192 w 7988"/>
                  <a:gd name="T77" fmla="*/ 824 h 2248"/>
                  <a:gd name="T78" fmla="*/ 7504 w 7988"/>
                  <a:gd name="T79" fmla="*/ 656 h 2248"/>
                  <a:gd name="T80" fmla="*/ 7744 w 7988"/>
                  <a:gd name="T81" fmla="*/ 473 h 2248"/>
                  <a:gd name="T82" fmla="*/ 7906 w 7988"/>
                  <a:gd name="T83" fmla="*/ 277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9"/>
                    </a:moveTo>
                    <a:lnTo>
                      <a:pt x="7982" y="939"/>
                    </a:lnTo>
                    <a:lnTo>
                      <a:pt x="7966" y="1009"/>
                    </a:lnTo>
                    <a:lnTo>
                      <a:pt x="7941" y="1078"/>
                    </a:lnTo>
                    <a:lnTo>
                      <a:pt x="7906" y="1146"/>
                    </a:lnTo>
                    <a:lnTo>
                      <a:pt x="7861" y="1213"/>
                    </a:lnTo>
                    <a:lnTo>
                      <a:pt x="7807" y="1277"/>
                    </a:lnTo>
                    <a:lnTo>
                      <a:pt x="7744" y="1341"/>
                    </a:lnTo>
                    <a:lnTo>
                      <a:pt x="7672" y="1404"/>
                    </a:lnTo>
                    <a:lnTo>
                      <a:pt x="7592" y="1465"/>
                    </a:lnTo>
                    <a:lnTo>
                      <a:pt x="7504" y="1525"/>
                    </a:lnTo>
                    <a:lnTo>
                      <a:pt x="7408" y="1583"/>
                    </a:lnTo>
                    <a:lnTo>
                      <a:pt x="7304" y="1639"/>
                    </a:lnTo>
                    <a:lnTo>
                      <a:pt x="7192" y="1693"/>
                    </a:lnTo>
                    <a:lnTo>
                      <a:pt x="7073" y="1745"/>
                    </a:lnTo>
                    <a:lnTo>
                      <a:pt x="6948" y="1795"/>
                    </a:lnTo>
                    <a:lnTo>
                      <a:pt x="6816" y="1843"/>
                    </a:lnTo>
                    <a:lnTo>
                      <a:pt x="6677" y="1888"/>
                    </a:lnTo>
                    <a:lnTo>
                      <a:pt x="6532" y="1932"/>
                    </a:lnTo>
                    <a:lnTo>
                      <a:pt x="6381" y="1973"/>
                    </a:lnTo>
                    <a:lnTo>
                      <a:pt x="6224" y="2011"/>
                    </a:lnTo>
                    <a:lnTo>
                      <a:pt x="6062" y="2048"/>
                    </a:lnTo>
                    <a:lnTo>
                      <a:pt x="5895" y="2081"/>
                    </a:lnTo>
                    <a:lnTo>
                      <a:pt x="5723" y="2112"/>
                    </a:lnTo>
                    <a:lnTo>
                      <a:pt x="5546" y="2139"/>
                    </a:lnTo>
                    <a:lnTo>
                      <a:pt x="5365" y="2164"/>
                    </a:lnTo>
                    <a:lnTo>
                      <a:pt x="5180" y="2186"/>
                    </a:lnTo>
                    <a:lnTo>
                      <a:pt x="4990" y="2204"/>
                    </a:lnTo>
                    <a:lnTo>
                      <a:pt x="4798" y="2219"/>
                    </a:lnTo>
                    <a:lnTo>
                      <a:pt x="4601" y="2232"/>
                    </a:lnTo>
                    <a:lnTo>
                      <a:pt x="4402" y="2240"/>
                    </a:lnTo>
                    <a:lnTo>
                      <a:pt x="4199" y="2246"/>
                    </a:lnTo>
                    <a:lnTo>
                      <a:pt x="3995" y="2248"/>
                    </a:lnTo>
                    <a:lnTo>
                      <a:pt x="3790" y="2246"/>
                    </a:lnTo>
                    <a:lnTo>
                      <a:pt x="3587" y="2240"/>
                    </a:lnTo>
                    <a:lnTo>
                      <a:pt x="3388" y="2232"/>
                    </a:lnTo>
                    <a:lnTo>
                      <a:pt x="3192" y="2220"/>
                    </a:lnTo>
                    <a:lnTo>
                      <a:pt x="2999" y="2204"/>
                    </a:lnTo>
                    <a:lnTo>
                      <a:pt x="2809" y="2186"/>
                    </a:lnTo>
                    <a:lnTo>
                      <a:pt x="2624" y="2164"/>
                    </a:lnTo>
                    <a:lnTo>
                      <a:pt x="2443" y="2139"/>
                    </a:lnTo>
                    <a:lnTo>
                      <a:pt x="2266" y="2112"/>
                    </a:lnTo>
                    <a:lnTo>
                      <a:pt x="2093" y="2081"/>
                    </a:lnTo>
                    <a:lnTo>
                      <a:pt x="1926" y="2048"/>
                    </a:lnTo>
                    <a:lnTo>
                      <a:pt x="1765" y="2012"/>
                    </a:lnTo>
                    <a:lnTo>
                      <a:pt x="1608" y="1974"/>
                    </a:lnTo>
                    <a:lnTo>
                      <a:pt x="1457" y="1933"/>
                    </a:lnTo>
                    <a:lnTo>
                      <a:pt x="1312" y="1889"/>
                    </a:lnTo>
                    <a:lnTo>
                      <a:pt x="1174" y="1844"/>
                    </a:lnTo>
                    <a:lnTo>
                      <a:pt x="1041" y="1796"/>
                    </a:lnTo>
                    <a:lnTo>
                      <a:pt x="915" y="1746"/>
                    </a:lnTo>
                    <a:lnTo>
                      <a:pt x="796" y="1694"/>
                    </a:lnTo>
                    <a:lnTo>
                      <a:pt x="685" y="1640"/>
                    </a:lnTo>
                    <a:lnTo>
                      <a:pt x="581" y="1584"/>
                    </a:lnTo>
                    <a:lnTo>
                      <a:pt x="484" y="1527"/>
                    </a:lnTo>
                    <a:lnTo>
                      <a:pt x="396" y="1467"/>
                    </a:lnTo>
                    <a:lnTo>
                      <a:pt x="316" y="1406"/>
                    </a:lnTo>
                    <a:lnTo>
                      <a:pt x="244" y="1344"/>
                    </a:lnTo>
                    <a:lnTo>
                      <a:pt x="181" y="1281"/>
                    </a:lnTo>
                    <a:lnTo>
                      <a:pt x="127" y="1216"/>
                    </a:lnTo>
                    <a:lnTo>
                      <a:pt x="83" y="1150"/>
                    </a:lnTo>
                    <a:lnTo>
                      <a:pt x="47" y="1083"/>
                    </a:lnTo>
                    <a:lnTo>
                      <a:pt x="22" y="1014"/>
                    </a:lnTo>
                    <a:lnTo>
                      <a:pt x="6" y="945"/>
                    </a:lnTo>
                    <a:lnTo>
                      <a:pt x="0" y="874"/>
                    </a:lnTo>
                    <a:lnTo>
                      <a:pt x="0" y="0"/>
                    </a:lnTo>
                    <a:lnTo>
                      <a:pt x="6" y="71"/>
                    </a:lnTo>
                    <a:lnTo>
                      <a:pt x="22" y="141"/>
                    </a:lnTo>
                    <a:lnTo>
                      <a:pt x="47" y="210"/>
                    </a:lnTo>
                    <a:lnTo>
                      <a:pt x="83" y="277"/>
                    </a:lnTo>
                    <a:lnTo>
                      <a:pt x="127" y="344"/>
                    </a:lnTo>
                    <a:lnTo>
                      <a:pt x="181" y="410"/>
                    </a:lnTo>
                    <a:lnTo>
                      <a:pt x="244" y="474"/>
                    </a:lnTo>
                    <a:lnTo>
                      <a:pt x="316" y="536"/>
                    </a:lnTo>
                    <a:lnTo>
                      <a:pt x="396" y="597"/>
                    </a:lnTo>
                    <a:lnTo>
                      <a:pt x="484" y="656"/>
                    </a:lnTo>
                    <a:lnTo>
                      <a:pt x="581" y="714"/>
                    </a:lnTo>
                    <a:lnTo>
                      <a:pt x="685" y="770"/>
                    </a:lnTo>
                    <a:lnTo>
                      <a:pt x="796" y="824"/>
                    </a:lnTo>
                    <a:lnTo>
                      <a:pt x="915" y="877"/>
                    </a:lnTo>
                    <a:lnTo>
                      <a:pt x="1041" y="926"/>
                    </a:lnTo>
                    <a:lnTo>
                      <a:pt x="1174" y="974"/>
                    </a:lnTo>
                    <a:lnTo>
                      <a:pt x="1312" y="1020"/>
                    </a:lnTo>
                    <a:lnTo>
                      <a:pt x="1457" y="1063"/>
                    </a:lnTo>
                    <a:lnTo>
                      <a:pt x="1608" y="1105"/>
                    </a:lnTo>
                    <a:lnTo>
                      <a:pt x="1765" y="1144"/>
                    </a:lnTo>
                    <a:lnTo>
                      <a:pt x="1926" y="1179"/>
                    </a:lnTo>
                    <a:lnTo>
                      <a:pt x="2093" y="1213"/>
                    </a:lnTo>
                    <a:lnTo>
                      <a:pt x="2266" y="1243"/>
                    </a:lnTo>
                    <a:lnTo>
                      <a:pt x="2443" y="1270"/>
                    </a:lnTo>
                    <a:lnTo>
                      <a:pt x="2624" y="1296"/>
                    </a:lnTo>
                    <a:lnTo>
                      <a:pt x="2809" y="1317"/>
                    </a:lnTo>
                    <a:lnTo>
                      <a:pt x="2999" y="1335"/>
                    </a:lnTo>
                    <a:lnTo>
                      <a:pt x="3192" y="1352"/>
                    </a:lnTo>
                    <a:lnTo>
                      <a:pt x="3388" y="1364"/>
                    </a:lnTo>
                    <a:lnTo>
                      <a:pt x="3587" y="1372"/>
                    </a:lnTo>
                    <a:lnTo>
                      <a:pt x="3790" y="1378"/>
                    </a:lnTo>
                    <a:lnTo>
                      <a:pt x="3995" y="1379"/>
                    </a:lnTo>
                    <a:lnTo>
                      <a:pt x="4199" y="1378"/>
                    </a:lnTo>
                    <a:lnTo>
                      <a:pt x="4402" y="1372"/>
                    </a:lnTo>
                    <a:lnTo>
                      <a:pt x="4601" y="1364"/>
                    </a:lnTo>
                    <a:lnTo>
                      <a:pt x="4798" y="1352"/>
                    </a:lnTo>
                    <a:lnTo>
                      <a:pt x="4990" y="1335"/>
                    </a:lnTo>
                    <a:lnTo>
                      <a:pt x="5180" y="1317"/>
                    </a:lnTo>
                    <a:lnTo>
                      <a:pt x="5365" y="1296"/>
                    </a:lnTo>
                    <a:lnTo>
                      <a:pt x="5546" y="1270"/>
                    </a:lnTo>
                    <a:lnTo>
                      <a:pt x="5723" y="1243"/>
                    </a:lnTo>
                    <a:lnTo>
                      <a:pt x="5895" y="1213"/>
                    </a:lnTo>
                    <a:lnTo>
                      <a:pt x="6062" y="1179"/>
                    </a:lnTo>
                    <a:lnTo>
                      <a:pt x="6224" y="1144"/>
                    </a:lnTo>
                    <a:lnTo>
                      <a:pt x="6381" y="1105"/>
                    </a:lnTo>
                    <a:lnTo>
                      <a:pt x="6532" y="1063"/>
                    </a:lnTo>
                    <a:lnTo>
                      <a:pt x="6677" y="1020"/>
                    </a:lnTo>
                    <a:lnTo>
                      <a:pt x="6816" y="974"/>
                    </a:lnTo>
                    <a:lnTo>
                      <a:pt x="6948" y="926"/>
                    </a:lnTo>
                    <a:lnTo>
                      <a:pt x="7073" y="877"/>
                    </a:lnTo>
                    <a:lnTo>
                      <a:pt x="7192" y="824"/>
                    </a:lnTo>
                    <a:lnTo>
                      <a:pt x="7304" y="770"/>
                    </a:lnTo>
                    <a:lnTo>
                      <a:pt x="7408" y="714"/>
                    </a:lnTo>
                    <a:lnTo>
                      <a:pt x="7504" y="656"/>
                    </a:lnTo>
                    <a:lnTo>
                      <a:pt x="7592" y="597"/>
                    </a:lnTo>
                    <a:lnTo>
                      <a:pt x="7672" y="536"/>
                    </a:lnTo>
                    <a:lnTo>
                      <a:pt x="7744" y="473"/>
                    </a:lnTo>
                    <a:lnTo>
                      <a:pt x="7807" y="409"/>
                    </a:lnTo>
                    <a:lnTo>
                      <a:pt x="7861" y="344"/>
                    </a:lnTo>
                    <a:lnTo>
                      <a:pt x="7906" y="277"/>
                    </a:lnTo>
                    <a:lnTo>
                      <a:pt x="7941" y="209"/>
                    </a:lnTo>
                    <a:lnTo>
                      <a:pt x="7966" y="140"/>
                    </a:lnTo>
                    <a:lnTo>
                      <a:pt x="7982" y="71"/>
                    </a:lnTo>
                    <a:lnTo>
                      <a:pt x="7988" y="0"/>
                    </a:lnTo>
                    <a:lnTo>
                      <a:pt x="7988" y="869"/>
                    </a:lnTo>
                  </a:path>
                </a:pathLst>
              </a:custGeom>
              <a:gradFill rotWithShape="0">
                <a:gsLst>
                  <a:gs pos="0">
                    <a:srgbClr val="669933"/>
                  </a:gs>
                  <a:gs pos="100000">
                    <a:srgbClr val="2850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408" name="Freeform 217"/>
            <p:cNvSpPr/>
            <p:nvPr/>
          </p:nvSpPr>
          <p:spPr bwMode="auto">
            <a:xfrm>
              <a:off x="288" y="3360"/>
              <a:ext cx="307" cy="111"/>
            </a:xfrm>
            <a:custGeom>
              <a:avLst/>
              <a:gdLst>
                <a:gd name="T0" fmla="*/ 4401 w 7988"/>
                <a:gd name="T1" fmla="*/ 8 h 2886"/>
                <a:gd name="T2" fmla="*/ 4989 w 7988"/>
                <a:gd name="T3" fmla="*/ 46 h 2886"/>
                <a:gd name="T4" fmla="*/ 5546 w 7988"/>
                <a:gd name="T5" fmla="*/ 114 h 2886"/>
                <a:gd name="T6" fmla="*/ 6062 w 7988"/>
                <a:gd name="T7" fmla="*/ 210 h 2886"/>
                <a:gd name="T8" fmla="*/ 6532 w 7988"/>
                <a:gd name="T9" fmla="*/ 331 h 2886"/>
                <a:gd name="T10" fmla="*/ 6947 w 7988"/>
                <a:gd name="T11" fmla="*/ 474 h 2886"/>
                <a:gd name="T12" fmla="*/ 7303 w 7988"/>
                <a:gd name="T13" fmla="*/ 637 h 2886"/>
                <a:gd name="T14" fmla="*/ 7592 w 7988"/>
                <a:gd name="T15" fmla="*/ 819 h 2886"/>
                <a:gd name="T16" fmla="*/ 7807 w 7988"/>
                <a:gd name="T17" fmla="*/ 1015 h 2886"/>
                <a:gd name="T18" fmla="*/ 7941 w 7988"/>
                <a:gd name="T19" fmla="*/ 1224 h 2886"/>
                <a:gd name="T20" fmla="*/ 7988 w 7988"/>
                <a:gd name="T21" fmla="*/ 1443 h 2886"/>
                <a:gd name="T22" fmla="*/ 7941 w 7988"/>
                <a:gd name="T23" fmla="*/ 1662 h 2886"/>
                <a:gd name="T24" fmla="*/ 7807 w 7988"/>
                <a:gd name="T25" fmla="*/ 1871 h 2886"/>
                <a:gd name="T26" fmla="*/ 7592 w 7988"/>
                <a:gd name="T27" fmla="*/ 2068 h 2886"/>
                <a:gd name="T28" fmla="*/ 7303 w 7988"/>
                <a:gd name="T29" fmla="*/ 2249 h 2886"/>
                <a:gd name="T30" fmla="*/ 6947 w 7988"/>
                <a:gd name="T31" fmla="*/ 2412 h 2886"/>
                <a:gd name="T32" fmla="*/ 6532 w 7988"/>
                <a:gd name="T33" fmla="*/ 2556 h 2886"/>
                <a:gd name="T34" fmla="*/ 6062 w 7988"/>
                <a:gd name="T35" fmla="*/ 2677 h 2886"/>
                <a:gd name="T36" fmla="*/ 5546 w 7988"/>
                <a:gd name="T37" fmla="*/ 2773 h 2886"/>
                <a:gd name="T38" fmla="*/ 4989 w 7988"/>
                <a:gd name="T39" fmla="*/ 2840 h 2886"/>
                <a:gd name="T40" fmla="*/ 4401 w 7988"/>
                <a:gd name="T41" fmla="*/ 2879 h 2886"/>
                <a:gd name="T42" fmla="*/ 3789 w 7988"/>
                <a:gd name="T43" fmla="*/ 2884 h 2886"/>
                <a:gd name="T44" fmla="*/ 3191 w 7988"/>
                <a:gd name="T45" fmla="*/ 2857 h 2886"/>
                <a:gd name="T46" fmla="*/ 2624 w 7988"/>
                <a:gd name="T47" fmla="*/ 2799 h 2886"/>
                <a:gd name="T48" fmla="*/ 2093 w 7988"/>
                <a:gd name="T49" fmla="*/ 2712 h 2886"/>
                <a:gd name="T50" fmla="*/ 1608 w 7988"/>
                <a:gd name="T51" fmla="*/ 2599 h 2886"/>
                <a:gd name="T52" fmla="*/ 1173 w 7988"/>
                <a:gd name="T53" fmla="*/ 2463 h 2886"/>
                <a:gd name="T54" fmla="*/ 795 w 7988"/>
                <a:gd name="T55" fmla="*/ 2306 h 2886"/>
                <a:gd name="T56" fmla="*/ 484 w 7988"/>
                <a:gd name="T57" fmla="*/ 2130 h 2886"/>
                <a:gd name="T58" fmla="*/ 244 w 7988"/>
                <a:gd name="T59" fmla="*/ 1938 h 2886"/>
                <a:gd name="T60" fmla="*/ 82 w 7988"/>
                <a:gd name="T61" fmla="*/ 1733 h 2886"/>
                <a:gd name="T62" fmla="*/ 6 w 7988"/>
                <a:gd name="T63" fmla="*/ 1517 h 2886"/>
                <a:gd name="T64" fmla="*/ 22 w 7988"/>
                <a:gd name="T65" fmla="*/ 1296 h 2886"/>
                <a:gd name="T66" fmla="*/ 126 w 7988"/>
                <a:gd name="T67" fmla="*/ 1084 h 2886"/>
                <a:gd name="T68" fmla="*/ 315 w 7988"/>
                <a:gd name="T69" fmla="*/ 883 h 2886"/>
                <a:gd name="T70" fmla="*/ 581 w 7988"/>
                <a:gd name="T71" fmla="*/ 696 h 2886"/>
                <a:gd name="T72" fmla="*/ 914 w 7988"/>
                <a:gd name="T73" fmla="*/ 527 h 2886"/>
                <a:gd name="T74" fmla="*/ 1312 w 7988"/>
                <a:gd name="T75" fmla="*/ 377 h 2886"/>
                <a:gd name="T76" fmla="*/ 1764 w 7988"/>
                <a:gd name="T77" fmla="*/ 248 h 2886"/>
                <a:gd name="T78" fmla="*/ 2266 w 7988"/>
                <a:gd name="T79" fmla="*/ 143 h 2886"/>
                <a:gd name="T80" fmla="*/ 2808 w 7988"/>
                <a:gd name="T81" fmla="*/ 66 h 2886"/>
                <a:gd name="T82" fmla="*/ 3387 w 7988"/>
                <a:gd name="T83" fmla="*/ 17 h 2886"/>
                <a:gd name="T84" fmla="*/ 3994 w 7988"/>
                <a:gd name="T85" fmla="*/ 0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886">
                  <a:moveTo>
                    <a:pt x="3994" y="0"/>
                  </a:moveTo>
                  <a:lnTo>
                    <a:pt x="4198" y="2"/>
                  </a:lnTo>
                  <a:lnTo>
                    <a:pt x="4401" y="8"/>
                  </a:lnTo>
                  <a:lnTo>
                    <a:pt x="4601" y="17"/>
                  </a:lnTo>
                  <a:lnTo>
                    <a:pt x="4797" y="30"/>
                  </a:lnTo>
                  <a:lnTo>
                    <a:pt x="4989" y="46"/>
                  </a:lnTo>
                  <a:lnTo>
                    <a:pt x="5179" y="66"/>
                  </a:lnTo>
                  <a:lnTo>
                    <a:pt x="5365" y="89"/>
                  </a:lnTo>
                  <a:lnTo>
                    <a:pt x="5546" y="114"/>
                  </a:lnTo>
                  <a:lnTo>
                    <a:pt x="5723" y="143"/>
                  </a:lnTo>
                  <a:lnTo>
                    <a:pt x="5895" y="175"/>
                  </a:lnTo>
                  <a:lnTo>
                    <a:pt x="6062" y="210"/>
                  </a:lnTo>
                  <a:lnTo>
                    <a:pt x="6224" y="248"/>
                  </a:lnTo>
                  <a:lnTo>
                    <a:pt x="6381" y="288"/>
                  </a:lnTo>
                  <a:lnTo>
                    <a:pt x="6532" y="331"/>
                  </a:lnTo>
                  <a:lnTo>
                    <a:pt x="6677" y="377"/>
                  </a:lnTo>
                  <a:lnTo>
                    <a:pt x="6816" y="424"/>
                  </a:lnTo>
                  <a:lnTo>
                    <a:pt x="6947" y="474"/>
                  </a:lnTo>
                  <a:lnTo>
                    <a:pt x="7073" y="527"/>
                  </a:lnTo>
                  <a:lnTo>
                    <a:pt x="7192" y="582"/>
                  </a:lnTo>
                  <a:lnTo>
                    <a:pt x="7303" y="637"/>
                  </a:lnTo>
                  <a:lnTo>
                    <a:pt x="7408" y="696"/>
                  </a:lnTo>
                  <a:lnTo>
                    <a:pt x="7504" y="757"/>
                  </a:lnTo>
                  <a:lnTo>
                    <a:pt x="7592" y="819"/>
                  </a:lnTo>
                  <a:lnTo>
                    <a:pt x="7672" y="883"/>
                  </a:lnTo>
                  <a:lnTo>
                    <a:pt x="7744" y="948"/>
                  </a:lnTo>
                  <a:lnTo>
                    <a:pt x="7807" y="1015"/>
                  </a:lnTo>
                  <a:lnTo>
                    <a:pt x="7861" y="1084"/>
                  </a:lnTo>
                  <a:lnTo>
                    <a:pt x="7906" y="1153"/>
                  </a:lnTo>
                  <a:lnTo>
                    <a:pt x="7941" y="1224"/>
                  </a:lnTo>
                  <a:lnTo>
                    <a:pt x="7966" y="1296"/>
                  </a:lnTo>
                  <a:lnTo>
                    <a:pt x="7982" y="1369"/>
                  </a:lnTo>
                  <a:lnTo>
                    <a:pt x="7988" y="1443"/>
                  </a:lnTo>
                  <a:lnTo>
                    <a:pt x="7982" y="1517"/>
                  </a:lnTo>
                  <a:lnTo>
                    <a:pt x="7966" y="1590"/>
                  </a:lnTo>
                  <a:lnTo>
                    <a:pt x="7941" y="1662"/>
                  </a:lnTo>
                  <a:lnTo>
                    <a:pt x="7906" y="1733"/>
                  </a:lnTo>
                  <a:lnTo>
                    <a:pt x="7861" y="1803"/>
                  </a:lnTo>
                  <a:lnTo>
                    <a:pt x="7807" y="1871"/>
                  </a:lnTo>
                  <a:lnTo>
                    <a:pt x="7744" y="1938"/>
                  </a:lnTo>
                  <a:lnTo>
                    <a:pt x="7672" y="2004"/>
                  </a:lnTo>
                  <a:lnTo>
                    <a:pt x="7592" y="2068"/>
                  </a:lnTo>
                  <a:lnTo>
                    <a:pt x="7504" y="2130"/>
                  </a:lnTo>
                  <a:lnTo>
                    <a:pt x="7408" y="2191"/>
                  </a:lnTo>
                  <a:lnTo>
                    <a:pt x="7303" y="2249"/>
                  </a:lnTo>
                  <a:lnTo>
                    <a:pt x="7192" y="2306"/>
                  </a:lnTo>
                  <a:lnTo>
                    <a:pt x="7073" y="2361"/>
                  </a:lnTo>
                  <a:lnTo>
                    <a:pt x="6947" y="2412"/>
                  </a:lnTo>
                  <a:lnTo>
                    <a:pt x="6816" y="2463"/>
                  </a:lnTo>
                  <a:lnTo>
                    <a:pt x="6677" y="2511"/>
                  </a:lnTo>
                  <a:lnTo>
                    <a:pt x="6532" y="2556"/>
                  </a:lnTo>
                  <a:lnTo>
                    <a:pt x="6381" y="2599"/>
                  </a:lnTo>
                  <a:lnTo>
                    <a:pt x="6224" y="2640"/>
                  </a:lnTo>
                  <a:lnTo>
                    <a:pt x="6062" y="2677"/>
                  </a:lnTo>
                  <a:lnTo>
                    <a:pt x="5895" y="2712"/>
                  </a:lnTo>
                  <a:lnTo>
                    <a:pt x="5723" y="2744"/>
                  </a:lnTo>
                  <a:lnTo>
                    <a:pt x="5546" y="2773"/>
                  </a:lnTo>
                  <a:lnTo>
                    <a:pt x="5365" y="2799"/>
                  </a:lnTo>
                  <a:lnTo>
                    <a:pt x="5179" y="2821"/>
                  </a:lnTo>
                  <a:lnTo>
                    <a:pt x="4989" y="2840"/>
                  </a:lnTo>
                  <a:lnTo>
                    <a:pt x="4797" y="2857"/>
                  </a:lnTo>
                  <a:lnTo>
                    <a:pt x="4601" y="2870"/>
                  </a:lnTo>
                  <a:lnTo>
                    <a:pt x="4401" y="2879"/>
                  </a:lnTo>
                  <a:lnTo>
                    <a:pt x="4198" y="2884"/>
                  </a:lnTo>
                  <a:lnTo>
                    <a:pt x="3994" y="2886"/>
                  </a:lnTo>
                  <a:lnTo>
                    <a:pt x="3789" y="2884"/>
                  </a:lnTo>
                  <a:lnTo>
                    <a:pt x="3587" y="2879"/>
                  </a:lnTo>
                  <a:lnTo>
                    <a:pt x="3387" y="2870"/>
                  </a:lnTo>
                  <a:lnTo>
                    <a:pt x="3191" y="2857"/>
                  </a:lnTo>
                  <a:lnTo>
                    <a:pt x="2998" y="2840"/>
                  </a:lnTo>
                  <a:lnTo>
                    <a:pt x="2808" y="2821"/>
                  </a:lnTo>
                  <a:lnTo>
                    <a:pt x="2624" y="2799"/>
                  </a:lnTo>
                  <a:lnTo>
                    <a:pt x="2442" y="2773"/>
                  </a:lnTo>
                  <a:lnTo>
                    <a:pt x="2266" y="2744"/>
                  </a:lnTo>
                  <a:lnTo>
                    <a:pt x="2093" y="2712"/>
                  </a:lnTo>
                  <a:lnTo>
                    <a:pt x="1926" y="2677"/>
                  </a:lnTo>
                  <a:lnTo>
                    <a:pt x="1764" y="2640"/>
                  </a:lnTo>
                  <a:lnTo>
                    <a:pt x="1608" y="2599"/>
                  </a:lnTo>
                  <a:lnTo>
                    <a:pt x="1457" y="2556"/>
                  </a:lnTo>
                  <a:lnTo>
                    <a:pt x="1312" y="2511"/>
                  </a:lnTo>
                  <a:lnTo>
                    <a:pt x="1173" y="2463"/>
                  </a:lnTo>
                  <a:lnTo>
                    <a:pt x="1040" y="2412"/>
                  </a:lnTo>
                  <a:lnTo>
                    <a:pt x="914" y="2361"/>
                  </a:lnTo>
                  <a:lnTo>
                    <a:pt x="795" y="2306"/>
                  </a:lnTo>
                  <a:lnTo>
                    <a:pt x="684" y="2249"/>
                  </a:lnTo>
                  <a:lnTo>
                    <a:pt x="581" y="2191"/>
                  </a:lnTo>
                  <a:lnTo>
                    <a:pt x="484" y="2130"/>
                  </a:lnTo>
                  <a:lnTo>
                    <a:pt x="395" y="2068"/>
                  </a:lnTo>
                  <a:lnTo>
                    <a:pt x="315" y="2004"/>
                  </a:lnTo>
                  <a:lnTo>
                    <a:pt x="244" y="1938"/>
                  </a:lnTo>
                  <a:lnTo>
                    <a:pt x="181" y="1871"/>
                  </a:lnTo>
                  <a:lnTo>
                    <a:pt x="126" y="1803"/>
                  </a:lnTo>
                  <a:lnTo>
                    <a:pt x="82" y="1733"/>
                  </a:lnTo>
                  <a:lnTo>
                    <a:pt x="47" y="1662"/>
                  </a:lnTo>
                  <a:lnTo>
                    <a:pt x="22" y="1590"/>
                  </a:lnTo>
                  <a:lnTo>
                    <a:pt x="6" y="1517"/>
                  </a:lnTo>
                  <a:lnTo>
                    <a:pt x="0" y="1443"/>
                  </a:lnTo>
                  <a:lnTo>
                    <a:pt x="6" y="1369"/>
                  </a:lnTo>
                  <a:lnTo>
                    <a:pt x="22" y="1296"/>
                  </a:lnTo>
                  <a:lnTo>
                    <a:pt x="47" y="1224"/>
                  </a:lnTo>
                  <a:lnTo>
                    <a:pt x="82" y="1153"/>
                  </a:lnTo>
                  <a:lnTo>
                    <a:pt x="126" y="1084"/>
                  </a:lnTo>
                  <a:lnTo>
                    <a:pt x="181" y="1015"/>
                  </a:lnTo>
                  <a:lnTo>
                    <a:pt x="244" y="948"/>
                  </a:lnTo>
                  <a:lnTo>
                    <a:pt x="315" y="883"/>
                  </a:lnTo>
                  <a:lnTo>
                    <a:pt x="395" y="819"/>
                  </a:lnTo>
                  <a:lnTo>
                    <a:pt x="484" y="757"/>
                  </a:lnTo>
                  <a:lnTo>
                    <a:pt x="581" y="696"/>
                  </a:lnTo>
                  <a:lnTo>
                    <a:pt x="684" y="637"/>
                  </a:lnTo>
                  <a:lnTo>
                    <a:pt x="795" y="582"/>
                  </a:lnTo>
                  <a:lnTo>
                    <a:pt x="914" y="527"/>
                  </a:lnTo>
                  <a:lnTo>
                    <a:pt x="1040" y="474"/>
                  </a:lnTo>
                  <a:lnTo>
                    <a:pt x="1173" y="424"/>
                  </a:lnTo>
                  <a:lnTo>
                    <a:pt x="1312" y="377"/>
                  </a:lnTo>
                  <a:lnTo>
                    <a:pt x="1457" y="331"/>
                  </a:lnTo>
                  <a:lnTo>
                    <a:pt x="1608" y="288"/>
                  </a:lnTo>
                  <a:lnTo>
                    <a:pt x="1764" y="248"/>
                  </a:lnTo>
                  <a:lnTo>
                    <a:pt x="1926" y="210"/>
                  </a:lnTo>
                  <a:lnTo>
                    <a:pt x="2093" y="175"/>
                  </a:lnTo>
                  <a:lnTo>
                    <a:pt x="2266" y="143"/>
                  </a:lnTo>
                  <a:lnTo>
                    <a:pt x="2442" y="114"/>
                  </a:lnTo>
                  <a:lnTo>
                    <a:pt x="2624" y="89"/>
                  </a:lnTo>
                  <a:lnTo>
                    <a:pt x="2808" y="66"/>
                  </a:lnTo>
                  <a:lnTo>
                    <a:pt x="2998" y="46"/>
                  </a:lnTo>
                  <a:lnTo>
                    <a:pt x="3191" y="30"/>
                  </a:lnTo>
                  <a:lnTo>
                    <a:pt x="3387" y="17"/>
                  </a:lnTo>
                  <a:lnTo>
                    <a:pt x="3587" y="8"/>
                  </a:lnTo>
                  <a:lnTo>
                    <a:pt x="3789" y="2"/>
                  </a:lnTo>
                  <a:lnTo>
                    <a:pt x="3994" y="0"/>
                  </a:lnTo>
                </a:path>
              </a:pathLst>
            </a:custGeom>
            <a:solidFill>
              <a:srgbClr val="6699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409" name="Text Box 218"/>
          <p:cNvSpPr>
            <a:spLocks noChangeArrowheads="1"/>
          </p:cNvSpPr>
          <p:nvPr/>
        </p:nvSpPr>
        <p:spPr bwMode="auto">
          <a:xfrm>
            <a:off x="2582863" y="1230313"/>
            <a:ext cx="1039812"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buSzPct val="100000"/>
            </a:pPr>
            <a:r>
              <a:rPr lang="zh-CN" altLang="en-US" b="1">
                <a:latin typeface="Times New Roman" panose="02020603050405020304" pitchFamily="18" charset="0"/>
                <a:ea typeface="宋体" panose="02010600030101010101" pitchFamily="2" charset="-122"/>
                <a:cs typeface="Times New Roman" panose="02020603050405020304" pitchFamily="18" charset="0"/>
              </a:rPr>
              <a:t>应用</a:t>
            </a:r>
            <a:endParaRPr lang="zh-CN" altLang="en-US" b="1">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410" name="Group 362"/>
          <p:cNvGrpSpPr/>
          <p:nvPr/>
        </p:nvGrpSpPr>
        <p:grpSpPr bwMode="auto">
          <a:xfrm>
            <a:off x="7583488" y="2397125"/>
            <a:ext cx="276225" cy="338138"/>
            <a:chOff x="941" y="1158"/>
            <a:chExt cx="142" cy="168"/>
          </a:xfrm>
        </p:grpSpPr>
        <p:sp>
          <p:nvSpPr>
            <p:cNvPr id="2411" name="Freeform 220"/>
            <p:cNvSpPr/>
            <p:nvPr/>
          </p:nvSpPr>
          <p:spPr bwMode="auto">
            <a:xfrm>
              <a:off x="1050" y="1158"/>
              <a:ext cx="33" cy="22"/>
            </a:xfrm>
            <a:custGeom>
              <a:avLst/>
              <a:gdLst>
                <a:gd name="T0" fmla="*/ 0 w 33"/>
                <a:gd name="T1" fmla="*/ 19 h 22"/>
                <a:gd name="T2" fmla="*/ 31 w 33"/>
                <a:gd name="T3" fmla="*/ 22 h 22"/>
                <a:gd name="T4" fmla="*/ 33 w 33"/>
                <a:gd name="T5" fmla="*/ 3 h 22"/>
                <a:gd name="T6" fmla="*/ 2 w 33"/>
                <a:gd name="T7" fmla="*/ 0 h 22"/>
                <a:gd name="T8" fmla="*/ 0 w 33"/>
                <a:gd name="T9" fmla="*/ 19 h 22"/>
              </a:gdLst>
              <a:ahLst/>
              <a:cxnLst>
                <a:cxn ang="0">
                  <a:pos x="T0" y="T1"/>
                </a:cxn>
                <a:cxn ang="0">
                  <a:pos x="T2" y="T3"/>
                </a:cxn>
                <a:cxn ang="0">
                  <a:pos x="T4" y="T5"/>
                </a:cxn>
                <a:cxn ang="0">
                  <a:pos x="T6" y="T7"/>
                </a:cxn>
                <a:cxn ang="0">
                  <a:pos x="T8" y="T9"/>
                </a:cxn>
              </a:cxnLst>
              <a:rect l="0" t="0" r="r" b="b"/>
              <a:pathLst>
                <a:path w="33" h="22">
                  <a:moveTo>
                    <a:pt x="0" y="19"/>
                  </a:moveTo>
                  <a:lnTo>
                    <a:pt x="31" y="22"/>
                  </a:lnTo>
                  <a:lnTo>
                    <a:pt x="33" y="3"/>
                  </a:lnTo>
                  <a:lnTo>
                    <a:pt x="2" y="0"/>
                  </a:lnTo>
                  <a:lnTo>
                    <a:pt x="0" y="19"/>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412" name="Group 364"/>
            <p:cNvGrpSpPr/>
            <p:nvPr/>
          </p:nvGrpSpPr>
          <p:grpSpPr bwMode="auto">
            <a:xfrm>
              <a:off x="941" y="1172"/>
              <a:ext cx="133" cy="146"/>
              <a:chOff x="941" y="1172"/>
              <a:chExt cx="133" cy="146"/>
            </a:xfrm>
          </p:grpSpPr>
          <p:sp>
            <p:nvSpPr>
              <p:cNvPr id="2413" name="Freeform 222"/>
              <p:cNvSpPr/>
              <p:nvPr/>
            </p:nvSpPr>
            <p:spPr bwMode="auto">
              <a:xfrm>
                <a:off x="941" y="1172"/>
                <a:ext cx="133" cy="146"/>
              </a:xfrm>
              <a:custGeom>
                <a:avLst/>
                <a:gdLst>
                  <a:gd name="T0" fmla="*/ 76 w 133"/>
                  <a:gd name="T1" fmla="*/ 0 h 146"/>
                  <a:gd name="T2" fmla="*/ 56 w 133"/>
                  <a:gd name="T3" fmla="*/ 36 h 146"/>
                  <a:gd name="T4" fmla="*/ 25 w 133"/>
                  <a:gd name="T5" fmla="*/ 94 h 146"/>
                  <a:gd name="T6" fmla="*/ 0 w 133"/>
                  <a:gd name="T7" fmla="*/ 135 h 146"/>
                  <a:gd name="T8" fmla="*/ 63 w 133"/>
                  <a:gd name="T9" fmla="*/ 146 h 146"/>
                  <a:gd name="T10" fmla="*/ 94 w 133"/>
                  <a:gd name="T11" fmla="*/ 103 h 146"/>
                  <a:gd name="T12" fmla="*/ 119 w 133"/>
                  <a:gd name="T13" fmla="*/ 41 h 146"/>
                  <a:gd name="T14" fmla="*/ 133 w 133"/>
                  <a:gd name="T15" fmla="*/ 5 h 146"/>
                  <a:gd name="T16" fmla="*/ 76 w 133"/>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46">
                    <a:moveTo>
                      <a:pt x="76" y="0"/>
                    </a:moveTo>
                    <a:lnTo>
                      <a:pt x="56" y="36"/>
                    </a:lnTo>
                    <a:lnTo>
                      <a:pt x="25" y="94"/>
                    </a:lnTo>
                    <a:lnTo>
                      <a:pt x="0" y="135"/>
                    </a:lnTo>
                    <a:lnTo>
                      <a:pt x="63" y="146"/>
                    </a:lnTo>
                    <a:lnTo>
                      <a:pt x="94" y="103"/>
                    </a:lnTo>
                    <a:lnTo>
                      <a:pt x="119" y="41"/>
                    </a:lnTo>
                    <a:lnTo>
                      <a:pt x="133" y="5"/>
                    </a:lnTo>
                    <a:lnTo>
                      <a:pt x="76"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14" name="Freeform 223"/>
              <p:cNvSpPr/>
              <p:nvPr/>
            </p:nvSpPr>
            <p:spPr bwMode="auto">
              <a:xfrm>
                <a:off x="941" y="1172"/>
                <a:ext cx="133" cy="146"/>
              </a:xfrm>
              <a:custGeom>
                <a:avLst/>
                <a:gdLst>
                  <a:gd name="T0" fmla="*/ 76 w 133"/>
                  <a:gd name="T1" fmla="*/ 0 h 146"/>
                  <a:gd name="T2" fmla="*/ 56 w 133"/>
                  <a:gd name="T3" fmla="*/ 36 h 146"/>
                  <a:gd name="T4" fmla="*/ 25 w 133"/>
                  <a:gd name="T5" fmla="*/ 94 h 146"/>
                  <a:gd name="T6" fmla="*/ 0 w 133"/>
                  <a:gd name="T7" fmla="*/ 135 h 146"/>
                  <a:gd name="T8" fmla="*/ 63 w 133"/>
                  <a:gd name="T9" fmla="*/ 146 h 146"/>
                  <a:gd name="T10" fmla="*/ 94 w 133"/>
                  <a:gd name="T11" fmla="*/ 103 h 146"/>
                  <a:gd name="T12" fmla="*/ 119 w 133"/>
                  <a:gd name="T13" fmla="*/ 41 h 146"/>
                  <a:gd name="T14" fmla="*/ 133 w 133"/>
                  <a:gd name="T15" fmla="*/ 5 h 146"/>
                  <a:gd name="T16" fmla="*/ 76 w 133"/>
                  <a:gd name="T17"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3" h="146">
                    <a:moveTo>
                      <a:pt x="76" y="0"/>
                    </a:moveTo>
                    <a:lnTo>
                      <a:pt x="56" y="36"/>
                    </a:lnTo>
                    <a:lnTo>
                      <a:pt x="25" y="94"/>
                    </a:lnTo>
                    <a:lnTo>
                      <a:pt x="0" y="135"/>
                    </a:lnTo>
                    <a:lnTo>
                      <a:pt x="63" y="146"/>
                    </a:lnTo>
                    <a:lnTo>
                      <a:pt x="94" y="103"/>
                    </a:lnTo>
                    <a:lnTo>
                      <a:pt x="119" y="41"/>
                    </a:lnTo>
                    <a:lnTo>
                      <a:pt x="133" y="5"/>
                    </a:lnTo>
                    <a:lnTo>
                      <a:pt x="76" y="0"/>
                    </a:lnTo>
                  </a:path>
                </a:pathLst>
              </a:custGeom>
              <a:gradFill rotWithShape="0">
                <a:gsLst>
                  <a:gs pos="0">
                    <a:srgbClr val="009999"/>
                  </a:gs>
                  <a:gs pos="100000">
                    <a:srgbClr val="FFFFFF"/>
                  </a:gs>
                </a:gsLst>
                <a:path path="rect">
                  <a:fillToRect l="50000" t="50000" r="50000" b="50000"/>
                </a:path>
              </a:gradFill>
              <a:ln w="12700"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415" name="Group 367"/>
            <p:cNvGrpSpPr/>
            <p:nvPr/>
          </p:nvGrpSpPr>
          <p:grpSpPr bwMode="auto">
            <a:xfrm>
              <a:off x="1003" y="1178"/>
              <a:ext cx="75" cy="146"/>
              <a:chOff x="1003" y="1178"/>
              <a:chExt cx="75" cy="146"/>
            </a:xfrm>
          </p:grpSpPr>
          <p:sp>
            <p:nvSpPr>
              <p:cNvPr id="2416" name="Freeform 225"/>
              <p:cNvSpPr/>
              <p:nvPr/>
            </p:nvSpPr>
            <p:spPr bwMode="auto">
              <a:xfrm>
                <a:off x="1003" y="1178"/>
                <a:ext cx="75" cy="146"/>
              </a:xfrm>
              <a:custGeom>
                <a:avLst/>
                <a:gdLst>
                  <a:gd name="T0" fmla="*/ 0 w 75"/>
                  <a:gd name="T1" fmla="*/ 141 h 146"/>
                  <a:gd name="T2" fmla="*/ 2 w 75"/>
                  <a:gd name="T3" fmla="*/ 146 h 146"/>
                  <a:gd name="T4" fmla="*/ 38 w 75"/>
                  <a:gd name="T5" fmla="*/ 98 h 146"/>
                  <a:gd name="T6" fmla="*/ 75 w 75"/>
                  <a:gd name="T7" fmla="*/ 4 h 146"/>
                  <a:gd name="T8" fmla="*/ 71 w 75"/>
                  <a:gd name="T9" fmla="*/ 0 h 146"/>
                  <a:gd name="T10" fmla="*/ 33 w 75"/>
                  <a:gd name="T11" fmla="*/ 96 h 146"/>
                  <a:gd name="T12" fmla="*/ 0 w 75"/>
                  <a:gd name="T13" fmla="*/ 141 h 146"/>
                </a:gdLst>
                <a:ahLst/>
                <a:cxnLst>
                  <a:cxn ang="0">
                    <a:pos x="T0" y="T1"/>
                  </a:cxn>
                  <a:cxn ang="0">
                    <a:pos x="T2" y="T3"/>
                  </a:cxn>
                  <a:cxn ang="0">
                    <a:pos x="T4" y="T5"/>
                  </a:cxn>
                  <a:cxn ang="0">
                    <a:pos x="T6" y="T7"/>
                  </a:cxn>
                  <a:cxn ang="0">
                    <a:pos x="T8" y="T9"/>
                  </a:cxn>
                  <a:cxn ang="0">
                    <a:pos x="T10" y="T11"/>
                  </a:cxn>
                  <a:cxn ang="0">
                    <a:pos x="T12" y="T13"/>
                  </a:cxn>
                </a:cxnLst>
                <a:rect l="0" t="0" r="r" b="b"/>
                <a:pathLst>
                  <a:path w="75" h="146">
                    <a:moveTo>
                      <a:pt x="0" y="141"/>
                    </a:moveTo>
                    <a:lnTo>
                      <a:pt x="2" y="146"/>
                    </a:lnTo>
                    <a:lnTo>
                      <a:pt x="38" y="98"/>
                    </a:lnTo>
                    <a:lnTo>
                      <a:pt x="75" y="4"/>
                    </a:lnTo>
                    <a:lnTo>
                      <a:pt x="71" y="0"/>
                    </a:lnTo>
                    <a:lnTo>
                      <a:pt x="33" y="96"/>
                    </a:lnTo>
                    <a:lnTo>
                      <a:pt x="0" y="141"/>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17" name="Freeform 226"/>
              <p:cNvSpPr/>
              <p:nvPr/>
            </p:nvSpPr>
            <p:spPr bwMode="auto">
              <a:xfrm>
                <a:off x="1003" y="1178"/>
                <a:ext cx="75" cy="146"/>
              </a:xfrm>
              <a:custGeom>
                <a:avLst/>
                <a:gdLst>
                  <a:gd name="T0" fmla="*/ 0 w 75"/>
                  <a:gd name="T1" fmla="*/ 141 h 146"/>
                  <a:gd name="T2" fmla="*/ 2 w 75"/>
                  <a:gd name="T3" fmla="*/ 146 h 146"/>
                  <a:gd name="T4" fmla="*/ 38 w 75"/>
                  <a:gd name="T5" fmla="*/ 98 h 146"/>
                  <a:gd name="T6" fmla="*/ 75 w 75"/>
                  <a:gd name="T7" fmla="*/ 4 h 146"/>
                  <a:gd name="T8" fmla="*/ 71 w 75"/>
                  <a:gd name="T9" fmla="*/ 0 h 146"/>
                  <a:gd name="T10" fmla="*/ 33 w 75"/>
                  <a:gd name="T11" fmla="*/ 96 h 146"/>
                  <a:gd name="T12" fmla="*/ 0 w 75"/>
                  <a:gd name="T13" fmla="*/ 141 h 146"/>
                </a:gdLst>
                <a:ahLst/>
                <a:cxnLst>
                  <a:cxn ang="0">
                    <a:pos x="T0" y="T1"/>
                  </a:cxn>
                  <a:cxn ang="0">
                    <a:pos x="T2" y="T3"/>
                  </a:cxn>
                  <a:cxn ang="0">
                    <a:pos x="T4" y="T5"/>
                  </a:cxn>
                  <a:cxn ang="0">
                    <a:pos x="T6" y="T7"/>
                  </a:cxn>
                  <a:cxn ang="0">
                    <a:pos x="T8" y="T9"/>
                  </a:cxn>
                  <a:cxn ang="0">
                    <a:pos x="T10" y="T11"/>
                  </a:cxn>
                  <a:cxn ang="0">
                    <a:pos x="T12" y="T13"/>
                  </a:cxn>
                </a:cxnLst>
                <a:rect l="0" t="0" r="r" b="b"/>
                <a:pathLst>
                  <a:path w="75" h="146">
                    <a:moveTo>
                      <a:pt x="0" y="141"/>
                    </a:moveTo>
                    <a:lnTo>
                      <a:pt x="2" y="146"/>
                    </a:lnTo>
                    <a:lnTo>
                      <a:pt x="38" y="98"/>
                    </a:lnTo>
                    <a:lnTo>
                      <a:pt x="75" y="4"/>
                    </a:lnTo>
                    <a:lnTo>
                      <a:pt x="71" y="0"/>
                    </a:lnTo>
                    <a:lnTo>
                      <a:pt x="33" y="96"/>
                    </a:lnTo>
                    <a:lnTo>
                      <a:pt x="0" y="141"/>
                    </a:lnTo>
                  </a:path>
                </a:pathLst>
              </a:custGeom>
              <a:gradFill rotWithShape="0">
                <a:gsLst>
                  <a:gs pos="0">
                    <a:srgbClr val="009999"/>
                  </a:gs>
                  <a:gs pos="100000">
                    <a:srgbClr val="FFFFFF"/>
                  </a:gs>
                </a:gsLst>
                <a:path path="rect">
                  <a:fillToRect l="50000" t="50000" r="50000" b="50000"/>
                </a:path>
              </a:gradFill>
              <a:ln w="12700"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418" name="Group 370"/>
            <p:cNvGrpSpPr/>
            <p:nvPr/>
          </p:nvGrpSpPr>
          <p:grpSpPr bwMode="auto">
            <a:xfrm>
              <a:off x="941" y="1309"/>
              <a:ext cx="65" cy="15"/>
              <a:chOff x="941" y="1309"/>
              <a:chExt cx="65" cy="15"/>
            </a:xfrm>
          </p:grpSpPr>
          <p:sp>
            <p:nvSpPr>
              <p:cNvPr id="2419" name="Freeform 228"/>
              <p:cNvSpPr/>
              <p:nvPr/>
            </p:nvSpPr>
            <p:spPr bwMode="auto">
              <a:xfrm>
                <a:off x="941" y="1309"/>
                <a:ext cx="65" cy="15"/>
              </a:xfrm>
              <a:custGeom>
                <a:avLst/>
                <a:gdLst>
                  <a:gd name="T0" fmla="*/ 0 w 65"/>
                  <a:gd name="T1" fmla="*/ 0 h 15"/>
                  <a:gd name="T2" fmla="*/ 2 w 65"/>
                  <a:gd name="T3" fmla="*/ 5 h 15"/>
                  <a:gd name="T4" fmla="*/ 65 w 65"/>
                  <a:gd name="T5" fmla="*/ 15 h 15"/>
                  <a:gd name="T6" fmla="*/ 63 w 65"/>
                  <a:gd name="T7" fmla="*/ 10 h 15"/>
                  <a:gd name="T8" fmla="*/ 0 w 65"/>
                  <a:gd name="T9" fmla="*/ 0 h 15"/>
                </a:gdLst>
                <a:ahLst/>
                <a:cxnLst>
                  <a:cxn ang="0">
                    <a:pos x="T0" y="T1"/>
                  </a:cxn>
                  <a:cxn ang="0">
                    <a:pos x="T2" y="T3"/>
                  </a:cxn>
                  <a:cxn ang="0">
                    <a:pos x="T4" y="T5"/>
                  </a:cxn>
                  <a:cxn ang="0">
                    <a:pos x="T6" y="T7"/>
                  </a:cxn>
                  <a:cxn ang="0">
                    <a:pos x="T8" y="T9"/>
                  </a:cxn>
                </a:cxnLst>
                <a:rect l="0" t="0" r="r" b="b"/>
                <a:pathLst>
                  <a:path w="65" h="15">
                    <a:moveTo>
                      <a:pt x="0" y="0"/>
                    </a:moveTo>
                    <a:lnTo>
                      <a:pt x="2" y="5"/>
                    </a:lnTo>
                    <a:lnTo>
                      <a:pt x="65" y="15"/>
                    </a:lnTo>
                    <a:lnTo>
                      <a:pt x="63" y="10"/>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20" name="Freeform 229"/>
              <p:cNvSpPr/>
              <p:nvPr/>
            </p:nvSpPr>
            <p:spPr bwMode="auto">
              <a:xfrm>
                <a:off x="941" y="1309"/>
                <a:ext cx="65" cy="15"/>
              </a:xfrm>
              <a:custGeom>
                <a:avLst/>
                <a:gdLst>
                  <a:gd name="T0" fmla="*/ 0 w 65"/>
                  <a:gd name="T1" fmla="*/ 0 h 15"/>
                  <a:gd name="T2" fmla="*/ 2 w 65"/>
                  <a:gd name="T3" fmla="*/ 5 h 15"/>
                  <a:gd name="T4" fmla="*/ 65 w 65"/>
                  <a:gd name="T5" fmla="*/ 15 h 15"/>
                  <a:gd name="T6" fmla="*/ 63 w 65"/>
                  <a:gd name="T7" fmla="*/ 10 h 15"/>
                  <a:gd name="T8" fmla="*/ 0 w 65"/>
                  <a:gd name="T9" fmla="*/ 0 h 15"/>
                </a:gdLst>
                <a:ahLst/>
                <a:cxnLst>
                  <a:cxn ang="0">
                    <a:pos x="T0" y="T1"/>
                  </a:cxn>
                  <a:cxn ang="0">
                    <a:pos x="T2" y="T3"/>
                  </a:cxn>
                  <a:cxn ang="0">
                    <a:pos x="T4" y="T5"/>
                  </a:cxn>
                  <a:cxn ang="0">
                    <a:pos x="T6" y="T7"/>
                  </a:cxn>
                  <a:cxn ang="0">
                    <a:pos x="T8" y="T9"/>
                  </a:cxn>
                </a:cxnLst>
                <a:rect l="0" t="0" r="r" b="b"/>
                <a:pathLst>
                  <a:path w="65" h="15">
                    <a:moveTo>
                      <a:pt x="0" y="0"/>
                    </a:moveTo>
                    <a:lnTo>
                      <a:pt x="2" y="5"/>
                    </a:lnTo>
                    <a:lnTo>
                      <a:pt x="65" y="15"/>
                    </a:lnTo>
                    <a:lnTo>
                      <a:pt x="63" y="10"/>
                    </a:lnTo>
                    <a:lnTo>
                      <a:pt x="0" y="0"/>
                    </a:lnTo>
                  </a:path>
                </a:pathLst>
              </a:custGeom>
              <a:gradFill rotWithShape="0">
                <a:gsLst>
                  <a:gs pos="0">
                    <a:srgbClr val="009999"/>
                  </a:gs>
                  <a:gs pos="100000">
                    <a:srgbClr val="FFFFFF"/>
                  </a:gs>
                </a:gsLst>
                <a:path path="rect">
                  <a:fillToRect l="50000" t="50000" r="50000" b="50000"/>
                </a:path>
              </a:gradFill>
              <a:ln w="12700"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421" name="Freeform 230"/>
            <p:cNvSpPr/>
            <p:nvPr/>
          </p:nvSpPr>
          <p:spPr bwMode="auto">
            <a:xfrm>
              <a:off x="1002" y="1176"/>
              <a:ext cx="66" cy="36"/>
            </a:xfrm>
            <a:custGeom>
              <a:avLst/>
              <a:gdLst>
                <a:gd name="T0" fmla="*/ 17 w 66"/>
                <a:gd name="T1" fmla="*/ 0 h 36"/>
                <a:gd name="T2" fmla="*/ 0 w 66"/>
                <a:gd name="T3" fmla="*/ 31 h 36"/>
                <a:gd name="T4" fmla="*/ 53 w 66"/>
                <a:gd name="T5" fmla="*/ 36 h 36"/>
                <a:gd name="T6" fmla="*/ 66 w 66"/>
                <a:gd name="T7" fmla="*/ 5 h 36"/>
                <a:gd name="T8" fmla="*/ 17 w 66"/>
                <a:gd name="T9" fmla="*/ 0 h 36"/>
              </a:gdLst>
              <a:ahLst/>
              <a:cxnLst>
                <a:cxn ang="0">
                  <a:pos x="T0" y="T1"/>
                </a:cxn>
                <a:cxn ang="0">
                  <a:pos x="T2" y="T3"/>
                </a:cxn>
                <a:cxn ang="0">
                  <a:pos x="T4" y="T5"/>
                </a:cxn>
                <a:cxn ang="0">
                  <a:pos x="T6" y="T7"/>
                </a:cxn>
                <a:cxn ang="0">
                  <a:pos x="T8" y="T9"/>
                </a:cxn>
              </a:cxnLst>
              <a:rect l="0" t="0" r="r" b="b"/>
              <a:pathLst>
                <a:path w="66" h="36">
                  <a:moveTo>
                    <a:pt x="17" y="0"/>
                  </a:moveTo>
                  <a:lnTo>
                    <a:pt x="0" y="31"/>
                  </a:lnTo>
                  <a:lnTo>
                    <a:pt x="53" y="36"/>
                  </a:lnTo>
                  <a:lnTo>
                    <a:pt x="66" y="5"/>
                  </a:lnTo>
                  <a:lnTo>
                    <a:pt x="17"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422" name="Group 374"/>
            <p:cNvGrpSpPr/>
            <p:nvPr/>
          </p:nvGrpSpPr>
          <p:grpSpPr bwMode="auto">
            <a:xfrm>
              <a:off x="951" y="1210"/>
              <a:ext cx="99" cy="100"/>
              <a:chOff x="951" y="1210"/>
              <a:chExt cx="99" cy="100"/>
            </a:xfrm>
          </p:grpSpPr>
          <p:sp>
            <p:nvSpPr>
              <p:cNvPr id="2423" name="Freeform 232"/>
              <p:cNvSpPr/>
              <p:nvPr/>
            </p:nvSpPr>
            <p:spPr bwMode="auto">
              <a:xfrm>
                <a:off x="951" y="1210"/>
                <a:ext cx="99" cy="100"/>
              </a:xfrm>
              <a:custGeom>
                <a:avLst/>
                <a:gdLst>
                  <a:gd name="T0" fmla="*/ 50 w 99"/>
                  <a:gd name="T1" fmla="*/ 0 h 100"/>
                  <a:gd name="T2" fmla="*/ 24 w 99"/>
                  <a:gd name="T3" fmla="*/ 55 h 100"/>
                  <a:gd name="T4" fmla="*/ 0 w 99"/>
                  <a:gd name="T5" fmla="*/ 92 h 100"/>
                  <a:gd name="T6" fmla="*/ 50 w 99"/>
                  <a:gd name="T7" fmla="*/ 100 h 100"/>
                  <a:gd name="T8" fmla="*/ 74 w 99"/>
                  <a:gd name="T9" fmla="*/ 63 h 100"/>
                  <a:gd name="T10" fmla="*/ 99 w 99"/>
                  <a:gd name="T11" fmla="*/ 5 h 100"/>
                  <a:gd name="T12" fmla="*/ 50 w 99"/>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99" h="100">
                    <a:moveTo>
                      <a:pt x="50" y="0"/>
                    </a:moveTo>
                    <a:lnTo>
                      <a:pt x="24" y="55"/>
                    </a:lnTo>
                    <a:lnTo>
                      <a:pt x="0" y="92"/>
                    </a:lnTo>
                    <a:lnTo>
                      <a:pt x="50" y="100"/>
                    </a:lnTo>
                    <a:lnTo>
                      <a:pt x="74" y="63"/>
                    </a:lnTo>
                    <a:lnTo>
                      <a:pt x="99" y="5"/>
                    </a:lnTo>
                    <a:lnTo>
                      <a:pt x="5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24" name="Freeform 233"/>
              <p:cNvSpPr/>
              <p:nvPr/>
            </p:nvSpPr>
            <p:spPr bwMode="auto">
              <a:xfrm>
                <a:off x="951" y="1210"/>
                <a:ext cx="99" cy="100"/>
              </a:xfrm>
              <a:custGeom>
                <a:avLst/>
                <a:gdLst>
                  <a:gd name="T0" fmla="*/ 50 w 99"/>
                  <a:gd name="T1" fmla="*/ 0 h 100"/>
                  <a:gd name="T2" fmla="*/ 24 w 99"/>
                  <a:gd name="T3" fmla="*/ 55 h 100"/>
                  <a:gd name="T4" fmla="*/ 0 w 99"/>
                  <a:gd name="T5" fmla="*/ 92 h 100"/>
                  <a:gd name="T6" fmla="*/ 50 w 99"/>
                  <a:gd name="T7" fmla="*/ 100 h 100"/>
                  <a:gd name="T8" fmla="*/ 74 w 99"/>
                  <a:gd name="T9" fmla="*/ 63 h 100"/>
                  <a:gd name="T10" fmla="*/ 99 w 99"/>
                  <a:gd name="T11" fmla="*/ 5 h 100"/>
                  <a:gd name="T12" fmla="*/ 50 w 99"/>
                  <a:gd name="T13" fmla="*/ 0 h 100"/>
                </a:gdLst>
                <a:ahLst/>
                <a:cxnLst>
                  <a:cxn ang="0">
                    <a:pos x="T0" y="T1"/>
                  </a:cxn>
                  <a:cxn ang="0">
                    <a:pos x="T2" y="T3"/>
                  </a:cxn>
                  <a:cxn ang="0">
                    <a:pos x="T4" y="T5"/>
                  </a:cxn>
                  <a:cxn ang="0">
                    <a:pos x="T6" y="T7"/>
                  </a:cxn>
                  <a:cxn ang="0">
                    <a:pos x="T8" y="T9"/>
                  </a:cxn>
                  <a:cxn ang="0">
                    <a:pos x="T10" y="T11"/>
                  </a:cxn>
                  <a:cxn ang="0">
                    <a:pos x="T12" y="T13"/>
                  </a:cxn>
                </a:cxnLst>
                <a:rect l="0" t="0" r="r" b="b"/>
                <a:pathLst>
                  <a:path w="99" h="100">
                    <a:moveTo>
                      <a:pt x="50" y="0"/>
                    </a:moveTo>
                    <a:lnTo>
                      <a:pt x="24" y="55"/>
                    </a:lnTo>
                    <a:lnTo>
                      <a:pt x="0" y="92"/>
                    </a:lnTo>
                    <a:lnTo>
                      <a:pt x="50" y="100"/>
                    </a:lnTo>
                    <a:lnTo>
                      <a:pt x="74" y="63"/>
                    </a:lnTo>
                    <a:lnTo>
                      <a:pt x="99" y="5"/>
                    </a:lnTo>
                    <a:lnTo>
                      <a:pt x="50" y="0"/>
                    </a:lnTo>
                  </a:path>
                </a:pathLst>
              </a:custGeom>
              <a:gradFill rotWithShape="0">
                <a:gsLst>
                  <a:gs pos="0">
                    <a:srgbClr val="009999"/>
                  </a:gs>
                  <a:gs pos="100000">
                    <a:srgbClr val="FFFFFF"/>
                  </a:gs>
                </a:gsLst>
                <a:path path="rect">
                  <a:fillToRect l="50000" t="50000" r="50000" b="50000"/>
                </a:path>
              </a:gradFill>
              <a:ln w="12700" cap="flat" algn="ctr">
                <a:solidFill>
                  <a:srgbClr val="60606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425" name="Oval 234"/>
            <p:cNvSpPr>
              <a:spLocks noChangeArrowheads="1"/>
            </p:cNvSpPr>
            <p:nvPr/>
          </p:nvSpPr>
          <p:spPr bwMode="auto">
            <a:xfrm>
              <a:off x="1017" y="1184"/>
              <a:ext cx="41" cy="21"/>
            </a:xfrm>
            <a:prstGeom prst="ellipse">
              <a:avLst/>
            </a:prstGeom>
            <a:gradFill rotWithShape="0">
              <a:gsLst>
                <a:gs pos="0">
                  <a:srgbClr val="009999"/>
                </a:gs>
                <a:gs pos="100000">
                  <a:srgbClr val="FFFFFF"/>
                </a:gs>
              </a:gsLst>
              <a:path path="shape">
                <a:fillToRect l="50000" t="50000" r="50000" b="50000"/>
              </a:path>
            </a:gradFill>
            <a:ln w="12700" cap="flat" algn="ctr">
              <a:solidFill>
                <a:srgbClr val="A0A0A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426" name="Group 378"/>
            <p:cNvGrpSpPr/>
            <p:nvPr/>
          </p:nvGrpSpPr>
          <p:grpSpPr bwMode="auto">
            <a:xfrm>
              <a:off x="972" y="1267"/>
              <a:ext cx="49" cy="26"/>
              <a:chOff x="972" y="1267"/>
              <a:chExt cx="49" cy="26"/>
            </a:xfrm>
          </p:grpSpPr>
          <p:sp>
            <p:nvSpPr>
              <p:cNvPr id="2427" name="Freeform 236"/>
              <p:cNvSpPr/>
              <p:nvPr/>
            </p:nvSpPr>
            <p:spPr bwMode="auto">
              <a:xfrm>
                <a:off x="972" y="1267"/>
                <a:ext cx="14" cy="15"/>
              </a:xfrm>
              <a:custGeom>
                <a:avLst/>
                <a:gdLst>
                  <a:gd name="T0" fmla="*/ 3 w 14"/>
                  <a:gd name="T1" fmla="*/ 0 h 15"/>
                  <a:gd name="T2" fmla="*/ 0 w 14"/>
                  <a:gd name="T3" fmla="*/ 10 h 15"/>
                  <a:gd name="T4" fmla="*/ 11 w 14"/>
                  <a:gd name="T5" fmla="*/ 15 h 15"/>
                  <a:gd name="T6" fmla="*/ 14 w 14"/>
                  <a:gd name="T7" fmla="*/ 4 h 15"/>
                  <a:gd name="T8" fmla="*/ 3 w 14"/>
                  <a:gd name="T9" fmla="*/ 0 h 15"/>
                </a:gdLst>
                <a:ahLst/>
                <a:cxnLst>
                  <a:cxn ang="0">
                    <a:pos x="T0" y="T1"/>
                  </a:cxn>
                  <a:cxn ang="0">
                    <a:pos x="T2" y="T3"/>
                  </a:cxn>
                  <a:cxn ang="0">
                    <a:pos x="T4" y="T5"/>
                  </a:cxn>
                  <a:cxn ang="0">
                    <a:pos x="T6" y="T7"/>
                  </a:cxn>
                  <a:cxn ang="0">
                    <a:pos x="T8" y="T9"/>
                  </a:cxn>
                </a:cxnLst>
                <a:rect l="0" t="0" r="r" b="b"/>
                <a:pathLst>
                  <a:path w="14" h="15">
                    <a:moveTo>
                      <a:pt x="3" y="0"/>
                    </a:moveTo>
                    <a:lnTo>
                      <a:pt x="0" y="10"/>
                    </a:lnTo>
                    <a:lnTo>
                      <a:pt x="11" y="15"/>
                    </a:lnTo>
                    <a:lnTo>
                      <a:pt x="14" y="4"/>
                    </a:lnTo>
                    <a:lnTo>
                      <a:pt x="3"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28" name="Freeform 237"/>
              <p:cNvSpPr/>
              <p:nvPr/>
            </p:nvSpPr>
            <p:spPr bwMode="auto">
              <a:xfrm>
                <a:off x="988" y="1270"/>
                <a:ext cx="15" cy="15"/>
              </a:xfrm>
              <a:custGeom>
                <a:avLst/>
                <a:gdLst>
                  <a:gd name="T0" fmla="*/ 3 w 15"/>
                  <a:gd name="T1" fmla="*/ 0 h 15"/>
                  <a:gd name="T2" fmla="*/ 0 w 15"/>
                  <a:gd name="T3" fmla="*/ 11 h 15"/>
                  <a:gd name="T4" fmla="*/ 12 w 15"/>
                  <a:gd name="T5" fmla="*/ 15 h 15"/>
                  <a:gd name="T6" fmla="*/ 15 w 15"/>
                  <a:gd name="T7" fmla="*/ 4 h 15"/>
                  <a:gd name="T8" fmla="*/ 3 w 15"/>
                  <a:gd name="T9" fmla="*/ 0 h 15"/>
                </a:gdLst>
                <a:ahLst/>
                <a:cxnLst>
                  <a:cxn ang="0">
                    <a:pos x="T0" y="T1"/>
                  </a:cxn>
                  <a:cxn ang="0">
                    <a:pos x="T2" y="T3"/>
                  </a:cxn>
                  <a:cxn ang="0">
                    <a:pos x="T4" y="T5"/>
                  </a:cxn>
                  <a:cxn ang="0">
                    <a:pos x="T6" y="T7"/>
                  </a:cxn>
                  <a:cxn ang="0">
                    <a:pos x="T8" y="T9"/>
                  </a:cxn>
                </a:cxnLst>
                <a:rect l="0" t="0" r="r" b="b"/>
                <a:pathLst>
                  <a:path w="15" h="15">
                    <a:moveTo>
                      <a:pt x="3" y="0"/>
                    </a:moveTo>
                    <a:lnTo>
                      <a:pt x="0" y="11"/>
                    </a:lnTo>
                    <a:lnTo>
                      <a:pt x="12" y="15"/>
                    </a:lnTo>
                    <a:lnTo>
                      <a:pt x="15" y="4"/>
                    </a:lnTo>
                    <a:lnTo>
                      <a:pt x="3"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29" name="Freeform 238"/>
              <p:cNvSpPr/>
              <p:nvPr/>
            </p:nvSpPr>
            <p:spPr bwMode="auto">
              <a:xfrm>
                <a:off x="1006" y="1273"/>
                <a:ext cx="15" cy="14"/>
              </a:xfrm>
              <a:custGeom>
                <a:avLst/>
                <a:gdLst>
                  <a:gd name="T0" fmla="*/ 3 w 15"/>
                  <a:gd name="T1" fmla="*/ 0 h 14"/>
                  <a:gd name="T2" fmla="*/ 0 w 15"/>
                  <a:gd name="T3" fmla="*/ 10 h 14"/>
                  <a:gd name="T4" fmla="*/ 12 w 15"/>
                  <a:gd name="T5" fmla="*/ 14 h 14"/>
                  <a:gd name="T6" fmla="*/ 15 w 15"/>
                  <a:gd name="T7" fmla="*/ 4 h 14"/>
                  <a:gd name="T8" fmla="*/ 3 w 15"/>
                  <a:gd name="T9" fmla="*/ 0 h 14"/>
                </a:gdLst>
                <a:ahLst/>
                <a:cxnLst>
                  <a:cxn ang="0">
                    <a:pos x="T0" y="T1"/>
                  </a:cxn>
                  <a:cxn ang="0">
                    <a:pos x="T2" y="T3"/>
                  </a:cxn>
                  <a:cxn ang="0">
                    <a:pos x="T4" y="T5"/>
                  </a:cxn>
                  <a:cxn ang="0">
                    <a:pos x="T6" y="T7"/>
                  </a:cxn>
                  <a:cxn ang="0">
                    <a:pos x="T8" y="T9"/>
                  </a:cxn>
                </a:cxnLst>
                <a:rect l="0" t="0" r="r" b="b"/>
                <a:pathLst>
                  <a:path w="15" h="14">
                    <a:moveTo>
                      <a:pt x="3" y="0"/>
                    </a:moveTo>
                    <a:lnTo>
                      <a:pt x="0" y="10"/>
                    </a:lnTo>
                    <a:lnTo>
                      <a:pt x="12" y="14"/>
                    </a:lnTo>
                    <a:lnTo>
                      <a:pt x="15" y="4"/>
                    </a:lnTo>
                    <a:lnTo>
                      <a:pt x="3"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30" name="Freeform 239"/>
              <p:cNvSpPr/>
              <p:nvPr/>
            </p:nvSpPr>
            <p:spPr bwMode="auto">
              <a:xfrm>
                <a:off x="994" y="1278"/>
                <a:ext cx="15" cy="15"/>
              </a:xfrm>
              <a:custGeom>
                <a:avLst/>
                <a:gdLst>
                  <a:gd name="T0" fmla="*/ 3 w 15"/>
                  <a:gd name="T1" fmla="*/ 0 h 15"/>
                  <a:gd name="T2" fmla="*/ 0 w 15"/>
                  <a:gd name="T3" fmla="*/ 11 h 15"/>
                  <a:gd name="T4" fmla="*/ 11 w 15"/>
                  <a:gd name="T5" fmla="*/ 15 h 15"/>
                  <a:gd name="T6" fmla="*/ 15 w 15"/>
                  <a:gd name="T7" fmla="*/ 4 h 15"/>
                  <a:gd name="T8" fmla="*/ 3 w 15"/>
                  <a:gd name="T9" fmla="*/ 0 h 15"/>
                </a:gdLst>
                <a:ahLst/>
                <a:cxnLst>
                  <a:cxn ang="0">
                    <a:pos x="T0" y="T1"/>
                  </a:cxn>
                  <a:cxn ang="0">
                    <a:pos x="T2" y="T3"/>
                  </a:cxn>
                  <a:cxn ang="0">
                    <a:pos x="T4" y="T5"/>
                  </a:cxn>
                  <a:cxn ang="0">
                    <a:pos x="T6" y="T7"/>
                  </a:cxn>
                  <a:cxn ang="0">
                    <a:pos x="T8" y="T9"/>
                  </a:cxn>
                </a:cxnLst>
                <a:rect l="0" t="0" r="r" b="b"/>
                <a:pathLst>
                  <a:path w="15" h="15">
                    <a:moveTo>
                      <a:pt x="3" y="0"/>
                    </a:moveTo>
                    <a:lnTo>
                      <a:pt x="0" y="11"/>
                    </a:lnTo>
                    <a:lnTo>
                      <a:pt x="11" y="15"/>
                    </a:lnTo>
                    <a:lnTo>
                      <a:pt x="15" y="4"/>
                    </a:lnTo>
                    <a:lnTo>
                      <a:pt x="3"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31" name="Freeform 240"/>
              <p:cNvSpPr/>
              <p:nvPr/>
            </p:nvSpPr>
            <p:spPr bwMode="auto">
              <a:xfrm>
                <a:off x="977" y="1274"/>
                <a:ext cx="15" cy="15"/>
              </a:xfrm>
              <a:custGeom>
                <a:avLst/>
                <a:gdLst>
                  <a:gd name="T0" fmla="*/ 3 w 15"/>
                  <a:gd name="T1" fmla="*/ 0 h 15"/>
                  <a:gd name="T2" fmla="*/ 0 w 15"/>
                  <a:gd name="T3" fmla="*/ 11 h 15"/>
                  <a:gd name="T4" fmla="*/ 12 w 15"/>
                  <a:gd name="T5" fmla="*/ 15 h 15"/>
                  <a:gd name="T6" fmla="*/ 15 w 15"/>
                  <a:gd name="T7" fmla="*/ 4 h 15"/>
                  <a:gd name="T8" fmla="*/ 3 w 15"/>
                  <a:gd name="T9" fmla="*/ 0 h 15"/>
                </a:gdLst>
                <a:ahLst/>
                <a:cxnLst>
                  <a:cxn ang="0">
                    <a:pos x="T0" y="T1"/>
                  </a:cxn>
                  <a:cxn ang="0">
                    <a:pos x="T2" y="T3"/>
                  </a:cxn>
                  <a:cxn ang="0">
                    <a:pos x="T4" y="T5"/>
                  </a:cxn>
                  <a:cxn ang="0">
                    <a:pos x="T6" y="T7"/>
                  </a:cxn>
                  <a:cxn ang="0">
                    <a:pos x="T8" y="T9"/>
                  </a:cxn>
                </a:cxnLst>
                <a:rect l="0" t="0" r="r" b="b"/>
                <a:pathLst>
                  <a:path w="15" h="15">
                    <a:moveTo>
                      <a:pt x="3" y="0"/>
                    </a:moveTo>
                    <a:lnTo>
                      <a:pt x="0" y="11"/>
                    </a:lnTo>
                    <a:lnTo>
                      <a:pt x="12" y="15"/>
                    </a:lnTo>
                    <a:lnTo>
                      <a:pt x="15" y="4"/>
                    </a:lnTo>
                    <a:lnTo>
                      <a:pt x="3"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432" name="Group 384"/>
            <p:cNvGrpSpPr/>
            <p:nvPr/>
          </p:nvGrpSpPr>
          <p:grpSpPr bwMode="auto">
            <a:xfrm>
              <a:off x="964" y="1312"/>
              <a:ext cx="15" cy="14"/>
              <a:chOff x="964" y="1312"/>
              <a:chExt cx="15" cy="14"/>
            </a:xfrm>
          </p:grpSpPr>
          <p:sp>
            <p:nvSpPr>
              <p:cNvPr id="2433" name="Freeform 242"/>
              <p:cNvSpPr/>
              <p:nvPr/>
            </p:nvSpPr>
            <p:spPr bwMode="auto">
              <a:xfrm>
                <a:off x="964" y="1312"/>
                <a:ext cx="15" cy="14"/>
              </a:xfrm>
              <a:custGeom>
                <a:avLst/>
                <a:gdLst>
                  <a:gd name="T0" fmla="*/ 0 w 15"/>
                  <a:gd name="T1" fmla="*/ 0 h 14"/>
                  <a:gd name="T2" fmla="*/ 2 w 15"/>
                  <a:gd name="T3" fmla="*/ 11 h 14"/>
                  <a:gd name="T4" fmla="*/ 15 w 15"/>
                  <a:gd name="T5" fmla="*/ 14 h 14"/>
                  <a:gd name="T6" fmla="*/ 12 w 15"/>
                  <a:gd name="T7" fmla="*/ 4 h 14"/>
                  <a:gd name="T8" fmla="*/ 0 w 15"/>
                  <a:gd name="T9" fmla="*/ 0 h 14"/>
                </a:gdLst>
                <a:ahLst/>
                <a:cxnLst>
                  <a:cxn ang="0">
                    <a:pos x="T0" y="T1"/>
                  </a:cxn>
                  <a:cxn ang="0">
                    <a:pos x="T2" y="T3"/>
                  </a:cxn>
                  <a:cxn ang="0">
                    <a:pos x="T4" y="T5"/>
                  </a:cxn>
                  <a:cxn ang="0">
                    <a:pos x="T6" y="T7"/>
                  </a:cxn>
                  <a:cxn ang="0">
                    <a:pos x="T8" y="T9"/>
                  </a:cxn>
                </a:cxnLst>
                <a:rect l="0" t="0" r="r" b="b"/>
                <a:pathLst>
                  <a:path w="15" h="14">
                    <a:moveTo>
                      <a:pt x="0" y="0"/>
                    </a:moveTo>
                    <a:lnTo>
                      <a:pt x="2" y="11"/>
                    </a:lnTo>
                    <a:lnTo>
                      <a:pt x="15" y="14"/>
                    </a:lnTo>
                    <a:lnTo>
                      <a:pt x="12" y="4"/>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34" name="Freeform 243"/>
              <p:cNvSpPr/>
              <p:nvPr/>
            </p:nvSpPr>
            <p:spPr bwMode="auto">
              <a:xfrm>
                <a:off x="964" y="1312"/>
                <a:ext cx="15" cy="14"/>
              </a:xfrm>
              <a:custGeom>
                <a:avLst/>
                <a:gdLst>
                  <a:gd name="T0" fmla="*/ 0 w 15"/>
                  <a:gd name="T1" fmla="*/ 0 h 14"/>
                  <a:gd name="T2" fmla="*/ 2 w 15"/>
                  <a:gd name="T3" fmla="*/ 11 h 14"/>
                  <a:gd name="T4" fmla="*/ 15 w 15"/>
                  <a:gd name="T5" fmla="*/ 14 h 14"/>
                  <a:gd name="T6" fmla="*/ 12 w 15"/>
                  <a:gd name="T7" fmla="*/ 4 h 14"/>
                  <a:gd name="T8" fmla="*/ 0 w 15"/>
                  <a:gd name="T9" fmla="*/ 0 h 14"/>
                </a:gdLst>
                <a:ahLst/>
                <a:cxnLst>
                  <a:cxn ang="0">
                    <a:pos x="T0" y="T1"/>
                  </a:cxn>
                  <a:cxn ang="0">
                    <a:pos x="T2" y="T3"/>
                  </a:cxn>
                  <a:cxn ang="0">
                    <a:pos x="T4" y="T5"/>
                  </a:cxn>
                  <a:cxn ang="0">
                    <a:pos x="T6" y="T7"/>
                  </a:cxn>
                  <a:cxn ang="0">
                    <a:pos x="T8" y="T9"/>
                  </a:cxn>
                </a:cxnLst>
                <a:rect l="0" t="0" r="r" b="b"/>
                <a:pathLst>
                  <a:path w="15" h="14">
                    <a:moveTo>
                      <a:pt x="0" y="0"/>
                    </a:moveTo>
                    <a:lnTo>
                      <a:pt x="2" y="11"/>
                    </a:lnTo>
                    <a:lnTo>
                      <a:pt x="15" y="14"/>
                    </a:lnTo>
                    <a:lnTo>
                      <a:pt x="12" y="4"/>
                    </a:lnTo>
                    <a:lnTo>
                      <a:pt x="0" y="0"/>
                    </a:lnTo>
                  </a:path>
                </a:pathLst>
              </a:custGeom>
              <a:gradFill rotWithShape="0">
                <a:gsLst>
                  <a:gs pos="0">
                    <a:srgbClr val="009999"/>
                  </a:gs>
                  <a:gs pos="100000">
                    <a:srgbClr val="FFFFFF"/>
                  </a:gs>
                </a:gsLst>
                <a:path path="rect">
                  <a:fillToRect l="50000" t="50000" r="50000" b="50000"/>
                </a:path>
              </a:gradFill>
              <a:ln w="12700"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435" name="Oval 244"/>
            <p:cNvSpPr>
              <a:spLocks noChangeArrowheads="1"/>
            </p:cNvSpPr>
            <p:nvPr/>
          </p:nvSpPr>
          <p:spPr bwMode="auto">
            <a:xfrm>
              <a:off x="1063" y="1158"/>
              <a:ext cx="8" cy="6"/>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436" name="Group 388"/>
            <p:cNvGrpSpPr/>
            <p:nvPr/>
          </p:nvGrpSpPr>
          <p:grpSpPr bwMode="auto">
            <a:xfrm>
              <a:off x="983" y="1213"/>
              <a:ext cx="73" cy="59"/>
              <a:chOff x="983" y="1213"/>
              <a:chExt cx="73" cy="59"/>
            </a:xfrm>
          </p:grpSpPr>
          <p:sp>
            <p:nvSpPr>
              <p:cNvPr id="2437" name="Freeform 246"/>
              <p:cNvSpPr/>
              <p:nvPr/>
            </p:nvSpPr>
            <p:spPr bwMode="auto">
              <a:xfrm>
                <a:off x="1030" y="1218"/>
                <a:ext cx="14" cy="14"/>
              </a:xfrm>
              <a:custGeom>
                <a:avLst/>
                <a:gdLst>
                  <a:gd name="T0" fmla="*/ 4 w 14"/>
                  <a:gd name="T1" fmla="*/ 0 h 14"/>
                  <a:gd name="T2" fmla="*/ 0 w 14"/>
                  <a:gd name="T3" fmla="*/ 11 h 14"/>
                  <a:gd name="T4" fmla="*/ 11 w 14"/>
                  <a:gd name="T5" fmla="*/ 14 h 14"/>
                  <a:gd name="T6" fmla="*/ 14 w 14"/>
                  <a:gd name="T7" fmla="*/ 3 h 14"/>
                  <a:gd name="T8" fmla="*/ 4 w 14"/>
                  <a:gd name="T9" fmla="*/ 0 h 14"/>
                </a:gdLst>
                <a:ahLst/>
                <a:cxnLst>
                  <a:cxn ang="0">
                    <a:pos x="T0" y="T1"/>
                  </a:cxn>
                  <a:cxn ang="0">
                    <a:pos x="T2" y="T3"/>
                  </a:cxn>
                  <a:cxn ang="0">
                    <a:pos x="T4" y="T5"/>
                  </a:cxn>
                  <a:cxn ang="0">
                    <a:pos x="T6" y="T7"/>
                  </a:cxn>
                  <a:cxn ang="0">
                    <a:pos x="T8" y="T9"/>
                  </a:cxn>
                </a:cxnLst>
                <a:rect l="0" t="0" r="r" b="b"/>
                <a:pathLst>
                  <a:path w="14" h="14">
                    <a:moveTo>
                      <a:pt x="4" y="0"/>
                    </a:moveTo>
                    <a:lnTo>
                      <a:pt x="0" y="11"/>
                    </a:lnTo>
                    <a:lnTo>
                      <a:pt x="11" y="14"/>
                    </a:lnTo>
                    <a:lnTo>
                      <a:pt x="14" y="3"/>
                    </a:lnTo>
                    <a:lnTo>
                      <a:pt x="4"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38" name="Freeform 247"/>
              <p:cNvSpPr/>
              <p:nvPr/>
            </p:nvSpPr>
            <p:spPr bwMode="auto">
              <a:xfrm>
                <a:off x="1030" y="1224"/>
                <a:ext cx="14" cy="14"/>
              </a:xfrm>
              <a:custGeom>
                <a:avLst/>
                <a:gdLst>
                  <a:gd name="T0" fmla="*/ 0 w 14"/>
                  <a:gd name="T1" fmla="*/ 0 h 14"/>
                  <a:gd name="T2" fmla="*/ 1 w 14"/>
                  <a:gd name="T3" fmla="*/ 4 h 14"/>
                  <a:gd name="T4" fmla="*/ 14 w 14"/>
                  <a:gd name="T5" fmla="*/ 14 h 14"/>
                  <a:gd name="T6" fmla="*/ 12 w 14"/>
                  <a:gd name="T7" fmla="*/ 9 h 14"/>
                  <a:gd name="T8" fmla="*/ 0 w 14"/>
                  <a:gd name="T9" fmla="*/ 0 h 14"/>
                </a:gdLst>
                <a:ahLst/>
                <a:cxnLst>
                  <a:cxn ang="0">
                    <a:pos x="T0" y="T1"/>
                  </a:cxn>
                  <a:cxn ang="0">
                    <a:pos x="T2" y="T3"/>
                  </a:cxn>
                  <a:cxn ang="0">
                    <a:pos x="T4" y="T5"/>
                  </a:cxn>
                  <a:cxn ang="0">
                    <a:pos x="T6" y="T7"/>
                  </a:cxn>
                  <a:cxn ang="0">
                    <a:pos x="T8" y="T9"/>
                  </a:cxn>
                </a:cxnLst>
                <a:rect l="0" t="0" r="r" b="b"/>
                <a:pathLst>
                  <a:path w="14" h="14">
                    <a:moveTo>
                      <a:pt x="0" y="0"/>
                    </a:moveTo>
                    <a:lnTo>
                      <a:pt x="1" y="4"/>
                    </a:lnTo>
                    <a:lnTo>
                      <a:pt x="14" y="14"/>
                    </a:lnTo>
                    <a:lnTo>
                      <a:pt x="12" y="9"/>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39" name="Freeform 248"/>
              <p:cNvSpPr/>
              <p:nvPr/>
            </p:nvSpPr>
            <p:spPr bwMode="auto">
              <a:xfrm>
                <a:off x="1042" y="1219"/>
                <a:ext cx="14" cy="15"/>
              </a:xfrm>
              <a:custGeom>
                <a:avLst/>
                <a:gdLst>
                  <a:gd name="T0" fmla="*/ 0 w 14"/>
                  <a:gd name="T1" fmla="*/ 13 h 15"/>
                  <a:gd name="T2" fmla="*/ 0 w 14"/>
                  <a:gd name="T3" fmla="*/ 15 h 15"/>
                  <a:gd name="T4" fmla="*/ 14 w 14"/>
                  <a:gd name="T5" fmla="*/ 0 h 15"/>
                  <a:gd name="T6" fmla="*/ 11 w 14"/>
                  <a:gd name="T7" fmla="*/ 0 h 15"/>
                  <a:gd name="T8" fmla="*/ 0 w 14"/>
                  <a:gd name="T9" fmla="*/ 13 h 15"/>
                </a:gdLst>
                <a:ahLst/>
                <a:cxnLst>
                  <a:cxn ang="0">
                    <a:pos x="T0" y="T1"/>
                  </a:cxn>
                  <a:cxn ang="0">
                    <a:pos x="T2" y="T3"/>
                  </a:cxn>
                  <a:cxn ang="0">
                    <a:pos x="T4" y="T5"/>
                  </a:cxn>
                  <a:cxn ang="0">
                    <a:pos x="T6" y="T7"/>
                  </a:cxn>
                  <a:cxn ang="0">
                    <a:pos x="T8" y="T9"/>
                  </a:cxn>
                </a:cxnLst>
                <a:rect l="0" t="0" r="r" b="b"/>
                <a:pathLst>
                  <a:path w="14" h="15">
                    <a:moveTo>
                      <a:pt x="0" y="13"/>
                    </a:moveTo>
                    <a:lnTo>
                      <a:pt x="0" y="15"/>
                    </a:lnTo>
                    <a:lnTo>
                      <a:pt x="14" y="0"/>
                    </a:lnTo>
                    <a:lnTo>
                      <a:pt x="11" y="0"/>
                    </a:lnTo>
                    <a:lnTo>
                      <a:pt x="0" y="13"/>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40" name="Freeform 249"/>
              <p:cNvSpPr/>
              <p:nvPr/>
            </p:nvSpPr>
            <p:spPr bwMode="auto">
              <a:xfrm>
                <a:off x="1014" y="1216"/>
                <a:ext cx="14" cy="14"/>
              </a:xfrm>
              <a:custGeom>
                <a:avLst/>
                <a:gdLst>
                  <a:gd name="T0" fmla="*/ 4 w 14"/>
                  <a:gd name="T1" fmla="*/ 0 h 14"/>
                  <a:gd name="T2" fmla="*/ 0 w 14"/>
                  <a:gd name="T3" fmla="*/ 12 h 14"/>
                  <a:gd name="T4" fmla="*/ 11 w 14"/>
                  <a:gd name="T5" fmla="*/ 14 h 14"/>
                  <a:gd name="T6" fmla="*/ 14 w 14"/>
                  <a:gd name="T7" fmla="*/ 2 h 14"/>
                  <a:gd name="T8" fmla="*/ 4 w 14"/>
                  <a:gd name="T9" fmla="*/ 0 h 14"/>
                </a:gdLst>
                <a:ahLst/>
                <a:cxnLst>
                  <a:cxn ang="0">
                    <a:pos x="T0" y="T1"/>
                  </a:cxn>
                  <a:cxn ang="0">
                    <a:pos x="T2" y="T3"/>
                  </a:cxn>
                  <a:cxn ang="0">
                    <a:pos x="T4" y="T5"/>
                  </a:cxn>
                  <a:cxn ang="0">
                    <a:pos x="T6" y="T7"/>
                  </a:cxn>
                  <a:cxn ang="0">
                    <a:pos x="T8" y="T9"/>
                  </a:cxn>
                </a:cxnLst>
                <a:rect l="0" t="0" r="r" b="b"/>
                <a:pathLst>
                  <a:path w="14" h="14">
                    <a:moveTo>
                      <a:pt x="4" y="0"/>
                    </a:moveTo>
                    <a:lnTo>
                      <a:pt x="0" y="12"/>
                    </a:lnTo>
                    <a:lnTo>
                      <a:pt x="11" y="14"/>
                    </a:lnTo>
                    <a:lnTo>
                      <a:pt x="14" y="2"/>
                    </a:lnTo>
                    <a:lnTo>
                      <a:pt x="4"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41" name="Freeform 250"/>
              <p:cNvSpPr/>
              <p:nvPr/>
            </p:nvSpPr>
            <p:spPr bwMode="auto">
              <a:xfrm>
                <a:off x="1014" y="1223"/>
                <a:ext cx="14" cy="14"/>
              </a:xfrm>
              <a:custGeom>
                <a:avLst/>
                <a:gdLst>
                  <a:gd name="T0" fmla="*/ 0 w 14"/>
                  <a:gd name="T1" fmla="*/ 0 h 14"/>
                  <a:gd name="T2" fmla="*/ 14 w 14"/>
                  <a:gd name="T3" fmla="*/ 14 h 14"/>
                  <a:gd name="T4" fmla="*/ 12 w 14"/>
                  <a:gd name="T5" fmla="*/ 14 h 14"/>
                  <a:gd name="T6" fmla="*/ 0 w 14"/>
                  <a:gd name="T7" fmla="*/ 0 h 14"/>
                </a:gdLst>
                <a:ahLst/>
                <a:cxnLst>
                  <a:cxn ang="0">
                    <a:pos x="T0" y="T1"/>
                  </a:cxn>
                  <a:cxn ang="0">
                    <a:pos x="T2" y="T3"/>
                  </a:cxn>
                  <a:cxn ang="0">
                    <a:pos x="T4" y="T5"/>
                  </a:cxn>
                  <a:cxn ang="0">
                    <a:pos x="T6" y="T7"/>
                  </a:cxn>
                </a:cxnLst>
                <a:rect l="0" t="0" r="r" b="b"/>
                <a:pathLst>
                  <a:path w="14" h="14">
                    <a:moveTo>
                      <a:pt x="0" y="0"/>
                    </a:moveTo>
                    <a:lnTo>
                      <a:pt x="14" y="14"/>
                    </a:lnTo>
                    <a:lnTo>
                      <a:pt x="12" y="14"/>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42" name="Freeform 251"/>
              <p:cNvSpPr/>
              <p:nvPr/>
            </p:nvSpPr>
            <p:spPr bwMode="auto">
              <a:xfrm>
                <a:off x="1025" y="1218"/>
                <a:ext cx="15" cy="14"/>
              </a:xfrm>
              <a:custGeom>
                <a:avLst/>
                <a:gdLst>
                  <a:gd name="T0" fmla="*/ 0 w 15"/>
                  <a:gd name="T1" fmla="*/ 11 h 14"/>
                  <a:gd name="T2" fmla="*/ 0 w 15"/>
                  <a:gd name="T3" fmla="*/ 14 h 14"/>
                  <a:gd name="T4" fmla="*/ 15 w 15"/>
                  <a:gd name="T5" fmla="*/ 0 h 14"/>
                  <a:gd name="T6" fmla="*/ 0 w 15"/>
                  <a:gd name="T7" fmla="*/ 11 h 14"/>
                </a:gdLst>
                <a:ahLst/>
                <a:cxnLst>
                  <a:cxn ang="0">
                    <a:pos x="T0" y="T1"/>
                  </a:cxn>
                  <a:cxn ang="0">
                    <a:pos x="T2" y="T3"/>
                  </a:cxn>
                  <a:cxn ang="0">
                    <a:pos x="T4" y="T5"/>
                  </a:cxn>
                  <a:cxn ang="0">
                    <a:pos x="T6" y="T7"/>
                  </a:cxn>
                </a:cxnLst>
                <a:rect l="0" t="0" r="r" b="b"/>
                <a:pathLst>
                  <a:path w="15" h="14">
                    <a:moveTo>
                      <a:pt x="0" y="11"/>
                    </a:moveTo>
                    <a:lnTo>
                      <a:pt x="0" y="14"/>
                    </a:lnTo>
                    <a:lnTo>
                      <a:pt x="15" y="0"/>
                    </a:lnTo>
                    <a:lnTo>
                      <a:pt x="0" y="11"/>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43" name="Freeform 252"/>
              <p:cNvSpPr/>
              <p:nvPr/>
            </p:nvSpPr>
            <p:spPr bwMode="auto">
              <a:xfrm>
                <a:off x="998" y="1213"/>
                <a:ext cx="15" cy="14"/>
              </a:xfrm>
              <a:custGeom>
                <a:avLst/>
                <a:gdLst>
                  <a:gd name="T0" fmla="*/ 4 w 15"/>
                  <a:gd name="T1" fmla="*/ 0 h 14"/>
                  <a:gd name="T2" fmla="*/ 0 w 15"/>
                  <a:gd name="T3" fmla="*/ 11 h 14"/>
                  <a:gd name="T4" fmla="*/ 11 w 15"/>
                  <a:gd name="T5" fmla="*/ 14 h 14"/>
                  <a:gd name="T6" fmla="*/ 15 w 15"/>
                  <a:gd name="T7" fmla="*/ 2 h 14"/>
                  <a:gd name="T8" fmla="*/ 4 w 15"/>
                  <a:gd name="T9" fmla="*/ 0 h 14"/>
                </a:gdLst>
                <a:ahLst/>
                <a:cxnLst>
                  <a:cxn ang="0">
                    <a:pos x="T0" y="T1"/>
                  </a:cxn>
                  <a:cxn ang="0">
                    <a:pos x="T2" y="T3"/>
                  </a:cxn>
                  <a:cxn ang="0">
                    <a:pos x="T4" y="T5"/>
                  </a:cxn>
                  <a:cxn ang="0">
                    <a:pos x="T6" y="T7"/>
                  </a:cxn>
                  <a:cxn ang="0">
                    <a:pos x="T8" y="T9"/>
                  </a:cxn>
                </a:cxnLst>
                <a:rect l="0" t="0" r="r" b="b"/>
                <a:pathLst>
                  <a:path w="15" h="14">
                    <a:moveTo>
                      <a:pt x="4" y="0"/>
                    </a:moveTo>
                    <a:lnTo>
                      <a:pt x="0" y="11"/>
                    </a:lnTo>
                    <a:lnTo>
                      <a:pt x="11" y="14"/>
                    </a:lnTo>
                    <a:lnTo>
                      <a:pt x="15" y="2"/>
                    </a:lnTo>
                    <a:lnTo>
                      <a:pt x="4"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44" name="Freeform 253"/>
              <p:cNvSpPr/>
              <p:nvPr/>
            </p:nvSpPr>
            <p:spPr bwMode="auto">
              <a:xfrm>
                <a:off x="998" y="1221"/>
                <a:ext cx="15" cy="15"/>
              </a:xfrm>
              <a:custGeom>
                <a:avLst/>
                <a:gdLst>
                  <a:gd name="T0" fmla="*/ 0 w 15"/>
                  <a:gd name="T1" fmla="*/ 0 h 15"/>
                  <a:gd name="T2" fmla="*/ 1 w 15"/>
                  <a:gd name="T3" fmla="*/ 0 h 15"/>
                  <a:gd name="T4" fmla="*/ 15 w 15"/>
                  <a:gd name="T5" fmla="*/ 15 h 15"/>
                  <a:gd name="T6" fmla="*/ 13 w 15"/>
                  <a:gd name="T7" fmla="*/ 15 h 15"/>
                  <a:gd name="T8" fmla="*/ 0 w 15"/>
                  <a:gd name="T9" fmla="*/ 0 h 15"/>
                </a:gdLst>
                <a:ahLst/>
                <a:cxnLst>
                  <a:cxn ang="0">
                    <a:pos x="T0" y="T1"/>
                  </a:cxn>
                  <a:cxn ang="0">
                    <a:pos x="T2" y="T3"/>
                  </a:cxn>
                  <a:cxn ang="0">
                    <a:pos x="T4" y="T5"/>
                  </a:cxn>
                  <a:cxn ang="0">
                    <a:pos x="T6" y="T7"/>
                  </a:cxn>
                  <a:cxn ang="0">
                    <a:pos x="T8" y="T9"/>
                  </a:cxn>
                </a:cxnLst>
                <a:rect l="0" t="0" r="r" b="b"/>
                <a:pathLst>
                  <a:path w="15" h="15">
                    <a:moveTo>
                      <a:pt x="0" y="0"/>
                    </a:moveTo>
                    <a:lnTo>
                      <a:pt x="1" y="0"/>
                    </a:lnTo>
                    <a:lnTo>
                      <a:pt x="15" y="15"/>
                    </a:lnTo>
                    <a:lnTo>
                      <a:pt x="13" y="15"/>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45" name="Freeform 254"/>
              <p:cNvSpPr/>
              <p:nvPr/>
            </p:nvSpPr>
            <p:spPr bwMode="auto">
              <a:xfrm>
                <a:off x="1011" y="1215"/>
                <a:ext cx="14" cy="14"/>
              </a:xfrm>
              <a:custGeom>
                <a:avLst/>
                <a:gdLst>
                  <a:gd name="T0" fmla="*/ 0 w 14"/>
                  <a:gd name="T1" fmla="*/ 12 h 14"/>
                  <a:gd name="T2" fmla="*/ 0 w 14"/>
                  <a:gd name="T3" fmla="*/ 14 h 14"/>
                  <a:gd name="T4" fmla="*/ 14 w 14"/>
                  <a:gd name="T5" fmla="*/ 1 h 14"/>
                  <a:gd name="T6" fmla="*/ 14 w 14"/>
                  <a:gd name="T7" fmla="*/ 0 h 14"/>
                  <a:gd name="T8" fmla="*/ 0 w 14"/>
                  <a:gd name="T9" fmla="*/ 12 h 14"/>
                </a:gdLst>
                <a:ahLst/>
                <a:cxnLst>
                  <a:cxn ang="0">
                    <a:pos x="T0" y="T1"/>
                  </a:cxn>
                  <a:cxn ang="0">
                    <a:pos x="T2" y="T3"/>
                  </a:cxn>
                  <a:cxn ang="0">
                    <a:pos x="T4" y="T5"/>
                  </a:cxn>
                  <a:cxn ang="0">
                    <a:pos x="T6" y="T7"/>
                  </a:cxn>
                  <a:cxn ang="0">
                    <a:pos x="T8" y="T9"/>
                  </a:cxn>
                </a:cxnLst>
                <a:rect l="0" t="0" r="r" b="b"/>
                <a:pathLst>
                  <a:path w="14" h="14">
                    <a:moveTo>
                      <a:pt x="0" y="12"/>
                    </a:moveTo>
                    <a:lnTo>
                      <a:pt x="0" y="14"/>
                    </a:lnTo>
                    <a:lnTo>
                      <a:pt x="14" y="1"/>
                    </a:lnTo>
                    <a:lnTo>
                      <a:pt x="14" y="0"/>
                    </a:lnTo>
                    <a:lnTo>
                      <a:pt x="0" y="12"/>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46" name="Freeform 255"/>
              <p:cNvSpPr/>
              <p:nvPr/>
            </p:nvSpPr>
            <p:spPr bwMode="auto">
              <a:xfrm>
                <a:off x="1025" y="1228"/>
                <a:ext cx="14" cy="15"/>
              </a:xfrm>
              <a:custGeom>
                <a:avLst/>
                <a:gdLst>
                  <a:gd name="T0" fmla="*/ 4 w 14"/>
                  <a:gd name="T1" fmla="*/ 0 h 15"/>
                  <a:gd name="T2" fmla="*/ 0 w 14"/>
                  <a:gd name="T3" fmla="*/ 13 h 15"/>
                  <a:gd name="T4" fmla="*/ 11 w 14"/>
                  <a:gd name="T5" fmla="*/ 15 h 15"/>
                  <a:gd name="T6" fmla="*/ 14 w 14"/>
                  <a:gd name="T7" fmla="*/ 1 h 15"/>
                  <a:gd name="T8" fmla="*/ 4 w 14"/>
                  <a:gd name="T9" fmla="*/ 0 h 15"/>
                </a:gdLst>
                <a:ahLst/>
                <a:cxnLst>
                  <a:cxn ang="0">
                    <a:pos x="T0" y="T1"/>
                  </a:cxn>
                  <a:cxn ang="0">
                    <a:pos x="T2" y="T3"/>
                  </a:cxn>
                  <a:cxn ang="0">
                    <a:pos x="T4" y="T5"/>
                  </a:cxn>
                  <a:cxn ang="0">
                    <a:pos x="T6" y="T7"/>
                  </a:cxn>
                  <a:cxn ang="0">
                    <a:pos x="T8" y="T9"/>
                  </a:cxn>
                </a:cxnLst>
                <a:rect l="0" t="0" r="r" b="b"/>
                <a:pathLst>
                  <a:path w="14" h="15">
                    <a:moveTo>
                      <a:pt x="4" y="0"/>
                    </a:moveTo>
                    <a:lnTo>
                      <a:pt x="0" y="13"/>
                    </a:lnTo>
                    <a:lnTo>
                      <a:pt x="11" y="15"/>
                    </a:lnTo>
                    <a:lnTo>
                      <a:pt x="14" y="1"/>
                    </a:lnTo>
                    <a:lnTo>
                      <a:pt x="4"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47" name="Freeform 256"/>
              <p:cNvSpPr/>
              <p:nvPr/>
            </p:nvSpPr>
            <p:spPr bwMode="auto">
              <a:xfrm>
                <a:off x="1025" y="1236"/>
                <a:ext cx="14" cy="14"/>
              </a:xfrm>
              <a:custGeom>
                <a:avLst/>
                <a:gdLst>
                  <a:gd name="T0" fmla="*/ 0 w 14"/>
                  <a:gd name="T1" fmla="*/ 0 h 14"/>
                  <a:gd name="T2" fmla="*/ 0 w 14"/>
                  <a:gd name="T3" fmla="*/ 7 h 14"/>
                  <a:gd name="T4" fmla="*/ 14 w 14"/>
                  <a:gd name="T5" fmla="*/ 14 h 14"/>
                  <a:gd name="T6" fmla="*/ 14 w 14"/>
                  <a:gd name="T7" fmla="*/ 7 h 14"/>
                  <a:gd name="T8" fmla="*/ 0 w 14"/>
                  <a:gd name="T9" fmla="*/ 0 h 14"/>
                </a:gdLst>
                <a:ahLst/>
                <a:cxnLst>
                  <a:cxn ang="0">
                    <a:pos x="T0" y="T1"/>
                  </a:cxn>
                  <a:cxn ang="0">
                    <a:pos x="T2" y="T3"/>
                  </a:cxn>
                  <a:cxn ang="0">
                    <a:pos x="T4" y="T5"/>
                  </a:cxn>
                  <a:cxn ang="0">
                    <a:pos x="T6" y="T7"/>
                  </a:cxn>
                  <a:cxn ang="0">
                    <a:pos x="T8" y="T9"/>
                  </a:cxn>
                </a:cxnLst>
                <a:rect l="0" t="0" r="r" b="b"/>
                <a:pathLst>
                  <a:path w="14" h="14">
                    <a:moveTo>
                      <a:pt x="0" y="0"/>
                    </a:moveTo>
                    <a:lnTo>
                      <a:pt x="0" y="7"/>
                    </a:lnTo>
                    <a:lnTo>
                      <a:pt x="14" y="14"/>
                    </a:lnTo>
                    <a:lnTo>
                      <a:pt x="14" y="7"/>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48" name="Freeform 257"/>
              <p:cNvSpPr/>
              <p:nvPr/>
            </p:nvSpPr>
            <p:spPr bwMode="auto">
              <a:xfrm>
                <a:off x="1037" y="1229"/>
                <a:ext cx="14" cy="15"/>
              </a:xfrm>
              <a:custGeom>
                <a:avLst/>
                <a:gdLst>
                  <a:gd name="T0" fmla="*/ 0 w 14"/>
                  <a:gd name="T1" fmla="*/ 13 h 15"/>
                  <a:gd name="T2" fmla="*/ 0 w 14"/>
                  <a:gd name="T3" fmla="*/ 15 h 15"/>
                  <a:gd name="T4" fmla="*/ 14 w 14"/>
                  <a:gd name="T5" fmla="*/ 1 h 15"/>
                  <a:gd name="T6" fmla="*/ 14 w 14"/>
                  <a:gd name="T7" fmla="*/ 0 h 15"/>
                  <a:gd name="T8" fmla="*/ 0 w 14"/>
                  <a:gd name="T9" fmla="*/ 13 h 15"/>
                </a:gdLst>
                <a:ahLst/>
                <a:cxnLst>
                  <a:cxn ang="0">
                    <a:pos x="T0" y="T1"/>
                  </a:cxn>
                  <a:cxn ang="0">
                    <a:pos x="T2" y="T3"/>
                  </a:cxn>
                  <a:cxn ang="0">
                    <a:pos x="T4" y="T5"/>
                  </a:cxn>
                  <a:cxn ang="0">
                    <a:pos x="T6" y="T7"/>
                  </a:cxn>
                  <a:cxn ang="0">
                    <a:pos x="T8" y="T9"/>
                  </a:cxn>
                </a:cxnLst>
                <a:rect l="0" t="0" r="r" b="b"/>
                <a:pathLst>
                  <a:path w="14" h="15">
                    <a:moveTo>
                      <a:pt x="0" y="13"/>
                    </a:moveTo>
                    <a:lnTo>
                      <a:pt x="0" y="15"/>
                    </a:lnTo>
                    <a:lnTo>
                      <a:pt x="14" y="1"/>
                    </a:lnTo>
                    <a:lnTo>
                      <a:pt x="14" y="0"/>
                    </a:lnTo>
                    <a:lnTo>
                      <a:pt x="0" y="13"/>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49" name="Freeform 258"/>
              <p:cNvSpPr/>
              <p:nvPr/>
            </p:nvSpPr>
            <p:spPr bwMode="auto">
              <a:xfrm>
                <a:off x="1009" y="1227"/>
                <a:ext cx="15" cy="14"/>
              </a:xfrm>
              <a:custGeom>
                <a:avLst/>
                <a:gdLst>
                  <a:gd name="T0" fmla="*/ 4 w 15"/>
                  <a:gd name="T1" fmla="*/ 0 h 14"/>
                  <a:gd name="T2" fmla="*/ 0 w 15"/>
                  <a:gd name="T3" fmla="*/ 11 h 14"/>
                  <a:gd name="T4" fmla="*/ 12 w 15"/>
                  <a:gd name="T5" fmla="*/ 14 h 14"/>
                  <a:gd name="T6" fmla="*/ 15 w 15"/>
                  <a:gd name="T7" fmla="*/ 1 h 14"/>
                  <a:gd name="T8" fmla="*/ 4 w 15"/>
                  <a:gd name="T9" fmla="*/ 0 h 14"/>
                </a:gdLst>
                <a:ahLst/>
                <a:cxnLst>
                  <a:cxn ang="0">
                    <a:pos x="T0" y="T1"/>
                  </a:cxn>
                  <a:cxn ang="0">
                    <a:pos x="T2" y="T3"/>
                  </a:cxn>
                  <a:cxn ang="0">
                    <a:pos x="T4" y="T5"/>
                  </a:cxn>
                  <a:cxn ang="0">
                    <a:pos x="T6" y="T7"/>
                  </a:cxn>
                  <a:cxn ang="0">
                    <a:pos x="T8" y="T9"/>
                  </a:cxn>
                </a:cxnLst>
                <a:rect l="0" t="0" r="r" b="b"/>
                <a:pathLst>
                  <a:path w="15" h="14">
                    <a:moveTo>
                      <a:pt x="4" y="0"/>
                    </a:moveTo>
                    <a:lnTo>
                      <a:pt x="0" y="11"/>
                    </a:lnTo>
                    <a:lnTo>
                      <a:pt x="12" y="14"/>
                    </a:lnTo>
                    <a:lnTo>
                      <a:pt x="15" y="1"/>
                    </a:lnTo>
                    <a:lnTo>
                      <a:pt x="4"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50" name="Freeform 259"/>
              <p:cNvSpPr/>
              <p:nvPr/>
            </p:nvSpPr>
            <p:spPr bwMode="auto">
              <a:xfrm>
                <a:off x="1009" y="1233"/>
                <a:ext cx="15" cy="14"/>
              </a:xfrm>
              <a:custGeom>
                <a:avLst/>
                <a:gdLst>
                  <a:gd name="T0" fmla="*/ 0 w 15"/>
                  <a:gd name="T1" fmla="*/ 0 h 14"/>
                  <a:gd name="T2" fmla="*/ 1 w 15"/>
                  <a:gd name="T3" fmla="*/ 4 h 14"/>
                  <a:gd name="T4" fmla="*/ 15 w 15"/>
                  <a:gd name="T5" fmla="*/ 14 h 14"/>
                  <a:gd name="T6" fmla="*/ 13 w 15"/>
                  <a:gd name="T7" fmla="*/ 9 h 14"/>
                  <a:gd name="T8" fmla="*/ 0 w 15"/>
                  <a:gd name="T9" fmla="*/ 0 h 14"/>
                </a:gdLst>
                <a:ahLst/>
                <a:cxnLst>
                  <a:cxn ang="0">
                    <a:pos x="T0" y="T1"/>
                  </a:cxn>
                  <a:cxn ang="0">
                    <a:pos x="T2" y="T3"/>
                  </a:cxn>
                  <a:cxn ang="0">
                    <a:pos x="T4" y="T5"/>
                  </a:cxn>
                  <a:cxn ang="0">
                    <a:pos x="T6" y="T7"/>
                  </a:cxn>
                  <a:cxn ang="0">
                    <a:pos x="T8" y="T9"/>
                  </a:cxn>
                </a:cxnLst>
                <a:rect l="0" t="0" r="r" b="b"/>
                <a:pathLst>
                  <a:path w="15" h="14">
                    <a:moveTo>
                      <a:pt x="0" y="0"/>
                    </a:moveTo>
                    <a:lnTo>
                      <a:pt x="1" y="4"/>
                    </a:lnTo>
                    <a:lnTo>
                      <a:pt x="15" y="14"/>
                    </a:lnTo>
                    <a:lnTo>
                      <a:pt x="13" y="9"/>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51" name="Freeform 260"/>
              <p:cNvSpPr/>
              <p:nvPr/>
            </p:nvSpPr>
            <p:spPr bwMode="auto">
              <a:xfrm>
                <a:off x="1021" y="1228"/>
                <a:ext cx="14" cy="15"/>
              </a:xfrm>
              <a:custGeom>
                <a:avLst/>
                <a:gdLst>
                  <a:gd name="T0" fmla="*/ 0 w 14"/>
                  <a:gd name="T1" fmla="*/ 13 h 15"/>
                  <a:gd name="T2" fmla="*/ 0 w 14"/>
                  <a:gd name="T3" fmla="*/ 15 h 15"/>
                  <a:gd name="T4" fmla="*/ 14 w 14"/>
                  <a:gd name="T5" fmla="*/ 2 h 15"/>
                  <a:gd name="T6" fmla="*/ 11 w 14"/>
                  <a:gd name="T7" fmla="*/ 0 h 15"/>
                  <a:gd name="T8" fmla="*/ 0 w 14"/>
                  <a:gd name="T9" fmla="*/ 13 h 15"/>
                </a:gdLst>
                <a:ahLst/>
                <a:cxnLst>
                  <a:cxn ang="0">
                    <a:pos x="T0" y="T1"/>
                  </a:cxn>
                  <a:cxn ang="0">
                    <a:pos x="T2" y="T3"/>
                  </a:cxn>
                  <a:cxn ang="0">
                    <a:pos x="T4" y="T5"/>
                  </a:cxn>
                  <a:cxn ang="0">
                    <a:pos x="T6" y="T7"/>
                  </a:cxn>
                  <a:cxn ang="0">
                    <a:pos x="T8" y="T9"/>
                  </a:cxn>
                </a:cxnLst>
                <a:rect l="0" t="0" r="r" b="b"/>
                <a:pathLst>
                  <a:path w="14" h="15">
                    <a:moveTo>
                      <a:pt x="0" y="13"/>
                    </a:moveTo>
                    <a:lnTo>
                      <a:pt x="0" y="15"/>
                    </a:lnTo>
                    <a:lnTo>
                      <a:pt x="14" y="2"/>
                    </a:lnTo>
                    <a:lnTo>
                      <a:pt x="11" y="0"/>
                    </a:lnTo>
                    <a:lnTo>
                      <a:pt x="0" y="13"/>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52" name="Freeform 261"/>
              <p:cNvSpPr/>
              <p:nvPr/>
            </p:nvSpPr>
            <p:spPr bwMode="auto">
              <a:xfrm>
                <a:off x="994" y="1224"/>
                <a:ext cx="14" cy="14"/>
              </a:xfrm>
              <a:custGeom>
                <a:avLst/>
                <a:gdLst>
                  <a:gd name="T0" fmla="*/ 4 w 14"/>
                  <a:gd name="T1" fmla="*/ 0 h 14"/>
                  <a:gd name="T2" fmla="*/ 0 w 14"/>
                  <a:gd name="T3" fmla="*/ 11 h 14"/>
                  <a:gd name="T4" fmla="*/ 11 w 14"/>
                  <a:gd name="T5" fmla="*/ 14 h 14"/>
                  <a:gd name="T6" fmla="*/ 14 w 14"/>
                  <a:gd name="T7" fmla="*/ 3 h 14"/>
                  <a:gd name="T8" fmla="*/ 4 w 14"/>
                  <a:gd name="T9" fmla="*/ 0 h 14"/>
                </a:gdLst>
                <a:ahLst/>
                <a:cxnLst>
                  <a:cxn ang="0">
                    <a:pos x="T0" y="T1"/>
                  </a:cxn>
                  <a:cxn ang="0">
                    <a:pos x="T2" y="T3"/>
                  </a:cxn>
                  <a:cxn ang="0">
                    <a:pos x="T4" y="T5"/>
                  </a:cxn>
                  <a:cxn ang="0">
                    <a:pos x="T6" y="T7"/>
                  </a:cxn>
                  <a:cxn ang="0">
                    <a:pos x="T8" y="T9"/>
                  </a:cxn>
                </a:cxnLst>
                <a:rect l="0" t="0" r="r" b="b"/>
                <a:pathLst>
                  <a:path w="14" h="14">
                    <a:moveTo>
                      <a:pt x="4" y="0"/>
                    </a:moveTo>
                    <a:lnTo>
                      <a:pt x="0" y="11"/>
                    </a:lnTo>
                    <a:lnTo>
                      <a:pt x="11" y="14"/>
                    </a:lnTo>
                    <a:lnTo>
                      <a:pt x="14" y="3"/>
                    </a:lnTo>
                    <a:lnTo>
                      <a:pt x="4"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53" name="Freeform 262"/>
              <p:cNvSpPr/>
              <p:nvPr/>
            </p:nvSpPr>
            <p:spPr bwMode="auto">
              <a:xfrm>
                <a:off x="994" y="1232"/>
                <a:ext cx="14" cy="15"/>
              </a:xfrm>
              <a:custGeom>
                <a:avLst/>
                <a:gdLst>
                  <a:gd name="T0" fmla="*/ 0 w 14"/>
                  <a:gd name="T1" fmla="*/ 0 h 15"/>
                  <a:gd name="T2" fmla="*/ 1 w 14"/>
                  <a:gd name="T3" fmla="*/ 0 h 15"/>
                  <a:gd name="T4" fmla="*/ 14 w 14"/>
                  <a:gd name="T5" fmla="*/ 15 h 15"/>
                  <a:gd name="T6" fmla="*/ 0 w 14"/>
                  <a:gd name="T7" fmla="*/ 0 h 15"/>
                </a:gdLst>
                <a:ahLst/>
                <a:cxnLst>
                  <a:cxn ang="0">
                    <a:pos x="T0" y="T1"/>
                  </a:cxn>
                  <a:cxn ang="0">
                    <a:pos x="T2" y="T3"/>
                  </a:cxn>
                  <a:cxn ang="0">
                    <a:pos x="T4" y="T5"/>
                  </a:cxn>
                  <a:cxn ang="0">
                    <a:pos x="T6" y="T7"/>
                  </a:cxn>
                </a:cxnLst>
                <a:rect l="0" t="0" r="r" b="b"/>
                <a:pathLst>
                  <a:path w="14" h="15">
                    <a:moveTo>
                      <a:pt x="0" y="0"/>
                    </a:moveTo>
                    <a:lnTo>
                      <a:pt x="1" y="0"/>
                    </a:lnTo>
                    <a:lnTo>
                      <a:pt x="14" y="15"/>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54" name="Freeform 263"/>
              <p:cNvSpPr/>
              <p:nvPr/>
            </p:nvSpPr>
            <p:spPr bwMode="auto">
              <a:xfrm>
                <a:off x="1006" y="1227"/>
                <a:ext cx="14" cy="14"/>
              </a:xfrm>
              <a:custGeom>
                <a:avLst/>
                <a:gdLst>
                  <a:gd name="T0" fmla="*/ 0 w 14"/>
                  <a:gd name="T1" fmla="*/ 11 h 14"/>
                  <a:gd name="T2" fmla="*/ 0 w 14"/>
                  <a:gd name="T3" fmla="*/ 14 h 14"/>
                  <a:gd name="T4" fmla="*/ 14 w 14"/>
                  <a:gd name="T5" fmla="*/ 0 h 14"/>
                  <a:gd name="T6" fmla="*/ 11 w 14"/>
                  <a:gd name="T7" fmla="*/ 0 h 14"/>
                  <a:gd name="T8" fmla="*/ 0 w 14"/>
                  <a:gd name="T9" fmla="*/ 11 h 14"/>
                </a:gdLst>
                <a:ahLst/>
                <a:cxnLst>
                  <a:cxn ang="0">
                    <a:pos x="T0" y="T1"/>
                  </a:cxn>
                  <a:cxn ang="0">
                    <a:pos x="T2" y="T3"/>
                  </a:cxn>
                  <a:cxn ang="0">
                    <a:pos x="T4" y="T5"/>
                  </a:cxn>
                  <a:cxn ang="0">
                    <a:pos x="T6" y="T7"/>
                  </a:cxn>
                  <a:cxn ang="0">
                    <a:pos x="T8" y="T9"/>
                  </a:cxn>
                </a:cxnLst>
                <a:rect l="0" t="0" r="r" b="b"/>
                <a:pathLst>
                  <a:path w="14" h="14">
                    <a:moveTo>
                      <a:pt x="0" y="11"/>
                    </a:moveTo>
                    <a:lnTo>
                      <a:pt x="0" y="14"/>
                    </a:lnTo>
                    <a:lnTo>
                      <a:pt x="14" y="0"/>
                    </a:lnTo>
                    <a:lnTo>
                      <a:pt x="11" y="0"/>
                    </a:lnTo>
                    <a:lnTo>
                      <a:pt x="0" y="11"/>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55" name="Freeform 264"/>
              <p:cNvSpPr/>
              <p:nvPr/>
            </p:nvSpPr>
            <p:spPr bwMode="auto">
              <a:xfrm>
                <a:off x="1020" y="1238"/>
                <a:ext cx="14" cy="15"/>
              </a:xfrm>
              <a:custGeom>
                <a:avLst/>
                <a:gdLst>
                  <a:gd name="T0" fmla="*/ 4 w 14"/>
                  <a:gd name="T1" fmla="*/ 0 h 15"/>
                  <a:gd name="T2" fmla="*/ 0 w 14"/>
                  <a:gd name="T3" fmla="*/ 12 h 15"/>
                  <a:gd name="T4" fmla="*/ 11 w 14"/>
                  <a:gd name="T5" fmla="*/ 15 h 15"/>
                  <a:gd name="T6" fmla="*/ 14 w 14"/>
                  <a:gd name="T7" fmla="*/ 2 h 15"/>
                  <a:gd name="T8" fmla="*/ 4 w 14"/>
                  <a:gd name="T9" fmla="*/ 0 h 15"/>
                </a:gdLst>
                <a:ahLst/>
                <a:cxnLst>
                  <a:cxn ang="0">
                    <a:pos x="T0" y="T1"/>
                  </a:cxn>
                  <a:cxn ang="0">
                    <a:pos x="T2" y="T3"/>
                  </a:cxn>
                  <a:cxn ang="0">
                    <a:pos x="T4" y="T5"/>
                  </a:cxn>
                  <a:cxn ang="0">
                    <a:pos x="T6" y="T7"/>
                  </a:cxn>
                  <a:cxn ang="0">
                    <a:pos x="T8" y="T9"/>
                  </a:cxn>
                </a:cxnLst>
                <a:rect l="0" t="0" r="r" b="b"/>
                <a:pathLst>
                  <a:path w="14" h="15">
                    <a:moveTo>
                      <a:pt x="4" y="0"/>
                    </a:moveTo>
                    <a:lnTo>
                      <a:pt x="0" y="12"/>
                    </a:lnTo>
                    <a:lnTo>
                      <a:pt x="11" y="15"/>
                    </a:lnTo>
                    <a:lnTo>
                      <a:pt x="14" y="2"/>
                    </a:lnTo>
                    <a:lnTo>
                      <a:pt x="4"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56" name="Freeform 265"/>
              <p:cNvSpPr/>
              <p:nvPr/>
            </p:nvSpPr>
            <p:spPr bwMode="auto">
              <a:xfrm>
                <a:off x="1020" y="1247"/>
                <a:ext cx="14" cy="14"/>
              </a:xfrm>
              <a:custGeom>
                <a:avLst/>
                <a:gdLst>
                  <a:gd name="T0" fmla="*/ 0 w 14"/>
                  <a:gd name="T1" fmla="*/ 0 h 14"/>
                  <a:gd name="T2" fmla="*/ 0 w 14"/>
                  <a:gd name="T3" fmla="*/ 4 h 14"/>
                  <a:gd name="T4" fmla="*/ 14 w 14"/>
                  <a:gd name="T5" fmla="*/ 14 h 14"/>
                  <a:gd name="T6" fmla="*/ 14 w 14"/>
                  <a:gd name="T7" fmla="*/ 9 h 14"/>
                  <a:gd name="T8" fmla="*/ 0 w 14"/>
                  <a:gd name="T9" fmla="*/ 0 h 14"/>
                </a:gdLst>
                <a:ahLst/>
                <a:cxnLst>
                  <a:cxn ang="0">
                    <a:pos x="T0" y="T1"/>
                  </a:cxn>
                  <a:cxn ang="0">
                    <a:pos x="T2" y="T3"/>
                  </a:cxn>
                  <a:cxn ang="0">
                    <a:pos x="T4" y="T5"/>
                  </a:cxn>
                  <a:cxn ang="0">
                    <a:pos x="T6" y="T7"/>
                  </a:cxn>
                  <a:cxn ang="0">
                    <a:pos x="T8" y="T9"/>
                  </a:cxn>
                </a:cxnLst>
                <a:rect l="0" t="0" r="r" b="b"/>
                <a:pathLst>
                  <a:path w="14" h="14">
                    <a:moveTo>
                      <a:pt x="0" y="0"/>
                    </a:moveTo>
                    <a:lnTo>
                      <a:pt x="0" y="4"/>
                    </a:lnTo>
                    <a:lnTo>
                      <a:pt x="14" y="14"/>
                    </a:lnTo>
                    <a:lnTo>
                      <a:pt x="14" y="9"/>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57" name="Freeform 266"/>
              <p:cNvSpPr/>
              <p:nvPr/>
            </p:nvSpPr>
            <p:spPr bwMode="auto">
              <a:xfrm>
                <a:off x="1032" y="1241"/>
                <a:ext cx="14" cy="15"/>
              </a:xfrm>
              <a:custGeom>
                <a:avLst/>
                <a:gdLst>
                  <a:gd name="T0" fmla="*/ 0 w 14"/>
                  <a:gd name="T1" fmla="*/ 13 h 15"/>
                  <a:gd name="T2" fmla="*/ 0 w 14"/>
                  <a:gd name="T3" fmla="*/ 15 h 15"/>
                  <a:gd name="T4" fmla="*/ 14 w 14"/>
                  <a:gd name="T5" fmla="*/ 1 h 15"/>
                  <a:gd name="T6" fmla="*/ 11 w 14"/>
                  <a:gd name="T7" fmla="*/ 0 h 15"/>
                  <a:gd name="T8" fmla="*/ 0 w 14"/>
                  <a:gd name="T9" fmla="*/ 13 h 15"/>
                </a:gdLst>
                <a:ahLst/>
                <a:cxnLst>
                  <a:cxn ang="0">
                    <a:pos x="T0" y="T1"/>
                  </a:cxn>
                  <a:cxn ang="0">
                    <a:pos x="T2" y="T3"/>
                  </a:cxn>
                  <a:cxn ang="0">
                    <a:pos x="T4" y="T5"/>
                  </a:cxn>
                  <a:cxn ang="0">
                    <a:pos x="T6" y="T7"/>
                  </a:cxn>
                  <a:cxn ang="0">
                    <a:pos x="T8" y="T9"/>
                  </a:cxn>
                </a:cxnLst>
                <a:rect l="0" t="0" r="r" b="b"/>
                <a:pathLst>
                  <a:path w="14" h="15">
                    <a:moveTo>
                      <a:pt x="0" y="13"/>
                    </a:moveTo>
                    <a:lnTo>
                      <a:pt x="0" y="15"/>
                    </a:lnTo>
                    <a:lnTo>
                      <a:pt x="14" y="1"/>
                    </a:lnTo>
                    <a:lnTo>
                      <a:pt x="11" y="0"/>
                    </a:lnTo>
                    <a:lnTo>
                      <a:pt x="0" y="13"/>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58" name="Freeform 267"/>
              <p:cNvSpPr/>
              <p:nvPr/>
            </p:nvSpPr>
            <p:spPr bwMode="auto">
              <a:xfrm>
                <a:off x="1005" y="1238"/>
                <a:ext cx="14" cy="14"/>
              </a:xfrm>
              <a:custGeom>
                <a:avLst/>
                <a:gdLst>
                  <a:gd name="T0" fmla="*/ 4 w 14"/>
                  <a:gd name="T1" fmla="*/ 0 h 14"/>
                  <a:gd name="T2" fmla="*/ 0 w 14"/>
                  <a:gd name="T3" fmla="*/ 11 h 14"/>
                  <a:gd name="T4" fmla="*/ 11 w 14"/>
                  <a:gd name="T5" fmla="*/ 14 h 14"/>
                  <a:gd name="T6" fmla="*/ 14 w 14"/>
                  <a:gd name="T7" fmla="*/ 1 h 14"/>
                  <a:gd name="T8" fmla="*/ 4 w 14"/>
                  <a:gd name="T9" fmla="*/ 0 h 14"/>
                </a:gdLst>
                <a:ahLst/>
                <a:cxnLst>
                  <a:cxn ang="0">
                    <a:pos x="T0" y="T1"/>
                  </a:cxn>
                  <a:cxn ang="0">
                    <a:pos x="T2" y="T3"/>
                  </a:cxn>
                  <a:cxn ang="0">
                    <a:pos x="T4" y="T5"/>
                  </a:cxn>
                  <a:cxn ang="0">
                    <a:pos x="T6" y="T7"/>
                  </a:cxn>
                  <a:cxn ang="0">
                    <a:pos x="T8" y="T9"/>
                  </a:cxn>
                </a:cxnLst>
                <a:rect l="0" t="0" r="r" b="b"/>
                <a:pathLst>
                  <a:path w="14" h="14">
                    <a:moveTo>
                      <a:pt x="4" y="0"/>
                    </a:moveTo>
                    <a:lnTo>
                      <a:pt x="0" y="11"/>
                    </a:lnTo>
                    <a:lnTo>
                      <a:pt x="11" y="14"/>
                    </a:lnTo>
                    <a:lnTo>
                      <a:pt x="14" y="1"/>
                    </a:lnTo>
                    <a:lnTo>
                      <a:pt x="4"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59" name="Freeform 268"/>
              <p:cNvSpPr/>
              <p:nvPr/>
            </p:nvSpPr>
            <p:spPr bwMode="auto">
              <a:xfrm>
                <a:off x="1005" y="1246"/>
                <a:ext cx="14" cy="14"/>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lnTo>
                      <a:pt x="14" y="14"/>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60" name="Freeform 269"/>
              <p:cNvSpPr/>
              <p:nvPr/>
            </p:nvSpPr>
            <p:spPr bwMode="auto">
              <a:xfrm>
                <a:off x="1016" y="1238"/>
                <a:ext cx="15" cy="15"/>
              </a:xfrm>
              <a:custGeom>
                <a:avLst/>
                <a:gdLst>
                  <a:gd name="T0" fmla="*/ 0 w 15"/>
                  <a:gd name="T1" fmla="*/ 13 h 15"/>
                  <a:gd name="T2" fmla="*/ 0 w 15"/>
                  <a:gd name="T3" fmla="*/ 15 h 15"/>
                  <a:gd name="T4" fmla="*/ 15 w 15"/>
                  <a:gd name="T5" fmla="*/ 1 h 15"/>
                  <a:gd name="T6" fmla="*/ 11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0" y="15"/>
                    </a:lnTo>
                    <a:lnTo>
                      <a:pt x="15" y="1"/>
                    </a:lnTo>
                    <a:lnTo>
                      <a:pt x="11" y="0"/>
                    </a:lnTo>
                    <a:lnTo>
                      <a:pt x="0" y="13"/>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61" name="Freeform 270"/>
              <p:cNvSpPr/>
              <p:nvPr/>
            </p:nvSpPr>
            <p:spPr bwMode="auto">
              <a:xfrm>
                <a:off x="989" y="1235"/>
                <a:ext cx="15" cy="14"/>
              </a:xfrm>
              <a:custGeom>
                <a:avLst/>
                <a:gdLst>
                  <a:gd name="T0" fmla="*/ 3 w 15"/>
                  <a:gd name="T1" fmla="*/ 0 h 14"/>
                  <a:gd name="T2" fmla="*/ 0 w 15"/>
                  <a:gd name="T3" fmla="*/ 11 h 14"/>
                  <a:gd name="T4" fmla="*/ 11 w 15"/>
                  <a:gd name="T5" fmla="*/ 14 h 14"/>
                  <a:gd name="T6" fmla="*/ 15 w 15"/>
                  <a:gd name="T7" fmla="*/ 3 h 14"/>
                  <a:gd name="T8" fmla="*/ 3 w 15"/>
                  <a:gd name="T9" fmla="*/ 0 h 14"/>
                </a:gdLst>
                <a:ahLst/>
                <a:cxnLst>
                  <a:cxn ang="0">
                    <a:pos x="T0" y="T1"/>
                  </a:cxn>
                  <a:cxn ang="0">
                    <a:pos x="T2" y="T3"/>
                  </a:cxn>
                  <a:cxn ang="0">
                    <a:pos x="T4" y="T5"/>
                  </a:cxn>
                  <a:cxn ang="0">
                    <a:pos x="T6" y="T7"/>
                  </a:cxn>
                  <a:cxn ang="0">
                    <a:pos x="T8" y="T9"/>
                  </a:cxn>
                </a:cxnLst>
                <a:rect l="0" t="0" r="r" b="b"/>
                <a:pathLst>
                  <a:path w="15" h="14">
                    <a:moveTo>
                      <a:pt x="3" y="0"/>
                    </a:moveTo>
                    <a:lnTo>
                      <a:pt x="0" y="11"/>
                    </a:lnTo>
                    <a:lnTo>
                      <a:pt x="11" y="14"/>
                    </a:lnTo>
                    <a:lnTo>
                      <a:pt x="15" y="3"/>
                    </a:lnTo>
                    <a:lnTo>
                      <a:pt x="3"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62" name="Freeform 271"/>
              <p:cNvSpPr/>
              <p:nvPr/>
            </p:nvSpPr>
            <p:spPr bwMode="auto">
              <a:xfrm>
                <a:off x="989" y="1243"/>
                <a:ext cx="15" cy="14"/>
              </a:xfrm>
              <a:custGeom>
                <a:avLst/>
                <a:gdLst>
                  <a:gd name="T0" fmla="*/ 0 w 15"/>
                  <a:gd name="T1" fmla="*/ 0 h 14"/>
                  <a:gd name="T2" fmla="*/ 15 w 15"/>
                  <a:gd name="T3" fmla="*/ 14 h 14"/>
                  <a:gd name="T4" fmla="*/ 0 w 15"/>
                  <a:gd name="T5" fmla="*/ 0 h 14"/>
                </a:gdLst>
                <a:ahLst/>
                <a:cxnLst>
                  <a:cxn ang="0">
                    <a:pos x="T0" y="T1"/>
                  </a:cxn>
                  <a:cxn ang="0">
                    <a:pos x="T2" y="T3"/>
                  </a:cxn>
                  <a:cxn ang="0">
                    <a:pos x="T4" y="T5"/>
                  </a:cxn>
                </a:cxnLst>
                <a:rect l="0" t="0" r="r" b="b"/>
                <a:pathLst>
                  <a:path w="15" h="14">
                    <a:moveTo>
                      <a:pt x="0" y="0"/>
                    </a:moveTo>
                    <a:lnTo>
                      <a:pt x="15" y="14"/>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63" name="Freeform 272"/>
              <p:cNvSpPr/>
              <p:nvPr/>
            </p:nvSpPr>
            <p:spPr bwMode="auto">
              <a:xfrm>
                <a:off x="1001" y="1237"/>
                <a:ext cx="14" cy="14"/>
              </a:xfrm>
              <a:custGeom>
                <a:avLst/>
                <a:gdLst>
                  <a:gd name="T0" fmla="*/ 0 w 14"/>
                  <a:gd name="T1" fmla="*/ 12 h 14"/>
                  <a:gd name="T2" fmla="*/ 0 w 14"/>
                  <a:gd name="T3" fmla="*/ 14 h 14"/>
                  <a:gd name="T4" fmla="*/ 14 w 14"/>
                  <a:gd name="T5" fmla="*/ 0 h 14"/>
                  <a:gd name="T6" fmla="*/ 0 w 14"/>
                  <a:gd name="T7" fmla="*/ 12 h 14"/>
                </a:gdLst>
                <a:ahLst/>
                <a:cxnLst>
                  <a:cxn ang="0">
                    <a:pos x="T0" y="T1"/>
                  </a:cxn>
                  <a:cxn ang="0">
                    <a:pos x="T2" y="T3"/>
                  </a:cxn>
                  <a:cxn ang="0">
                    <a:pos x="T4" y="T5"/>
                  </a:cxn>
                  <a:cxn ang="0">
                    <a:pos x="T6" y="T7"/>
                  </a:cxn>
                </a:cxnLst>
                <a:rect l="0" t="0" r="r" b="b"/>
                <a:pathLst>
                  <a:path w="14" h="14">
                    <a:moveTo>
                      <a:pt x="0" y="12"/>
                    </a:moveTo>
                    <a:lnTo>
                      <a:pt x="0" y="14"/>
                    </a:lnTo>
                    <a:lnTo>
                      <a:pt x="14" y="0"/>
                    </a:lnTo>
                    <a:lnTo>
                      <a:pt x="0" y="12"/>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64" name="Freeform 273"/>
              <p:cNvSpPr/>
              <p:nvPr/>
            </p:nvSpPr>
            <p:spPr bwMode="auto">
              <a:xfrm>
                <a:off x="1015" y="1249"/>
                <a:ext cx="15" cy="15"/>
              </a:xfrm>
              <a:custGeom>
                <a:avLst/>
                <a:gdLst>
                  <a:gd name="T0" fmla="*/ 3 w 15"/>
                  <a:gd name="T1" fmla="*/ 0 h 15"/>
                  <a:gd name="T2" fmla="*/ 0 w 15"/>
                  <a:gd name="T3" fmla="*/ 12 h 15"/>
                  <a:gd name="T4" fmla="*/ 11 w 15"/>
                  <a:gd name="T5" fmla="*/ 15 h 15"/>
                  <a:gd name="T6" fmla="*/ 15 w 15"/>
                  <a:gd name="T7" fmla="*/ 2 h 15"/>
                  <a:gd name="T8" fmla="*/ 3 w 15"/>
                  <a:gd name="T9" fmla="*/ 0 h 15"/>
                </a:gdLst>
                <a:ahLst/>
                <a:cxnLst>
                  <a:cxn ang="0">
                    <a:pos x="T0" y="T1"/>
                  </a:cxn>
                  <a:cxn ang="0">
                    <a:pos x="T2" y="T3"/>
                  </a:cxn>
                  <a:cxn ang="0">
                    <a:pos x="T4" y="T5"/>
                  </a:cxn>
                  <a:cxn ang="0">
                    <a:pos x="T6" y="T7"/>
                  </a:cxn>
                  <a:cxn ang="0">
                    <a:pos x="T8" y="T9"/>
                  </a:cxn>
                </a:cxnLst>
                <a:rect l="0" t="0" r="r" b="b"/>
                <a:pathLst>
                  <a:path w="15" h="15">
                    <a:moveTo>
                      <a:pt x="3" y="0"/>
                    </a:moveTo>
                    <a:lnTo>
                      <a:pt x="0" y="12"/>
                    </a:lnTo>
                    <a:lnTo>
                      <a:pt x="11" y="15"/>
                    </a:lnTo>
                    <a:lnTo>
                      <a:pt x="15" y="2"/>
                    </a:lnTo>
                    <a:lnTo>
                      <a:pt x="3"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65" name="Freeform 274"/>
              <p:cNvSpPr/>
              <p:nvPr/>
            </p:nvSpPr>
            <p:spPr bwMode="auto">
              <a:xfrm>
                <a:off x="1015" y="1258"/>
                <a:ext cx="15" cy="14"/>
              </a:xfrm>
              <a:custGeom>
                <a:avLst/>
                <a:gdLst>
                  <a:gd name="T0" fmla="*/ 0 w 15"/>
                  <a:gd name="T1" fmla="*/ 0 h 14"/>
                  <a:gd name="T2" fmla="*/ 0 w 15"/>
                  <a:gd name="T3" fmla="*/ 7 h 14"/>
                  <a:gd name="T4" fmla="*/ 15 w 15"/>
                  <a:gd name="T5" fmla="*/ 14 h 14"/>
                  <a:gd name="T6" fmla="*/ 15 w 15"/>
                  <a:gd name="T7" fmla="*/ 7 h 14"/>
                  <a:gd name="T8" fmla="*/ 0 w 15"/>
                  <a:gd name="T9" fmla="*/ 0 h 14"/>
                </a:gdLst>
                <a:ahLst/>
                <a:cxnLst>
                  <a:cxn ang="0">
                    <a:pos x="T0" y="T1"/>
                  </a:cxn>
                  <a:cxn ang="0">
                    <a:pos x="T2" y="T3"/>
                  </a:cxn>
                  <a:cxn ang="0">
                    <a:pos x="T4" y="T5"/>
                  </a:cxn>
                  <a:cxn ang="0">
                    <a:pos x="T6" y="T7"/>
                  </a:cxn>
                  <a:cxn ang="0">
                    <a:pos x="T8" y="T9"/>
                  </a:cxn>
                </a:cxnLst>
                <a:rect l="0" t="0" r="r" b="b"/>
                <a:pathLst>
                  <a:path w="15" h="14">
                    <a:moveTo>
                      <a:pt x="0" y="0"/>
                    </a:moveTo>
                    <a:lnTo>
                      <a:pt x="0" y="7"/>
                    </a:lnTo>
                    <a:lnTo>
                      <a:pt x="15" y="14"/>
                    </a:lnTo>
                    <a:lnTo>
                      <a:pt x="15" y="7"/>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66" name="Freeform 275"/>
              <p:cNvSpPr/>
              <p:nvPr/>
            </p:nvSpPr>
            <p:spPr bwMode="auto">
              <a:xfrm>
                <a:off x="1026" y="1251"/>
                <a:ext cx="15" cy="15"/>
              </a:xfrm>
              <a:custGeom>
                <a:avLst/>
                <a:gdLst>
                  <a:gd name="T0" fmla="*/ 0 w 15"/>
                  <a:gd name="T1" fmla="*/ 13 h 15"/>
                  <a:gd name="T2" fmla="*/ 0 w 15"/>
                  <a:gd name="T3" fmla="*/ 15 h 15"/>
                  <a:gd name="T4" fmla="*/ 15 w 15"/>
                  <a:gd name="T5" fmla="*/ 1 h 15"/>
                  <a:gd name="T6" fmla="*/ 15 w 15"/>
                  <a:gd name="T7" fmla="*/ 0 h 15"/>
                  <a:gd name="T8" fmla="*/ 0 w 15"/>
                  <a:gd name="T9" fmla="*/ 13 h 15"/>
                </a:gdLst>
                <a:ahLst/>
                <a:cxnLst>
                  <a:cxn ang="0">
                    <a:pos x="T0" y="T1"/>
                  </a:cxn>
                  <a:cxn ang="0">
                    <a:pos x="T2" y="T3"/>
                  </a:cxn>
                  <a:cxn ang="0">
                    <a:pos x="T4" y="T5"/>
                  </a:cxn>
                  <a:cxn ang="0">
                    <a:pos x="T6" y="T7"/>
                  </a:cxn>
                  <a:cxn ang="0">
                    <a:pos x="T8" y="T9"/>
                  </a:cxn>
                </a:cxnLst>
                <a:rect l="0" t="0" r="r" b="b"/>
                <a:pathLst>
                  <a:path w="15" h="15">
                    <a:moveTo>
                      <a:pt x="0" y="13"/>
                    </a:moveTo>
                    <a:lnTo>
                      <a:pt x="0" y="15"/>
                    </a:lnTo>
                    <a:lnTo>
                      <a:pt x="15" y="1"/>
                    </a:lnTo>
                    <a:lnTo>
                      <a:pt x="15" y="0"/>
                    </a:lnTo>
                    <a:lnTo>
                      <a:pt x="0" y="13"/>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67" name="Freeform 276"/>
              <p:cNvSpPr/>
              <p:nvPr/>
            </p:nvSpPr>
            <p:spPr bwMode="auto">
              <a:xfrm>
                <a:off x="998" y="1248"/>
                <a:ext cx="15" cy="14"/>
              </a:xfrm>
              <a:custGeom>
                <a:avLst/>
                <a:gdLst>
                  <a:gd name="T0" fmla="*/ 4 w 15"/>
                  <a:gd name="T1" fmla="*/ 0 h 14"/>
                  <a:gd name="T2" fmla="*/ 0 w 15"/>
                  <a:gd name="T3" fmla="*/ 11 h 14"/>
                  <a:gd name="T4" fmla="*/ 11 w 15"/>
                  <a:gd name="T5" fmla="*/ 14 h 14"/>
                  <a:gd name="T6" fmla="*/ 15 w 15"/>
                  <a:gd name="T7" fmla="*/ 1 h 14"/>
                  <a:gd name="T8" fmla="*/ 4 w 15"/>
                  <a:gd name="T9" fmla="*/ 0 h 14"/>
                </a:gdLst>
                <a:ahLst/>
                <a:cxnLst>
                  <a:cxn ang="0">
                    <a:pos x="T0" y="T1"/>
                  </a:cxn>
                  <a:cxn ang="0">
                    <a:pos x="T2" y="T3"/>
                  </a:cxn>
                  <a:cxn ang="0">
                    <a:pos x="T4" y="T5"/>
                  </a:cxn>
                  <a:cxn ang="0">
                    <a:pos x="T6" y="T7"/>
                  </a:cxn>
                  <a:cxn ang="0">
                    <a:pos x="T8" y="T9"/>
                  </a:cxn>
                </a:cxnLst>
                <a:rect l="0" t="0" r="r" b="b"/>
                <a:pathLst>
                  <a:path w="15" h="14">
                    <a:moveTo>
                      <a:pt x="4" y="0"/>
                    </a:moveTo>
                    <a:lnTo>
                      <a:pt x="0" y="11"/>
                    </a:lnTo>
                    <a:lnTo>
                      <a:pt x="11" y="14"/>
                    </a:lnTo>
                    <a:lnTo>
                      <a:pt x="15" y="1"/>
                    </a:lnTo>
                    <a:lnTo>
                      <a:pt x="4"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68" name="Freeform 277"/>
              <p:cNvSpPr/>
              <p:nvPr/>
            </p:nvSpPr>
            <p:spPr bwMode="auto">
              <a:xfrm>
                <a:off x="998" y="1255"/>
                <a:ext cx="15" cy="14"/>
              </a:xfrm>
              <a:custGeom>
                <a:avLst/>
                <a:gdLst>
                  <a:gd name="T0" fmla="*/ 0 w 15"/>
                  <a:gd name="T1" fmla="*/ 0 h 14"/>
                  <a:gd name="T2" fmla="*/ 1 w 15"/>
                  <a:gd name="T3" fmla="*/ 0 h 14"/>
                  <a:gd name="T4" fmla="*/ 15 w 15"/>
                  <a:gd name="T5" fmla="*/ 14 h 14"/>
                  <a:gd name="T6" fmla="*/ 0 w 15"/>
                  <a:gd name="T7" fmla="*/ 0 h 14"/>
                </a:gdLst>
                <a:ahLst/>
                <a:cxnLst>
                  <a:cxn ang="0">
                    <a:pos x="T0" y="T1"/>
                  </a:cxn>
                  <a:cxn ang="0">
                    <a:pos x="T2" y="T3"/>
                  </a:cxn>
                  <a:cxn ang="0">
                    <a:pos x="T4" y="T5"/>
                  </a:cxn>
                  <a:cxn ang="0">
                    <a:pos x="T6" y="T7"/>
                  </a:cxn>
                </a:cxnLst>
                <a:rect l="0" t="0" r="r" b="b"/>
                <a:pathLst>
                  <a:path w="15" h="14">
                    <a:moveTo>
                      <a:pt x="0" y="0"/>
                    </a:moveTo>
                    <a:lnTo>
                      <a:pt x="1" y="0"/>
                    </a:lnTo>
                    <a:lnTo>
                      <a:pt x="15" y="14"/>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69" name="Freeform 278"/>
              <p:cNvSpPr/>
              <p:nvPr/>
            </p:nvSpPr>
            <p:spPr bwMode="auto">
              <a:xfrm>
                <a:off x="1011" y="1249"/>
                <a:ext cx="14" cy="15"/>
              </a:xfrm>
              <a:custGeom>
                <a:avLst/>
                <a:gdLst>
                  <a:gd name="T0" fmla="*/ 0 w 14"/>
                  <a:gd name="T1" fmla="*/ 13 h 15"/>
                  <a:gd name="T2" fmla="*/ 0 w 14"/>
                  <a:gd name="T3" fmla="*/ 15 h 15"/>
                  <a:gd name="T4" fmla="*/ 14 w 14"/>
                  <a:gd name="T5" fmla="*/ 1 h 15"/>
                  <a:gd name="T6" fmla="*/ 14 w 14"/>
                  <a:gd name="T7" fmla="*/ 0 h 15"/>
                  <a:gd name="T8" fmla="*/ 0 w 14"/>
                  <a:gd name="T9" fmla="*/ 13 h 15"/>
                </a:gdLst>
                <a:ahLst/>
                <a:cxnLst>
                  <a:cxn ang="0">
                    <a:pos x="T0" y="T1"/>
                  </a:cxn>
                  <a:cxn ang="0">
                    <a:pos x="T2" y="T3"/>
                  </a:cxn>
                  <a:cxn ang="0">
                    <a:pos x="T4" y="T5"/>
                  </a:cxn>
                  <a:cxn ang="0">
                    <a:pos x="T6" y="T7"/>
                  </a:cxn>
                  <a:cxn ang="0">
                    <a:pos x="T8" y="T9"/>
                  </a:cxn>
                </a:cxnLst>
                <a:rect l="0" t="0" r="r" b="b"/>
                <a:pathLst>
                  <a:path w="14" h="15">
                    <a:moveTo>
                      <a:pt x="0" y="13"/>
                    </a:moveTo>
                    <a:lnTo>
                      <a:pt x="0" y="15"/>
                    </a:lnTo>
                    <a:lnTo>
                      <a:pt x="14" y="1"/>
                    </a:lnTo>
                    <a:lnTo>
                      <a:pt x="14" y="0"/>
                    </a:lnTo>
                    <a:lnTo>
                      <a:pt x="0" y="13"/>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70" name="Freeform 279"/>
              <p:cNvSpPr/>
              <p:nvPr/>
            </p:nvSpPr>
            <p:spPr bwMode="auto">
              <a:xfrm>
                <a:off x="983" y="1246"/>
                <a:ext cx="14" cy="14"/>
              </a:xfrm>
              <a:custGeom>
                <a:avLst/>
                <a:gdLst>
                  <a:gd name="T0" fmla="*/ 4 w 14"/>
                  <a:gd name="T1" fmla="*/ 0 h 14"/>
                  <a:gd name="T2" fmla="*/ 0 w 14"/>
                  <a:gd name="T3" fmla="*/ 11 h 14"/>
                  <a:gd name="T4" fmla="*/ 11 w 14"/>
                  <a:gd name="T5" fmla="*/ 14 h 14"/>
                  <a:gd name="T6" fmla="*/ 14 w 14"/>
                  <a:gd name="T7" fmla="*/ 1 h 14"/>
                  <a:gd name="T8" fmla="*/ 4 w 14"/>
                  <a:gd name="T9" fmla="*/ 0 h 14"/>
                </a:gdLst>
                <a:ahLst/>
                <a:cxnLst>
                  <a:cxn ang="0">
                    <a:pos x="T0" y="T1"/>
                  </a:cxn>
                  <a:cxn ang="0">
                    <a:pos x="T2" y="T3"/>
                  </a:cxn>
                  <a:cxn ang="0">
                    <a:pos x="T4" y="T5"/>
                  </a:cxn>
                  <a:cxn ang="0">
                    <a:pos x="T6" y="T7"/>
                  </a:cxn>
                  <a:cxn ang="0">
                    <a:pos x="T8" y="T9"/>
                  </a:cxn>
                </a:cxnLst>
                <a:rect l="0" t="0" r="r" b="b"/>
                <a:pathLst>
                  <a:path w="14" h="14">
                    <a:moveTo>
                      <a:pt x="4" y="0"/>
                    </a:moveTo>
                    <a:lnTo>
                      <a:pt x="0" y="11"/>
                    </a:lnTo>
                    <a:lnTo>
                      <a:pt x="11" y="14"/>
                    </a:lnTo>
                    <a:lnTo>
                      <a:pt x="14" y="1"/>
                    </a:lnTo>
                    <a:lnTo>
                      <a:pt x="4"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71" name="Freeform 280"/>
              <p:cNvSpPr/>
              <p:nvPr/>
            </p:nvSpPr>
            <p:spPr bwMode="auto">
              <a:xfrm>
                <a:off x="983" y="1254"/>
                <a:ext cx="14" cy="14"/>
              </a:xfrm>
              <a:custGeom>
                <a:avLst/>
                <a:gdLst>
                  <a:gd name="T0" fmla="*/ 0 w 14"/>
                  <a:gd name="T1" fmla="*/ 0 h 14"/>
                  <a:gd name="T2" fmla="*/ 14 w 14"/>
                  <a:gd name="T3" fmla="*/ 14 h 14"/>
                  <a:gd name="T4" fmla="*/ 0 w 14"/>
                  <a:gd name="T5" fmla="*/ 0 h 14"/>
                </a:gdLst>
                <a:ahLst/>
                <a:cxnLst>
                  <a:cxn ang="0">
                    <a:pos x="T0" y="T1"/>
                  </a:cxn>
                  <a:cxn ang="0">
                    <a:pos x="T2" y="T3"/>
                  </a:cxn>
                  <a:cxn ang="0">
                    <a:pos x="T4" y="T5"/>
                  </a:cxn>
                </a:cxnLst>
                <a:rect l="0" t="0" r="r" b="b"/>
                <a:pathLst>
                  <a:path w="14" h="14">
                    <a:moveTo>
                      <a:pt x="0" y="0"/>
                    </a:moveTo>
                    <a:lnTo>
                      <a:pt x="14" y="14"/>
                    </a:lnTo>
                    <a:lnTo>
                      <a:pt x="0" y="0"/>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72" name="Freeform 281"/>
              <p:cNvSpPr/>
              <p:nvPr/>
            </p:nvSpPr>
            <p:spPr bwMode="auto">
              <a:xfrm>
                <a:off x="995" y="1248"/>
                <a:ext cx="14" cy="14"/>
              </a:xfrm>
              <a:custGeom>
                <a:avLst/>
                <a:gdLst>
                  <a:gd name="T0" fmla="*/ 0 w 14"/>
                  <a:gd name="T1" fmla="*/ 12 h 14"/>
                  <a:gd name="T2" fmla="*/ 0 w 14"/>
                  <a:gd name="T3" fmla="*/ 14 h 14"/>
                  <a:gd name="T4" fmla="*/ 14 w 14"/>
                  <a:gd name="T5" fmla="*/ 2 h 14"/>
                  <a:gd name="T6" fmla="*/ 11 w 14"/>
                  <a:gd name="T7" fmla="*/ 0 h 14"/>
                  <a:gd name="T8" fmla="*/ 0 w 14"/>
                  <a:gd name="T9" fmla="*/ 12 h 14"/>
                </a:gdLst>
                <a:ahLst/>
                <a:cxnLst>
                  <a:cxn ang="0">
                    <a:pos x="T0" y="T1"/>
                  </a:cxn>
                  <a:cxn ang="0">
                    <a:pos x="T2" y="T3"/>
                  </a:cxn>
                  <a:cxn ang="0">
                    <a:pos x="T4" y="T5"/>
                  </a:cxn>
                  <a:cxn ang="0">
                    <a:pos x="T6" y="T7"/>
                  </a:cxn>
                  <a:cxn ang="0">
                    <a:pos x="T8" y="T9"/>
                  </a:cxn>
                </a:cxnLst>
                <a:rect l="0" t="0" r="r" b="b"/>
                <a:pathLst>
                  <a:path w="14" h="14">
                    <a:moveTo>
                      <a:pt x="0" y="12"/>
                    </a:moveTo>
                    <a:lnTo>
                      <a:pt x="0" y="14"/>
                    </a:lnTo>
                    <a:lnTo>
                      <a:pt x="14" y="2"/>
                    </a:lnTo>
                    <a:lnTo>
                      <a:pt x="11" y="0"/>
                    </a:lnTo>
                    <a:lnTo>
                      <a:pt x="0" y="12"/>
                    </a:lnTo>
                    <a:close/>
                  </a:path>
                </a:pathLst>
              </a:custGeom>
              <a:gradFill rotWithShape="0">
                <a:gsLst>
                  <a:gs pos="0">
                    <a:srgbClr val="009999"/>
                  </a:gs>
                  <a:gs pos="100000">
                    <a:srgbClr val="FFFFFF"/>
                  </a:gs>
                </a:gsLst>
                <a:path path="rect">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473" name="Group 425"/>
            <p:cNvGrpSpPr/>
            <p:nvPr/>
          </p:nvGrpSpPr>
          <p:grpSpPr bwMode="auto">
            <a:xfrm>
              <a:off x="1020" y="1186"/>
              <a:ext cx="32" cy="18"/>
              <a:chOff x="1020" y="1186"/>
              <a:chExt cx="32" cy="18"/>
            </a:xfrm>
          </p:grpSpPr>
          <p:sp>
            <p:nvSpPr>
              <p:cNvPr id="2474" name="Oval 283"/>
              <p:cNvSpPr>
                <a:spLocks noChangeArrowheads="1"/>
              </p:cNvSpPr>
              <p:nvPr/>
            </p:nvSpPr>
            <p:spPr bwMode="auto">
              <a:xfrm>
                <a:off x="1028" y="1186"/>
                <a:ext cx="6" cy="3"/>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75" name="Oval 284"/>
              <p:cNvSpPr>
                <a:spLocks noChangeArrowheads="1"/>
              </p:cNvSpPr>
              <p:nvPr/>
            </p:nvSpPr>
            <p:spPr bwMode="auto">
              <a:xfrm>
                <a:off x="1036" y="1187"/>
                <a:ext cx="5" cy="3"/>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76" name="Oval 285"/>
              <p:cNvSpPr>
                <a:spLocks noChangeArrowheads="1"/>
              </p:cNvSpPr>
              <p:nvPr/>
            </p:nvSpPr>
            <p:spPr bwMode="auto">
              <a:xfrm>
                <a:off x="1044" y="1188"/>
                <a:ext cx="3" cy="3"/>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477" name="Group 429"/>
              <p:cNvGrpSpPr/>
              <p:nvPr/>
            </p:nvGrpSpPr>
            <p:grpSpPr bwMode="auto">
              <a:xfrm>
                <a:off x="1025" y="1188"/>
                <a:ext cx="25" cy="7"/>
                <a:chOff x="1025" y="1188"/>
                <a:chExt cx="25" cy="7"/>
              </a:xfrm>
            </p:grpSpPr>
            <p:grpSp>
              <p:nvGrpSpPr>
                <p:cNvPr id="2478" name="Group 430"/>
                <p:cNvGrpSpPr/>
                <p:nvPr/>
              </p:nvGrpSpPr>
              <p:grpSpPr bwMode="auto">
                <a:xfrm>
                  <a:off x="1025" y="1188"/>
                  <a:ext cx="19" cy="5"/>
                  <a:chOff x="1025" y="1188"/>
                  <a:chExt cx="19" cy="5"/>
                </a:xfrm>
              </p:grpSpPr>
              <p:sp>
                <p:nvSpPr>
                  <p:cNvPr id="2479" name="Oval 288"/>
                  <p:cNvSpPr>
                    <a:spLocks noChangeArrowheads="1"/>
                  </p:cNvSpPr>
                  <p:nvPr/>
                </p:nvSpPr>
                <p:spPr bwMode="auto">
                  <a:xfrm>
                    <a:off x="1025" y="1188"/>
                    <a:ext cx="4" cy="4"/>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80" name="Oval 289"/>
                  <p:cNvSpPr>
                    <a:spLocks noChangeArrowheads="1"/>
                  </p:cNvSpPr>
                  <p:nvPr/>
                </p:nvSpPr>
                <p:spPr bwMode="auto">
                  <a:xfrm>
                    <a:off x="1032" y="1190"/>
                    <a:ext cx="4" cy="3"/>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81" name="Oval 290"/>
                  <p:cNvSpPr>
                    <a:spLocks noChangeArrowheads="1"/>
                  </p:cNvSpPr>
                  <p:nvPr/>
                </p:nvSpPr>
                <p:spPr bwMode="auto">
                  <a:xfrm>
                    <a:off x="1039" y="1191"/>
                    <a:ext cx="5" cy="2"/>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482" name="Oval 291"/>
                <p:cNvSpPr>
                  <a:spLocks noChangeArrowheads="1"/>
                </p:cNvSpPr>
                <p:nvPr/>
              </p:nvSpPr>
              <p:spPr bwMode="auto">
                <a:xfrm>
                  <a:off x="1045" y="1191"/>
                  <a:ext cx="5" cy="4"/>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483" name="Group 435"/>
              <p:cNvGrpSpPr/>
              <p:nvPr/>
            </p:nvGrpSpPr>
            <p:grpSpPr bwMode="auto">
              <a:xfrm>
                <a:off x="1025" y="1198"/>
                <a:ext cx="17" cy="6"/>
                <a:chOff x="1025" y="1198"/>
                <a:chExt cx="17" cy="6"/>
              </a:xfrm>
            </p:grpSpPr>
            <p:sp>
              <p:nvSpPr>
                <p:cNvPr id="2484" name="Oval 293"/>
                <p:cNvSpPr>
                  <a:spLocks noChangeArrowheads="1"/>
                </p:cNvSpPr>
                <p:nvPr/>
              </p:nvSpPr>
              <p:spPr bwMode="auto">
                <a:xfrm>
                  <a:off x="1025" y="1198"/>
                  <a:ext cx="3" cy="4"/>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85" name="Oval 294"/>
                <p:cNvSpPr>
                  <a:spLocks noChangeArrowheads="1"/>
                </p:cNvSpPr>
                <p:nvPr/>
              </p:nvSpPr>
              <p:spPr bwMode="auto">
                <a:xfrm>
                  <a:off x="1031" y="1199"/>
                  <a:ext cx="5" cy="3"/>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86" name="Oval 295"/>
                <p:cNvSpPr>
                  <a:spLocks noChangeArrowheads="1"/>
                </p:cNvSpPr>
                <p:nvPr/>
              </p:nvSpPr>
              <p:spPr bwMode="auto">
                <a:xfrm>
                  <a:off x="1038" y="1200"/>
                  <a:ext cx="4" cy="4"/>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487" name="Group 439"/>
              <p:cNvGrpSpPr/>
              <p:nvPr/>
            </p:nvGrpSpPr>
            <p:grpSpPr bwMode="auto">
              <a:xfrm>
                <a:off x="1022" y="1195"/>
                <a:ext cx="25" cy="6"/>
                <a:chOff x="1022" y="1195"/>
                <a:chExt cx="25" cy="6"/>
              </a:xfrm>
            </p:grpSpPr>
            <p:grpSp>
              <p:nvGrpSpPr>
                <p:cNvPr id="2488" name="Group 440"/>
                <p:cNvGrpSpPr/>
                <p:nvPr/>
              </p:nvGrpSpPr>
              <p:grpSpPr bwMode="auto">
                <a:xfrm>
                  <a:off x="1022" y="1195"/>
                  <a:ext cx="19" cy="4"/>
                  <a:chOff x="1022" y="1195"/>
                  <a:chExt cx="19" cy="4"/>
                </a:xfrm>
              </p:grpSpPr>
              <p:sp>
                <p:nvSpPr>
                  <p:cNvPr id="2489" name="Oval 298"/>
                  <p:cNvSpPr>
                    <a:spLocks noChangeArrowheads="1"/>
                  </p:cNvSpPr>
                  <p:nvPr/>
                </p:nvSpPr>
                <p:spPr bwMode="auto">
                  <a:xfrm>
                    <a:off x="1022" y="1195"/>
                    <a:ext cx="5" cy="3"/>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90" name="Oval 299"/>
                  <p:cNvSpPr>
                    <a:spLocks noChangeArrowheads="1"/>
                  </p:cNvSpPr>
                  <p:nvPr/>
                </p:nvSpPr>
                <p:spPr bwMode="auto">
                  <a:xfrm>
                    <a:off x="1029" y="1196"/>
                    <a:ext cx="5" cy="2"/>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91" name="Oval 300"/>
                  <p:cNvSpPr>
                    <a:spLocks noChangeArrowheads="1"/>
                  </p:cNvSpPr>
                  <p:nvPr/>
                </p:nvSpPr>
                <p:spPr bwMode="auto">
                  <a:xfrm>
                    <a:off x="1036" y="1196"/>
                    <a:ext cx="5" cy="3"/>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492" name="Oval 301"/>
                <p:cNvSpPr>
                  <a:spLocks noChangeArrowheads="1"/>
                </p:cNvSpPr>
                <p:nvPr/>
              </p:nvSpPr>
              <p:spPr bwMode="auto">
                <a:xfrm>
                  <a:off x="1043" y="1197"/>
                  <a:ext cx="4" cy="4"/>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493" name="Group 445"/>
              <p:cNvGrpSpPr/>
              <p:nvPr/>
            </p:nvGrpSpPr>
            <p:grpSpPr bwMode="auto">
              <a:xfrm>
                <a:off x="1020" y="1191"/>
                <a:ext cx="25" cy="7"/>
                <a:chOff x="1020" y="1191"/>
                <a:chExt cx="25" cy="7"/>
              </a:xfrm>
            </p:grpSpPr>
            <p:grpSp>
              <p:nvGrpSpPr>
                <p:cNvPr id="2494" name="Group 446"/>
                <p:cNvGrpSpPr/>
                <p:nvPr/>
              </p:nvGrpSpPr>
              <p:grpSpPr bwMode="auto">
                <a:xfrm>
                  <a:off x="1020" y="1191"/>
                  <a:ext cx="18" cy="5"/>
                  <a:chOff x="1020" y="1191"/>
                  <a:chExt cx="18" cy="5"/>
                </a:xfrm>
              </p:grpSpPr>
              <p:sp>
                <p:nvSpPr>
                  <p:cNvPr id="2495" name="Oval 304"/>
                  <p:cNvSpPr>
                    <a:spLocks noChangeArrowheads="1"/>
                  </p:cNvSpPr>
                  <p:nvPr/>
                </p:nvSpPr>
                <p:spPr bwMode="auto">
                  <a:xfrm>
                    <a:off x="1020" y="1191"/>
                    <a:ext cx="3" cy="2"/>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96" name="Oval 305"/>
                  <p:cNvSpPr>
                    <a:spLocks noChangeArrowheads="1"/>
                  </p:cNvSpPr>
                  <p:nvPr/>
                </p:nvSpPr>
                <p:spPr bwMode="auto">
                  <a:xfrm>
                    <a:off x="1026" y="1191"/>
                    <a:ext cx="4" cy="4"/>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497" name="Oval 306"/>
                  <p:cNvSpPr>
                    <a:spLocks noChangeArrowheads="1"/>
                  </p:cNvSpPr>
                  <p:nvPr/>
                </p:nvSpPr>
                <p:spPr bwMode="auto">
                  <a:xfrm>
                    <a:off x="1034" y="1193"/>
                    <a:ext cx="4" cy="3"/>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498" name="Oval 307"/>
                <p:cNvSpPr>
                  <a:spLocks noChangeArrowheads="1"/>
                </p:cNvSpPr>
                <p:nvPr/>
              </p:nvSpPr>
              <p:spPr bwMode="auto">
                <a:xfrm>
                  <a:off x="1040" y="1194"/>
                  <a:ext cx="5" cy="4"/>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499" name="Oval 308"/>
              <p:cNvSpPr>
                <a:spLocks noChangeArrowheads="1"/>
              </p:cNvSpPr>
              <p:nvPr/>
            </p:nvSpPr>
            <p:spPr bwMode="auto">
              <a:xfrm>
                <a:off x="1048" y="1196"/>
                <a:ext cx="4" cy="3"/>
              </a:xfrm>
              <a:prstGeom prst="ellipse">
                <a:avLst/>
              </a:prstGeom>
              <a:gradFill rotWithShape="0">
                <a:gsLst>
                  <a:gs pos="0">
                    <a:srgbClr val="009999"/>
                  </a:gs>
                  <a:gs pos="100000">
                    <a:srgbClr val="FFFFFF"/>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pSp>
        <p:nvGrpSpPr>
          <p:cNvPr id="2500" name="Group 452"/>
          <p:cNvGrpSpPr/>
          <p:nvPr/>
        </p:nvGrpSpPr>
        <p:grpSpPr bwMode="auto">
          <a:xfrm>
            <a:off x="5429250" y="1076325"/>
            <a:ext cx="973138" cy="742950"/>
            <a:chOff x="3600" y="336"/>
            <a:chExt cx="672" cy="576"/>
          </a:xfrm>
        </p:grpSpPr>
        <p:sp>
          <p:nvSpPr>
            <p:cNvPr id="2501" name="Freeform 310"/>
            <p:cNvSpPr/>
            <p:nvPr/>
          </p:nvSpPr>
          <p:spPr bwMode="auto">
            <a:xfrm>
              <a:off x="3600" y="396"/>
              <a:ext cx="672" cy="506"/>
            </a:xfrm>
            <a:custGeom>
              <a:avLst/>
              <a:gdLst>
                <a:gd name="T0" fmla="*/ 87 w 2209"/>
                <a:gd name="T1" fmla="*/ 429 h 1190"/>
                <a:gd name="T2" fmla="*/ 9 w 2209"/>
                <a:gd name="T3" fmla="*/ 514 h 1190"/>
                <a:gd name="T4" fmla="*/ 2 w 2209"/>
                <a:gd name="T5" fmla="*/ 579 h 1190"/>
                <a:gd name="T6" fmla="*/ 46 w 2209"/>
                <a:gd name="T7" fmla="*/ 657 h 1190"/>
                <a:gd name="T8" fmla="*/ 108 w 2209"/>
                <a:gd name="T9" fmla="*/ 698 h 1190"/>
                <a:gd name="T10" fmla="*/ 51 w 2209"/>
                <a:gd name="T11" fmla="*/ 779 h 1190"/>
                <a:gd name="T12" fmla="*/ 53 w 2209"/>
                <a:gd name="T13" fmla="*/ 843 h 1190"/>
                <a:gd name="T14" fmla="*/ 87 w 2209"/>
                <a:gd name="T15" fmla="*/ 901 h 1190"/>
                <a:gd name="T16" fmla="*/ 227 w 2209"/>
                <a:gd name="T17" fmla="*/ 969 h 1190"/>
                <a:gd name="T18" fmla="*/ 296 w 2209"/>
                <a:gd name="T19" fmla="*/ 972 h 1190"/>
                <a:gd name="T20" fmla="*/ 441 w 2209"/>
                <a:gd name="T21" fmla="*/ 1080 h 1190"/>
                <a:gd name="T22" fmla="*/ 639 w 2209"/>
                <a:gd name="T23" fmla="*/ 1119 h 1190"/>
                <a:gd name="T24" fmla="*/ 843 w 2209"/>
                <a:gd name="T25" fmla="*/ 1077 h 1190"/>
                <a:gd name="T26" fmla="*/ 929 w 2209"/>
                <a:gd name="T27" fmla="*/ 1144 h 1190"/>
                <a:gd name="T28" fmla="*/ 1087 w 2209"/>
                <a:gd name="T29" fmla="*/ 1188 h 1190"/>
                <a:gd name="T30" fmla="*/ 1289 w 2209"/>
                <a:gd name="T31" fmla="*/ 1162 h 1190"/>
                <a:gd name="T32" fmla="*/ 1425 w 2209"/>
                <a:gd name="T33" fmla="*/ 1066 h 1190"/>
                <a:gd name="T34" fmla="*/ 1458 w 2209"/>
                <a:gd name="T35" fmla="*/ 1011 h 1190"/>
                <a:gd name="T36" fmla="*/ 1616 w 2209"/>
                <a:gd name="T37" fmla="*/ 1043 h 1190"/>
                <a:gd name="T38" fmla="*/ 1731 w 2209"/>
                <a:gd name="T39" fmla="*/ 1027 h 1190"/>
                <a:gd name="T40" fmla="*/ 1825 w 2209"/>
                <a:gd name="T41" fmla="*/ 981 h 1190"/>
                <a:gd name="T42" fmla="*/ 1887 w 2209"/>
                <a:gd name="T43" fmla="*/ 912 h 1190"/>
                <a:gd name="T44" fmla="*/ 1912 w 2209"/>
                <a:gd name="T45" fmla="*/ 829 h 1190"/>
                <a:gd name="T46" fmla="*/ 2030 w 2209"/>
                <a:gd name="T47" fmla="*/ 800 h 1190"/>
                <a:gd name="T48" fmla="*/ 2143 w 2209"/>
                <a:gd name="T49" fmla="*/ 726 h 1190"/>
                <a:gd name="T50" fmla="*/ 2196 w 2209"/>
                <a:gd name="T51" fmla="*/ 646 h 1190"/>
                <a:gd name="T52" fmla="*/ 2207 w 2209"/>
                <a:gd name="T53" fmla="*/ 556 h 1190"/>
                <a:gd name="T54" fmla="*/ 2181 w 2209"/>
                <a:gd name="T55" fmla="*/ 475 h 1190"/>
                <a:gd name="T56" fmla="*/ 2145 w 2209"/>
                <a:gd name="T57" fmla="*/ 402 h 1190"/>
                <a:gd name="T58" fmla="*/ 2156 w 2209"/>
                <a:gd name="T59" fmla="*/ 328 h 1190"/>
                <a:gd name="T60" fmla="*/ 2126 w 2209"/>
                <a:gd name="T61" fmla="*/ 250 h 1190"/>
                <a:gd name="T62" fmla="*/ 2000 w 2209"/>
                <a:gd name="T63" fmla="*/ 161 h 1190"/>
                <a:gd name="T64" fmla="*/ 1945 w 2209"/>
                <a:gd name="T65" fmla="*/ 119 h 1190"/>
                <a:gd name="T66" fmla="*/ 1837 w 2209"/>
                <a:gd name="T67" fmla="*/ 25 h 1190"/>
                <a:gd name="T68" fmla="*/ 1687 w 2209"/>
                <a:gd name="T69" fmla="*/ 2 h 1190"/>
                <a:gd name="T70" fmla="*/ 1586 w 2209"/>
                <a:gd name="T71" fmla="*/ 27 h 1190"/>
                <a:gd name="T72" fmla="*/ 1508 w 2209"/>
                <a:gd name="T73" fmla="*/ 50 h 1190"/>
                <a:gd name="T74" fmla="*/ 1423 w 2209"/>
                <a:gd name="T75" fmla="*/ 9 h 1190"/>
                <a:gd name="T76" fmla="*/ 1315 w 2209"/>
                <a:gd name="T77" fmla="*/ 2 h 1190"/>
                <a:gd name="T78" fmla="*/ 1205 w 2209"/>
                <a:gd name="T79" fmla="*/ 37 h 1190"/>
                <a:gd name="T80" fmla="*/ 1149 w 2209"/>
                <a:gd name="T81" fmla="*/ 94 h 1190"/>
                <a:gd name="T82" fmla="*/ 1011 w 2209"/>
                <a:gd name="T83" fmla="*/ 39 h 1190"/>
                <a:gd name="T84" fmla="*/ 883 w 2209"/>
                <a:gd name="T85" fmla="*/ 43 h 1190"/>
                <a:gd name="T86" fmla="*/ 759 w 2209"/>
                <a:gd name="T87" fmla="*/ 98 h 1190"/>
                <a:gd name="T88" fmla="*/ 674 w 2209"/>
                <a:gd name="T89" fmla="*/ 128 h 1190"/>
                <a:gd name="T90" fmla="*/ 506 w 2209"/>
                <a:gd name="T91" fmla="*/ 110 h 1190"/>
                <a:gd name="T92" fmla="*/ 377 w 2209"/>
                <a:gd name="T93" fmla="*/ 138 h 1190"/>
                <a:gd name="T94" fmla="*/ 274 w 2209"/>
                <a:gd name="T95" fmla="*/ 200 h 1190"/>
                <a:gd name="T96" fmla="*/ 211 w 2209"/>
                <a:gd name="T97" fmla="*/ 285 h 1190"/>
                <a:gd name="T98" fmla="*/ 197 w 2209"/>
                <a:gd name="T99" fmla="*/ 379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09" h="1190">
                  <a:moveTo>
                    <a:pt x="200" y="395"/>
                  </a:moveTo>
                  <a:lnTo>
                    <a:pt x="159" y="400"/>
                  </a:lnTo>
                  <a:lnTo>
                    <a:pt x="120" y="413"/>
                  </a:lnTo>
                  <a:lnTo>
                    <a:pt x="87" y="429"/>
                  </a:lnTo>
                  <a:lnTo>
                    <a:pt x="59" y="448"/>
                  </a:lnTo>
                  <a:lnTo>
                    <a:pt x="34" y="473"/>
                  </a:lnTo>
                  <a:lnTo>
                    <a:pt x="16" y="499"/>
                  </a:lnTo>
                  <a:lnTo>
                    <a:pt x="9" y="514"/>
                  </a:lnTo>
                  <a:lnTo>
                    <a:pt x="4" y="528"/>
                  </a:lnTo>
                  <a:lnTo>
                    <a:pt x="2" y="542"/>
                  </a:lnTo>
                  <a:lnTo>
                    <a:pt x="0" y="558"/>
                  </a:lnTo>
                  <a:lnTo>
                    <a:pt x="2" y="579"/>
                  </a:lnTo>
                  <a:lnTo>
                    <a:pt x="7" y="600"/>
                  </a:lnTo>
                  <a:lnTo>
                    <a:pt x="18" y="622"/>
                  </a:lnTo>
                  <a:lnTo>
                    <a:pt x="30" y="639"/>
                  </a:lnTo>
                  <a:lnTo>
                    <a:pt x="46" y="657"/>
                  </a:lnTo>
                  <a:lnTo>
                    <a:pt x="64" y="673"/>
                  </a:lnTo>
                  <a:lnTo>
                    <a:pt x="85" y="687"/>
                  </a:lnTo>
                  <a:lnTo>
                    <a:pt x="110" y="699"/>
                  </a:lnTo>
                  <a:lnTo>
                    <a:pt x="108" y="698"/>
                  </a:lnTo>
                  <a:lnTo>
                    <a:pt x="83" y="722"/>
                  </a:lnTo>
                  <a:lnTo>
                    <a:pt x="64" y="749"/>
                  </a:lnTo>
                  <a:lnTo>
                    <a:pt x="57" y="763"/>
                  </a:lnTo>
                  <a:lnTo>
                    <a:pt x="51" y="779"/>
                  </a:lnTo>
                  <a:lnTo>
                    <a:pt x="50" y="793"/>
                  </a:lnTo>
                  <a:lnTo>
                    <a:pt x="48" y="809"/>
                  </a:lnTo>
                  <a:lnTo>
                    <a:pt x="50" y="825"/>
                  </a:lnTo>
                  <a:lnTo>
                    <a:pt x="53" y="843"/>
                  </a:lnTo>
                  <a:lnTo>
                    <a:pt x="59" y="857"/>
                  </a:lnTo>
                  <a:lnTo>
                    <a:pt x="66" y="873"/>
                  </a:lnTo>
                  <a:lnTo>
                    <a:pt x="74" y="887"/>
                  </a:lnTo>
                  <a:lnTo>
                    <a:pt x="87" y="901"/>
                  </a:lnTo>
                  <a:lnTo>
                    <a:pt x="113" y="924"/>
                  </a:lnTo>
                  <a:lnTo>
                    <a:pt x="147" y="944"/>
                  </a:lnTo>
                  <a:lnTo>
                    <a:pt x="184" y="960"/>
                  </a:lnTo>
                  <a:lnTo>
                    <a:pt x="227" y="969"/>
                  </a:lnTo>
                  <a:lnTo>
                    <a:pt x="271" y="972"/>
                  </a:lnTo>
                  <a:lnTo>
                    <a:pt x="285" y="972"/>
                  </a:lnTo>
                  <a:lnTo>
                    <a:pt x="297" y="970"/>
                  </a:lnTo>
                  <a:lnTo>
                    <a:pt x="296" y="972"/>
                  </a:lnTo>
                  <a:lnTo>
                    <a:pt x="326" y="1004"/>
                  </a:lnTo>
                  <a:lnTo>
                    <a:pt x="359" y="1034"/>
                  </a:lnTo>
                  <a:lnTo>
                    <a:pt x="398" y="1059"/>
                  </a:lnTo>
                  <a:lnTo>
                    <a:pt x="441" y="1080"/>
                  </a:lnTo>
                  <a:lnTo>
                    <a:pt x="487" y="1096"/>
                  </a:lnTo>
                  <a:lnTo>
                    <a:pt x="536" y="1108"/>
                  </a:lnTo>
                  <a:lnTo>
                    <a:pt x="586" y="1117"/>
                  </a:lnTo>
                  <a:lnTo>
                    <a:pt x="639" y="1119"/>
                  </a:lnTo>
                  <a:lnTo>
                    <a:pt x="692" y="1115"/>
                  </a:lnTo>
                  <a:lnTo>
                    <a:pt x="743" y="1108"/>
                  </a:lnTo>
                  <a:lnTo>
                    <a:pt x="795" y="1094"/>
                  </a:lnTo>
                  <a:lnTo>
                    <a:pt x="843" y="1077"/>
                  </a:lnTo>
                  <a:lnTo>
                    <a:pt x="841" y="1077"/>
                  </a:lnTo>
                  <a:lnTo>
                    <a:pt x="867" y="1101"/>
                  </a:lnTo>
                  <a:lnTo>
                    <a:pt x="897" y="1124"/>
                  </a:lnTo>
                  <a:lnTo>
                    <a:pt x="929" y="1144"/>
                  </a:lnTo>
                  <a:lnTo>
                    <a:pt x="966" y="1160"/>
                  </a:lnTo>
                  <a:lnTo>
                    <a:pt x="1004" y="1172"/>
                  </a:lnTo>
                  <a:lnTo>
                    <a:pt x="1044" y="1183"/>
                  </a:lnTo>
                  <a:lnTo>
                    <a:pt x="1087" y="1188"/>
                  </a:lnTo>
                  <a:lnTo>
                    <a:pt x="1129" y="1190"/>
                  </a:lnTo>
                  <a:lnTo>
                    <a:pt x="1186" y="1186"/>
                  </a:lnTo>
                  <a:lnTo>
                    <a:pt x="1239" y="1177"/>
                  </a:lnTo>
                  <a:lnTo>
                    <a:pt x="1289" y="1162"/>
                  </a:lnTo>
                  <a:lnTo>
                    <a:pt x="1335" y="1140"/>
                  </a:lnTo>
                  <a:lnTo>
                    <a:pt x="1375" y="1114"/>
                  </a:lnTo>
                  <a:lnTo>
                    <a:pt x="1411" y="1084"/>
                  </a:lnTo>
                  <a:lnTo>
                    <a:pt x="1425" y="1066"/>
                  </a:lnTo>
                  <a:lnTo>
                    <a:pt x="1437" y="1048"/>
                  </a:lnTo>
                  <a:lnTo>
                    <a:pt x="1450" y="1029"/>
                  </a:lnTo>
                  <a:lnTo>
                    <a:pt x="1458" y="1009"/>
                  </a:lnTo>
                  <a:lnTo>
                    <a:pt x="1458" y="1011"/>
                  </a:lnTo>
                  <a:lnTo>
                    <a:pt x="1496" y="1025"/>
                  </a:lnTo>
                  <a:lnTo>
                    <a:pt x="1535" y="1036"/>
                  </a:lnTo>
                  <a:lnTo>
                    <a:pt x="1575" y="1041"/>
                  </a:lnTo>
                  <a:lnTo>
                    <a:pt x="1616" y="1043"/>
                  </a:lnTo>
                  <a:lnTo>
                    <a:pt x="1646" y="1041"/>
                  </a:lnTo>
                  <a:lnTo>
                    <a:pt x="1676" y="1039"/>
                  </a:lnTo>
                  <a:lnTo>
                    <a:pt x="1704" y="1034"/>
                  </a:lnTo>
                  <a:lnTo>
                    <a:pt x="1731" y="1027"/>
                  </a:lnTo>
                  <a:lnTo>
                    <a:pt x="1756" y="1016"/>
                  </a:lnTo>
                  <a:lnTo>
                    <a:pt x="1781" y="1006"/>
                  </a:lnTo>
                  <a:lnTo>
                    <a:pt x="1804" y="993"/>
                  </a:lnTo>
                  <a:lnTo>
                    <a:pt x="1825" y="981"/>
                  </a:lnTo>
                  <a:lnTo>
                    <a:pt x="1842" y="965"/>
                  </a:lnTo>
                  <a:lnTo>
                    <a:pt x="1860" y="949"/>
                  </a:lnTo>
                  <a:lnTo>
                    <a:pt x="1874" y="931"/>
                  </a:lnTo>
                  <a:lnTo>
                    <a:pt x="1887" y="912"/>
                  </a:lnTo>
                  <a:lnTo>
                    <a:pt x="1897" y="892"/>
                  </a:lnTo>
                  <a:lnTo>
                    <a:pt x="1904" y="871"/>
                  </a:lnTo>
                  <a:lnTo>
                    <a:pt x="1910" y="850"/>
                  </a:lnTo>
                  <a:lnTo>
                    <a:pt x="1912" y="829"/>
                  </a:lnTo>
                  <a:lnTo>
                    <a:pt x="1943" y="825"/>
                  </a:lnTo>
                  <a:lnTo>
                    <a:pt x="1973" y="818"/>
                  </a:lnTo>
                  <a:lnTo>
                    <a:pt x="2002" y="809"/>
                  </a:lnTo>
                  <a:lnTo>
                    <a:pt x="2030" y="800"/>
                  </a:lnTo>
                  <a:lnTo>
                    <a:pt x="2080" y="774"/>
                  </a:lnTo>
                  <a:lnTo>
                    <a:pt x="2103" y="760"/>
                  </a:lnTo>
                  <a:lnTo>
                    <a:pt x="2124" y="744"/>
                  </a:lnTo>
                  <a:lnTo>
                    <a:pt x="2143" y="726"/>
                  </a:lnTo>
                  <a:lnTo>
                    <a:pt x="2159" y="708"/>
                  </a:lnTo>
                  <a:lnTo>
                    <a:pt x="2173" y="687"/>
                  </a:lnTo>
                  <a:lnTo>
                    <a:pt x="2186" y="668"/>
                  </a:lnTo>
                  <a:lnTo>
                    <a:pt x="2196" y="646"/>
                  </a:lnTo>
                  <a:lnTo>
                    <a:pt x="2204" y="623"/>
                  </a:lnTo>
                  <a:lnTo>
                    <a:pt x="2207" y="600"/>
                  </a:lnTo>
                  <a:lnTo>
                    <a:pt x="2209" y="577"/>
                  </a:lnTo>
                  <a:lnTo>
                    <a:pt x="2207" y="556"/>
                  </a:lnTo>
                  <a:lnTo>
                    <a:pt x="2204" y="535"/>
                  </a:lnTo>
                  <a:lnTo>
                    <a:pt x="2198" y="515"/>
                  </a:lnTo>
                  <a:lnTo>
                    <a:pt x="2191" y="494"/>
                  </a:lnTo>
                  <a:lnTo>
                    <a:pt x="2181" y="475"/>
                  </a:lnTo>
                  <a:lnTo>
                    <a:pt x="2168" y="457"/>
                  </a:lnTo>
                  <a:lnTo>
                    <a:pt x="2154" y="439"/>
                  </a:lnTo>
                  <a:lnTo>
                    <a:pt x="2136" y="422"/>
                  </a:lnTo>
                  <a:lnTo>
                    <a:pt x="2145" y="402"/>
                  </a:lnTo>
                  <a:lnTo>
                    <a:pt x="2152" y="383"/>
                  </a:lnTo>
                  <a:lnTo>
                    <a:pt x="2156" y="363"/>
                  </a:lnTo>
                  <a:lnTo>
                    <a:pt x="2158" y="344"/>
                  </a:lnTo>
                  <a:lnTo>
                    <a:pt x="2156" y="328"/>
                  </a:lnTo>
                  <a:lnTo>
                    <a:pt x="2154" y="310"/>
                  </a:lnTo>
                  <a:lnTo>
                    <a:pt x="2149" y="294"/>
                  </a:lnTo>
                  <a:lnTo>
                    <a:pt x="2143" y="278"/>
                  </a:lnTo>
                  <a:lnTo>
                    <a:pt x="2126" y="250"/>
                  </a:lnTo>
                  <a:lnTo>
                    <a:pt x="2103" y="221"/>
                  </a:lnTo>
                  <a:lnTo>
                    <a:pt x="2073" y="198"/>
                  </a:lnTo>
                  <a:lnTo>
                    <a:pt x="2039" y="177"/>
                  </a:lnTo>
                  <a:lnTo>
                    <a:pt x="2000" y="161"/>
                  </a:lnTo>
                  <a:lnTo>
                    <a:pt x="1958" y="151"/>
                  </a:lnTo>
                  <a:lnTo>
                    <a:pt x="1958" y="149"/>
                  </a:lnTo>
                  <a:lnTo>
                    <a:pt x="1952" y="133"/>
                  </a:lnTo>
                  <a:lnTo>
                    <a:pt x="1945" y="119"/>
                  </a:lnTo>
                  <a:lnTo>
                    <a:pt x="1927" y="90"/>
                  </a:lnTo>
                  <a:lnTo>
                    <a:pt x="1903" y="64"/>
                  </a:lnTo>
                  <a:lnTo>
                    <a:pt x="1873" y="43"/>
                  </a:lnTo>
                  <a:lnTo>
                    <a:pt x="1837" y="25"/>
                  </a:lnTo>
                  <a:lnTo>
                    <a:pt x="1800" y="11"/>
                  </a:lnTo>
                  <a:lnTo>
                    <a:pt x="1758" y="4"/>
                  </a:lnTo>
                  <a:lnTo>
                    <a:pt x="1713" y="0"/>
                  </a:lnTo>
                  <a:lnTo>
                    <a:pt x="1687" y="2"/>
                  </a:lnTo>
                  <a:lnTo>
                    <a:pt x="1660" y="4"/>
                  </a:lnTo>
                  <a:lnTo>
                    <a:pt x="1634" y="9"/>
                  </a:lnTo>
                  <a:lnTo>
                    <a:pt x="1609" y="16"/>
                  </a:lnTo>
                  <a:lnTo>
                    <a:pt x="1586" y="27"/>
                  </a:lnTo>
                  <a:lnTo>
                    <a:pt x="1563" y="37"/>
                  </a:lnTo>
                  <a:lnTo>
                    <a:pt x="1543" y="50"/>
                  </a:lnTo>
                  <a:lnTo>
                    <a:pt x="1524" y="64"/>
                  </a:lnTo>
                  <a:lnTo>
                    <a:pt x="1508" y="50"/>
                  </a:lnTo>
                  <a:lnTo>
                    <a:pt x="1489" y="37"/>
                  </a:lnTo>
                  <a:lnTo>
                    <a:pt x="1469" y="27"/>
                  </a:lnTo>
                  <a:lnTo>
                    <a:pt x="1446" y="16"/>
                  </a:lnTo>
                  <a:lnTo>
                    <a:pt x="1423" y="9"/>
                  </a:lnTo>
                  <a:lnTo>
                    <a:pt x="1398" y="4"/>
                  </a:lnTo>
                  <a:lnTo>
                    <a:pt x="1373" y="2"/>
                  </a:lnTo>
                  <a:lnTo>
                    <a:pt x="1347" y="0"/>
                  </a:lnTo>
                  <a:lnTo>
                    <a:pt x="1315" y="2"/>
                  </a:lnTo>
                  <a:lnTo>
                    <a:pt x="1285" y="7"/>
                  </a:lnTo>
                  <a:lnTo>
                    <a:pt x="1257" y="14"/>
                  </a:lnTo>
                  <a:lnTo>
                    <a:pt x="1230" y="25"/>
                  </a:lnTo>
                  <a:lnTo>
                    <a:pt x="1205" y="37"/>
                  </a:lnTo>
                  <a:lnTo>
                    <a:pt x="1182" y="53"/>
                  </a:lnTo>
                  <a:lnTo>
                    <a:pt x="1163" y="71"/>
                  </a:lnTo>
                  <a:lnTo>
                    <a:pt x="1147" y="90"/>
                  </a:lnTo>
                  <a:lnTo>
                    <a:pt x="1149" y="94"/>
                  </a:lnTo>
                  <a:lnTo>
                    <a:pt x="1108" y="69"/>
                  </a:lnTo>
                  <a:lnTo>
                    <a:pt x="1060" y="52"/>
                  </a:lnTo>
                  <a:lnTo>
                    <a:pt x="1035" y="44"/>
                  </a:lnTo>
                  <a:lnTo>
                    <a:pt x="1011" y="39"/>
                  </a:lnTo>
                  <a:lnTo>
                    <a:pt x="984" y="37"/>
                  </a:lnTo>
                  <a:lnTo>
                    <a:pt x="958" y="36"/>
                  </a:lnTo>
                  <a:lnTo>
                    <a:pt x="920" y="37"/>
                  </a:lnTo>
                  <a:lnTo>
                    <a:pt x="883" y="43"/>
                  </a:lnTo>
                  <a:lnTo>
                    <a:pt x="850" y="52"/>
                  </a:lnTo>
                  <a:lnTo>
                    <a:pt x="816" y="64"/>
                  </a:lnTo>
                  <a:lnTo>
                    <a:pt x="786" y="80"/>
                  </a:lnTo>
                  <a:lnTo>
                    <a:pt x="759" y="98"/>
                  </a:lnTo>
                  <a:lnTo>
                    <a:pt x="736" y="119"/>
                  </a:lnTo>
                  <a:lnTo>
                    <a:pt x="717" y="142"/>
                  </a:lnTo>
                  <a:lnTo>
                    <a:pt x="715" y="144"/>
                  </a:lnTo>
                  <a:lnTo>
                    <a:pt x="674" y="128"/>
                  </a:lnTo>
                  <a:lnTo>
                    <a:pt x="632" y="117"/>
                  </a:lnTo>
                  <a:lnTo>
                    <a:pt x="586" y="110"/>
                  </a:lnTo>
                  <a:lnTo>
                    <a:pt x="542" y="108"/>
                  </a:lnTo>
                  <a:lnTo>
                    <a:pt x="506" y="110"/>
                  </a:lnTo>
                  <a:lnTo>
                    <a:pt x="473" y="113"/>
                  </a:lnTo>
                  <a:lnTo>
                    <a:pt x="439" y="119"/>
                  </a:lnTo>
                  <a:lnTo>
                    <a:pt x="407" y="128"/>
                  </a:lnTo>
                  <a:lnTo>
                    <a:pt x="377" y="138"/>
                  </a:lnTo>
                  <a:lnTo>
                    <a:pt x="349" y="151"/>
                  </a:lnTo>
                  <a:lnTo>
                    <a:pt x="320" y="167"/>
                  </a:lnTo>
                  <a:lnTo>
                    <a:pt x="297" y="183"/>
                  </a:lnTo>
                  <a:lnTo>
                    <a:pt x="274" y="200"/>
                  </a:lnTo>
                  <a:lnTo>
                    <a:pt x="255" y="220"/>
                  </a:lnTo>
                  <a:lnTo>
                    <a:pt x="237" y="241"/>
                  </a:lnTo>
                  <a:lnTo>
                    <a:pt x="221" y="262"/>
                  </a:lnTo>
                  <a:lnTo>
                    <a:pt x="211" y="285"/>
                  </a:lnTo>
                  <a:lnTo>
                    <a:pt x="202" y="310"/>
                  </a:lnTo>
                  <a:lnTo>
                    <a:pt x="197" y="335"/>
                  </a:lnTo>
                  <a:lnTo>
                    <a:pt x="195" y="361"/>
                  </a:lnTo>
                  <a:lnTo>
                    <a:pt x="197" y="379"/>
                  </a:lnTo>
                  <a:lnTo>
                    <a:pt x="198" y="397"/>
                  </a:lnTo>
                  <a:lnTo>
                    <a:pt x="200" y="395"/>
                  </a:lnTo>
                  <a:close/>
                </a:path>
              </a:pathLst>
            </a:custGeom>
            <a:solidFill>
              <a:srgbClr val="CCFF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02" name="Freeform 311"/>
            <p:cNvSpPr/>
            <p:nvPr/>
          </p:nvSpPr>
          <p:spPr bwMode="auto">
            <a:xfrm>
              <a:off x="3600" y="396"/>
              <a:ext cx="672" cy="506"/>
            </a:xfrm>
            <a:custGeom>
              <a:avLst/>
              <a:gdLst>
                <a:gd name="T0" fmla="*/ 87 w 2209"/>
                <a:gd name="T1" fmla="*/ 429 h 1190"/>
                <a:gd name="T2" fmla="*/ 9 w 2209"/>
                <a:gd name="T3" fmla="*/ 514 h 1190"/>
                <a:gd name="T4" fmla="*/ 2 w 2209"/>
                <a:gd name="T5" fmla="*/ 579 h 1190"/>
                <a:gd name="T6" fmla="*/ 46 w 2209"/>
                <a:gd name="T7" fmla="*/ 657 h 1190"/>
                <a:gd name="T8" fmla="*/ 108 w 2209"/>
                <a:gd name="T9" fmla="*/ 698 h 1190"/>
                <a:gd name="T10" fmla="*/ 51 w 2209"/>
                <a:gd name="T11" fmla="*/ 779 h 1190"/>
                <a:gd name="T12" fmla="*/ 53 w 2209"/>
                <a:gd name="T13" fmla="*/ 843 h 1190"/>
                <a:gd name="T14" fmla="*/ 87 w 2209"/>
                <a:gd name="T15" fmla="*/ 901 h 1190"/>
                <a:gd name="T16" fmla="*/ 227 w 2209"/>
                <a:gd name="T17" fmla="*/ 969 h 1190"/>
                <a:gd name="T18" fmla="*/ 296 w 2209"/>
                <a:gd name="T19" fmla="*/ 972 h 1190"/>
                <a:gd name="T20" fmla="*/ 441 w 2209"/>
                <a:gd name="T21" fmla="*/ 1080 h 1190"/>
                <a:gd name="T22" fmla="*/ 639 w 2209"/>
                <a:gd name="T23" fmla="*/ 1119 h 1190"/>
                <a:gd name="T24" fmla="*/ 843 w 2209"/>
                <a:gd name="T25" fmla="*/ 1077 h 1190"/>
                <a:gd name="T26" fmla="*/ 929 w 2209"/>
                <a:gd name="T27" fmla="*/ 1144 h 1190"/>
                <a:gd name="T28" fmla="*/ 1087 w 2209"/>
                <a:gd name="T29" fmla="*/ 1188 h 1190"/>
                <a:gd name="T30" fmla="*/ 1289 w 2209"/>
                <a:gd name="T31" fmla="*/ 1162 h 1190"/>
                <a:gd name="T32" fmla="*/ 1425 w 2209"/>
                <a:gd name="T33" fmla="*/ 1066 h 1190"/>
                <a:gd name="T34" fmla="*/ 1458 w 2209"/>
                <a:gd name="T35" fmla="*/ 1011 h 1190"/>
                <a:gd name="T36" fmla="*/ 1616 w 2209"/>
                <a:gd name="T37" fmla="*/ 1043 h 1190"/>
                <a:gd name="T38" fmla="*/ 1731 w 2209"/>
                <a:gd name="T39" fmla="*/ 1027 h 1190"/>
                <a:gd name="T40" fmla="*/ 1825 w 2209"/>
                <a:gd name="T41" fmla="*/ 981 h 1190"/>
                <a:gd name="T42" fmla="*/ 1887 w 2209"/>
                <a:gd name="T43" fmla="*/ 912 h 1190"/>
                <a:gd name="T44" fmla="*/ 1912 w 2209"/>
                <a:gd name="T45" fmla="*/ 829 h 1190"/>
                <a:gd name="T46" fmla="*/ 2030 w 2209"/>
                <a:gd name="T47" fmla="*/ 800 h 1190"/>
                <a:gd name="T48" fmla="*/ 2143 w 2209"/>
                <a:gd name="T49" fmla="*/ 726 h 1190"/>
                <a:gd name="T50" fmla="*/ 2196 w 2209"/>
                <a:gd name="T51" fmla="*/ 646 h 1190"/>
                <a:gd name="T52" fmla="*/ 2207 w 2209"/>
                <a:gd name="T53" fmla="*/ 556 h 1190"/>
                <a:gd name="T54" fmla="*/ 2181 w 2209"/>
                <a:gd name="T55" fmla="*/ 475 h 1190"/>
                <a:gd name="T56" fmla="*/ 2145 w 2209"/>
                <a:gd name="T57" fmla="*/ 402 h 1190"/>
                <a:gd name="T58" fmla="*/ 2156 w 2209"/>
                <a:gd name="T59" fmla="*/ 328 h 1190"/>
                <a:gd name="T60" fmla="*/ 2126 w 2209"/>
                <a:gd name="T61" fmla="*/ 250 h 1190"/>
                <a:gd name="T62" fmla="*/ 2000 w 2209"/>
                <a:gd name="T63" fmla="*/ 161 h 1190"/>
                <a:gd name="T64" fmla="*/ 1945 w 2209"/>
                <a:gd name="T65" fmla="*/ 119 h 1190"/>
                <a:gd name="T66" fmla="*/ 1837 w 2209"/>
                <a:gd name="T67" fmla="*/ 25 h 1190"/>
                <a:gd name="T68" fmla="*/ 1687 w 2209"/>
                <a:gd name="T69" fmla="*/ 2 h 1190"/>
                <a:gd name="T70" fmla="*/ 1586 w 2209"/>
                <a:gd name="T71" fmla="*/ 27 h 1190"/>
                <a:gd name="T72" fmla="*/ 1508 w 2209"/>
                <a:gd name="T73" fmla="*/ 50 h 1190"/>
                <a:gd name="T74" fmla="*/ 1423 w 2209"/>
                <a:gd name="T75" fmla="*/ 9 h 1190"/>
                <a:gd name="T76" fmla="*/ 1315 w 2209"/>
                <a:gd name="T77" fmla="*/ 2 h 1190"/>
                <a:gd name="T78" fmla="*/ 1205 w 2209"/>
                <a:gd name="T79" fmla="*/ 37 h 1190"/>
                <a:gd name="T80" fmla="*/ 1149 w 2209"/>
                <a:gd name="T81" fmla="*/ 94 h 1190"/>
                <a:gd name="T82" fmla="*/ 1011 w 2209"/>
                <a:gd name="T83" fmla="*/ 39 h 1190"/>
                <a:gd name="T84" fmla="*/ 883 w 2209"/>
                <a:gd name="T85" fmla="*/ 43 h 1190"/>
                <a:gd name="T86" fmla="*/ 759 w 2209"/>
                <a:gd name="T87" fmla="*/ 98 h 1190"/>
                <a:gd name="T88" fmla="*/ 674 w 2209"/>
                <a:gd name="T89" fmla="*/ 128 h 1190"/>
                <a:gd name="T90" fmla="*/ 506 w 2209"/>
                <a:gd name="T91" fmla="*/ 110 h 1190"/>
                <a:gd name="T92" fmla="*/ 377 w 2209"/>
                <a:gd name="T93" fmla="*/ 138 h 1190"/>
                <a:gd name="T94" fmla="*/ 274 w 2209"/>
                <a:gd name="T95" fmla="*/ 200 h 1190"/>
                <a:gd name="T96" fmla="*/ 211 w 2209"/>
                <a:gd name="T97" fmla="*/ 285 h 1190"/>
                <a:gd name="T98" fmla="*/ 197 w 2209"/>
                <a:gd name="T99" fmla="*/ 379 h 1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209" h="1190">
                  <a:moveTo>
                    <a:pt x="200" y="395"/>
                  </a:moveTo>
                  <a:lnTo>
                    <a:pt x="159" y="400"/>
                  </a:lnTo>
                  <a:lnTo>
                    <a:pt x="120" y="413"/>
                  </a:lnTo>
                  <a:lnTo>
                    <a:pt x="87" y="429"/>
                  </a:lnTo>
                  <a:lnTo>
                    <a:pt x="59" y="448"/>
                  </a:lnTo>
                  <a:lnTo>
                    <a:pt x="34" y="473"/>
                  </a:lnTo>
                  <a:lnTo>
                    <a:pt x="16" y="499"/>
                  </a:lnTo>
                  <a:lnTo>
                    <a:pt x="9" y="514"/>
                  </a:lnTo>
                  <a:lnTo>
                    <a:pt x="4" y="528"/>
                  </a:lnTo>
                  <a:lnTo>
                    <a:pt x="2" y="542"/>
                  </a:lnTo>
                  <a:lnTo>
                    <a:pt x="0" y="558"/>
                  </a:lnTo>
                  <a:lnTo>
                    <a:pt x="2" y="579"/>
                  </a:lnTo>
                  <a:lnTo>
                    <a:pt x="7" y="600"/>
                  </a:lnTo>
                  <a:lnTo>
                    <a:pt x="18" y="622"/>
                  </a:lnTo>
                  <a:lnTo>
                    <a:pt x="30" y="639"/>
                  </a:lnTo>
                  <a:lnTo>
                    <a:pt x="46" y="657"/>
                  </a:lnTo>
                  <a:lnTo>
                    <a:pt x="64" y="673"/>
                  </a:lnTo>
                  <a:lnTo>
                    <a:pt x="85" y="687"/>
                  </a:lnTo>
                  <a:lnTo>
                    <a:pt x="110" y="699"/>
                  </a:lnTo>
                  <a:lnTo>
                    <a:pt x="108" y="698"/>
                  </a:lnTo>
                  <a:lnTo>
                    <a:pt x="83" y="722"/>
                  </a:lnTo>
                  <a:lnTo>
                    <a:pt x="64" y="749"/>
                  </a:lnTo>
                  <a:lnTo>
                    <a:pt x="57" y="763"/>
                  </a:lnTo>
                  <a:lnTo>
                    <a:pt x="51" y="779"/>
                  </a:lnTo>
                  <a:lnTo>
                    <a:pt x="50" y="793"/>
                  </a:lnTo>
                  <a:lnTo>
                    <a:pt x="48" y="809"/>
                  </a:lnTo>
                  <a:lnTo>
                    <a:pt x="50" y="825"/>
                  </a:lnTo>
                  <a:lnTo>
                    <a:pt x="53" y="843"/>
                  </a:lnTo>
                  <a:lnTo>
                    <a:pt x="59" y="857"/>
                  </a:lnTo>
                  <a:lnTo>
                    <a:pt x="66" y="873"/>
                  </a:lnTo>
                  <a:lnTo>
                    <a:pt x="74" y="887"/>
                  </a:lnTo>
                  <a:lnTo>
                    <a:pt x="87" y="901"/>
                  </a:lnTo>
                  <a:lnTo>
                    <a:pt x="113" y="924"/>
                  </a:lnTo>
                  <a:lnTo>
                    <a:pt x="147" y="944"/>
                  </a:lnTo>
                  <a:lnTo>
                    <a:pt x="184" y="960"/>
                  </a:lnTo>
                  <a:lnTo>
                    <a:pt x="227" y="969"/>
                  </a:lnTo>
                  <a:lnTo>
                    <a:pt x="271" y="972"/>
                  </a:lnTo>
                  <a:lnTo>
                    <a:pt x="285" y="972"/>
                  </a:lnTo>
                  <a:lnTo>
                    <a:pt x="297" y="970"/>
                  </a:lnTo>
                  <a:lnTo>
                    <a:pt x="296" y="972"/>
                  </a:lnTo>
                  <a:lnTo>
                    <a:pt x="326" y="1004"/>
                  </a:lnTo>
                  <a:lnTo>
                    <a:pt x="359" y="1034"/>
                  </a:lnTo>
                  <a:lnTo>
                    <a:pt x="398" y="1059"/>
                  </a:lnTo>
                  <a:lnTo>
                    <a:pt x="441" y="1080"/>
                  </a:lnTo>
                  <a:lnTo>
                    <a:pt x="487" y="1096"/>
                  </a:lnTo>
                  <a:lnTo>
                    <a:pt x="536" y="1108"/>
                  </a:lnTo>
                  <a:lnTo>
                    <a:pt x="586" y="1117"/>
                  </a:lnTo>
                  <a:lnTo>
                    <a:pt x="639" y="1119"/>
                  </a:lnTo>
                  <a:lnTo>
                    <a:pt x="692" y="1115"/>
                  </a:lnTo>
                  <a:lnTo>
                    <a:pt x="743" y="1108"/>
                  </a:lnTo>
                  <a:lnTo>
                    <a:pt x="795" y="1094"/>
                  </a:lnTo>
                  <a:lnTo>
                    <a:pt x="843" y="1077"/>
                  </a:lnTo>
                  <a:lnTo>
                    <a:pt x="841" y="1077"/>
                  </a:lnTo>
                  <a:lnTo>
                    <a:pt x="867" y="1101"/>
                  </a:lnTo>
                  <a:lnTo>
                    <a:pt x="897" y="1124"/>
                  </a:lnTo>
                  <a:lnTo>
                    <a:pt x="929" y="1144"/>
                  </a:lnTo>
                  <a:lnTo>
                    <a:pt x="966" y="1160"/>
                  </a:lnTo>
                  <a:lnTo>
                    <a:pt x="1004" y="1172"/>
                  </a:lnTo>
                  <a:lnTo>
                    <a:pt x="1044" y="1183"/>
                  </a:lnTo>
                  <a:lnTo>
                    <a:pt x="1087" y="1188"/>
                  </a:lnTo>
                  <a:lnTo>
                    <a:pt x="1129" y="1190"/>
                  </a:lnTo>
                  <a:lnTo>
                    <a:pt x="1186" y="1186"/>
                  </a:lnTo>
                  <a:lnTo>
                    <a:pt x="1239" y="1177"/>
                  </a:lnTo>
                  <a:lnTo>
                    <a:pt x="1289" y="1162"/>
                  </a:lnTo>
                  <a:lnTo>
                    <a:pt x="1335" y="1140"/>
                  </a:lnTo>
                  <a:lnTo>
                    <a:pt x="1375" y="1114"/>
                  </a:lnTo>
                  <a:lnTo>
                    <a:pt x="1411" y="1084"/>
                  </a:lnTo>
                  <a:lnTo>
                    <a:pt x="1425" y="1066"/>
                  </a:lnTo>
                  <a:lnTo>
                    <a:pt x="1437" y="1048"/>
                  </a:lnTo>
                  <a:lnTo>
                    <a:pt x="1450" y="1029"/>
                  </a:lnTo>
                  <a:lnTo>
                    <a:pt x="1458" y="1009"/>
                  </a:lnTo>
                  <a:lnTo>
                    <a:pt x="1458" y="1011"/>
                  </a:lnTo>
                  <a:lnTo>
                    <a:pt x="1496" y="1025"/>
                  </a:lnTo>
                  <a:lnTo>
                    <a:pt x="1535" y="1036"/>
                  </a:lnTo>
                  <a:lnTo>
                    <a:pt x="1575" y="1041"/>
                  </a:lnTo>
                  <a:lnTo>
                    <a:pt x="1616" y="1043"/>
                  </a:lnTo>
                  <a:lnTo>
                    <a:pt x="1646" y="1041"/>
                  </a:lnTo>
                  <a:lnTo>
                    <a:pt x="1676" y="1039"/>
                  </a:lnTo>
                  <a:lnTo>
                    <a:pt x="1704" y="1034"/>
                  </a:lnTo>
                  <a:lnTo>
                    <a:pt x="1731" y="1027"/>
                  </a:lnTo>
                  <a:lnTo>
                    <a:pt x="1756" y="1016"/>
                  </a:lnTo>
                  <a:lnTo>
                    <a:pt x="1781" y="1006"/>
                  </a:lnTo>
                  <a:lnTo>
                    <a:pt x="1804" y="993"/>
                  </a:lnTo>
                  <a:lnTo>
                    <a:pt x="1825" y="981"/>
                  </a:lnTo>
                  <a:lnTo>
                    <a:pt x="1842" y="965"/>
                  </a:lnTo>
                  <a:lnTo>
                    <a:pt x="1860" y="949"/>
                  </a:lnTo>
                  <a:lnTo>
                    <a:pt x="1874" y="931"/>
                  </a:lnTo>
                  <a:lnTo>
                    <a:pt x="1887" y="912"/>
                  </a:lnTo>
                  <a:lnTo>
                    <a:pt x="1897" y="892"/>
                  </a:lnTo>
                  <a:lnTo>
                    <a:pt x="1904" y="871"/>
                  </a:lnTo>
                  <a:lnTo>
                    <a:pt x="1910" y="850"/>
                  </a:lnTo>
                  <a:lnTo>
                    <a:pt x="1912" y="829"/>
                  </a:lnTo>
                  <a:lnTo>
                    <a:pt x="1943" y="825"/>
                  </a:lnTo>
                  <a:lnTo>
                    <a:pt x="1973" y="818"/>
                  </a:lnTo>
                  <a:lnTo>
                    <a:pt x="2002" y="809"/>
                  </a:lnTo>
                  <a:lnTo>
                    <a:pt x="2030" y="800"/>
                  </a:lnTo>
                  <a:lnTo>
                    <a:pt x="2080" y="774"/>
                  </a:lnTo>
                  <a:lnTo>
                    <a:pt x="2103" y="760"/>
                  </a:lnTo>
                  <a:lnTo>
                    <a:pt x="2124" y="744"/>
                  </a:lnTo>
                  <a:lnTo>
                    <a:pt x="2143" y="726"/>
                  </a:lnTo>
                  <a:lnTo>
                    <a:pt x="2159" y="708"/>
                  </a:lnTo>
                  <a:lnTo>
                    <a:pt x="2173" y="687"/>
                  </a:lnTo>
                  <a:lnTo>
                    <a:pt x="2186" y="668"/>
                  </a:lnTo>
                  <a:lnTo>
                    <a:pt x="2196" y="646"/>
                  </a:lnTo>
                  <a:lnTo>
                    <a:pt x="2204" y="623"/>
                  </a:lnTo>
                  <a:lnTo>
                    <a:pt x="2207" y="600"/>
                  </a:lnTo>
                  <a:lnTo>
                    <a:pt x="2209" y="577"/>
                  </a:lnTo>
                  <a:lnTo>
                    <a:pt x="2207" y="556"/>
                  </a:lnTo>
                  <a:lnTo>
                    <a:pt x="2204" y="535"/>
                  </a:lnTo>
                  <a:lnTo>
                    <a:pt x="2198" y="515"/>
                  </a:lnTo>
                  <a:lnTo>
                    <a:pt x="2191" y="494"/>
                  </a:lnTo>
                  <a:lnTo>
                    <a:pt x="2181" y="475"/>
                  </a:lnTo>
                  <a:lnTo>
                    <a:pt x="2168" y="457"/>
                  </a:lnTo>
                  <a:lnTo>
                    <a:pt x="2154" y="439"/>
                  </a:lnTo>
                  <a:lnTo>
                    <a:pt x="2136" y="422"/>
                  </a:lnTo>
                  <a:lnTo>
                    <a:pt x="2145" y="402"/>
                  </a:lnTo>
                  <a:lnTo>
                    <a:pt x="2152" y="383"/>
                  </a:lnTo>
                  <a:lnTo>
                    <a:pt x="2156" y="363"/>
                  </a:lnTo>
                  <a:lnTo>
                    <a:pt x="2158" y="344"/>
                  </a:lnTo>
                  <a:lnTo>
                    <a:pt x="2156" y="328"/>
                  </a:lnTo>
                  <a:lnTo>
                    <a:pt x="2154" y="310"/>
                  </a:lnTo>
                  <a:lnTo>
                    <a:pt x="2149" y="294"/>
                  </a:lnTo>
                  <a:lnTo>
                    <a:pt x="2143" y="278"/>
                  </a:lnTo>
                  <a:lnTo>
                    <a:pt x="2126" y="250"/>
                  </a:lnTo>
                  <a:lnTo>
                    <a:pt x="2103" y="221"/>
                  </a:lnTo>
                  <a:lnTo>
                    <a:pt x="2073" y="198"/>
                  </a:lnTo>
                  <a:lnTo>
                    <a:pt x="2039" y="177"/>
                  </a:lnTo>
                  <a:lnTo>
                    <a:pt x="2000" y="161"/>
                  </a:lnTo>
                  <a:lnTo>
                    <a:pt x="1958" y="151"/>
                  </a:lnTo>
                  <a:lnTo>
                    <a:pt x="1958" y="149"/>
                  </a:lnTo>
                  <a:lnTo>
                    <a:pt x="1952" y="133"/>
                  </a:lnTo>
                  <a:lnTo>
                    <a:pt x="1945" y="119"/>
                  </a:lnTo>
                  <a:lnTo>
                    <a:pt x="1927" y="90"/>
                  </a:lnTo>
                  <a:lnTo>
                    <a:pt x="1903" y="64"/>
                  </a:lnTo>
                  <a:lnTo>
                    <a:pt x="1873" y="43"/>
                  </a:lnTo>
                  <a:lnTo>
                    <a:pt x="1837" y="25"/>
                  </a:lnTo>
                  <a:lnTo>
                    <a:pt x="1800" y="11"/>
                  </a:lnTo>
                  <a:lnTo>
                    <a:pt x="1758" y="4"/>
                  </a:lnTo>
                  <a:lnTo>
                    <a:pt x="1713" y="0"/>
                  </a:lnTo>
                  <a:lnTo>
                    <a:pt x="1687" y="2"/>
                  </a:lnTo>
                  <a:lnTo>
                    <a:pt x="1660" y="4"/>
                  </a:lnTo>
                  <a:lnTo>
                    <a:pt x="1634" y="9"/>
                  </a:lnTo>
                  <a:lnTo>
                    <a:pt x="1609" y="16"/>
                  </a:lnTo>
                  <a:lnTo>
                    <a:pt x="1586" y="27"/>
                  </a:lnTo>
                  <a:lnTo>
                    <a:pt x="1563" y="37"/>
                  </a:lnTo>
                  <a:lnTo>
                    <a:pt x="1543" y="50"/>
                  </a:lnTo>
                  <a:lnTo>
                    <a:pt x="1524" y="64"/>
                  </a:lnTo>
                  <a:lnTo>
                    <a:pt x="1508" y="50"/>
                  </a:lnTo>
                  <a:lnTo>
                    <a:pt x="1489" y="37"/>
                  </a:lnTo>
                  <a:lnTo>
                    <a:pt x="1469" y="27"/>
                  </a:lnTo>
                  <a:lnTo>
                    <a:pt x="1446" y="16"/>
                  </a:lnTo>
                  <a:lnTo>
                    <a:pt x="1423" y="9"/>
                  </a:lnTo>
                  <a:lnTo>
                    <a:pt x="1398" y="4"/>
                  </a:lnTo>
                  <a:lnTo>
                    <a:pt x="1373" y="2"/>
                  </a:lnTo>
                  <a:lnTo>
                    <a:pt x="1347" y="0"/>
                  </a:lnTo>
                  <a:lnTo>
                    <a:pt x="1315" y="2"/>
                  </a:lnTo>
                  <a:lnTo>
                    <a:pt x="1285" y="7"/>
                  </a:lnTo>
                  <a:lnTo>
                    <a:pt x="1257" y="14"/>
                  </a:lnTo>
                  <a:lnTo>
                    <a:pt x="1230" y="25"/>
                  </a:lnTo>
                  <a:lnTo>
                    <a:pt x="1205" y="37"/>
                  </a:lnTo>
                  <a:lnTo>
                    <a:pt x="1182" y="53"/>
                  </a:lnTo>
                  <a:lnTo>
                    <a:pt x="1163" y="71"/>
                  </a:lnTo>
                  <a:lnTo>
                    <a:pt x="1147" y="90"/>
                  </a:lnTo>
                  <a:lnTo>
                    <a:pt x="1149" y="94"/>
                  </a:lnTo>
                  <a:lnTo>
                    <a:pt x="1108" y="69"/>
                  </a:lnTo>
                  <a:lnTo>
                    <a:pt x="1060" y="52"/>
                  </a:lnTo>
                  <a:lnTo>
                    <a:pt x="1035" y="44"/>
                  </a:lnTo>
                  <a:lnTo>
                    <a:pt x="1011" y="39"/>
                  </a:lnTo>
                  <a:lnTo>
                    <a:pt x="984" y="37"/>
                  </a:lnTo>
                  <a:lnTo>
                    <a:pt x="958" y="36"/>
                  </a:lnTo>
                  <a:lnTo>
                    <a:pt x="920" y="37"/>
                  </a:lnTo>
                  <a:lnTo>
                    <a:pt x="883" y="43"/>
                  </a:lnTo>
                  <a:lnTo>
                    <a:pt x="850" y="52"/>
                  </a:lnTo>
                  <a:lnTo>
                    <a:pt x="816" y="64"/>
                  </a:lnTo>
                  <a:lnTo>
                    <a:pt x="786" y="80"/>
                  </a:lnTo>
                  <a:lnTo>
                    <a:pt x="759" y="98"/>
                  </a:lnTo>
                  <a:lnTo>
                    <a:pt x="736" y="119"/>
                  </a:lnTo>
                  <a:lnTo>
                    <a:pt x="717" y="142"/>
                  </a:lnTo>
                  <a:lnTo>
                    <a:pt x="715" y="144"/>
                  </a:lnTo>
                  <a:lnTo>
                    <a:pt x="674" y="128"/>
                  </a:lnTo>
                  <a:lnTo>
                    <a:pt x="632" y="117"/>
                  </a:lnTo>
                  <a:lnTo>
                    <a:pt x="586" y="110"/>
                  </a:lnTo>
                  <a:lnTo>
                    <a:pt x="542" y="108"/>
                  </a:lnTo>
                  <a:lnTo>
                    <a:pt x="506" y="110"/>
                  </a:lnTo>
                  <a:lnTo>
                    <a:pt x="473" y="113"/>
                  </a:lnTo>
                  <a:lnTo>
                    <a:pt x="439" y="119"/>
                  </a:lnTo>
                  <a:lnTo>
                    <a:pt x="407" y="128"/>
                  </a:lnTo>
                  <a:lnTo>
                    <a:pt x="377" y="138"/>
                  </a:lnTo>
                  <a:lnTo>
                    <a:pt x="349" y="151"/>
                  </a:lnTo>
                  <a:lnTo>
                    <a:pt x="320" y="167"/>
                  </a:lnTo>
                  <a:lnTo>
                    <a:pt x="297" y="183"/>
                  </a:lnTo>
                  <a:lnTo>
                    <a:pt x="274" y="200"/>
                  </a:lnTo>
                  <a:lnTo>
                    <a:pt x="255" y="220"/>
                  </a:lnTo>
                  <a:lnTo>
                    <a:pt x="237" y="241"/>
                  </a:lnTo>
                  <a:lnTo>
                    <a:pt x="221" y="262"/>
                  </a:lnTo>
                  <a:lnTo>
                    <a:pt x="211" y="285"/>
                  </a:lnTo>
                  <a:lnTo>
                    <a:pt x="202" y="310"/>
                  </a:lnTo>
                  <a:lnTo>
                    <a:pt x="197" y="335"/>
                  </a:lnTo>
                  <a:lnTo>
                    <a:pt x="195" y="361"/>
                  </a:lnTo>
                  <a:lnTo>
                    <a:pt x="197" y="379"/>
                  </a:lnTo>
                  <a:lnTo>
                    <a:pt x="198" y="397"/>
                  </a:lnTo>
                  <a:lnTo>
                    <a:pt x="200" y="395"/>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03" name="Freeform 312"/>
            <p:cNvSpPr/>
            <p:nvPr/>
          </p:nvSpPr>
          <p:spPr bwMode="auto">
            <a:xfrm>
              <a:off x="3633" y="694"/>
              <a:ext cx="39" cy="10"/>
            </a:xfrm>
            <a:custGeom>
              <a:avLst/>
              <a:gdLst>
                <a:gd name="T0" fmla="*/ 0 w 129"/>
                <a:gd name="T1" fmla="*/ 0 h 23"/>
                <a:gd name="T2" fmla="*/ 26 w 129"/>
                <a:gd name="T3" fmla="*/ 9 h 23"/>
                <a:gd name="T4" fmla="*/ 53 w 129"/>
                <a:gd name="T5" fmla="*/ 18 h 23"/>
                <a:gd name="T6" fmla="*/ 83 w 129"/>
                <a:gd name="T7" fmla="*/ 22 h 23"/>
                <a:gd name="T8" fmla="*/ 111 w 129"/>
                <a:gd name="T9" fmla="*/ 23 h 23"/>
                <a:gd name="T10" fmla="*/ 120 w 129"/>
                <a:gd name="T11" fmla="*/ 23 h 23"/>
                <a:gd name="T12" fmla="*/ 129 w 129"/>
                <a:gd name="T13" fmla="*/ 23 h 23"/>
              </a:gdLst>
              <a:ahLst/>
              <a:cxnLst>
                <a:cxn ang="0">
                  <a:pos x="T0" y="T1"/>
                </a:cxn>
                <a:cxn ang="0">
                  <a:pos x="T2" y="T3"/>
                </a:cxn>
                <a:cxn ang="0">
                  <a:pos x="T4" y="T5"/>
                </a:cxn>
                <a:cxn ang="0">
                  <a:pos x="T6" y="T7"/>
                </a:cxn>
                <a:cxn ang="0">
                  <a:pos x="T8" y="T9"/>
                </a:cxn>
                <a:cxn ang="0">
                  <a:pos x="T10" y="T11"/>
                </a:cxn>
                <a:cxn ang="0">
                  <a:pos x="T12" y="T13"/>
                </a:cxn>
              </a:cxnLst>
              <a:rect l="0" t="0" r="r" b="b"/>
              <a:pathLst>
                <a:path w="129" h="23">
                  <a:moveTo>
                    <a:pt x="0" y="0"/>
                  </a:moveTo>
                  <a:lnTo>
                    <a:pt x="26" y="9"/>
                  </a:lnTo>
                  <a:lnTo>
                    <a:pt x="53" y="18"/>
                  </a:lnTo>
                  <a:lnTo>
                    <a:pt x="83" y="22"/>
                  </a:lnTo>
                  <a:lnTo>
                    <a:pt x="111" y="23"/>
                  </a:lnTo>
                  <a:lnTo>
                    <a:pt x="120" y="23"/>
                  </a:lnTo>
                  <a:lnTo>
                    <a:pt x="129" y="23"/>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04" name="Freeform 313"/>
            <p:cNvSpPr/>
            <p:nvPr/>
          </p:nvSpPr>
          <p:spPr bwMode="auto">
            <a:xfrm>
              <a:off x="3690" y="805"/>
              <a:ext cx="18" cy="4"/>
            </a:xfrm>
            <a:custGeom>
              <a:avLst/>
              <a:gdLst>
                <a:gd name="T0" fmla="*/ 0 w 57"/>
                <a:gd name="T1" fmla="*/ 9 h 9"/>
                <a:gd name="T2" fmla="*/ 29 w 57"/>
                <a:gd name="T3" fmla="*/ 8 h 9"/>
                <a:gd name="T4" fmla="*/ 57 w 57"/>
                <a:gd name="T5" fmla="*/ 0 h 9"/>
              </a:gdLst>
              <a:ahLst/>
              <a:cxnLst>
                <a:cxn ang="0">
                  <a:pos x="T0" y="T1"/>
                </a:cxn>
                <a:cxn ang="0">
                  <a:pos x="T2" y="T3"/>
                </a:cxn>
                <a:cxn ang="0">
                  <a:pos x="T4" y="T5"/>
                </a:cxn>
              </a:cxnLst>
              <a:rect l="0" t="0" r="r" b="b"/>
              <a:pathLst>
                <a:path w="57" h="9">
                  <a:moveTo>
                    <a:pt x="0" y="9"/>
                  </a:moveTo>
                  <a:lnTo>
                    <a:pt x="29" y="8"/>
                  </a:lnTo>
                  <a:lnTo>
                    <a:pt x="57" y="0"/>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05" name="Freeform 314"/>
            <p:cNvSpPr/>
            <p:nvPr/>
          </p:nvSpPr>
          <p:spPr bwMode="auto">
            <a:xfrm>
              <a:off x="3845" y="834"/>
              <a:ext cx="11" cy="21"/>
            </a:xfrm>
            <a:custGeom>
              <a:avLst/>
              <a:gdLst>
                <a:gd name="T0" fmla="*/ 0 w 34"/>
                <a:gd name="T1" fmla="*/ 0 h 48"/>
                <a:gd name="T2" fmla="*/ 16 w 34"/>
                <a:gd name="T3" fmla="*/ 25 h 48"/>
                <a:gd name="T4" fmla="*/ 34 w 34"/>
                <a:gd name="T5" fmla="*/ 48 h 48"/>
              </a:gdLst>
              <a:ahLst/>
              <a:cxnLst>
                <a:cxn ang="0">
                  <a:pos x="T0" y="T1"/>
                </a:cxn>
                <a:cxn ang="0">
                  <a:pos x="T2" y="T3"/>
                </a:cxn>
                <a:cxn ang="0">
                  <a:pos x="T4" y="T5"/>
                </a:cxn>
              </a:cxnLst>
              <a:rect l="0" t="0" r="r" b="b"/>
              <a:pathLst>
                <a:path w="34" h="48">
                  <a:moveTo>
                    <a:pt x="0" y="0"/>
                  </a:moveTo>
                  <a:lnTo>
                    <a:pt x="16" y="25"/>
                  </a:lnTo>
                  <a:lnTo>
                    <a:pt x="34" y="48"/>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06" name="Freeform 315"/>
            <p:cNvSpPr/>
            <p:nvPr/>
          </p:nvSpPr>
          <p:spPr bwMode="auto">
            <a:xfrm>
              <a:off x="4044" y="804"/>
              <a:ext cx="4" cy="22"/>
            </a:xfrm>
            <a:custGeom>
              <a:avLst/>
              <a:gdLst>
                <a:gd name="T0" fmla="*/ 0 w 15"/>
                <a:gd name="T1" fmla="*/ 53 h 53"/>
                <a:gd name="T2" fmla="*/ 9 w 15"/>
                <a:gd name="T3" fmla="*/ 27 h 53"/>
                <a:gd name="T4" fmla="*/ 15 w 15"/>
                <a:gd name="T5" fmla="*/ 0 h 53"/>
              </a:gdLst>
              <a:ahLst/>
              <a:cxnLst>
                <a:cxn ang="0">
                  <a:pos x="T0" y="T1"/>
                </a:cxn>
                <a:cxn ang="0">
                  <a:pos x="T2" y="T3"/>
                </a:cxn>
                <a:cxn ang="0">
                  <a:pos x="T4" y="T5"/>
                </a:cxn>
              </a:cxnLst>
              <a:rect l="0" t="0" r="r" b="b"/>
              <a:pathLst>
                <a:path w="15" h="53">
                  <a:moveTo>
                    <a:pt x="0" y="53"/>
                  </a:moveTo>
                  <a:lnTo>
                    <a:pt x="9" y="27"/>
                  </a:lnTo>
                  <a:lnTo>
                    <a:pt x="15" y="0"/>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07" name="Freeform 316"/>
            <p:cNvSpPr/>
            <p:nvPr/>
          </p:nvSpPr>
          <p:spPr bwMode="auto">
            <a:xfrm>
              <a:off x="4131" y="665"/>
              <a:ext cx="50" cy="84"/>
            </a:xfrm>
            <a:custGeom>
              <a:avLst/>
              <a:gdLst>
                <a:gd name="T0" fmla="*/ 167 w 167"/>
                <a:gd name="T1" fmla="*/ 197 h 197"/>
                <a:gd name="T2" fmla="*/ 167 w 167"/>
                <a:gd name="T3" fmla="*/ 197 h 197"/>
                <a:gd name="T4" fmla="*/ 167 w 167"/>
                <a:gd name="T5" fmla="*/ 195 h 197"/>
                <a:gd name="T6" fmla="*/ 163 w 167"/>
                <a:gd name="T7" fmla="*/ 165 h 197"/>
                <a:gd name="T8" fmla="*/ 156 w 167"/>
                <a:gd name="T9" fmla="*/ 135 h 197"/>
                <a:gd name="T10" fmla="*/ 142 w 167"/>
                <a:gd name="T11" fmla="*/ 106 h 197"/>
                <a:gd name="T12" fmla="*/ 122 w 167"/>
                <a:gd name="T13" fmla="*/ 80 h 197"/>
                <a:gd name="T14" fmla="*/ 97 w 167"/>
                <a:gd name="T15" fmla="*/ 57 h 197"/>
                <a:gd name="T16" fmla="*/ 69 w 167"/>
                <a:gd name="T17" fmla="*/ 34 h 197"/>
                <a:gd name="T18" fmla="*/ 37 w 167"/>
                <a:gd name="T19" fmla="*/ 16 h 197"/>
                <a:gd name="T20" fmla="*/ 0 w 167"/>
                <a:gd name="T21" fmla="*/ 0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7" h="197">
                  <a:moveTo>
                    <a:pt x="167" y="197"/>
                  </a:moveTo>
                  <a:lnTo>
                    <a:pt x="167" y="197"/>
                  </a:lnTo>
                  <a:lnTo>
                    <a:pt x="167" y="195"/>
                  </a:lnTo>
                  <a:lnTo>
                    <a:pt x="163" y="165"/>
                  </a:lnTo>
                  <a:lnTo>
                    <a:pt x="156" y="135"/>
                  </a:lnTo>
                  <a:lnTo>
                    <a:pt x="142" y="106"/>
                  </a:lnTo>
                  <a:lnTo>
                    <a:pt x="122" y="80"/>
                  </a:lnTo>
                  <a:lnTo>
                    <a:pt x="97" y="57"/>
                  </a:lnTo>
                  <a:lnTo>
                    <a:pt x="69" y="34"/>
                  </a:lnTo>
                  <a:lnTo>
                    <a:pt x="37" y="16"/>
                  </a:lnTo>
                  <a:lnTo>
                    <a:pt x="0" y="0"/>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08" name="Freeform 317"/>
            <p:cNvSpPr/>
            <p:nvPr/>
          </p:nvSpPr>
          <p:spPr bwMode="auto">
            <a:xfrm>
              <a:off x="4227" y="576"/>
              <a:ext cx="23" cy="32"/>
            </a:xfrm>
            <a:custGeom>
              <a:avLst/>
              <a:gdLst>
                <a:gd name="T0" fmla="*/ 0 w 74"/>
                <a:gd name="T1" fmla="*/ 74 h 74"/>
                <a:gd name="T2" fmla="*/ 23 w 74"/>
                <a:gd name="T3" fmla="*/ 58 h 74"/>
                <a:gd name="T4" fmla="*/ 42 w 74"/>
                <a:gd name="T5" fmla="*/ 40 h 74"/>
                <a:gd name="T6" fmla="*/ 60 w 74"/>
                <a:gd name="T7" fmla="*/ 21 h 74"/>
                <a:gd name="T8" fmla="*/ 74 w 74"/>
                <a:gd name="T9" fmla="*/ 0 h 74"/>
              </a:gdLst>
              <a:ahLst/>
              <a:cxnLst>
                <a:cxn ang="0">
                  <a:pos x="T0" y="T1"/>
                </a:cxn>
                <a:cxn ang="0">
                  <a:pos x="T2" y="T3"/>
                </a:cxn>
                <a:cxn ang="0">
                  <a:pos x="T4" y="T5"/>
                </a:cxn>
                <a:cxn ang="0">
                  <a:pos x="T6" y="T7"/>
                </a:cxn>
                <a:cxn ang="0">
                  <a:pos x="T8" y="T9"/>
                </a:cxn>
              </a:cxnLst>
              <a:rect l="0" t="0" r="r" b="b"/>
              <a:pathLst>
                <a:path w="74" h="74">
                  <a:moveTo>
                    <a:pt x="0" y="74"/>
                  </a:moveTo>
                  <a:lnTo>
                    <a:pt x="23" y="58"/>
                  </a:lnTo>
                  <a:lnTo>
                    <a:pt x="42" y="40"/>
                  </a:lnTo>
                  <a:lnTo>
                    <a:pt x="60" y="21"/>
                  </a:lnTo>
                  <a:lnTo>
                    <a:pt x="74" y="0"/>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09" name="Freeform 318"/>
            <p:cNvSpPr/>
            <p:nvPr/>
          </p:nvSpPr>
          <p:spPr bwMode="auto">
            <a:xfrm>
              <a:off x="4195" y="460"/>
              <a:ext cx="2" cy="15"/>
            </a:xfrm>
            <a:custGeom>
              <a:avLst/>
              <a:gdLst>
                <a:gd name="T0" fmla="*/ 5 w 5"/>
                <a:gd name="T1" fmla="*/ 35 h 35"/>
                <a:gd name="T2" fmla="*/ 5 w 5"/>
                <a:gd name="T3" fmla="*/ 35 h 35"/>
                <a:gd name="T4" fmla="*/ 5 w 5"/>
                <a:gd name="T5" fmla="*/ 34 h 35"/>
                <a:gd name="T6" fmla="*/ 3 w 5"/>
                <a:gd name="T7" fmla="*/ 16 h 35"/>
                <a:gd name="T8" fmla="*/ 0 w 5"/>
                <a:gd name="T9" fmla="*/ 0 h 35"/>
              </a:gdLst>
              <a:ahLst/>
              <a:cxnLst>
                <a:cxn ang="0">
                  <a:pos x="T0" y="T1"/>
                </a:cxn>
                <a:cxn ang="0">
                  <a:pos x="T2" y="T3"/>
                </a:cxn>
                <a:cxn ang="0">
                  <a:pos x="T4" y="T5"/>
                </a:cxn>
                <a:cxn ang="0">
                  <a:pos x="T6" y="T7"/>
                </a:cxn>
                <a:cxn ang="0">
                  <a:pos x="T8" y="T9"/>
                </a:cxn>
              </a:cxnLst>
              <a:rect l="0" t="0" r="r" b="b"/>
              <a:pathLst>
                <a:path w="5" h="35">
                  <a:moveTo>
                    <a:pt x="5" y="35"/>
                  </a:moveTo>
                  <a:lnTo>
                    <a:pt x="5" y="35"/>
                  </a:lnTo>
                  <a:lnTo>
                    <a:pt x="5" y="34"/>
                  </a:lnTo>
                  <a:lnTo>
                    <a:pt x="3" y="16"/>
                  </a:lnTo>
                  <a:lnTo>
                    <a:pt x="0" y="0"/>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10" name="Freeform 319"/>
            <p:cNvSpPr/>
            <p:nvPr/>
          </p:nvSpPr>
          <p:spPr bwMode="auto">
            <a:xfrm>
              <a:off x="4052" y="424"/>
              <a:ext cx="11" cy="18"/>
            </a:xfrm>
            <a:custGeom>
              <a:avLst/>
              <a:gdLst>
                <a:gd name="T0" fmla="*/ 37 w 37"/>
                <a:gd name="T1" fmla="*/ 0 h 44"/>
                <a:gd name="T2" fmla="*/ 16 w 37"/>
                <a:gd name="T3" fmla="*/ 21 h 44"/>
                <a:gd name="T4" fmla="*/ 0 w 37"/>
                <a:gd name="T5" fmla="*/ 44 h 44"/>
              </a:gdLst>
              <a:ahLst/>
              <a:cxnLst>
                <a:cxn ang="0">
                  <a:pos x="T0" y="T1"/>
                </a:cxn>
                <a:cxn ang="0">
                  <a:pos x="T2" y="T3"/>
                </a:cxn>
                <a:cxn ang="0">
                  <a:pos x="T4" y="T5"/>
                </a:cxn>
              </a:cxnLst>
              <a:rect l="0" t="0" r="r" b="b"/>
              <a:pathLst>
                <a:path w="37" h="44">
                  <a:moveTo>
                    <a:pt x="37" y="0"/>
                  </a:moveTo>
                  <a:lnTo>
                    <a:pt x="16" y="21"/>
                  </a:lnTo>
                  <a:lnTo>
                    <a:pt x="0" y="44"/>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11" name="Freeform 320"/>
            <p:cNvSpPr/>
            <p:nvPr/>
          </p:nvSpPr>
          <p:spPr bwMode="auto">
            <a:xfrm>
              <a:off x="3943" y="435"/>
              <a:ext cx="6" cy="17"/>
            </a:xfrm>
            <a:custGeom>
              <a:avLst/>
              <a:gdLst>
                <a:gd name="T0" fmla="*/ 18 w 18"/>
                <a:gd name="T1" fmla="*/ 0 h 39"/>
                <a:gd name="T2" fmla="*/ 7 w 18"/>
                <a:gd name="T3" fmla="*/ 20 h 39"/>
                <a:gd name="T4" fmla="*/ 0 w 18"/>
                <a:gd name="T5" fmla="*/ 39 h 39"/>
              </a:gdLst>
              <a:ahLst/>
              <a:cxnLst>
                <a:cxn ang="0">
                  <a:pos x="T0" y="T1"/>
                </a:cxn>
                <a:cxn ang="0">
                  <a:pos x="T2" y="T3"/>
                </a:cxn>
                <a:cxn ang="0">
                  <a:pos x="T4" y="T5"/>
                </a:cxn>
              </a:cxnLst>
              <a:rect l="0" t="0" r="r" b="b"/>
              <a:pathLst>
                <a:path w="18" h="39">
                  <a:moveTo>
                    <a:pt x="18" y="0"/>
                  </a:moveTo>
                  <a:lnTo>
                    <a:pt x="7" y="20"/>
                  </a:lnTo>
                  <a:lnTo>
                    <a:pt x="0" y="39"/>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12" name="Freeform 321"/>
            <p:cNvSpPr/>
            <p:nvPr/>
          </p:nvSpPr>
          <p:spPr bwMode="auto">
            <a:xfrm>
              <a:off x="3817" y="458"/>
              <a:ext cx="21" cy="15"/>
            </a:xfrm>
            <a:custGeom>
              <a:avLst/>
              <a:gdLst>
                <a:gd name="T0" fmla="*/ 67 w 67"/>
                <a:gd name="T1" fmla="*/ 37 h 37"/>
                <a:gd name="T2" fmla="*/ 36 w 67"/>
                <a:gd name="T3" fmla="*/ 17 h 37"/>
                <a:gd name="T4" fmla="*/ 0 w 67"/>
                <a:gd name="T5" fmla="*/ 0 h 37"/>
              </a:gdLst>
              <a:ahLst/>
              <a:cxnLst>
                <a:cxn ang="0">
                  <a:pos x="T0" y="T1"/>
                </a:cxn>
                <a:cxn ang="0">
                  <a:pos x="T2" y="T3"/>
                </a:cxn>
                <a:cxn ang="0">
                  <a:pos x="T4" y="T5"/>
                </a:cxn>
              </a:cxnLst>
              <a:rect l="0" t="0" r="r" b="b"/>
              <a:pathLst>
                <a:path w="67" h="37">
                  <a:moveTo>
                    <a:pt x="67" y="37"/>
                  </a:moveTo>
                  <a:lnTo>
                    <a:pt x="36" y="17"/>
                  </a:lnTo>
                  <a:lnTo>
                    <a:pt x="0" y="0"/>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13" name="Freeform 322"/>
            <p:cNvSpPr/>
            <p:nvPr/>
          </p:nvSpPr>
          <p:spPr bwMode="auto">
            <a:xfrm>
              <a:off x="3660" y="565"/>
              <a:ext cx="4" cy="17"/>
            </a:xfrm>
            <a:custGeom>
              <a:avLst/>
              <a:gdLst>
                <a:gd name="T0" fmla="*/ 0 w 13"/>
                <a:gd name="T1" fmla="*/ 0 h 39"/>
                <a:gd name="T2" fmla="*/ 6 w 13"/>
                <a:gd name="T3" fmla="*/ 19 h 39"/>
                <a:gd name="T4" fmla="*/ 13 w 13"/>
                <a:gd name="T5" fmla="*/ 39 h 39"/>
              </a:gdLst>
              <a:ahLst/>
              <a:cxnLst>
                <a:cxn ang="0">
                  <a:pos x="T0" y="T1"/>
                </a:cxn>
                <a:cxn ang="0">
                  <a:pos x="T2" y="T3"/>
                </a:cxn>
                <a:cxn ang="0">
                  <a:pos x="T4" y="T5"/>
                </a:cxn>
              </a:cxnLst>
              <a:rect l="0" t="0" r="r" b="b"/>
              <a:pathLst>
                <a:path w="13" h="39">
                  <a:moveTo>
                    <a:pt x="0" y="0"/>
                  </a:moveTo>
                  <a:lnTo>
                    <a:pt x="6" y="19"/>
                  </a:lnTo>
                  <a:lnTo>
                    <a:pt x="13" y="39"/>
                  </a:lnTo>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14" name="Oval 323"/>
            <p:cNvSpPr>
              <a:spLocks noChangeArrowheads="1"/>
            </p:cNvSpPr>
            <p:nvPr/>
          </p:nvSpPr>
          <p:spPr bwMode="auto">
            <a:xfrm>
              <a:off x="3667" y="830"/>
              <a:ext cx="110" cy="82"/>
            </a:xfrm>
            <a:prstGeom prst="ellipse">
              <a:avLst/>
            </a:prstGeom>
            <a:solidFill>
              <a:srgbClr val="CCFFCC"/>
            </a:solidFill>
            <a:ln w="9525"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15" name="Oval 324"/>
            <p:cNvSpPr>
              <a:spLocks noChangeArrowheads="1"/>
            </p:cNvSpPr>
            <p:nvPr/>
          </p:nvSpPr>
          <p:spPr bwMode="auto">
            <a:xfrm>
              <a:off x="4080" y="336"/>
              <a:ext cx="73" cy="54"/>
            </a:xfrm>
            <a:prstGeom prst="ellipse">
              <a:avLst/>
            </a:prstGeom>
            <a:solidFill>
              <a:srgbClr val="CCFFCC"/>
            </a:solidFill>
            <a:ln w="9525"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16" name="Oval 325"/>
            <p:cNvSpPr>
              <a:spLocks noChangeArrowheads="1"/>
            </p:cNvSpPr>
            <p:nvPr/>
          </p:nvSpPr>
          <p:spPr bwMode="auto">
            <a:xfrm>
              <a:off x="3984" y="864"/>
              <a:ext cx="35" cy="26"/>
            </a:xfrm>
            <a:prstGeom prst="ellipse">
              <a:avLst/>
            </a:prstGeom>
            <a:solidFill>
              <a:srgbClr val="CCFFCC"/>
            </a:solidFill>
            <a:ln w="9525"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517" name="Rectangle 326"/>
          <p:cNvSpPr>
            <a:spLocks noChangeArrowheads="1"/>
          </p:cNvSpPr>
          <p:nvPr/>
        </p:nvSpPr>
        <p:spPr bwMode="auto">
          <a:xfrm>
            <a:off x="5553075" y="1211263"/>
            <a:ext cx="695325"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zh-CN" altLang="de-DE" sz="1400">
                <a:solidFill>
                  <a:srgbClr val="000000"/>
                </a:solidFill>
                <a:latin typeface="Comic Sans MS" panose="030F0702030302020204" pitchFamily="66" charset="0"/>
                <a:ea typeface="华文新魏" panose="02010800040101010101" pitchFamily="2" charset="-122"/>
              </a:rPr>
              <a:t>其它</a:t>
            </a:r>
            <a:r>
              <a:rPr lang="de-DE" altLang="zh-CN" sz="1400">
                <a:solidFill>
                  <a:srgbClr val="000000"/>
                </a:solidFill>
                <a:latin typeface="Comic Sans MS" panose="030F0702030302020204" pitchFamily="66" charset="0"/>
                <a:ea typeface="华文新魏" panose="02010800040101010101" pitchFamily="2" charset="-122"/>
              </a:rPr>
              <a:t>PLMN</a:t>
            </a:r>
            <a:endParaRPr lang="de-DE" altLang="zh-CN" sz="1400">
              <a:solidFill>
                <a:srgbClr val="000000"/>
              </a:solidFill>
              <a:latin typeface="Comic Sans MS" panose="030F0702030302020204" pitchFamily="66" charset="0"/>
              <a:ea typeface="华文新魏" panose="02010800040101010101" pitchFamily="2" charset="-122"/>
            </a:endParaRPr>
          </a:p>
        </p:txBody>
      </p:sp>
      <p:grpSp>
        <p:nvGrpSpPr>
          <p:cNvPr id="2518" name="Group 470"/>
          <p:cNvGrpSpPr/>
          <p:nvPr/>
        </p:nvGrpSpPr>
        <p:grpSpPr bwMode="auto">
          <a:xfrm>
            <a:off x="984250" y="1454150"/>
            <a:ext cx="277813" cy="344488"/>
            <a:chOff x="288" y="2837"/>
            <a:chExt cx="307" cy="344"/>
          </a:xfrm>
        </p:grpSpPr>
        <p:sp>
          <p:nvSpPr>
            <p:cNvPr id="2519" name="Freeform 328"/>
            <p:cNvSpPr/>
            <p:nvPr/>
          </p:nvSpPr>
          <p:spPr bwMode="auto">
            <a:xfrm>
              <a:off x="288" y="2837"/>
              <a:ext cx="307" cy="344"/>
            </a:xfrm>
            <a:custGeom>
              <a:avLst/>
              <a:gdLst>
                <a:gd name="T0" fmla="*/ 22 w 7988"/>
                <a:gd name="T1" fmla="*/ 7678 h 8962"/>
                <a:gd name="T2" fmla="*/ 126 w 7988"/>
                <a:gd name="T3" fmla="*/ 7890 h 8962"/>
                <a:gd name="T4" fmla="*/ 316 w 7988"/>
                <a:gd name="T5" fmla="*/ 8089 h 8962"/>
                <a:gd name="T6" fmla="*/ 581 w 7988"/>
                <a:gd name="T7" fmla="*/ 8273 h 8962"/>
                <a:gd name="T8" fmla="*/ 915 w 7988"/>
                <a:gd name="T9" fmla="*/ 8442 h 8962"/>
                <a:gd name="T10" fmla="*/ 1312 w 7988"/>
                <a:gd name="T11" fmla="*/ 8591 h 8962"/>
                <a:gd name="T12" fmla="*/ 1765 w 7988"/>
                <a:gd name="T13" fmla="*/ 8719 h 8962"/>
                <a:gd name="T14" fmla="*/ 2266 w 7988"/>
                <a:gd name="T15" fmla="*/ 8821 h 8962"/>
                <a:gd name="T16" fmla="*/ 2809 w 7988"/>
                <a:gd name="T17" fmla="*/ 8898 h 8962"/>
                <a:gd name="T18" fmla="*/ 3388 w 7988"/>
                <a:gd name="T19" fmla="*/ 8946 h 8962"/>
                <a:gd name="T20" fmla="*/ 3995 w 7988"/>
                <a:gd name="T21" fmla="*/ 8962 h 8962"/>
                <a:gd name="T22" fmla="*/ 4601 w 7988"/>
                <a:gd name="T23" fmla="*/ 8946 h 8962"/>
                <a:gd name="T24" fmla="*/ 5180 w 7988"/>
                <a:gd name="T25" fmla="*/ 8898 h 8962"/>
                <a:gd name="T26" fmla="*/ 5723 w 7988"/>
                <a:gd name="T27" fmla="*/ 8821 h 8962"/>
                <a:gd name="T28" fmla="*/ 6224 w 7988"/>
                <a:gd name="T29" fmla="*/ 8717 h 8962"/>
                <a:gd name="T30" fmla="*/ 6677 w 7988"/>
                <a:gd name="T31" fmla="*/ 8590 h 8962"/>
                <a:gd name="T32" fmla="*/ 7073 w 7988"/>
                <a:gd name="T33" fmla="*/ 8440 h 8962"/>
                <a:gd name="T34" fmla="*/ 7408 w 7988"/>
                <a:gd name="T35" fmla="*/ 8271 h 8962"/>
                <a:gd name="T36" fmla="*/ 7672 w 7988"/>
                <a:gd name="T37" fmla="*/ 8086 h 8962"/>
                <a:gd name="T38" fmla="*/ 7861 w 7988"/>
                <a:gd name="T39" fmla="*/ 7886 h 8962"/>
                <a:gd name="T40" fmla="*/ 7966 w 7988"/>
                <a:gd name="T41" fmla="*/ 7675 h 8962"/>
                <a:gd name="T42" fmla="*/ 7988 w 7988"/>
                <a:gd name="T43" fmla="*/ 1435 h 8962"/>
                <a:gd name="T44" fmla="*/ 7941 w 7988"/>
                <a:gd name="T45" fmla="*/ 1217 h 8962"/>
                <a:gd name="T46" fmla="*/ 7807 w 7988"/>
                <a:gd name="T47" fmla="*/ 1010 h 8962"/>
                <a:gd name="T48" fmla="*/ 7592 w 7988"/>
                <a:gd name="T49" fmla="*/ 814 h 8962"/>
                <a:gd name="T50" fmla="*/ 7304 w 7988"/>
                <a:gd name="T51" fmla="*/ 634 h 8962"/>
                <a:gd name="T52" fmla="*/ 6948 w 7988"/>
                <a:gd name="T53" fmla="*/ 471 h 8962"/>
                <a:gd name="T54" fmla="*/ 6532 w 7988"/>
                <a:gd name="T55" fmla="*/ 329 h 8962"/>
                <a:gd name="T56" fmla="*/ 6062 w 7988"/>
                <a:gd name="T57" fmla="*/ 209 h 8962"/>
                <a:gd name="T58" fmla="*/ 5546 w 7988"/>
                <a:gd name="T59" fmla="*/ 114 h 8962"/>
                <a:gd name="T60" fmla="*/ 4990 w 7988"/>
                <a:gd name="T61" fmla="*/ 46 h 8962"/>
                <a:gd name="T62" fmla="*/ 4401 w 7988"/>
                <a:gd name="T63" fmla="*/ 8 h 8962"/>
                <a:gd name="T64" fmla="*/ 3790 w 7988"/>
                <a:gd name="T65" fmla="*/ 2 h 8962"/>
                <a:gd name="T66" fmla="*/ 3192 w 7988"/>
                <a:gd name="T67" fmla="*/ 30 h 8962"/>
                <a:gd name="T68" fmla="*/ 2624 w 7988"/>
                <a:gd name="T69" fmla="*/ 89 h 8962"/>
                <a:gd name="T70" fmla="*/ 2093 w 7988"/>
                <a:gd name="T71" fmla="*/ 175 h 8962"/>
                <a:gd name="T72" fmla="*/ 1608 w 7988"/>
                <a:gd name="T73" fmla="*/ 287 h 8962"/>
                <a:gd name="T74" fmla="*/ 1173 w 7988"/>
                <a:gd name="T75" fmla="*/ 423 h 8962"/>
                <a:gd name="T76" fmla="*/ 795 w 7988"/>
                <a:gd name="T77" fmla="*/ 580 h 8962"/>
                <a:gd name="T78" fmla="*/ 484 w 7988"/>
                <a:gd name="T79" fmla="*/ 755 h 8962"/>
                <a:gd name="T80" fmla="*/ 244 w 7988"/>
                <a:gd name="T81" fmla="*/ 946 h 8962"/>
                <a:gd name="T82" fmla="*/ 82 w 7988"/>
                <a:gd name="T83" fmla="*/ 1150 h 8962"/>
                <a:gd name="T84" fmla="*/ 6 w 7988"/>
                <a:gd name="T85" fmla="*/ 1365 h 8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8962">
                  <a:moveTo>
                    <a:pt x="0" y="7532"/>
                  </a:moveTo>
                  <a:lnTo>
                    <a:pt x="6" y="7606"/>
                  </a:lnTo>
                  <a:lnTo>
                    <a:pt x="22" y="7678"/>
                  </a:lnTo>
                  <a:lnTo>
                    <a:pt x="47" y="7750"/>
                  </a:lnTo>
                  <a:lnTo>
                    <a:pt x="82" y="7820"/>
                  </a:lnTo>
                  <a:lnTo>
                    <a:pt x="126" y="7890"/>
                  </a:lnTo>
                  <a:lnTo>
                    <a:pt x="181" y="7958"/>
                  </a:lnTo>
                  <a:lnTo>
                    <a:pt x="244" y="8024"/>
                  </a:lnTo>
                  <a:lnTo>
                    <a:pt x="316" y="8089"/>
                  </a:lnTo>
                  <a:lnTo>
                    <a:pt x="396" y="8153"/>
                  </a:lnTo>
                  <a:lnTo>
                    <a:pt x="484" y="8214"/>
                  </a:lnTo>
                  <a:lnTo>
                    <a:pt x="581" y="8273"/>
                  </a:lnTo>
                  <a:lnTo>
                    <a:pt x="684" y="8332"/>
                  </a:lnTo>
                  <a:lnTo>
                    <a:pt x="795" y="8388"/>
                  </a:lnTo>
                  <a:lnTo>
                    <a:pt x="915" y="8442"/>
                  </a:lnTo>
                  <a:lnTo>
                    <a:pt x="1041" y="8494"/>
                  </a:lnTo>
                  <a:lnTo>
                    <a:pt x="1173" y="8543"/>
                  </a:lnTo>
                  <a:lnTo>
                    <a:pt x="1312" y="8591"/>
                  </a:lnTo>
                  <a:lnTo>
                    <a:pt x="1457" y="8636"/>
                  </a:lnTo>
                  <a:lnTo>
                    <a:pt x="1608" y="8678"/>
                  </a:lnTo>
                  <a:lnTo>
                    <a:pt x="1765" y="8719"/>
                  </a:lnTo>
                  <a:lnTo>
                    <a:pt x="1926" y="8755"/>
                  </a:lnTo>
                  <a:lnTo>
                    <a:pt x="2093" y="8790"/>
                  </a:lnTo>
                  <a:lnTo>
                    <a:pt x="2266" y="8821"/>
                  </a:lnTo>
                  <a:lnTo>
                    <a:pt x="2443" y="8851"/>
                  </a:lnTo>
                  <a:lnTo>
                    <a:pt x="2624" y="8876"/>
                  </a:lnTo>
                  <a:lnTo>
                    <a:pt x="2809" y="8898"/>
                  </a:lnTo>
                  <a:lnTo>
                    <a:pt x="2999" y="8918"/>
                  </a:lnTo>
                  <a:lnTo>
                    <a:pt x="3192" y="8934"/>
                  </a:lnTo>
                  <a:lnTo>
                    <a:pt x="3388" y="8946"/>
                  </a:lnTo>
                  <a:lnTo>
                    <a:pt x="3587" y="8955"/>
                  </a:lnTo>
                  <a:lnTo>
                    <a:pt x="3790" y="8961"/>
                  </a:lnTo>
                  <a:lnTo>
                    <a:pt x="3995" y="8962"/>
                  </a:lnTo>
                  <a:lnTo>
                    <a:pt x="4199" y="8961"/>
                  </a:lnTo>
                  <a:lnTo>
                    <a:pt x="4401" y="8955"/>
                  </a:lnTo>
                  <a:lnTo>
                    <a:pt x="4601" y="8946"/>
                  </a:lnTo>
                  <a:lnTo>
                    <a:pt x="4798" y="8934"/>
                  </a:lnTo>
                  <a:lnTo>
                    <a:pt x="4990" y="8918"/>
                  </a:lnTo>
                  <a:lnTo>
                    <a:pt x="5180" y="8898"/>
                  </a:lnTo>
                  <a:lnTo>
                    <a:pt x="5365" y="8876"/>
                  </a:lnTo>
                  <a:lnTo>
                    <a:pt x="5546" y="8850"/>
                  </a:lnTo>
                  <a:lnTo>
                    <a:pt x="5723" y="8821"/>
                  </a:lnTo>
                  <a:lnTo>
                    <a:pt x="5895" y="8789"/>
                  </a:lnTo>
                  <a:lnTo>
                    <a:pt x="6062" y="8754"/>
                  </a:lnTo>
                  <a:lnTo>
                    <a:pt x="6224" y="8717"/>
                  </a:lnTo>
                  <a:lnTo>
                    <a:pt x="6381" y="8677"/>
                  </a:lnTo>
                  <a:lnTo>
                    <a:pt x="6532" y="8635"/>
                  </a:lnTo>
                  <a:lnTo>
                    <a:pt x="6677" y="8590"/>
                  </a:lnTo>
                  <a:lnTo>
                    <a:pt x="6816" y="8542"/>
                  </a:lnTo>
                  <a:lnTo>
                    <a:pt x="6948" y="8493"/>
                  </a:lnTo>
                  <a:lnTo>
                    <a:pt x="7073" y="8440"/>
                  </a:lnTo>
                  <a:lnTo>
                    <a:pt x="7192" y="8386"/>
                  </a:lnTo>
                  <a:lnTo>
                    <a:pt x="7304" y="8329"/>
                  </a:lnTo>
                  <a:lnTo>
                    <a:pt x="7408" y="8271"/>
                  </a:lnTo>
                  <a:lnTo>
                    <a:pt x="7504" y="8212"/>
                  </a:lnTo>
                  <a:lnTo>
                    <a:pt x="7592" y="8150"/>
                  </a:lnTo>
                  <a:lnTo>
                    <a:pt x="7672" y="8086"/>
                  </a:lnTo>
                  <a:lnTo>
                    <a:pt x="7744" y="8021"/>
                  </a:lnTo>
                  <a:lnTo>
                    <a:pt x="7807" y="7954"/>
                  </a:lnTo>
                  <a:lnTo>
                    <a:pt x="7861" y="7886"/>
                  </a:lnTo>
                  <a:lnTo>
                    <a:pt x="7906" y="7817"/>
                  </a:lnTo>
                  <a:lnTo>
                    <a:pt x="7941" y="7747"/>
                  </a:lnTo>
                  <a:lnTo>
                    <a:pt x="7966" y="7675"/>
                  </a:lnTo>
                  <a:lnTo>
                    <a:pt x="7982" y="7602"/>
                  </a:lnTo>
                  <a:lnTo>
                    <a:pt x="7988" y="7529"/>
                  </a:lnTo>
                  <a:lnTo>
                    <a:pt x="7988" y="1435"/>
                  </a:lnTo>
                  <a:lnTo>
                    <a:pt x="7982" y="1362"/>
                  </a:lnTo>
                  <a:lnTo>
                    <a:pt x="7966" y="1289"/>
                  </a:lnTo>
                  <a:lnTo>
                    <a:pt x="7941" y="1217"/>
                  </a:lnTo>
                  <a:lnTo>
                    <a:pt x="7906" y="1147"/>
                  </a:lnTo>
                  <a:lnTo>
                    <a:pt x="7861" y="1078"/>
                  </a:lnTo>
                  <a:lnTo>
                    <a:pt x="7807" y="1010"/>
                  </a:lnTo>
                  <a:lnTo>
                    <a:pt x="7744" y="943"/>
                  </a:lnTo>
                  <a:lnTo>
                    <a:pt x="7672" y="878"/>
                  </a:lnTo>
                  <a:lnTo>
                    <a:pt x="7592" y="814"/>
                  </a:lnTo>
                  <a:lnTo>
                    <a:pt x="7504" y="752"/>
                  </a:lnTo>
                  <a:lnTo>
                    <a:pt x="7408" y="692"/>
                  </a:lnTo>
                  <a:lnTo>
                    <a:pt x="7304" y="634"/>
                  </a:lnTo>
                  <a:lnTo>
                    <a:pt x="7192" y="578"/>
                  </a:lnTo>
                  <a:lnTo>
                    <a:pt x="7073" y="524"/>
                  </a:lnTo>
                  <a:lnTo>
                    <a:pt x="6948" y="471"/>
                  </a:lnTo>
                  <a:lnTo>
                    <a:pt x="6816" y="421"/>
                  </a:lnTo>
                  <a:lnTo>
                    <a:pt x="6677" y="374"/>
                  </a:lnTo>
                  <a:lnTo>
                    <a:pt x="6532" y="329"/>
                  </a:lnTo>
                  <a:lnTo>
                    <a:pt x="6381" y="286"/>
                  </a:lnTo>
                  <a:lnTo>
                    <a:pt x="6224" y="246"/>
                  </a:lnTo>
                  <a:lnTo>
                    <a:pt x="6062" y="209"/>
                  </a:lnTo>
                  <a:lnTo>
                    <a:pt x="5895" y="174"/>
                  </a:lnTo>
                  <a:lnTo>
                    <a:pt x="5723" y="142"/>
                  </a:lnTo>
                  <a:lnTo>
                    <a:pt x="5546" y="114"/>
                  </a:lnTo>
                  <a:lnTo>
                    <a:pt x="5365" y="88"/>
                  </a:lnTo>
                  <a:lnTo>
                    <a:pt x="5180" y="65"/>
                  </a:lnTo>
                  <a:lnTo>
                    <a:pt x="4990" y="46"/>
                  </a:lnTo>
                  <a:lnTo>
                    <a:pt x="4798" y="30"/>
                  </a:lnTo>
                  <a:lnTo>
                    <a:pt x="4601" y="17"/>
                  </a:lnTo>
                  <a:lnTo>
                    <a:pt x="4401" y="8"/>
                  </a:lnTo>
                  <a:lnTo>
                    <a:pt x="4199" y="2"/>
                  </a:lnTo>
                  <a:lnTo>
                    <a:pt x="3995" y="0"/>
                  </a:lnTo>
                  <a:lnTo>
                    <a:pt x="3790" y="2"/>
                  </a:lnTo>
                  <a:lnTo>
                    <a:pt x="3587" y="8"/>
                  </a:lnTo>
                  <a:lnTo>
                    <a:pt x="3388" y="17"/>
                  </a:lnTo>
                  <a:lnTo>
                    <a:pt x="3192" y="30"/>
                  </a:lnTo>
                  <a:lnTo>
                    <a:pt x="2999" y="46"/>
                  </a:lnTo>
                  <a:lnTo>
                    <a:pt x="2809" y="65"/>
                  </a:lnTo>
                  <a:lnTo>
                    <a:pt x="2624" y="89"/>
                  </a:lnTo>
                  <a:lnTo>
                    <a:pt x="2443" y="114"/>
                  </a:lnTo>
                  <a:lnTo>
                    <a:pt x="2266" y="143"/>
                  </a:lnTo>
                  <a:lnTo>
                    <a:pt x="2093" y="175"/>
                  </a:lnTo>
                  <a:lnTo>
                    <a:pt x="1926" y="210"/>
                  </a:lnTo>
                  <a:lnTo>
                    <a:pt x="1765" y="248"/>
                  </a:lnTo>
                  <a:lnTo>
                    <a:pt x="1608" y="287"/>
                  </a:lnTo>
                  <a:lnTo>
                    <a:pt x="1457" y="330"/>
                  </a:lnTo>
                  <a:lnTo>
                    <a:pt x="1312" y="376"/>
                  </a:lnTo>
                  <a:lnTo>
                    <a:pt x="1173" y="423"/>
                  </a:lnTo>
                  <a:lnTo>
                    <a:pt x="1041" y="473"/>
                  </a:lnTo>
                  <a:lnTo>
                    <a:pt x="915" y="526"/>
                  </a:lnTo>
                  <a:lnTo>
                    <a:pt x="795" y="580"/>
                  </a:lnTo>
                  <a:lnTo>
                    <a:pt x="684" y="636"/>
                  </a:lnTo>
                  <a:lnTo>
                    <a:pt x="581" y="695"/>
                  </a:lnTo>
                  <a:lnTo>
                    <a:pt x="484" y="755"/>
                  </a:lnTo>
                  <a:lnTo>
                    <a:pt x="396" y="817"/>
                  </a:lnTo>
                  <a:lnTo>
                    <a:pt x="316" y="881"/>
                  </a:lnTo>
                  <a:lnTo>
                    <a:pt x="244" y="946"/>
                  </a:lnTo>
                  <a:lnTo>
                    <a:pt x="181" y="1013"/>
                  </a:lnTo>
                  <a:lnTo>
                    <a:pt x="126" y="1081"/>
                  </a:lnTo>
                  <a:lnTo>
                    <a:pt x="82" y="1150"/>
                  </a:lnTo>
                  <a:lnTo>
                    <a:pt x="47" y="1221"/>
                  </a:lnTo>
                  <a:lnTo>
                    <a:pt x="22" y="1292"/>
                  </a:lnTo>
                  <a:lnTo>
                    <a:pt x="6" y="1365"/>
                  </a:lnTo>
                  <a:lnTo>
                    <a:pt x="0" y="1438"/>
                  </a:lnTo>
                  <a:lnTo>
                    <a:pt x="0" y="7532"/>
                  </a:lnTo>
                </a:path>
              </a:pathLst>
            </a:custGeom>
            <a:gradFill rotWithShape="0">
              <a:gsLst>
                <a:gs pos="0">
                  <a:srgbClr val="FF6633"/>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520" name="Group 472"/>
            <p:cNvGrpSpPr/>
            <p:nvPr/>
          </p:nvGrpSpPr>
          <p:grpSpPr bwMode="auto">
            <a:xfrm>
              <a:off x="288" y="2928"/>
              <a:ext cx="307" cy="219"/>
              <a:chOff x="3052" y="2933"/>
              <a:chExt cx="307" cy="219"/>
            </a:xfrm>
          </p:grpSpPr>
          <p:sp>
            <p:nvSpPr>
              <p:cNvPr id="2521" name="Freeform 330"/>
              <p:cNvSpPr/>
              <p:nvPr/>
            </p:nvSpPr>
            <p:spPr bwMode="auto">
              <a:xfrm>
                <a:off x="3052" y="2933"/>
                <a:ext cx="307" cy="86"/>
              </a:xfrm>
              <a:custGeom>
                <a:avLst/>
                <a:gdLst>
                  <a:gd name="T0" fmla="*/ 7966 w 7988"/>
                  <a:gd name="T1" fmla="*/ 1009 h 2248"/>
                  <a:gd name="T2" fmla="*/ 7861 w 7988"/>
                  <a:gd name="T3" fmla="*/ 1212 h 2248"/>
                  <a:gd name="T4" fmla="*/ 7672 w 7988"/>
                  <a:gd name="T5" fmla="*/ 1404 h 2248"/>
                  <a:gd name="T6" fmla="*/ 7408 w 7988"/>
                  <a:gd name="T7" fmla="*/ 1583 h 2248"/>
                  <a:gd name="T8" fmla="*/ 7073 w 7988"/>
                  <a:gd name="T9" fmla="*/ 1745 h 2248"/>
                  <a:gd name="T10" fmla="*/ 6677 w 7988"/>
                  <a:gd name="T11" fmla="*/ 1889 h 2248"/>
                  <a:gd name="T12" fmla="*/ 6224 w 7988"/>
                  <a:gd name="T13" fmla="*/ 2012 h 2248"/>
                  <a:gd name="T14" fmla="*/ 5723 w 7988"/>
                  <a:gd name="T15" fmla="*/ 2111 h 2248"/>
                  <a:gd name="T16" fmla="*/ 5180 w 7988"/>
                  <a:gd name="T17" fmla="*/ 2185 h 2248"/>
                  <a:gd name="T18" fmla="*/ 4601 w 7988"/>
                  <a:gd name="T19" fmla="*/ 2232 h 2248"/>
                  <a:gd name="T20" fmla="*/ 3995 w 7988"/>
                  <a:gd name="T21" fmla="*/ 2248 h 2248"/>
                  <a:gd name="T22" fmla="*/ 3388 w 7988"/>
                  <a:gd name="T23" fmla="*/ 2232 h 2248"/>
                  <a:gd name="T24" fmla="*/ 2809 w 7988"/>
                  <a:gd name="T25" fmla="*/ 2185 h 2248"/>
                  <a:gd name="T26" fmla="*/ 2266 w 7988"/>
                  <a:gd name="T27" fmla="*/ 2111 h 2248"/>
                  <a:gd name="T28" fmla="*/ 1765 w 7988"/>
                  <a:gd name="T29" fmla="*/ 2012 h 2248"/>
                  <a:gd name="T30" fmla="*/ 1312 w 7988"/>
                  <a:gd name="T31" fmla="*/ 1889 h 2248"/>
                  <a:gd name="T32" fmla="*/ 915 w 7988"/>
                  <a:gd name="T33" fmla="*/ 1746 h 2248"/>
                  <a:gd name="T34" fmla="*/ 581 w 7988"/>
                  <a:gd name="T35" fmla="*/ 1585 h 2248"/>
                  <a:gd name="T36" fmla="*/ 316 w 7988"/>
                  <a:gd name="T37" fmla="*/ 1407 h 2248"/>
                  <a:gd name="T38" fmla="*/ 127 w 7988"/>
                  <a:gd name="T39" fmla="*/ 1216 h 2248"/>
                  <a:gd name="T40" fmla="*/ 22 w 7988"/>
                  <a:gd name="T41" fmla="*/ 1014 h 2248"/>
                  <a:gd name="T42" fmla="*/ 0 w 7988"/>
                  <a:gd name="T43" fmla="*/ 1 h 2248"/>
                  <a:gd name="T44" fmla="*/ 47 w 7988"/>
                  <a:gd name="T45" fmla="*/ 210 h 2248"/>
                  <a:gd name="T46" fmla="*/ 181 w 7988"/>
                  <a:gd name="T47" fmla="*/ 410 h 2248"/>
                  <a:gd name="T48" fmla="*/ 396 w 7988"/>
                  <a:gd name="T49" fmla="*/ 597 h 2248"/>
                  <a:gd name="T50" fmla="*/ 685 w 7988"/>
                  <a:gd name="T51" fmla="*/ 770 h 2248"/>
                  <a:gd name="T52" fmla="*/ 1041 w 7988"/>
                  <a:gd name="T53" fmla="*/ 927 h 2248"/>
                  <a:gd name="T54" fmla="*/ 1457 w 7988"/>
                  <a:gd name="T55" fmla="*/ 1064 h 2248"/>
                  <a:gd name="T56" fmla="*/ 1926 w 7988"/>
                  <a:gd name="T57" fmla="*/ 1179 h 2248"/>
                  <a:gd name="T58" fmla="*/ 2443 w 7988"/>
                  <a:gd name="T59" fmla="*/ 1271 h 2248"/>
                  <a:gd name="T60" fmla="*/ 2999 w 7988"/>
                  <a:gd name="T61" fmla="*/ 1336 h 2248"/>
                  <a:gd name="T62" fmla="*/ 3587 w 7988"/>
                  <a:gd name="T63" fmla="*/ 1373 h 2248"/>
                  <a:gd name="T64" fmla="*/ 4199 w 7988"/>
                  <a:gd name="T65" fmla="*/ 1378 h 2248"/>
                  <a:gd name="T66" fmla="*/ 4798 w 7988"/>
                  <a:gd name="T67" fmla="*/ 1351 h 2248"/>
                  <a:gd name="T68" fmla="*/ 5365 w 7988"/>
                  <a:gd name="T69" fmla="*/ 1295 h 2248"/>
                  <a:gd name="T70" fmla="*/ 5895 w 7988"/>
                  <a:gd name="T71" fmla="*/ 1212 h 2248"/>
                  <a:gd name="T72" fmla="*/ 6381 w 7988"/>
                  <a:gd name="T73" fmla="*/ 1105 h 2248"/>
                  <a:gd name="T74" fmla="*/ 6816 w 7988"/>
                  <a:gd name="T75" fmla="*/ 975 h 2248"/>
                  <a:gd name="T76" fmla="*/ 7192 w 7988"/>
                  <a:gd name="T77" fmla="*/ 825 h 2248"/>
                  <a:gd name="T78" fmla="*/ 7504 w 7988"/>
                  <a:gd name="T79" fmla="*/ 656 h 2248"/>
                  <a:gd name="T80" fmla="*/ 7744 w 7988"/>
                  <a:gd name="T81" fmla="*/ 473 h 2248"/>
                  <a:gd name="T82" fmla="*/ 7906 w 7988"/>
                  <a:gd name="T83" fmla="*/ 278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8"/>
                    </a:moveTo>
                    <a:lnTo>
                      <a:pt x="7982" y="939"/>
                    </a:lnTo>
                    <a:lnTo>
                      <a:pt x="7966" y="1009"/>
                    </a:lnTo>
                    <a:lnTo>
                      <a:pt x="7941" y="1078"/>
                    </a:lnTo>
                    <a:lnTo>
                      <a:pt x="7906" y="1145"/>
                    </a:lnTo>
                    <a:lnTo>
                      <a:pt x="7861" y="1212"/>
                    </a:lnTo>
                    <a:lnTo>
                      <a:pt x="7807" y="1278"/>
                    </a:lnTo>
                    <a:lnTo>
                      <a:pt x="7744" y="1342"/>
                    </a:lnTo>
                    <a:lnTo>
                      <a:pt x="7672" y="1404"/>
                    </a:lnTo>
                    <a:lnTo>
                      <a:pt x="7592" y="1466"/>
                    </a:lnTo>
                    <a:lnTo>
                      <a:pt x="7504" y="1525"/>
                    </a:lnTo>
                    <a:lnTo>
                      <a:pt x="7408" y="1583"/>
                    </a:lnTo>
                    <a:lnTo>
                      <a:pt x="7304" y="1638"/>
                    </a:lnTo>
                    <a:lnTo>
                      <a:pt x="7192" y="1693"/>
                    </a:lnTo>
                    <a:lnTo>
                      <a:pt x="7073" y="1745"/>
                    </a:lnTo>
                    <a:lnTo>
                      <a:pt x="6948" y="1795"/>
                    </a:lnTo>
                    <a:lnTo>
                      <a:pt x="6816" y="1843"/>
                    </a:lnTo>
                    <a:lnTo>
                      <a:pt x="6677" y="1889"/>
                    </a:lnTo>
                    <a:lnTo>
                      <a:pt x="6532" y="1932"/>
                    </a:lnTo>
                    <a:lnTo>
                      <a:pt x="6381" y="1973"/>
                    </a:lnTo>
                    <a:lnTo>
                      <a:pt x="6224" y="2012"/>
                    </a:lnTo>
                    <a:lnTo>
                      <a:pt x="6062" y="2047"/>
                    </a:lnTo>
                    <a:lnTo>
                      <a:pt x="5895" y="2081"/>
                    </a:lnTo>
                    <a:lnTo>
                      <a:pt x="5723" y="2111"/>
                    </a:lnTo>
                    <a:lnTo>
                      <a:pt x="5546" y="2139"/>
                    </a:lnTo>
                    <a:lnTo>
                      <a:pt x="5365" y="2164"/>
                    </a:lnTo>
                    <a:lnTo>
                      <a:pt x="5180" y="2185"/>
                    </a:lnTo>
                    <a:lnTo>
                      <a:pt x="4990" y="2205"/>
                    </a:lnTo>
                    <a:lnTo>
                      <a:pt x="4798" y="2220"/>
                    </a:lnTo>
                    <a:lnTo>
                      <a:pt x="4601" y="2232"/>
                    </a:lnTo>
                    <a:lnTo>
                      <a:pt x="4402" y="2241"/>
                    </a:lnTo>
                    <a:lnTo>
                      <a:pt x="4199" y="2246"/>
                    </a:lnTo>
                    <a:lnTo>
                      <a:pt x="3995" y="2248"/>
                    </a:lnTo>
                    <a:lnTo>
                      <a:pt x="3790" y="2246"/>
                    </a:lnTo>
                    <a:lnTo>
                      <a:pt x="3587" y="2241"/>
                    </a:lnTo>
                    <a:lnTo>
                      <a:pt x="3388" y="2232"/>
                    </a:lnTo>
                    <a:lnTo>
                      <a:pt x="3192" y="2220"/>
                    </a:lnTo>
                    <a:lnTo>
                      <a:pt x="2999" y="2205"/>
                    </a:lnTo>
                    <a:lnTo>
                      <a:pt x="2809" y="2185"/>
                    </a:lnTo>
                    <a:lnTo>
                      <a:pt x="2624" y="2164"/>
                    </a:lnTo>
                    <a:lnTo>
                      <a:pt x="2443" y="2140"/>
                    </a:lnTo>
                    <a:lnTo>
                      <a:pt x="2266" y="2111"/>
                    </a:lnTo>
                    <a:lnTo>
                      <a:pt x="2093" y="2081"/>
                    </a:lnTo>
                    <a:lnTo>
                      <a:pt x="1926" y="2048"/>
                    </a:lnTo>
                    <a:lnTo>
                      <a:pt x="1765" y="2012"/>
                    </a:lnTo>
                    <a:lnTo>
                      <a:pt x="1608" y="1973"/>
                    </a:lnTo>
                    <a:lnTo>
                      <a:pt x="1457" y="1933"/>
                    </a:lnTo>
                    <a:lnTo>
                      <a:pt x="1312" y="1889"/>
                    </a:lnTo>
                    <a:lnTo>
                      <a:pt x="1174" y="1843"/>
                    </a:lnTo>
                    <a:lnTo>
                      <a:pt x="1041" y="1796"/>
                    </a:lnTo>
                    <a:lnTo>
                      <a:pt x="915" y="1746"/>
                    </a:lnTo>
                    <a:lnTo>
                      <a:pt x="796" y="1694"/>
                    </a:lnTo>
                    <a:lnTo>
                      <a:pt x="685" y="1640"/>
                    </a:lnTo>
                    <a:lnTo>
                      <a:pt x="581" y="1585"/>
                    </a:lnTo>
                    <a:lnTo>
                      <a:pt x="484" y="1527"/>
                    </a:lnTo>
                    <a:lnTo>
                      <a:pt x="396" y="1468"/>
                    </a:lnTo>
                    <a:lnTo>
                      <a:pt x="316" y="1407"/>
                    </a:lnTo>
                    <a:lnTo>
                      <a:pt x="244" y="1345"/>
                    </a:lnTo>
                    <a:lnTo>
                      <a:pt x="181" y="1281"/>
                    </a:lnTo>
                    <a:lnTo>
                      <a:pt x="127" y="1216"/>
                    </a:lnTo>
                    <a:lnTo>
                      <a:pt x="83" y="1149"/>
                    </a:lnTo>
                    <a:lnTo>
                      <a:pt x="47" y="1082"/>
                    </a:lnTo>
                    <a:lnTo>
                      <a:pt x="22" y="1014"/>
                    </a:lnTo>
                    <a:lnTo>
                      <a:pt x="6" y="944"/>
                    </a:lnTo>
                    <a:lnTo>
                      <a:pt x="0" y="874"/>
                    </a:lnTo>
                    <a:lnTo>
                      <a:pt x="0" y="1"/>
                    </a:lnTo>
                    <a:lnTo>
                      <a:pt x="6" y="71"/>
                    </a:lnTo>
                    <a:lnTo>
                      <a:pt x="22" y="141"/>
                    </a:lnTo>
                    <a:lnTo>
                      <a:pt x="47" y="210"/>
                    </a:lnTo>
                    <a:lnTo>
                      <a:pt x="83" y="278"/>
                    </a:lnTo>
                    <a:lnTo>
                      <a:pt x="127" y="345"/>
                    </a:lnTo>
                    <a:lnTo>
                      <a:pt x="181" y="410"/>
                    </a:lnTo>
                    <a:lnTo>
                      <a:pt x="244" y="473"/>
                    </a:lnTo>
                    <a:lnTo>
                      <a:pt x="316" y="536"/>
                    </a:lnTo>
                    <a:lnTo>
                      <a:pt x="396" y="597"/>
                    </a:lnTo>
                    <a:lnTo>
                      <a:pt x="484" y="656"/>
                    </a:lnTo>
                    <a:lnTo>
                      <a:pt x="581" y="714"/>
                    </a:lnTo>
                    <a:lnTo>
                      <a:pt x="685" y="770"/>
                    </a:lnTo>
                    <a:lnTo>
                      <a:pt x="796" y="825"/>
                    </a:lnTo>
                    <a:lnTo>
                      <a:pt x="915" y="876"/>
                    </a:lnTo>
                    <a:lnTo>
                      <a:pt x="1041" y="927"/>
                    </a:lnTo>
                    <a:lnTo>
                      <a:pt x="1174" y="975"/>
                    </a:lnTo>
                    <a:lnTo>
                      <a:pt x="1312" y="1020"/>
                    </a:lnTo>
                    <a:lnTo>
                      <a:pt x="1457" y="1064"/>
                    </a:lnTo>
                    <a:lnTo>
                      <a:pt x="1608" y="1105"/>
                    </a:lnTo>
                    <a:lnTo>
                      <a:pt x="1765" y="1143"/>
                    </a:lnTo>
                    <a:lnTo>
                      <a:pt x="1926" y="1179"/>
                    </a:lnTo>
                    <a:lnTo>
                      <a:pt x="2093" y="1212"/>
                    </a:lnTo>
                    <a:lnTo>
                      <a:pt x="2266" y="1243"/>
                    </a:lnTo>
                    <a:lnTo>
                      <a:pt x="2443" y="1271"/>
                    </a:lnTo>
                    <a:lnTo>
                      <a:pt x="2624" y="1295"/>
                    </a:lnTo>
                    <a:lnTo>
                      <a:pt x="2809" y="1317"/>
                    </a:lnTo>
                    <a:lnTo>
                      <a:pt x="2999" y="1336"/>
                    </a:lnTo>
                    <a:lnTo>
                      <a:pt x="3192" y="1351"/>
                    </a:lnTo>
                    <a:lnTo>
                      <a:pt x="3388" y="1363"/>
                    </a:lnTo>
                    <a:lnTo>
                      <a:pt x="3587" y="1373"/>
                    </a:lnTo>
                    <a:lnTo>
                      <a:pt x="3790" y="1378"/>
                    </a:lnTo>
                    <a:lnTo>
                      <a:pt x="3995" y="1380"/>
                    </a:lnTo>
                    <a:lnTo>
                      <a:pt x="4199" y="1378"/>
                    </a:lnTo>
                    <a:lnTo>
                      <a:pt x="4402" y="1373"/>
                    </a:lnTo>
                    <a:lnTo>
                      <a:pt x="4601" y="1363"/>
                    </a:lnTo>
                    <a:lnTo>
                      <a:pt x="4798" y="1351"/>
                    </a:lnTo>
                    <a:lnTo>
                      <a:pt x="4990" y="1336"/>
                    </a:lnTo>
                    <a:lnTo>
                      <a:pt x="5180" y="1317"/>
                    </a:lnTo>
                    <a:lnTo>
                      <a:pt x="5365" y="1295"/>
                    </a:lnTo>
                    <a:lnTo>
                      <a:pt x="5546" y="1271"/>
                    </a:lnTo>
                    <a:lnTo>
                      <a:pt x="5723" y="1243"/>
                    </a:lnTo>
                    <a:lnTo>
                      <a:pt x="5895" y="1212"/>
                    </a:lnTo>
                    <a:lnTo>
                      <a:pt x="6062" y="1179"/>
                    </a:lnTo>
                    <a:lnTo>
                      <a:pt x="6224" y="1143"/>
                    </a:lnTo>
                    <a:lnTo>
                      <a:pt x="6381" y="1105"/>
                    </a:lnTo>
                    <a:lnTo>
                      <a:pt x="6532" y="1064"/>
                    </a:lnTo>
                    <a:lnTo>
                      <a:pt x="6677" y="1020"/>
                    </a:lnTo>
                    <a:lnTo>
                      <a:pt x="6816" y="975"/>
                    </a:lnTo>
                    <a:lnTo>
                      <a:pt x="6948" y="926"/>
                    </a:lnTo>
                    <a:lnTo>
                      <a:pt x="7073" y="876"/>
                    </a:lnTo>
                    <a:lnTo>
                      <a:pt x="7192" y="825"/>
                    </a:lnTo>
                    <a:lnTo>
                      <a:pt x="7304" y="770"/>
                    </a:lnTo>
                    <a:lnTo>
                      <a:pt x="7408" y="714"/>
                    </a:lnTo>
                    <a:lnTo>
                      <a:pt x="7504" y="656"/>
                    </a:lnTo>
                    <a:lnTo>
                      <a:pt x="7592" y="597"/>
                    </a:lnTo>
                    <a:lnTo>
                      <a:pt x="7672" y="535"/>
                    </a:lnTo>
                    <a:lnTo>
                      <a:pt x="7744" y="473"/>
                    </a:lnTo>
                    <a:lnTo>
                      <a:pt x="7807" y="410"/>
                    </a:lnTo>
                    <a:lnTo>
                      <a:pt x="7861" y="344"/>
                    </a:lnTo>
                    <a:lnTo>
                      <a:pt x="7906" y="278"/>
                    </a:lnTo>
                    <a:lnTo>
                      <a:pt x="7941" y="210"/>
                    </a:lnTo>
                    <a:lnTo>
                      <a:pt x="7966" y="141"/>
                    </a:lnTo>
                    <a:lnTo>
                      <a:pt x="7982" y="71"/>
                    </a:lnTo>
                    <a:lnTo>
                      <a:pt x="7988" y="0"/>
                    </a:lnTo>
                    <a:lnTo>
                      <a:pt x="7988" y="868"/>
                    </a:lnTo>
                  </a:path>
                </a:pathLst>
              </a:custGeom>
              <a:gradFill rotWithShape="0">
                <a:gsLst>
                  <a:gs pos="0">
                    <a:srgbClr val="FF9966"/>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22" name="Freeform 331"/>
              <p:cNvSpPr/>
              <p:nvPr/>
            </p:nvSpPr>
            <p:spPr bwMode="auto">
              <a:xfrm>
                <a:off x="3052" y="2999"/>
                <a:ext cx="307" cy="86"/>
              </a:xfrm>
              <a:custGeom>
                <a:avLst/>
                <a:gdLst>
                  <a:gd name="T0" fmla="*/ 7966 w 7988"/>
                  <a:gd name="T1" fmla="*/ 1008 h 2247"/>
                  <a:gd name="T2" fmla="*/ 7861 w 7988"/>
                  <a:gd name="T3" fmla="*/ 1212 h 2247"/>
                  <a:gd name="T4" fmla="*/ 7672 w 7988"/>
                  <a:gd name="T5" fmla="*/ 1404 h 2247"/>
                  <a:gd name="T6" fmla="*/ 7408 w 7988"/>
                  <a:gd name="T7" fmla="*/ 1582 h 2247"/>
                  <a:gd name="T8" fmla="*/ 7073 w 7988"/>
                  <a:gd name="T9" fmla="*/ 1744 h 2247"/>
                  <a:gd name="T10" fmla="*/ 6677 w 7988"/>
                  <a:gd name="T11" fmla="*/ 1888 h 2247"/>
                  <a:gd name="T12" fmla="*/ 6224 w 7988"/>
                  <a:gd name="T13" fmla="*/ 2011 h 2247"/>
                  <a:gd name="T14" fmla="*/ 5723 w 7988"/>
                  <a:gd name="T15" fmla="*/ 2111 h 2247"/>
                  <a:gd name="T16" fmla="*/ 5180 w 7988"/>
                  <a:gd name="T17" fmla="*/ 2185 h 2247"/>
                  <a:gd name="T18" fmla="*/ 4601 w 7988"/>
                  <a:gd name="T19" fmla="*/ 2231 h 2247"/>
                  <a:gd name="T20" fmla="*/ 3995 w 7988"/>
                  <a:gd name="T21" fmla="*/ 2247 h 2247"/>
                  <a:gd name="T22" fmla="*/ 3388 w 7988"/>
                  <a:gd name="T23" fmla="*/ 2231 h 2247"/>
                  <a:gd name="T24" fmla="*/ 2809 w 7988"/>
                  <a:gd name="T25" fmla="*/ 2185 h 2247"/>
                  <a:gd name="T26" fmla="*/ 2266 w 7988"/>
                  <a:gd name="T27" fmla="*/ 2111 h 2247"/>
                  <a:gd name="T28" fmla="*/ 1765 w 7988"/>
                  <a:gd name="T29" fmla="*/ 2012 h 2247"/>
                  <a:gd name="T30" fmla="*/ 1312 w 7988"/>
                  <a:gd name="T31" fmla="*/ 1889 h 2247"/>
                  <a:gd name="T32" fmla="*/ 915 w 7988"/>
                  <a:gd name="T33" fmla="*/ 1745 h 2247"/>
                  <a:gd name="T34" fmla="*/ 581 w 7988"/>
                  <a:gd name="T35" fmla="*/ 1584 h 2247"/>
                  <a:gd name="T36" fmla="*/ 316 w 7988"/>
                  <a:gd name="T37" fmla="*/ 1406 h 2247"/>
                  <a:gd name="T38" fmla="*/ 127 w 7988"/>
                  <a:gd name="T39" fmla="*/ 1215 h 2247"/>
                  <a:gd name="T40" fmla="*/ 22 w 7988"/>
                  <a:gd name="T41" fmla="*/ 1013 h 2247"/>
                  <a:gd name="T42" fmla="*/ 0 w 7988"/>
                  <a:gd name="T43" fmla="*/ 0 h 2247"/>
                  <a:gd name="T44" fmla="*/ 47 w 7988"/>
                  <a:gd name="T45" fmla="*/ 209 h 2247"/>
                  <a:gd name="T46" fmla="*/ 181 w 7988"/>
                  <a:gd name="T47" fmla="*/ 409 h 2247"/>
                  <a:gd name="T48" fmla="*/ 396 w 7988"/>
                  <a:gd name="T49" fmla="*/ 596 h 2247"/>
                  <a:gd name="T50" fmla="*/ 685 w 7988"/>
                  <a:gd name="T51" fmla="*/ 770 h 2247"/>
                  <a:gd name="T52" fmla="*/ 1041 w 7988"/>
                  <a:gd name="T53" fmla="*/ 926 h 2247"/>
                  <a:gd name="T54" fmla="*/ 1457 w 7988"/>
                  <a:gd name="T55" fmla="*/ 1063 h 2247"/>
                  <a:gd name="T56" fmla="*/ 1926 w 7988"/>
                  <a:gd name="T57" fmla="*/ 1179 h 2247"/>
                  <a:gd name="T58" fmla="*/ 2443 w 7988"/>
                  <a:gd name="T59" fmla="*/ 1270 h 2247"/>
                  <a:gd name="T60" fmla="*/ 2999 w 7988"/>
                  <a:gd name="T61" fmla="*/ 1335 h 2247"/>
                  <a:gd name="T62" fmla="*/ 3587 w 7988"/>
                  <a:gd name="T63" fmla="*/ 1372 h 2247"/>
                  <a:gd name="T64" fmla="*/ 4199 w 7988"/>
                  <a:gd name="T65" fmla="*/ 1377 h 2247"/>
                  <a:gd name="T66" fmla="*/ 4798 w 7988"/>
                  <a:gd name="T67" fmla="*/ 1350 h 2247"/>
                  <a:gd name="T68" fmla="*/ 5365 w 7988"/>
                  <a:gd name="T69" fmla="*/ 1294 h 2247"/>
                  <a:gd name="T70" fmla="*/ 5895 w 7988"/>
                  <a:gd name="T71" fmla="*/ 1212 h 2247"/>
                  <a:gd name="T72" fmla="*/ 6381 w 7988"/>
                  <a:gd name="T73" fmla="*/ 1104 h 2247"/>
                  <a:gd name="T74" fmla="*/ 6816 w 7988"/>
                  <a:gd name="T75" fmla="*/ 974 h 2247"/>
                  <a:gd name="T76" fmla="*/ 7192 w 7988"/>
                  <a:gd name="T77" fmla="*/ 824 h 2247"/>
                  <a:gd name="T78" fmla="*/ 7504 w 7988"/>
                  <a:gd name="T79" fmla="*/ 656 h 2247"/>
                  <a:gd name="T80" fmla="*/ 7744 w 7988"/>
                  <a:gd name="T81" fmla="*/ 473 h 2247"/>
                  <a:gd name="T82" fmla="*/ 7906 w 7988"/>
                  <a:gd name="T83" fmla="*/ 277 h 2247"/>
                  <a:gd name="T84" fmla="*/ 7982 w 7988"/>
                  <a:gd name="T85" fmla="*/ 7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7">
                    <a:moveTo>
                      <a:pt x="7988" y="867"/>
                    </a:moveTo>
                    <a:lnTo>
                      <a:pt x="7982" y="938"/>
                    </a:lnTo>
                    <a:lnTo>
                      <a:pt x="7966" y="1008"/>
                    </a:lnTo>
                    <a:lnTo>
                      <a:pt x="7941" y="1077"/>
                    </a:lnTo>
                    <a:lnTo>
                      <a:pt x="7906" y="1145"/>
                    </a:lnTo>
                    <a:lnTo>
                      <a:pt x="7861" y="1212"/>
                    </a:lnTo>
                    <a:lnTo>
                      <a:pt x="7807" y="1277"/>
                    </a:lnTo>
                    <a:lnTo>
                      <a:pt x="7744" y="1341"/>
                    </a:lnTo>
                    <a:lnTo>
                      <a:pt x="7672" y="1404"/>
                    </a:lnTo>
                    <a:lnTo>
                      <a:pt x="7592" y="1465"/>
                    </a:lnTo>
                    <a:lnTo>
                      <a:pt x="7504" y="1524"/>
                    </a:lnTo>
                    <a:lnTo>
                      <a:pt x="7408" y="1582"/>
                    </a:lnTo>
                    <a:lnTo>
                      <a:pt x="7304" y="1638"/>
                    </a:lnTo>
                    <a:lnTo>
                      <a:pt x="7192" y="1692"/>
                    </a:lnTo>
                    <a:lnTo>
                      <a:pt x="7073" y="1744"/>
                    </a:lnTo>
                    <a:lnTo>
                      <a:pt x="6948" y="1795"/>
                    </a:lnTo>
                    <a:lnTo>
                      <a:pt x="6816" y="1842"/>
                    </a:lnTo>
                    <a:lnTo>
                      <a:pt x="6677" y="1888"/>
                    </a:lnTo>
                    <a:lnTo>
                      <a:pt x="6532" y="1932"/>
                    </a:lnTo>
                    <a:lnTo>
                      <a:pt x="6381" y="1972"/>
                    </a:lnTo>
                    <a:lnTo>
                      <a:pt x="6224" y="2011"/>
                    </a:lnTo>
                    <a:lnTo>
                      <a:pt x="6062" y="2047"/>
                    </a:lnTo>
                    <a:lnTo>
                      <a:pt x="5895" y="2080"/>
                    </a:lnTo>
                    <a:lnTo>
                      <a:pt x="5723" y="2111"/>
                    </a:lnTo>
                    <a:lnTo>
                      <a:pt x="5546" y="2139"/>
                    </a:lnTo>
                    <a:lnTo>
                      <a:pt x="5365" y="2163"/>
                    </a:lnTo>
                    <a:lnTo>
                      <a:pt x="5180" y="2185"/>
                    </a:lnTo>
                    <a:lnTo>
                      <a:pt x="4990" y="2204"/>
                    </a:lnTo>
                    <a:lnTo>
                      <a:pt x="4798" y="2219"/>
                    </a:lnTo>
                    <a:lnTo>
                      <a:pt x="4601" y="2231"/>
                    </a:lnTo>
                    <a:lnTo>
                      <a:pt x="4402" y="2240"/>
                    </a:lnTo>
                    <a:lnTo>
                      <a:pt x="4199" y="2245"/>
                    </a:lnTo>
                    <a:lnTo>
                      <a:pt x="3995" y="2247"/>
                    </a:lnTo>
                    <a:lnTo>
                      <a:pt x="3790" y="2245"/>
                    </a:lnTo>
                    <a:lnTo>
                      <a:pt x="3587" y="2240"/>
                    </a:lnTo>
                    <a:lnTo>
                      <a:pt x="3388" y="2231"/>
                    </a:lnTo>
                    <a:lnTo>
                      <a:pt x="3192" y="2219"/>
                    </a:lnTo>
                    <a:lnTo>
                      <a:pt x="2999" y="2204"/>
                    </a:lnTo>
                    <a:lnTo>
                      <a:pt x="2809" y="2185"/>
                    </a:lnTo>
                    <a:lnTo>
                      <a:pt x="2624" y="2163"/>
                    </a:lnTo>
                    <a:lnTo>
                      <a:pt x="2443" y="2139"/>
                    </a:lnTo>
                    <a:lnTo>
                      <a:pt x="2266" y="2111"/>
                    </a:lnTo>
                    <a:lnTo>
                      <a:pt x="2093" y="2081"/>
                    </a:lnTo>
                    <a:lnTo>
                      <a:pt x="1926" y="2047"/>
                    </a:lnTo>
                    <a:lnTo>
                      <a:pt x="1765" y="2012"/>
                    </a:lnTo>
                    <a:lnTo>
                      <a:pt x="1608" y="1973"/>
                    </a:lnTo>
                    <a:lnTo>
                      <a:pt x="1457" y="1932"/>
                    </a:lnTo>
                    <a:lnTo>
                      <a:pt x="1312" y="1889"/>
                    </a:lnTo>
                    <a:lnTo>
                      <a:pt x="1174" y="1843"/>
                    </a:lnTo>
                    <a:lnTo>
                      <a:pt x="1041" y="1796"/>
                    </a:lnTo>
                    <a:lnTo>
                      <a:pt x="915" y="1745"/>
                    </a:lnTo>
                    <a:lnTo>
                      <a:pt x="796" y="1693"/>
                    </a:lnTo>
                    <a:lnTo>
                      <a:pt x="685" y="1639"/>
                    </a:lnTo>
                    <a:lnTo>
                      <a:pt x="581" y="1584"/>
                    </a:lnTo>
                    <a:lnTo>
                      <a:pt x="484" y="1526"/>
                    </a:lnTo>
                    <a:lnTo>
                      <a:pt x="396" y="1467"/>
                    </a:lnTo>
                    <a:lnTo>
                      <a:pt x="316" y="1406"/>
                    </a:lnTo>
                    <a:lnTo>
                      <a:pt x="244" y="1344"/>
                    </a:lnTo>
                    <a:lnTo>
                      <a:pt x="181" y="1280"/>
                    </a:lnTo>
                    <a:lnTo>
                      <a:pt x="127" y="1215"/>
                    </a:lnTo>
                    <a:lnTo>
                      <a:pt x="83" y="1149"/>
                    </a:lnTo>
                    <a:lnTo>
                      <a:pt x="47" y="1081"/>
                    </a:lnTo>
                    <a:lnTo>
                      <a:pt x="22" y="1013"/>
                    </a:lnTo>
                    <a:lnTo>
                      <a:pt x="6" y="944"/>
                    </a:lnTo>
                    <a:lnTo>
                      <a:pt x="0" y="873"/>
                    </a:lnTo>
                    <a:lnTo>
                      <a:pt x="0" y="0"/>
                    </a:lnTo>
                    <a:lnTo>
                      <a:pt x="6" y="71"/>
                    </a:lnTo>
                    <a:lnTo>
                      <a:pt x="22" y="141"/>
                    </a:lnTo>
                    <a:lnTo>
                      <a:pt x="47" y="209"/>
                    </a:lnTo>
                    <a:lnTo>
                      <a:pt x="83" y="277"/>
                    </a:lnTo>
                    <a:lnTo>
                      <a:pt x="127" y="344"/>
                    </a:lnTo>
                    <a:lnTo>
                      <a:pt x="181" y="409"/>
                    </a:lnTo>
                    <a:lnTo>
                      <a:pt x="244" y="473"/>
                    </a:lnTo>
                    <a:lnTo>
                      <a:pt x="316" y="535"/>
                    </a:lnTo>
                    <a:lnTo>
                      <a:pt x="396" y="596"/>
                    </a:lnTo>
                    <a:lnTo>
                      <a:pt x="484" y="656"/>
                    </a:lnTo>
                    <a:lnTo>
                      <a:pt x="581" y="714"/>
                    </a:lnTo>
                    <a:lnTo>
                      <a:pt x="685" y="770"/>
                    </a:lnTo>
                    <a:lnTo>
                      <a:pt x="796" y="824"/>
                    </a:lnTo>
                    <a:lnTo>
                      <a:pt x="915" y="876"/>
                    </a:lnTo>
                    <a:lnTo>
                      <a:pt x="1041" y="926"/>
                    </a:lnTo>
                    <a:lnTo>
                      <a:pt x="1174" y="974"/>
                    </a:lnTo>
                    <a:lnTo>
                      <a:pt x="1312" y="1019"/>
                    </a:lnTo>
                    <a:lnTo>
                      <a:pt x="1457" y="1063"/>
                    </a:lnTo>
                    <a:lnTo>
                      <a:pt x="1608" y="1104"/>
                    </a:lnTo>
                    <a:lnTo>
                      <a:pt x="1765" y="1142"/>
                    </a:lnTo>
                    <a:lnTo>
                      <a:pt x="1926" y="1179"/>
                    </a:lnTo>
                    <a:lnTo>
                      <a:pt x="2093" y="1212"/>
                    </a:lnTo>
                    <a:lnTo>
                      <a:pt x="2266" y="1243"/>
                    </a:lnTo>
                    <a:lnTo>
                      <a:pt x="2443" y="1270"/>
                    </a:lnTo>
                    <a:lnTo>
                      <a:pt x="2624" y="1294"/>
                    </a:lnTo>
                    <a:lnTo>
                      <a:pt x="2809" y="1317"/>
                    </a:lnTo>
                    <a:lnTo>
                      <a:pt x="2999" y="1335"/>
                    </a:lnTo>
                    <a:lnTo>
                      <a:pt x="3192" y="1350"/>
                    </a:lnTo>
                    <a:lnTo>
                      <a:pt x="3388" y="1362"/>
                    </a:lnTo>
                    <a:lnTo>
                      <a:pt x="3587" y="1372"/>
                    </a:lnTo>
                    <a:lnTo>
                      <a:pt x="3790" y="1377"/>
                    </a:lnTo>
                    <a:lnTo>
                      <a:pt x="3995" y="1379"/>
                    </a:lnTo>
                    <a:lnTo>
                      <a:pt x="4199" y="1377"/>
                    </a:lnTo>
                    <a:lnTo>
                      <a:pt x="4402" y="1372"/>
                    </a:lnTo>
                    <a:lnTo>
                      <a:pt x="4601" y="1362"/>
                    </a:lnTo>
                    <a:lnTo>
                      <a:pt x="4798" y="1350"/>
                    </a:lnTo>
                    <a:lnTo>
                      <a:pt x="4990" y="1335"/>
                    </a:lnTo>
                    <a:lnTo>
                      <a:pt x="5180" y="1317"/>
                    </a:lnTo>
                    <a:lnTo>
                      <a:pt x="5365" y="1294"/>
                    </a:lnTo>
                    <a:lnTo>
                      <a:pt x="5546" y="1270"/>
                    </a:lnTo>
                    <a:lnTo>
                      <a:pt x="5723" y="1243"/>
                    </a:lnTo>
                    <a:lnTo>
                      <a:pt x="5895" y="1212"/>
                    </a:lnTo>
                    <a:lnTo>
                      <a:pt x="6062" y="1179"/>
                    </a:lnTo>
                    <a:lnTo>
                      <a:pt x="6224" y="1142"/>
                    </a:lnTo>
                    <a:lnTo>
                      <a:pt x="6381" y="1104"/>
                    </a:lnTo>
                    <a:lnTo>
                      <a:pt x="6532" y="1063"/>
                    </a:lnTo>
                    <a:lnTo>
                      <a:pt x="6677" y="1019"/>
                    </a:lnTo>
                    <a:lnTo>
                      <a:pt x="6816" y="974"/>
                    </a:lnTo>
                    <a:lnTo>
                      <a:pt x="6948" y="926"/>
                    </a:lnTo>
                    <a:lnTo>
                      <a:pt x="7073" y="875"/>
                    </a:lnTo>
                    <a:lnTo>
                      <a:pt x="7192" y="824"/>
                    </a:lnTo>
                    <a:lnTo>
                      <a:pt x="7304" y="770"/>
                    </a:lnTo>
                    <a:lnTo>
                      <a:pt x="7408" y="714"/>
                    </a:lnTo>
                    <a:lnTo>
                      <a:pt x="7504" y="656"/>
                    </a:lnTo>
                    <a:lnTo>
                      <a:pt x="7592" y="596"/>
                    </a:lnTo>
                    <a:lnTo>
                      <a:pt x="7672" y="535"/>
                    </a:lnTo>
                    <a:lnTo>
                      <a:pt x="7744" y="473"/>
                    </a:lnTo>
                    <a:lnTo>
                      <a:pt x="7807" y="409"/>
                    </a:lnTo>
                    <a:lnTo>
                      <a:pt x="7861" y="344"/>
                    </a:lnTo>
                    <a:lnTo>
                      <a:pt x="7906" y="277"/>
                    </a:lnTo>
                    <a:lnTo>
                      <a:pt x="7941" y="209"/>
                    </a:lnTo>
                    <a:lnTo>
                      <a:pt x="7966" y="140"/>
                    </a:lnTo>
                    <a:lnTo>
                      <a:pt x="7982" y="70"/>
                    </a:lnTo>
                    <a:lnTo>
                      <a:pt x="7988" y="0"/>
                    </a:lnTo>
                    <a:lnTo>
                      <a:pt x="7988" y="867"/>
                    </a:lnTo>
                  </a:path>
                </a:pathLst>
              </a:custGeom>
              <a:gradFill rotWithShape="0">
                <a:gsLst>
                  <a:gs pos="0">
                    <a:srgbClr val="FF9966"/>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23" name="Freeform 332"/>
              <p:cNvSpPr/>
              <p:nvPr/>
            </p:nvSpPr>
            <p:spPr bwMode="auto">
              <a:xfrm>
                <a:off x="3052" y="3066"/>
                <a:ext cx="307" cy="86"/>
              </a:xfrm>
              <a:custGeom>
                <a:avLst/>
                <a:gdLst>
                  <a:gd name="T0" fmla="*/ 7966 w 7988"/>
                  <a:gd name="T1" fmla="*/ 1009 h 2248"/>
                  <a:gd name="T2" fmla="*/ 7861 w 7988"/>
                  <a:gd name="T3" fmla="*/ 1213 h 2248"/>
                  <a:gd name="T4" fmla="*/ 7672 w 7988"/>
                  <a:gd name="T5" fmla="*/ 1404 h 2248"/>
                  <a:gd name="T6" fmla="*/ 7408 w 7988"/>
                  <a:gd name="T7" fmla="*/ 1583 h 2248"/>
                  <a:gd name="T8" fmla="*/ 7073 w 7988"/>
                  <a:gd name="T9" fmla="*/ 1745 h 2248"/>
                  <a:gd name="T10" fmla="*/ 6677 w 7988"/>
                  <a:gd name="T11" fmla="*/ 1888 h 2248"/>
                  <a:gd name="T12" fmla="*/ 6224 w 7988"/>
                  <a:gd name="T13" fmla="*/ 2011 h 2248"/>
                  <a:gd name="T14" fmla="*/ 5723 w 7988"/>
                  <a:gd name="T15" fmla="*/ 2112 h 2248"/>
                  <a:gd name="T16" fmla="*/ 5180 w 7988"/>
                  <a:gd name="T17" fmla="*/ 2186 h 2248"/>
                  <a:gd name="T18" fmla="*/ 4601 w 7988"/>
                  <a:gd name="T19" fmla="*/ 2232 h 2248"/>
                  <a:gd name="T20" fmla="*/ 3995 w 7988"/>
                  <a:gd name="T21" fmla="*/ 2248 h 2248"/>
                  <a:gd name="T22" fmla="*/ 3388 w 7988"/>
                  <a:gd name="T23" fmla="*/ 2232 h 2248"/>
                  <a:gd name="T24" fmla="*/ 2809 w 7988"/>
                  <a:gd name="T25" fmla="*/ 2186 h 2248"/>
                  <a:gd name="T26" fmla="*/ 2266 w 7988"/>
                  <a:gd name="T27" fmla="*/ 2112 h 2248"/>
                  <a:gd name="T28" fmla="*/ 1765 w 7988"/>
                  <a:gd name="T29" fmla="*/ 2012 h 2248"/>
                  <a:gd name="T30" fmla="*/ 1312 w 7988"/>
                  <a:gd name="T31" fmla="*/ 1889 h 2248"/>
                  <a:gd name="T32" fmla="*/ 915 w 7988"/>
                  <a:gd name="T33" fmla="*/ 1746 h 2248"/>
                  <a:gd name="T34" fmla="*/ 581 w 7988"/>
                  <a:gd name="T35" fmla="*/ 1584 h 2248"/>
                  <a:gd name="T36" fmla="*/ 316 w 7988"/>
                  <a:gd name="T37" fmla="*/ 1406 h 2248"/>
                  <a:gd name="T38" fmla="*/ 127 w 7988"/>
                  <a:gd name="T39" fmla="*/ 1216 h 2248"/>
                  <a:gd name="T40" fmla="*/ 22 w 7988"/>
                  <a:gd name="T41" fmla="*/ 1014 h 2248"/>
                  <a:gd name="T42" fmla="*/ 0 w 7988"/>
                  <a:gd name="T43" fmla="*/ 0 h 2248"/>
                  <a:gd name="T44" fmla="*/ 47 w 7988"/>
                  <a:gd name="T45" fmla="*/ 210 h 2248"/>
                  <a:gd name="T46" fmla="*/ 181 w 7988"/>
                  <a:gd name="T47" fmla="*/ 410 h 2248"/>
                  <a:gd name="T48" fmla="*/ 396 w 7988"/>
                  <a:gd name="T49" fmla="*/ 597 h 2248"/>
                  <a:gd name="T50" fmla="*/ 685 w 7988"/>
                  <a:gd name="T51" fmla="*/ 770 h 2248"/>
                  <a:gd name="T52" fmla="*/ 1041 w 7988"/>
                  <a:gd name="T53" fmla="*/ 926 h 2248"/>
                  <a:gd name="T54" fmla="*/ 1457 w 7988"/>
                  <a:gd name="T55" fmla="*/ 1063 h 2248"/>
                  <a:gd name="T56" fmla="*/ 1926 w 7988"/>
                  <a:gd name="T57" fmla="*/ 1179 h 2248"/>
                  <a:gd name="T58" fmla="*/ 2443 w 7988"/>
                  <a:gd name="T59" fmla="*/ 1270 h 2248"/>
                  <a:gd name="T60" fmla="*/ 2999 w 7988"/>
                  <a:gd name="T61" fmla="*/ 1335 h 2248"/>
                  <a:gd name="T62" fmla="*/ 3587 w 7988"/>
                  <a:gd name="T63" fmla="*/ 1372 h 2248"/>
                  <a:gd name="T64" fmla="*/ 4199 w 7988"/>
                  <a:gd name="T65" fmla="*/ 1378 h 2248"/>
                  <a:gd name="T66" fmla="*/ 4798 w 7988"/>
                  <a:gd name="T67" fmla="*/ 1352 h 2248"/>
                  <a:gd name="T68" fmla="*/ 5365 w 7988"/>
                  <a:gd name="T69" fmla="*/ 1296 h 2248"/>
                  <a:gd name="T70" fmla="*/ 5895 w 7988"/>
                  <a:gd name="T71" fmla="*/ 1213 h 2248"/>
                  <a:gd name="T72" fmla="*/ 6381 w 7988"/>
                  <a:gd name="T73" fmla="*/ 1105 h 2248"/>
                  <a:gd name="T74" fmla="*/ 6816 w 7988"/>
                  <a:gd name="T75" fmla="*/ 974 h 2248"/>
                  <a:gd name="T76" fmla="*/ 7192 w 7988"/>
                  <a:gd name="T77" fmla="*/ 824 h 2248"/>
                  <a:gd name="T78" fmla="*/ 7504 w 7988"/>
                  <a:gd name="T79" fmla="*/ 656 h 2248"/>
                  <a:gd name="T80" fmla="*/ 7744 w 7988"/>
                  <a:gd name="T81" fmla="*/ 473 h 2248"/>
                  <a:gd name="T82" fmla="*/ 7906 w 7988"/>
                  <a:gd name="T83" fmla="*/ 277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9"/>
                    </a:moveTo>
                    <a:lnTo>
                      <a:pt x="7982" y="939"/>
                    </a:lnTo>
                    <a:lnTo>
                      <a:pt x="7966" y="1009"/>
                    </a:lnTo>
                    <a:lnTo>
                      <a:pt x="7941" y="1078"/>
                    </a:lnTo>
                    <a:lnTo>
                      <a:pt x="7906" y="1146"/>
                    </a:lnTo>
                    <a:lnTo>
                      <a:pt x="7861" y="1213"/>
                    </a:lnTo>
                    <a:lnTo>
                      <a:pt x="7807" y="1277"/>
                    </a:lnTo>
                    <a:lnTo>
                      <a:pt x="7744" y="1341"/>
                    </a:lnTo>
                    <a:lnTo>
                      <a:pt x="7672" y="1404"/>
                    </a:lnTo>
                    <a:lnTo>
                      <a:pt x="7592" y="1465"/>
                    </a:lnTo>
                    <a:lnTo>
                      <a:pt x="7504" y="1525"/>
                    </a:lnTo>
                    <a:lnTo>
                      <a:pt x="7408" y="1583"/>
                    </a:lnTo>
                    <a:lnTo>
                      <a:pt x="7304" y="1639"/>
                    </a:lnTo>
                    <a:lnTo>
                      <a:pt x="7192" y="1693"/>
                    </a:lnTo>
                    <a:lnTo>
                      <a:pt x="7073" y="1745"/>
                    </a:lnTo>
                    <a:lnTo>
                      <a:pt x="6948" y="1795"/>
                    </a:lnTo>
                    <a:lnTo>
                      <a:pt x="6816" y="1843"/>
                    </a:lnTo>
                    <a:lnTo>
                      <a:pt x="6677" y="1888"/>
                    </a:lnTo>
                    <a:lnTo>
                      <a:pt x="6532" y="1932"/>
                    </a:lnTo>
                    <a:lnTo>
                      <a:pt x="6381" y="1973"/>
                    </a:lnTo>
                    <a:lnTo>
                      <a:pt x="6224" y="2011"/>
                    </a:lnTo>
                    <a:lnTo>
                      <a:pt x="6062" y="2048"/>
                    </a:lnTo>
                    <a:lnTo>
                      <a:pt x="5895" y="2081"/>
                    </a:lnTo>
                    <a:lnTo>
                      <a:pt x="5723" y="2112"/>
                    </a:lnTo>
                    <a:lnTo>
                      <a:pt x="5546" y="2139"/>
                    </a:lnTo>
                    <a:lnTo>
                      <a:pt x="5365" y="2164"/>
                    </a:lnTo>
                    <a:lnTo>
                      <a:pt x="5180" y="2186"/>
                    </a:lnTo>
                    <a:lnTo>
                      <a:pt x="4990" y="2204"/>
                    </a:lnTo>
                    <a:lnTo>
                      <a:pt x="4798" y="2219"/>
                    </a:lnTo>
                    <a:lnTo>
                      <a:pt x="4601" y="2232"/>
                    </a:lnTo>
                    <a:lnTo>
                      <a:pt x="4402" y="2240"/>
                    </a:lnTo>
                    <a:lnTo>
                      <a:pt x="4199" y="2246"/>
                    </a:lnTo>
                    <a:lnTo>
                      <a:pt x="3995" y="2248"/>
                    </a:lnTo>
                    <a:lnTo>
                      <a:pt x="3790" y="2246"/>
                    </a:lnTo>
                    <a:lnTo>
                      <a:pt x="3587" y="2240"/>
                    </a:lnTo>
                    <a:lnTo>
                      <a:pt x="3388" y="2232"/>
                    </a:lnTo>
                    <a:lnTo>
                      <a:pt x="3192" y="2220"/>
                    </a:lnTo>
                    <a:lnTo>
                      <a:pt x="2999" y="2204"/>
                    </a:lnTo>
                    <a:lnTo>
                      <a:pt x="2809" y="2186"/>
                    </a:lnTo>
                    <a:lnTo>
                      <a:pt x="2624" y="2164"/>
                    </a:lnTo>
                    <a:lnTo>
                      <a:pt x="2443" y="2139"/>
                    </a:lnTo>
                    <a:lnTo>
                      <a:pt x="2266" y="2112"/>
                    </a:lnTo>
                    <a:lnTo>
                      <a:pt x="2093" y="2081"/>
                    </a:lnTo>
                    <a:lnTo>
                      <a:pt x="1926" y="2048"/>
                    </a:lnTo>
                    <a:lnTo>
                      <a:pt x="1765" y="2012"/>
                    </a:lnTo>
                    <a:lnTo>
                      <a:pt x="1608" y="1974"/>
                    </a:lnTo>
                    <a:lnTo>
                      <a:pt x="1457" y="1933"/>
                    </a:lnTo>
                    <a:lnTo>
                      <a:pt x="1312" y="1889"/>
                    </a:lnTo>
                    <a:lnTo>
                      <a:pt x="1174" y="1844"/>
                    </a:lnTo>
                    <a:lnTo>
                      <a:pt x="1041" y="1796"/>
                    </a:lnTo>
                    <a:lnTo>
                      <a:pt x="915" y="1746"/>
                    </a:lnTo>
                    <a:lnTo>
                      <a:pt x="796" y="1694"/>
                    </a:lnTo>
                    <a:lnTo>
                      <a:pt x="685" y="1640"/>
                    </a:lnTo>
                    <a:lnTo>
                      <a:pt x="581" y="1584"/>
                    </a:lnTo>
                    <a:lnTo>
                      <a:pt x="484" y="1527"/>
                    </a:lnTo>
                    <a:lnTo>
                      <a:pt x="396" y="1467"/>
                    </a:lnTo>
                    <a:lnTo>
                      <a:pt x="316" y="1406"/>
                    </a:lnTo>
                    <a:lnTo>
                      <a:pt x="244" y="1344"/>
                    </a:lnTo>
                    <a:lnTo>
                      <a:pt x="181" y="1281"/>
                    </a:lnTo>
                    <a:lnTo>
                      <a:pt x="127" y="1216"/>
                    </a:lnTo>
                    <a:lnTo>
                      <a:pt x="83" y="1150"/>
                    </a:lnTo>
                    <a:lnTo>
                      <a:pt x="47" y="1083"/>
                    </a:lnTo>
                    <a:lnTo>
                      <a:pt x="22" y="1014"/>
                    </a:lnTo>
                    <a:lnTo>
                      <a:pt x="6" y="945"/>
                    </a:lnTo>
                    <a:lnTo>
                      <a:pt x="0" y="874"/>
                    </a:lnTo>
                    <a:lnTo>
                      <a:pt x="0" y="0"/>
                    </a:lnTo>
                    <a:lnTo>
                      <a:pt x="6" y="71"/>
                    </a:lnTo>
                    <a:lnTo>
                      <a:pt x="22" y="141"/>
                    </a:lnTo>
                    <a:lnTo>
                      <a:pt x="47" y="210"/>
                    </a:lnTo>
                    <a:lnTo>
                      <a:pt x="83" y="277"/>
                    </a:lnTo>
                    <a:lnTo>
                      <a:pt x="127" y="344"/>
                    </a:lnTo>
                    <a:lnTo>
                      <a:pt x="181" y="410"/>
                    </a:lnTo>
                    <a:lnTo>
                      <a:pt x="244" y="474"/>
                    </a:lnTo>
                    <a:lnTo>
                      <a:pt x="316" y="536"/>
                    </a:lnTo>
                    <a:lnTo>
                      <a:pt x="396" y="597"/>
                    </a:lnTo>
                    <a:lnTo>
                      <a:pt x="484" y="656"/>
                    </a:lnTo>
                    <a:lnTo>
                      <a:pt x="581" y="714"/>
                    </a:lnTo>
                    <a:lnTo>
                      <a:pt x="685" y="770"/>
                    </a:lnTo>
                    <a:lnTo>
                      <a:pt x="796" y="824"/>
                    </a:lnTo>
                    <a:lnTo>
                      <a:pt x="915" y="877"/>
                    </a:lnTo>
                    <a:lnTo>
                      <a:pt x="1041" y="926"/>
                    </a:lnTo>
                    <a:lnTo>
                      <a:pt x="1174" y="974"/>
                    </a:lnTo>
                    <a:lnTo>
                      <a:pt x="1312" y="1020"/>
                    </a:lnTo>
                    <a:lnTo>
                      <a:pt x="1457" y="1063"/>
                    </a:lnTo>
                    <a:lnTo>
                      <a:pt x="1608" y="1105"/>
                    </a:lnTo>
                    <a:lnTo>
                      <a:pt x="1765" y="1144"/>
                    </a:lnTo>
                    <a:lnTo>
                      <a:pt x="1926" y="1179"/>
                    </a:lnTo>
                    <a:lnTo>
                      <a:pt x="2093" y="1213"/>
                    </a:lnTo>
                    <a:lnTo>
                      <a:pt x="2266" y="1243"/>
                    </a:lnTo>
                    <a:lnTo>
                      <a:pt x="2443" y="1270"/>
                    </a:lnTo>
                    <a:lnTo>
                      <a:pt x="2624" y="1296"/>
                    </a:lnTo>
                    <a:lnTo>
                      <a:pt x="2809" y="1317"/>
                    </a:lnTo>
                    <a:lnTo>
                      <a:pt x="2999" y="1335"/>
                    </a:lnTo>
                    <a:lnTo>
                      <a:pt x="3192" y="1352"/>
                    </a:lnTo>
                    <a:lnTo>
                      <a:pt x="3388" y="1364"/>
                    </a:lnTo>
                    <a:lnTo>
                      <a:pt x="3587" y="1372"/>
                    </a:lnTo>
                    <a:lnTo>
                      <a:pt x="3790" y="1378"/>
                    </a:lnTo>
                    <a:lnTo>
                      <a:pt x="3995" y="1379"/>
                    </a:lnTo>
                    <a:lnTo>
                      <a:pt x="4199" y="1378"/>
                    </a:lnTo>
                    <a:lnTo>
                      <a:pt x="4402" y="1372"/>
                    </a:lnTo>
                    <a:lnTo>
                      <a:pt x="4601" y="1364"/>
                    </a:lnTo>
                    <a:lnTo>
                      <a:pt x="4798" y="1352"/>
                    </a:lnTo>
                    <a:lnTo>
                      <a:pt x="4990" y="1335"/>
                    </a:lnTo>
                    <a:lnTo>
                      <a:pt x="5180" y="1317"/>
                    </a:lnTo>
                    <a:lnTo>
                      <a:pt x="5365" y="1296"/>
                    </a:lnTo>
                    <a:lnTo>
                      <a:pt x="5546" y="1270"/>
                    </a:lnTo>
                    <a:lnTo>
                      <a:pt x="5723" y="1243"/>
                    </a:lnTo>
                    <a:lnTo>
                      <a:pt x="5895" y="1213"/>
                    </a:lnTo>
                    <a:lnTo>
                      <a:pt x="6062" y="1179"/>
                    </a:lnTo>
                    <a:lnTo>
                      <a:pt x="6224" y="1144"/>
                    </a:lnTo>
                    <a:lnTo>
                      <a:pt x="6381" y="1105"/>
                    </a:lnTo>
                    <a:lnTo>
                      <a:pt x="6532" y="1063"/>
                    </a:lnTo>
                    <a:lnTo>
                      <a:pt x="6677" y="1020"/>
                    </a:lnTo>
                    <a:lnTo>
                      <a:pt x="6816" y="974"/>
                    </a:lnTo>
                    <a:lnTo>
                      <a:pt x="6948" y="926"/>
                    </a:lnTo>
                    <a:lnTo>
                      <a:pt x="7073" y="877"/>
                    </a:lnTo>
                    <a:lnTo>
                      <a:pt x="7192" y="824"/>
                    </a:lnTo>
                    <a:lnTo>
                      <a:pt x="7304" y="770"/>
                    </a:lnTo>
                    <a:lnTo>
                      <a:pt x="7408" y="714"/>
                    </a:lnTo>
                    <a:lnTo>
                      <a:pt x="7504" y="656"/>
                    </a:lnTo>
                    <a:lnTo>
                      <a:pt x="7592" y="597"/>
                    </a:lnTo>
                    <a:lnTo>
                      <a:pt x="7672" y="536"/>
                    </a:lnTo>
                    <a:lnTo>
                      <a:pt x="7744" y="473"/>
                    </a:lnTo>
                    <a:lnTo>
                      <a:pt x="7807" y="409"/>
                    </a:lnTo>
                    <a:lnTo>
                      <a:pt x="7861" y="344"/>
                    </a:lnTo>
                    <a:lnTo>
                      <a:pt x="7906" y="277"/>
                    </a:lnTo>
                    <a:lnTo>
                      <a:pt x="7941" y="209"/>
                    </a:lnTo>
                    <a:lnTo>
                      <a:pt x="7966" y="140"/>
                    </a:lnTo>
                    <a:lnTo>
                      <a:pt x="7982" y="71"/>
                    </a:lnTo>
                    <a:lnTo>
                      <a:pt x="7988" y="0"/>
                    </a:lnTo>
                    <a:lnTo>
                      <a:pt x="7988" y="869"/>
                    </a:lnTo>
                  </a:path>
                </a:pathLst>
              </a:custGeom>
              <a:gradFill rotWithShape="0">
                <a:gsLst>
                  <a:gs pos="0">
                    <a:srgbClr val="FF9966"/>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524" name="Freeform 333"/>
            <p:cNvSpPr/>
            <p:nvPr/>
          </p:nvSpPr>
          <p:spPr bwMode="auto">
            <a:xfrm>
              <a:off x="288" y="2837"/>
              <a:ext cx="307" cy="111"/>
            </a:xfrm>
            <a:custGeom>
              <a:avLst/>
              <a:gdLst>
                <a:gd name="T0" fmla="*/ 4401 w 7988"/>
                <a:gd name="T1" fmla="*/ 8 h 2886"/>
                <a:gd name="T2" fmla="*/ 4989 w 7988"/>
                <a:gd name="T3" fmla="*/ 46 h 2886"/>
                <a:gd name="T4" fmla="*/ 5546 w 7988"/>
                <a:gd name="T5" fmla="*/ 114 h 2886"/>
                <a:gd name="T6" fmla="*/ 6062 w 7988"/>
                <a:gd name="T7" fmla="*/ 210 h 2886"/>
                <a:gd name="T8" fmla="*/ 6532 w 7988"/>
                <a:gd name="T9" fmla="*/ 331 h 2886"/>
                <a:gd name="T10" fmla="*/ 6947 w 7988"/>
                <a:gd name="T11" fmla="*/ 474 h 2886"/>
                <a:gd name="T12" fmla="*/ 7303 w 7988"/>
                <a:gd name="T13" fmla="*/ 637 h 2886"/>
                <a:gd name="T14" fmla="*/ 7592 w 7988"/>
                <a:gd name="T15" fmla="*/ 819 h 2886"/>
                <a:gd name="T16" fmla="*/ 7807 w 7988"/>
                <a:gd name="T17" fmla="*/ 1015 h 2886"/>
                <a:gd name="T18" fmla="*/ 7941 w 7988"/>
                <a:gd name="T19" fmla="*/ 1224 h 2886"/>
                <a:gd name="T20" fmla="*/ 7988 w 7988"/>
                <a:gd name="T21" fmla="*/ 1443 h 2886"/>
                <a:gd name="T22" fmla="*/ 7941 w 7988"/>
                <a:gd name="T23" fmla="*/ 1662 h 2886"/>
                <a:gd name="T24" fmla="*/ 7807 w 7988"/>
                <a:gd name="T25" fmla="*/ 1871 h 2886"/>
                <a:gd name="T26" fmla="*/ 7592 w 7988"/>
                <a:gd name="T27" fmla="*/ 2068 h 2886"/>
                <a:gd name="T28" fmla="*/ 7303 w 7988"/>
                <a:gd name="T29" fmla="*/ 2249 h 2886"/>
                <a:gd name="T30" fmla="*/ 6947 w 7988"/>
                <a:gd name="T31" fmla="*/ 2412 h 2886"/>
                <a:gd name="T32" fmla="*/ 6532 w 7988"/>
                <a:gd name="T33" fmla="*/ 2556 h 2886"/>
                <a:gd name="T34" fmla="*/ 6062 w 7988"/>
                <a:gd name="T35" fmla="*/ 2677 h 2886"/>
                <a:gd name="T36" fmla="*/ 5546 w 7988"/>
                <a:gd name="T37" fmla="*/ 2773 h 2886"/>
                <a:gd name="T38" fmla="*/ 4989 w 7988"/>
                <a:gd name="T39" fmla="*/ 2840 h 2886"/>
                <a:gd name="T40" fmla="*/ 4401 w 7988"/>
                <a:gd name="T41" fmla="*/ 2879 h 2886"/>
                <a:gd name="T42" fmla="*/ 3789 w 7988"/>
                <a:gd name="T43" fmla="*/ 2884 h 2886"/>
                <a:gd name="T44" fmla="*/ 3191 w 7988"/>
                <a:gd name="T45" fmla="*/ 2857 h 2886"/>
                <a:gd name="T46" fmla="*/ 2624 w 7988"/>
                <a:gd name="T47" fmla="*/ 2799 h 2886"/>
                <a:gd name="T48" fmla="*/ 2093 w 7988"/>
                <a:gd name="T49" fmla="*/ 2712 h 2886"/>
                <a:gd name="T50" fmla="*/ 1608 w 7988"/>
                <a:gd name="T51" fmla="*/ 2599 h 2886"/>
                <a:gd name="T52" fmla="*/ 1173 w 7988"/>
                <a:gd name="T53" fmla="*/ 2463 h 2886"/>
                <a:gd name="T54" fmla="*/ 795 w 7988"/>
                <a:gd name="T55" fmla="*/ 2306 h 2886"/>
                <a:gd name="T56" fmla="*/ 484 w 7988"/>
                <a:gd name="T57" fmla="*/ 2130 h 2886"/>
                <a:gd name="T58" fmla="*/ 244 w 7988"/>
                <a:gd name="T59" fmla="*/ 1938 h 2886"/>
                <a:gd name="T60" fmla="*/ 82 w 7988"/>
                <a:gd name="T61" fmla="*/ 1733 h 2886"/>
                <a:gd name="T62" fmla="*/ 6 w 7988"/>
                <a:gd name="T63" fmla="*/ 1517 h 2886"/>
                <a:gd name="T64" fmla="*/ 22 w 7988"/>
                <a:gd name="T65" fmla="*/ 1296 h 2886"/>
                <a:gd name="T66" fmla="*/ 126 w 7988"/>
                <a:gd name="T67" fmla="*/ 1084 h 2886"/>
                <a:gd name="T68" fmla="*/ 315 w 7988"/>
                <a:gd name="T69" fmla="*/ 883 h 2886"/>
                <a:gd name="T70" fmla="*/ 581 w 7988"/>
                <a:gd name="T71" fmla="*/ 696 h 2886"/>
                <a:gd name="T72" fmla="*/ 914 w 7988"/>
                <a:gd name="T73" fmla="*/ 527 h 2886"/>
                <a:gd name="T74" fmla="*/ 1312 w 7988"/>
                <a:gd name="T75" fmla="*/ 377 h 2886"/>
                <a:gd name="T76" fmla="*/ 1764 w 7988"/>
                <a:gd name="T77" fmla="*/ 248 h 2886"/>
                <a:gd name="T78" fmla="*/ 2266 w 7988"/>
                <a:gd name="T79" fmla="*/ 143 h 2886"/>
                <a:gd name="T80" fmla="*/ 2808 w 7988"/>
                <a:gd name="T81" fmla="*/ 66 h 2886"/>
                <a:gd name="T82" fmla="*/ 3387 w 7988"/>
                <a:gd name="T83" fmla="*/ 17 h 2886"/>
                <a:gd name="T84" fmla="*/ 3994 w 7988"/>
                <a:gd name="T85" fmla="*/ 0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886">
                  <a:moveTo>
                    <a:pt x="3994" y="0"/>
                  </a:moveTo>
                  <a:lnTo>
                    <a:pt x="4198" y="2"/>
                  </a:lnTo>
                  <a:lnTo>
                    <a:pt x="4401" y="8"/>
                  </a:lnTo>
                  <a:lnTo>
                    <a:pt x="4601" y="17"/>
                  </a:lnTo>
                  <a:lnTo>
                    <a:pt x="4797" y="30"/>
                  </a:lnTo>
                  <a:lnTo>
                    <a:pt x="4989" y="46"/>
                  </a:lnTo>
                  <a:lnTo>
                    <a:pt x="5179" y="66"/>
                  </a:lnTo>
                  <a:lnTo>
                    <a:pt x="5365" y="89"/>
                  </a:lnTo>
                  <a:lnTo>
                    <a:pt x="5546" y="114"/>
                  </a:lnTo>
                  <a:lnTo>
                    <a:pt x="5723" y="143"/>
                  </a:lnTo>
                  <a:lnTo>
                    <a:pt x="5895" y="175"/>
                  </a:lnTo>
                  <a:lnTo>
                    <a:pt x="6062" y="210"/>
                  </a:lnTo>
                  <a:lnTo>
                    <a:pt x="6224" y="248"/>
                  </a:lnTo>
                  <a:lnTo>
                    <a:pt x="6381" y="288"/>
                  </a:lnTo>
                  <a:lnTo>
                    <a:pt x="6532" y="331"/>
                  </a:lnTo>
                  <a:lnTo>
                    <a:pt x="6677" y="377"/>
                  </a:lnTo>
                  <a:lnTo>
                    <a:pt x="6816" y="424"/>
                  </a:lnTo>
                  <a:lnTo>
                    <a:pt x="6947" y="474"/>
                  </a:lnTo>
                  <a:lnTo>
                    <a:pt x="7073" y="527"/>
                  </a:lnTo>
                  <a:lnTo>
                    <a:pt x="7192" y="582"/>
                  </a:lnTo>
                  <a:lnTo>
                    <a:pt x="7303" y="637"/>
                  </a:lnTo>
                  <a:lnTo>
                    <a:pt x="7408" y="696"/>
                  </a:lnTo>
                  <a:lnTo>
                    <a:pt x="7504" y="757"/>
                  </a:lnTo>
                  <a:lnTo>
                    <a:pt x="7592" y="819"/>
                  </a:lnTo>
                  <a:lnTo>
                    <a:pt x="7672" y="883"/>
                  </a:lnTo>
                  <a:lnTo>
                    <a:pt x="7744" y="948"/>
                  </a:lnTo>
                  <a:lnTo>
                    <a:pt x="7807" y="1015"/>
                  </a:lnTo>
                  <a:lnTo>
                    <a:pt x="7861" y="1084"/>
                  </a:lnTo>
                  <a:lnTo>
                    <a:pt x="7906" y="1153"/>
                  </a:lnTo>
                  <a:lnTo>
                    <a:pt x="7941" y="1224"/>
                  </a:lnTo>
                  <a:lnTo>
                    <a:pt x="7966" y="1296"/>
                  </a:lnTo>
                  <a:lnTo>
                    <a:pt x="7982" y="1369"/>
                  </a:lnTo>
                  <a:lnTo>
                    <a:pt x="7988" y="1443"/>
                  </a:lnTo>
                  <a:lnTo>
                    <a:pt x="7982" y="1517"/>
                  </a:lnTo>
                  <a:lnTo>
                    <a:pt x="7966" y="1590"/>
                  </a:lnTo>
                  <a:lnTo>
                    <a:pt x="7941" y="1662"/>
                  </a:lnTo>
                  <a:lnTo>
                    <a:pt x="7906" y="1733"/>
                  </a:lnTo>
                  <a:lnTo>
                    <a:pt x="7861" y="1803"/>
                  </a:lnTo>
                  <a:lnTo>
                    <a:pt x="7807" y="1871"/>
                  </a:lnTo>
                  <a:lnTo>
                    <a:pt x="7744" y="1938"/>
                  </a:lnTo>
                  <a:lnTo>
                    <a:pt x="7672" y="2004"/>
                  </a:lnTo>
                  <a:lnTo>
                    <a:pt x="7592" y="2068"/>
                  </a:lnTo>
                  <a:lnTo>
                    <a:pt x="7504" y="2130"/>
                  </a:lnTo>
                  <a:lnTo>
                    <a:pt x="7408" y="2191"/>
                  </a:lnTo>
                  <a:lnTo>
                    <a:pt x="7303" y="2249"/>
                  </a:lnTo>
                  <a:lnTo>
                    <a:pt x="7192" y="2306"/>
                  </a:lnTo>
                  <a:lnTo>
                    <a:pt x="7073" y="2361"/>
                  </a:lnTo>
                  <a:lnTo>
                    <a:pt x="6947" y="2412"/>
                  </a:lnTo>
                  <a:lnTo>
                    <a:pt x="6816" y="2463"/>
                  </a:lnTo>
                  <a:lnTo>
                    <a:pt x="6677" y="2511"/>
                  </a:lnTo>
                  <a:lnTo>
                    <a:pt x="6532" y="2556"/>
                  </a:lnTo>
                  <a:lnTo>
                    <a:pt x="6381" y="2599"/>
                  </a:lnTo>
                  <a:lnTo>
                    <a:pt x="6224" y="2640"/>
                  </a:lnTo>
                  <a:lnTo>
                    <a:pt x="6062" y="2677"/>
                  </a:lnTo>
                  <a:lnTo>
                    <a:pt x="5895" y="2712"/>
                  </a:lnTo>
                  <a:lnTo>
                    <a:pt x="5723" y="2744"/>
                  </a:lnTo>
                  <a:lnTo>
                    <a:pt x="5546" y="2773"/>
                  </a:lnTo>
                  <a:lnTo>
                    <a:pt x="5365" y="2799"/>
                  </a:lnTo>
                  <a:lnTo>
                    <a:pt x="5179" y="2821"/>
                  </a:lnTo>
                  <a:lnTo>
                    <a:pt x="4989" y="2840"/>
                  </a:lnTo>
                  <a:lnTo>
                    <a:pt x="4797" y="2857"/>
                  </a:lnTo>
                  <a:lnTo>
                    <a:pt x="4601" y="2870"/>
                  </a:lnTo>
                  <a:lnTo>
                    <a:pt x="4401" y="2879"/>
                  </a:lnTo>
                  <a:lnTo>
                    <a:pt x="4198" y="2884"/>
                  </a:lnTo>
                  <a:lnTo>
                    <a:pt x="3994" y="2886"/>
                  </a:lnTo>
                  <a:lnTo>
                    <a:pt x="3789" y="2884"/>
                  </a:lnTo>
                  <a:lnTo>
                    <a:pt x="3587" y="2879"/>
                  </a:lnTo>
                  <a:lnTo>
                    <a:pt x="3387" y="2870"/>
                  </a:lnTo>
                  <a:lnTo>
                    <a:pt x="3191" y="2857"/>
                  </a:lnTo>
                  <a:lnTo>
                    <a:pt x="2998" y="2840"/>
                  </a:lnTo>
                  <a:lnTo>
                    <a:pt x="2808" y="2821"/>
                  </a:lnTo>
                  <a:lnTo>
                    <a:pt x="2624" y="2799"/>
                  </a:lnTo>
                  <a:lnTo>
                    <a:pt x="2442" y="2773"/>
                  </a:lnTo>
                  <a:lnTo>
                    <a:pt x="2266" y="2744"/>
                  </a:lnTo>
                  <a:lnTo>
                    <a:pt x="2093" y="2712"/>
                  </a:lnTo>
                  <a:lnTo>
                    <a:pt x="1926" y="2677"/>
                  </a:lnTo>
                  <a:lnTo>
                    <a:pt x="1764" y="2640"/>
                  </a:lnTo>
                  <a:lnTo>
                    <a:pt x="1608" y="2599"/>
                  </a:lnTo>
                  <a:lnTo>
                    <a:pt x="1457" y="2556"/>
                  </a:lnTo>
                  <a:lnTo>
                    <a:pt x="1312" y="2511"/>
                  </a:lnTo>
                  <a:lnTo>
                    <a:pt x="1173" y="2463"/>
                  </a:lnTo>
                  <a:lnTo>
                    <a:pt x="1040" y="2412"/>
                  </a:lnTo>
                  <a:lnTo>
                    <a:pt x="914" y="2361"/>
                  </a:lnTo>
                  <a:lnTo>
                    <a:pt x="795" y="2306"/>
                  </a:lnTo>
                  <a:lnTo>
                    <a:pt x="684" y="2249"/>
                  </a:lnTo>
                  <a:lnTo>
                    <a:pt x="581" y="2191"/>
                  </a:lnTo>
                  <a:lnTo>
                    <a:pt x="484" y="2130"/>
                  </a:lnTo>
                  <a:lnTo>
                    <a:pt x="395" y="2068"/>
                  </a:lnTo>
                  <a:lnTo>
                    <a:pt x="315" y="2004"/>
                  </a:lnTo>
                  <a:lnTo>
                    <a:pt x="244" y="1938"/>
                  </a:lnTo>
                  <a:lnTo>
                    <a:pt x="181" y="1871"/>
                  </a:lnTo>
                  <a:lnTo>
                    <a:pt x="126" y="1803"/>
                  </a:lnTo>
                  <a:lnTo>
                    <a:pt x="82" y="1733"/>
                  </a:lnTo>
                  <a:lnTo>
                    <a:pt x="47" y="1662"/>
                  </a:lnTo>
                  <a:lnTo>
                    <a:pt x="22" y="1590"/>
                  </a:lnTo>
                  <a:lnTo>
                    <a:pt x="6" y="1517"/>
                  </a:lnTo>
                  <a:lnTo>
                    <a:pt x="0" y="1443"/>
                  </a:lnTo>
                  <a:lnTo>
                    <a:pt x="6" y="1369"/>
                  </a:lnTo>
                  <a:lnTo>
                    <a:pt x="22" y="1296"/>
                  </a:lnTo>
                  <a:lnTo>
                    <a:pt x="47" y="1224"/>
                  </a:lnTo>
                  <a:lnTo>
                    <a:pt x="82" y="1153"/>
                  </a:lnTo>
                  <a:lnTo>
                    <a:pt x="126" y="1084"/>
                  </a:lnTo>
                  <a:lnTo>
                    <a:pt x="181" y="1015"/>
                  </a:lnTo>
                  <a:lnTo>
                    <a:pt x="244" y="948"/>
                  </a:lnTo>
                  <a:lnTo>
                    <a:pt x="315" y="883"/>
                  </a:lnTo>
                  <a:lnTo>
                    <a:pt x="395" y="819"/>
                  </a:lnTo>
                  <a:lnTo>
                    <a:pt x="484" y="757"/>
                  </a:lnTo>
                  <a:lnTo>
                    <a:pt x="581" y="696"/>
                  </a:lnTo>
                  <a:lnTo>
                    <a:pt x="684" y="637"/>
                  </a:lnTo>
                  <a:lnTo>
                    <a:pt x="795" y="582"/>
                  </a:lnTo>
                  <a:lnTo>
                    <a:pt x="914" y="527"/>
                  </a:lnTo>
                  <a:lnTo>
                    <a:pt x="1040" y="474"/>
                  </a:lnTo>
                  <a:lnTo>
                    <a:pt x="1173" y="424"/>
                  </a:lnTo>
                  <a:lnTo>
                    <a:pt x="1312" y="377"/>
                  </a:lnTo>
                  <a:lnTo>
                    <a:pt x="1457" y="331"/>
                  </a:lnTo>
                  <a:lnTo>
                    <a:pt x="1608" y="288"/>
                  </a:lnTo>
                  <a:lnTo>
                    <a:pt x="1764" y="248"/>
                  </a:lnTo>
                  <a:lnTo>
                    <a:pt x="1926" y="210"/>
                  </a:lnTo>
                  <a:lnTo>
                    <a:pt x="2093" y="175"/>
                  </a:lnTo>
                  <a:lnTo>
                    <a:pt x="2266" y="143"/>
                  </a:lnTo>
                  <a:lnTo>
                    <a:pt x="2442" y="114"/>
                  </a:lnTo>
                  <a:lnTo>
                    <a:pt x="2624" y="89"/>
                  </a:lnTo>
                  <a:lnTo>
                    <a:pt x="2808" y="66"/>
                  </a:lnTo>
                  <a:lnTo>
                    <a:pt x="2998" y="46"/>
                  </a:lnTo>
                  <a:lnTo>
                    <a:pt x="3191" y="30"/>
                  </a:lnTo>
                  <a:lnTo>
                    <a:pt x="3387" y="17"/>
                  </a:lnTo>
                  <a:lnTo>
                    <a:pt x="3587" y="8"/>
                  </a:lnTo>
                  <a:lnTo>
                    <a:pt x="3789" y="2"/>
                  </a:lnTo>
                  <a:lnTo>
                    <a:pt x="3994" y="0"/>
                  </a:lnTo>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525" name="Group 477"/>
          <p:cNvGrpSpPr/>
          <p:nvPr/>
        </p:nvGrpSpPr>
        <p:grpSpPr bwMode="auto">
          <a:xfrm>
            <a:off x="1262063" y="1454150"/>
            <a:ext cx="207962" cy="277813"/>
            <a:chOff x="288" y="2837"/>
            <a:chExt cx="307" cy="344"/>
          </a:xfrm>
        </p:grpSpPr>
        <p:sp>
          <p:nvSpPr>
            <p:cNvPr id="2526" name="Freeform 335"/>
            <p:cNvSpPr/>
            <p:nvPr/>
          </p:nvSpPr>
          <p:spPr bwMode="auto">
            <a:xfrm>
              <a:off x="288" y="2837"/>
              <a:ext cx="307" cy="344"/>
            </a:xfrm>
            <a:custGeom>
              <a:avLst/>
              <a:gdLst>
                <a:gd name="T0" fmla="*/ 22 w 7988"/>
                <a:gd name="T1" fmla="*/ 7678 h 8962"/>
                <a:gd name="T2" fmla="*/ 126 w 7988"/>
                <a:gd name="T3" fmla="*/ 7890 h 8962"/>
                <a:gd name="T4" fmla="*/ 316 w 7988"/>
                <a:gd name="T5" fmla="*/ 8089 h 8962"/>
                <a:gd name="T6" fmla="*/ 581 w 7988"/>
                <a:gd name="T7" fmla="*/ 8273 h 8962"/>
                <a:gd name="T8" fmla="*/ 915 w 7988"/>
                <a:gd name="T9" fmla="*/ 8442 h 8962"/>
                <a:gd name="T10" fmla="*/ 1312 w 7988"/>
                <a:gd name="T11" fmla="*/ 8591 h 8962"/>
                <a:gd name="T12" fmla="*/ 1765 w 7988"/>
                <a:gd name="T13" fmla="*/ 8719 h 8962"/>
                <a:gd name="T14" fmla="*/ 2266 w 7988"/>
                <a:gd name="T15" fmla="*/ 8821 h 8962"/>
                <a:gd name="T16" fmla="*/ 2809 w 7988"/>
                <a:gd name="T17" fmla="*/ 8898 h 8962"/>
                <a:gd name="T18" fmla="*/ 3388 w 7988"/>
                <a:gd name="T19" fmla="*/ 8946 h 8962"/>
                <a:gd name="T20" fmla="*/ 3995 w 7988"/>
                <a:gd name="T21" fmla="*/ 8962 h 8962"/>
                <a:gd name="T22" fmla="*/ 4601 w 7988"/>
                <a:gd name="T23" fmla="*/ 8946 h 8962"/>
                <a:gd name="T24" fmla="*/ 5180 w 7988"/>
                <a:gd name="T25" fmla="*/ 8898 h 8962"/>
                <a:gd name="T26" fmla="*/ 5723 w 7988"/>
                <a:gd name="T27" fmla="*/ 8821 h 8962"/>
                <a:gd name="T28" fmla="*/ 6224 w 7988"/>
                <a:gd name="T29" fmla="*/ 8717 h 8962"/>
                <a:gd name="T30" fmla="*/ 6677 w 7988"/>
                <a:gd name="T31" fmla="*/ 8590 h 8962"/>
                <a:gd name="T32" fmla="*/ 7073 w 7988"/>
                <a:gd name="T33" fmla="*/ 8440 h 8962"/>
                <a:gd name="T34" fmla="*/ 7408 w 7988"/>
                <a:gd name="T35" fmla="*/ 8271 h 8962"/>
                <a:gd name="T36" fmla="*/ 7672 w 7988"/>
                <a:gd name="T37" fmla="*/ 8086 h 8962"/>
                <a:gd name="T38" fmla="*/ 7861 w 7988"/>
                <a:gd name="T39" fmla="*/ 7886 h 8962"/>
                <a:gd name="T40" fmla="*/ 7966 w 7988"/>
                <a:gd name="T41" fmla="*/ 7675 h 8962"/>
                <a:gd name="T42" fmla="*/ 7988 w 7988"/>
                <a:gd name="T43" fmla="*/ 1435 h 8962"/>
                <a:gd name="T44" fmla="*/ 7941 w 7988"/>
                <a:gd name="T45" fmla="*/ 1217 h 8962"/>
                <a:gd name="T46" fmla="*/ 7807 w 7988"/>
                <a:gd name="T47" fmla="*/ 1010 h 8962"/>
                <a:gd name="T48" fmla="*/ 7592 w 7988"/>
                <a:gd name="T49" fmla="*/ 814 h 8962"/>
                <a:gd name="T50" fmla="*/ 7304 w 7988"/>
                <a:gd name="T51" fmla="*/ 634 h 8962"/>
                <a:gd name="T52" fmla="*/ 6948 w 7988"/>
                <a:gd name="T53" fmla="*/ 471 h 8962"/>
                <a:gd name="T54" fmla="*/ 6532 w 7988"/>
                <a:gd name="T55" fmla="*/ 329 h 8962"/>
                <a:gd name="T56" fmla="*/ 6062 w 7988"/>
                <a:gd name="T57" fmla="*/ 209 h 8962"/>
                <a:gd name="T58" fmla="*/ 5546 w 7988"/>
                <a:gd name="T59" fmla="*/ 114 h 8962"/>
                <a:gd name="T60" fmla="*/ 4990 w 7988"/>
                <a:gd name="T61" fmla="*/ 46 h 8962"/>
                <a:gd name="T62" fmla="*/ 4401 w 7988"/>
                <a:gd name="T63" fmla="*/ 8 h 8962"/>
                <a:gd name="T64" fmla="*/ 3790 w 7988"/>
                <a:gd name="T65" fmla="*/ 2 h 8962"/>
                <a:gd name="T66" fmla="*/ 3192 w 7988"/>
                <a:gd name="T67" fmla="*/ 30 h 8962"/>
                <a:gd name="T68" fmla="*/ 2624 w 7988"/>
                <a:gd name="T69" fmla="*/ 89 h 8962"/>
                <a:gd name="T70" fmla="*/ 2093 w 7988"/>
                <a:gd name="T71" fmla="*/ 175 h 8962"/>
                <a:gd name="T72" fmla="*/ 1608 w 7988"/>
                <a:gd name="T73" fmla="*/ 287 h 8962"/>
                <a:gd name="T74" fmla="*/ 1173 w 7988"/>
                <a:gd name="T75" fmla="*/ 423 h 8962"/>
                <a:gd name="T76" fmla="*/ 795 w 7988"/>
                <a:gd name="T77" fmla="*/ 580 h 8962"/>
                <a:gd name="T78" fmla="*/ 484 w 7988"/>
                <a:gd name="T79" fmla="*/ 755 h 8962"/>
                <a:gd name="T80" fmla="*/ 244 w 7988"/>
                <a:gd name="T81" fmla="*/ 946 h 8962"/>
                <a:gd name="T82" fmla="*/ 82 w 7988"/>
                <a:gd name="T83" fmla="*/ 1150 h 8962"/>
                <a:gd name="T84" fmla="*/ 6 w 7988"/>
                <a:gd name="T85" fmla="*/ 1365 h 8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8962">
                  <a:moveTo>
                    <a:pt x="0" y="7532"/>
                  </a:moveTo>
                  <a:lnTo>
                    <a:pt x="6" y="7606"/>
                  </a:lnTo>
                  <a:lnTo>
                    <a:pt x="22" y="7678"/>
                  </a:lnTo>
                  <a:lnTo>
                    <a:pt x="47" y="7750"/>
                  </a:lnTo>
                  <a:lnTo>
                    <a:pt x="82" y="7820"/>
                  </a:lnTo>
                  <a:lnTo>
                    <a:pt x="126" y="7890"/>
                  </a:lnTo>
                  <a:lnTo>
                    <a:pt x="181" y="7958"/>
                  </a:lnTo>
                  <a:lnTo>
                    <a:pt x="244" y="8024"/>
                  </a:lnTo>
                  <a:lnTo>
                    <a:pt x="316" y="8089"/>
                  </a:lnTo>
                  <a:lnTo>
                    <a:pt x="396" y="8153"/>
                  </a:lnTo>
                  <a:lnTo>
                    <a:pt x="484" y="8214"/>
                  </a:lnTo>
                  <a:lnTo>
                    <a:pt x="581" y="8273"/>
                  </a:lnTo>
                  <a:lnTo>
                    <a:pt x="684" y="8332"/>
                  </a:lnTo>
                  <a:lnTo>
                    <a:pt x="795" y="8388"/>
                  </a:lnTo>
                  <a:lnTo>
                    <a:pt x="915" y="8442"/>
                  </a:lnTo>
                  <a:lnTo>
                    <a:pt x="1041" y="8494"/>
                  </a:lnTo>
                  <a:lnTo>
                    <a:pt x="1173" y="8543"/>
                  </a:lnTo>
                  <a:lnTo>
                    <a:pt x="1312" y="8591"/>
                  </a:lnTo>
                  <a:lnTo>
                    <a:pt x="1457" y="8636"/>
                  </a:lnTo>
                  <a:lnTo>
                    <a:pt x="1608" y="8678"/>
                  </a:lnTo>
                  <a:lnTo>
                    <a:pt x="1765" y="8719"/>
                  </a:lnTo>
                  <a:lnTo>
                    <a:pt x="1926" y="8755"/>
                  </a:lnTo>
                  <a:lnTo>
                    <a:pt x="2093" y="8790"/>
                  </a:lnTo>
                  <a:lnTo>
                    <a:pt x="2266" y="8821"/>
                  </a:lnTo>
                  <a:lnTo>
                    <a:pt x="2443" y="8851"/>
                  </a:lnTo>
                  <a:lnTo>
                    <a:pt x="2624" y="8876"/>
                  </a:lnTo>
                  <a:lnTo>
                    <a:pt x="2809" y="8898"/>
                  </a:lnTo>
                  <a:lnTo>
                    <a:pt x="2999" y="8918"/>
                  </a:lnTo>
                  <a:lnTo>
                    <a:pt x="3192" y="8934"/>
                  </a:lnTo>
                  <a:lnTo>
                    <a:pt x="3388" y="8946"/>
                  </a:lnTo>
                  <a:lnTo>
                    <a:pt x="3587" y="8955"/>
                  </a:lnTo>
                  <a:lnTo>
                    <a:pt x="3790" y="8961"/>
                  </a:lnTo>
                  <a:lnTo>
                    <a:pt x="3995" y="8962"/>
                  </a:lnTo>
                  <a:lnTo>
                    <a:pt x="4199" y="8961"/>
                  </a:lnTo>
                  <a:lnTo>
                    <a:pt x="4401" y="8955"/>
                  </a:lnTo>
                  <a:lnTo>
                    <a:pt x="4601" y="8946"/>
                  </a:lnTo>
                  <a:lnTo>
                    <a:pt x="4798" y="8934"/>
                  </a:lnTo>
                  <a:lnTo>
                    <a:pt x="4990" y="8918"/>
                  </a:lnTo>
                  <a:lnTo>
                    <a:pt x="5180" y="8898"/>
                  </a:lnTo>
                  <a:lnTo>
                    <a:pt x="5365" y="8876"/>
                  </a:lnTo>
                  <a:lnTo>
                    <a:pt x="5546" y="8850"/>
                  </a:lnTo>
                  <a:lnTo>
                    <a:pt x="5723" y="8821"/>
                  </a:lnTo>
                  <a:lnTo>
                    <a:pt x="5895" y="8789"/>
                  </a:lnTo>
                  <a:lnTo>
                    <a:pt x="6062" y="8754"/>
                  </a:lnTo>
                  <a:lnTo>
                    <a:pt x="6224" y="8717"/>
                  </a:lnTo>
                  <a:lnTo>
                    <a:pt x="6381" y="8677"/>
                  </a:lnTo>
                  <a:lnTo>
                    <a:pt x="6532" y="8635"/>
                  </a:lnTo>
                  <a:lnTo>
                    <a:pt x="6677" y="8590"/>
                  </a:lnTo>
                  <a:lnTo>
                    <a:pt x="6816" y="8542"/>
                  </a:lnTo>
                  <a:lnTo>
                    <a:pt x="6948" y="8493"/>
                  </a:lnTo>
                  <a:lnTo>
                    <a:pt x="7073" y="8440"/>
                  </a:lnTo>
                  <a:lnTo>
                    <a:pt x="7192" y="8386"/>
                  </a:lnTo>
                  <a:lnTo>
                    <a:pt x="7304" y="8329"/>
                  </a:lnTo>
                  <a:lnTo>
                    <a:pt x="7408" y="8271"/>
                  </a:lnTo>
                  <a:lnTo>
                    <a:pt x="7504" y="8212"/>
                  </a:lnTo>
                  <a:lnTo>
                    <a:pt x="7592" y="8150"/>
                  </a:lnTo>
                  <a:lnTo>
                    <a:pt x="7672" y="8086"/>
                  </a:lnTo>
                  <a:lnTo>
                    <a:pt x="7744" y="8021"/>
                  </a:lnTo>
                  <a:lnTo>
                    <a:pt x="7807" y="7954"/>
                  </a:lnTo>
                  <a:lnTo>
                    <a:pt x="7861" y="7886"/>
                  </a:lnTo>
                  <a:lnTo>
                    <a:pt x="7906" y="7817"/>
                  </a:lnTo>
                  <a:lnTo>
                    <a:pt x="7941" y="7747"/>
                  </a:lnTo>
                  <a:lnTo>
                    <a:pt x="7966" y="7675"/>
                  </a:lnTo>
                  <a:lnTo>
                    <a:pt x="7982" y="7602"/>
                  </a:lnTo>
                  <a:lnTo>
                    <a:pt x="7988" y="7529"/>
                  </a:lnTo>
                  <a:lnTo>
                    <a:pt x="7988" y="1435"/>
                  </a:lnTo>
                  <a:lnTo>
                    <a:pt x="7982" y="1362"/>
                  </a:lnTo>
                  <a:lnTo>
                    <a:pt x="7966" y="1289"/>
                  </a:lnTo>
                  <a:lnTo>
                    <a:pt x="7941" y="1217"/>
                  </a:lnTo>
                  <a:lnTo>
                    <a:pt x="7906" y="1147"/>
                  </a:lnTo>
                  <a:lnTo>
                    <a:pt x="7861" y="1078"/>
                  </a:lnTo>
                  <a:lnTo>
                    <a:pt x="7807" y="1010"/>
                  </a:lnTo>
                  <a:lnTo>
                    <a:pt x="7744" y="943"/>
                  </a:lnTo>
                  <a:lnTo>
                    <a:pt x="7672" y="878"/>
                  </a:lnTo>
                  <a:lnTo>
                    <a:pt x="7592" y="814"/>
                  </a:lnTo>
                  <a:lnTo>
                    <a:pt x="7504" y="752"/>
                  </a:lnTo>
                  <a:lnTo>
                    <a:pt x="7408" y="692"/>
                  </a:lnTo>
                  <a:lnTo>
                    <a:pt x="7304" y="634"/>
                  </a:lnTo>
                  <a:lnTo>
                    <a:pt x="7192" y="578"/>
                  </a:lnTo>
                  <a:lnTo>
                    <a:pt x="7073" y="524"/>
                  </a:lnTo>
                  <a:lnTo>
                    <a:pt x="6948" y="471"/>
                  </a:lnTo>
                  <a:lnTo>
                    <a:pt x="6816" y="421"/>
                  </a:lnTo>
                  <a:lnTo>
                    <a:pt x="6677" y="374"/>
                  </a:lnTo>
                  <a:lnTo>
                    <a:pt x="6532" y="329"/>
                  </a:lnTo>
                  <a:lnTo>
                    <a:pt x="6381" y="286"/>
                  </a:lnTo>
                  <a:lnTo>
                    <a:pt x="6224" y="246"/>
                  </a:lnTo>
                  <a:lnTo>
                    <a:pt x="6062" y="209"/>
                  </a:lnTo>
                  <a:lnTo>
                    <a:pt x="5895" y="174"/>
                  </a:lnTo>
                  <a:lnTo>
                    <a:pt x="5723" y="142"/>
                  </a:lnTo>
                  <a:lnTo>
                    <a:pt x="5546" y="114"/>
                  </a:lnTo>
                  <a:lnTo>
                    <a:pt x="5365" y="88"/>
                  </a:lnTo>
                  <a:lnTo>
                    <a:pt x="5180" y="65"/>
                  </a:lnTo>
                  <a:lnTo>
                    <a:pt x="4990" y="46"/>
                  </a:lnTo>
                  <a:lnTo>
                    <a:pt x="4798" y="30"/>
                  </a:lnTo>
                  <a:lnTo>
                    <a:pt x="4601" y="17"/>
                  </a:lnTo>
                  <a:lnTo>
                    <a:pt x="4401" y="8"/>
                  </a:lnTo>
                  <a:lnTo>
                    <a:pt x="4199" y="2"/>
                  </a:lnTo>
                  <a:lnTo>
                    <a:pt x="3995" y="0"/>
                  </a:lnTo>
                  <a:lnTo>
                    <a:pt x="3790" y="2"/>
                  </a:lnTo>
                  <a:lnTo>
                    <a:pt x="3587" y="8"/>
                  </a:lnTo>
                  <a:lnTo>
                    <a:pt x="3388" y="17"/>
                  </a:lnTo>
                  <a:lnTo>
                    <a:pt x="3192" y="30"/>
                  </a:lnTo>
                  <a:lnTo>
                    <a:pt x="2999" y="46"/>
                  </a:lnTo>
                  <a:lnTo>
                    <a:pt x="2809" y="65"/>
                  </a:lnTo>
                  <a:lnTo>
                    <a:pt x="2624" y="89"/>
                  </a:lnTo>
                  <a:lnTo>
                    <a:pt x="2443" y="114"/>
                  </a:lnTo>
                  <a:lnTo>
                    <a:pt x="2266" y="143"/>
                  </a:lnTo>
                  <a:lnTo>
                    <a:pt x="2093" y="175"/>
                  </a:lnTo>
                  <a:lnTo>
                    <a:pt x="1926" y="210"/>
                  </a:lnTo>
                  <a:lnTo>
                    <a:pt x="1765" y="248"/>
                  </a:lnTo>
                  <a:lnTo>
                    <a:pt x="1608" y="287"/>
                  </a:lnTo>
                  <a:lnTo>
                    <a:pt x="1457" y="330"/>
                  </a:lnTo>
                  <a:lnTo>
                    <a:pt x="1312" y="376"/>
                  </a:lnTo>
                  <a:lnTo>
                    <a:pt x="1173" y="423"/>
                  </a:lnTo>
                  <a:lnTo>
                    <a:pt x="1041" y="473"/>
                  </a:lnTo>
                  <a:lnTo>
                    <a:pt x="915" y="526"/>
                  </a:lnTo>
                  <a:lnTo>
                    <a:pt x="795" y="580"/>
                  </a:lnTo>
                  <a:lnTo>
                    <a:pt x="684" y="636"/>
                  </a:lnTo>
                  <a:lnTo>
                    <a:pt x="581" y="695"/>
                  </a:lnTo>
                  <a:lnTo>
                    <a:pt x="484" y="755"/>
                  </a:lnTo>
                  <a:lnTo>
                    <a:pt x="396" y="817"/>
                  </a:lnTo>
                  <a:lnTo>
                    <a:pt x="316" y="881"/>
                  </a:lnTo>
                  <a:lnTo>
                    <a:pt x="244" y="946"/>
                  </a:lnTo>
                  <a:lnTo>
                    <a:pt x="181" y="1013"/>
                  </a:lnTo>
                  <a:lnTo>
                    <a:pt x="126" y="1081"/>
                  </a:lnTo>
                  <a:lnTo>
                    <a:pt x="82" y="1150"/>
                  </a:lnTo>
                  <a:lnTo>
                    <a:pt x="47" y="1221"/>
                  </a:lnTo>
                  <a:lnTo>
                    <a:pt x="22" y="1292"/>
                  </a:lnTo>
                  <a:lnTo>
                    <a:pt x="6" y="1365"/>
                  </a:lnTo>
                  <a:lnTo>
                    <a:pt x="0" y="1438"/>
                  </a:lnTo>
                  <a:lnTo>
                    <a:pt x="0" y="7532"/>
                  </a:lnTo>
                </a:path>
              </a:pathLst>
            </a:custGeom>
            <a:gradFill rotWithShape="0">
              <a:gsLst>
                <a:gs pos="0">
                  <a:srgbClr val="FF6633"/>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527" name="Group 479"/>
            <p:cNvGrpSpPr/>
            <p:nvPr/>
          </p:nvGrpSpPr>
          <p:grpSpPr bwMode="auto">
            <a:xfrm>
              <a:off x="288" y="2928"/>
              <a:ext cx="307" cy="219"/>
              <a:chOff x="3052" y="2933"/>
              <a:chExt cx="307" cy="219"/>
            </a:xfrm>
          </p:grpSpPr>
          <p:sp>
            <p:nvSpPr>
              <p:cNvPr id="2528" name="Freeform 337"/>
              <p:cNvSpPr/>
              <p:nvPr/>
            </p:nvSpPr>
            <p:spPr bwMode="auto">
              <a:xfrm>
                <a:off x="3052" y="2933"/>
                <a:ext cx="307" cy="86"/>
              </a:xfrm>
              <a:custGeom>
                <a:avLst/>
                <a:gdLst>
                  <a:gd name="T0" fmla="*/ 7966 w 7988"/>
                  <a:gd name="T1" fmla="*/ 1009 h 2248"/>
                  <a:gd name="T2" fmla="*/ 7861 w 7988"/>
                  <a:gd name="T3" fmla="*/ 1212 h 2248"/>
                  <a:gd name="T4" fmla="*/ 7672 w 7988"/>
                  <a:gd name="T5" fmla="*/ 1404 h 2248"/>
                  <a:gd name="T6" fmla="*/ 7408 w 7988"/>
                  <a:gd name="T7" fmla="*/ 1583 h 2248"/>
                  <a:gd name="T8" fmla="*/ 7073 w 7988"/>
                  <a:gd name="T9" fmla="*/ 1745 h 2248"/>
                  <a:gd name="T10" fmla="*/ 6677 w 7988"/>
                  <a:gd name="T11" fmla="*/ 1889 h 2248"/>
                  <a:gd name="T12" fmla="*/ 6224 w 7988"/>
                  <a:gd name="T13" fmla="*/ 2012 h 2248"/>
                  <a:gd name="T14" fmla="*/ 5723 w 7988"/>
                  <a:gd name="T15" fmla="*/ 2111 h 2248"/>
                  <a:gd name="T16" fmla="*/ 5180 w 7988"/>
                  <a:gd name="T17" fmla="*/ 2185 h 2248"/>
                  <a:gd name="T18" fmla="*/ 4601 w 7988"/>
                  <a:gd name="T19" fmla="*/ 2232 h 2248"/>
                  <a:gd name="T20" fmla="*/ 3995 w 7988"/>
                  <a:gd name="T21" fmla="*/ 2248 h 2248"/>
                  <a:gd name="T22" fmla="*/ 3388 w 7988"/>
                  <a:gd name="T23" fmla="*/ 2232 h 2248"/>
                  <a:gd name="T24" fmla="*/ 2809 w 7988"/>
                  <a:gd name="T25" fmla="*/ 2185 h 2248"/>
                  <a:gd name="T26" fmla="*/ 2266 w 7988"/>
                  <a:gd name="T27" fmla="*/ 2111 h 2248"/>
                  <a:gd name="T28" fmla="*/ 1765 w 7988"/>
                  <a:gd name="T29" fmla="*/ 2012 h 2248"/>
                  <a:gd name="T30" fmla="*/ 1312 w 7988"/>
                  <a:gd name="T31" fmla="*/ 1889 h 2248"/>
                  <a:gd name="T32" fmla="*/ 915 w 7988"/>
                  <a:gd name="T33" fmla="*/ 1746 h 2248"/>
                  <a:gd name="T34" fmla="*/ 581 w 7988"/>
                  <a:gd name="T35" fmla="*/ 1585 h 2248"/>
                  <a:gd name="T36" fmla="*/ 316 w 7988"/>
                  <a:gd name="T37" fmla="*/ 1407 h 2248"/>
                  <a:gd name="T38" fmla="*/ 127 w 7988"/>
                  <a:gd name="T39" fmla="*/ 1216 h 2248"/>
                  <a:gd name="T40" fmla="*/ 22 w 7988"/>
                  <a:gd name="T41" fmla="*/ 1014 h 2248"/>
                  <a:gd name="T42" fmla="*/ 0 w 7988"/>
                  <a:gd name="T43" fmla="*/ 1 h 2248"/>
                  <a:gd name="T44" fmla="*/ 47 w 7988"/>
                  <a:gd name="T45" fmla="*/ 210 h 2248"/>
                  <a:gd name="T46" fmla="*/ 181 w 7988"/>
                  <a:gd name="T47" fmla="*/ 410 h 2248"/>
                  <a:gd name="T48" fmla="*/ 396 w 7988"/>
                  <a:gd name="T49" fmla="*/ 597 h 2248"/>
                  <a:gd name="T50" fmla="*/ 685 w 7988"/>
                  <a:gd name="T51" fmla="*/ 770 h 2248"/>
                  <a:gd name="T52" fmla="*/ 1041 w 7988"/>
                  <a:gd name="T53" fmla="*/ 927 h 2248"/>
                  <a:gd name="T54" fmla="*/ 1457 w 7988"/>
                  <a:gd name="T55" fmla="*/ 1064 h 2248"/>
                  <a:gd name="T56" fmla="*/ 1926 w 7988"/>
                  <a:gd name="T57" fmla="*/ 1179 h 2248"/>
                  <a:gd name="T58" fmla="*/ 2443 w 7988"/>
                  <a:gd name="T59" fmla="*/ 1271 h 2248"/>
                  <a:gd name="T60" fmla="*/ 2999 w 7988"/>
                  <a:gd name="T61" fmla="*/ 1336 h 2248"/>
                  <a:gd name="T62" fmla="*/ 3587 w 7988"/>
                  <a:gd name="T63" fmla="*/ 1373 h 2248"/>
                  <a:gd name="T64" fmla="*/ 4199 w 7988"/>
                  <a:gd name="T65" fmla="*/ 1378 h 2248"/>
                  <a:gd name="T66" fmla="*/ 4798 w 7988"/>
                  <a:gd name="T67" fmla="*/ 1351 h 2248"/>
                  <a:gd name="T68" fmla="*/ 5365 w 7988"/>
                  <a:gd name="T69" fmla="*/ 1295 h 2248"/>
                  <a:gd name="T70" fmla="*/ 5895 w 7988"/>
                  <a:gd name="T71" fmla="*/ 1212 h 2248"/>
                  <a:gd name="T72" fmla="*/ 6381 w 7988"/>
                  <a:gd name="T73" fmla="*/ 1105 h 2248"/>
                  <a:gd name="T74" fmla="*/ 6816 w 7988"/>
                  <a:gd name="T75" fmla="*/ 975 h 2248"/>
                  <a:gd name="T76" fmla="*/ 7192 w 7988"/>
                  <a:gd name="T77" fmla="*/ 825 h 2248"/>
                  <a:gd name="T78" fmla="*/ 7504 w 7988"/>
                  <a:gd name="T79" fmla="*/ 656 h 2248"/>
                  <a:gd name="T80" fmla="*/ 7744 w 7988"/>
                  <a:gd name="T81" fmla="*/ 473 h 2248"/>
                  <a:gd name="T82" fmla="*/ 7906 w 7988"/>
                  <a:gd name="T83" fmla="*/ 278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8"/>
                    </a:moveTo>
                    <a:lnTo>
                      <a:pt x="7982" y="939"/>
                    </a:lnTo>
                    <a:lnTo>
                      <a:pt x="7966" y="1009"/>
                    </a:lnTo>
                    <a:lnTo>
                      <a:pt x="7941" y="1078"/>
                    </a:lnTo>
                    <a:lnTo>
                      <a:pt x="7906" y="1145"/>
                    </a:lnTo>
                    <a:lnTo>
                      <a:pt x="7861" y="1212"/>
                    </a:lnTo>
                    <a:lnTo>
                      <a:pt x="7807" y="1278"/>
                    </a:lnTo>
                    <a:lnTo>
                      <a:pt x="7744" y="1342"/>
                    </a:lnTo>
                    <a:lnTo>
                      <a:pt x="7672" y="1404"/>
                    </a:lnTo>
                    <a:lnTo>
                      <a:pt x="7592" y="1466"/>
                    </a:lnTo>
                    <a:lnTo>
                      <a:pt x="7504" y="1525"/>
                    </a:lnTo>
                    <a:lnTo>
                      <a:pt x="7408" y="1583"/>
                    </a:lnTo>
                    <a:lnTo>
                      <a:pt x="7304" y="1638"/>
                    </a:lnTo>
                    <a:lnTo>
                      <a:pt x="7192" y="1693"/>
                    </a:lnTo>
                    <a:lnTo>
                      <a:pt x="7073" y="1745"/>
                    </a:lnTo>
                    <a:lnTo>
                      <a:pt x="6948" y="1795"/>
                    </a:lnTo>
                    <a:lnTo>
                      <a:pt x="6816" y="1843"/>
                    </a:lnTo>
                    <a:lnTo>
                      <a:pt x="6677" y="1889"/>
                    </a:lnTo>
                    <a:lnTo>
                      <a:pt x="6532" y="1932"/>
                    </a:lnTo>
                    <a:lnTo>
                      <a:pt x="6381" y="1973"/>
                    </a:lnTo>
                    <a:lnTo>
                      <a:pt x="6224" y="2012"/>
                    </a:lnTo>
                    <a:lnTo>
                      <a:pt x="6062" y="2047"/>
                    </a:lnTo>
                    <a:lnTo>
                      <a:pt x="5895" y="2081"/>
                    </a:lnTo>
                    <a:lnTo>
                      <a:pt x="5723" y="2111"/>
                    </a:lnTo>
                    <a:lnTo>
                      <a:pt x="5546" y="2139"/>
                    </a:lnTo>
                    <a:lnTo>
                      <a:pt x="5365" y="2164"/>
                    </a:lnTo>
                    <a:lnTo>
                      <a:pt x="5180" y="2185"/>
                    </a:lnTo>
                    <a:lnTo>
                      <a:pt x="4990" y="2205"/>
                    </a:lnTo>
                    <a:lnTo>
                      <a:pt x="4798" y="2220"/>
                    </a:lnTo>
                    <a:lnTo>
                      <a:pt x="4601" y="2232"/>
                    </a:lnTo>
                    <a:lnTo>
                      <a:pt x="4402" y="2241"/>
                    </a:lnTo>
                    <a:lnTo>
                      <a:pt x="4199" y="2246"/>
                    </a:lnTo>
                    <a:lnTo>
                      <a:pt x="3995" y="2248"/>
                    </a:lnTo>
                    <a:lnTo>
                      <a:pt x="3790" y="2246"/>
                    </a:lnTo>
                    <a:lnTo>
                      <a:pt x="3587" y="2241"/>
                    </a:lnTo>
                    <a:lnTo>
                      <a:pt x="3388" y="2232"/>
                    </a:lnTo>
                    <a:lnTo>
                      <a:pt x="3192" y="2220"/>
                    </a:lnTo>
                    <a:lnTo>
                      <a:pt x="2999" y="2205"/>
                    </a:lnTo>
                    <a:lnTo>
                      <a:pt x="2809" y="2185"/>
                    </a:lnTo>
                    <a:lnTo>
                      <a:pt x="2624" y="2164"/>
                    </a:lnTo>
                    <a:lnTo>
                      <a:pt x="2443" y="2140"/>
                    </a:lnTo>
                    <a:lnTo>
                      <a:pt x="2266" y="2111"/>
                    </a:lnTo>
                    <a:lnTo>
                      <a:pt x="2093" y="2081"/>
                    </a:lnTo>
                    <a:lnTo>
                      <a:pt x="1926" y="2048"/>
                    </a:lnTo>
                    <a:lnTo>
                      <a:pt x="1765" y="2012"/>
                    </a:lnTo>
                    <a:lnTo>
                      <a:pt x="1608" y="1973"/>
                    </a:lnTo>
                    <a:lnTo>
                      <a:pt x="1457" y="1933"/>
                    </a:lnTo>
                    <a:lnTo>
                      <a:pt x="1312" y="1889"/>
                    </a:lnTo>
                    <a:lnTo>
                      <a:pt x="1174" y="1843"/>
                    </a:lnTo>
                    <a:lnTo>
                      <a:pt x="1041" y="1796"/>
                    </a:lnTo>
                    <a:lnTo>
                      <a:pt x="915" y="1746"/>
                    </a:lnTo>
                    <a:lnTo>
                      <a:pt x="796" y="1694"/>
                    </a:lnTo>
                    <a:lnTo>
                      <a:pt x="685" y="1640"/>
                    </a:lnTo>
                    <a:lnTo>
                      <a:pt x="581" y="1585"/>
                    </a:lnTo>
                    <a:lnTo>
                      <a:pt x="484" y="1527"/>
                    </a:lnTo>
                    <a:lnTo>
                      <a:pt x="396" y="1468"/>
                    </a:lnTo>
                    <a:lnTo>
                      <a:pt x="316" y="1407"/>
                    </a:lnTo>
                    <a:lnTo>
                      <a:pt x="244" y="1345"/>
                    </a:lnTo>
                    <a:lnTo>
                      <a:pt x="181" y="1281"/>
                    </a:lnTo>
                    <a:lnTo>
                      <a:pt x="127" y="1216"/>
                    </a:lnTo>
                    <a:lnTo>
                      <a:pt x="83" y="1149"/>
                    </a:lnTo>
                    <a:lnTo>
                      <a:pt x="47" y="1082"/>
                    </a:lnTo>
                    <a:lnTo>
                      <a:pt x="22" y="1014"/>
                    </a:lnTo>
                    <a:lnTo>
                      <a:pt x="6" y="944"/>
                    </a:lnTo>
                    <a:lnTo>
                      <a:pt x="0" y="874"/>
                    </a:lnTo>
                    <a:lnTo>
                      <a:pt x="0" y="1"/>
                    </a:lnTo>
                    <a:lnTo>
                      <a:pt x="6" y="71"/>
                    </a:lnTo>
                    <a:lnTo>
                      <a:pt x="22" y="141"/>
                    </a:lnTo>
                    <a:lnTo>
                      <a:pt x="47" y="210"/>
                    </a:lnTo>
                    <a:lnTo>
                      <a:pt x="83" y="278"/>
                    </a:lnTo>
                    <a:lnTo>
                      <a:pt x="127" y="345"/>
                    </a:lnTo>
                    <a:lnTo>
                      <a:pt x="181" y="410"/>
                    </a:lnTo>
                    <a:lnTo>
                      <a:pt x="244" y="473"/>
                    </a:lnTo>
                    <a:lnTo>
                      <a:pt x="316" y="536"/>
                    </a:lnTo>
                    <a:lnTo>
                      <a:pt x="396" y="597"/>
                    </a:lnTo>
                    <a:lnTo>
                      <a:pt x="484" y="656"/>
                    </a:lnTo>
                    <a:lnTo>
                      <a:pt x="581" y="714"/>
                    </a:lnTo>
                    <a:lnTo>
                      <a:pt x="685" y="770"/>
                    </a:lnTo>
                    <a:lnTo>
                      <a:pt x="796" y="825"/>
                    </a:lnTo>
                    <a:lnTo>
                      <a:pt x="915" y="876"/>
                    </a:lnTo>
                    <a:lnTo>
                      <a:pt x="1041" y="927"/>
                    </a:lnTo>
                    <a:lnTo>
                      <a:pt x="1174" y="975"/>
                    </a:lnTo>
                    <a:lnTo>
                      <a:pt x="1312" y="1020"/>
                    </a:lnTo>
                    <a:lnTo>
                      <a:pt x="1457" y="1064"/>
                    </a:lnTo>
                    <a:lnTo>
                      <a:pt x="1608" y="1105"/>
                    </a:lnTo>
                    <a:lnTo>
                      <a:pt x="1765" y="1143"/>
                    </a:lnTo>
                    <a:lnTo>
                      <a:pt x="1926" y="1179"/>
                    </a:lnTo>
                    <a:lnTo>
                      <a:pt x="2093" y="1212"/>
                    </a:lnTo>
                    <a:lnTo>
                      <a:pt x="2266" y="1243"/>
                    </a:lnTo>
                    <a:lnTo>
                      <a:pt x="2443" y="1271"/>
                    </a:lnTo>
                    <a:lnTo>
                      <a:pt x="2624" y="1295"/>
                    </a:lnTo>
                    <a:lnTo>
                      <a:pt x="2809" y="1317"/>
                    </a:lnTo>
                    <a:lnTo>
                      <a:pt x="2999" y="1336"/>
                    </a:lnTo>
                    <a:lnTo>
                      <a:pt x="3192" y="1351"/>
                    </a:lnTo>
                    <a:lnTo>
                      <a:pt x="3388" y="1363"/>
                    </a:lnTo>
                    <a:lnTo>
                      <a:pt x="3587" y="1373"/>
                    </a:lnTo>
                    <a:lnTo>
                      <a:pt x="3790" y="1378"/>
                    </a:lnTo>
                    <a:lnTo>
                      <a:pt x="3995" y="1380"/>
                    </a:lnTo>
                    <a:lnTo>
                      <a:pt x="4199" y="1378"/>
                    </a:lnTo>
                    <a:lnTo>
                      <a:pt x="4402" y="1373"/>
                    </a:lnTo>
                    <a:lnTo>
                      <a:pt x="4601" y="1363"/>
                    </a:lnTo>
                    <a:lnTo>
                      <a:pt x="4798" y="1351"/>
                    </a:lnTo>
                    <a:lnTo>
                      <a:pt x="4990" y="1336"/>
                    </a:lnTo>
                    <a:lnTo>
                      <a:pt x="5180" y="1317"/>
                    </a:lnTo>
                    <a:lnTo>
                      <a:pt x="5365" y="1295"/>
                    </a:lnTo>
                    <a:lnTo>
                      <a:pt x="5546" y="1271"/>
                    </a:lnTo>
                    <a:lnTo>
                      <a:pt x="5723" y="1243"/>
                    </a:lnTo>
                    <a:lnTo>
                      <a:pt x="5895" y="1212"/>
                    </a:lnTo>
                    <a:lnTo>
                      <a:pt x="6062" y="1179"/>
                    </a:lnTo>
                    <a:lnTo>
                      <a:pt x="6224" y="1143"/>
                    </a:lnTo>
                    <a:lnTo>
                      <a:pt x="6381" y="1105"/>
                    </a:lnTo>
                    <a:lnTo>
                      <a:pt x="6532" y="1064"/>
                    </a:lnTo>
                    <a:lnTo>
                      <a:pt x="6677" y="1020"/>
                    </a:lnTo>
                    <a:lnTo>
                      <a:pt x="6816" y="975"/>
                    </a:lnTo>
                    <a:lnTo>
                      <a:pt x="6948" y="926"/>
                    </a:lnTo>
                    <a:lnTo>
                      <a:pt x="7073" y="876"/>
                    </a:lnTo>
                    <a:lnTo>
                      <a:pt x="7192" y="825"/>
                    </a:lnTo>
                    <a:lnTo>
                      <a:pt x="7304" y="770"/>
                    </a:lnTo>
                    <a:lnTo>
                      <a:pt x="7408" y="714"/>
                    </a:lnTo>
                    <a:lnTo>
                      <a:pt x="7504" y="656"/>
                    </a:lnTo>
                    <a:lnTo>
                      <a:pt x="7592" y="597"/>
                    </a:lnTo>
                    <a:lnTo>
                      <a:pt x="7672" y="535"/>
                    </a:lnTo>
                    <a:lnTo>
                      <a:pt x="7744" y="473"/>
                    </a:lnTo>
                    <a:lnTo>
                      <a:pt x="7807" y="410"/>
                    </a:lnTo>
                    <a:lnTo>
                      <a:pt x="7861" y="344"/>
                    </a:lnTo>
                    <a:lnTo>
                      <a:pt x="7906" y="278"/>
                    </a:lnTo>
                    <a:lnTo>
                      <a:pt x="7941" y="210"/>
                    </a:lnTo>
                    <a:lnTo>
                      <a:pt x="7966" y="141"/>
                    </a:lnTo>
                    <a:lnTo>
                      <a:pt x="7982" y="71"/>
                    </a:lnTo>
                    <a:lnTo>
                      <a:pt x="7988" y="0"/>
                    </a:lnTo>
                    <a:lnTo>
                      <a:pt x="7988" y="868"/>
                    </a:lnTo>
                  </a:path>
                </a:pathLst>
              </a:custGeom>
              <a:gradFill rotWithShape="0">
                <a:gsLst>
                  <a:gs pos="0">
                    <a:srgbClr val="FF9966"/>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29" name="Freeform 338"/>
              <p:cNvSpPr/>
              <p:nvPr/>
            </p:nvSpPr>
            <p:spPr bwMode="auto">
              <a:xfrm>
                <a:off x="3052" y="2999"/>
                <a:ext cx="307" cy="86"/>
              </a:xfrm>
              <a:custGeom>
                <a:avLst/>
                <a:gdLst>
                  <a:gd name="T0" fmla="*/ 7966 w 7988"/>
                  <a:gd name="T1" fmla="*/ 1008 h 2247"/>
                  <a:gd name="T2" fmla="*/ 7861 w 7988"/>
                  <a:gd name="T3" fmla="*/ 1212 h 2247"/>
                  <a:gd name="T4" fmla="*/ 7672 w 7988"/>
                  <a:gd name="T5" fmla="*/ 1404 h 2247"/>
                  <a:gd name="T6" fmla="*/ 7408 w 7988"/>
                  <a:gd name="T7" fmla="*/ 1582 h 2247"/>
                  <a:gd name="T8" fmla="*/ 7073 w 7988"/>
                  <a:gd name="T9" fmla="*/ 1744 h 2247"/>
                  <a:gd name="T10" fmla="*/ 6677 w 7988"/>
                  <a:gd name="T11" fmla="*/ 1888 h 2247"/>
                  <a:gd name="T12" fmla="*/ 6224 w 7988"/>
                  <a:gd name="T13" fmla="*/ 2011 h 2247"/>
                  <a:gd name="T14" fmla="*/ 5723 w 7988"/>
                  <a:gd name="T15" fmla="*/ 2111 h 2247"/>
                  <a:gd name="T16" fmla="*/ 5180 w 7988"/>
                  <a:gd name="T17" fmla="*/ 2185 h 2247"/>
                  <a:gd name="T18" fmla="*/ 4601 w 7988"/>
                  <a:gd name="T19" fmla="*/ 2231 h 2247"/>
                  <a:gd name="T20" fmla="*/ 3995 w 7988"/>
                  <a:gd name="T21" fmla="*/ 2247 h 2247"/>
                  <a:gd name="T22" fmla="*/ 3388 w 7988"/>
                  <a:gd name="T23" fmla="*/ 2231 h 2247"/>
                  <a:gd name="T24" fmla="*/ 2809 w 7988"/>
                  <a:gd name="T25" fmla="*/ 2185 h 2247"/>
                  <a:gd name="T26" fmla="*/ 2266 w 7988"/>
                  <a:gd name="T27" fmla="*/ 2111 h 2247"/>
                  <a:gd name="T28" fmla="*/ 1765 w 7988"/>
                  <a:gd name="T29" fmla="*/ 2012 h 2247"/>
                  <a:gd name="T30" fmla="*/ 1312 w 7988"/>
                  <a:gd name="T31" fmla="*/ 1889 h 2247"/>
                  <a:gd name="T32" fmla="*/ 915 w 7988"/>
                  <a:gd name="T33" fmla="*/ 1745 h 2247"/>
                  <a:gd name="T34" fmla="*/ 581 w 7988"/>
                  <a:gd name="T35" fmla="*/ 1584 h 2247"/>
                  <a:gd name="T36" fmla="*/ 316 w 7988"/>
                  <a:gd name="T37" fmla="*/ 1406 h 2247"/>
                  <a:gd name="T38" fmla="*/ 127 w 7988"/>
                  <a:gd name="T39" fmla="*/ 1215 h 2247"/>
                  <a:gd name="T40" fmla="*/ 22 w 7988"/>
                  <a:gd name="T41" fmla="*/ 1013 h 2247"/>
                  <a:gd name="T42" fmla="*/ 0 w 7988"/>
                  <a:gd name="T43" fmla="*/ 0 h 2247"/>
                  <a:gd name="T44" fmla="*/ 47 w 7988"/>
                  <a:gd name="T45" fmla="*/ 209 h 2247"/>
                  <a:gd name="T46" fmla="*/ 181 w 7988"/>
                  <a:gd name="T47" fmla="*/ 409 h 2247"/>
                  <a:gd name="T48" fmla="*/ 396 w 7988"/>
                  <a:gd name="T49" fmla="*/ 596 h 2247"/>
                  <a:gd name="T50" fmla="*/ 685 w 7988"/>
                  <a:gd name="T51" fmla="*/ 770 h 2247"/>
                  <a:gd name="T52" fmla="*/ 1041 w 7988"/>
                  <a:gd name="T53" fmla="*/ 926 h 2247"/>
                  <a:gd name="T54" fmla="*/ 1457 w 7988"/>
                  <a:gd name="T55" fmla="*/ 1063 h 2247"/>
                  <a:gd name="T56" fmla="*/ 1926 w 7988"/>
                  <a:gd name="T57" fmla="*/ 1179 h 2247"/>
                  <a:gd name="T58" fmla="*/ 2443 w 7988"/>
                  <a:gd name="T59" fmla="*/ 1270 h 2247"/>
                  <a:gd name="T60" fmla="*/ 2999 w 7988"/>
                  <a:gd name="T61" fmla="*/ 1335 h 2247"/>
                  <a:gd name="T62" fmla="*/ 3587 w 7988"/>
                  <a:gd name="T63" fmla="*/ 1372 h 2247"/>
                  <a:gd name="T64" fmla="*/ 4199 w 7988"/>
                  <a:gd name="T65" fmla="*/ 1377 h 2247"/>
                  <a:gd name="T66" fmla="*/ 4798 w 7988"/>
                  <a:gd name="T67" fmla="*/ 1350 h 2247"/>
                  <a:gd name="T68" fmla="*/ 5365 w 7988"/>
                  <a:gd name="T69" fmla="*/ 1294 h 2247"/>
                  <a:gd name="T70" fmla="*/ 5895 w 7988"/>
                  <a:gd name="T71" fmla="*/ 1212 h 2247"/>
                  <a:gd name="T72" fmla="*/ 6381 w 7988"/>
                  <a:gd name="T73" fmla="*/ 1104 h 2247"/>
                  <a:gd name="T74" fmla="*/ 6816 w 7988"/>
                  <a:gd name="T75" fmla="*/ 974 h 2247"/>
                  <a:gd name="T76" fmla="*/ 7192 w 7988"/>
                  <a:gd name="T77" fmla="*/ 824 h 2247"/>
                  <a:gd name="T78" fmla="*/ 7504 w 7988"/>
                  <a:gd name="T79" fmla="*/ 656 h 2247"/>
                  <a:gd name="T80" fmla="*/ 7744 w 7988"/>
                  <a:gd name="T81" fmla="*/ 473 h 2247"/>
                  <a:gd name="T82" fmla="*/ 7906 w 7988"/>
                  <a:gd name="T83" fmla="*/ 277 h 2247"/>
                  <a:gd name="T84" fmla="*/ 7982 w 7988"/>
                  <a:gd name="T85" fmla="*/ 7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7">
                    <a:moveTo>
                      <a:pt x="7988" y="867"/>
                    </a:moveTo>
                    <a:lnTo>
                      <a:pt x="7982" y="938"/>
                    </a:lnTo>
                    <a:lnTo>
                      <a:pt x="7966" y="1008"/>
                    </a:lnTo>
                    <a:lnTo>
                      <a:pt x="7941" y="1077"/>
                    </a:lnTo>
                    <a:lnTo>
                      <a:pt x="7906" y="1145"/>
                    </a:lnTo>
                    <a:lnTo>
                      <a:pt x="7861" y="1212"/>
                    </a:lnTo>
                    <a:lnTo>
                      <a:pt x="7807" y="1277"/>
                    </a:lnTo>
                    <a:lnTo>
                      <a:pt x="7744" y="1341"/>
                    </a:lnTo>
                    <a:lnTo>
                      <a:pt x="7672" y="1404"/>
                    </a:lnTo>
                    <a:lnTo>
                      <a:pt x="7592" y="1465"/>
                    </a:lnTo>
                    <a:lnTo>
                      <a:pt x="7504" y="1524"/>
                    </a:lnTo>
                    <a:lnTo>
                      <a:pt x="7408" y="1582"/>
                    </a:lnTo>
                    <a:lnTo>
                      <a:pt x="7304" y="1638"/>
                    </a:lnTo>
                    <a:lnTo>
                      <a:pt x="7192" y="1692"/>
                    </a:lnTo>
                    <a:lnTo>
                      <a:pt x="7073" y="1744"/>
                    </a:lnTo>
                    <a:lnTo>
                      <a:pt x="6948" y="1795"/>
                    </a:lnTo>
                    <a:lnTo>
                      <a:pt x="6816" y="1842"/>
                    </a:lnTo>
                    <a:lnTo>
                      <a:pt x="6677" y="1888"/>
                    </a:lnTo>
                    <a:lnTo>
                      <a:pt x="6532" y="1932"/>
                    </a:lnTo>
                    <a:lnTo>
                      <a:pt x="6381" y="1972"/>
                    </a:lnTo>
                    <a:lnTo>
                      <a:pt x="6224" y="2011"/>
                    </a:lnTo>
                    <a:lnTo>
                      <a:pt x="6062" y="2047"/>
                    </a:lnTo>
                    <a:lnTo>
                      <a:pt x="5895" y="2080"/>
                    </a:lnTo>
                    <a:lnTo>
                      <a:pt x="5723" y="2111"/>
                    </a:lnTo>
                    <a:lnTo>
                      <a:pt x="5546" y="2139"/>
                    </a:lnTo>
                    <a:lnTo>
                      <a:pt x="5365" y="2163"/>
                    </a:lnTo>
                    <a:lnTo>
                      <a:pt x="5180" y="2185"/>
                    </a:lnTo>
                    <a:lnTo>
                      <a:pt x="4990" y="2204"/>
                    </a:lnTo>
                    <a:lnTo>
                      <a:pt x="4798" y="2219"/>
                    </a:lnTo>
                    <a:lnTo>
                      <a:pt x="4601" y="2231"/>
                    </a:lnTo>
                    <a:lnTo>
                      <a:pt x="4402" y="2240"/>
                    </a:lnTo>
                    <a:lnTo>
                      <a:pt x="4199" y="2245"/>
                    </a:lnTo>
                    <a:lnTo>
                      <a:pt x="3995" y="2247"/>
                    </a:lnTo>
                    <a:lnTo>
                      <a:pt x="3790" y="2245"/>
                    </a:lnTo>
                    <a:lnTo>
                      <a:pt x="3587" y="2240"/>
                    </a:lnTo>
                    <a:lnTo>
                      <a:pt x="3388" y="2231"/>
                    </a:lnTo>
                    <a:lnTo>
                      <a:pt x="3192" y="2219"/>
                    </a:lnTo>
                    <a:lnTo>
                      <a:pt x="2999" y="2204"/>
                    </a:lnTo>
                    <a:lnTo>
                      <a:pt x="2809" y="2185"/>
                    </a:lnTo>
                    <a:lnTo>
                      <a:pt x="2624" y="2163"/>
                    </a:lnTo>
                    <a:lnTo>
                      <a:pt x="2443" y="2139"/>
                    </a:lnTo>
                    <a:lnTo>
                      <a:pt x="2266" y="2111"/>
                    </a:lnTo>
                    <a:lnTo>
                      <a:pt x="2093" y="2081"/>
                    </a:lnTo>
                    <a:lnTo>
                      <a:pt x="1926" y="2047"/>
                    </a:lnTo>
                    <a:lnTo>
                      <a:pt x="1765" y="2012"/>
                    </a:lnTo>
                    <a:lnTo>
                      <a:pt x="1608" y="1973"/>
                    </a:lnTo>
                    <a:lnTo>
                      <a:pt x="1457" y="1932"/>
                    </a:lnTo>
                    <a:lnTo>
                      <a:pt x="1312" y="1889"/>
                    </a:lnTo>
                    <a:lnTo>
                      <a:pt x="1174" y="1843"/>
                    </a:lnTo>
                    <a:lnTo>
                      <a:pt x="1041" y="1796"/>
                    </a:lnTo>
                    <a:lnTo>
                      <a:pt x="915" y="1745"/>
                    </a:lnTo>
                    <a:lnTo>
                      <a:pt x="796" y="1693"/>
                    </a:lnTo>
                    <a:lnTo>
                      <a:pt x="685" y="1639"/>
                    </a:lnTo>
                    <a:lnTo>
                      <a:pt x="581" y="1584"/>
                    </a:lnTo>
                    <a:lnTo>
                      <a:pt x="484" y="1526"/>
                    </a:lnTo>
                    <a:lnTo>
                      <a:pt x="396" y="1467"/>
                    </a:lnTo>
                    <a:lnTo>
                      <a:pt x="316" y="1406"/>
                    </a:lnTo>
                    <a:lnTo>
                      <a:pt x="244" y="1344"/>
                    </a:lnTo>
                    <a:lnTo>
                      <a:pt x="181" y="1280"/>
                    </a:lnTo>
                    <a:lnTo>
                      <a:pt x="127" y="1215"/>
                    </a:lnTo>
                    <a:lnTo>
                      <a:pt x="83" y="1149"/>
                    </a:lnTo>
                    <a:lnTo>
                      <a:pt x="47" y="1081"/>
                    </a:lnTo>
                    <a:lnTo>
                      <a:pt x="22" y="1013"/>
                    </a:lnTo>
                    <a:lnTo>
                      <a:pt x="6" y="944"/>
                    </a:lnTo>
                    <a:lnTo>
                      <a:pt x="0" y="873"/>
                    </a:lnTo>
                    <a:lnTo>
                      <a:pt x="0" y="0"/>
                    </a:lnTo>
                    <a:lnTo>
                      <a:pt x="6" y="71"/>
                    </a:lnTo>
                    <a:lnTo>
                      <a:pt x="22" y="141"/>
                    </a:lnTo>
                    <a:lnTo>
                      <a:pt x="47" y="209"/>
                    </a:lnTo>
                    <a:lnTo>
                      <a:pt x="83" y="277"/>
                    </a:lnTo>
                    <a:lnTo>
                      <a:pt x="127" y="344"/>
                    </a:lnTo>
                    <a:lnTo>
                      <a:pt x="181" y="409"/>
                    </a:lnTo>
                    <a:lnTo>
                      <a:pt x="244" y="473"/>
                    </a:lnTo>
                    <a:lnTo>
                      <a:pt x="316" y="535"/>
                    </a:lnTo>
                    <a:lnTo>
                      <a:pt x="396" y="596"/>
                    </a:lnTo>
                    <a:lnTo>
                      <a:pt x="484" y="656"/>
                    </a:lnTo>
                    <a:lnTo>
                      <a:pt x="581" y="714"/>
                    </a:lnTo>
                    <a:lnTo>
                      <a:pt x="685" y="770"/>
                    </a:lnTo>
                    <a:lnTo>
                      <a:pt x="796" y="824"/>
                    </a:lnTo>
                    <a:lnTo>
                      <a:pt x="915" y="876"/>
                    </a:lnTo>
                    <a:lnTo>
                      <a:pt x="1041" y="926"/>
                    </a:lnTo>
                    <a:lnTo>
                      <a:pt x="1174" y="974"/>
                    </a:lnTo>
                    <a:lnTo>
                      <a:pt x="1312" y="1019"/>
                    </a:lnTo>
                    <a:lnTo>
                      <a:pt x="1457" y="1063"/>
                    </a:lnTo>
                    <a:lnTo>
                      <a:pt x="1608" y="1104"/>
                    </a:lnTo>
                    <a:lnTo>
                      <a:pt x="1765" y="1142"/>
                    </a:lnTo>
                    <a:lnTo>
                      <a:pt x="1926" y="1179"/>
                    </a:lnTo>
                    <a:lnTo>
                      <a:pt x="2093" y="1212"/>
                    </a:lnTo>
                    <a:lnTo>
                      <a:pt x="2266" y="1243"/>
                    </a:lnTo>
                    <a:lnTo>
                      <a:pt x="2443" y="1270"/>
                    </a:lnTo>
                    <a:lnTo>
                      <a:pt x="2624" y="1294"/>
                    </a:lnTo>
                    <a:lnTo>
                      <a:pt x="2809" y="1317"/>
                    </a:lnTo>
                    <a:lnTo>
                      <a:pt x="2999" y="1335"/>
                    </a:lnTo>
                    <a:lnTo>
                      <a:pt x="3192" y="1350"/>
                    </a:lnTo>
                    <a:lnTo>
                      <a:pt x="3388" y="1362"/>
                    </a:lnTo>
                    <a:lnTo>
                      <a:pt x="3587" y="1372"/>
                    </a:lnTo>
                    <a:lnTo>
                      <a:pt x="3790" y="1377"/>
                    </a:lnTo>
                    <a:lnTo>
                      <a:pt x="3995" y="1379"/>
                    </a:lnTo>
                    <a:lnTo>
                      <a:pt x="4199" y="1377"/>
                    </a:lnTo>
                    <a:lnTo>
                      <a:pt x="4402" y="1372"/>
                    </a:lnTo>
                    <a:lnTo>
                      <a:pt x="4601" y="1362"/>
                    </a:lnTo>
                    <a:lnTo>
                      <a:pt x="4798" y="1350"/>
                    </a:lnTo>
                    <a:lnTo>
                      <a:pt x="4990" y="1335"/>
                    </a:lnTo>
                    <a:lnTo>
                      <a:pt x="5180" y="1317"/>
                    </a:lnTo>
                    <a:lnTo>
                      <a:pt x="5365" y="1294"/>
                    </a:lnTo>
                    <a:lnTo>
                      <a:pt x="5546" y="1270"/>
                    </a:lnTo>
                    <a:lnTo>
                      <a:pt x="5723" y="1243"/>
                    </a:lnTo>
                    <a:lnTo>
                      <a:pt x="5895" y="1212"/>
                    </a:lnTo>
                    <a:lnTo>
                      <a:pt x="6062" y="1179"/>
                    </a:lnTo>
                    <a:lnTo>
                      <a:pt x="6224" y="1142"/>
                    </a:lnTo>
                    <a:lnTo>
                      <a:pt x="6381" y="1104"/>
                    </a:lnTo>
                    <a:lnTo>
                      <a:pt x="6532" y="1063"/>
                    </a:lnTo>
                    <a:lnTo>
                      <a:pt x="6677" y="1019"/>
                    </a:lnTo>
                    <a:lnTo>
                      <a:pt x="6816" y="974"/>
                    </a:lnTo>
                    <a:lnTo>
                      <a:pt x="6948" y="926"/>
                    </a:lnTo>
                    <a:lnTo>
                      <a:pt x="7073" y="875"/>
                    </a:lnTo>
                    <a:lnTo>
                      <a:pt x="7192" y="824"/>
                    </a:lnTo>
                    <a:lnTo>
                      <a:pt x="7304" y="770"/>
                    </a:lnTo>
                    <a:lnTo>
                      <a:pt x="7408" y="714"/>
                    </a:lnTo>
                    <a:lnTo>
                      <a:pt x="7504" y="656"/>
                    </a:lnTo>
                    <a:lnTo>
                      <a:pt x="7592" y="596"/>
                    </a:lnTo>
                    <a:lnTo>
                      <a:pt x="7672" y="535"/>
                    </a:lnTo>
                    <a:lnTo>
                      <a:pt x="7744" y="473"/>
                    </a:lnTo>
                    <a:lnTo>
                      <a:pt x="7807" y="409"/>
                    </a:lnTo>
                    <a:lnTo>
                      <a:pt x="7861" y="344"/>
                    </a:lnTo>
                    <a:lnTo>
                      <a:pt x="7906" y="277"/>
                    </a:lnTo>
                    <a:lnTo>
                      <a:pt x="7941" y="209"/>
                    </a:lnTo>
                    <a:lnTo>
                      <a:pt x="7966" y="140"/>
                    </a:lnTo>
                    <a:lnTo>
                      <a:pt x="7982" y="70"/>
                    </a:lnTo>
                    <a:lnTo>
                      <a:pt x="7988" y="0"/>
                    </a:lnTo>
                    <a:lnTo>
                      <a:pt x="7988" y="867"/>
                    </a:lnTo>
                  </a:path>
                </a:pathLst>
              </a:custGeom>
              <a:gradFill rotWithShape="0">
                <a:gsLst>
                  <a:gs pos="0">
                    <a:srgbClr val="FF9966"/>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30" name="Freeform 339"/>
              <p:cNvSpPr/>
              <p:nvPr/>
            </p:nvSpPr>
            <p:spPr bwMode="auto">
              <a:xfrm>
                <a:off x="3052" y="3066"/>
                <a:ext cx="307" cy="86"/>
              </a:xfrm>
              <a:custGeom>
                <a:avLst/>
                <a:gdLst>
                  <a:gd name="T0" fmla="*/ 7966 w 7988"/>
                  <a:gd name="T1" fmla="*/ 1009 h 2248"/>
                  <a:gd name="T2" fmla="*/ 7861 w 7988"/>
                  <a:gd name="T3" fmla="*/ 1213 h 2248"/>
                  <a:gd name="T4" fmla="*/ 7672 w 7988"/>
                  <a:gd name="T5" fmla="*/ 1404 h 2248"/>
                  <a:gd name="T6" fmla="*/ 7408 w 7988"/>
                  <a:gd name="T7" fmla="*/ 1583 h 2248"/>
                  <a:gd name="T8" fmla="*/ 7073 w 7988"/>
                  <a:gd name="T9" fmla="*/ 1745 h 2248"/>
                  <a:gd name="T10" fmla="*/ 6677 w 7988"/>
                  <a:gd name="T11" fmla="*/ 1888 h 2248"/>
                  <a:gd name="T12" fmla="*/ 6224 w 7988"/>
                  <a:gd name="T13" fmla="*/ 2011 h 2248"/>
                  <a:gd name="T14" fmla="*/ 5723 w 7988"/>
                  <a:gd name="T15" fmla="*/ 2112 h 2248"/>
                  <a:gd name="T16" fmla="*/ 5180 w 7988"/>
                  <a:gd name="T17" fmla="*/ 2186 h 2248"/>
                  <a:gd name="T18" fmla="*/ 4601 w 7988"/>
                  <a:gd name="T19" fmla="*/ 2232 h 2248"/>
                  <a:gd name="T20" fmla="*/ 3995 w 7988"/>
                  <a:gd name="T21" fmla="*/ 2248 h 2248"/>
                  <a:gd name="T22" fmla="*/ 3388 w 7988"/>
                  <a:gd name="T23" fmla="*/ 2232 h 2248"/>
                  <a:gd name="T24" fmla="*/ 2809 w 7988"/>
                  <a:gd name="T25" fmla="*/ 2186 h 2248"/>
                  <a:gd name="T26" fmla="*/ 2266 w 7988"/>
                  <a:gd name="T27" fmla="*/ 2112 h 2248"/>
                  <a:gd name="T28" fmla="*/ 1765 w 7988"/>
                  <a:gd name="T29" fmla="*/ 2012 h 2248"/>
                  <a:gd name="T30" fmla="*/ 1312 w 7988"/>
                  <a:gd name="T31" fmla="*/ 1889 h 2248"/>
                  <a:gd name="T32" fmla="*/ 915 w 7988"/>
                  <a:gd name="T33" fmla="*/ 1746 h 2248"/>
                  <a:gd name="T34" fmla="*/ 581 w 7988"/>
                  <a:gd name="T35" fmla="*/ 1584 h 2248"/>
                  <a:gd name="T36" fmla="*/ 316 w 7988"/>
                  <a:gd name="T37" fmla="*/ 1406 h 2248"/>
                  <a:gd name="T38" fmla="*/ 127 w 7988"/>
                  <a:gd name="T39" fmla="*/ 1216 h 2248"/>
                  <a:gd name="T40" fmla="*/ 22 w 7988"/>
                  <a:gd name="T41" fmla="*/ 1014 h 2248"/>
                  <a:gd name="T42" fmla="*/ 0 w 7988"/>
                  <a:gd name="T43" fmla="*/ 0 h 2248"/>
                  <a:gd name="T44" fmla="*/ 47 w 7988"/>
                  <a:gd name="T45" fmla="*/ 210 h 2248"/>
                  <a:gd name="T46" fmla="*/ 181 w 7988"/>
                  <a:gd name="T47" fmla="*/ 410 h 2248"/>
                  <a:gd name="T48" fmla="*/ 396 w 7988"/>
                  <a:gd name="T49" fmla="*/ 597 h 2248"/>
                  <a:gd name="T50" fmla="*/ 685 w 7988"/>
                  <a:gd name="T51" fmla="*/ 770 h 2248"/>
                  <a:gd name="T52" fmla="*/ 1041 w 7988"/>
                  <a:gd name="T53" fmla="*/ 926 h 2248"/>
                  <a:gd name="T54" fmla="*/ 1457 w 7988"/>
                  <a:gd name="T55" fmla="*/ 1063 h 2248"/>
                  <a:gd name="T56" fmla="*/ 1926 w 7988"/>
                  <a:gd name="T57" fmla="*/ 1179 h 2248"/>
                  <a:gd name="T58" fmla="*/ 2443 w 7988"/>
                  <a:gd name="T59" fmla="*/ 1270 h 2248"/>
                  <a:gd name="T60" fmla="*/ 2999 w 7988"/>
                  <a:gd name="T61" fmla="*/ 1335 h 2248"/>
                  <a:gd name="T62" fmla="*/ 3587 w 7988"/>
                  <a:gd name="T63" fmla="*/ 1372 h 2248"/>
                  <a:gd name="T64" fmla="*/ 4199 w 7988"/>
                  <a:gd name="T65" fmla="*/ 1378 h 2248"/>
                  <a:gd name="T66" fmla="*/ 4798 w 7988"/>
                  <a:gd name="T67" fmla="*/ 1352 h 2248"/>
                  <a:gd name="T68" fmla="*/ 5365 w 7988"/>
                  <a:gd name="T69" fmla="*/ 1296 h 2248"/>
                  <a:gd name="T70" fmla="*/ 5895 w 7988"/>
                  <a:gd name="T71" fmla="*/ 1213 h 2248"/>
                  <a:gd name="T72" fmla="*/ 6381 w 7988"/>
                  <a:gd name="T73" fmla="*/ 1105 h 2248"/>
                  <a:gd name="T74" fmla="*/ 6816 w 7988"/>
                  <a:gd name="T75" fmla="*/ 974 h 2248"/>
                  <a:gd name="T76" fmla="*/ 7192 w 7988"/>
                  <a:gd name="T77" fmla="*/ 824 h 2248"/>
                  <a:gd name="T78" fmla="*/ 7504 w 7988"/>
                  <a:gd name="T79" fmla="*/ 656 h 2248"/>
                  <a:gd name="T80" fmla="*/ 7744 w 7988"/>
                  <a:gd name="T81" fmla="*/ 473 h 2248"/>
                  <a:gd name="T82" fmla="*/ 7906 w 7988"/>
                  <a:gd name="T83" fmla="*/ 277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9"/>
                    </a:moveTo>
                    <a:lnTo>
                      <a:pt x="7982" y="939"/>
                    </a:lnTo>
                    <a:lnTo>
                      <a:pt x="7966" y="1009"/>
                    </a:lnTo>
                    <a:lnTo>
                      <a:pt x="7941" y="1078"/>
                    </a:lnTo>
                    <a:lnTo>
                      <a:pt x="7906" y="1146"/>
                    </a:lnTo>
                    <a:lnTo>
                      <a:pt x="7861" y="1213"/>
                    </a:lnTo>
                    <a:lnTo>
                      <a:pt x="7807" y="1277"/>
                    </a:lnTo>
                    <a:lnTo>
                      <a:pt x="7744" y="1341"/>
                    </a:lnTo>
                    <a:lnTo>
                      <a:pt x="7672" y="1404"/>
                    </a:lnTo>
                    <a:lnTo>
                      <a:pt x="7592" y="1465"/>
                    </a:lnTo>
                    <a:lnTo>
                      <a:pt x="7504" y="1525"/>
                    </a:lnTo>
                    <a:lnTo>
                      <a:pt x="7408" y="1583"/>
                    </a:lnTo>
                    <a:lnTo>
                      <a:pt x="7304" y="1639"/>
                    </a:lnTo>
                    <a:lnTo>
                      <a:pt x="7192" y="1693"/>
                    </a:lnTo>
                    <a:lnTo>
                      <a:pt x="7073" y="1745"/>
                    </a:lnTo>
                    <a:lnTo>
                      <a:pt x="6948" y="1795"/>
                    </a:lnTo>
                    <a:lnTo>
                      <a:pt x="6816" y="1843"/>
                    </a:lnTo>
                    <a:lnTo>
                      <a:pt x="6677" y="1888"/>
                    </a:lnTo>
                    <a:lnTo>
                      <a:pt x="6532" y="1932"/>
                    </a:lnTo>
                    <a:lnTo>
                      <a:pt x="6381" y="1973"/>
                    </a:lnTo>
                    <a:lnTo>
                      <a:pt x="6224" y="2011"/>
                    </a:lnTo>
                    <a:lnTo>
                      <a:pt x="6062" y="2048"/>
                    </a:lnTo>
                    <a:lnTo>
                      <a:pt x="5895" y="2081"/>
                    </a:lnTo>
                    <a:lnTo>
                      <a:pt x="5723" y="2112"/>
                    </a:lnTo>
                    <a:lnTo>
                      <a:pt x="5546" y="2139"/>
                    </a:lnTo>
                    <a:lnTo>
                      <a:pt x="5365" y="2164"/>
                    </a:lnTo>
                    <a:lnTo>
                      <a:pt x="5180" y="2186"/>
                    </a:lnTo>
                    <a:lnTo>
                      <a:pt x="4990" y="2204"/>
                    </a:lnTo>
                    <a:lnTo>
                      <a:pt x="4798" y="2219"/>
                    </a:lnTo>
                    <a:lnTo>
                      <a:pt x="4601" y="2232"/>
                    </a:lnTo>
                    <a:lnTo>
                      <a:pt x="4402" y="2240"/>
                    </a:lnTo>
                    <a:lnTo>
                      <a:pt x="4199" y="2246"/>
                    </a:lnTo>
                    <a:lnTo>
                      <a:pt x="3995" y="2248"/>
                    </a:lnTo>
                    <a:lnTo>
                      <a:pt x="3790" y="2246"/>
                    </a:lnTo>
                    <a:lnTo>
                      <a:pt x="3587" y="2240"/>
                    </a:lnTo>
                    <a:lnTo>
                      <a:pt x="3388" y="2232"/>
                    </a:lnTo>
                    <a:lnTo>
                      <a:pt x="3192" y="2220"/>
                    </a:lnTo>
                    <a:lnTo>
                      <a:pt x="2999" y="2204"/>
                    </a:lnTo>
                    <a:lnTo>
                      <a:pt x="2809" y="2186"/>
                    </a:lnTo>
                    <a:lnTo>
                      <a:pt x="2624" y="2164"/>
                    </a:lnTo>
                    <a:lnTo>
                      <a:pt x="2443" y="2139"/>
                    </a:lnTo>
                    <a:lnTo>
                      <a:pt x="2266" y="2112"/>
                    </a:lnTo>
                    <a:lnTo>
                      <a:pt x="2093" y="2081"/>
                    </a:lnTo>
                    <a:lnTo>
                      <a:pt x="1926" y="2048"/>
                    </a:lnTo>
                    <a:lnTo>
                      <a:pt x="1765" y="2012"/>
                    </a:lnTo>
                    <a:lnTo>
                      <a:pt x="1608" y="1974"/>
                    </a:lnTo>
                    <a:lnTo>
                      <a:pt x="1457" y="1933"/>
                    </a:lnTo>
                    <a:lnTo>
                      <a:pt x="1312" y="1889"/>
                    </a:lnTo>
                    <a:lnTo>
                      <a:pt x="1174" y="1844"/>
                    </a:lnTo>
                    <a:lnTo>
                      <a:pt x="1041" y="1796"/>
                    </a:lnTo>
                    <a:lnTo>
                      <a:pt x="915" y="1746"/>
                    </a:lnTo>
                    <a:lnTo>
                      <a:pt x="796" y="1694"/>
                    </a:lnTo>
                    <a:lnTo>
                      <a:pt x="685" y="1640"/>
                    </a:lnTo>
                    <a:lnTo>
                      <a:pt x="581" y="1584"/>
                    </a:lnTo>
                    <a:lnTo>
                      <a:pt x="484" y="1527"/>
                    </a:lnTo>
                    <a:lnTo>
                      <a:pt x="396" y="1467"/>
                    </a:lnTo>
                    <a:lnTo>
                      <a:pt x="316" y="1406"/>
                    </a:lnTo>
                    <a:lnTo>
                      <a:pt x="244" y="1344"/>
                    </a:lnTo>
                    <a:lnTo>
                      <a:pt x="181" y="1281"/>
                    </a:lnTo>
                    <a:lnTo>
                      <a:pt x="127" y="1216"/>
                    </a:lnTo>
                    <a:lnTo>
                      <a:pt x="83" y="1150"/>
                    </a:lnTo>
                    <a:lnTo>
                      <a:pt x="47" y="1083"/>
                    </a:lnTo>
                    <a:lnTo>
                      <a:pt x="22" y="1014"/>
                    </a:lnTo>
                    <a:lnTo>
                      <a:pt x="6" y="945"/>
                    </a:lnTo>
                    <a:lnTo>
                      <a:pt x="0" y="874"/>
                    </a:lnTo>
                    <a:lnTo>
                      <a:pt x="0" y="0"/>
                    </a:lnTo>
                    <a:lnTo>
                      <a:pt x="6" y="71"/>
                    </a:lnTo>
                    <a:lnTo>
                      <a:pt x="22" y="141"/>
                    </a:lnTo>
                    <a:lnTo>
                      <a:pt x="47" y="210"/>
                    </a:lnTo>
                    <a:lnTo>
                      <a:pt x="83" y="277"/>
                    </a:lnTo>
                    <a:lnTo>
                      <a:pt x="127" y="344"/>
                    </a:lnTo>
                    <a:lnTo>
                      <a:pt x="181" y="410"/>
                    </a:lnTo>
                    <a:lnTo>
                      <a:pt x="244" y="474"/>
                    </a:lnTo>
                    <a:lnTo>
                      <a:pt x="316" y="536"/>
                    </a:lnTo>
                    <a:lnTo>
                      <a:pt x="396" y="597"/>
                    </a:lnTo>
                    <a:lnTo>
                      <a:pt x="484" y="656"/>
                    </a:lnTo>
                    <a:lnTo>
                      <a:pt x="581" y="714"/>
                    </a:lnTo>
                    <a:lnTo>
                      <a:pt x="685" y="770"/>
                    </a:lnTo>
                    <a:lnTo>
                      <a:pt x="796" y="824"/>
                    </a:lnTo>
                    <a:lnTo>
                      <a:pt x="915" y="877"/>
                    </a:lnTo>
                    <a:lnTo>
                      <a:pt x="1041" y="926"/>
                    </a:lnTo>
                    <a:lnTo>
                      <a:pt x="1174" y="974"/>
                    </a:lnTo>
                    <a:lnTo>
                      <a:pt x="1312" y="1020"/>
                    </a:lnTo>
                    <a:lnTo>
                      <a:pt x="1457" y="1063"/>
                    </a:lnTo>
                    <a:lnTo>
                      <a:pt x="1608" y="1105"/>
                    </a:lnTo>
                    <a:lnTo>
                      <a:pt x="1765" y="1144"/>
                    </a:lnTo>
                    <a:lnTo>
                      <a:pt x="1926" y="1179"/>
                    </a:lnTo>
                    <a:lnTo>
                      <a:pt x="2093" y="1213"/>
                    </a:lnTo>
                    <a:lnTo>
                      <a:pt x="2266" y="1243"/>
                    </a:lnTo>
                    <a:lnTo>
                      <a:pt x="2443" y="1270"/>
                    </a:lnTo>
                    <a:lnTo>
                      <a:pt x="2624" y="1296"/>
                    </a:lnTo>
                    <a:lnTo>
                      <a:pt x="2809" y="1317"/>
                    </a:lnTo>
                    <a:lnTo>
                      <a:pt x="2999" y="1335"/>
                    </a:lnTo>
                    <a:lnTo>
                      <a:pt x="3192" y="1352"/>
                    </a:lnTo>
                    <a:lnTo>
                      <a:pt x="3388" y="1364"/>
                    </a:lnTo>
                    <a:lnTo>
                      <a:pt x="3587" y="1372"/>
                    </a:lnTo>
                    <a:lnTo>
                      <a:pt x="3790" y="1378"/>
                    </a:lnTo>
                    <a:lnTo>
                      <a:pt x="3995" y="1379"/>
                    </a:lnTo>
                    <a:lnTo>
                      <a:pt x="4199" y="1378"/>
                    </a:lnTo>
                    <a:lnTo>
                      <a:pt x="4402" y="1372"/>
                    </a:lnTo>
                    <a:lnTo>
                      <a:pt x="4601" y="1364"/>
                    </a:lnTo>
                    <a:lnTo>
                      <a:pt x="4798" y="1352"/>
                    </a:lnTo>
                    <a:lnTo>
                      <a:pt x="4990" y="1335"/>
                    </a:lnTo>
                    <a:lnTo>
                      <a:pt x="5180" y="1317"/>
                    </a:lnTo>
                    <a:lnTo>
                      <a:pt x="5365" y="1296"/>
                    </a:lnTo>
                    <a:lnTo>
                      <a:pt x="5546" y="1270"/>
                    </a:lnTo>
                    <a:lnTo>
                      <a:pt x="5723" y="1243"/>
                    </a:lnTo>
                    <a:lnTo>
                      <a:pt x="5895" y="1213"/>
                    </a:lnTo>
                    <a:lnTo>
                      <a:pt x="6062" y="1179"/>
                    </a:lnTo>
                    <a:lnTo>
                      <a:pt x="6224" y="1144"/>
                    </a:lnTo>
                    <a:lnTo>
                      <a:pt x="6381" y="1105"/>
                    </a:lnTo>
                    <a:lnTo>
                      <a:pt x="6532" y="1063"/>
                    </a:lnTo>
                    <a:lnTo>
                      <a:pt x="6677" y="1020"/>
                    </a:lnTo>
                    <a:lnTo>
                      <a:pt x="6816" y="974"/>
                    </a:lnTo>
                    <a:lnTo>
                      <a:pt x="6948" y="926"/>
                    </a:lnTo>
                    <a:lnTo>
                      <a:pt x="7073" y="877"/>
                    </a:lnTo>
                    <a:lnTo>
                      <a:pt x="7192" y="824"/>
                    </a:lnTo>
                    <a:lnTo>
                      <a:pt x="7304" y="770"/>
                    </a:lnTo>
                    <a:lnTo>
                      <a:pt x="7408" y="714"/>
                    </a:lnTo>
                    <a:lnTo>
                      <a:pt x="7504" y="656"/>
                    </a:lnTo>
                    <a:lnTo>
                      <a:pt x="7592" y="597"/>
                    </a:lnTo>
                    <a:lnTo>
                      <a:pt x="7672" y="536"/>
                    </a:lnTo>
                    <a:lnTo>
                      <a:pt x="7744" y="473"/>
                    </a:lnTo>
                    <a:lnTo>
                      <a:pt x="7807" y="409"/>
                    </a:lnTo>
                    <a:lnTo>
                      <a:pt x="7861" y="344"/>
                    </a:lnTo>
                    <a:lnTo>
                      <a:pt x="7906" y="277"/>
                    </a:lnTo>
                    <a:lnTo>
                      <a:pt x="7941" y="209"/>
                    </a:lnTo>
                    <a:lnTo>
                      <a:pt x="7966" y="140"/>
                    </a:lnTo>
                    <a:lnTo>
                      <a:pt x="7982" y="71"/>
                    </a:lnTo>
                    <a:lnTo>
                      <a:pt x="7988" y="0"/>
                    </a:lnTo>
                    <a:lnTo>
                      <a:pt x="7988" y="869"/>
                    </a:lnTo>
                  </a:path>
                </a:pathLst>
              </a:custGeom>
              <a:gradFill rotWithShape="0">
                <a:gsLst>
                  <a:gs pos="0">
                    <a:srgbClr val="FF9966"/>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531" name="Freeform 340"/>
            <p:cNvSpPr/>
            <p:nvPr/>
          </p:nvSpPr>
          <p:spPr bwMode="auto">
            <a:xfrm>
              <a:off x="288" y="2837"/>
              <a:ext cx="307" cy="111"/>
            </a:xfrm>
            <a:custGeom>
              <a:avLst/>
              <a:gdLst>
                <a:gd name="T0" fmla="*/ 4401 w 7988"/>
                <a:gd name="T1" fmla="*/ 8 h 2886"/>
                <a:gd name="T2" fmla="*/ 4989 w 7988"/>
                <a:gd name="T3" fmla="*/ 46 h 2886"/>
                <a:gd name="T4" fmla="*/ 5546 w 7988"/>
                <a:gd name="T5" fmla="*/ 114 h 2886"/>
                <a:gd name="T6" fmla="*/ 6062 w 7988"/>
                <a:gd name="T7" fmla="*/ 210 h 2886"/>
                <a:gd name="T8" fmla="*/ 6532 w 7988"/>
                <a:gd name="T9" fmla="*/ 331 h 2886"/>
                <a:gd name="T10" fmla="*/ 6947 w 7988"/>
                <a:gd name="T11" fmla="*/ 474 h 2886"/>
                <a:gd name="T12" fmla="*/ 7303 w 7988"/>
                <a:gd name="T13" fmla="*/ 637 h 2886"/>
                <a:gd name="T14" fmla="*/ 7592 w 7988"/>
                <a:gd name="T15" fmla="*/ 819 h 2886"/>
                <a:gd name="T16" fmla="*/ 7807 w 7988"/>
                <a:gd name="T17" fmla="*/ 1015 h 2886"/>
                <a:gd name="T18" fmla="*/ 7941 w 7988"/>
                <a:gd name="T19" fmla="*/ 1224 h 2886"/>
                <a:gd name="T20" fmla="*/ 7988 w 7988"/>
                <a:gd name="T21" fmla="*/ 1443 h 2886"/>
                <a:gd name="T22" fmla="*/ 7941 w 7988"/>
                <a:gd name="T23" fmla="*/ 1662 h 2886"/>
                <a:gd name="T24" fmla="*/ 7807 w 7988"/>
                <a:gd name="T25" fmla="*/ 1871 h 2886"/>
                <a:gd name="T26" fmla="*/ 7592 w 7988"/>
                <a:gd name="T27" fmla="*/ 2068 h 2886"/>
                <a:gd name="T28" fmla="*/ 7303 w 7988"/>
                <a:gd name="T29" fmla="*/ 2249 h 2886"/>
                <a:gd name="T30" fmla="*/ 6947 w 7988"/>
                <a:gd name="T31" fmla="*/ 2412 h 2886"/>
                <a:gd name="T32" fmla="*/ 6532 w 7988"/>
                <a:gd name="T33" fmla="*/ 2556 h 2886"/>
                <a:gd name="T34" fmla="*/ 6062 w 7988"/>
                <a:gd name="T35" fmla="*/ 2677 h 2886"/>
                <a:gd name="T36" fmla="*/ 5546 w 7988"/>
                <a:gd name="T37" fmla="*/ 2773 h 2886"/>
                <a:gd name="T38" fmla="*/ 4989 w 7988"/>
                <a:gd name="T39" fmla="*/ 2840 h 2886"/>
                <a:gd name="T40" fmla="*/ 4401 w 7988"/>
                <a:gd name="T41" fmla="*/ 2879 h 2886"/>
                <a:gd name="T42" fmla="*/ 3789 w 7988"/>
                <a:gd name="T43" fmla="*/ 2884 h 2886"/>
                <a:gd name="T44" fmla="*/ 3191 w 7988"/>
                <a:gd name="T45" fmla="*/ 2857 h 2886"/>
                <a:gd name="T46" fmla="*/ 2624 w 7988"/>
                <a:gd name="T47" fmla="*/ 2799 h 2886"/>
                <a:gd name="T48" fmla="*/ 2093 w 7988"/>
                <a:gd name="T49" fmla="*/ 2712 h 2886"/>
                <a:gd name="T50" fmla="*/ 1608 w 7988"/>
                <a:gd name="T51" fmla="*/ 2599 h 2886"/>
                <a:gd name="T52" fmla="*/ 1173 w 7988"/>
                <a:gd name="T53" fmla="*/ 2463 h 2886"/>
                <a:gd name="T54" fmla="*/ 795 w 7988"/>
                <a:gd name="T55" fmla="*/ 2306 h 2886"/>
                <a:gd name="T56" fmla="*/ 484 w 7988"/>
                <a:gd name="T57" fmla="*/ 2130 h 2886"/>
                <a:gd name="T58" fmla="*/ 244 w 7988"/>
                <a:gd name="T59" fmla="*/ 1938 h 2886"/>
                <a:gd name="T60" fmla="*/ 82 w 7988"/>
                <a:gd name="T61" fmla="*/ 1733 h 2886"/>
                <a:gd name="T62" fmla="*/ 6 w 7988"/>
                <a:gd name="T63" fmla="*/ 1517 h 2886"/>
                <a:gd name="T64" fmla="*/ 22 w 7988"/>
                <a:gd name="T65" fmla="*/ 1296 h 2886"/>
                <a:gd name="T66" fmla="*/ 126 w 7988"/>
                <a:gd name="T67" fmla="*/ 1084 h 2886"/>
                <a:gd name="T68" fmla="*/ 315 w 7988"/>
                <a:gd name="T69" fmla="*/ 883 h 2886"/>
                <a:gd name="T70" fmla="*/ 581 w 7988"/>
                <a:gd name="T71" fmla="*/ 696 h 2886"/>
                <a:gd name="T72" fmla="*/ 914 w 7988"/>
                <a:gd name="T73" fmla="*/ 527 h 2886"/>
                <a:gd name="T74" fmla="*/ 1312 w 7988"/>
                <a:gd name="T75" fmla="*/ 377 h 2886"/>
                <a:gd name="T76" fmla="*/ 1764 w 7988"/>
                <a:gd name="T77" fmla="*/ 248 h 2886"/>
                <a:gd name="T78" fmla="*/ 2266 w 7988"/>
                <a:gd name="T79" fmla="*/ 143 h 2886"/>
                <a:gd name="T80" fmla="*/ 2808 w 7988"/>
                <a:gd name="T81" fmla="*/ 66 h 2886"/>
                <a:gd name="T82" fmla="*/ 3387 w 7988"/>
                <a:gd name="T83" fmla="*/ 17 h 2886"/>
                <a:gd name="T84" fmla="*/ 3994 w 7988"/>
                <a:gd name="T85" fmla="*/ 0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886">
                  <a:moveTo>
                    <a:pt x="3994" y="0"/>
                  </a:moveTo>
                  <a:lnTo>
                    <a:pt x="4198" y="2"/>
                  </a:lnTo>
                  <a:lnTo>
                    <a:pt x="4401" y="8"/>
                  </a:lnTo>
                  <a:lnTo>
                    <a:pt x="4601" y="17"/>
                  </a:lnTo>
                  <a:lnTo>
                    <a:pt x="4797" y="30"/>
                  </a:lnTo>
                  <a:lnTo>
                    <a:pt x="4989" y="46"/>
                  </a:lnTo>
                  <a:lnTo>
                    <a:pt x="5179" y="66"/>
                  </a:lnTo>
                  <a:lnTo>
                    <a:pt x="5365" y="89"/>
                  </a:lnTo>
                  <a:lnTo>
                    <a:pt x="5546" y="114"/>
                  </a:lnTo>
                  <a:lnTo>
                    <a:pt x="5723" y="143"/>
                  </a:lnTo>
                  <a:lnTo>
                    <a:pt x="5895" y="175"/>
                  </a:lnTo>
                  <a:lnTo>
                    <a:pt x="6062" y="210"/>
                  </a:lnTo>
                  <a:lnTo>
                    <a:pt x="6224" y="248"/>
                  </a:lnTo>
                  <a:lnTo>
                    <a:pt x="6381" y="288"/>
                  </a:lnTo>
                  <a:lnTo>
                    <a:pt x="6532" y="331"/>
                  </a:lnTo>
                  <a:lnTo>
                    <a:pt x="6677" y="377"/>
                  </a:lnTo>
                  <a:lnTo>
                    <a:pt x="6816" y="424"/>
                  </a:lnTo>
                  <a:lnTo>
                    <a:pt x="6947" y="474"/>
                  </a:lnTo>
                  <a:lnTo>
                    <a:pt x="7073" y="527"/>
                  </a:lnTo>
                  <a:lnTo>
                    <a:pt x="7192" y="582"/>
                  </a:lnTo>
                  <a:lnTo>
                    <a:pt x="7303" y="637"/>
                  </a:lnTo>
                  <a:lnTo>
                    <a:pt x="7408" y="696"/>
                  </a:lnTo>
                  <a:lnTo>
                    <a:pt x="7504" y="757"/>
                  </a:lnTo>
                  <a:lnTo>
                    <a:pt x="7592" y="819"/>
                  </a:lnTo>
                  <a:lnTo>
                    <a:pt x="7672" y="883"/>
                  </a:lnTo>
                  <a:lnTo>
                    <a:pt x="7744" y="948"/>
                  </a:lnTo>
                  <a:lnTo>
                    <a:pt x="7807" y="1015"/>
                  </a:lnTo>
                  <a:lnTo>
                    <a:pt x="7861" y="1084"/>
                  </a:lnTo>
                  <a:lnTo>
                    <a:pt x="7906" y="1153"/>
                  </a:lnTo>
                  <a:lnTo>
                    <a:pt x="7941" y="1224"/>
                  </a:lnTo>
                  <a:lnTo>
                    <a:pt x="7966" y="1296"/>
                  </a:lnTo>
                  <a:lnTo>
                    <a:pt x="7982" y="1369"/>
                  </a:lnTo>
                  <a:lnTo>
                    <a:pt x="7988" y="1443"/>
                  </a:lnTo>
                  <a:lnTo>
                    <a:pt x="7982" y="1517"/>
                  </a:lnTo>
                  <a:lnTo>
                    <a:pt x="7966" y="1590"/>
                  </a:lnTo>
                  <a:lnTo>
                    <a:pt x="7941" y="1662"/>
                  </a:lnTo>
                  <a:lnTo>
                    <a:pt x="7906" y="1733"/>
                  </a:lnTo>
                  <a:lnTo>
                    <a:pt x="7861" y="1803"/>
                  </a:lnTo>
                  <a:lnTo>
                    <a:pt x="7807" y="1871"/>
                  </a:lnTo>
                  <a:lnTo>
                    <a:pt x="7744" y="1938"/>
                  </a:lnTo>
                  <a:lnTo>
                    <a:pt x="7672" y="2004"/>
                  </a:lnTo>
                  <a:lnTo>
                    <a:pt x="7592" y="2068"/>
                  </a:lnTo>
                  <a:lnTo>
                    <a:pt x="7504" y="2130"/>
                  </a:lnTo>
                  <a:lnTo>
                    <a:pt x="7408" y="2191"/>
                  </a:lnTo>
                  <a:lnTo>
                    <a:pt x="7303" y="2249"/>
                  </a:lnTo>
                  <a:lnTo>
                    <a:pt x="7192" y="2306"/>
                  </a:lnTo>
                  <a:lnTo>
                    <a:pt x="7073" y="2361"/>
                  </a:lnTo>
                  <a:lnTo>
                    <a:pt x="6947" y="2412"/>
                  </a:lnTo>
                  <a:lnTo>
                    <a:pt x="6816" y="2463"/>
                  </a:lnTo>
                  <a:lnTo>
                    <a:pt x="6677" y="2511"/>
                  </a:lnTo>
                  <a:lnTo>
                    <a:pt x="6532" y="2556"/>
                  </a:lnTo>
                  <a:lnTo>
                    <a:pt x="6381" y="2599"/>
                  </a:lnTo>
                  <a:lnTo>
                    <a:pt x="6224" y="2640"/>
                  </a:lnTo>
                  <a:lnTo>
                    <a:pt x="6062" y="2677"/>
                  </a:lnTo>
                  <a:lnTo>
                    <a:pt x="5895" y="2712"/>
                  </a:lnTo>
                  <a:lnTo>
                    <a:pt x="5723" y="2744"/>
                  </a:lnTo>
                  <a:lnTo>
                    <a:pt x="5546" y="2773"/>
                  </a:lnTo>
                  <a:lnTo>
                    <a:pt x="5365" y="2799"/>
                  </a:lnTo>
                  <a:lnTo>
                    <a:pt x="5179" y="2821"/>
                  </a:lnTo>
                  <a:lnTo>
                    <a:pt x="4989" y="2840"/>
                  </a:lnTo>
                  <a:lnTo>
                    <a:pt x="4797" y="2857"/>
                  </a:lnTo>
                  <a:lnTo>
                    <a:pt x="4601" y="2870"/>
                  </a:lnTo>
                  <a:lnTo>
                    <a:pt x="4401" y="2879"/>
                  </a:lnTo>
                  <a:lnTo>
                    <a:pt x="4198" y="2884"/>
                  </a:lnTo>
                  <a:lnTo>
                    <a:pt x="3994" y="2886"/>
                  </a:lnTo>
                  <a:lnTo>
                    <a:pt x="3789" y="2884"/>
                  </a:lnTo>
                  <a:lnTo>
                    <a:pt x="3587" y="2879"/>
                  </a:lnTo>
                  <a:lnTo>
                    <a:pt x="3387" y="2870"/>
                  </a:lnTo>
                  <a:lnTo>
                    <a:pt x="3191" y="2857"/>
                  </a:lnTo>
                  <a:lnTo>
                    <a:pt x="2998" y="2840"/>
                  </a:lnTo>
                  <a:lnTo>
                    <a:pt x="2808" y="2821"/>
                  </a:lnTo>
                  <a:lnTo>
                    <a:pt x="2624" y="2799"/>
                  </a:lnTo>
                  <a:lnTo>
                    <a:pt x="2442" y="2773"/>
                  </a:lnTo>
                  <a:lnTo>
                    <a:pt x="2266" y="2744"/>
                  </a:lnTo>
                  <a:lnTo>
                    <a:pt x="2093" y="2712"/>
                  </a:lnTo>
                  <a:lnTo>
                    <a:pt x="1926" y="2677"/>
                  </a:lnTo>
                  <a:lnTo>
                    <a:pt x="1764" y="2640"/>
                  </a:lnTo>
                  <a:lnTo>
                    <a:pt x="1608" y="2599"/>
                  </a:lnTo>
                  <a:lnTo>
                    <a:pt x="1457" y="2556"/>
                  </a:lnTo>
                  <a:lnTo>
                    <a:pt x="1312" y="2511"/>
                  </a:lnTo>
                  <a:lnTo>
                    <a:pt x="1173" y="2463"/>
                  </a:lnTo>
                  <a:lnTo>
                    <a:pt x="1040" y="2412"/>
                  </a:lnTo>
                  <a:lnTo>
                    <a:pt x="914" y="2361"/>
                  </a:lnTo>
                  <a:lnTo>
                    <a:pt x="795" y="2306"/>
                  </a:lnTo>
                  <a:lnTo>
                    <a:pt x="684" y="2249"/>
                  </a:lnTo>
                  <a:lnTo>
                    <a:pt x="581" y="2191"/>
                  </a:lnTo>
                  <a:lnTo>
                    <a:pt x="484" y="2130"/>
                  </a:lnTo>
                  <a:lnTo>
                    <a:pt x="395" y="2068"/>
                  </a:lnTo>
                  <a:lnTo>
                    <a:pt x="315" y="2004"/>
                  </a:lnTo>
                  <a:lnTo>
                    <a:pt x="244" y="1938"/>
                  </a:lnTo>
                  <a:lnTo>
                    <a:pt x="181" y="1871"/>
                  </a:lnTo>
                  <a:lnTo>
                    <a:pt x="126" y="1803"/>
                  </a:lnTo>
                  <a:lnTo>
                    <a:pt x="82" y="1733"/>
                  </a:lnTo>
                  <a:lnTo>
                    <a:pt x="47" y="1662"/>
                  </a:lnTo>
                  <a:lnTo>
                    <a:pt x="22" y="1590"/>
                  </a:lnTo>
                  <a:lnTo>
                    <a:pt x="6" y="1517"/>
                  </a:lnTo>
                  <a:lnTo>
                    <a:pt x="0" y="1443"/>
                  </a:lnTo>
                  <a:lnTo>
                    <a:pt x="6" y="1369"/>
                  </a:lnTo>
                  <a:lnTo>
                    <a:pt x="22" y="1296"/>
                  </a:lnTo>
                  <a:lnTo>
                    <a:pt x="47" y="1224"/>
                  </a:lnTo>
                  <a:lnTo>
                    <a:pt x="82" y="1153"/>
                  </a:lnTo>
                  <a:lnTo>
                    <a:pt x="126" y="1084"/>
                  </a:lnTo>
                  <a:lnTo>
                    <a:pt x="181" y="1015"/>
                  </a:lnTo>
                  <a:lnTo>
                    <a:pt x="244" y="948"/>
                  </a:lnTo>
                  <a:lnTo>
                    <a:pt x="315" y="883"/>
                  </a:lnTo>
                  <a:lnTo>
                    <a:pt x="395" y="819"/>
                  </a:lnTo>
                  <a:lnTo>
                    <a:pt x="484" y="757"/>
                  </a:lnTo>
                  <a:lnTo>
                    <a:pt x="581" y="696"/>
                  </a:lnTo>
                  <a:lnTo>
                    <a:pt x="684" y="637"/>
                  </a:lnTo>
                  <a:lnTo>
                    <a:pt x="795" y="582"/>
                  </a:lnTo>
                  <a:lnTo>
                    <a:pt x="914" y="527"/>
                  </a:lnTo>
                  <a:lnTo>
                    <a:pt x="1040" y="474"/>
                  </a:lnTo>
                  <a:lnTo>
                    <a:pt x="1173" y="424"/>
                  </a:lnTo>
                  <a:lnTo>
                    <a:pt x="1312" y="377"/>
                  </a:lnTo>
                  <a:lnTo>
                    <a:pt x="1457" y="331"/>
                  </a:lnTo>
                  <a:lnTo>
                    <a:pt x="1608" y="288"/>
                  </a:lnTo>
                  <a:lnTo>
                    <a:pt x="1764" y="248"/>
                  </a:lnTo>
                  <a:lnTo>
                    <a:pt x="1926" y="210"/>
                  </a:lnTo>
                  <a:lnTo>
                    <a:pt x="2093" y="175"/>
                  </a:lnTo>
                  <a:lnTo>
                    <a:pt x="2266" y="143"/>
                  </a:lnTo>
                  <a:lnTo>
                    <a:pt x="2442" y="114"/>
                  </a:lnTo>
                  <a:lnTo>
                    <a:pt x="2624" y="89"/>
                  </a:lnTo>
                  <a:lnTo>
                    <a:pt x="2808" y="66"/>
                  </a:lnTo>
                  <a:lnTo>
                    <a:pt x="2998" y="46"/>
                  </a:lnTo>
                  <a:lnTo>
                    <a:pt x="3191" y="30"/>
                  </a:lnTo>
                  <a:lnTo>
                    <a:pt x="3387" y="17"/>
                  </a:lnTo>
                  <a:lnTo>
                    <a:pt x="3587" y="8"/>
                  </a:lnTo>
                  <a:lnTo>
                    <a:pt x="3789" y="2"/>
                  </a:lnTo>
                  <a:lnTo>
                    <a:pt x="3994" y="0"/>
                  </a:lnTo>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532" name="Group 484"/>
          <p:cNvGrpSpPr/>
          <p:nvPr/>
        </p:nvGrpSpPr>
        <p:grpSpPr bwMode="auto">
          <a:xfrm>
            <a:off x="1401763" y="1520825"/>
            <a:ext cx="207962" cy="277813"/>
            <a:chOff x="288" y="2837"/>
            <a:chExt cx="307" cy="344"/>
          </a:xfrm>
        </p:grpSpPr>
        <p:sp>
          <p:nvSpPr>
            <p:cNvPr id="2533" name="Freeform 342"/>
            <p:cNvSpPr/>
            <p:nvPr/>
          </p:nvSpPr>
          <p:spPr bwMode="auto">
            <a:xfrm>
              <a:off x="288" y="2837"/>
              <a:ext cx="307" cy="344"/>
            </a:xfrm>
            <a:custGeom>
              <a:avLst/>
              <a:gdLst>
                <a:gd name="T0" fmla="*/ 22 w 7988"/>
                <a:gd name="T1" fmla="*/ 7678 h 8962"/>
                <a:gd name="T2" fmla="*/ 126 w 7988"/>
                <a:gd name="T3" fmla="*/ 7890 h 8962"/>
                <a:gd name="T4" fmla="*/ 316 w 7988"/>
                <a:gd name="T5" fmla="*/ 8089 h 8962"/>
                <a:gd name="T6" fmla="*/ 581 w 7988"/>
                <a:gd name="T7" fmla="*/ 8273 h 8962"/>
                <a:gd name="T8" fmla="*/ 915 w 7988"/>
                <a:gd name="T9" fmla="*/ 8442 h 8962"/>
                <a:gd name="T10" fmla="*/ 1312 w 7988"/>
                <a:gd name="T11" fmla="*/ 8591 h 8962"/>
                <a:gd name="T12" fmla="*/ 1765 w 7988"/>
                <a:gd name="T13" fmla="*/ 8719 h 8962"/>
                <a:gd name="T14" fmla="*/ 2266 w 7988"/>
                <a:gd name="T15" fmla="*/ 8821 h 8962"/>
                <a:gd name="T16" fmla="*/ 2809 w 7988"/>
                <a:gd name="T17" fmla="*/ 8898 h 8962"/>
                <a:gd name="T18" fmla="*/ 3388 w 7988"/>
                <a:gd name="T19" fmla="*/ 8946 h 8962"/>
                <a:gd name="T20" fmla="*/ 3995 w 7988"/>
                <a:gd name="T21" fmla="*/ 8962 h 8962"/>
                <a:gd name="T22" fmla="*/ 4601 w 7988"/>
                <a:gd name="T23" fmla="*/ 8946 h 8962"/>
                <a:gd name="T24" fmla="*/ 5180 w 7988"/>
                <a:gd name="T25" fmla="*/ 8898 h 8962"/>
                <a:gd name="T26" fmla="*/ 5723 w 7988"/>
                <a:gd name="T27" fmla="*/ 8821 h 8962"/>
                <a:gd name="T28" fmla="*/ 6224 w 7988"/>
                <a:gd name="T29" fmla="*/ 8717 h 8962"/>
                <a:gd name="T30" fmla="*/ 6677 w 7988"/>
                <a:gd name="T31" fmla="*/ 8590 h 8962"/>
                <a:gd name="T32" fmla="*/ 7073 w 7988"/>
                <a:gd name="T33" fmla="*/ 8440 h 8962"/>
                <a:gd name="T34" fmla="*/ 7408 w 7988"/>
                <a:gd name="T35" fmla="*/ 8271 h 8962"/>
                <a:gd name="T36" fmla="*/ 7672 w 7988"/>
                <a:gd name="T37" fmla="*/ 8086 h 8962"/>
                <a:gd name="T38" fmla="*/ 7861 w 7988"/>
                <a:gd name="T39" fmla="*/ 7886 h 8962"/>
                <a:gd name="T40" fmla="*/ 7966 w 7988"/>
                <a:gd name="T41" fmla="*/ 7675 h 8962"/>
                <a:gd name="T42" fmla="*/ 7988 w 7988"/>
                <a:gd name="T43" fmla="*/ 1435 h 8962"/>
                <a:gd name="T44" fmla="*/ 7941 w 7988"/>
                <a:gd name="T45" fmla="*/ 1217 h 8962"/>
                <a:gd name="T46" fmla="*/ 7807 w 7988"/>
                <a:gd name="T47" fmla="*/ 1010 h 8962"/>
                <a:gd name="T48" fmla="*/ 7592 w 7988"/>
                <a:gd name="T49" fmla="*/ 814 h 8962"/>
                <a:gd name="T50" fmla="*/ 7304 w 7988"/>
                <a:gd name="T51" fmla="*/ 634 h 8962"/>
                <a:gd name="T52" fmla="*/ 6948 w 7988"/>
                <a:gd name="T53" fmla="*/ 471 h 8962"/>
                <a:gd name="T54" fmla="*/ 6532 w 7988"/>
                <a:gd name="T55" fmla="*/ 329 h 8962"/>
                <a:gd name="T56" fmla="*/ 6062 w 7988"/>
                <a:gd name="T57" fmla="*/ 209 h 8962"/>
                <a:gd name="T58" fmla="*/ 5546 w 7988"/>
                <a:gd name="T59" fmla="*/ 114 h 8962"/>
                <a:gd name="T60" fmla="*/ 4990 w 7988"/>
                <a:gd name="T61" fmla="*/ 46 h 8962"/>
                <a:gd name="T62" fmla="*/ 4401 w 7988"/>
                <a:gd name="T63" fmla="*/ 8 h 8962"/>
                <a:gd name="T64" fmla="*/ 3790 w 7988"/>
                <a:gd name="T65" fmla="*/ 2 h 8962"/>
                <a:gd name="T66" fmla="*/ 3192 w 7988"/>
                <a:gd name="T67" fmla="*/ 30 h 8962"/>
                <a:gd name="T68" fmla="*/ 2624 w 7988"/>
                <a:gd name="T69" fmla="*/ 89 h 8962"/>
                <a:gd name="T70" fmla="*/ 2093 w 7988"/>
                <a:gd name="T71" fmla="*/ 175 h 8962"/>
                <a:gd name="T72" fmla="*/ 1608 w 7988"/>
                <a:gd name="T73" fmla="*/ 287 h 8962"/>
                <a:gd name="T74" fmla="*/ 1173 w 7988"/>
                <a:gd name="T75" fmla="*/ 423 h 8962"/>
                <a:gd name="T76" fmla="*/ 795 w 7988"/>
                <a:gd name="T77" fmla="*/ 580 h 8962"/>
                <a:gd name="T78" fmla="*/ 484 w 7988"/>
                <a:gd name="T79" fmla="*/ 755 h 8962"/>
                <a:gd name="T80" fmla="*/ 244 w 7988"/>
                <a:gd name="T81" fmla="*/ 946 h 8962"/>
                <a:gd name="T82" fmla="*/ 82 w 7988"/>
                <a:gd name="T83" fmla="*/ 1150 h 8962"/>
                <a:gd name="T84" fmla="*/ 6 w 7988"/>
                <a:gd name="T85" fmla="*/ 1365 h 8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8962">
                  <a:moveTo>
                    <a:pt x="0" y="7532"/>
                  </a:moveTo>
                  <a:lnTo>
                    <a:pt x="6" y="7606"/>
                  </a:lnTo>
                  <a:lnTo>
                    <a:pt x="22" y="7678"/>
                  </a:lnTo>
                  <a:lnTo>
                    <a:pt x="47" y="7750"/>
                  </a:lnTo>
                  <a:lnTo>
                    <a:pt x="82" y="7820"/>
                  </a:lnTo>
                  <a:lnTo>
                    <a:pt x="126" y="7890"/>
                  </a:lnTo>
                  <a:lnTo>
                    <a:pt x="181" y="7958"/>
                  </a:lnTo>
                  <a:lnTo>
                    <a:pt x="244" y="8024"/>
                  </a:lnTo>
                  <a:lnTo>
                    <a:pt x="316" y="8089"/>
                  </a:lnTo>
                  <a:lnTo>
                    <a:pt x="396" y="8153"/>
                  </a:lnTo>
                  <a:lnTo>
                    <a:pt x="484" y="8214"/>
                  </a:lnTo>
                  <a:lnTo>
                    <a:pt x="581" y="8273"/>
                  </a:lnTo>
                  <a:lnTo>
                    <a:pt x="684" y="8332"/>
                  </a:lnTo>
                  <a:lnTo>
                    <a:pt x="795" y="8388"/>
                  </a:lnTo>
                  <a:lnTo>
                    <a:pt x="915" y="8442"/>
                  </a:lnTo>
                  <a:lnTo>
                    <a:pt x="1041" y="8494"/>
                  </a:lnTo>
                  <a:lnTo>
                    <a:pt x="1173" y="8543"/>
                  </a:lnTo>
                  <a:lnTo>
                    <a:pt x="1312" y="8591"/>
                  </a:lnTo>
                  <a:lnTo>
                    <a:pt x="1457" y="8636"/>
                  </a:lnTo>
                  <a:lnTo>
                    <a:pt x="1608" y="8678"/>
                  </a:lnTo>
                  <a:lnTo>
                    <a:pt x="1765" y="8719"/>
                  </a:lnTo>
                  <a:lnTo>
                    <a:pt x="1926" y="8755"/>
                  </a:lnTo>
                  <a:lnTo>
                    <a:pt x="2093" y="8790"/>
                  </a:lnTo>
                  <a:lnTo>
                    <a:pt x="2266" y="8821"/>
                  </a:lnTo>
                  <a:lnTo>
                    <a:pt x="2443" y="8851"/>
                  </a:lnTo>
                  <a:lnTo>
                    <a:pt x="2624" y="8876"/>
                  </a:lnTo>
                  <a:lnTo>
                    <a:pt x="2809" y="8898"/>
                  </a:lnTo>
                  <a:lnTo>
                    <a:pt x="2999" y="8918"/>
                  </a:lnTo>
                  <a:lnTo>
                    <a:pt x="3192" y="8934"/>
                  </a:lnTo>
                  <a:lnTo>
                    <a:pt x="3388" y="8946"/>
                  </a:lnTo>
                  <a:lnTo>
                    <a:pt x="3587" y="8955"/>
                  </a:lnTo>
                  <a:lnTo>
                    <a:pt x="3790" y="8961"/>
                  </a:lnTo>
                  <a:lnTo>
                    <a:pt x="3995" y="8962"/>
                  </a:lnTo>
                  <a:lnTo>
                    <a:pt x="4199" y="8961"/>
                  </a:lnTo>
                  <a:lnTo>
                    <a:pt x="4401" y="8955"/>
                  </a:lnTo>
                  <a:lnTo>
                    <a:pt x="4601" y="8946"/>
                  </a:lnTo>
                  <a:lnTo>
                    <a:pt x="4798" y="8934"/>
                  </a:lnTo>
                  <a:lnTo>
                    <a:pt x="4990" y="8918"/>
                  </a:lnTo>
                  <a:lnTo>
                    <a:pt x="5180" y="8898"/>
                  </a:lnTo>
                  <a:lnTo>
                    <a:pt x="5365" y="8876"/>
                  </a:lnTo>
                  <a:lnTo>
                    <a:pt x="5546" y="8850"/>
                  </a:lnTo>
                  <a:lnTo>
                    <a:pt x="5723" y="8821"/>
                  </a:lnTo>
                  <a:lnTo>
                    <a:pt x="5895" y="8789"/>
                  </a:lnTo>
                  <a:lnTo>
                    <a:pt x="6062" y="8754"/>
                  </a:lnTo>
                  <a:lnTo>
                    <a:pt x="6224" y="8717"/>
                  </a:lnTo>
                  <a:lnTo>
                    <a:pt x="6381" y="8677"/>
                  </a:lnTo>
                  <a:lnTo>
                    <a:pt x="6532" y="8635"/>
                  </a:lnTo>
                  <a:lnTo>
                    <a:pt x="6677" y="8590"/>
                  </a:lnTo>
                  <a:lnTo>
                    <a:pt x="6816" y="8542"/>
                  </a:lnTo>
                  <a:lnTo>
                    <a:pt x="6948" y="8493"/>
                  </a:lnTo>
                  <a:lnTo>
                    <a:pt x="7073" y="8440"/>
                  </a:lnTo>
                  <a:lnTo>
                    <a:pt x="7192" y="8386"/>
                  </a:lnTo>
                  <a:lnTo>
                    <a:pt x="7304" y="8329"/>
                  </a:lnTo>
                  <a:lnTo>
                    <a:pt x="7408" y="8271"/>
                  </a:lnTo>
                  <a:lnTo>
                    <a:pt x="7504" y="8212"/>
                  </a:lnTo>
                  <a:lnTo>
                    <a:pt x="7592" y="8150"/>
                  </a:lnTo>
                  <a:lnTo>
                    <a:pt x="7672" y="8086"/>
                  </a:lnTo>
                  <a:lnTo>
                    <a:pt x="7744" y="8021"/>
                  </a:lnTo>
                  <a:lnTo>
                    <a:pt x="7807" y="7954"/>
                  </a:lnTo>
                  <a:lnTo>
                    <a:pt x="7861" y="7886"/>
                  </a:lnTo>
                  <a:lnTo>
                    <a:pt x="7906" y="7817"/>
                  </a:lnTo>
                  <a:lnTo>
                    <a:pt x="7941" y="7747"/>
                  </a:lnTo>
                  <a:lnTo>
                    <a:pt x="7966" y="7675"/>
                  </a:lnTo>
                  <a:lnTo>
                    <a:pt x="7982" y="7602"/>
                  </a:lnTo>
                  <a:lnTo>
                    <a:pt x="7988" y="7529"/>
                  </a:lnTo>
                  <a:lnTo>
                    <a:pt x="7988" y="1435"/>
                  </a:lnTo>
                  <a:lnTo>
                    <a:pt x="7982" y="1362"/>
                  </a:lnTo>
                  <a:lnTo>
                    <a:pt x="7966" y="1289"/>
                  </a:lnTo>
                  <a:lnTo>
                    <a:pt x="7941" y="1217"/>
                  </a:lnTo>
                  <a:lnTo>
                    <a:pt x="7906" y="1147"/>
                  </a:lnTo>
                  <a:lnTo>
                    <a:pt x="7861" y="1078"/>
                  </a:lnTo>
                  <a:lnTo>
                    <a:pt x="7807" y="1010"/>
                  </a:lnTo>
                  <a:lnTo>
                    <a:pt x="7744" y="943"/>
                  </a:lnTo>
                  <a:lnTo>
                    <a:pt x="7672" y="878"/>
                  </a:lnTo>
                  <a:lnTo>
                    <a:pt x="7592" y="814"/>
                  </a:lnTo>
                  <a:lnTo>
                    <a:pt x="7504" y="752"/>
                  </a:lnTo>
                  <a:lnTo>
                    <a:pt x="7408" y="692"/>
                  </a:lnTo>
                  <a:lnTo>
                    <a:pt x="7304" y="634"/>
                  </a:lnTo>
                  <a:lnTo>
                    <a:pt x="7192" y="578"/>
                  </a:lnTo>
                  <a:lnTo>
                    <a:pt x="7073" y="524"/>
                  </a:lnTo>
                  <a:lnTo>
                    <a:pt x="6948" y="471"/>
                  </a:lnTo>
                  <a:lnTo>
                    <a:pt x="6816" y="421"/>
                  </a:lnTo>
                  <a:lnTo>
                    <a:pt x="6677" y="374"/>
                  </a:lnTo>
                  <a:lnTo>
                    <a:pt x="6532" y="329"/>
                  </a:lnTo>
                  <a:lnTo>
                    <a:pt x="6381" y="286"/>
                  </a:lnTo>
                  <a:lnTo>
                    <a:pt x="6224" y="246"/>
                  </a:lnTo>
                  <a:lnTo>
                    <a:pt x="6062" y="209"/>
                  </a:lnTo>
                  <a:lnTo>
                    <a:pt x="5895" y="174"/>
                  </a:lnTo>
                  <a:lnTo>
                    <a:pt x="5723" y="142"/>
                  </a:lnTo>
                  <a:lnTo>
                    <a:pt x="5546" y="114"/>
                  </a:lnTo>
                  <a:lnTo>
                    <a:pt x="5365" y="88"/>
                  </a:lnTo>
                  <a:lnTo>
                    <a:pt x="5180" y="65"/>
                  </a:lnTo>
                  <a:lnTo>
                    <a:pt x="4990" y="46"/>
                  </a:lnTo>
                  <a:lnTo>
                    <a:pt x="4798" y="30"/>
                  </a:lnTo>
                  <a:lnTo>
                    <a:pt x="4601" y="17"/>
                  </a:lnTo>
                  <a:lnTo>
                    <a:pt x="4401" y="8"/>
                  </a:lnTo>
                  <a:lnTo>
                    <a:pt x="4199" y="2"/>
                  </a:lnTo>
                  <a:lnTo>
                    <a:pt x="3995" y="0"/>
                  </a:lnTo>
                  <a:lnTo>
                    <a:pt x="3790" y="2"/>
                  </a:lnTo>
                  <a:lnTo>
                    <a:pt x="3587" y="8"/>
                  </a:lnTo>
                  <a:lnTo>
                    <a:pt x="3388" y="17"/>
                  </a:lnTo>
                  <a:lnTo>
                    <a:pt x="3192" y="30"/>
                  </a:lnTo>
                  <a:lnTo>
                    <a:pt x="2999" y="46"/>
                  </a:lnTo>
                  <a:lnTo>
                    <a:pt x="2809" y="65"/>
                  </a:lnTo>
                  <a:lnTo>
                    <a:pt x="2624" y="89"/>
                  </a:lnTo>
                  <a:lnTo>
                    <a:pt x="2443" y="114"/>
                  </a:lnTo>
                  <a:lnTo>
                    <a:pt x="2266" y="143"/>
                  </a:lnTo>
                  <a:lnTo>
                    <a:pt x="2093" y="175"/>
                  </a:lnTo>
                  <a:lnTo>
                    <a:pt x="1926" y="210"/>
                  </a:lnTo>
                  <a:lnTo>
                    <a:pt x="1765" y="248"/>
                  </a:lnTo>
                  <a:lnTo>
                    <a:pt x="1608" y="287"/>
                  </a:lnTo>
                  <a:lnTo>
                    <a:pt x="1457" y="330"/>
                  </a:lnTo>
                  <a:lnTo>
                    <a:pt x="1312" y="376"/>
                  </a:lnTo>
                  <a:lnTo>
                    <a:pt x="1173" y="423"/>
                  </a:lnTo>
                  <a:lnTo>
                    <a:pt x="1041" y="473"/>
                  </a:lnTo>
                  <a:lnTo>
                    <a:pt x="915" y="526"/>
                  </a:lnTo>
                  <a:lnTo>
                    <a:pt x="795" y="580"/>
                  </a:lnTo>
                  <a:lnTo>
                    <a:pt x="684" y="636"/>
                  </a:lnTo>
                  <a:lnTo>
                    <a:pt x="581" y="695"/>
                  </a:lnTo>
                  <a:lnTo>
                    <a:pt x="484" y="755"/>
                  </a:lnTo>
                  <a:lnTo>
                    <a:pt x="396" y="817"/>
                  </a:lnTo>
                  <a:lnTo>
                    <a:pt x="316" y="881"/>
                  </a:lnTo>
                  <a:lnTo>
                    <a:pt x="244" y="946"/>
                  </a:lnTo>
                  <a:lnTo>
                    <a:pt x="181" y="1013"/>
                  </a:lnTo>
                  <a:lnTo>
                    <a:pt x="126" y="1081"/>
                  </a:lnTo>
                  <a:lnTo>
                    <a:pt x="82" y="1150"/>
                  </a:lnTo>
                  <a:lnTo>
                    <a:pt x="47" y="1221"/>
                  </a:lnTo>
                  <a:lnTo>
                    <a:pt x="22" y="1292"/>
                  </a:lnTo>
                  <a:lnTo>
                    <a:pt x="6" y="1365"/>
                  </a:lnTo>
                  <a:lnTo>
                    <a:pt x="0" y="1438"/>
                  </a:lnTo>
                  <a:lnTo>
                    <a:pt x="0" y="7532"/>
                  </a:lnTo>
                </a:path>
              </a:pathLst>
            </a:custGeom>
            <a:gradFill rotWithShape="0">
              <a:gsLst>
                <a:gs pos="0">
                  <a:srgbClr val="FF6633"/>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534" name="Group 486"/>
            <p:cNvGrpSpPr/>
            <p:nvPr/>
          </p:nvGrpSpPr>
          <p:grpSpPr bwMode="auto">
            <a:xfrm>
              <a:off x="288" y="2928"/>
              <a:ext cx="307" cy="219"/>
              <a:chOff x="3052" y="2933"/>
              <a:chExt cx="307" cy="219"/>
            </a:xfrm>
          </p:grpSpPr>
          <p:sp>
            <p:nvSpPr>
              <p:cNvPr id="2535" name="Freeform 344"/>
              <p:cNvSpPr/>
              <p:nvPr/>
            </p:nvSpPr>
            <p:spPr bwMode="auto">
              <a:xfrm>
                <a:off x="3052" y="2933"/>
                <a:ext cx="307" cy="86"/>
              </a:xfrm>
              <a:custGeom>
                <a:avLst/>
                <a:gdLst>
                  <a:gd name="T0" fmla="*/ 7966 w 7988"/>
                  <a:gd name="T1" fmla="*/ 1009 h 2248"/>
                  <a:gd name="T2" fmla="*/ 7861 w 7988"/>
                  <a:gd name="T3" fmla="*/ 1212 h 2248"/>
                  <a:gd name="T4" fmla="*/ 7672 w 7988"/>
                  <a:gd name="T5" fmla="*/ 1404 h 2248"/>
                  <a:gd name="T6" fmla="*/ 7408 w 7988"/>
                  <a:gd name="T7" fmla="*/ 1583 h 2248"/>
                  <a:gd name="T8" fmla="*/ 7073 w 7988"/>
                  <a:gd name="T9" fmla="*/ 1745 h 2248"/>
                  <a:gd name="T10" fmla="*/ 6677 w 7988"/>
                  <a:gd name="T11" fmla="*/ 1889 h 2248"/>
                  <a:gd name="T12" fmla="*/ 6224 w 7988"/>
                  <a:gd name="T13" fmla="*/ 2012 h 2248"/>
                  <a:gd name="T14" fmla="*/ 5723 w 7988"/>
                  <a:gd name="T15" fmla="*/ 2111 h 2248"/>
                  <a:gd name="T16" fmla="*/ 5180 w 7988"/>
                  <a:gd name="T17" fmla="*/ 2185 h 2248"/>
                  <a:gd name="T18" fmla="*/ 4601 w 7988"/>
                  <a:gd name="T19" fmla="*/ 2232 h 2248"/>
                  <a:gd name="T20" fmla="*/ 3995 w 7988"/>
                  <a:gd name="T21" fmla="*/ 2248 h 2248"/>
                  <a:gd name="T22" fmla="*/ 3388 w 7988"/>
                  <a:gd name="T23" fmla="*/ 2232 h 2248"/>
                  <a:gd name="T24" fmla="*/ 2809 w 7988"/>
                  <a:gd name="T25" fmla="*/ 2185 h 2248"/>
                  <a:gd name="T26" fmla="*/ 2266 w 7988"/>
                  <a:gd name="T27" fmla="*/ 2111 h 2248"/>
                  <a:gd name="T28" fmla="*/ 1765 w 7988"/>
                  <a:gd name="T29" fmla="*/ 2012 h 2248"/>
                  <a:gd name="T30" fmla="*/ 1312 w 7988"/>
                  <a:gd name="T31" fmla="*/ 1889 h 2248"/>
                  <a:gd name="T32" fmla="*/ 915 w 7988"/>
                  <a:gd name="T33" fmla="*/ 1746 h 2248"/>
                  <a:gd name="T34" fmla="*/ 581 w 7988"/>
                  <a:gd name="T35" fmla="*/ 1585 h 2248"/>
                  <a:gd name="T36" fmla="*/ 316 w 7988"/>
                  <a:gd name="T37" fmla="*/ 1407 h 2248"/>
                  <a:gd name="T38" fmla="*/ 127 w 7988"/>
                  <a:gd name="T39" fmla="*/ 1216 h 2248"/>
                  <a:gd name="T40" fmla="*/ 22 w 7988"/>
                  <a:gd name="T41" fmla="*/ 1014 h 2248"/>
                  <a:gd name="T42" fmla="*/ 0 w 7988"/>
                  <a:gd name="T43" fmla="*/ 1 h 2248"/>
                  <a:gd name="T44" fmla="*/ 47 w 7988"/>
                  <a:gd name="T45" fmla="*/ 210 h 2248"/>
                  <a:gd name="T46" fmla="*/ 181 w 7988"/>
                  <a:gd name="T47" fmla="*/ 410 h 2248"/>
                  <a:gd name="T48" fmla="*/ 396 w 7988"/>
                  <a:gd name="T49" fmla="*/ 597 h 2248"/>
                  <a:gd name="T50" fmla="*/ 685 w 7988"/>
                  <a:gd name="T51" fmla="*/ 770 h 2248"/>
                  <a:gd name="T52" fmla="*/ 1041 w 7988"/>
                  <a:gd name="T53" fmla="*/ 927 h 2248"/>
                  <a:gd name="T54" fmla="*/ 1457 w 7988"/>
                  <a:gd name="T55" fmla="*/ 1064 h 2248"/>
                  <a:gd name="T56" fmla="*/ 1926 w 7988"/>
                  <a:gd name="T57" fmla="*/ 1179 h 2248"/>
                  <a:gd name="T58" fmla="*/ 2443 w 7988"/>
                  <a:gd name="T59" fmla="*/ 1271 h 2248"/>
                  <a:gd name="T60" fmla="*/ 2999 w 7988"/>
                  <a:gd name="T61" fmla="*/ 1336 h 2248"/>
                  <a:gd name="T62" fmla="*/ 3587 w 7988"/>
                  <a:gd name="T63" fmla="*/ 1373 h 2248"/>
                  <a:gd name="T64" fmla="*/ 4199 w 7988"/>
                  <a:gd name="T65" fmla="*/ 1378 h 2248"/>
                  <a:gd name="T66" fmla="*/ 4798 w 7988"/>
                  <a:gd name="T67" fmla="*/ 1351 h 2248"/>
                  <a:gd name="T68" fmla="*/ 5365 w 7988"/>
                  <a:gd name="T69" fmla="*/ 1295 h 2248"/>
                  <a:gd name="T70" fmla="*/ 5895 w 7988"/>
                  <a:gd name="T71" fmla="*/ 1212 h 2248"/>
                  <a:gd name="T72" fmla="*/ 6381 w 7988"/>
                  <a:gd name="T73" fmla="*/ 1105 h 2248"/>
                  <a:gd name="T74" fmla="*/ 6816 w 7988"/>
                  <a:gd name="T75" fmla="*/ 975 h 2248"/>
                  <a:gd name="T76" fmla="*/ 7192 w 7988"/>
                  <a:gd name="T77" fmla="*/ 825 h 2248"/>
                  <a:gd name="T78" fmla="*/ 7504 w 7988"/>
                  <a:gd name="T79" fmla="*/ 656 h 2248"/>
                  <a:gd name="T80" fmla="*/ 7744 w 7988"/>
                  <a:gd name="T81" fmla="*/ 473 h 2248"/>
                  <a:gd name="T82" fmla="*/ 7906 w 7988"/>
                  <a:gd name="T83" fmla="*/ 278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8"/>
                    </a:moveTo>
                    <a:lnTo>
                      <a:pt x="7982" y="939"/>
                    </a:lnTo>
                    <a:lnTo>
                      <a:pt x="7966" y="1009"/>
                    </a:lnTo>
                    <a:lnTo>
                      <a:pt x="7941" y="1078"/>
                    </a:lnTo>
                    <a:lnTo>
                      <a:pt x="7906" y="1145"/>
                    </a:lnTo>
                    <a:lnTo>
                      <a:pt x="7861" y="1212"/>
                    </a:lnTo>
                    <a:lnTo>
                      <a:pt x="7807" y="1278"/>
                    </a:lnTo>
                    <a:lnTo>
                      <a:pt x="7744" y="1342"/>
                    </a:lnTo>
                    <a:lnTo>
                      <a:pt x="7672" y="1404"/>
                    </a:lnTo>
                    <a:lnTo>
                      <a:pt x="7592" y="1466"/>
                    </a:lnTo>
                    <a:lnTo>
                      <a:pt x="7504" y="1525"/>
                    </a:lnTo>
                    <a:lnTo>
                      <a:pt x="7408" y="1583"/>
                    </a:lnTo>
                    <a:lnTo>
                      <a:pt x="7304" y="1638"/>
                    </a:lnTo>
                    <a:lnTo>
                      <a:pt x="7192" y="1693"/>
                    </a:lnTo>
                    <a:lnTo>
                      <a:pt x="7073" y="1745"/>
                    </a:lnTo>
                    <a:lnTo>
                      <a:pt x="6948" y="1795"/>
                    </a:lnTo>
                    <a:lnTo>
                      <a:pt x="6816" y="1843"/>
                    </a:lnTo>
                    <a:lnTo>
                      <a:pt x="6677" y="1889"/>
                    </a:lnTo>
                    <a:lnTo>
                      <a:pt x="6532" y="1932"/>
                    </a:lnTo>
                    <a:lnTo>
                      <a:pt x="6381" y="1973"/>
                    </a:lnTo>
                    <a:lnTo>
                      <a:pt x="6224" y="2012"/>
                    </a:lnTo>
                    <a:lnTo>
                      <a:pt x="6062" y="2047"/>
                    </a:lnTo>
                    <a:lnTo>
                      <a:pt x="5895" y="2081"/>
                    </a:lnTo>
                    <a:lnTo>
                      <a:pt x="5723" y="2111"/>
                    </a:lnTo>
                    <a:lnTo>
                      <a:pt x="5546" y="2139"/>
                    </a:lnTo>
                    <a:lnTo>
                      <a:pt x="5365" y="2164"/>
                    </a:lnTo>
                    <a:lnTo>
                      <a:pt x="5180" y="2185"/>
                    </a:lnTo>
                    <a:lnTo>
                      <a:pt x="4990" y="2205"/>
                    </a:lnTo>
                    <a:lnTo>
                      <a:pt x="4798" y="2220"/>
                    </a:lnTo>
                    <a:lnTo>
                      <a:pt x="4601" y="2232"/>
                    </a:lnTo>
                    <a:lnTo>
                      <a:pt x="4402" y="2241"/>
                    </a:lnTo>
                    <a:lnTo>
                      <a:pt x="4199" y="2246"/>
                    </a:lnTo>
                    <a:lnTo>
                      <a:pt x="3995" y="2248"/>
                    </a:lnTo>
                    <a:lnTo>
                      <a:pt x="3790" y="2246"/>
                    </a:lnTo>
                    <a:lnTo>
                      <a:pt x="3587" y="2241"/>
                    </a:lnTo>
                    <a:lnTo>
                      <a:pt x="3388" y="2232"/>
                    </a:lnTo>
                    <a:lnTo>
                      <a:pt x="3192" y="2220"/>
                    </a:lnTo>
                    <a:lnTo>
                      <a:pt x="2999" y="2205"/>
                    </a:lnTo>
                    <a:lnTo>
                      <a:pt x="2809" y="2185"/>
                    </a:lnTo>
                    <a:lnTo>
                      <a:pt x="2624" y="2164"/>
                    </a:lnTo>
                    <a:lnTo>
                      <a:pt x="2443" y="2140"/>
                    </a:lnTo>
                    <a:lnTo>
                      <a:pt x="2266" y="2111"/>
                    </a:lnTo>
                    <a:lnTo>
                      <a:pt x="2093" y="2081"/>
                    </a:lnTo>
                    <a:lnTo>
                      <a:pt x="1926" y="2048"/>
                    </a:lnTo>
                    <a:lnTo>
                      <a:pt x="1765" y="2012"/>
                    </a:lnTo>
                    <a:lnTo>
                      <a:pt x="1608" y="1973"/>
                    </a:lnTo>
                    <a:lnTo>
                      <a:pt x="1457" y="1933"/>
                    </a:lnTo>
                    <a:lnTo>
                      <a:pt x="1312" y="1889"/>
                    </a:lnTo>
                    <a:lnTo>
                      <a:pt x="1174" y="1843"/>
                    </a:lnTo>
                    <a:lnTo>
                      <a:pt x="1041" y="1796"/>
                    </a:lnTo>
                    <a:lnTo>
                      <a:pt x="915" y="1746"/>
                    </a:lnTo>
                    <a:lnTo>
                      <a:pt x="796" y="1694"/>
                    </a:lnTo>
                    <a:lnTo>
                      <a:pt x="685" y="1640"/>
                    </a:lnTo>
                    <a:lnTo>
                      <a:pt x="581" y="1585"/>
                    </a:lnTo>
                    <a:lnTo>
                      <a:pt x="484" y="1527"/>
                    </a:lnTo>
                    <a:lnTo>
                      <a:pt x="396" y="1468"/>
                    </a:lnTo>
                    <a:lnTo>
                      <a:pt x="316" y="1407"/>
                    </a:lnTo>
                    <a:lnTo>
                      <a:pt x="244" y="1345"/>
                    </a:lnTo>
                    <a:lnTo>
                      <a:pt x="181" y="1281"/>
                    </a:lnTo>
                    <a:lnTo>
                      <a:pt x="127" y="1216"/>
                    </a:lnTo>
                    <a:lnTo>
                      <a:pt x="83" y="1149"/>
                    </a:lnTo>
                    <a:lnTo>
                      <a:pt x="47" y="1082"/>
                    </a:lnTo>
                    <a:lnTo>
                      <a:pt x="22" y="1014"/>
                    </a:lnTo>
                    <a:lnTo>
                      <a:pt x="6" y="944"/>
                    </a:lnTo>
                    <a:lnTo>
                      <a:pt x="0" y="874"/>
                    </a:lnTo>
                    <a:lnTo>
                      <a:pt x="0" y="1"/>
                    </a:lnTo>
                    <a:lnTo>
                      <a:pt x="6" y="71"/>
                    </a:lnTo>
                    <a:lnTo>
                      <a:pt x="22" y="141"/>
                    </a:lnTo>
                    <a:lnTo>
                      <a:pt x="47" y="210"/>
                    </a:lnTo>
                    <a:lnTo>
                      <a:pt x="83" y="278"/>
                    </a:lnTo>
                    <a:lnTo>
                      <a:pt x="127" y="345"/>
                    </a:lnTo>
                    <a:lnTo>
                      <a:pt x="181" y="410"/>
                    </a:lnTo>
                    <a:lnTo>
                      <a:pt x="244" y="473"/>
                    </a:lnTo>
                    <a:lnTo>
                      <a:pt x="316" y="536"/>
                    </a:lnTo>
                    <a:lnTo>
                      <a:pt x="396" y="597"/>
                    </a:lnTo>
                    <a:lnTo>
                      <a:pt x="484" y="656"/>
                    </a:lnTo>
                    <a:lnTo>
                      <a:pt x="581" y="714"/>
                    </a:lnTo>
                    <a:lnTo>
                      <a:pt x="685" y="770"/>
                    </a:lnTo>
                    <a:lnTo>
                      <a:pt x="796" y="825"/>
                    </a:lnTo>
                    <a:lnTo>
                      <a:pt x="915" y="876"/>
                    </a:lnTo>
                    <a:lnTo>
                      <a:pt x="1041" y="927"/>
                    </a:lnTo>
                    <a:lnTo>
                      <a:pt x="1174" y="975"/>
                    </a:lnTo>
                    <a:lnTo>
                      <a:pt x="1312" y="1020"/>
                    </a:lnTo>
                    <a:lnTo>
                      <a:pt x="1457" y="1064"/>
                    </a:lnTo>
                    <a:lnTo>
                      <a:pt x="1608" y="1105"/>
                    </a:lnTo>
                    <a:lnTo>
                      <a:pt x="1765" y="1143"/>
                    </a:lnTo>
                    <a:lnTo>
                      <a:pt x="1926" y="1179"/>
                    </a:lnTo>
                    <a:lnTo>
                      <a:pt x="2093" y="1212"/>
                    </a:lnTo>
                    <a:lnTo>
                      <a:pt x="2266" y="1243"/>
                    </a:lnTo>
                    <a:lnTo>
                      <a:pt x="2443" y="1271"/>
                    </a:lnTo>
                    <a:lnTo>
                      <a:pt x="2624" y="1295"/>
                    </a:lnTo>
                    <a:lnTo>
                      <a:pt x="2809" y="1317"/>
                    </a:lnTo>
                    <a:lnTo>
                      <a:pt x="2999" y="1336"/>
                    </a:lnTo>
                    <a:lnTo>
                      <a:pt x="3192" y="1351"/>
                    </a:lnTo>
                    <a:lnTo>
                      <a:pt x="3388" y="1363"/>
                    </a:lnTo>
                    <a:lnTo>
                      <a:pt x="3587" y="1373"/>
                    </a:lnTo>
                    <a:lnTo>
                      <a:pt x="3790" y="1378"/>
                    </a:lnTo>
                    <a:lnTo>
                      <a:pt x="3995" y="1380"/>
                    </a:lnTo>
                    <a:lnTo>
                      <a:pt x="4199" y="1378"/>
                    </a:lnTo>
                    <a:lnTo>
                      <a:pt x="4402" y="1373"/>
                    </a:lnTo>
                    <a:lnTo>
                      <a:pt x="4601" y="1363"/>
                    </a:lnTo>
                    <a:lnTo>
                      <a:pt x="4798" y="1351"/>
                    </a:lnTo>
                    <a:lnTo>
                      <a:pt x="4990" y="1336"/>
                    </a:lnTo>
                    <a:lnTo>
                      <a:pt x="5180" y="1317"/>
                    </a:lnTo>
                    <a:lnTo>
                      <a:pt x="5365" y="1295"/>
                    </a:lnTo>
                    <a:lnTo>
                      <a:pt x="5546" y="1271"/>
                    </a:lnTo>
                    <a:lnTo>
                      <a:pt x="5723" y="1243"/>
                    </a:lnTo>
                    <a:lnTo>
                      <a:pt x="5895" y="1212"/>
                    </a:lnTo>
                    <a:lnTo>
                      <a:pt x="6062" y="1179"/>
                    </a:lnTo>
                    <a:lnTo>
                      <a:pt x="6224" y="1143"/>
                    </a:lnTo>
                    <a:lnTo>
                      <a:pt x="6381" y="1105"/>
                    </a:lnTo>
                    <a:lnTo>
                      <a:pt x="6532" y="1064"/>
                    </a:lnTo>
                    <a:lnTo>
                      <a:pt x="6677" y="1020"/>
                    </a:lnTo>
                    <a:lnTo>
                      <a:pt x="6816" y="975"/>
                    </a:lnTo>
                    <a:lnTo>
                      <a:pt x="6948" y="926"/>
                    </a:lnTo>
                    <a:lnTo>
                      <a:pt x="7073" y="876"/>
                    </a:lnTo>
                    <a:lnTo>
                      <a:pt x="7192" y="825"/>
                    </a:lnTo>
                    <a:lnTo>
                      <a:pt x="7304" y="770"/>
                    </a:lnTo>
                    <a:lnTo>
                      <a:pt x="7408" y="714"/>
                    </a:lnTo>
                    <a:lnTo>
                      <a:pt x="7504" y="656"/>
                    </a:lnTo>
                    <a:lnTo>
                      <a:pt x="7592" y="597"/>
                    </a:lnTo>
                    <a:lnTo>
                      <a:pt x="7672" y="535"/>
                    </a:lnTo>
                    <a:lnTo>
                      <a:pt x="7744" y="473"/>
                    </a:lnTo>
                    <a:lnTo>
                      <a:pt x="7807" y="410"/>
                    </a:lnTo>
                    <a:lnTo>
                      <a:pt x="7861" y="344"/>
                    </a:lnTo>
                    <a:lnTo>
                      <a:pt x="7906" y="278"/>
                    </a:lnTo>
                    <a:lnTo>
                      <a:pt x="7941" y="210"/>
                    </a:lnTo>
                    <a:lnTo>
                      <a:pt x="7966" y="141"/>
                    </a:lnTo>
                    <a:lnTo>
                      <a:pt x="7982" y="71"/>
                    </a:lnTo>
                    <a:lnTo>
                      <a:pt x="7988" y="0"/>
                    </a:lnTo>
                    <a:lnTo>
                      <a:pt x="7988" y="868"/>
                    </a:lnTo>
                  </a:path>
                </a:pathLst>
              </a:custGeom>
              <a:gradFill rotWithShape="0">
                <a:gsLst>
                  <a:gs pos="0">
                    <a:srgbClr val="FF9966"/>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36" name="Freeform 345"/>
              <p:cNvSpPr/>
              <p:nvPr/>
            </p:nvSpPr>
            <p:spPr bwMode="auto">
              <a:xfrm>
                <a:off x="3052" y="2999"/>
                <a:ext cx="307" cy="86"/>
              </a:xfrm>
              <a:custGeom>
                <a:avLst/>
                <a:gdLst>
                  <a:gd name="T0" fmla="*/ 7966 w 7988"/>
                  <a:gd name="T1" fmla="*/ 1008 h 2247"/>
                  <a:gd name="T2" fmla="*/ 7861 w 7988"/>
                  <a:gd name="T3" fmla="*/ 1212 h 2247"/>
                  <a:gd name="T4" fmla="*/ 7672 w 7988"/>
                  <a:gd name="T5" fmla="*/ 1404 h 2247"/>
                  <a:gd name="T6" fmla="*/ 7408 w 7988"/>
                  <a:gd name="T7" fmla="*/ 1582 h 2247"/>
                  <a:gd name="T8" fmla="*/ 7073 w 7988"/>
                  <a:gd name="T9" fmla="*/ 1744 h 2247"/>
                  <a:gd name="T10" fmla="*/ 6677 w 7988"/>
                  <a:gd name="T11" fmla="*/ 1888 h 2247"/>
                  <a:gd name="T12" fmla="*/ 6224 w 7988"/>
                  <a:gd name="T13" fmla="*/ 2011 h 2247"/>
                  <a:gd name="T14" fmla="*/ 5723 w 7988"/>
                  <a:gd name="T15" fmla="*/ 2111 h 2247"/>
                  <a:gd name="T16" fmla="*/ 5180 w 7988"/>
                  <a:gd name="T17" fmla="*/ 2185 h 2247"/>
                  <a:gd name="T18" fmla="*/ 4601 w 7988"/>
                  <a:gd name="T19" fmla="*/ 2231 h 2247"/>
                  <a:gd name="T20" fmla="*/ 3995 w 7988"/>
                  <a:gd name="T21" fmla="*/ 2247 h 2247"/>
                  <a:gd name="T22" fmla="*/ 3388 w 7988"/>
                  <a:gd name="T23" fmla="*/ 2231 h 2247"/>
                  <a:gd name="T24" fmla="*/ 2809 w 7988"/>
                  <a:gd name="T25" fmla="*/ 2185 h 2247"/>
                  <a:gd name="T26" fmla="*/ 2266 w 7988"/>
                  <a:gd name="T27" fmla="*/ 2111 h 2247"/>
                  <a:gd name="T28" fmla="*/ 1765 w 7988"/>
                  <a:gd name="T29" fmla="*/ 2012 h 2247"/>
                  <a:gd name="T30" fmla="*/ 1312 w 7988"/>
                  <a:gd name="T31" fmla="*/ 1889 h 2247"/>
                  <a:gd name="T32" fmla="*/ 915 w 7988"/>
                  <a:gd name="T33" fmla="*/ 1745 h 2247"/>
                  <a:gd name="T34" fmla="*/ 581 w 7988"/>
                  <a:gd name="T35" fmla="*/ 1584 h 2247"/>
                  <a:gd name="T36" fmla="*/ 316 w 7988"/>
                  <a:gd name="T37" fmla="*/ 1406 h 2247"/>
                  <a:gd name="T38" fmla="*/ 127 w 7988"/>
                  <a:gd name="T39" fmla="*/ 1215 h 2247"/>
                  <a:gd name="T40" fmla="*/ 22 w 7988"/>
                  <a:gd name="T41" fmla="*/ 1013 h 2247"/>
                  <a:gd name="T42" fmla="*/ 0 w 7988"/>
                  <a:gd name="T43" fmla="*/ 0 h 2247"/>
                  <a:gd name="T44" fmla="*/ 47 w 7988"/>
                  <a:gd name="T45" fmla="*/ 209 h 2247"/>
                  <a:gd name="T46" fmla="*/ 181 w 7988"/>
                  <a:gd name="T47" fmla="*/ 409 h 2247"/>
                  <a:gd name="T48" fmla="*/ 396 w 7988"/>
                  <a:gd name="T49" fmla="*/ 596 h 2247"/>
                  <a:gd name="T50" fmla="*/ 685 w 7988"/>
                  <a:gd name="T51" fmla="*/ 770 h 2247"/>
                  <a:gd name="T52" fmla="*/ 1041 w 7988"/>
                  <a:gd name="T53" fmla="*/ 926 h 2247"/>
                  <a:gd name="T54" fmla="*/ 1457 w 7988"/>
                  <a:gd name="T55" fmla="*/ 1063 h 2247"/>
                  <a:gd name="T56" fmla="*/ 1926 w 7988"/>
                  <a:gd name="T57" fmla="*/ 1179 h 2247"/>
                  <a:gd name="T58" fmla="*/ 2443 w 7988"/>
                  <a:gd name="T59" fmla="*/ 1270 h 2247"/>
                  <a:gd name="T60" fmla="*/ 2999 w 7988"/>
                  <a:gd name="T61" fmla="*/ 1335 h 2247"/>
                  <a:gd name="T62" fmla="*/ 3587 w 7988"/>
                  <a:gd name="T63" fmla="*/ 1372 h 2247"/>
                  <a:gd name="T64" fmla="*/ 4199 w 7988"/>
                  <a:gd name="T65" fmla="*/ 1377 h 2247"/>
                  <a:gd name="T66" fmla="*/ 4798 w 7988"/>
                  <a:gd name="T67" fmla="*/ 1350 h 2247"/>
                  <a:gd name="T68" fmla="*/ 5365 w 7988"/>
                  <a:gd name="T69" fmla="*/ 1294 h 2247"/>
                  <a:gd name="T70" fmla="*/ 5895 w 7988"/>
                  <a:gd name="T71" fmla="*/ 1212 h 2247"/>
                  <a:gd name="T72" fmla="*/ 6381 w 7988"/>
                  <a:gd name="T73" fmla="*/ 1104 h 2247"/>
                  <a:gd name="T74" fmla="*/ 6816 w 7988"/>
                  <a:gd name="T75" fmla="*/ 974 h 2247"/>
                  <a:gd name="T76" fmla="*/ 7192 w 7988"/>
                  <a:gd name="T77" fmla="*/ 824 h 2247"/>
                  <a:gd name="T78" fmla="*/ 7504 w 7988"/>
                  <a:gd name="T79" fmla="*/ 656 h 2247"/>
                  <a:gd name="T80" fmla="*/ 7744 w 7988"/>
                  <a:gd name="T81" fmla="*/ 473 h 2247"/>
                  <a:gd name="T82" fmla="*/ 7906 w 7988"/>
                  <a:gd name="T83" fmla="*/ 277 h 2247"/>
                  <a:gd name="T84" fmla="*/ 7982 w 7988"/>
                  <a:gd name="T85" fmla="*/ 7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7">
                    <a:moveTo>
                      <a:pt x="7988" y="867"/>
                    </a:moveTo>
                    <a:lnTo>
                      <a:pt x="7982" y="938"/>
                    </a:lnTo>
                    <a:lnTo>
                      <a:pt x="7966" y="1008"/>
                    </a:lnTo>
                    <a:lnTo>
                      <a:pt x="7941" y="1077"/>
                    </a:lnTo>
                    <a:lnTo>
                      <a:pt x="7906" y="1145"/>
                    </a:lnTo>
                    <a:lnTo>
                      <a:pt x="7861" y="1212"/>
                    </a:lnTo>
                    <a:lnTo>
                      <a:pt x="7807" y="1277"/>
                    </a:lnTo>
                    <a:lnTo>
                      <a:pt x="7744" y="1341"/>
                    </a:lnTo>
                    <a:lnTo>
                      <a:pt x="7672" y="1404"/>
                    </a:lnTo>
                    <a:lnTo>
                      <a:pt x="7592" y="1465"/>
                    </a:lnTo>
                    <a:lnTo>
                      <a:pt x="7504" y="1524"/>
                    </a:lnTo>
                    <a:lnTo>
                      <a:pt x="7408" y="1582"/>
                    </a:lnTo>
                    <a:lnTo>
                      <a:pt x="7304" y="1638"/>
                    </a:lnTo>
                    <a:lnTo>
                      <a:pt x="7192" y="1692"/>
                    </a:lnTo>
                    <a:lnTo>
                      <a:pt x="7073" y="1744"/>
                    </a:lnTo>
                    <a:lnTo>
                      <a:pt x="6948" y="1795"/>
                    </a:lnTo>
                    <a:lnTo>
                      <a:pt x="6816" y="1842"/>
                    </a:lnTo>
                    <a:lnTo>
                      <a:pt x="6677" y="1888"/>
                    </a:lnTo>
                    <a:lnTo>
                      <a:pt x="6532" y="1932"/>
                    </a:lnTo>
                    <a:lnTo>
                      <a:pt x="6381" y="1972"/>
                    </a:lnTo>
                    <a:lnTo>
                      <a:pt x="6224" y="2011"/>
                    </a:lnTo>
                    <a:lnTo>
                      <a:pt x="6062" y="2047"/>
                    </a:lnTo>
                    <a:lnTo>
                      <a:pt x="5895" y="2080"/>
                    </a:lnTo>
                    <a:lnTo>
                      <a:pt x="5723" y="2111"/>
                    </a:lnTo>
                    <a:lnTo>
                      <a:pt x="5546" y="2139"/>
                    </a:lnTo>
                    <a:lnTo>
                      <a:pt x="5365" y="2163"/>
                    </a:lnTo>
                    <a:lnTo>
                      <a:pt x="5180" y="2185"/>
                    </a:lnTo>
                    <a:lnTo>
                      <a:pt x="4990" y="2204"/>
                    </a:lnTo>
                    <a:lnTo>
                      <a:pt x="4798" y="2219"/>
                    </a:lnTo>
                    <a:lnTo>
                      <a:pt x="4601" y="2231"/>
                    </a:lnTo>
                    <a:lnTo>
                      <a:pt x="4402" y="2240"/>
                    </a:lnTo>
                    <a:lnTo>
                      <a:pt x="4199" y="2245"/>
                    </a:lnTo>
                    <a:lnTo>
                      <a:pt x="3995" y="2247"/>
                    </a:lnTo>
                    <a:lnTo>
                      <a:pt x="3790" y="2245"/>
                    </a:lnTo>
                    <a:lnTo>
                      <a:pt x="3587" y="2240"/>
                    </a:lnTo>
                    <a:lnTo>
                      <a:pt x="3388" y="2231"/>
                    </a:lnTo>
                    <a:lnTo>
                      <a:pt x="3192" y="2219"/>
                    </a:lnTo>
                    <a:lnTo>
                      <a:pt x="2999" y="2204"/>
                    </a:lnTo>
                    <a:lnTo>
                      <a:pt x="2809" y="2185"/>
                    </a:lnTo>
                    <a:lnTo>
                      <a:pt x="2624" y="2163"/>
                    </a:lnTo>
                    <a:lnTo>
                      <a:pt x="2443" y="2139"/>
                    </a:lnTo>
                    <a:lnTo>
                      <a:pt x="2266" y="2111"/>
                    </a:lnTo>
                    <a:lnTo>
                      <a:pt x="2093" y="2081"/>
                    </a:lnTo>
                    <a:lnTo>
                      <a:pt x="1926" y="2047"/>
                    </a:lnTo>
                    <a:lnTo>
                      <a:pt x="1765" y="2012"/>
                    </a:lnTo>
                    <a:lnTo>
                      <a:pt x="1608" y="1973"/>
                    </a:lnTo>
                    <a:lnTo>
                      <a:pt x="1457" y="1932"/>
                    </a:lnTo>
                    <a:lnTo>
                      <a:pt x="1312" y="1889"/>
                    </a:lnTo>
                    <a:lnTo>
                      <a:pt x="1174" y="1843"/>
                    </a:lnTo>
                    <a:lnTo>
                      <a:pt x="1041" y="1796"/>
                    </a:lnTo>
                    <a:lnTo>
                      <a:pt x="915" y="1745"/>
                    </a:lnTo>
                    <a:lnTo>
                      <a:pt x="796" y="1693"/>
                    </a:lnTo>
                    <a:lnTo>
                      <a:pt x="685" y="1639"/>
                    </a:lnTo>
                    <a:lnTo>
                      <a:pt x="581" y="1584"/>
                    </a:lnTo>
                    <a:lnTo>
                      <a:pt x="484" y="1526"/>
                    </a:lnTo>
                    <a:lnTo>
                      <a:pt x="396" y="1467"/>
                    </a:lnTo>
                    <a:lnTo>
                      <a:pt x="316" y="1406"/>
                    </a:lnTo>
                    <a:lnTo>
                      <a:pt x="244" y="1344"/>
                    </a:lnTo>
                    <a:lnTo>
                      <a:pt x="181" y="1280"/>
                    </a:lnTo>
                    <a:lnTo>
                      <a:pt x="127" y="1215"/>
                    </a:lnTo>
                    <a:lnTo>
                      <a:pt x="83" y="1149"/>
                    </a:lnTo>
                    <a:lnTo>
                      <a:pt x="47" y="1081"/>
                    </a:lnTo>
                    <a:lnTo>
                      <a:pt x="22" y="1013"/>
                    </a:lnTo>
                    <a:lnTo>
                      <a:pt x="6" y="944"/>
                    </a:lnTo>
                    <a:lnTo>
                      <a:pt x="0" y="873"/>
                    </a:lnTo>
                    <a:lnTo>
                      <a:pt x="0" y="0"/>
                    </a:lnTo>
                    <a:lnTo>
                      <a:pt x="6" y="71"/>
                    </a:lnTo>
                    <a:lnTo>
                      <a:pt x="22" y="141"/>
                    </a:lnTo>
                    <a:lnTo>
                      <a:pt x="47" y="209"/>
                    </a:lnTo>
                    <a:lnTo>
                      <a:pt x="83" y="277"/>
                    </a:lnTo>
                    <a:lnTo>
                      <a:pt x="127" y="344"/>
                    </a:lnTo>
                    <a:lnTo>
                      <a:pt x="181" y="409"/>
                    </a:lnTo>
                    <a:lnTo>
                      <a:pt x="244" y="473"/>
                    </a:lnTo>
                    <a:lnTo>
                      <a:pt x="316" y="535"/>
                    </a:lnTo>
                    <a:lnTo>
                      <a:pt x="396" y="596"/>
                    </a:lnTo>
                    <a:lnTo>
                      <a:pt x="484" y="656"/>
                    </a:lnTo>
                    <a:lnTo>
                      <a:pt x="581" y="714"/>
                    </a:lnTo>
                    <a:lnTo>
                      <a:pt x="685" y="770"/>
                    </a:lnTo>
                    <a:lnTo>
                      <a:pt x="796" y="824"/>
                    </a:lnTo>
                    <a:lnTo>
                      <a:pt x="915" y="876"/>
                    </a:lnTo>
                    <a:lnTo>
                      <a:pt x="1041" y="926"/>
                    </a:lnTo>
                    <a:lnTo>
                      <a:pt x="1174" y="974"/>
                    </a:lnTo>
                    <a:lnTo>
                      <a:pt x="1312" y="1019"/>
                    </a:lnTo>
                    <a:lnTo>
                      <a:pt x="1457" y="1063"/>
                    </a:lnTo>
                    <a:lnTo>
                      <a:pt x="1608" y="1104"/>
                    </a:lnTo>
                    <a:lnTo>
                      <a:pt x="1765" y="1142"/>
                    </a:lnTo>
                    <a:lnTo>
                      <a:pt x="1926" y="1179"/>
                    </a:lnTo>
                    <a:lnTo>
                      <a:pt x="2093" y="1212"/>
                    </a:lnTo>
                    <a:lnTo>
                      <a:pt x="2266" y="1243"/>
                    </a:lnTo>
                    <a:lnTo>
                      <a:pt x="2443" y="1270"/>
                    </a:lnTo>
                    <a:lnTo>
                      <a:pt x="2624" y="1294"/>
                    </a:lnTo>
                    <a:lnTo>
                      <a:pt x="2809" y="1317"/>
                    </a:lnTo>
                    <a:lnTo>
                      <a:pt x="2999" y="1335"/>
                    </a:lnTo>
                    <a:lnTo>
                      <a:pt x="3192" y="1350"/>
                    </a:lnTo>
                    <a:lnTo>
                      <a:pt x="3388" y="1362"/>
                    </a:lnTo>
                    <a:lnTo>
                      <a:pt x="3587" y="1372"/>
                    </a:lnTo>
                    <a:lnTo>
                      <a:pt x="3790" y="1377"/>
                    </a:lnTo>
                    <a:lnTo>
                      <a:pt x="3995" y="1379"/>
                    </a:lnTo>
                    <a:lnTo>
                      <a:pt x="4199" y="1377"/>
                    </a:lnTo>
                    <a:lnTo>
                      <a:pt x="4402" y="1372"/>
                    </a:lnTo>
                    <a:lnTo>
                      <a:pt x="4601" y="1362"/>
                    </a:lnTo>
                    <a:lnTo>
                      <a:pt x="4798" y="1350"/>
                    </a:lnTo>
                    <a:lnTo>
                      <a:pt x="4990" y="1335"/>
                    </a:lnTo>
                    <a:lnTo>
                      <a:pt x="5180" y="1317"/>
                    </a:lnTo>
                    <a:lnTo>
                      <a:pt x="5365" y="1294"/>
                    </a:lnTo>
                    <a:lnTo>
                      <a:pt x="5546" y="1270"/>
                    </a:lnTo>
                    <a:lnTo>
                      <a:pt x="5723" y="1243"/>
                    </a:lnTo>
                    <a:lnTo>
                      <a:pt x="5895" y="1212"/>
                    </a:lnTo>
                    <a:lnTo>
                      <a:pt x="6062" y="1179"/>
                    </a:lnTo>
                    <a:lnTo>
                      <a:pt x="6224" y="1142"/>
                    </a:lnTo>
                    <a:lnTo>
                      <a:pt x="6381" y="1104"/>
                    </a:lnTo>
                    <a:lnTo>
                      <a:pt x="6532" y="1063"/>
                    </a:lnTo>
                    <a:lnTo>
                      <a:pt x="6677" y="1019"/>
                    </a:lnTo>
                    <a:lnTo>
                      <a:pt x="6816" y="974"/>
                    </a:lnTo>
                    <a:lnTo>
                      <a:pt x="6948" y="926"/>
                    </a:lnTo>
                    <a:lnTo>
                      <a:pt x="7073" y="875"/>
                    </a:lnTo>
                    <a:lnTo>
                      <a:pt x="7192" y="824"/>
                    </a:lnTo>
                    <a:lnTo>
                      <a:pt x="7304" y="770"/>
                    </a:lnTo>
                    <a:lnTo>
                      <a:pt x="7408" y="714"/>
                    </a:lnTo>
                    <a:lnTo>
                      <a:pt x="7504" y="656"/>
                    </a:lnTo>
                    <a:lnTo>
                      <a:pt x="7592" y="596"/>
                    </a:lnTo>
                    <a:lnTo>
                      <a:pt x="7672" y="535"/>
                    </a:lnTo>
                    <a:lnTo>
                      <a:pt x="7744" y="473"/>
                    </a:lnTo>
                    <a:lnTo>
                      <a:pt x="7807" y="409"/>
                    </a:lnTo>
                    <a:lnTo>
                      <a:pt x="7861" y="344"/>
                    </a:lnTo>
                    <a:lnTo>
                      <a:pt x="7906" y="277"/>
                    </a:lnTo>
                    <a:lnTo>
                      <a:pt x="7941" y="209"/>
                    </a:lnTo>
                    <a:lnTo>
                      <a:pt x="7966" y="140"/>
                    </a:lnTo>
                    <a:lnTo>
                      <a:pt x="7982" y="70"/>
                    </a:lnTo>
                    <a:lnTo>
                      <a:pt x="7988" y="0"/>
                    </a:lnTo>
                    <a:lnTo>
                      <a:pt x="7988" y="867"/>
                    </a:lnTo>
                  </a:path>
                </a:pathLst>
              </a:custGeom>
              <a:gradFill rotWithShape="0">
                <a:gsLst>
                  <a:gs pos="0">
                    <a:srgbClr val="FF9966"/>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37" name="Freeform 346"/>
              <p:cNvSpPr/>
              <p:nvPr/>
            </p:nvSpPr>
            <p:spPr bwMode="auto">
              <a:xfrm>
                <a:off x="3052" y="3066"/>
                <a:ext cx="307" cy="86"/>
              </a:xfrm>
              <a:custGeom>
                <a:avLst/>
                <a:gdLst>
                  <a:gd name="T0" fmla="*/ 7966 w 7988"/>
                  <a:gd name="T1" fmla="*/ 1009 h 2248"/>
                  <a:gd name="T2" fmla="*/ 7861 w 7988"/>
                  <a:gd name="T3" fmla="*/ 1213 h 2248"/>
                  <a:gd name="T4" fmla="*/ 7672 w 7988"/>
                  <a:gd name="T5" fmla="*/ 1404 h 2248"/>
                  <a:gd name="T6" fmla="*/ 7408 w 7988"/>
                  <a:gd name="T7" fmla="*/ 1583 h 2248"/>
                  <a:gd name="T8" fmla="*/ 7073 w 7988"/>
                  <a:gd name="T9" fmla="*/ 1745 h 2248"/>
                  <a:gd name="T10" fmla="*/ 6677 w 7988"/>
                  <a:gd name="T11" fmla="*/ 1888 h 2248"/>
                  <a:gd name="T12" fmla="*/ 6224 w 7988"/>
                  <a:gd name="T13" fmla="*/ 2011 h 2248"/>
                  <a:gd name="T14" fmla="*/ 5723 w 7988"/>
                  <a:gd name="T15" fmla="*/ 2112 h 2248"/>
                  <a:gd name="T16" fmla="*/ 5180 w 7988"/>
                  <a:gd name="T17" fmla="*/ 2186 h 2248"/>
                  <a:gd name="T18" fmla="*/ 4601 w 7988"/>
                  <a:gd name="T19" fmla="*/ 2232 h 2248"/>
                  <a:gd name="T20" fmla="*/ 3995 w 7988"/>
                  <a:gd name="T21" fmla="*/ 2248 h 2248"/>
                  <a:gd name="T22" fmla="*/ 3388 w 7988"/>
                  <a:gd name="T23" fmla="*/ 2232 h 2248"/>
                  <a:gd name="T24" fmla="*/ 2809 w 7988"/>
                  <a:gd name="T25" fmla="*/ 2186 h 2248"/>
                  <a:gd name="T26" fmla="*/ 2266 w 7988"/>
                  <a:gd name="T27" fmla="*/ 2112 h 2248"/>
                  <a:gd name="T28" fmla="*/ 1765 w 7988"/>
                  <a:gd name="T29" fmla="*/ 2012 h 2248"/>
                  <a:gd name="T30" fmla="*/ 1312 w 7988"/>
                  <a:gd name="T31" fmla="*/ 1889 h 2248"/>
                  <a:gd name="T32" fmla="*/ 915 w 7988"/>
                  <a:gd name="T33" fmla="*/ 1746 h 2248"/>
                  <a:gd name="T34" fmla="*/ 581 w 7988"/>
                  <a:gd name="T35" fmla="*/ 1584 h 2248"/>
                  <a:gd name="T36" fmla="*/ 316 w 7988"/>
                  <a:gd name="T37" fmla="*/ 1406 h 2248"/>
                  <a:gd name="T38" fmla="*/ 127 w 7988"/>
                  <a:gd name="T39" fmla="*/ 1216 h 2248"/>
                  <a:gd name="T40" fmla="*/ 22 w 7988"/>
                  <a:gd name="T41" fmla="*/ 1014 h 2248"/>
                  <a:gd name="T42" fmla="*/ 0 w 7988"/>
                  <a:gd name="T43" fmla="*/ 0 h 2248"/>
                  <a:gd name="T44" fmla="*/ 47 w 7988"/>
                  <a:gd name="T45" fmla="*/ 210 h 2248"/>
                  <a:gd name="T46" fmla="*/ 181 w 7988"/>
                  <a:gd name="T47" fmla="*/ 410 h 2248"/>
                  <a:gd name="T48" fmla="*/ 396 w 7988"/>
                  <a:gd name="T49" fmla="*/ 597 h 2248"/>
                  <a:gd name="T50" fmla="*/ 685 w 7988"/>
                  <a:gd name="T51" fmla="*/ 770 h 2248"/>
                  <a:gd name="T52" fmla="*/ 1041 w 7988"/>
                  <a:gd name="T53" fmla="*/ 926 h 2248"/>
                  <a:gd name="T54" fmla="*/ 1457 w 7988"/>
                  <a:gd name="T55" fmla="*/ 1063 h 2248"/>
                  <a:gd name="T56" fmla="*/ 1926 w 7988"/>
                  <a:gd name="T57" fmla="*/ 1179 h 2248"/>
                  <a:gd name="T58" fmla="*/ 2443 w 7988"/>
                  <a:gd name="T59" fmla="*/ 1270 h 2248"/>
                  <a:gd name="T60" fmla="*/ 2999 w 7988"/>
                  <a:gd name="T61" fmla="*/ 1335 h 2248"/>
                  <a:gd name="T62" fmla="*/ 3587 w 7988"/>
                  <a:gd name="T63" fmla="*/ 1372 h 2248"/>
                  <a:gd name="T64" fmla="*/ 4199 w 7988"/>
                  <a:gd name="T65" fmla="*/ 1378 h 2248"/>
                  <a:gd name="T66" fmla="*/ 4798 w 7988"/>
                  <a:gd name="T67" fmla="*/ 1352 h 2248"/>
                  <a:gd name="T68" fmla="*/ 5365 w 7988"/>
                  <a:gd name="T69" fmla="*/ 1296 h 2248"/>
                  <a:gd name="T70" fmla="*/ 5895 w 7988"/>
                  <a:gd name="T71" fmla="*/ 1213 h 2248"/>
                  <a:gd name="T72" fmla="*/ 6381 w 7988"/>
                  <a:gd name="T73" fmla="*/ 1105 h 2248"/>
                  <a:gd name="T74" fmla="*/ 6816 w 7988"/>
                  <a:gd name="T75" fmla="*/ 974 h 2248"/>
                  <a:gd name="T76" fmla="*/ 7192 w 7988"/>
                  <a:gd name="T77" fmla="*/ 824 h 2248"/>
                  <a:gd name="T78" fmla="*/ 7504 w 7988"/>
                  <a:gd name="T79" fmla="*/ 656 h 2248"/>
                  <a:gd name="T80" fmla="*/ 7744 w 7988"/>
                  <a:gd name="T81" fmla="*/ 473 h 2248"/>
                  <a:gd name="T82" fmla="*/ 7906 w 7988"/>
                  <a:gd name="T83" fmla="*/ 277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9"/>
                    </a:moveTo>
                    <a:lnTo>
                      <a:pt x="7982" y="939"/>
                    </a:lnTo>
                    <a:lnTo>
                      <a:pt x="7966" y="1009"/>
                    </a:lnTo>
                    <a:lnTo>
                      <a:pt x="7941" y="1078"/>
                    </a:lnTo>
                    <a:lnTo>
                      <a:pt x="7906" y="1146"/>
                    </a:lnTo>
                    <a:lnTo>
                      <a:pt x="7861" y="1213"/>
                    </a:lnTo>
                    <a:lnTo>
                      <a:pt x="7807" y="1277"/>
                    </a:lnTo>
                    <a:lnTo>
                      <a:pt x="7744" y="1341"/>
                    </a:lnTo>
                    <a:lnTo>
                      <a:pt x="7672" y="1404"/>
                    </a:lnTo>
                    <a:lnTo>
                      <a:pt x="7592" y="1465"/>
                    </a:lnTo>
                    <a:lnTo>
                      <a:pt x="7504" y="1525"/>
                    </a:lnTo>
                    <a:lnTo>
                      <a:pt x="7408" y="1583"/>
                    </a:lnTo>
                    <a:lnTo>
                      <a:pt x="7304" y="1639"/>
                    </a:lnTo>
                    <a:lnTo>
                      <a:pt x="7192" y="1693"/>
                    </a:lnTo>
                    <a:lnTo>
                      <a:pt x="7073" y="1745"/>
                    </a:lnTo>
                    <a:lnTo>
                      <a:pt x="6948" y="1795"/>
                    </a:lnTo>
                    <a:lnTo>
                      <a:pt x="6816" y="1843"/>
                    </a:lnTo>
                    <a:lnTo>
                      <a:pt x="6677" y="1888"/>
                    </a:lnTo>
                    <a:lnTo>
                      <a:pt x="6532" y="1932"/>
                    </a:lnTo>
                    <a:lnTo>
                      <a:pt x="6381" y="1973"/>
                    </a:lnTo>
                    <a:lnTo>
                      <a:pt x="6224" y="2011"/>
                    </a:lnTo>
                    <a:lnTo>
                      <a:pt x="6062" y="2048"/>
                    </a:lnTo>
                    <a:lnTo>
                      <a:pt x="5895" y="2081"/>
                    </a:lnTo>
                    <a:lnTo>
                      <a:pt x="5723" y="2112"/>
                    </a:lnTo>
                    <a:lnTo>
                      <a:pt x="5546" y="2139"/>
                    </a:lnTo>
                    <a:lnTo>
                      <a:pt x="5365" y="2164"/>
                    </a:lnTo>
                    <a:lnTo>
                      <a:pt x="5180" y="2186"/>
                    </a:lnTo>
                    <a:lnTo>
                      <a:pt x="4990" y="2204"/>
                    </a:lnTo>
                    <a:lnTo>
                      <a:pt x="4798" y="2219"/>
                    </a:lnTo>
                    <a:lnTo>
                      <a:pt x="4601" y="2232"/>
                    </a:lnTo>
                    <a:lnTo>
                      <a:pt x="4402" y="2240"/>
                    </a:lnTo>
                    <a:lnTo>
                      <a:pt x="4199" y="2246"/>
                    </a:lnTo>
                    <a:lnTo>
                      <a:pt x="3995" y="2248"/>
                    </a:lnTo>
                    <a:lnTo>
                      <a:pt x="3790" y="2246"/>
                    </a:lnTo>
                    <a:lnTo>
                      <a:pt x="3587" y="2240"/>
                    </a:lnTo>
                    <a:lnTo>
                      <a:pt x="3388" y="2232"/>
                    </a:lnTo>
                    <a:lnTo>
                      <a:pt x="3192" y="2220"/>
                    </a:lnTo>
                    <a:lnTo>
                      <a:pt x="2999" y="2204"/>
                    </a:lnTo>
                    <a:lnTo>
                      <a:pt x="2809" y="2186"/>
                    </a:lnTo>
                    <a:lnTo>
                      <a:pt x="2624" y="2164"/>
                    </a:lnTo>
                    <a:lnTo>
                      <a:pt x="2443" y="2139"/>
                    </a:lnTo>
                    <a:lnTo>
                      <a:pt x="2266" y="2112"/>
                    </a:lnTo>
                    <a:lnTo>
                      <a:pt x="2093" y="2081"/>
                    </a:lnTo>
                    <a:lnTo>
                      <a:pt x="1926" y="2048"/>
                    </a:lnTo>
                    <a:lnTo>
                      <a:pt x="1765" y="2012"/>
                    </a:lnTo>
                    <a:lnTo>
                      <a:pt x="1608" y="1974"/>
                    </a:lnTo>
                    <a:lnTo>
                      <a:pt x="1457" y="1933"/>
                    </a:lnTo>
                    <a:lnTo>
                      <a:pt x="1312" y="1889"/>
                    </a:lnTo>
                    <a:lnTo>
                      <a:pt x="1174" y="1844"/>
                    </a:lnTo>
                    <a:lnTo>
                      <a:pt x="1041" y="1796"/>
                    </a:lnTo>
                    <a:lnTo>
                      <a:pt x="915" y="1746"/>
                    </a:lnTo>
                    <a:lnTo>
                      <a:pt x="796" y="1694"/>
                    </a:lnTo>
                    <a:lnTo>
                      <a:pt x="685" y="1640"/>
                    </a:lnTo>
                    <a:lnTo>
                      <a:pt x="581" y="1584"/>
                    </a:lnTo>
                    <a:lnTo>
                      <a:pt x="484" y="1527"/>
                    </a:lnTo>
                    <a:lnTo>
                      <a:pt x="396" y="1467"/>
                    </a:lnTo>
                    <a:lnTo>
                      <a:pt x="316" y="1406"/>
                    </a:lnTo>
                    <a:lnTo>
                      <a:pt x="244" y="1344"/>
                    </a:lnTo>
                    <a:lnTo>
                      <a:pt x="181" y="1281"/>
                    </a:lnTo>
                    <a:lnTo>
                      <a:pt x="127" y="1216"/>
                    </a:lnTo>
                    <a:lnTo>
                      <a:pt x="83" y="1150"/>
                    </a:lnTo>
                    <a:lnTo>
                      <a:pt x="47" y="1083"/>
                    </a:lnTo>
                    <a:lnTo>
                      <a:pt x="22" y="1014"/>
                    </a:lnTo>
                    <a:lnTo>
                      <a:pt x="6" y="945"/>
                    </a:lnTo>
                    <a:lnTo>
                      <a:pt x="0" y="874"/>
                    </a:lnTo>
                    <a:lnTo>
                      <a:pt x="0" y="0"/>
                    </a:lnTo>
                    <a:lnTo>
                      <a:pt x="6" y="71"/>
                    </a:lnTo>
                    <a:lnTo>
                      <a:pt x="22" y="141"/>
                    </a:lnTo>
                    <a:lnTo>
                      <a:pt x="47" y="210"/>
                    </a:lnTo>
                    <a:lnTo>
                      <a:pt x="83" y="277"/>
                    </a:lnTo>
                    <a:lnTo>
                      <a:pt x="127" y="344"/>
                    </a:lnTo>
                    <a:lnTo>
                      <a:pt x="181" y="410"/>
                    </a:lnTo>
                    <a:lnTo>
                      <a:pt x="244" y="474"/>
                    </a:lnTo>
                    <a:lnTo>
                      <a:pt x="316" y="536"/>
                    </a:lnTo>
                    <a:lnTo>
                      <a:pt x="396" y="597"/>
                    </a:lnTo>
                    <a:lnTo>
                      <a:pt x="484" y="656"/>
                    </a:lnTo>
                    <a:lnTo>
                      <a:pt x="581" y="714"/>
                    </a:lnTo>
                    <a:lnTo>
                      <a:pt x="685" y="770"/>
                    </a:lnTo>
                    <a:lnTo>
                      <a:pt x="796" y="824"/>
                    </a:lnTo>
                    <a:lnTo>
                      <a:pt x="915" y="877"/>
                    </a:lnTo>
                    <a:lnTo>
                      <a:pt x="1041" y="926"/>
                    </a:lnTo>
                    <a:lnTo>
                      <a:pt x="1174" y="974"/>
                    </a:lnTo>
                    <a:lnTo>
                      <a:pt x="1312" y="1020"/>
                    </a:lnTo>
                    <a:lnTo>
                      <a:pt x="1457" y="1063"/>
                    </a:lnTo>
                    <a:lnTo>
                      <a:pt x="1608" y="1105"/>
                    </a:lnTo>
                    <a:lnTo>
                      <a:pt x="1765" y="1144"/>
                    </a:lnTo>
                    <a:lnTo>
                      <a:pt x="1926" y="1179"/>
                    </a:lnTo>
                    <a:lnTo>
                      <a:pt x="2093" y="1213"/>
                    </a:lnTo>
                    <a:lnTo>
                      <a:pt x="2266" y="1243"/>
                    </a:lnTo>
                    <a:lnTo>
                      <a:pt x="2443" y="1270"/>
                    </a:lnTo>
                    <a:lnTo>
                      <a:pt x="2624" y="1296"/>
                    </a:lnTo>
                    <a:lnTo>
                      <a:pt x="2809" y="1317"/>
                    </a:lnTo>
                    <a:lnTo>
                      <a:pt x="2999" y="1335"/>
                    </a:lnTo>
                    <a:lnTo>
                      <a:pt x="3192" y="1352"/>
                    </a:lnTo>
                    <a:lnTo>
                      <a:pt x="3388" y="1364"/>
                    </a:lnTo>
                    <a:lnTo>
                      <a:pt x="3587" y="1372"/>
                    </a:lnTo>
                    <a:lnTo>
                      <a:pt x="3790" y="1378"/>
                    </a:lnTo>
                    <a:lnTo>
                      <a:pt x="3995" y="1379"/>
                    </a:lnTo>
                    <a:lnTo>
                      <a:pt x="4199" y="1378"/>
                    </a:lnTo>
                    <a:lnTo>
                      <a:pt x="4402" y="1372"/>
                    </a:lnTo>
                    <a:lnTo>
                      <a:pt x="4601" y="1364"/>
                    </a:lnTo>
                    <a:lnTo>
                      <a:pt x="4798" y="1352"/>
                    </a:lnTo>
                    <a:lnTo>
                      <a:pt x="4990" y="1335"/>
                    </a:lnTo>
                    <a:lnTo>
                      <a:pt x="5180" y="1317"/>
                    </a:lnTo>
                    <a:lnTo>
                      <a:pt x="5365" y="1296"/>
                    </a:lnTo>
                    <a:lnTo>
                      <a:pt x="5546" y="1270"/>
                    </a:lnTo>
                    <a:lnTo>
                      <a:pt x="5723" y="1243"/>
                    </a:lnTo>
                    <a:lnTo>
                      <a:pt x="5895" y="1213"/>
                    </a:lnTo>
                    <a:lnTo>
                      <a:pt x="6062" y="1179"/>
                    </a:lnTo>
                    <a:lnTo>
                      <a:pt x="6224" y="1144"/>
                    </a:lnTo>
                    <a:lnTo>
                      <a:pt x="6381" y="1105"/>
                    </a:lnTo>
                    <a:lnTo>
                      <a:pt x="6532" y="1063"/>
                    </a:lnTo>
                    <a:lnTo>
                      <a:pt x="6677" y="1020"/>
                    </a:lnTo>
                    <a:lnTo>
                      <a:pt x="6816" y="974"/>
                    </a:lnTo>
                    <a:lnTo>
                      <a:pt x="6948" y="926"/>
                    </a:lnTo>
                    <a:lnTo>
                      <a:pt x="7073" y="877"/>
                    </a:lnTo>
                    <a:lnTo>
                      <a:pt x="7192" y="824"/>
                    </a:lnTo>
                    <a:lnTo>
                      <a:pt x="7304" y="770"/>
                    </a:lnTo>
                    <a:lnTo>
                      <a:pt x="7408" y="714"/>
                    </a:lnTo>
                    <a:lnTo>
                      <a:pt x="7504" y="656"/>
                    </a:lnTo>
                    <a:lnTo>
                      <a:pt x="7592" y="597"/>
                    </a:lnTo>
                    <a:lnTo>
                      <a:pt x="7672" y="536"/>
                    </a:lnTo>
                    <a:lnTo>
                      <a:pt x="7744" y="473"/>
                    </a:lnTo>
                    <a:lnTo>
                      <a:pt x="7807" y="409"/>
                    </a:lnTo>
                    <a:lnTo>
                      <a:pt x="7861" y="344"/>
                    </a:lnTo>
                    <a:lnTo>
                      <a:pt x="7906" y="277"/>
                    </a:lnTo>
                    <a:lnTo>
                      <a:pt x="7941" y="209"/>
                    </a:lnTo>
                    <a:lnTo>
                      <a:pt x="7966" y="140"/>
                    </a:lnTo>
                    <a:lnTo>
                      <a:pt x="7982" y="71"/>
                    </a:lnTo>
                    <a:lnTo>
                      <a:pt x="7988" y="0"/>
                    </a:lnTo>
                    <a:lnTo>
                      <a:pt x="7988" y="869"/>
                    </a:lnTo>
                  </a:path>
                </a:pathLst>
              </a:custGeom>
              <a:gradFill rotWithShape="0">
                <a:gsLst>
                  <a:gs pos="0">
                    <a:srgbClr val="FF9966"/>
                  </a:gs>
                  <a:gs pos="100000">
                    <a:srgbClr val="E03300"/>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538" name="Freeform 347"/>
            <p:cNvSpPr/>
            <p:nvPr/>
          </p:nvSpPr>
          <p:spPr bwMode="auto">
            <a:xfrm>
              <a:off x="288" y="2837"/>
              <a:ext cx="307" cy="111"/>
            </a:xfrm>
            <a:custGeom>
              <a:avLst/>
              <a:gdLst>
                <a:gd name="T0" fmla="*/ 4401 w 7988"/>
                <a:gd name="T1" fmla="*/ 8 h 2886"/>
                <a:gd name="T2" fmla="*/ 4989 w 7988"/>
                <a:gd name="T3" fmla="*/ 46 h 2886"/>
                <a:gd name="T4" fmla="*/ 5546 w 7988"/>
                <a:gd name="T5" fmla="*/ 114 h 2886"/>
                <a:gd name="T6" fmla="*/ 6062 w 7988"/>
                <a:gd name="T7" fmla="*/ 210 h 2886"/>
                <a:gd name="T8" fmla="*/ 6532 w 7988"/>
                <a:gd name="T9" fmla="*/ 331 h 2886"/>
                <a:gd name="T10" fmla="*/ 6947 w 7988"/>
                <a:gd name="T11" fmla="*/ 474 h 2886"/>
                <a:gd name="T12" fmla="*/ 7303 w 7988"/>
                <a:gd name="T13" fmla="*/ 637 h 2886"/>
                <a:gd name="T14" fmla="*/ 7592 w 7988"/>
                <a:gd name="T15" fmla="*/ 819 h 2886"/>
                <a:gd name="T16" fmla="*/ 7807 w 7988"/>
                <a:gd name="T17" fmla="*/ 1015 h 2886"/>
                <a:gd name="T18" fmla="*/ 7941 w 7988"/>
                <a:gd name="T19" fmla="*/ 1224 h 2886"/>
                <a:gd name="T20" fmla="*/ 7988 w 7988"/>
                <a:gd name="T21" fmla="*/ 1443 h 2886"/>
                <a:gd name="T22" fmla="*/ 7941 w 7988"/>
                <a:gd name="T23" fmla="*/ 1662 h 2886"/>
                <a:gd name="T24" fmla="*/ 7807 w 7988"/>
                <a:gd name="T25" fmla="*/ 1871 h 2886"/>
                <a:gd name="T26" fmla="*/ 7592 w 7988"/>
                <a:gd name="T27" fmla="*/ 2068 h 2886"/>
                <a:gd name="T28" fmla="*/ 7303 w 7988"/>
                <a:gd name="T29" fmla="*/ 2249 h 2886"/>
                <a:gd name="T30" fmla="*/ 6947 w 7988"/>
                <a:gd name="T31" fmla="*/ 2412 h 2886"/>
                <a:gd name="T32" fmla="*/ 6532 w 7988"/>
                <a:gd name="T33" fmla="*/ 2556 h 2886"/>
                <a:gd name="T34" fmla="*/ 6062 w 7988"/>
                <a:gd name="T35" fmla="*/ 2677 h 2886"/>
                <a:gd name="T36" fmla="*/ 5546 w 7988"/>
                <a:gd name="T37" fmla="*/ 2773 h 2886"/>
                <a:gd name="T38" fmla="*/ 4989 w 7988"/>
                <a:gd name="T39" fmla="*/ 2840 h 2886"/>
                <a:gd name="T40" fmla="*/ 4401 w 7988"/>
                <a:gd name="T41" fmla="*/ 2879 h 2886"/>
                <a:gd name="T42" fmla="*/ 3789 w 7988"/>
                <a:gd name="T43" fmla="*/ 2884 h 2886"/>
                <a:gd name="T44" fmla="*/ 3191 w 7988"/>
                <a:gd name="T45" fmla="*/ 2857 h 2886"/>
                <a:gd name="T46" fmla="*/ 2624 w 7988"/>
                <a:gd name="T47" fmla="*/ 2799 h 2886"/>
                <a:gd name="T48" fmla="*/ 2093 w 7988"/>
                <a:gd name="T49" fmla="*/ 2712 h 2886"/>
                <a:gd name="T50" fmla="*/ 1608 w 7988"/>
                <a:gd name="T51" fmla="*/ 2599 h 2886"/>
                <a:gd name="T52" fmla="*/ 1173 w 7988"/>
                <a:gd name="T53" fmla="*/ 2463 h 2886"/>
                <a:gd name="T54" fmla="*/ 795 w 7988"/>
                <a:gd name="T55" fmla="*/ 2306 h 2886"/>
                <a:gd name="T56" fmla="*/ 484 w 7988"/>
                <a:gd name="T57" fmla="*/ 2130 h 2886"/>
                <a:gd name="T58" fmla="*/ 244 w 7988"/>
                <a:gd name="T59" fmla="*/ 1938 h 2886"/>
                <a:gd name="T60" fmla="*/ 82 w 7988"/>
                <a:gd name="T61" fmla="*/ 1733 h 2886"/>
                <a:gd name="T62" fmla="*/ 6 w 7988"/>
                <a:gd name="T63" fmla="*/ 1517 h 2886"/>
                <a:gd name="T64" fmla="*/ 22 w 7988"/>
                <a:gd name="T65" fmla="*/ 1296 h 2886"/>
                <a:gd name="T66" fmla="*/ 126 w 7988"/>
                <a:gd name="T67" fmla="*/ 1084 h 2886"/>
                <a:gd name="T68" fmla="*/ 315 w 7988"/>
                <a:gd name="T69" fmla="*/ 883 h 2886"/>
                <a:gd name="T70" fmla="*/ 581 w 7988"/>
                <a:gd name="T71" fmla="*/ 696 h 2886"/>
                <a:gd name="T72" fmla="*/ 914 w 7988"/>
                <a:gd name="T73" fmla="*/ 527 h 2886"/>
                <a:gd name="T74" fmla="*/ 1312 w 7988"/>
                <a:gd name="T75" fmla="*/ 377 h 2886"/>
                <a:gd name="T76" fmla="*/ 1764 w 7988"/>
                <a:gd name="T77" fmla="*/ 248 h 2886"/>
                <a:gd name="T78" fmla="*/ 2266 w 7988"/>
                <a:gd name="T79" fmla="*/ 143 h 2886"/>
                <a:gd name="T80" fmla="*/ 2808 w 7988"/>
                <a:gd name="T81" fmla="*/ 66 h 2886"/>
                <a:gd name="T82" fmla="*/ 3387 w 7988"/>
                <a:gd name="T83" fmla="*/ 17 h 2886"/>
                <a:gd name="T84" fmla="*/ 3994 w 7988"/>
                <a:gd name="T85" fmla="*/ 0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886">
                  <a:moveTo>
                    <a:pt x="3994" y="0"/>
                  </a:moveTo>
                  <a:lnTo>
                    <a:pt x="4198" y="2"/>
                  </a:lnTo>
                  <a:lnTo>
                    <a:pt x="4401" y="8"/>
                  </a:lnTo>
                  <a:lnTo>
                    <a:pt x="4601" y="17"/>
                  </a:lnTo>
                  <a:lnTo>
                    <a:pt x="4797" y="30"/>
                  </a:lnTo>
                  <a:lnTo>
                    <a:pt x="4989" y="46"/>
                  </a:lnTo>
                  <a:lnTo>
                    <a:pt x="5179" y="66"/>
                  </a:lnTo>
                  <a:lnTo>
                    <a:pt x="5365" y="89"/>
                  </a:lnTo>
                  <a:lnTo>
                    <a:pt x="5546" y="114"/>
                  </a:lnTo>
                  <a:lnTo>
                    <a:pt x="5723" y="143"/>
                  </a:lnTo>
                  <a:lnTo>
                    <a:pt x="5895" y="175"/>
                  </a:lnTo>
                  <a:lnTo>
                    <a:pt x="6062" y="210"/>
                  </a:lnTo>
                  <a:lnTo>
                    <a:pt x="6224" y="248"/>
                  </a:lnTo>
                  <a:lnTo>
                    <a:pt x="6381" y="288"/>
                  </a:lnTo>
                  <a:lnTo>
                    <a:pt x="6532" y="331"/>
                  </a:lnTo>
                  <a:lnTo>
                    <a:pt x="6677" y="377"/>
                  </a:lnTo>
                  <a:lnTo>
                    <a:pt x="6816" y="424"/>
                  </a:lnTo>
                  <a:lnTo>
                    <a:pt x="6947" y="474"/>
                  </a:lnTo>
                  <a:lnTo>
                    <a:pt x="7073" y="527"/>
                  </a:lnTo>
                  <a:lnTo>
                    <a:pt x="7192" y="582"/>
                  </a:lnTo>
                  <a:lnTo>
                    <a:pt x="7303" y="637"/>
                  </a:lnTo>
                  <a:lnTo>
                    <a:pt x="7408" y="696"/>
                  </a:lnTo>
                  <a:lnTo>
                    <a:pt x="7504" y="757"/>
                  </a:lnTo>
                  <a:lnTo>
                    <a:pt x="7592" y="819"/>
                  </a:lnTo>
                  <a:lnTo>
                    <a:pt x="7672" y="883"/>
                  </a:lnTo>
                  <a:lnTo>
                    <a:pt x="7744" y="948"/>
                  </a:lnTo>
                  <a:lnTo>
                    <a:pt x="7807" y="1015"/>
                  </a:lnTo>
                  <a:lnTo>
                    <a:pt x="7861" y="1084"/>
                  </a:lnTo>
                  <a:lnTo>
                    <a:pt x="7906" y="1153"/>
                  </a:lnTo>
                  <a:lnTo>
                    <a:pt x="7941" y="1224"/>
                  </a:lnTo>
                  <a:lnTo>
                    <a:pt x="7966" y="1296"/>
                  </a:lnTo>
                  <a:lnTo>
                    <a:pt x="7982" y="1369"/>
                  </a:lnTo>
                  <a:lnTo>
                    <a:pt x="7988" y="1443"/>
                  </a:lnTo>
                  <a:lnTo>
                    <a:pt x="7982" y="1517"/>
                  </a:lnTo>
                  <a:lnTo>
                    <a:pt x="7966" y="1590"/>
                  </a:lnTo>
                  <a:lnTo>
                    <a:pt x="7941" y="1662"/>
                  </a:lnTo>
                  <a:lnTo>
                    <a:pt x="7906" y="1733"/>
                  </a:lnTo>
                  <a:lnTo>
                    <a:pt x="7861" y="1803"/>
                  </a:lnTo>
                  <a:lnTo>
                    <a:pt x="7807" y="1871"/>
                  </a:lnTo>
                  <a:lnTo>
                    <a:pt x="7744" y="1938"/>
                  </a:lnTo>
                  <a:lnTo>
                    <a:pt x="7672" y="2004"/>
                  </a:lnTo>
                  <a:lnTo>
                    <a:pt x="7592" y="2068"/>
                  </a:lnTo>
                  <a:lnTo>
                    <a:pt x="7504" y="2130"/>
                  </a:lnTo>
                  <a:lnTo>
                    <a:pt x="7408" y="2191"/>
                  </a:lnTo>
                  <a:lnTo>
                    <a:pt x="7303" y="2249"/>
                  </a:lnTo>
                  <a:lnTo>
                    <a:pt x="7192" y="2306"/>
                  </a:lnTo>
                  <a:lnTo>
                    <a:pt x="7073" y="2361"/>
                  </a:lnTo>
                  <a:lnTo>
                    <a:pt x="6947" y="2412"/>
                  </a:lnTo>
                  <a:lnTo>
                    <a:pt x="6816" y="2463"/>
                  </a:lnTo>
                  <a:lnTo>
                    <a:pt x="6677" y="2511"/>
                  </a:lnTo>
                  <a:lnTo>
                    <a:pt x="6532" y="2556"/>
                  </a:lnTo>
                  <a:lnTo>
                    <a:pt x="6381" y="2599"/>
                  </a:lnTo>
                  <a:lnTo>
                    <a:pt x="6224" y="2640"/>
                  </a:lnTo>
                  <a:lnTo>
                    <a:pt x="6062" y="2677"/>
                  </a:lnTo>
                  <a:lnTo>
                    <a:pt x="5895" y="2712"/>
                  </a:lnTo>
                  <a:lnTo>
                    <a:pt x="5723" y="2744"/>
                  </a:lnTo>
                  <a:lnTo>
                    <a:pt x="5546" y="2773"/>
                  </a:lnTo>
                  <a:lnTo>
                    <a:pt x="5365" y="2799"/>
                  </a:lnTo>
                  <a:lnTo>
                    <a:pt x="5179" y="2821"/>
                  </a:lnTo>
                  <a:lnTo>
                    <a:pt x="4989" y="2840"/>
                  </a:lnTo>
                  <a:lnTo>
                    <a:pt x="4797" y="2857"/>
                  </a:lnTo>
                  <a:lnTo>
                    <a:pt x="4601" y="2870"/>
                  </a:lnTo>
                  <a:lnTo>
                    <a:pt x="4401" y="2879"/>
                  </a:lnTo>
                  <a:lnTo>
                    <a:pt x="4198" y="2884"/>
                  </a:lnTo>
                  <a:lnTo>
                    <a:pt x="3994" y="2886"/>
                  </a:lnTo>
                  <a:lnTo>
                    <a:pt x="3789" y="2884"/>
                  </a:lnTo>
                  <a:lnTo>
                    <a:pt x="3587" y="2879"/>
                  </a:lnTo>
                  <a:lnTo>
                    <a:pt x="3387" y="2870"/>
                  </a:lnTo>
                  <a:lnTo>
                    <a:pt x="3191" y="2857"/>
                  </a:lnTo>
                  <a:lnTo>
                    <a:pt x="2998" y="2840"/>
                  </a:lnTo>
                  <a:lnTo>
                    <a:pt x="2808" y="2821"/>
                  </a:lnTo>
                  <a:lnTo>
                    <a:pt x="2624" y="2799"/>
                  </a:lnTo>
                  <a:lnTo>
                    <a:pt x="2442" y="2773"/>
                  </a:lnTo>
                  <a:lnTo>
                    <a:pt x="2266" y="2744"/>
                  </a:lnTo>
                  <a:lnTo>
                    <a:pt x="2093" y="2712"/>
                  </a:lnTo>
                  <a:lnTo>
                    <a:pt x="1926" y="2677"/>
                  </a:lnTo>
                  <a:lnTo>
                    <a:pt x="1764" y="2640"/>
                  </a:lnTo>
                  <a:lnTo>
                    <a:pt x="1608" y="2599"/>
                  </a:lnTo>
                  <a:lnTo>
                    <a:pt x="1457" y="2556"/>
                  </a:lnTo>
                  <a:lnTo>
                    <a:pt x="1312" y="2511"/>
                  </a:lnTo>
                  <a:lnTo>
                    <a:pt x="1173" y="2463"/>
                  </a:lnTo>
                  <a:lnTo>
                    <a:pt x="1040" y="2412"/>
                  </a:lnTo>
                  <a:lnTo>
                    <a:pt x="914" y="2361"/>
                  </a:lnTo>
                  <a:lnTo>
                    <a:pt x="795" y="2306"/>
                  </a:lnTo>
                  <a:lnTo>
                    <a:pt x="684" y="2249"/>
                  </a:lnTo>
                  <a:lnTo>
                    <a:pt x="581" y="2191"/>
                  </a:lnTo>
                  <a:lnTo>
                    <a:pt x="484" y="2130"/>
                  </a:lnTo>
                  <a:lnTo>
                    <a:pt x="395" y="2068"/>
                  </a:lnTo>
                  <a:lnTo>
                    <a:pt x="315" y="2004"/>
                  </a:lnTo>
                  <a:lnTo>
                    <a:pt x="244" y="1938"/>
                  </a:lnTo>
                  <a:lnTo>
                    <a:pt x="181" y="1871"/>
                  </a:lnTo>
                  <a:lnTo>
                    <a:pt x="126" y="1803"/>
                  </a:lnTo>
                  <a:lnTo>
                    <a:pt x="82" y="1733"/>
                  </a:lnTo>
                  <a:lnTo>
                    <a:pt x="47" y="1662"/>
                  </a:lnTo>
                  <a:lnTo>
                    <a:pt x="22" y="1590"/>
                  </a:lnTo>
                  <a:lnTo>
                    <a:pt x="6" y="1517"/>
                  </a:lnTo>
                  <a:lnTo>
                    <a:pt x="0" y="1443"/>
                  </a:lnTo>
                  <a:lnTo>
                    <a:pt x="6" y="1369"/>
                  </a:lnTo>
                  <a:lnTo>
                    <a:pt x="22" y="1296"/>
                  </a:lnTo>
                  <a:lnTo>
                    <a:pt x="47" y="1224"/>
                  </a:lnTo>
                  <a:lnTo>
                    <a:pt x="82" y="1153"/>
                  </a:lnTo>
                  <a:lnTo>
                    <a:pt x="126" y="1084"/>
                  </a:lnTo>
                  <a:lnTo>
                    <a:pt x="181" y="1015"/>
                  </a:lnTo>
                  <a:lnTo>
                    <a:pt x="244" y="948"/>
                  </a:lnTo>
                  <a:lnTo>
                    <a:pt x="315" y="883"/>
                  </a:lnTo>
                  <a:lnTo>
                    <a:pt x="395" y="819"/>
                  </a:lnTo>
                  <a:lnTo>
                    <a:pt x="484" y="757"/>
                  </a:lnTo>
                  <a:lnTo>
                    <a:pt x="581" y="696"/>
                  </a:lnTo>
                  <a:lnTo>
                    <a:pt x="684" y="637"/>
                  </a:lnTo>
                  <a:lnTo>
                    <a:pt x="795" y="582"/>
                  </a:lnTo>
                  <a:lnTo>
                    <a:pt x="914" y="527"/>
                  </a:lnTo>
                  <a:lnTo>
                    <a:pt x="1040" y="474"/>
                  </a:lnTo>
                  <a:lnTo>
                    <a:pt x="1173" y="424"/>
                  </a:lnTo>
                  <a:lnTo>
                    <a:pt x="1312" y="377"/>
                  </a:lnTo>
                  <a:lnTo>
                    <a:pt x="1457" y="331"/>
                  </a:lnTo>
                  <a:lnTo>
                    <a:pt x="1608" y="288"/>
                  </a:lnTo>
                  <a:lnTo>
                    <a:pt x="1764" y="248"/>
                  </a:lnTo>
                  <a:lnTo>
                    <a:pt x="1926" y="210"/>
                  </a:lnTo>
                  <a:lnTo>
                    <a:pt x="2093" y="175"/>
                  </a:lnTo>
                  <a:lnTo>
                    <a:pt x="2266" y="143"/>
                  </a:lnTo>
                  <a:lnTo>
                    <a:pt x="2442" y="114"/>
                  </a:lnTo>
                  <a:lnTo>
                    <a:pt x="2624" y="89"/>
                  </a:lnTo>
                  <a:lnTo>
                    <a:pt x="2808" y="66"/>
                  </a:lnTo>
                  <a:lnTo>
                    <a:pt x="2998" y="46"/>
                  </a:lnTo>
                  <a:lnTo>
                    <a:pt x="3191" y="30"/>
                  </a:lnTo>
                  <a:lnTo>
                    <a:pt x="3387" y="17"/>
                  </a:lnTo>
                  <a:lnTo>
                    <a:pt x="3587" y="8"/>
                  </a:lnTo>
                  <a:lnTo>
                    <a:pt x="3789" y="2"/>
                  </a:lnTo>
                  <a:lnTo>
                    <a:pt x="3994" y="0"/>
                  </a:lnTo>
                </a:path>
              </a:pathLst>
            </a:custGeom>
            <a:solidFill>
              <a:srgbClr val="FF9966"/>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539" name="Rectangle 348"/>
          <p:cNvSpPr>
            <a:spLocks noChangeArrowheads="1"/>
          </p:cNvSpPr>
          <p:nvPr/>
        </p:nvSpPr>
        <p:spPr bwMode="auto">
          <a:xfrm>
            <a:off x="1052513" y="1217613"/>
            <a:ext cx="132080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3600" rIns="7200" bIns="36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zh-CN" altLang="en-GB" sz="1200">
                <a:solidFill>
                  <a:schemeClr val="accent2"/>
                </a:solidFill>
                <a:latin typeface="Arial Narrow" panose="020B0606020202030204" pitchFamily="34" charset="0"/>
                <a:ea typeface="宋体" panose="02010600030101010101" pitchFamily="2" charset="-122"/>
                <a:cs typeface="Times New Roman" panose="02020603050405020304" pitchFamily="18" charset="0"/>
              </a:rPr>
              <a:t>预付费</a:t>
            </a:r>
            <a:r>
              <a:rPr lang="en-GB" altLang="zh-CN" sz="1200">
                <a:solidFill>
                  <a:schemeClr val="accent2"/>
                </a:solidFill>
                <a:latin typeface="Arial Narrow" panose="020B0606020202030204" pitchFamily="34" charset="0"/>
                <a:ea typeface="宋体" panose="02010600030101010101" pitchFamily="2" charset="-122"/>
                <a:cs typeface="Times New Roman" panose="02020603050405020304" pitchFamily="18" charset="0"/>
              </a:rPr>
              <a:t>, </a:t>
            </a:r>
            <a:r>
              <a:rPr lang="zh-CN" altLang="en-GB" sz="1200">
                <a:solidFill>
                  <a:schemeClr val="accent2"/>
                </a:solidFill>
                <a:latin typeface="Arial Narrow" panose="020B0606020202030204" pitchFamily="34" charset="0"/>
                <a:ea typeface="宋体" panose="02010600030101010101" pitchFamily="2" charset="-122"/>
                <a:cs typeface="Times New Roman" panose="02020603050405020304" pitchFamily="18" charset="0"/>
              </a:rPr>
              <a:t>位置服务</a:t>
            </a:r>
            <a:r>
              <a:rPr lang="de-DE" altLang="zh-CN" sz="1200">
                <a:solidFill>
                  <a:schemeClr val="accent2"/>
                </a:solidFill>
                <a:latin typeface="Arial Narrow" panose="020B0606020202030204" pitchFamily="34" charset="0"/>
                <a:ea typeface="宋体" panose="02010600030101010101" pitchFamily="2" charset="-122"/>
                <a:cs typeface="Times New Roman" panose="02020603050405020304" pitchFamily="18" charset="0"/>
              </a:rPr>
              <a:t>, ...</a:t>
            </a:r>
            <a:endParaRPr lang="de-DE" altLang="zh-CN" sz="1200">
              <a:solidFill>
                <a:schemeClr val="accent2"/>
              </a:solidFill>
              <a:latin typeface="Arial Narrow" panose="020B0606020202030204" pitchFamily="34" charset="0"/>
              <a:ea typeface="宋体" panose="02010600030101010101" pitchFamily="2" charset="-122"/>
              <a:cs typeface="Times New Roman" panose="02020603050405020304" pitchFamily="18" charset="0"/>
            </a:endParaRPr>
          </a:p>
        </p:txBody>
      </p:sp>
      <p:sp>
        <p:nvSpPr>
          <p:cNvPr id="2540" name="Rectangle 349"/>
          <p:cNvSpPr>
            <a:spLocks noChangeArrowheads="1"/>
          </p:cNvSpPr>
          <p:nvPr/>
        </p:nvSpPr>
        <p:spPr bwMode="auto">
          <a:xfrm>
            <a:off x="1052513" y="1790700"/>
            <a:ext cx="1141412" cy="246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9" tIns="42200" rIns="84399" bIns="42200"/>
          <a:lstStyle>
            <a:lvl1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75000"/>
              </a:lnSpc>
              <a:buSzPct val="100000"/>
            </a:pPr>
            <a:r>
              <a:rPr lang="zh-CN" altLang="de-DE" sz="1400">
                <a:solidFill>
                  <a:schemeClr val="bg1"/>
                </a:solidFill>
                <a:latin typeface="Arial" panose="020B0604020202020204" pitchFamily="34" charset="0"/>
                <a:ea typeface="宋体" panose="02010600030101010101" pitchFamily="2" charset="-122"/>
                <a:cs typeface="Times New Roman" panose="02020603050405020304" pitchFamily="18" charset="0"/>
              </a:rPr>
              <a:t>智能网应用</a:t>
            </a:r>
            <a:endParaRPr lang="zh-CN" altLang="de-DE" sz="1400">
              <a:solidFill>
                <a:schemeClr val="bg1"/>
              </a:solidFill>
              <a:latin typeface="Arial" panose="020B0604020202020204" pitchFamily="34" charset="0"/>
              <a:ea typeface="宋体" panose="02010600030101010101" pitchFamily="2" charset="-122"/>
              <a:cs typeface="Times New Roman" panose="02020603050405020304" pitchFamily="18" charset="0"/>
            </a:endParaRPr>
          </a:p>
        </p:txBody>
      </p:sp>
      <p:grpSp>
        <p:nvGrpSpPr>
          <p:cNvPr id="2541" name="Group 493"/>
          <p:cNvGrpSpPr/>
          <p:nvPr/>
        </p:nvGrpSpPr>
        <p:grpSpPr bwMode="auto">
          <a:xfrm>
            <a:off x="2279650" y="1520825"/>
            <a:ext cx="542925" cy="338138"/>
            <a:chOff x="4439" y="1872"/>
            <a:chExt cx="472" cy="344"/>
          </a:xfrm>
        </p:grpSpPr>
        <p:grpSp>
          <p:nvGrpSpPr>
            <p:cNvPr id="2542" name="Group 494"/>
            <p:cNvGrpSpPr/>
            <p:nvPr/>
          </p:nvGrpSpPr>
          <p:grpSpPr bwMode="auto">
            <a:xfrm>
              <a:off x="4512" y="1872"/>
              <a:ext cx="307" cy="344"/>
              <a:chOff x="4157" y="2842"/>
              <a:chExt cx="307" cy="344"/>
            </a:xfrm>
          </p:grpSpPr>
          <p:sp>
            <p:nvSpPr>
              <p:cNvPr id="2543" name="Freeform 352"/>
              <p:cNvSpPr/>
              <p:nvPr/>
            </p:nvSpPr>
            <p:spPr bwMode="auto">
              <a:xfrm>
                <a:off x="4157" y="2842"/>
                <a:ext cx="307" cy="344"/>
              </a:xfrm>
              <a:custGeom>
                <a:avLst/>
                <a:gdLst>
                  <a:gd name="T0" fmla="*/ 22 w 7988"/>
                  <a:gd name="T1" fmla="*/ 7678 h 8962"/>
                  <a:gd name="T2" fmla="*/ 126 w 7988"/>
                  <a:gd name="T3" fmla="*/ 7890 h 8962"/>
                  <a:gd name="T4" fmla="*/ 316 w 7988"/>
                  <a:gd name="T5" fmla="*/ 8089 h 8962"/>
                  <a:gd name="T6" fmla="*/ 581 w 7988"/>
                  <a:gd name="T7" fmla="*/ 8273 h 8962"/>
                  <a:gd name="T8" fmla="*/ 915 w 7988"/>
                  <a:gd name="T9" fmla="*/ 8442 h 8962"/>
                  <a:gd name="T10" fmla="*/ 1312 w 7988"/>
                  <a:gd name="T11" fmla="*/ 8591 h 8962"/>
                  <a:gd name="T12" fmla="*/ 1765 w 7988"/>
                  <a:gd name="T13" fmla="*/ 8719 h 8962"/>
                  <a:gd name="T14" fmla="*/ 2266 w 7988"/>
                  <a:gd name="T15" fmla="*/ 8821 h 8962"/>
                  <a:gd name="T16" fmla="*/ 2809 w 7988"/>
                  <a:gd name="T17" fmla="*/ 8898 h 8962"/>
                  <a:gd name="T18" fmla="*/ 3388 w 7988"/>
                  <a:gd name="T19" fmla="*/ 8946 h 8962"/>
                  <a:gd name="T20" fmla="*/ 3995 w 7988"/>
                  <a:gd name="T21" fmla="*/ 8962 h 8962"/>
                  <a:gd name="T22" fmla="*/ 4601 w 7988"/>
                  <a:gd name="T23" fmla="*/ 8946 h 8962"/>
                  <a:gd name="T24" fmla="*/ 5180 w 7988"/>
                  <a:gd name="T25" fmla="*/ 8898 h 8962"/>
                  <a:gd name="T26" fmla="*/ 5723 w 7988"/>
                  <a:gd name="T27" fmla="*/ 8821 h 8962"/>
                  <a:gd name="T28" fmla="*/ 6224 w 7988"/>
                  <a:gd name="T29" fmla="*/ 8717 h 8962"/>
                  <a:gd name="T30" fmla="*/ 6677 w 7988"/>
                  <a:gd name="T31" fmla="*/ 8590 h 8962"/>
                  <a:gd name="T32" fmla="*/ 7073 w 7988"/>
                  <a:gd name="T33" fmla="*/ 8440 h 8962"/>
                  <a:gd name="T34" fmla="*/ 7408 w 7988"/>
                  <a:gd name="T35" fmla="*/ 8271 h 8962"/>
                  <a:gd name="T36" fmla="*/ 7672 w 7988"/>
                  <a:gd name="T37" fmla="*/ 8086 h 8962"/>
                  <a:gd name="T38" fmla="*/ 7861 w 7988"/>
                  <a:gd name="T39" fmla="*/ 7886 h 8962"/>
                  <a:gd name="T40" fmla="*/ 7966 w 7988"/>
                  <a:gd name="T41" fmla="*/ 7675 h 8962"/>
                  <a:gd name="T42" fmla="*/ 7988 w 7988"/>
                  <a:gd name="T43" fmla="*/ 1435 h 8962"/>
                  <a:gd name="T44" fmla="*/ 7941 w 7988"/>
                  <a:gd name="T45" fmla="*/ 1217 h 8962"/>
                  <a:gd name="T46" fmla="*/ 7807 w 7988"/>
                  <a:gd name="T47" fmla="*/ 1010 h 8962"/>
                  <a:gd name="T48" fmla="*/ 7592 w 7988"/>
                  <a:gd name="T49" fmla="*/ 814 h 8962"/>
                  <a:gd name="T50" fmla="*/ 7304 w 7988"/>
                  <a:gd name="T51" fmla="*/ 634 h 8962"/>
                  <a:gd name="T52" fmla="*/ 6948 w 7988"/>
                  <a:gd name="T53" fmla="*/ 471 h 8962"/>
                  <a:gd name="T54" fmla="*/ 6532 w 7988"/>
                  <a:gd name="T55" fmla="*/ 329 h 8962"/>
                  <a:gd name="T56" fmla="*/ 6062 w 7988"/>
                  <a:gd name="T57" fmla="*/ 209 h 8962"/>
                  <a:gd name="T58" fmla="*/ 5546 w 7988"/>
                  <a:gd name="T59" fmla="*/ 114 h 8962"/>
                  <a:gd name="T60" fmla="*/ 4990 w 7988"/>
                  <a:gd name="T61" fmla="*/ 46 h 8962"/>
                  <a:gd name="T62" fmla="*/ 4401 w 7988"/>
                  <a:gd name="T63" fmla="*/ 8 h 8962"/>
                  <a:gd name="T64" fmla="*/ 3790 w 7988"/>
                  <a:gd name="T65" fmla="*/ 2 h 8962"/>
                  <a:gd name="T66" fmla="*/ 3192 w 7988"/>
                  <a:gd name="T67" fmla="*/ 30 h 8962"/>
                  <a:gd name="T68" fmla="*/ 2624 w 7988"/>
                  <a:gd name="T69" fmla="*/ 89 h 8962"/>
                  <a:gd name="T70" fmla="*/ 2093 w 7988"/>
                  <a:gd name="T71" fmla="*/ 175 h 8962"/>
                  <a:gd name="T72" fmla="*/ 1608 w 7988"/>
                  <a:gd name="T73" fmla="*/ 287 h 8962"/>
                  <a:gd name="T74" fmla="*/ 1173 w 7988"/>
                  <a:gd name="T75" fmla="*/ 423 h 8962"/>
                  <a:gd name="T76" fmla="*/ 795 w 7988"/>
                  <a:gd name="T77" fmla="*/ 580 h 8962"/>
                  <a:gd name="T78" fmla="*/ 484 w 7988"/>
                  <a:gd name="T79" fmla="*/ 755 h 8962"/>
                  <a:gd name="T80" fmla="*/ 244 w 7988"/>
                  <a:gd name="T81" fmla="*/ 946 h 8962"/>
                  <a:gd name="T82" fmla="*/ 82 w 7988"/>
                  <a:gd name="T83" fmla="*/ 1150 h 8962"/>
                  <a:gd name="T84" fmla="*/ 6 w 7988"/>
                  <a:gd name="T85" fmla="*/ 1365 h 8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8962">
                    <a:moveTo>
                      <a:pt x="0" y="7532"/>
                    </a:moveTo>
                    <a:lnTo>
                      <a:pt x="6" y="7606"/>
                    </a:lnTo>
                    <a:lnTo>
                      <a:pt x="22" y="7678"/>
                    </a:lnTo>
                    <a:lnTo>
                      <a:pt x="47" y="7750"/>
                    </a:lnTo>
                    <a:lnTo>
                      <a:pt x="82" y="7820"/>
                    </a:lnTo>
                    <a:lnTo>
                      <a:pt x="126" y="7890"/>
                    </a:lnTo>
                    <a:lnTo>
                      <a:pt x="181" y="7958"/>
                    </a:lnTo>
                    <a:lnTo>
                      <a:pt x="244" y="8024"/>
                    </a:lnTo>
                    <a:lnTo>
                      <a:pt x="316" y="8089"/>
                    </a:lnTo>
                    <a:lnTo>
                      <a:pt x="396" y="8153"/>
                    </a:lnTo>
                    <a:lnTo>
                      <a:pt x="484" y="8214"/>
                    </a:lnTo>
                    <a:lnTo>
                      <a:pt x="581" y="8273"/>
                    </a:lnTo>
                    <a:lnTo>
                      <a:pt x="684" y="8332"/>
                    </a:lnTo>
                    <a:lnTo>
                      <a:pt x="795" y="8388"/>
                    </a:lnTo>
                    <a:lnTo>
                      <a:pt x="915" y="8442"/>
                    </a:lnTo>
                    <a:lnTo>
                      <a:pt x="1041" y="8494"/>
                    </a:lnTo>
                    <a:lnTo>
                      <a:pt x="1173" y="8543"/>
                    </a:lnTo>
                    <a:lnTo>
                      <a:pt x="1312" y="8591"/>
                    </a:lnTo>
                    <a:lnTo>
                      <a:pt x="1457" y="8636"/>
                    </a:lnTo>
                    <a:lnTo>
                      <a:pt x="1608" y="8678"/>
                    </a:lnTo>
                    <a:lnTo>
                      <a:pt x="1765" y="8719"/>
                    </a:lnTo>
                    <a:lnTo>
                      <a:pt x="1926" y="8755"/>
                    </a:lnTo>
                    <a:lnTo>
                      <a:pt x="2093" y="8790"/>
                    </a:lnTo>
                    <a:lnTo>
                      <a:pt x="2266" y="8821"/>
                    </a:lnTo>
                    <a:lnTo>
                      <a:pt x="2443" y="8851"/>
                    </a:lnTo>
                    <a:lnTo>
                      <a:pt x="2624" y="8876"/>
                    </a:lnTo>
                    <a:lnTo>
                      <a:pt x="2809" y="8898"/>
                    </a:lnTo>
                    <a:lnTo>
                      <a:pt x="2999" y="8918"/>
                    </a:lnTo>
                    <a:lnTo>
                      <a:pt x="3192" y="8934"/>
                    </a:lnTo>
                    <a:lnTo>
                      <a:pt x="3388" y="8946"/>
                    </a:lnTo>
                    <a:lnTo>
                      <a:pt x="3587" y="8955"/>
                    </a:lnTo>
                    <a:lnTo>
                      <a:pt x="3790" y="8961"/>
                    </a:lnTo>
                    <a:lnTo>
                      <a:pt x="3995" y="8962"/>
                    </a:lnTo>
                    <a:lnTo>
                      <a:pt x="4199" y="8961"/>
                    </a:lnTo>
                    <a:lnTo>
                      <a:pt x="4401" y="8955"/>
                    </a:lnTo>
                    <a:lnTo>
                      <a:pt x="4601" y="8946"/>
                    </a:lnTo>
                    <a:lnTo>
                      <a:pt x="4798" y="8934"/>
                    </a:lnTo>
                    <a:lnTo>
                      <a:pt x="4990" y="8918"/>
                    </a:lnTo>
                    <a:lnTo>
                      <a:pt x="5180" y="8898"/>
                    </a:lnTo>
                    <a:lnTo>
                      <a:pt x="5365" y="8876"/>
                    </a:lnTo>
                    <a:lnTo>
                      <a:pt x="5546" y="8850"/>
                    </a:lnTo>
                    <a:lnTo>
                      <a:pt x="5723" y="8821"/>
                    </a:lnTo>
                    <a:lnTo>
                      <a:pt x="5895" y="8789"/>
                    </a:lnTo>
                    <a:lnTo>
                      <a:pt x="6062" y="8754"/>
                    </a:lnTo>
                    <a:lnTo>
                      <a:pt x="6224" y="8717"/>
                    </a:lnTo>
                    <a:lnTo>
                      <a:pt x="6381" y="8677"/>
                    </a:lnTo>
                    <a:lnTo>
                      <a:pt x="6532" y="8635"/>
                    </a:lnTo>
                    <a:lnTo>
                      <a:pt x="6677" y="8590"/>
                    </a:lnTo>
                    <a:lnTo>
                      <a:pt x="6816" y="8542"/>
                    </a:lnTo>
                    <a:lnTo>
                      <a:pt x="6948" y="8493"/>
                    </a:lnTo>
                    <a:lnTo>
                      <a:pt x="7073" y="8440"/>
                    </a:lnTo>
                    <a:lnTo>
                      <a:pt x="7192" y="8386"/>
                    </a:lnTo>
                    <a:lnTo>
                      <a:pt x="7304" y="8329"/>
                    </a:lnTo>
                    <a:lnTo>
                      <a:pt x="7408" y="8271"/>
                    </a:lnTo>
                    <a:lnTo>
                      <a:pt x="7504" y="8212"/>
                    </a:lnTo>
                    <a:lnTo>
                      <a:pt x="7592" y="8150"/>
                    </a:lnTo>
                    <a:lnTo>
                      <a:pt x="7672" y="8086"/>
                    </a:lnTo>
                    <a:lnTo>
                      <a:pt x="7744" y="8021"/>
                    </a:lnTo>
                    <a:lnTo>
                      <a:pt x="7807" y="7954"/>
                    </a:lnTo>
                    <a:lnTo>
                      <a:pt x="7861" y="7886"/>
                    </a:lnTo>
                    <a:lnTo>
                      <a:pt x="7906" y="7817"/>
                    </a:lnTo>
                    <a:lnTo>
                      <a:pt x="7941" y="7747"/>
                    </a:lnTo>
                    <a:lnTo>
                      <a:pt x="7966" y="7675"/>
                    </a:lnTo>
                    <a:lnTo>
                      <a:pt x="7982" y="7602"/>
                    </a:lnTo>
                    <a:lnTo>
                      <a:pt x="7988" y="7529"/>
                    </a:lnTo>
                    <a:lnTo>
                      <a:pt x="7988" y="1435"/>
                    </a:lnTo>
                    <a:lnTo>
                      <a:pt x="7982" y="1362"/>
                    </a:lnTo>
                    <a:lnTo>
                      <a:pt x="7966" y="1289"/>
                    </a:lnTo>
                    <a:lnTo>
                      <a:pt x="7941" y="1217"/>
                    </a:lnTo>
                    <a:lnTo>
                      <a:pt x="7906" y="1147"/>
                    </a:lnTo>
                    <a:lnTo>
                      <a:pt x="7861" y="1078"/>
                    </a:lnTo>
                    <a:lnTo>
                      <a:pt x="7807" y="1010"/>
                    </a:lnTo>
                    <a:lnTo>
                      <a:pt x="7744" y="943"/>
                    </a:lnTo>
                    <a:lnTo>
                      <a:pt x="7672" y="878"/>
                    </a:lnTo>
                    <a:lnTo>
                      <a:pt x="7592" y="814"/>
                    </a:lnTo>
                    <a:lnTo>
                      <a:pt x="7504" y="752"/>
                    </a:lnTo>
                    <a:lnTo>
                      <a:pt x="7408" y="692"/>
                    </a:lnTo>
                    <a:lnTo>
                      <a:pt x="7304" y="634"/>
                    </a:lnTo>
                    <a:lnTo>
                      <a:pt x="7192" y="578"/>
                    </a:lnTo>
                    <a:lnTo>
                      <a:pt x="7073" y="524"/>
                    </a:lnTo>
                    <a:lnTo>
                      <a:pt x="6948" y="471"/>
                    </a:lnTo>
                    <a:lnTo>
                      <a:pt x="6816" y="421"/>
                    </a:lnTo>
                    <a:lnTo>
                      <a:pt x="6677" y="374"/>
                    </a:lnTo>
                    <a:lnTo>
                      <a:pt x="6532" y="329"/>
                    </a:lnTo>
                    <a:lnTo>
                      <a:pt x="6381" y="286"/>
                    </a:lnTo>
                    <a:lnTo>
                      <a:pt x="6224" y="246"/>
                    </a:lnTo>
                    <a:lnTo>
                      <a:pt x="6062" y="209"/>
                    </a:lnTo>
                    <a:lnTo>
                      <a:pt x="5895" y="174"/>
                    </a:lnTo>
                    <a:lnTo>
                      <a:pt x="5723" y="142"/>
                    </a:lnTo>
                    <a:lnTo>
                      <a:pt x="5546" y="114"/>
                    </a:lnTo>
                    <a:lnTo>
                      <a:pt x="5365" y="88"/>
                    </a:lnTo>
                    <a:lnTo>
                      <a:pt x="5180" y="65"/>
                    </a:lnTo>
                    <a:lnTo>
                      <a:pt x="4990" y="46"/>
                    </a:lnTo>
                    <a:lnTo>
                      <a:pt x="4798" y="30"/>
                    </a:lnTo>
                    <a:lnTo>
                      <a:pt x="4601" y="17"/>
                    </a:lnTo>
                    <a:lnTo>
                      <a:pt x="4401" y="8"/>
                    </a:lnTo>
                    <a:lnTo>
                      <a:pt x="4199" y="2"/>
                    </a:lnTo>
                    <a:lnTo>
                      <a:pt x="3995" y="0"/>
                    </a:lnTo>
                    <a:lnTo>
                      <a:pt x="3790" y="2"/>
                    </a:lnTo>
                    <a:lnTo>
                      <a:pt x="3587" y="8"/>
                    </a:lnTo>
                    <a:lnTo>
                      <a:pt x="3388" y="17"/>
                    </a:lnTo>
                    <a:lnTo>
                      <a:pt x="3192" y="30"/>
                    </a:lnTo>
                    <a:lnTo>
                      <a:pt x="2999" y="46"/>
                    </a:lnTo>
                    <a:lnTo>
                      <a:pt x="2809" y="65"/>
                    </a:lnTo>
                    <a:lnTo>
                      <a:pt x="2624" y="89"/>
                    </a:lnTo>
                    <a:lnTo>
                      <a:pt x="2443" y="114"/>
                    </a:lnTo>
                    <a:lnTo>
                      <a:pt x="2266" y="143"/>
                    </a:lnTo>
                    <a:lnTo>
                      <a:pt x="2093" y="175"/>
                    </a:lnTo>
                    <a:lnTo>
                      <a:pt x="1926" y="210"/>
                    </a:lnTo>
                    <a:lnTo>
                      <a:pt x="1765" y="248"/>
                    </a:lnTo>
                    <a:lnTo>
                      <a:pt x="1608" y="287"/>
                    </a:lnTo>
                    <a:lnTo>
                      <a:pt x="1457" y="330"/>
                    </a:lnTo>
                    <a:lnTo>
                      <a:pt x="1312" y="376"/>
                    </a:lnTo>
                    <a:lnTo>
                      <a:pt x="1173" y="423"/>
                    </a:lnTo>
                    <a:lnTo>
                      <a:pt x="1041" y="473"/>
                    </a:lnTo>
                    <a:lnTo>
                      <a:pt x="915" y="526"/>
                    </a:lnTo>
                    <a:lnTo>
                      <a:pt x="795" y="580"/>
                    </a:lnTo>
                    <a:lnTo>
                      <a:pt x="684" y="636"/>
                    </a:lnTo>
                    <a:lnTo>
                      <a:pt x="581" y="695"/>
                    </a:lnTo>
                    <a:lnTo>
                      <a:pt x="484" y="755"/>
                    </a:lnTo>
                    <a:lnTo>
                      <a:pt x="396" y="817"/>
                    </a:lnTo>
                    <a:lnTo>
                      <a:pt x="316" y="881"/>
                    </a:lnTo>
                    <a:lnTo>
                      <a:pt x="244" y="946"/>
                    </a:lnTo>
                    <a:lnTo>
                      <a:pt x="181" y="1013"/>
                    </a:lnTo>
                    <a:lnTo>
                      <a:pt x="126" y="1081"/>
                    </a:lnTo>
                    <a:lnTo>
                      <a:pt x="82" y="1150"/>
                    </a:lnTo>
                    <a:lnTo>
                      <a:pt x="47" y="1221"/>
                    </a:lnTo>
                    <a:lnTo>
                      <a:pt x="22" y="1292"/>
                    </a:lnTo>
                    <a:lnTo>
                      <a:pt x="6" y="1365"/>
                    </a:lnTo>
                    <a:lnTo>
                      <a:pt x="0" y="1438"/>
                    </a:lnTo>
                    <a:lnTo>
                      <a:pt x="0" y="7532"/>
                    </a:lnTo>
                  </a:path>
                </a:pathLst>
              </a:custGeom>
              <a:gradFill rotWithShape="0">
                <a:gsLst>
                  <a:gs pos="0">
                    <a:srgbClr val="744D99"/>
                  </a:gs>
                  <a:gs pos="100000">
                    <a:srgbClr val="501E7D"/>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544" name="Group 496"/>
              <p:cNvGrpSpPr/>
              <p:nvPr/>
            </p:nvGrpSpPr>
            <p:grpSpPr bwMode="auto">
              <a:xfrm>
                <a:off x="4157" y="2933"/>
                <a:ext cx="307" cy="219"/>
                <a:chOff x="3052" y="2933"/>
                <a:chExt cx="307" cy="219"/>
              </a:xfrm>
            </p:grpSpPr>
            <p:sp>
              <p:nvSpPr>
                <p:cNvPr id="2545" name="Freeform 354"/>
                <p:cNvSpPr/>
                <p:nvPr/>
              </p:nvSpPr>
              <p:spPr bwMode="auto">
                <a:xfrm>
                  <a:off x="3052" y="2933"/>
                  <a:ext cx="307" cy="86"/>
                </a:xfrm>
                <a:custGeom>
                  <a:avLst/>
                  <a:gdLst>
                    <a:gd name="T0" fmla="*/ 7966 w 7988"/>
                    <a:gd name="T1" fmla="*/ 1009 h 2248"/>
                    <a:gd name="T2" fmla="*/ 7861 w 7988"/>
                    <a:gd name="T3" fmla="*/ 1212 h 2248"/>
                    <a:gd name="T4" fmla="*/ 7672 w 7988"/>
                    <a:gd name="T5" fmla="*/ 1404 h 2248"/>
                    <a:gd name="T6" fmla="*/ 7408 w 7988"/>
                    <a:gd name="T7" fmla="*/ 1583 h 2248"/>
                    <a:gd name="T8" fmla="*/ 7073 w 7988"/>
                    <a:gd name="T9" fmla="*/ 1745 h 2248"/>
                    <a:gd name="T10" fmla="*/ 6677 w 7988"/>
                    <a:gd name="T11" fmla="*/ 1889 h 2248"/>
                    <a:gd name="T12" fmla="*/ 6224 w 7988"/>
                    <a:gd name="T13" fmla="*/ 2012 h 2248"/>
                    <a:gd name="T14" fmla="*/ 5723 w 7988"/>
                    <a:gd name="T15" fmla="*/ 2111 h 2248"/>
                    <a:gd name="T16" fmla="*/ 5180 w 7988"/>
                    <a:gd name="T17" fmla="*/ 2185 h 2248"/>
                    <a:gd name="T18" fmla="*/ 4601 w 7988"/>
                    <a:gd name="T19" fmla="*/ 2232 h 2248"/>
                    <a:gd name="T20" fmla="*/ 3995 w 7988"/>
                    <a:gd name="T21" fmla="*/ 2248 h 2248"/>
                    <a:gd name="T22" fmla="*/ 3388 w 7988"/>
                    <a:gd name="T23" fmla="*/ 2232 h 2248"/>
                    <a:gd name="T24" fmla="*/ 2809 w 7988"/>
                    <a:gd name="T25" fmla="*/ 2185 h 2248"/>
                    <a:gd name="T26" fmla="*/ 2266 w 7988"/>
                    <a:gd name="T27" fmla="*/ 2111 h 2248"/>
                    <a:gd name="T28" fmla="*/ 1765 w 7988"/>
                    <a:gd name="T29" fmla="*/ 2012 h 2248"/>
                    <a:gd name="T30" fmla="*/ 1312 w 7988"/>
                    <a:gd name="T31" fmla="*/ 1889 h 2248"/>
                    <a:gd name="T32" fmla="*/ 915 w 7988"/>
                    <a:gd name="T33" fmla="*/ 1746 h 2248"/>
                    <a:gd name="T34" fmla="*/ 581 w 7988"/>
                    <a:gd name="T35" fmla="*/ 1585 h 2248"/>
                    <a:gd name="T36" fmla="*/ 316 w 7988"/>
                    <a:gd name="T37" fmla="*/ 1407 h 2248"/>
                    <a:gd name="T38" fmla="*/ 127 w 7988"/>
                    <a:gd name="T39" fmla="*/ 1216 h 2248"/>
                    <a:gd name="T40" fmla="*/ 22 w 7988"/>
                    <a:gd name="T41" fmla="*/ 1014 h 2248"/>
                    <a:gd name="T42" fmla="*/ 0 w 7988"/>
                    <a:gd name="T43" fmla="*/ 1 h 2248"/>
                    <a:gd name="T44" fmla="*/ 47 w 7988"/>
                    <a:gd name="T45" fmla="*/ 210 h 2248"/>
                    <a:gd name="T46" fmla="*/ 181 w 7988"/>
                    <a:gd name="T47" fmla="*/ 410 h 2248"/>
                    <a:gd name="T48" fmla="*/ 396 w 7988"/>
                    <a:gd name="T49" fmla="*/ 597 h 2248"/>
                    <a:gd name="T50" fmla="*/ 685 w 7988"/>
                    <a:gd name="T51" fmla="*/ 770 h 2248"/>
                    <a:gd name="T52" fmla="*/ 1041 w 7988"/>
                    <a:gd name="T53" fmla="*/ 927 h 2248"/>
                    <a:gd name="T54" fmla="*/ 1457 w 7988"/>
                    <a:gd name="T55" fmla="*/ 1064 h 2248"/>
                    <a:gd name="T56" fmla="*/ 1926 w 7988"/>
                    <a:gd name="T57" fmla="*/ 1179 h 2248"/>
                    <a:gd name="T58" fmla="*/ 2443 w 7988"/>
                    <a:gd name="T59" fmla="*/ 1271 h 2248"/>
                    <a:gd name="T60" fmla="*/ 2999 w 7988"/>
                    <a:gd name="T61" fmla="*/ 1336 h 2248"/>
                    <a:gd name="T62" fmla="*/ 3587 w 7988"/>
                    <a:gd name="T63" fmla="*/ 1373 h 2248"/>
                    <a:gd name="T64" fmla="*/ 4199 w 7988"/>
                    <a:gd name="T65" fmla="*/ 1378 h 2248"/>
                    <a:gd name="T66" fmla="*/ 4798 w 7988"/>
                    <a:gd name="T67" fmla="*/ 1351 h 2248"/>
                    <a:gd name="T68" fmla="*/ 5365 w 7988"/>
                    <a:gd name="T69" fmla="*/ 1295 h 2248"/>
                    <a:gd name="T70" fmla="*/ 5895 w 7988"/>
                    <a:gd name="T71" fmla="*/ 1212 h 2248"/>
                    <a:gd name="T72" fmla="*/ 6381 w 7988"/>
                    <a:gd name="T73" fmla="*/ 1105 h 2248"/>
                    <a:gd name="T74" fmla="*/ 6816 w 7988"/>
                    <a:gd name="T75" fmla="*/ 975 h 2248"/>
                    <a:gd name="T76" fmla="*/ 7192 w 7988"/>
                    <a:gd name="T77" fmla="*/ 825 h 2248"/>
                    <a:gd name="T78" fmla="*/ 7504 w 7988"/>
                    <a:gd name="T79" fmla="*/ 656 h 2248"/>
                    <a:gd name="T80" fmla="*/ 7744 w 7988"/>
                    <a:gd name="T81" fmla="*/ 473 h 2248"/>
                    <a:gd name="T82" fmla="*/ 7906 w 7988"/>
                    <a:gd name="T83" fmla="*/ 278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8"/>
                      </a:moveTo>
                      <a:lnTo>
                        <a:pt x="7982" y="939"/>
                      </a:lnTo>
                      <a:lnTo>
                        <a:pt x="7966" y="1009"/>
                      </a:lnTo>
                      <a:lnTo>
                        <a:pt x="7941" y="1078"/>
                      </a:lnTo>
                      <a:lnTo>
                        <a:pt x="7906" y="1145"/>
                      </a:lnTo>
                      <a:lnTo>
                        <a:pt x="7861" y="1212"/>
                      </a:lnTo>
                      <a:lnTo>
                        <a:pt x="7807" y="1278"/>
                      </a:lnTo>
                      <a:lnTo>
                        <a:pt x="7744" y="1342"/>
                      </a:lnTo>
                      <a:lnTo>
                        <a:pt x="7672" y="1404"/>
                      </a:lnTo>
                      <a:lnTo>
                        <a:pt x="7592" y="1466"/>
                      </a:lnTo>
                      <a:lnTo>
                        <a:pt x="7504" y="1525"/>
                      </a:lnTo>
                      <a:lnTo>
                        <a:pt x="7408" y="1583"/>
                      </a:lnTo>
                      <a:lnTo>
                        <a:pt x="7304" y="1638"/>
                      </a:lnTo>
                      <a:lnTo>
                        <a:pt x="7192" y="1693"/>
                      </a:lnTo>
                      <a:lnTo>
                        <a:pt x="7073" y="1745"/>
                      </a:lnTo>
                      <a:lnTo>
                        <a:pt x="6948" y="1795"/>
                      </a:lnTo>
                      <a:lnTo>
                        <a:pt x="6816" y="1843"/>
                      </a:lnTo>
                      <a:lnTo>
                        <a:pt x="6677" y="1889"/>
                      </a:lnTo>
                      <a:lnTo>
                        <a:pt x="6532" y="1932"/>
                      </a:lnTo>
                      <a:lnTo>
                        <a:pt x="6381" y="1973"/>
                      </a:lnTo>
                      <a:lnTo>
                        <a:pt x="6224" y="2012"/>
                      </a:lnTo>
                      <a:lnTo>
                        <a:pt x="6062" y="2047"/>
                      </a:lnTo>
                      <a:lnTo>
                        <a:pt x="5895" y="2081"/>
                      </a:lnTo>
                      <a:lnTo>
                        <a:pt x="5723" y="2111"/>
                      </a:lnTo>
                      <a:lnTo>
                        <a:pt x="5546" y="2139"/>
                      </a:lnTo>
                      <a:lnTo>
                        <a:pt x="5365" y="2164"/>
                      </a:lnTo>
                      <a:lnTo>
                        <a:pt x="5180" y="2185"/>
                      </a:lnTo>
                      <a:lnTo>
                        <a:pt x="4990" y="2205"/>
                      </a:lnTo>
                      <a:lnTo>
                        <a:pt x="4798" y="2220"/>
                      </a:lnTo>
                      <a:lnTo>
                        <a:pt x="4601" y="2232"/>
                      </a:lnTo>
                      <a:lnTo>
                        <a:pt x="4402" y="2241"/>
                      </a:lnTo>
                      <a:lnTo>
                        <a:pt x="4199" y="2246"/>
                      </a:lnTo>
                      <a:lnTo>
                        <a:pt x="3995" y="2248"/>
                      </a:lnTo>
                      <a:lnTo>
                        <a:pt x="3790" y="2246"/>
                      </a:lnTo>
                      <a:lnTo>
                        <a:pt x="3587" y="2241"/>
                      </a:lnTo>
                      <a:lnTo>
                        <a:pt x="3388" y="2232"/>
                      </a:lnTo>
                      <a:lnTo>
                        <a:pt x="3192" y="2220"/>
                      </a:lnTo>
                      <a:lnTo>
                        <a:pt x="2999" y="2205"/>
                      </a:lnTo>
                      <a:lnTo>
                        <a:pt x="2809" y="2185"/>
                      </a:lnTo>
                      <a:lnTo>
                        <a:pt x="2624" y="2164"/>
                      </a:lnTo>
                      <a:lnTo>
                        <a:pt x="2443" y="2140"/>
                      </a:lnTo>
                      <a:lnTo>
                        <a:pt x="2266" y="2111"/>
                      </a:lnTo>
                      <a:lnTo>
                        <a:pt x="2093" y="2081"/>
                      </a:lnTo>
                      <a:lnTo>
                        <a:pt x="1926" y="2048"/>
                      </a:lnTo>
                      <a:lnTo>
                        <a:pt x="1765" y="2012"/>
                      </a:lnTo>
                      <a:lnTo>
                        <a:pt x="1608" y="1973"/>
                      </a:lnTo>
                      <a:lnTo>
                        <a:pt x="1457" y="1933"/>
                      </a:lnTo>
                      <a:lnTo>
                        <a:pt x="1312" y="1889"/>
                      </a:lnTo>
                      <a:lnTo>
                        <a:pt x="1174" y="1843"/>
                      </a:lnTo>
                      <a:lnTo>
                        <a:pt x="1041" y="1796"/>
                      </a:lnTo>
                      <a:lnTo>
                        <a:pt x="915" y="1746"/>
                      </a:lnTo>
                      <a:lnTo>
                        <a:pt x="796" y="1694"/>
                      </a:lnTo>
                      <a:lnTo>
                        <a:pt x="685" y="1640"/>
                      </a:lnTo>
                      <a:lnTo>
                        <a:pt x="581" y="1585"/>
                      </a:lnTo>
                      <a:lnTo>
                        <a:pt x="484" y="1527"/>
                      </a:lnTo>
                      <a:lnTo>
                        <a:pt x="396" y="1468"/>
                      </a:lnTo>
                      <a:lnTo>
                        <a:pt x="316" y="1407"/>
                      </a:lnTo>
                      <a:lnTo>
                        <a:pt x="244" y="1345"/>
                      </a:lnTo>
                      <a:lnTo>
                        <a:pt x="181" y="1281"/>
                      </a:lnTo>
                      <a:lnTo>
                        <a:pt x="127" y="1216"/>
                      </a:lnTo>
                      <a:lnTo>
                        <a:pt x="83" y="1149"/>
                      </a:lnTo>
                      <a:lnTo>
                        <a:pt x="47" y="1082"/>
                      </a:lnTo>
                      <a:lnTo>
                        <a:pt x="22" y="1014"/>
                      </a:lnTo>
                      <a:lnTo>
                        <a:pt x="6" y="944"/>
                      </a:lnTo>
                      <a:lnTo>
                        <a:pt x="0" y="874"/>
                      </a:lnTo>
                      <a:lnTo>
                        <a:pt x="0" y="1"/>
                      </a:lnTo>
                      <a:lnTo>
                        <a:pt x="6" y="71"/>
                      </a:lnTo>
                      <a:lnTo>
                        <a:pt x="22" y="141"/>
                      </a:lnTo>
                      <a:lnTo>
                        <a:pt x="47" y="210"/>
                      </a:lnTo>
                      <a:lnTo>
                        <a:pt x="83" y="278"/>
                      </a:lnTo>
                      <a:lnTo>
                        <a:pt x="127" y="345"/>
                      </a:lnTo>
                      <a:lnTo>
                        <a:pt x="181" y="410"/>
                      </a:lnTo>
                      <a:lnTo>
                        <a:pt x="244" y="473"/>
                      </a:lnTo>
                      <a:lnTo>
                        <a:pt x="316" y="536"/>
                      </a:lnTo>
                      <a:lnTo>
                        <a:pt x="396" y="597"/>
                      </a:lnTo>
                      <a:lnTo>
                        <a:pt x="484" y="656"/>
                      </a:lnTo>
                      <a:lnTo>
                        <a:pt x="581" y="714"/>
                      </a:lnTo>
                      <a:lnTo>
                        <a:pt x="685" y="770"/>
                      </a:lnTo>
                      <a:lnTo>
                        <a:pt x="796" y="825"/>
                      </a:lnTo>
                      <a:lnTo>
                        <a:pt x="915" y="876"/>
                      </a:lnTo>
                      <a:lnTo>
                        <a:pt x="1041" y="927"/>
                      </a:lnTo>
                      <a:lnTo>
                        <a:pt x="1174" y="975"/>
                      </a:lnTo>
                      <a:lnTo>
                        <a:pt x="1312" y="1020"/>
                      </a:lnTo>
                      <a:lnTo>
                        <a:pt x="1457" y="1064"/>
                      </a:lnTo>
                      <a:lnTo>
                        <a:pt x="1608" y="1105"/>
                      </a:lnTo>
                      <a:lnTo>
                        <a:pt x="1765" y="1143"/>
                      </a:lnTo>
                      <a:lnTo>
                        <a:pt x="1926" y="1179"/>
                      </a:lnTo>
                      <a:lnTo>
                        <a:pt x="2093" y="1212"/>
                      </a:lnTo>
                      <a:lnTo>
                        <a:pt x="2266" y="1243"/>
                      </a:lnTo>
                      <a:lnTo>
                        <a:pt x="2443" y="1271"/>
                      </a:lnTo>
                      <a:lnTo>
                        <a:pt x="2624" y="1295"/>
                      </a:lnTo>
                      <a:lnTo>
                        <a:pt x="2809" y="1317"/>
                      </a:lnTo>
                      <a:lnTo>
                        <a:pt x="2999" y="1336"/>
                      </a:lnTo>
                      <a:lnTo>
                        <a:pt x="3192" y="1351"/>
                      </a:lnTo>
                      <a:lnTo>
                        <a:pt x="3388" y="1363"/>
                      </a:lnTo>
                      <a:lnTo>
                        <a:pt x="3587" y="1373"/>
                      </a:lnTo>
                      <a:lnTo>
                        <a:pt x="3790" y="1378"/>
                      </a:lnTo>
                      <a:lnTo>
                        <a:pt x="3995" y="1380"/>
                      </a:lnTo>
                      <a:lnTo>
                        <a:pt x="4199" y="1378"/>
                      </a:lnTo>
                      <a:lnTo>
                        <a:pt x="4402" y="1373"/>
                      </a:lnTo>
                      <a:lnTo>
                        <a:pt x="4601" y="1363"/>
                      </a:lnTo>
                      <a:lnTo>
                        <a:pt x="4798" y="1351"/>
                      </a:lnTo>
                      <a:lnTo>
                        <a:pt x="4990" y="1336"/>
                      </a:lnTo>
                      <a:lnTo>
                        <a:pt x="5180" y="1317"/>
                      </a:lnTo>
                      <a:lnTo>
                        <a:pt x="5365" y="1295"/>
                      </a:lnTo>
                      <a:lnTo>
                        <a:pt x="5546" y="1271"/>
                      </a:lnTo>
                      <a:lnTo>
                        <a:pt x="5723" y="1243"/>
                      </a:lnTo>
                      <a:lnTo>
                        <a:pt x="5895" y="1212"/>
                      </a:lnTo>
                      <a:lnTo>
                        <a:pt x="6062" y="1179"/>
                      </a:lnTo>
                      <a:lnTo>
                        <a:pt x="6224" y="1143"/>
                      </a:lnTo>
                      <a:lnTo>
                        <a:pt x="6381" y="1105"/>
                      </a:lnTo>
                      <a:lnTo>
                        <a:pt x="6532" y="1064"/>
                      </a:lnTo>
                      <a:lnTo>
                        <a:pt x="6677" y="1020"/>
                      </a:lnTo>
                      <a:lnTo>
                        <a:pt x="6816" y="975"/>
                      </a:lnTo>
                      <a:lnTo>
                        <a:pt x="6948" y="926"/>
                      </a:lnTo>
                      <a:lnTo>
                        <a:pt x="7073" y="876"/>
                      </a:lnTo>
                      <a:lnTo>
                        <a:pt x="7192" y="825"/>
                      </a:lnTo>
                      <a:lnTo>
                        <a:pt x="7304" y="770"/>
                      </a:lnTo>
                      <a:lnTo>
                        <a:pt x="7408" y="714"/>
                      </a:lnTo>
                      <a:lnTo>
                        <a:pt x="7504" y="656"/>
                      </a:lnTo>
                      <a:lnTo>
                        <a:pt x="7592" y="597"/>
                      </a:lnTo>
                      <a:lnTo>
                        <a:pt x="7672" y="535"/>
                      </a:lnTo>
                      <a:lnTo>
                        <a:pt x="7744" y="473"/>
                      </a:lnTo>
                      <a:lnTo>
                        <a:pt x="7807" y="410"/>
                      </a:lnTo>
                      <a:lnTo>
                        <a:pt x="7861" y="344"/>
                      </a:lnTo>
                      <a:lnTo>
                        <a:pt x="7906" y="278"/>
                      </a:lnTo>
                      <a:lnTo>
                        <a:pt x="7941" y="210"/>
                      </a:lnTo>
                      <a:lnTo>
                        <a:pt x="7966" y="141"/>
                      </a:lnTo>
                      <a:lnTo>
                        <a:pt x="7982" y="71"/>
                      </a:lnTo>
                      <a:lnTo>
                        <a:pt x="7988" y="0"/>
                      </a:lnTo>
                      <a:lnTo>
                        <a:pt x="7988" y="868"/>
                      </a:lnTo>
                    </a:path>
                  </a:pathLst>
                </a:custGeom>
                <a:gradFill rotWithShape="0">
                  <a:gsLst>
                    <a:gs pos="0">
                      <a:srgbClr val="997BB7"/>
                    </a:gs>
                    <a:gs pos="100000">
                      <a:srgbClr val="501E7D"/>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46" name="Freeform 355"/>
                <p:cNvSpPr/>
                <p:nvPr/>
              </p:nvSpPr>
              <p:spPr bwMode="auto">
                <a:xfrm>
                  <a:off x="3052" y="2999"/>
                  <a:ext cx="307" cy="86"/>
                </a:xfrm>
                <a:custGeom>
                  <a:avLst/>
                  <a:gdLst>
                    <a:gd name="T0" fmla="*/ 7966 w 7988"/>
                    <a:gd name="T1" fmla="*/ 1008 h 2247"/>
                    <a:gd name="T2" fmla="*/ 7861 w 7988"/>
                    <a:gd name="T3" fmla="*/ 1212 h 2247"/>
                    <a:gd name="T4" fmla="*/ 7672 w 7988"/>
                    <a:gd name="T5" fmla="*/ 1404 h 2247"/>
                    <a:gd name="T6" fmla="*/ 7408 w 7988"/>
                    <a:gd name="T7" fmla="*/ 1582 h 2247"/>
                    <a:gd name="T8" fmla="*/ 7073 w 7988"/>
                    <a:gd name="T9" fmla="*/ 1744 h 2247"/>
                    <a:gd name="T10" fmla="*/ 6677 w 7988"/>
                    <a:gd name="T11" fmla="*/ 1888 h 2247"/>
                    <a:gd name="T12" fmla="*/ 6224 w 7988"/>
                    <a:gd name="T13" fmla="*/ 2011 h 2247"/>
                    <a:gd name="T14" fmla="*/ 5723 w 7988"/>
                    <a:gd name="T15" fmla="*/ 2111 h 2247"/>
                    <a:gd name="T16" fmla="*/ 5180 w 7988"/>
                    <a:gd name="T17" fmla="*/ 2185 h 2247"/>
                    <a:gd name="T18" fmla="*/ 4601 w 7988"/>
                    <a:gd name="T19" fmla="*/ 2231 h 2247"/>
                    <a:gd name="T20" fmla="*/ 3995 w 7988"/>
                    <a:gd name="T21" fmla="*/ 2247 h 2247"/>
                    <a:gd name="T22" fmla="*/ 3388 w 7988"/>
                    <a:gd name="T23" fmla="*/ 2231 h 2247"/>
                    <a:gd name="T24" fmla="*/ 2809 w 7988"/>
                    <a:gd name="T25" fmla="*/ 2185 h 2247"/>
                    <a:gd name="T26" fmla="*/ 2266 w 7988"/>
                    <a:gd name="T27" fmla="*/ 2111 h 2247"/>
                    <a:gd name="T28" fmla="*/ 1765 w 7988"/>
                    <a:gd name="T29" fmla="*/ 2012 h 2247"/>
                    <a:gd name="T30" fmla="*/ 1312 w 7988"/>
                    <a:gd name="T31" fmla="*/ 1889 h 2247"/>
                    <a:gd name="T32" fmla="*/ 915 w 7988"/>
                    <a:gd name="T33" fmla="*/ 1745 h 2247"/>
                    <a:gd name="T34" fmla="*/ 581 w 7988"/>
                    <a:gd name="T35" fmla="*/ 1584 h 2247"/>
                    <a:gd name="T36" fmla="*/ 316 w 7988"/>
                    <a:gd name="T37" fmla="*/ 1406 h 2247"/>
                    <a:gd name="T38" fmla="*/ 127 w 7988"/>
                    <a:gd name="T39" fmla="*/ 1215 h 2247"/>
                    <a:gd name="T40" fmla="*/ 22 w 7988"/>
                    <a:gd name="T41" fmla="*/ 1013 h 2247"/>
                    <a:gd name="T42" fmla="*/ 0 w 7988"/>
                    <a:gd name="T43" fmla="*/ 0 h 2247"/>
                    <a:gd name="T44" fmla="*/ 47 w 7988"/>
                    <a:gd name="T45" fmla="*/ 209 h 2247"/>
                    <a:gd name="T46" fmla="*/ 181 w 7988"/>
                    <a:gd name="T47" fmla="*/ 409 h 2247"/>
                    <a:gd name="T48" fmla="*/ 396 w 7988"/>
                    <a:gd name="T49" fmla="*/ 596 h 2247"/>
                    <a:gd name="T50" fmla="*/ 685 w 7988"/>
                    <a:gd name="T51" fmla="*/ 770 h 2247"/>
                    <a:gd name="T52" fmla="*/ 1041 w 7988"/>
                    <a:gd name="T53" fmla="*/ 926 h 2247"/>
                    <a:gd name="T54" fmla="*/ 1457 w 7988"/>
                    <a:gd name="T55" fmla="*/ 1063 h 2247"/>
                    <a:gd name="T56" fmla="*/ 1926 w 7988"/>
                    <a:gd name="T57" fmla="*/ 1179 h 2247"/>
                    <a:gd name="T58" fmla="*/ 2443 w 7988"/>
                    <a:gd name="T59" fmla="*/ 1270 h 2247"/>
                    <a:gd name="T60" fmla="*/ 2999 w 7988"/>
                    <a:gd name="T61" fmla="*/ 1335 h 2247"/>
                    <a:gd name="T62" fmla="*/ 3587 w 7988"/>
                    <a:gd name="T63" fmla="*/ 1372 h 2247"/>
                    <a:gd name="T64" fmla="*/ 4199 w 7988"/>
                    <a:gd name="T65" fmla="*/ 1377 h 2247"/>
                    <a:gd name="T66" fmla="*/ 4798 w 7988"/>
                    <a:gd name="T67" fmla="*/ 1350 h 2247"/>
                    <a:gd name="T68" fmla="*/ 5365 w 7988"/>
                    <a:gd name="T69" fmla="*/ 1294 h 2247"/>
                    <a:gd name="T70" fmla="*/ 5895 w 7988"/>
                    <a:gd name="T71" fmla="*/ 1212 h 2247"/>
                    <a:gd name="T72" fmla="*/ 6381 w 7988"/>
                    <a:gd name="T73" fmla="*/ 1104 h 2247"/>
                    <a:gd name="T74" fmla="*/ 6816 w 7988"/>
                    <a:gd name="T75" fmla="*/ 974 h 2247"/>
                    <a:gd name="T76" fmla="*/ 7192 w 7988"/>
                    <a:gd name="T77" fmla="*/ 824 h 2247"/>
                    <a:gd name="T78" fmla="*/ 7504 w 7988"/>
                    <a:gd name="T79" fmla="*/ 656 h 2247"/>
                    <a:gd name="T80" fmla="*/ 7744 w 7988"/>
                    <a:gd name="T81" fmla="*/ 473 h 2247"/>
                    <a:gd name="T82" fmla="*/ 7906 w 7988"/>
                    <a:gd name="T83" fmla="*/ 277 h 2247"/>
                    <a:gd name="T84" fmla="*/ 7982 w 7988"/>
                    <a:gd name="T85" fmla="*/ 7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7">
                      <a:moveTo>
                        <a:pt x="7988" y="867"/>
                      </a:moveTo>
                      <a:lnTo>
                        <a:pt x="7982" y="938"/>
                      </a:lnTo>
                      <a:lnTo>
                        <a:pt x="7966" y="1008"/>
                      </a:lnTo>
                      <a:lnTo>
                        <a:pt x="7941" y="1077"/>
                      </a:lnTo>
                      <a:lnTo>
                        <a:pt x="7906" y="1145"/>
                      </a:lnTo>
                      <a:lnTo>
                        <a:pt x="7861" y="1212"/>
                      </a:lnTo>
                      <a:lnTo>
                        <a:pt x="7807" y="1277"/>
                      </a:lnTo>
                      <a:lnTo>
                        <a:pt x="7744" y="1341"/>
                      </a:lnTo>
                      <a:lnTo>
                        <a:pt x="7672" y="1404"/>
                      </a:lnTo>
                      <a:lnTo>
                        <a:pt x="7592" y="1465"/>
                      </a:lnTo>
                      <a:lnTo>
                        <a:pt x="7504" y="1524"/>
                      </a:lnTo>
                      <a:lnTo>
                        <a:pt x="7408" y="1582"/>
                      </a:lnTo>
                      <a:lnTo>
                        <a:pt x="7304" y="1638"/>
                      </a:lnTo>
                      <a:lnTo>
                        <a:pt x="7192" y="1692"/>
                      </a:lnTo>
                      <a:lnTo>
                        <a:pt x="7073" y="1744"/>
                      </a:lnTo>
                      <a:lnTo>
                        <a:pt x="6948" y="1795"/>
                      </a:lnTo>
                      <a:lnTo>
                        <a:pt x="6816" y="1842"/>
                      </a:lnTo>
                      <a:lnTo>
                        <a:pt x="6677" y="1888"/>
                      </a:lnTo>
                      <a:lnTo>
                        <a:pt x="6532" y="1932"/>
                      </a:lnTo>
                      <a:lnTo>
                        <a:pt x="6381" y="1972"/>
                      </a:lnTo>
                      <a:lnTo>
                        <a:pt x="6224" y="2011"/>
                      </a:lnTo>
                      <a:lnTo>
                        <a:pt x="6062" y="2047"/>
                      </a:lnTo>
                      <a:lnTo>
                        <a:pt x="5895" y="2080"/>
                      </a:lnTo>
                      <a:lnTo>
                        <a:pt x="5723" y="2111"/>
                      </a:lnTo>
                      <a:lnTo>
                        <a:pt x="5546" y="2139"/>
                      </a:lnTo>
                      <a:lnTo>
                        <a:pt x="5365" y="2163"/>
                      </a:lnTo>
                      <a:lnTo>
                        <a:pt x="5180" y="2185"/>
                      </a:lnTo>
                      <a:lnTo>
                        <a:pt x="4990" y="2204"/>
                      </a:lnTo>
                      <a:lnTo>
                        <a:pt x="4798" y="2219"/>
                      </a:lnTo>
                      <a:lnTo>
                        <a:pt x="4601" y="2231"/>
                      </a:lnTo>
                      <a:lnTo>
                        <a:pt x="4402" y="2240"/>
                      </a:lnTo>
                      <a:lnTo>
                        <a:pt x="4199" y="2245"/>
                      </a:lnTo>
                      <a:lnTo>
                        <a:pt x="3995" y="2247"/>
                      </a:lnTo>
                      <a:lnTo>
                        <a:pt x="3790" y="2245"/>
                      </a:lnTo>
                      <a:lnTo>
                        <a:pt x="3587" y="2240"/>
                      </a:lnTo>
                      <a:lnTo>
                        <a:pt x="3388" y="2231"/>
                      </a:lnTo>
                      <a:lnTo>
                        <a:pt x="3192" y="2219"/>
                      </a:lnTo>
                      <a:lnTo>
                        <a:pt x="2999" y="2204"/>
                      </a:lnTo>
                      <a:lnTo>
                        <a:pt x="2809" y="2185"/>
                      </a:lnTo>
                      <a:lnTo>
                        <a:pt x="2624" y="2163"/>
                      </a:lnTo>
                      <a:lnTo>
                        <a:pt x="2443" y="2139"/>
                      </a:lnTo>
                      <a:lnTo>
                        <a:pt x="2266" y="2111"/>
                      </a:lnTo>
                      <a:lnTo>
                        <a:pt x="2093" y="2081"/>
                      </a:lnTo>
                      <a:lnTo>
                        <a:pt x="1926" y="2047"/>
                      </a:lnTo>
                      <a:lnTo>
                        <a:pt x="1765" y="2012"/>
                      </a:lnTo>
                      <a:lnTo>
                        <a:pt x="1608" y="1973"/>
                      </a:lnTo>
                      <a:lnTo>
                        <a:pt x="1457" y="1932"/>
                      </a:lnTo>
                      <a:lnTo>
                        <a:pt x="1312" y="1889"/>
                      </a:lnTo>
                      <a:lnTo>
                        <a:pt x="1174" y="1843"/>
                      </a:lnTo>
                      <a:lnTo>
                        <a:pt x="1041" y="1796"/>
                      </a:lnTo>
                      <a:lnTo>
                        <a:pt x="915" y="1745"/>
                      </a:lnTo>
                      <a:lnTo>
                        <a:pt x="796" y="1693"/>
                      </a:lnTo>
                      <a:lnTo>
                        <a:pt x="685" y="1639"/>
                      </a:lnTo>
                      <a:lnTo>
                        <a:pt x="581" y="1584"/>
                      </a:lnTo>
                      <a:lnTo>
                        <a:pt x="484" y="1526"/>
                      </a:lnTo>
                      <a:lnTo>
                        <a:pt x="396" y="1467"/>
                      </a:lnTo>
                      <a:lnTo>
                        <a:pt x="316" y="1406"/>
                      </a:lnTo>
                      <a:lnTo>
                        <a:pt x="244" y="1344"/>
                      </a:lnTo>
                      <a:lnTo>
                        <a:pt x="181" y="1280"/>
                      </a:lnTo>
                      <a:lnTo>
                        <a:pt x="127" y="1215"/>
                      </a:lnTo>
                      <a:lnTo>
                        <a:pt x="83" y="1149"/>
                      </a:lnTo>
                      <a:lnTo>
                        <a:pt x="47" y="1081"/>
                      </a:lnTo>
                      <a:lnTo>
                        <a:pt x="22" y="1013"/>
                      </a:lnTo>
                      <a:lnTo>
                        <a:pt x="6" y="944"/>
                      </a:lnTo>
                      <a:lnTo>
                        <a:pt x="0" y="873"/>
                      </a:lnTo>
                      <a:lnTo>
                        <a:pt x="0" y="0"/>
                      </a:lnTo>
                      <a:lnTo>
                        <a:pt x="6" y="71"/>
                      </a:lnTo>
                      <a:lnTo>
                        <a:pt x="22" y="141"/>
                      </a:lnTo>
                      <a:lnTo>
                        <a:pt x="47" y="209"/>
                      </a:lnTo>
                      <a:lnTo>
                        <a:pt x="83" y="277"/>
                      </a:lnTo>
                      <a:lnTo>
                        <a:pt x="127" y="344"/>
                      </a:lnTo>
                      <a:lnTo>
                        <a:pt x="181" y="409"/>
                      </a:lnTo>
                      <a:lnTo>
                        <a:pt x="244" y="473"/>
                      </a:lnTo>
                      <a:lnTo>
                        <a:pt x="316" y="535"/>
                      </a:lnTo>
                      <a:lnTo>
                        <a:pt x="396" y="596"/>
                      </a:lnTo>
                      <a:lnTo>
                        <a:pt x="484" y="656"/>
                      </a:lnTo>
                      <a:lnTo>
                        <a:pt x="581" y="714"/>
                      </a:lnTo>
                      <a:lnTo>
                        <a:pt x="685" y="770"/>
                      </a:lnTo>
                      <a:lnTo>
                        <a:pt x="796" y="824"/>
                      </a:lnTo>
                      <a:lnTo>
                        <a:pt x="915" y="876"/>
                      </a:lnTo>
                      <a:lnTo>
                        <a:pt x="1041" y="926"/>
                      </a:lnTo>
                      <a:lnTo>
                        <a:pt x="1174" y="974"/>
                      </a:lnTo>
                      <a:lnTo>
                        <a:pt x="1312" y="1019"/>
                      </a:lnTo>
                      <a:lnTo>
                        <a:pt x="1457" y="1063"/>
                      </a:lnTo>
                      <a:lnTo>
                        <a:pt x="1608" y="1104"/>
                      </a:lnTo>
                      <a:lnTo>
                        <a:pt x="1765" y="1142"/>
                      </a:lnTo>
                      <a:lnTo>
                        <a:pt x="1926" y="1179"/>
                      </a:lnTo>
                      <a:lnTo>
                        <a:pt x="2093" y="1212"/>
                      </a:lnTo>
                      <a:lnTo>
                        <a:pt x="2266" y="1243"/>
                      </a:lnTo>
                      <a:lnTo>
                        <a:pt x="2443" y="1270"/>
                      </a:lnTo>
                      <a:lnTo>
                        <a:pt x="2624" y="1294"/>
                      </a:lnTo>
                      <a:lnTo>
                        <a:pt x="2809" y="1317"/>
                      </a:lnTo>
                      <a:lnTo>
                        <a:pt x="2999" y="1335"/>
                      </a:lnTo>
                      <a:lnTo>
                        <a:pt x="3192" y="1350"/>
                      </a:lnTo>
                      <a:lnTo>
                        <a:pt x="3388" y="1362"/>
                      </a:lnTo>
                      <a:lnTo>
                        <a:pt x="3587" y="1372"/>
                      </a:lnTo>
                      <a:lnTo>
                        <a:pt x="3790" y="1377"/>
                      </a:lnTo>
                      <a:lnTo>
                        <a:pt x="3995" y="1379"/>
                      </a:lnTo>
                      <a:lnTo>
                        <a:pt x="4199" y="1377"/>
                      </a:lnTo>
                      <a:lnTo>
                        <a:pt x="4402" y="1372"/>
                      </a:lnTo>
                      <a:lnTo>
                        <a:pt x="4601" y="1362"/>
                      </a:lnTo>
                      <a:lnTo>
                        <a:pt x="4798" y="1350"/>
                      </a:lnTo>
                      <a:lnTo>
                        <a:pt x="4990" y="1335"/>
                      </a:lnTo>
                      <a:lnTo>
                        <a:pt x="5180" y="1317"/>
                      </a:lnTo>
                      <a:lnTo>
                        <a:pt x="5365" y="1294"/>
                      </a:lnTo>
                      <a:lnTo>
                        <a:pt x="5546" y="1270"/>
                      </a:lnTo>
                      <a:lnTo>
                        <a:pt x="5723" y="1243"/>
                      </a:lnTo>
                      <a:lnTo>
                        <a:pt x="5895" y="1212"/>
                      </a:lnTo>
                      <a:lnTo>
                        <a:pt x="6062" y="1179"/>
                      </a:lnTo>
                      <a:lnTo>
                        <a:pt x="6224" y="1142"/>
                      </a:lnTo>
                      <a:lnTo>
                        <a:pt x="6381" y="1104"/>
                      </a:lnTo>
                      <a:lnTo>
                        <a:pt x="6532" y="1063"/>
                      </a:lnTo>
                      <a:lnTo>
                        <a:pt x="6677" y="1019"/>
                      </a:lnTo>
                      <a:lnTo>
                        <a:pt x="6816" y="974"/>
                      </a:lnTo>
                      <a:lnTo>
                        <a:pt x="6948" y="926"/>
                      </a:lnTo>
                      <a:lnTo>
                        <a:pt x="7073" y="875"/>
                      </a:lnTo>
                      <a:lnTo>
                        <a:pt x="7192" y="824"/>
                      </a:lnTo>
                      <a:lnTo>
                        <a:pt x="7304" y="770"/>
                      </a:lnTo>
                      <a:lnTo>
                        <a:pt x="7408" y="714"/>
                      </a:lnTo>
                      <a:lnTo>
                        <a:pt x="7504" y="656"/>
                      </a:lnTo>
                      <a:lnTo>
                        <a:pt x="7592" y="596"/>
                      </a:lnTo>
                      <a:lnTo>
                        <a:pt x="7672" y="535"/>
                      </a:lnTo>
                      <a:lnTo>
                        <a:pt x="7744" y="473"/>
                      </a:lnTo>
                      <a:lnTo>
                        <a:pt x="7807" y="409"/>
                      </a:lnTo>
                      <a:lnTo>
                        <a:pt x="7861" y="344"/>
                      </a:lnTo>
                      <a:lnTo>
                        <a:pt x="7906" y="277"/>
                      </a:lnTo>
                      <a:lnTo>
                        <a:pt x="7941" y="209"/>
                      </a:lnTo>
                      <a:lnTo>
                        <a:pt x="7966" y="140"/>
                      </a:lnTo>
                      <a:lnTo>
                        <a:pt x="7982" y="70"/>
                      </a:lnTo>
                      <a:lnTo>
                        <a:pt x="7988" y="0"/>
                      </a:lnTo>
                      <a:lnTo>
                        <a:pt x="7988" y="867"/>
                      </a:lnTo>
                    </a:path>
                  </a:pathLst>
                </a:custGeom>
                <a:gradFill rotWithShape="0">
                  <a:gsLst>
                    <a:gs pos="0">
                      <a:srgbClr val="997BB7"/>
                    </a:gs>
                    <a:gs pos="100000">
                      <a:srgbClr val="501E7D"/>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47" name="Freeform 356"/>
                <p:cNvSpPr/>
                <p:nvPr/>
              </p:nvSpPr>
              <p:spPr bwMode="auto">
                <a:xfrm>
                  <a:off x="3052" y="3066"/>
                  <a:ext cx="307" cy="86"/>
                </a:xfrm>
                <a:custGeom>
                  <a:avLst/>
                  <a:gdLst>
                    <a:gd name="T0" fmla="*/ 7966 w 7988"/>
                    <a:gd name="T1" fmla="*/ 1009 h 2248"/>
                    <a:gd name="T2" fmla="*/ 7861 w 7988"/>
                    <a:gd name="T3" fmla="*/ 1213 h 2248"/>
                    <a:gd name="T4" fmla="*/ 7672 w 7988"/>
                    <a:gd name="T5" fmla="*/ 1404 h 2248"/>
                    <a:gd name="T6" fmla="*/ 7408 w 7988"/>
                    <a:gd name="T7" fmla="*/ 1583 h 2248"/>
                    <a:gd name="T8" fmla="*/ 7073 w 7988"/>
                    <a:gd name="T9" fmla="*/ 1745 h 2248"/>
                    <a:gd name="T10" fmla="*/ 6677 w 7988"/>
                    <a:gd name="T11" fmla="*/ 1888 h 2248"/>
                    <a:gd name="T12" fmla="*/ 6224 w 7988"/>
                    <a:gd name="T13" fmla="*/ 2011 h 2248"/>
                    <a:gd name="T14" fmla="*/ 5723 w 7988"/>
                    <a:gd name="T15" fmla="*/ 2112 h 2248"/>
                    <a:gd name="T16" fmla="*/ 5180 w 7988"/>
                    <a:gd name="T17" fmla="*/ 2186 h 2248"/>
                    <a:gd name="T18" fmla="*/ 4601 w 7988"/>
                    <a:gd name="T19" fmla="*/ 2232 h 2248"/>
                    <a:gd name="T20" fmla="*/ 3995 w 7988"/>
                    <a:gd name="T21" fmla="*/ 2248 h 2248"/>
                    <a:gd name="T22" fmla="*/ 3388 w 7988"/>
                    <a:gd name="T23" fmla="*/ 2232 h 2248"/>
                    <a:gd name="T24" fmla="*/ 2809 w 7988"/>
                    <a:gd name="T25" fmla="*/ 2186 h 2248"/>
                    <a:gd name="T26" fmla="*/ 2266 w 7988"/>
                    <a:gd name="T27" fmla="*/ 2112 h 2248"/>
                    <a:gd name="T28" fmla="*/ 1765 w 7988"/>
                    <a:gd name="T29" fmla="*/ 2012 h 2248"/>
                    <a:gd name="T30" fmla="*/ 1312 w 7988"/>
                    <a:gd name="T31" fmla="*/ 1889 h 2248"/>
                    <a:gd name="T32" fmla="*/ 915 w 7988"/>
                    <a:gd name="T33" fmla="*/ 1746 h 2248"/>
                    <a:gd name="T34" fmla="*/ 581 w 7988"/>
                    <a:gd name="T35" fmla="*/ 1584 h 2248"/>
                    <a:gd name="T36" fmla="*/ 316 w 7988"/>
                    <a:gd name="T37" fmla="*/ 1406 h 2248"/>
                    <a:gd name="T38" fmla="*/ 127 w 7988"/>
                    <a:gd name="T39" fmla="*/ 1216 h 2248"/>
                    <a:gd name="T40" fmla="*/ 22 w 7988"/>
                    <a:gd name="T41" fmla="*/ 1014 h 2248"/>
                    <a:gd name="T42" fmla="*/ 0 w 7988"/>
                    <a:gd name="T43" fmla="*/ 0 h 2248"/>
                    <a:gd name="T44" fmla="*/ 47 w 7988"/>
                    <a:gd name="T45" fmla="*/ 210 h 2248"/>
                    <a:gd name="T46" fmla="*/ 181 w 7988"/>
                    <a:gd name="T47" fmla="*/ 410 h 2248"/>
                    <a:gd name="T48" fmla="*/ 396 w 7988"/>
                    <a:gd name="T49" fmla="*/ 597 h 2248"/>
                    <a:gd name="T50" fmla="*/ 685 w 7988"/>
                    <a:gd name="T51" fmla="*/ 770 h 2248"/>
                    <a:gd name="T52" fmla="*/ 1041 w 7988"/>
                    <a:gd name="T53" fmla="*/ 926 h 2248"/>
                    <a:gd name="T54" fmla="*/ 1457 w 7988"/>
                    <a:gd name="T55" fmla="*/ 1063 h 2248"/>
                    <a:gd name="T56" fmla="*/ 1926 w 7988"/>
                    <a:gd name="T57" fmla="*/ 1179 h 2248"/>
                    <a:gd name="T58" fmla="*/ 2443 w 7988"/>
                    <a:gd name="T59" fmla="*/ 1270 h 2248"/>
                    <a:gd name="T60" fmla="*/ 2999 w 7988"/>
                    <a:gd name="T61" fmla="*/ 1335 h 2248"/>
                    <a:gd name="T62" fmla="*/ 3587 w 7988"/>
                    <a:gd name="T63" fmla="*/ 1372 h 2248"/>
                    <a:gd name="T64" fmla="*/ 4199 w 7988"/>
                    <a:gd name="T65" fmla="*/ 1378 h 2248"/>
                    <a:gd name="T66" fmla="*/ 4798 w 7988"/>
                    <a:gd name="T67" fmla="*/ 1352 h 2248"/>
                    <a:gd name="T68" fmla="*/ 5365 w 7988"/>
                    <a:gd name="T69" fmla="*/ 1296 h 2248"/>
                    <a:gd name="T70" fmla="*/ 5895 w 7988"/>
                    <a:gd name="T71" fmla="*/ 1213 h 2248"/>
                    <a:gd name="T72" fmla="*/ 6381 w 7988"/>
                    <a:gd name="T73" fmla="*/ 1105 h 2248"/>
                    <a:gd name="T74" fmla="*/ 6816 w 7988"/>
                    <a:gd name="T75" fmla="*/ 974 h 2248"/>
                    <a:gd name="T76" fmla="*/ 7192 w 7988"/>
                    <a:gd name="T77" fmla="*/ 824 h 2248"/>
                    <a:gd name="T78" fmla="*/ 7504 w 7988"/>
                    <a:gd name="T79" fmla="*/ 656 h 2248"/>
                    <a:gd name="T80" fmla="*/ 7744 w 7988"/>
                    <a:gd name="T81" fmla="*/ 473 h 2248"/>
                    <a:gd name="T82" fmla="*/ 7906 w 7988"/>
                    <a:gd name="T83" fmla="*/ 277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9"/>
                      </a:moveTo>
                      <a:lnTo>
                        <a:pt x="7982" y="939"/>
                      </a:lnTo>
                      <a:lnTo>
                        <a:pt x="7966" y="1009"/>
                      </a:lnTo>
                      <a:lnTo>
                        <a:pt x="7941" y="1078"/>
                      </a:lnTo>
                      <a:lnTo>
                        <a:pt x="7906" y="1146"/>
                      </a:lnTo>
                      <a:lnTo>
                        <a:pt x="7861" y="1213"/>
                      </a:lnTo>
                      <a:lnTo>
                        <a:pt x="7807" y="1277"/>
                      </a:lnTo>
                      <a:lnTo>
                        <a:pt x="7744" y="1341"/>
                      </a:lnTo>
                      <a:lnTo>
                        <a:pt x="7672" y="1404"/>
                      </a:lnTo>
                      <a:lnTo>
                        <a:pt x="7592" y="1465"/>
                      </a:lnTo>
                      <a:lnTo>
                        <a:pt x="7504" y="1525"/>
                      </a:lnTo>
                      <a:lnTo>
                        <a:pt x="7408" y="1583"/>
                      </a:lnTo>
                      <a:lnTo>
                        <a:pt x="7304" y="1639"/>
                      </a:lnTo>
                      <a:lnTo>
                        <a:pt x="7192" y="1693"/>
                      </a:lnTo>
                      <a:lnTo>
                        <a:pt x="7073" y="1745"/>
                      </a:lnTo>
                      <a:lnTo>
                        <a:pt x="6948" y="1795"/>
                      </a:lnTo>
                      <a:lnTo>
                        <a:pt x="6816" y="1843"/>
                      </a:lnTo>
                      <a:lnTo>
                        <a:pt x="6677" y="1888"/>
                      </a:lnTo>
                      <a:lnTo>
                        <a:pt x="6532" y="1932"/>
                      </a:lnTo>
                      <a:lnTo>
                        <a:pt x="6381" y="1973"/>
                      </a:lnTo>
                      <a:lnTo>
                        <a:pt x="6224" y="2011"/>
                      </a:lnTo>
                      <a:lnTo>
                        <a:pt x="6062" y="2048"/>
                      </a:lnTo>
                      <a:lnTo>
                        <a:pt x="5895" y="2081"/>
                      </a:lnTo>
                      <a:lnTo>
                        <a:pt x="5723" y="2112"/>
                      </a:lnTo>
                      <a:lnTo>
                        <a:pt x="5546" y="2139"/>
                      </a:lnTo>
                      <a:lnTo>
                        <a:pt x="5365" y="2164"/>
                      </a:lnTo>
                      <a:lnTo>
                        <a:pt x="5180" y="2186"/>
                      </a:lnTo>
                      <a:lnTo>
                        <a:pt x="4990" y="2204"/>
                      </a:lnTo>
                      <a:lnTo>
                        <a:pt x="4798" y="2219"/>
                      </a:lnTo>
                      <a:lnTo>
                        <a:pt x="4601" y="2232"/>
                      </a:lnTo>
                      <a:lnTo>
                        <a:pt x="4402" y="2240"/>
                      </a:lnTo>
                      <a:lnTo>
                        <a:pt x="4199" y="2246"/>
                      </a:lnTo>
                      <a:lnTo>
                        <a:pt x="3995" y="2248"/>
                      </a:lnTo>
                      <a:lnTo>
                        <a:pt x="3790" y="2246"/>
                      </a:lnTo>
                      <a:lnTo>
                        <a:pt x="3587" y="2240"/>
                      </a:lnTo>
                      <a:lnTo>
                        <a:pt x="3388" y="2232"/>
                      </a:lnTo>
                      <a:lnTo>
                        <a:pt x="3192" y="2220"/>
                      </a:lnTo>
                      <a:lnTo>
                        <a:pt x="2999" y="2204"/>
                      </a:lnTo>
                      <a:lnTo>
                        <a:pt x="2809" y="2186"/>
                      </a:lnTo>
                      <a:lnTo>
                        <a:pt x="2624" y="2164"/>
                      </a:lnTo>
                      <a:lnTo>
                        <a:pt x="2443" y="2139"/>
                      </a:lnTo>
                      <a:lnTo>
                        <a:pt x="2266" y="2112"/>
                      </a:lnTo>
                      <a:lnTo>
                        <a:pt x="2093" y="2081"/>
                      </a:lnTo>
                      <a:lnTo>
                        <a:pt x="1926" y="2048"/>
                      </a:lnTo>
                      <a:lnTo>
                        <a:pt x="1765" y="2012"/>
                      </a:lnTo>
                      <a:lnTo>
                        <a:pt x="1608" y="1974"/>
                      </a:lnTo>
                      <a:lnTo>
                        <a:pt x="1457" y="1933"/>
                      </a:lnTo>
                      <a:lnTo>
                        <a:pt x="1312" y="1889"/>
                      </a:lnTo>
                      <a:lnTo>
                        <a:pt x="1174" y="1844"/>
                      </a:lnTo>
                      <a:lnTo>
                        <a:pt x="1041" y="1796"/>
                      </a:lnTo>
                      <a:lnTo>
                        <a:pt x="915" y="1746"/>
                      </a:lnTo>
                      <a:lnTo>
                        <a:pt x="796" y="1694"/>
                      </a:lnTo>
                      <a:lnTo>
                        <a:pt x="685" y="1640"/>
                      </a:lnTo>
                      <a:lnTo>
                        <a:pt x="581" y="1584"/>
                      </a:lnTo>
                      <a:lnTo>
                        <a:pt x="484" y="1527"/>
                      </a:lnTo>
                      <a:lnTo>
                        <a:pt x="396" y="1467"/>
                      </a:lnTo>
                      <a:lnTo>
                        <a:pt x="316" y="1406"/>
                      </a:lnTo>
                      <a:lnTo>
                        <a:pt x="244" y="1344"/>
                      </a:lnTo>
                      <a:lnTo>
                        <a:pt x="181" y="1281"/>
                      </a:lnTo>
                      <a:lnTo>
                        <a:pt x="127" y="1216"/>
                      </a:lnTo>
                      <a:lnTo>
                        <a:pt x="83" y="1150"/>
                      </a:lnTo>
                      <a:lnTo>
                        <a:pt x="47" y="1083"/>
                      </a:lnTo>
                      <a:lnTo>
                        <a:pt x="22" y="1014"/>
                      </a:lnTo>
                      <a:lnTo>
                        <a:pt x="6" y="945"/>
                      </a:lnTo>
                      <a:lnTo>
                        <a:pt x="0" y="874"/>
                      </a:lnTo>
                      <a:lnTo>
                        <a:pt x="0" y="0"/>
                      </a:lnTo>
                      <a:lnTo>
                        <a:pt x="6" y="71"/>
                      </a:lnTo>
                      <a:lnTo>
                        <a:pt x="22" y="141"/>
                      </a:lnTo>
                      <a:lnTo>
                        <a:pt x="47" y="210"/>
                      </a:lnTo>
                      <a:lnTo>
                        <a:pt x="83" y="277"/>
                      </a:lnTo>
                      <a:lnTo>
                        <a:pt x="127" y="344"/>
                      </a:lnTo>
                      <a:lnTo>
                        <a:pt x="181" y="410"/>
                      </a:lnTo>
                      <a:lnTo>
                        <a:pt x="244" y="474"/>
                      </a:lnTo>
                      <a:lnTo>
                        <a:pt x="316" y="536"/>
                      </a:lnTo>
                      <a:lnTo>
                        <a:pt x="396" y="597"/>
                      </a:lnTo>
                      <a:lnTo>
                        <a:pt x="484" y="656"/>
                      </a:lnTo>
                      <a:lnTo>
                        <a:pt x="581" y="714"/>
                      </a:lnTo>
                      <a:lnTo>
                        <a:pt x="685" y="770"/>
                      </a:lnTo>
                      <a:lnTo>
                        <a:pt x="796" y="824"/>
                      </a:lnTo>
                      <a:lnTo>
                        <a:pt x="915" y="877"/>
                      </a:lnTo>
                      <a:lnTo>
                        <a:pt x="1041" y="926"/>
                      </a:lnTo>
                      <a:lnTo>
                        <a:pt x="1174" y="974"/>
                      </a:lnTo>
                      <a:lnTo>
                        <a:pt x="1312" y="1020"/>
                      </a:lnTo>
                      <a:lnTo>
                        <a:pt x="1457" y="1063"/>
                      </a:lnTo>
                      <a:lnTo>
                        <a:pt x="1608" y="1105"/>
                      </a:lnTo>
                      <a:lnTo>
                        <a:pt x="1765" y="1144"/>
                      </a:lnTo>
                      <a:lnTo>
                        <a:pt x="1926" y="1179"/>
                      </a:lnTo>
                      <a:lnTo>
                        <a:pt x="2093" y="1213"/>
                      </a:lnTo>
                      <a:lnTo>
                        <a:pt x="2266" y="1243"/>
                      </a:lnTo>
                      <a:lnTo>
                        <a:pt x="2443" y="1270"/>
                      </a:lnTo>
                      <a:lnTo>
                        <a:pt x="2624" y="1296"/>
                      </a:lnTo>
                      <a:lnTo>
                        <a:pt x="2809" y="1317"/>
                      </a:lnTo>
                      <a:lnTo>
                        <a:pt x="2999" y="1335"/>
                      </a:lnTo>
                      <a:lnTo>
                        <a:pt x="3192" y="1352"/>
                      </a:lnTo>
                      <a:lnTo>
                        <a:pt x="3388" y="1364"/>
                      </a:lnTo>
                      <a:lnTo>
                        <a:pt x="3587" y="1372"/>
                      </a:lnTo>
                      <a:lnTo>
                        <a:pt x="3790" y="1378"/>
                      </a:lnTo>
                      <a:lnTo>
                        <a:pt x="3995" y="1379"/>
                      </a:lnTo>
                      <a:lnTo>
                        <a:pt x="4199" y="1378"/>
                      </a:lnTo>
                      <a:lnTo>
                        <a:pt x="4402" y="1372"/>
                      </a:lnTo>
                      <a:lnTo>
                        <a:pt x="4601" y="1364"/>
                      </a:lnTo>
                      <a:lnTo>
                        <a:pt x="4798" y="1352"/>
                      </a:lnTo>
                      <a:lnTo>
                        <a:pt x="4990" y="1335"/>
                      </a:lnTo>
                      <a:lnTo>
                        <a:pt x="5180" y="1317"/>
                      </a:lnTo>
                      <a:lnTo>
                        <a:pt x="5365" y="1296"/>
                      </a:lnTo>
                      <a:lnTo>
                        <a:pt x="5546" y="1270"/>
                      </a:lnTo>
                      <a:lnTo>
                        <a:pt x="5723" y="1243"/>
                      </a:lnTo>
                      <a:lnTo>
                        <a:pt x="5895" y="1213"/>
                      </a:lnTo>
                      <a:lnTo>
                        <a:pt x="6062" y="1179"/>
                      </a:lnTo>
                      <a:lnTo>
                        <a:pt x="6224" y="1144"/>
                      </a:lnTo>
                      <a:lnTo>
                        <a:pt x="6381" y="1105"/>
                      </a:lnTo>
                      <a:lnTo>
                        <a:pt x="6532" y="1063"/>
                      </a:lnTo>
                      <a:lnTo>
                        <a:pt x="6677" y="1020"/>
                      </a:lnTo>
                      <a:lnTo>
                        <a:pt x="6816" y="974"/>
                      </a:lnTo>
                      <a:lnTo>
                        <a:pt x="6948" y="926"/>
                      </a:lnTo>
                      <a:lnTo>
                        <a:pt x="7073" y="877"/>
                      </a:lnTo>
                      <a:lnTo>
                        <a:pt x="7192" y="824"/>
                      </a:lnTo>
                      <a:lnTo>
                        <a:pt x="7304" y="770"/>
                      </a:lnTo>
                      <a:lnTo>
                        <a:pt x="7408" y="714"/>
                      </a:lnTo>
                      <a:lnTo>
                        <a:pt x="7504" y="656"/>
                      </a:lnTo>
                      <a:lnTo>
                        <a:pt x="7592" y="597"/>
                      </a:lnTo>
                      <a:lnTo>
                        <a:pt x="7672" y="536"/>
                      </a:lnTo>
                      <a:lnTo>
                        <a:pt x="7744" y="473"/>
                      </a:lnTo>
                      <a:lnTo>
                        <a:pt x="7807" y="409"/>
                      </a:lnTo>
                      <a:lnTo>
                        <a:pt x="7861" y="344"/>
                      </a:lnTo>
                      <a:lnTo>
                        <a:pt x="7906" y="277"/>
                      </a:lnTo>
                      <a:lnTo>
                        <a:pt x="7941" y="209"/>
                      </a:lnTo>
                      <a:lnTo>
                        <a:pt x="7966" y="140"/>
                      </a:lnTo>
                      <a:lnTo>
                        <a:pt x="7982" y="71"/>
                      </a:lnTo>
                      <a:lnTo>
                        <a:pt x="7988" y="0"/>
                      </a:lnTo>
                      <a:lnTo>
                        <a:pt x="7988" y="869"/>
                      </a:lnTo>
                    </a:path>
                  </a:pathLst>
                </a:custGeom>
                <a:gradFill rotWithShape="0">
                  <a:gsLst>
                    <a:gs pos="0">
                      <a:srgbClr val="997BB7"/>
                    </a:gs>
                    <a:gs pos="100000">
                      <a:srgbClr val="501E7D"/>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548" name="Freeform 357"/>
              <p:cNvSpPr/>
              <p:nvPr/>
            </p:nvSpPr>
            <p:spPr bwMode="auto">
              <a:xfrm>
                <a:off x="4157" y="2842"/>
                <a:ext cx="307" cy="111"/>
              </a:xfrm>
              <a:custGeom>
                <a:avLst/>
                <a:gdLst>
                  <a:gd name="T0" fmla="*/ 4401 w 7988"/>
                  <a:gd name="T1" fmla="*/ 8 h 2886"/>
                  <a:gd name="T2" fmla="*/ 4989 w 7988"/>
                  <a:gd name="T3" fmla="*/ 46 h 2886"/>
                  <a:gd name="T4" fmla="*/ 5546 w 7988"/>
                  <a:gd name="T5" fmla="*/ 114 h 2886"/>
                  <a:gd name="T6" fmla="*/ 6062 w 7988"/>
                  <a:gd name="T7" fmla="*/ 210 h 2886"/>
                  <a:gd name="T8" fmla="*/ 6532 w 7988"/>
                  <a:gd name="T9" fmla="*/ 331 h 2886"/>
                  <a:gd name="T10" fmla="*/ 6947 w 7988"/>
                  <a:gd name="T11" fmla="*/ 474 h 2886"/>
                  <a:gd name="T12" fmla="*/ 7303 w 7988"/>
                  <a:gd name="T13" fmla="*/ 637 h 2886"/>
                  <a:gd name="T14" fmla="*/ 7592 w 7988"/>
                  <a:gd name="T15" fmla="*/ 819 h 2886"/>
                  <a:gd name="T16" fmla="*/ 7807 w 7988"/>
                  <a:gd name="T17" fmla="*/ 1015 h 2886"/>
                  <a:gd name="T18" fmla="*/ 7941 w 7988"/>
                  <a:gd name="T19" fmla="*/ 1224 h 2886"/>
                  <a:gd name="T20" fmla="*/ 7988 w 7988"/>
                  <a:gd name="T21" fmla="*/ 1443 h 2886"/>
                  <a:gd name="T22" fmla="*/ 7941 w 7988"/>
                  <a:gd name="T23" fmla="*/ 1662 h 2886"/>
                  <a:gd name="T24" fmla="*/ 7807 w 7988"/>
                  <a:gd name="T25" fmla="*/ 1871 h 2886"/>
                  <a:gd name="T26" fmla="*/ 7592 w 7988"/>
                  <a:gd name="T27" fmla="*/ 2068 h 2886"/>
                  <a:gd name="T28" fmla="*/ 7303 w 7988"/>
                  <a:gd name="T29" fmla="*/ 2249 h 2886"/>
                  <a:gd name="T30" fmla="*/ 6947 w 7988"/>
                  <a:gd name="T31" fmla="*/ 2412 h 2886"/>
                  <a:gd name="T32" fmla="*/ 6532 w 7988"/>
                  <a:gd name="T33" fmla="*/ 2556 h 2886"/>
                  <a:gd name="T34" fmla="*/ 6062 w 7988"/>
                  <a:gd name="T35" fmla="*/ 2677 h 2886"/>
                  <a:gd name="T36" fmla="*/ 5546 w 7988"/>
                  <a:gd name="T37" fmla="*/ 2773 h 2886"/>
                  <a:gd name="T38" fmla="*/ 4989 w 7988"/>
                  <a:gd name="T39" fmla="*/ 2840 h 2886"/>
                  <a:gd name="T40" fmla="*/ 4401 w 7988"/>
                  <a:gd name="T41" fmla="*/ 2879 h 2886"/>
                  <a:gd name="T42" fmla="*/ 3789 w 7988"/>
                  <a:gd name="T43" fmla="*/ 2884 h 2886"/>
                  <a:gd name="T44" fmla="*/ 3191 w 7988"/>
                  <a:gd name="T45" fmla="*/ 2857 h 2886"/>
                  <a:gd name="T46" fmla="*/ 2624 w 7988"/>
                  <a:gd name="T47" fmla="*/ 2799 h 2886"/>
                  <a:gd name="T48" fmla="*/ 2093 w 7988"/>
                  <a:gd name="T49" fmla="*/ 2712 h 2886"/>
                  <a:gd name="T50" fmla="*/ 1608 w 7988"/>
                  <a:gd name="T51" fmla="*/ 2599 h 2886"/>
                  <a:gd name="T52" fmla="*/ 1173 w 7988"/>
                  <a:gd name="T53" fmla="*/ 2463 h 2886"/>
                  <a:gd name="T54" fmla="*/ 795 w 7988"/>
                  <a:gd name="T55" fmla="*/ 2306 h 2886"/>
                  <a:gd name="T56" fmla="*/ 484 w 7988"/>
                  <a:gd name="T57" fmla="*/ 2130 h 2886"/>
                  <a:gd name="T58" fmla="*/ 244 w 7988"/>
                  <a:gd name="T59" fmla="*/ 1938 h 2886"/>
                  <a:gd name="T60" fmla="*/ 82 w 7988"/>
                  <a:gd name="T61" fmla="*/ 1733 h 2886"/>
                  <a:gd name="T62" fmla="*/ 6 w 7988"/>
                  <a:gd name="T63" fmla="*/ 1517 h 2886"/>
                  <a:gd name="T64" fmla="*/ 22 w 7988"/>
                  <a:gd name="T65" fmla="*/ 1296 h 2886"/>
                  <a:gd name="T66" fmla="*/ 126 w 7988"/>
                  <a:gd name="T67" fmla="*/ 1084 h 2886"/>
                  <a:gd name="T68" fmla="*/ 315 w 7988"/>
                  <a:gd name="T69" fmla="*/ 883 h 2886"/>
                  <a:gd name="T70" fmla="*/ 581 w 7988"/>
                  <a:gd name="T71" fmla="*/ 696 h 2886"/>
                  <a:gd name="T72" fmla="*/ 914 w 7988"/>
                  <a:gd name="T73" fmla="*/ 527 h 2886"/>
                  <a:gd name="T74" fmla="*/ 1312 w 7988"/>
                  <a:gd name="T75" fmla="*/ 377 h 2886"/>
                  <a:gd name="T76" fmla="*/ 1764 w 7988"/>
                  <a:gd name="T77" fmla="*/ 248 h 2886"/>
                  <a:gd name="T78" fmla="*/ 2266 w 7988"/>
                  <a:gd name="T79" fmla="*/ 143 h 2886"/>
                  <a:gd name="T80" fmla="*/ 2808 w 7988"/>
                  <a:gd name="T81" fmla="*/ 66 h 2886"/>
                  <a:gd name="T82" fmla="*/ 3387 w 7988"/>
                  <a:gd name="T83" fmla="*/ 17 h 2886"/>
                  <a:gd name="T84" fmla="*/ 3994 w 7988"/>
                  <a:gd name="T85" fmla="*/ 0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886">
                    <a:moveTo>
                      <a:pt x="3994" y="0"/>
                    </a:moveTo>
                    <a:lnTo>
                      <a:pt x="4198" y="2"/>
                    </a:lnTo>
                    <a:lnTo>
                      <a:pt x="4401" y="8"/>
                    </a:lnTo>
                    <a:lnTo>
                      <a:pt x="4601" y="17"/>
                    </a:lnTo>
                    <a:lnTo>
                      <a:pt x="4797" y="30"/>
                    </a:lnTo>
                    <a:lnTo>
                      <a:pt x="4989" y="46"/>
                    </a:lnTo>
                    <a:lnTo>
                      <a:pt x="5179" y="66"/>
                    </a:lnTo>
                    <a:lnTo>
                      <a:pt x="5365" y="89"/>
                    </a:lnTo>
                    <a:lnTo>
                      <a:pt x="5546" y="114"/>
                    </a:lnTo>
                    <a:lnTo>
                      <a:pt x="5723" y="143"/>
                    </a:lnTo>
                    <a:lnTo>
                      <a:pt x="5895" y="175"/>
                    </a:lnTo>
                    <a:lnTo>
                      <a:pt x="6062" y="210"/>
                    </a:lnTo>
                    <a:lnTo>
                      <a:pt x="6224" y="248"/>
                    </a:lnTo>
                    <a:lnTo>
                      <a:pt x="6381" y="288"/>
                    </a:lnTo>
                    <a:lnTo>
                      <a:pt x="6532" y="331"/>
                    </a:lnTo>
                    <a:lnTo>
                      <a:pt x="6677" y="377"/>
                    </a:lnTo>
                    <a:lnTo>
                      <a:pt x="6816" y="424"/>
                    </a:lnTo>
                    <a:lnTo>
                      <a:pt x="6947" y="474"/>
                    </a:lnTo>
                    <a:lnTo>
                      <a:pt x="7073" y="527"/>
                    </a:lnTo>
                    <a:lnTo>
                      <a:pt x="7192" y="582"/>
                    </a:lnTo>
                    <a:lnTo>
                      <a:pt x="7303" y="637"/>
                    </a:lnTo>
                    <a:lnTo>
                      <a:pt x="7408" y="696"/>
                    </a:lnTo>
                    <a:lnTo>
                      <a:pt x="7504" y="757"/>
                    </a:lnTo>
                    <a:lnTo>
                      <a:pt x="7592" y="819"/>
                    </a:lnTo>
                    <a:lnTo>
                      <a:pt x="7672" y="883"/>
                    </a:lnTo>
                    <a:lnTo>
                      <a:pt x="7744" y="948"/>
                    </a:lnTo>
                    <a:lnTo>
                      <a:pt x="7807" y="1015"/>
                    </a:lnTo>
                    <a:lnTo>
                      <a:pt x="7861" y="1084"/>
                    </a:lnTo>
                    <a:lnTo>
                      <a:pt x="7906" y="1153"/>
                    </a:lnTo>
                    <a:lnTo>
                      <a:pt x="7941" y="1224"/>
                    </a:lnTo>
                    <a:lnTo>
                      <a:pt x="7966" y="1296"/>
                    </a:lnTo>
                    <a:lnTo>
                      <a:pt x="7982" y="1369"/>
                    </a:lnTo>
                    <a:lnTo>
                      <a:pt x="7988" y="1443"/>
                    </a:lnTo>
                    <a:lnTo>
                      <a:pt x="7982" y="1517"/>
                    </a:lnTo>
                    <a:lnTo>
                      <a:pt x="7966" y="1590"/>
                    </a:lnTo>
                    <a:lnTo>
                      <a:pt x="7941" y="1662"/>
                    </a:lnTo>
                    <a:lnTo>
                      <a:pt x="7906" y="1733"/>
                    </a:lnTo>
                    <a:lnTo>
                      <a:pt x="7861" y="1803"/>
                    </a:lnTo>
                    <a:lnTo>
                      <a:pt x="7807" y="1871"/>
                    </a:lnTo>
                    <a:lnTo>
                      <a:pt x="7744" y="1938"/>
                    </a:lnTo>
                    <a:lnTo>
                      <a:pt x="7672" y="2004"/>
                    </a:lnTo>
                    <a:lnTo>
                      <a:pt x="7592" y="2068"/>
                    </a:lnTo>
                    <a:lnTo>
                      <a:pt x="7504" y="2130"/>
                    </a:lnTo>
                    <a:lnTo>
                      <a:pt x="7408" y="2191"/>
                    </a:lnTo>
                    <a:lnTo>
                      <a:pt x="7303" y="2249"/>
                    </a:lnTo>
                    <a:lnTo>
                      <a:pt x="7192" y="2306"/>
                    </a:lnTo>
                    <a:lnTo>
                      <a:pt x="7073" y="2361"/>
                    </a:lnTo>
                    <a:lnTo>
                      <a:pt x="6947" y="2412"/>
                    </a:lnTo>
                    <a:lnTo>
                      <a:pt x="6816" y="2463"/>
                    </a:lnTo>
                    <a:lnTo>
                      <a:pt x="6677" y="2511"/>
                    </a:lnTo>
                    <a:lnTo>
                      <a:pt x="6532" y="2556"/>
                    </a:lnTo>
                    <a:lnTo>
                      <a:pt x="6381" y="2599"/>
                    </a:lnTo>
                    <a:lnTo>
                      <a:pt x="6224" y="2640"/>
                    </a:lnTo>
                    <a:lnTo>
                      <a:pt x="6062" y="2677"/>
                    </a:lnTo>
                    <a:lnTo>
                      <a:pt x="5895" y="2712"/>
                    </a:lnTo>
                    <a:lnTo>
                      <a:pt x="5723" y="2744"/>
                    </a:lnTo>
                    <a:lnTo>
                      <a:pt x="5546" y="2773"/>
                    </a:lnTo>
                    <a:lnTo>
                      <a:pt x="5365" y="2799"/>
                    </a:lnTo>
                    <a:lnTo>
                      <a:pt x="5179" y="2821"/>
                    </a:lnTo>
                    <a:lnTo>
                      <a:pt x="4989" y="2840"/>
                    </a:lnTo>
                    <a:lnTo>
                      <a:pt x="4797" y="2857"/>
                    </a:lnTo>
                    <a:lnTo>
                      <a:pt x="4601" y="2870"/>
                    </a:lnTo>
                    <a:lnTo>
                      <a:pt x="4401" y="2879"/>
                    </a:lnTo>
                    <a:lnTo>
                      <a:pt x="4198" y="2884"/>
                    </a:lnTo>
                    <a:lnTo>
                      <a:pt x="3994" y="2886"/>
                    </a:lnTo>
                    <a:lnTo>
                      <a:pt x="3789" y="2884"/>
                    </a:lnTo>
                    <a:lnTo>
                      <a:pt x="3587" y="2879"/>
                    </a:lnTo>
                    <a:lnTo>
                      <a:pt x="3387" y="2870"/>
                    </a:lnTo>
                    <a:lnTo>
                      <a:pt x="3191" y="2857"/>
                    </a:lnTo>
                    <a:lnTo>
                      <a:pt x="2998" y="2840"/>
                    </a:lnTo>
                    <a:lnTo>
                      <a:pt x="2808" y="2821"/>
                    </a:lnTo>
                    <a:lnTo>
                      <a:pt x="2624" y="2799"/>
                    </a:lnTo>
                    <a:lnTo>
                      <a:pt x="2442" y="2773"/>
                    </a:lnTo>
                    <a:lnTo>
                      <a:pt x="2266" y="2744"/>
                    </a:lnTo>
                    <a:lnTo>
                      <a:pt x="2093" y="2712"/>
                    </a:lnTo>
                    <a:lnTo>
                      <a:pt x="1926" y="2677"/>
                    </a:lnTo>
                    <a:lnTo>
                      <a:pt x="1764" y="2640"/>
                    </a:lnTo>
                    <a:lnTo>
                      <a:pt x="1608" y="2599"/>
                    </a:lnTo>
                    <a:lnTo>
                      <a:pt x="1457" y="2556"/>
                    </a:lnTo>
                    <a:lnTo>
                      <a:pt x="1312" y="2511"/>
                    </a:lnTo>
                    <a:lnTo>
                      <a:pt x="1173" y="2463"/>
                    </a:lnTo>
                    <a:lnTo>
                      <a:pt x="1040" y="2412"/>
                    </a:lnTo>
                    <a:lnTo>
                      <a:pt x="914" y="2361"/>
                    </a:lnTo>
                    <a:lnTo>
                      <a:pt x="795" y="2306"/>
                    </a:lnTo>
                    <a:lnTo>
                      <a:pt x="684" y="2249"/>
                    </a:lnTo>
                    <a:lnTo>
                      <a:pt x="581" y="2191"/>
                    </a:lnTo>
                    <a:lnTo>
                      <a:pt x="484" y="2130"/>
                    </a:lnTo>
                    <a:lnTo>
                      <a:pt x="395" y="2068"/>
                    </a:lnTo>
                    <a:lnTo>
                      <a:pt x="315" y="2004"/>
                    </a:lnTo>
                    <a:lnTo>
                      <a:pt x="244" y="1938"/>
                    </a:lnTo>
                    <a:lnTo>
                      <a:pt x="181" y="1871"/>
                    </a:lnTo>
                    <a:lnTo>
                      <a:pt x="126" y="1803"/>
                    </a:lnTo>
                    <a:lnTo>
                      <a:pt x="82" y="1733"/>
                    </a:lnTo>
                    <a:lnTo>
                      <a:pt x="47" y="1662"/>
                    </a:lnTo>
                    <a:lnTo>
                      <a:pt x="22" y="1590"/>
                    </a:lnTo>
                    <a:lnTo>
                      <a:pt x="6" y="1517"/>
                    </a:lnTo>
                    <a:lnTo>
                      <a:pt x="0" y="1443"/>
                    </a:lnTo>
                    <a:lnTo>
                      <a:pt x="6" y="1369"/>
                    </a:lnTo>
                    <a:lnTo>
                      <a:pt x="22" y="1296"/>
                    </a:lnTo>
                    <a:lnTo>
                      <a:pt x="47" y="1224"/>
                    </a:lnTo>
                    <a:lnTo>
                      <a:pt x="82" y="1153"/>
                    </a:lnTo>
                    <a:lnTo>
                      <a:pt x="126" y="1084"/>
                    </a:lnTo>
                    <a:lnTo>
                      <a:pt x="181" y="1015"/>
                    </a:lnTo>
                    <a:lnTo>
                      <a:pt x="244" y="948"/>
                    </a:lnTo>
                    <a:lnTo>
                      <a:pt x="315" y="883"/>
                    </a:lnTo>
                    <a:lnTo>
                      <a:pt x="395" y="819"/>
                    </a:lnTo>
                    <a:lnTo>
                      <a:pt x="484" y="757"/>
                    </a:lnTo>
                    <a:lnTo>
                      <a:pt x="581" y="696"/>
                    </a:lnTo>
                    <a:lnTo>
                      <a:pt x="684" y="637"/>
                    </a:lnTo>
                    <a:lnTo>
                      <a:pt x="795" y="582"/>
                    </a:lnTo>
                    <a:lnTo>
                      <a:pt x="914" y="527"/>
                    </a:lnTo>
                    <a:lnTo>
                      <a:pt x="1040" y="474"/>
                    </a:lnTo>
                    <a:lnTo>
                      <a:pt x="1173" y="424"/>
                    </a:lnTo>
                    <a:lnTo>
                      <a:pt x="1312" y="377"/>
                    </a:lnTo>
                    <a:lnTo>
                      <a:pt x="1457" y="331"/>
                    </a:lnTo>
                    <a:lnTo>
                      <a:pt x="1608" y="288"/>
                    </a:lnTo>
                    <a:lnTo>
                      <a:pt x="1764" y="248"/>
                    </a:lnTo>
                    <a:lnTo>
                      <a:pt x="1926" y="210"/>
                    </a:lnTo>
                    <a:lnTo>
                      <a:pt x="2093" y="175"/>
                    </a:lnTo>
                    <a:lnTo>
                      <a:pt x="2266" y="143"/>
                    </a:lnTo>
                    <a:lnTo>
                      <a:pt x="2442" y="114"/>
                    </a:lnTo>
                    <a:lnTo>
                      <a:pt x="2624" y="89"/>
                    </a:lnTo>
                    <a:lnTo>
                      <a:pt x="2808" y="66"/>
                    </a:lnTo>
                    <a:lnTo>
                      <a:pt x="2998" y="46"/>
                    </a:lnTo>
                    <a:lnTo>
                      <a:pt x="3191" y="30"/>
                    </a:lnTo>
                    <a:lnTo>
                      <a:pt x="3387" y="17"/>
                    </a:lnTo>
                    <a:lnTo>
                      <a:pt x="3587" y="8"/>
                    </a:lnTo>
                    <a:lnTo>
                      <a:pt x="3789" y="2"/>
                    </a:lnTo>
                    <a:lnTo>
                      <a:pt x="3994" y="0"/>
                    </a:lnTo>
                  </a:path>
                </a:pathLst>
              </a:custGeom>
              <a:solidFill>
                <a:srgbClr val="997BB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549" name="Text Box 358"/>
            <p:cNvSpPr>
              <a:spLocks noChangeArrowheads="1"/>
            </p:cNvSpPr>
            <p:nvPr/>
          </p:nvSpPr>
          <p:spPr bwMode="auto">
            <a:xfrm>
              <a:off x="4439" y="1932"/>
              <a:ext cx="472" cy="2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200" b="1">
                  <a:solidFill>
                    <a:schemeClr val="bg1"/>
                  </a:solidFill>
                  <a:latin typeface="Arial Narrow" panose="020B0606020202030204" pitchFamily="34" charset="0"/>
                  <a:ea typeface="宋体" panose="02010600030101010101" pitchFamily="2" charset="-122"/>
                  <a:cs typeface="Times New Roman" panose="02020603050405020304" pitchFamily="18" charset="0"/>
                </a:rPr>
                <a:t>SMSC</a:t>
              </a:r>
              <a:endParaRPr lang="de-DE" altLang="zh-CN" sz="1200" b="1">
                <a:solidFill>
                  <a:schemeClr val="bg1"/>
                </a:solidFill>
                <a:latin typeface="Arial Narrow" panose="020B0606020202030204" pitchFamily="34" charset="0"/>
                <a:ea typeface="宋体" panose="02010600030101010101" pitchFamily="2" charset="-122"/>
                <a:cs typeface="Times New Roman" panose="02020603050405020304" pitchFamily="18" charset="0"/>
              </a:endParaRPr>
            </a:p>
          </p:txBody>
        </p:sp>
      </p:grpSp>
      <p:graphicFrame>
        <p:nvGraphicFramePr>
          <p:cNvPr id="2550" name="Object 359"/>
          <p:cNvGraphicFramePr>
            <a:graphicFrameLocks noChangeAspect="1"/>
          </p:cNvGraphicFramePr>
          <p:nvPr/>
        </p:nvGraphicFramePr>
        <p:xfrm>
          <a:off x="7472363" y="5562600"/>
          <a:ext cx="360362" cy="414338"/>
        </p:xfrm>
        <a:graphic>
          <a:graphicData uri="http://schemas.openxmlformats.org/presentationml/2006/ole">
            <mc:AlternateContent xmlns:mc="http://schemas.openxmlformats.org/markup-compatibility/2006">
              <mc:Choice xmlns:v="urn:schemas-microsoft-com:vml" Requires="v">
                <p:oleObj spid="_x0000_s117763" name="VISIO" r:id="rId9" imgW="23837900" imgH="13208000" progId="Visio.Drawing.6">
                  <p:embed/>
                </p:oleObj>
              </mc:Choice>
              <mc:Fallback>
                <p:oleObj name="VISIO" r:id="rId9" imgW="23837900" imgH="13208000" progId="Visio.Drawing.6">
                  <p:embed/>
                  <p:pic>
                    <p:nvPicPr>
                      <p:cNvPr id="0" name="Object 35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472363" y="5562600"/>
                        <a:ext cx="360362" cy="41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51" name="Freeform 360"/>
          <p:cNvSpPr/>
          <p:nvPr/>
        </p:nvSpPr>
        <p:spPr bwMode="auto">
          <a:xfrm rot="3600000">
            <a:off x="5472113" y="4381500"/>
            <a:ext cx="350837" cy="296863"/>
          </a:xfrm>
          <a:custGeom>
            <a:avLst/>
            <a:gdLst>
              <a:gd name="T0" fmla="*/ 0 w 576"/>
              <a:gd name="T1" fmla="*/ 288 h 288"/>
              <a:gd name="T2" fmla="*/ 336 w 576"/>
              <a:gd name="T3" fmla="*/ 48 h 288"/>
              <a:gd name="T4" fmla="*/ 288 w 576"/>
              <a:gd name="T5" fmla="*/ 192 h 288"/>
              <a:gd name="T6" fmla="*/ 576 w 576"/>
              <a:gd name="T7" fmla="*/ 0 h 288"/>
              <a:gd name="T8" fmla="*/ 240 w 576"/>
              <a:gd name="T9" fmla="*/ 288 h 288"/>
              <a:gd name="T10" fmla="*/ 264 w 576"/>
              <a:gd name="T11" fmla="*/ 152 h 288"/>
              <a:gd name="T12" fmla="*/ 0 w 576"/>
              <a:gd name="T13" fmla="*/ 288 h 288"/>
            </a:gdLst>
            <a:ahLst/>
            <a:cxnLst>
              <a:cxn ang="0">
                <a:pos x="T0" y="T1"/>
              </a:cxn>
              <a:cxn ang="0">
                <a:pos x="T2" y="T3"/>
              </a:cxn>
              <a:cxn ang="0">
                <a:pos x="T4" y="T5"/>
              </a:cxn>
              <a:cxn ang="0">
                <a:pos x="T6" y="T7"/>
              </a:cxn>
              <a:cxn ang="0">
                <a:pos x="T8" y="T9"/>
              </a:cxn>
              <a:cxn ang="0">
                <a:pos x="T10" y="T11"/>
              </a:cxn>
              <a:cxn ang="0">
                <a:pos x="T12" y="T13"/>
              </a:cxn>
            </a:cxnLst>
            <a:rect l="0" t="0" r="r" b="b"/>
            <a:pathLst>
              <a:path w="576" h="288">
                <a:moveTo>
                  <a:pt x="0" y="288"/>
                </a:moveTo>
                <a:lnTo>
                  <a:pt x="336" y="48"/>
                </a:lnTo>
                <a:lnTo>
                  <a:pt x="288" y="192"/>
                </a:lnTo>
                <a:lnTo>
                  <a:pt x="576" y="0"/>
                </a:lnTo>
                <a:lnTo>
                  <a:pt x="240" y="288"/>
                </a:lnTo>
                <a:lnTo>
                  <a:pt x="264" y="152"/>
                </a:lnTo>
                <a:lnTo>
                  <a:pt x="0" y="288"/>
                </a:lnTo>
                <a:close/>
              </a:path>
            </a:pathLst>
          </a:custGeom>
          <a:solidFill>
            <a:srgbClr val="99CCCC"/>
          </a:solidFill>
          <a:ln w="9525" cap="flat" algn="ctr">
            <a:solidFill>
              <a:srgbClr val="000000"/>
            </a:solidFill>
            <a:prstDash val="solid"/>
            <a:round/>
            <a:headEnd type="none" w="med" len="med"/>
            <a:tailEnd type="none" w="med" len="med"/>
          </a:ln>
        </p:spPr>
        <p:txBody>
          <a:bodyPr rot="10800000" vert="eaVert"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52" name="Rectangle 361"/>
          <p:cNvSpPr>
            <a:spLocks noChangeArrowheads="1"/>
          </p:cNvSpPr>
          <p:nvPr/>
        </p:nvSpPr>
        <p:spPr bwMode="auto">
          <a:xfrm>
            <a:off x="1262063" y="5703888"/>
            <a:ext cx="4167187" cy="338137"/>
          </a:xfrm>
          <a:prstGeom prst="rect">
            <a:avLst/>
          </a:prstGeom>
          <a:gradFill rotWithShape="0">
            <a:gsLst>
              <a:gs pos="0">
                <a:srgbClr val="FFFF99"/>
              </a:gs>
              <a:gs pos="100000">
                <a:srgbClr val="767647"/>
              </a:gs>
            </a:gsLst>
            <a:path path="shape">
              <a:fillToRect l="50000" t="50000" r="50000" b="50000"/>
            </a:path>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US" altLang="zh-CN" sz="2000">
                <a:latin typeface="Times New Roman" panose="02020603050405020304" pitchFamily="18" charset="0"/>
                <a:ea typeface="宋体" panose="02010600030101010101" pitchFamily="2" charset="-122"/>
                <a:cs typeface="Times New Roman" panose="02020603050405020304" pitchFamily="18" charset="0"/>
              </a:rPr>
              <a:t>WDM/DWDM</a:t>
            </a:r>
            <a:endParaRPr kumimoji="1" lang="en-US" altLang="zh-CN" sz="2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53" name="Oval 362"/>
          <p:cNvSpPr>
            <a:spLocks noChangeArrowheads="1"/>
          </p:cNvSpPr>
          <p:nvPr/>
        </p:nvSpPr>
        <p:spPr bwMode="auto">
          <a:xfrm>
            <a:off x="1052513" y="5164138"/>
            <a:ext cx="2570162" cy="539750"/>
          </a:xfrm>
          <a:prstGeom prst="ellipse">
            <a:avLst/>
          </a:prstGeom>
          <a:gradFill rotWithShape="0">
            <a:gsLst>
              <a:gs pos="0">
                <a:srgbClr val="FFFF99"/>
              </a:gs>
              <a:gs pos="100000">
                <a:srgbClr val="767647"/>
              </a:gs>
            </a:gsLst>
            <a:lin ang="540000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US" altLang="zh-CN" sz="1600" b="1">
                <a:latin typeface="Times New Roman" panose="02020603050405020304" pitchFamily="18" charset="0"/>
                <a:ea typeface="宋体" panose="02010600030101010101" pitchFamily="2" charset="-122"/>
                <a:cs typeface="Times New Roman" panose="02020603050405020304" pitchFamily="18" charset="0"/>
              </a:rPr>
              <a:t>SDH</a:t>
            </a:r>
            <a:endParaRPr kumimoji="1" lang="en-US" altLang="zh-CN" sz="16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54" name="AutoShape 363"/>
          <p:cNvSpPr>
            <a:spLocks noChangeArrowheads="1"/>
          </p:cNvSpPr>
          <p:nvPr/>
        </p:nvSpPr>
        <p:spPr bwMode="auto">
          <a:xfrm flipH="1">
            <a:off x="1687513" y="5554663"/>
            <a:ext cx="200025" cy="177800"/>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55" name="AutoShape 364"/>
          <p:cNvSpPr>
            <a:spLocks noChangeArrowheads="1"/>
          </p:cNvSpPr>
          <p:nvPr/>
        </p:nvSpPr>
        <p:spPr bwMode="auto">
          <a:xfrm flipH="1">
            <a:off x="1677988" y="5434013"/>
            <a:ext cx="201612" cy="179387"/>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56" name="AutoShape 365"/>
          <p:cNvSpPr>
            <a:spLocks noChangeArrowheads="1"/>
          </p:cNvSpPr>
          <p:nvPr/>
        </p:nvSpPr>
        <p:spPr bwMode="auto">
          <a:xfrm>
            <a:off x="2441575" y="5095875"/>
            <a:ext cx="201613" cy="179388"/>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57" name="AutoShape 366"/>
          <p:cNvSpPr>
            <a:spLocks noChangeArrowheads="1"/>
          </p:cNvSpPr>
          <p:nvPr/>
        </p:nvSpPr>
        <p:spPr bwMode="auto">
          <a:xfrm>
            <a:off x="2441575" y="4962525"/>
            <a:ext cx="201613" cy="179388"/>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58" name="AutoShape 367"/>
          <p:cNvSpPr>
            <a:spLocks noChangeArrowheads="1"/>
          </p:cNvSpPr>
          <p:nvPr/>
        </p:nvSpPr>
        <p:spPr bwMode="auto">
          <a:xfrm flipH="1">
            <a:off x="2582863" y="5554663"/>
            <a:ext cx="196850" cy="177800"/>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59" name="AutoShape 368"/>
          <p:cNvSpPr>
            <a:spLocks noChangeArrowheads="1"/>
          </p:cNvSpPr>
          <p:nvPr/>
        </p:nvSpPr>
        <p:spPr bwMode="auto">
          <a:xfrm flipH="1">
            <a:off x="2582863" y="5434013"/>
            <a:ext cx="196850" cy="179387"/>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60" name="AutoShape 369"/>
          <p:cNvSpPr>
            <a:spLocks noChangeArrowheads="1"/>
          </p:cNvSpPr>
          <p:nvPr/>
        </p:nvSpPr>
        <p:spPr bwMode="auto">
          <a:xfrm flipH="1">
            <a:off x="1131888" y="5351463"/>
            <a:ext cx="200025" cy="177800"/>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61" name="AutoShape 370"/>
          <p:cNvSpPr>
            <a:spLocks noChangeArrowheads="1"/>
          </p:cNvSpPr>
          <p:nvPr/>
        </p:nvSpPr>
        <p:spPr bwMode="auto">
          <a:xfrm flipH="1">
            <a:off x="1122363" y="5232400"/>
            <a:ext cx="200025" cy="179388"/>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62" name="AutoShape 371"/>
          <p:cNvSpPr>
            <a:spLocks noChangeArrowheads="1"/>
          </p:cNvSpPr>
          <p:nvPr/>
        </p:nvSpPr>
        <p:spPr bwMode="auto">
          <a:xfrm flipH="1">
            <a:off x="1677988" y="5151438"/>
            <a:ext cx="201612" cy="177800"/>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63" name="AutoShape 372"/>
          <p:cNvSpPr>
            <a:spLocks noChangeArrowheads="1"/>
          </p:cNvSpPr>
          <p:nvPr/>
        </p:nvSpPr>
        <p:spPr bwMode="auto">
          <a:xfrm flipH="1">
            <a:off x="1677988" y="5029200"/>
            <a:ext cx="201612" cy="179388"/>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64" name="Oval 373"/>
          <p:cNvSpPr>
            <a:spLocks noChangeArrowheads="1"/>
          </p:cNvSpPr>
          <p:nvPr/>
        </p:nvSpPr>
        <p:spPr bwMode="auto">
          <a:xfrm>
            <a:off x="3622675" y="5164138"/>
            <a:ext cx="1182688" cy="539750"/>
          </a:xfrm>
          <a:prstGeom prst="ellipse">
            <a:avLst/>
          </a:prstGeom>
          <a:gradFill rotWithShape="0">
            <a:gsLst>
              <a:gs pos="0">
                <a:srgbClr val="FFFF99"/>
              </a:gs>
              <a:gs pos="100000">
                <a:srgbClr val="767647"/>
              </a:gs>
            </a:gsLst>
            <a:lin ang="540000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zh-CN" altLang="en-US" sz="1600" b="1">
                <a:latin typeface="Times New Roman" panose="02020603050405020304" pitchFamily="18" charset="0"/>
                <a:ea typeface="宋体" panose="02010600030101010101" pitchFamily="2" charset="-122"/>
                <a:cs typeface="Times New Roman" panose="02020603050405020304" pitchFamily="18" charset="0"/>
              </a:rPr>
              <a:t>同步网</a:t>
            </a:r>
            <a:endParaRPr kumimoji="1" lang="zh-CN" altLang="en-US" sz="1600"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65" name="AutoShape 374"/>
          <p:cNvSpPr>
            <a:spLocks noChangeArrowheads="1"/>
          </p:cNvSpPr>
          <p:nvPr/>
        </p:nvSpPr>
        <p:spPr bwMode="auto">
          <a:xfrm>
            <a:off x="3328988" y="5419725"/>
            <a:ext cx="196850" cy="179388"/>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66" name="AutoShape 375"/>
          <p:cNvSpPr>
            <a:spLocks noChangeArrowheads="1"/>
          </p:cNvSpPr>
          <p:nvPr/>
        </p:nvSpPr>
        <p:spPr bwMode="auto">
          <a:xfrm>
            <a:off x="3346450" y="5299075"/>
            <a:ext cx="196850" cy="177800"/>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567" name="Group 519"/>
          <p:cNvGrpSpPr/>
          <p:nvPr/>
        </p:nvGrpSpPr>
        <p:grpSpPr bwMode="auto">
          <a:xfrm>
            <a:off x="3692525" y="5164138"/>
            <a:ext cx="279400" cy="207962"/>
            <a:chOff x="1968" y="2010"/>
            <a:chExt cx="563" cy="354"/>
          </a:xfrm>
        </p:grpSpPr>
        <p:sp>
          <p:nvSpPr>
            <p:cNvPr id="2568" name="AutoShape 377"/>
            <p:cNvSpPr>
              <a:spLocks noChangeArrowheads="1"/>
            </p:cNvSpPr>
            <p:nvPr/>
          </p:nvSpPr>
          <p:spPr bwMode="auto">
            <a:xfrm flipH="1">
              <a:off x="1968" y="2010"/>
              <a:ext cx="563" cy="354"/>
            </a:xfrm>
            <a:prstGeom prst="cube">
              <a:avLst>
                <a:gd name="adj" fmla="val 23162"/>
              </a:avLst>
            </a:prstGeom>
            <a:gradFill rotWithShape="0">
              <a:gsLst>
                <a:gs pos="0">
                  <a:srgbClr val="6E718E"/>
                </a:gs>
                <a:gs pos="100000">
                  <a:srgbClr val="DDDDDD"/>
                </a:gs>
              </a:gsLst>
              <a:lin ang="189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69" name="Text Box 378"/>
            <p:cNvSpPr>
              <a:spLocks noChangeArrowheads="1"/>
            </p:cNvSpPr>
            <p:nvPr/>
          </p:nvSpPr>
          <p:spPr bwMode="auto">
            <a:xfrm>
              <a:off x="2112" y="2123"/>
              <a:ext cx="353"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en-US" altLang="zh-CN" sz="1600" b="1">
                  <a:solidFill>
                    <a:srgbClr val="000000"/>
                  </a:solidFill>
                  <a:latin typeface="Arial" panose="020B0604020202020204" pitchFamily="34" charset="0"/>
                  <a:ea typeface="宋体" panose="02010600030101010101" pitchFamily="2" charset="-122"/>
                  <a:cs typeface="Times New Roman" panose="02020603050405020304" pitchFamily="18" charset="0"/>
                </a:rPr>
                <a:t> </a:t>
              </a:r>
              <a:endParaRPr lang="en-US" altLang="zh-CN" sz="1600" b="1">
                <a:solidFill>
                  <a:srgbClr val="000000"/>
                </a:solidFill>
                <a:latin typeface="Arial" panose="020B0604020202020204" pitchFamily="34" charset="0"/>
                <a:ea typeface="宋体" panose="02010600030101010101" pitchFamily="2" charset="-122"/>
                <a:cs typeface="Times New Roman" panose="02020603050405020304" pitchFamily="18" charset="0"/>
              </a:endParaRPr>
            </a:p>
            <a:p>
              <a:pPr algn="ctr" eaLnBrk="0" hangingPunct="0">
                <a:buSzPct val="100000"/>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grpSp>
      <p:grpSp>
        <p:nvGrpSpPr>
          <p:cNvPr id="2570" name="Group 522"/>
          <p:cNvGrpSpPr/>
          <p:nvPr/>
        </p:nvGrpSpPr>
        <p:grpSpPr bwMode="auto">
          <a:xfrm>
            <a:off x="4387850" y="5097463"/>
            <a:ext cx="277813" cy="207962"/>
            <a:chOff x="1968" y="2010"/>
            <a:chExt cx="563" cy="354"/>
          </a:xfrm>
        </p:grpSpPr>
        <p:sp>
          <p:nvSpPr>
            <p:cNvPr id="2571" name="AutoShape 380"/>
            <p:cNvSpPr>
              <a:spLocks noChangeArrowheads="1"/>
            </p:cNvSpPr>
            <p:nvPr/>
          </p:nvSpPr>
          <p:spPr bwMode="auto">
            <a:xfrm flipH="1">
              <a:off x="1968" y="2010"/>
              <a:ext cx="563" cy="354"/>
            </a:xfrm>
            <a:prstGeom prst="cube">
              <a:avLst>
                <a:gd name="adj" fmla="val 23162"/>
              </a:avLst>
            </a:prstGeom>
            <a:gradFill rotWithShape="0">
              <a:gsLst>
                <a:gs pos="0">
                  <a:srgbClr val="6E718E"/>
                </a:gs>
                <a:gs pos="100000">
                  <a:srgbClr val="DDDDDD"/>
                </a:gs>
              </a:gsLst>
              <a:lin ang="189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72" name="Text Box 381"/>
            <p:cNvSpPr>
              <a:spLocks noChangeArrowheads="1"/>
            </p:cNvSpPr>
            <p:nvPr/>
          </p:nvSpPr>
          <p:spPr bwMode="auto">
            <a:xfrm>
              <a:off x="2112" y="2123"/>
              <a:ext cx="353" cy="1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en-US" altLang="zh-CN" sz="1600" b="1">
                  <a:solidFill>
                    <a:srgbClr val="000000"/>
                  </a:solidFill>
                  <a:latin typeface="Arial" panose="020B0604020202020204" pitchFamily="34" charset="0"/>
                  <a:ea typeface="宋体" panose="02010600030101010101" pitchFamily="2" charset="-122"/>
                  <a:cs typeface="Times New Roman" panose="02020603050405020304" pitchFamily="18" charset="0"/>
                </a:rPr>
                <a:t> </a:t>
              </a:r>
              <a:endParaRPr lang="en-US" altLang="zh-CN" sz="1600" b="1">
                <a:solidFill>
                  <a:srgbClr val="000000"/>
                </a:solidFill>
                <a:latin typeface="Arial" panose="020B0604020202020204" pitchFamily="34" charset="0"/>
                <a:ea typeface="宋体" panose="02010600030101010101" pitchFamily="2" charset="-122"/>
                <a:cs typeface="Times New Roman" panose="02020603050405020304" pitchFamily="18" charset="0"/>
              </a:endParaRPr>
            </a:p>
            <a:p>
              <a:pPr algn="ctr" eaLnBrk="0" hangingPunct="0">
                <a:buSzPct val="100000"/>
              </a:pPr>
              <a:endParaRPr lang="en-US" altLang="zh-CN" sz="2400">
                <a:latin typeface="Times New Roman" panose="02020603050405020304" pitchFamily="18" charset="0"/>
                <a:ea typeface="宋体" panose="02010600030101010101" pitchFamily="2" charset="-122"/>
                <a:cs typeface="Times New Roman" panose="02020603050405020304" pitchFamily="18" charset="0"/>
              </a:endParaRPr>
            </a:p>
          </p:txBody>
        </p:sp>
      </p:grpSp>
      <p:sp>
        <p:nvSpPr>
          <p:cNvPr id="2573" name="Rectangle 382"/>
          <p:cNvSpPr>
            <a:spLocks noChangeArrowheads="1"/>
          </p:cNvSpPr>
          <p:nvPr/>
        </p:nvSpPr>
        <p:spPr bwMode="auto">
          <a:xfrm>
            <a:off x="2095500" y="1858963"/>
            <a:ext cx="1139825" cy="246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4399" tIns="42200" rIns="84399" bIns="42200"/>
          <a:lstStyle>
            <a:lvl1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016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016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75000"/>
              </a:lnSpc>
              <a:buSzPct val="100000"/>
            </a:pPr>
            <a:r>
              <a:rPr lang="zh-CN" altLang="en-US" sz="1400">
                <a:solidFill>
                  <a:schemeClr val="bg1"/>
                </a:solidFill>
                <a:latin typeface="Arial" panose="020B0604020202020204" pitchFamily="34" charset="0"/>
                <a:ea typeface="宋体" panose="02010600030101010101" pitchFamily="2" charset="-122"/>
                <a:cs typeface="Times New Roman" panose="02020603050405020304" pitchFamily="18" charset="0"/>
              </a:rPr>
              <a:t>短消息中心</a:t>
            </a:r>
            <a:endParaRPr lang="zh-CN" altLang="en-US" sz="1400">
              <a:solidFill>
                <a:schemeClr val="bg1"/>
              </a:solidFill>
              <a:latin typeface="Arial" panose="020B0604020202020204" pitchFamily="34" charset="0"/>
              <a:ea typeface="宋体" panose="02010600030101010101" pitchFamily="2" charset="-122"/>
              <a:cs typeface="Times New Roman" panose="02020603050405020304" pitchFamily="18" charset="0"/>
            </a:endParaRPr>
          </a:p>
        </p:txBody>
      </p:sp>
      <p:sp>
        <p:nvSpPr>
          <p:cNvPr id="2574" name="AutoShape 383"/>
          <p:cNvSpPr>
            <a:spLocks noChangeArrowheads="1"/>
          </p:cNvSpPr>
          <p:nvPr/>
        </p:nvSpPr>
        <p:spPr bwMode="auto">
          <a:xfrm>
            <a:off x="2998788" y="2127250"/>
            <a:ext cx="277812" cy="338138"/>
          </a:xfrm>
          <a:prstGeom prst="upDownArrow">
            <a:avLst>
              <a:gd name="adj1" fmla="val 36667"/>
              <a:gd name="adj2" fmla="val 40572"/>
            </a:avLst>
          </a:prstGeom>
          <a:solidFill>
            <a:srgbClr val="3366FF"/>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575" name="Group 527"/>
          <p:cNvGrpSpPr/>
          <p:nvPr/>
        </p:nvGrpSpPr>
        <p:grpSpPr bwMode="auto">
          <a:xfrm>
            <a:off x="6819900" y="2600325"/>
            <a:ext cx="346075" cy="223838"/>
            <a:chOff x="370" y="1977"/>
            <a:chExt cx="494" cy="159"/>
          </a:xfrm>
        </p:grpSpPr>
        <p:sp>
          <p:nvSpPr>
            <p:cNvPr id="2576" name="Freeform 385"/>
            <p:cNvSpPr/>
            <p:nvPr/>
          </p:nvSpPr>
          <p:spPr bwMode="auto">
            <a:xfrm>
              <a:off x="710" y="2043"/>
              <a:ext cx="154" cy="92"/>
            </a:xfrm>
            <a:custGeom>
              <a:avLst/>
              <a:gdLst>
                <a:gd name="T0" fmla="*/ 0 w 154"/>
                <a:gd name="T1" fmla="*/ 91 h 92"/>
                <a:gd name="T2" fmla="*/ 40 w 154"/>
                <a:gd name="T3" fmla="*/ 60 h 92"/>
                <a:gd name="T4" fmla="*/ 43 w 154"/>
                <a:gd name="T5" fmla="*/ 75 h 92"/>
                <a:gd name="T6" fmla="*/ 105 w 154"/>
                <a:gd name="T7" fmla="*/ 25 h 92"/>
                <a:gd name="T8" fmla="*/ 108 w 154"/>
                <a:gd name="T9" fmla="*/ 33 h 92"/>
                <a:gd name="T10" fmla="*/ 153 w 154"/>
                <a:gd name="T11" fmla="*/ 0 h 92"/>
              </a:gdLst>
              <a:ahLst/>
              <a:cxnLst>
                <a:cxn ang="0">
                  <a:pos x="T0" y="T1"/>
                </a:cxn>
                <a:cxn ang="0">
                  <a:pos x="T2" y="T3"/>
                </a:cxn>
                <a:cxn ang="0">
                  <a:pos x="T4" y="T5"/>
                </a:cxn>
                <a:cxn ang="0">
                  <a:pos x="T6" y="T7"/>
                </a:cxn>
                <a:cxn ang="0">
                  <a:pos x="T8" y="T9"/>
                </a:cxn>
                <a:cxn ang="0">
                  <a:pos x="T10" y="T11"/>
                </a:cxn>
              </a:cxnLst>
              <a:rect l="0" t="0" r="r" b="b"/>
              <a:pathLst>
                <a:path w="154" h="92">
                  <a:moveTo>
                    <a:pt x="0" y="91"/>
                  </a:moveTo>
                  <a:lnTo>
                    <a:pt x="40" y="60"/>
                  </a:lnTo>
                  <a:lnTo>
                    <a:pt x="43" y="75"/>
                  </a:lnTo>
                  <a:lnTo>
                    <a:pt x="105" y="25"/>
                  </a:lnTo>
                  <a:lnTo>
                    <a:pt x="108" y="33"/>
                  </a:lnTo>
                  <a:lnTo>
                    <a:pt x="153" y="0"/>
                  </a:lnTo>
                </a:path>
              </a:pathLst>
            </a:custGeom>
            <a:noFill/>
            <a:ln w="12700" cap="rnd"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77" name="Freeform 386"/>
            <p:cNvSpPr/>
            <p:nvPr/>
          </p:nvSpPr>
          <p:spPr bwMode="auto">
            <a:xfrm>
              <a:off x="642" y="1977"/>
              <a:ext cx="107" cy="139"/>
            </a:xfrm>
            <a:custGeom>
              <a:avLst/>
              <a:gdLst>
                <a:gd name="T0" fmla="*/ 0 w 107"/>
                <a:gd name="T1" fmla="*/ 138 h 139"/>
                <a:gd name="T2" fmla="*/ 15 w 107"/>
                <a:gd name="T3" fmla="*/ 98 h 139"/>
                <a:gd name="T4" fmla="*/ 33 w 107"/>
                <a:gd name="T5" fmla="*/ 111 h 139"/>
                <a:gd name="T6" fmla="*/ 67 w 107"/>
                <a:gd name="T7" fmla="*/ 39 h 139"/>
                <a:gd name="T8" fmla="*/ 81 w 107"/>
                <a:gd name="T9" fmla="*/ 49 h 139"/>
                <a:gd name="T10" fmla="*/ 106 w 107"/>
                <a:gd name="T11" fmla="*/ 0 h 139"/>
              </a:gdLst>
              <a:ahLst/>
              <a:cxnLst>
                <a:cxn ang="0">
                  <a:pos x="T0" y="T1"/>
                </a:cxn>
                <a:cxn ang="0">
                  <a:pos x="T2" y="T3"/>
                </a:cxn>
                <a:cxn ang="0">
                  <a:pos x="T4" y="T5"/>
                </a:cxn>
                <a:cxn ang="0">
                  <a:pos x="T6" y="T7"/>
                </a:cxn>
                <a:cxn ang="0">
                  <a:pos x="T8" y="T9"/>
                </a:cxn>
                <a:cxn ang="0">
                  <a:pos x="T10" y="T11"/>
                </a:cxn>
              </a:cxnLst>
              <a:rect l="0" t="0" r="r" b="b"/>
              <a:pathLst>
                <a:path w="107" h="139">
                  <a:moveTo>
                    <a:pt x="0" y="138"/>
                  </a:moveTo>
                  <a:lnTo>
                    <a:pt x="15" y="98"/>
                  </a:lnTo>
                  <a:lnTo>
                    <a:pt x="33" y="111"/>
                  </a:lnTo>
                  <a:lnTo>
                    <a:pt x="67" y="39"/>
                  </a:lnTo>
                  <a:lnTo>
                    <a:pt x="81" y="49"/>
                  </a:lnTo>
                  <a:lnTo>
                    <a:pt x="106" y="0"/>
                  </a:lnTo>
                </a:path>
              </a:pathLst>
            </a:custGeom>
            <a:noFill/>
            <a:ln w="12700" cap="rnd"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78" name="Freeform 387"/>
            <p:cNvSpPr/>
            <p:nvPr/>
          </p:nvSpPr>
          <p:spPr bwMode="auto">
            <a:xfrm>
              <a:off x="482" y="1977"/>
              <a:ext cx="109" cy="139"/>
            </a:xfrm>
            <a:custGeom>
              <a:avLst/>
              <a:gdLst>
                <a:gd name="T0" fmla="*/ 108 w 109"/>
                <a:gd name="T1" fmla="*/ 138 h 139"/>
                <a:gd name="T2" fmla="*/ 92 w 109"/>
                <a:gd name="T3" fmla="*/ 100 h 139"/>
                <a:gd name="T4" fmla="*/ 73 w 109"/>
                <a:gd name="T5" fmla="*/ 112 h 139"/>
                <a:gd name="T6" fmla="*/ 38 w 109"/>
                <a:gd name="T7" fmla="*/ 39 h 139"/>
                <a:gd name="T8" fmla="*/ 24 w 109"/>
                <a:gd name="T9" fmla="*/ 50 h 139"/>
                <a:gd name="T10" fmla="*/ 0 w 109"/>
                <a:gd name="T11" fmla="*/ 0 h 139"/>
              </a:gdLst>
              <a:ahLst/>
              <a:cxnLst>
                <a:cxn ang="0">
                  <a:pos x="T0" y="T1"/>
                </a:cxn>
                <a:cxn ang="0">
                  <a:pos x="T2" y="T3"/>
                </a:cxn>
                <a:cxn ang="0">
                  <a:pos x="T4" y="T5"/>
                </a:cxn>
                <a:cxn ang="0">
                  <a:pos x="T6" y="T7"/>
                </a:cxn>
                <a:cxn ang="0">
                  <a:pos x="T8" y="T9"/>
                </a:cxn>
                <a:cxn ang="0">
                  <a:pos x="T10" y="T11"/>
                </a:cxn>
              </a:cxnLst>
              <a:rect l="0" t="0" r="r" b="b"/>
              <a:pathLst>
                <a:path w="109" h="139">
                  <a:moveTo>
                    <a:pt x="108" y="138"/>
                  </a:moveTo>
                  <a:lnTo>
                    <a:pt x="92" y="100"/>
                  </a:lnTo>
                  <a:lnTo>
                    <a:pt x="73" y="112"/>
                  </a:lnTo>
                  <a:lnTo>
                    <a:pt x="38" y="39"/>
                  </a:lnTo>
                  <a:lnTo>
                    <a:pt x="24" y="50"/>
                  </a:lnTo>
                  <a:lnTo>
                    <a:pt x="0" y="0"/>
                  </a:lnTo>
                </a:path>
              </a:pathLst>
            </a:custGeom>
            <a:noFill/>
            <a:ln w="12700" cap="rnd"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579" name="Freeform 388"/>
            <p:cNvSpPr/>
            <p:nvPr/>
          </p:nvSpPr>
          <p:spPr bwMode="auto">
            <a:xfrm>
              <a:off x="370" y="2044"/>
              <a:ext cx="152" cy="92"/>
            </a:xfrm>
            <a:custGeom>
              <a:avLst/>
              <a:gdLst>
                <a:gd name="T0" fmla="*/ 151 w 152"/>
                <a:gd name="T1" fmla="*/ 91 h 92"/>
                <a:gd name="T2" fmla="*/ 110 w 152"/>
                <a:gd name="T3" fmla="*/ 58 h 92"/>
                <a:gd name="T4" fmla="*/ 109 w 152"/>
                <a:gd name="T5" fmla="*/ 73 h 92"/>
                <a:gd name="T6" fmla="*/ 47 w 152"/>
                <a:gd name="T7" fmla="*/ 21 h 92"/>
                <a:gd name="T8" fmla="*/ 43 w 152"/>
                <a:gd name="T9" fmla="*/ 34 h 92"/>
                <a:gd name="T10" fmla="*/ 0 w 152"/>
                <a:gd name="T11" fmla="*/ 0 h 92"/>
              </a:gdLst>
              <a:ahLst/>
              <a:cxnLst>
                <a:cxn ang="0">
                  <a:pos x="T0" y="T1"/>
                </a:cxn>
                <a:cxn ang="0">
                  <a:pos x="T2" y="T3"/>
                </a:cxn>
                <a:cxn ang="0">
                  <a:pos x="T4" y="T5"/>
                </a:cxn>
                <a:cxn ang="0">
                  <a:pos x="T6" y="T7"/>
                </a:cxn>
                <a:cxn ang="0">
                  <a:pos x="T8" y="T9"/>
                </a:cxn>
                <a:cxn ang="0">
                  <a:pos x="T10" y="T11"/>
                </a:cxn>
              </a:cxnLst>
              <a:rect l="0" t="0" r="r" b="b"/>
              <a:pathLst>
                <a:path w="152" h="92">
                  <a:moveTo>
                    <a:pt x="151" y="91"/>
                  </a:moveTo>
                  <a:lnTo>
                    <a:pt x="110" y="58"/>
                  </a:lnTo>
                  <a:lnTo>
                    <a:pt x="109" y="73"/>
                  </a:lnTo>
                  <a:lnTo>
                    <a:pt x="47" y="21"/>
                  </a:lnTo>
                  <a:lnTo>
                    <a:pt x="43" y="34"/>
                  </a:lnTo>
                  <a:lnTo>
                    <a:pt x="0" y="0"/>
                  </a:lnTo>
                </a:path>
              </a:pathLst>
            </a:custGeom>
            <a:noFill/>
            <a:ln w="12700" cap="rnd"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580" name="Group 532"/>
          <p:cNvGrpSpPr/>
          <p:nvPr/>
        </p:nvGrpSpPr>
        <p:grpSpPr bwMode="auto">
          <a:xfrm>
            <a:off x="6924675" y="2801938"/>
            <a:ext cx="103188" cy="825500"/>
            <a:chOff x="571" y="2155"/>
            <a:chExt cx="92" cy="745"/>
          </a:xfrm>
        </p:grpSpPr>
        <p:sp>
          <p:nvSpPr>
            <p:cNvPr id="2581" name="Line 390"/>
            <p:cNvSpPr>
              <a:spLocks noChangeShapeType="1"/>
            </p:cNvSpPr>
            <p:nvPr/>
          </p:nvSpPr>
          <p:spPr bwMode="auto">
            <a:xfrm>
              <a:off x="609" y="2418"/>
              <a:ext cx="23" cy="0"/>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582" name="Group 534"/>
            <p:cNvGrpSpPr/>
            <p:nvPr/>
          </p:nvGrpSpPr>
          <p:grpSpPr bwMode="auto">
            <a:xfrm>
              <a:off x="571" y="2155"/>
              <a:ext cx="92" cy="745"/>
              <a:chOff x="571" y="2155"/>
              <a:chExt cx="92" cy="745"/>
            </a:xfrm>
          </p:grpSpPr>
          <p:sp>
            <p:nvSpPr>
              <p:cNvPr id="2583" name="Line 392"/>
              <p:cNvSpPr>
                <a:spLocks noChangeShapeType="1"/>
              </p:cNvSpPr>
              <p:nvPr/>
            </p:nvSpPr>
            <p:spPr bwMode="auto">
              <a:xfrm flipH="1" flipV="1">
                <a:off x="619" y="2157"/>
                <a:ext cx="0" cy="158"/>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84" name="Line 393"/>
              <p:cNvSpPr>
                <a:spLocks noChangeShapeType="1"/>
              </p:cNvSpPr>
              <p:nvPr/>
            </p:nvSpPr>
            <p:spPr bwMode="auto">
              <a:xfrm flipV="1">
                <a:off x="573" y="2303"/>
                <a:ext cx="32" cy="597"/>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85" name="Line 394"/>
              <p:cNvSpPr>
                <a:spLocks noChangeShapeType="1"/>
              </p:cNvSpPr>
              <p:nvPr/>
            </p:nvSpPr>
            <p:spPr bwMode="auto">
              <a:xfrm>
                <a:off x="632" y="2312"/>
                <a:ext cx="31" cy="580"/>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86" name="Line 395"/>
              <p:cNvSpPr>
                <a:spLocks noChangeShapeType="1"/>
              </p:cNvSpPr>
              <p:nvPr/>
            </p:nvSpPr>
            <p:spPr bwMode="auto">
              <a:xfrm>
                <a:off x="577" y="2880"/>
                <a:ext cx="86" cy="0"/>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87" name="Line 396"/>
              <p:cNvSpPr>
                <a:spLocks noChangeShapeType="1"/>
              </p:cNvSpPr>
              <p:nvPr/>
            </p:nvSpPr>
            <p:spPr bwMode="auto">
              <a:xfrm>
                <a:off x="588" y="2719"/>
                <a:ext cx="66" cy="0"/>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88" name="Line 397"/>
              <p:cNvSpPr>
                <a:spLocks noChangeShapeType="1"/>
              </p:cNvSpPr>
              <p:nvPr/>
            </p:nvSpPr>
            <p:spPr bwMode="auto">
              <a:xfrm>
                <a:off x="587" y="2725"/>
                <a:ext cx="74" cy="155"/>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89" name="Line 398"/>
              <p:cNvSpPr>
                <a:spLocks noChangeShapeType="1"/>
              </p:cNvSpPr>
              <p:nvPr/>
            </p:nvSpPr>
            <p:spPr bwMode="auto">
              <a:xfrm flipH="1">
                <a:off x="571" y="2724"/>
                <a:ext cx="89" cy="152"/>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90" name="Line 399"/>
              <p:cNvSpPr>
                <a:spLocks noChangeShapeType="1"/>
              </p:cNvSpPr>
              <p:nvPr/>
            </p:nvSpPr>
            <p:spPr bwMode="auto">
              <a:xfrm>
                <a:off x="598" y="2563"/>
                <a:ext cx="44" cy="0"/>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91" name="Line 400"/>
              <p:cNvSpPr>
                <a:spLocks noChangeShapeType="1"/>
              </p:cNvSpPr>
              <p:nvPr/>
            </p:nvSpPr>
            <p:spPr bwMode="auto">
              <a:xfrm>
                <a:off x="597" y="2566"/>
                <a:ext cx="53" cy="150"/>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92" name="Line 401"/>
              <p:cNvSpPr>
                <a:spLocks noChangeShapeType="1"/>
              </p:cNvSpPr>
              <p:nvPr/>
            </p:nvSpPr>
            <p:spPr bwMode="auto">
              <a:xfrm flipV="1">
                <a:off x="584" y="2558"/>
                <a:ext cx="56" cy="165"/>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93" name="Line 402"/>
              <p:cNvSpPr>
                <a:spLocks noChangeShapeType="1"/>
              </p:cNvSpPr>
              <p:nvPr/>
            </p:nvSpPr>
            <p:spPr bwMode="auto">
              <a:xfrm>
                <a:off x="604" y="2422"/>
                <a:ext cx="38" cy="139"/>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94" name="Line 403"/>
              <p:cNvSpPr>
                <a:spLocks noChangeShapeType="1"/>
              </p:cNvSpPr>
              <p:nvPr/>
            </p:nvSpPr>
            <p:spPr bwMode="auto">
              <a:xfrm flipV="1">
                <a:off x="595" y="2413"/>
                <a:ext cx="36" cy="156"/>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95" name="Line 404"/>
              <p:cNvSpPr>
                <a:spLocks noChangeShapeType="1"/>
              </p:cNvSpPr>
              <p:nvPr/>
            </p:nvSpPr>
            <p:spPr bwMode="auto">
              <a:xfrm flipV="1">
                <a:off x="603" y="2305"/>
                <a:ext cx="22" cy="121"/>
              </a:xfrm>
              <a:prstGeom prst="line">
                <a:avLst/>
              </a:prstGeom>
              <a:noFill/>
              <a:ln w="12700"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596" name="Oval 405"/>
              <p:cNvSpPr>
                <a:spLocks noChangeArrowheads="1"/>
              </p:cNvSpPr>
              <p:nvPr/>
            </p:nvSpPr>
            <p:spPr bwMode="auto">
              <a:xfrm>
                <a:off x="611" y="2155"/>
                <a:ext cx="9" cy="2"/>
              </a:xfrm>
              <a:prstGeom prst="ellipse">
                <a:avLst/>
              </a:prstGeom>
              <a:solidFill>
                <a:srgbClr val="C0C0C0"/>
              </a:solidFill>
              <a:ln w="12700" cap="flat" algn="ctr">
                <a:solidFill>
                  <a:srgbClr val="990000"/>
                </a:solidFill>
                <a:prstDash val="solid"/>
                <a:round/>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sp>
        <p:nvSpPr>
          <p:cNvPr id="2597" name="AutoShape 406"/>
          <p:cNvSpPr>
            <a:spLocks noChangeArrowheads="1"/>
          </p:cNvSpPr>
          <p:nvPr/>
        </p:nvSpPr>
        <p:spPr bwMode="auto">
          <a:xfrm>
            <a:off x="6611938" y="3206750"/>
            <a:ext cx="207962" cy="203200"/>
          </a:xfrm>
          <a:prstGeom prst="cube">
            <a:avLst>
              <a:gd name="adj" fmla="val 31944"/>
            </a:avLst>
          </a:prstGeom>
          <a:solidFill>
            <a:srgbClr val="FFCC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GB" altLang="zh-CN" sz="1000">
                <a:latin typeface="Times New Roman" panose="02020603050405020304" pitchFamily="18" charset="0"/>
                <a:ea typeface="宋体" panose="02010600030101010101" pitchFamily="2" charset="-122"/>
                <a:cs typeface="Times New Roman" panose="02020603050405020304" pitchFamily="18" charset="0"/>
              </a:rPr>
              <a:t>BTS</a:t>
            </a:r>
            <a:endParaRPr kumimoji="1" lang="en-GB" altLang="zh-CN" sz="10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598" name="AutoShape 407"/>
          <p:cNvSpPr>
            <a:spLocks noChangeArrowheads="1"/>
          </p:cNvSpPr>
          <p:nvPr/>
        </p:nvSpPr>
        <p:spPr bwMode="auto">
          <a:xfrm>
            <a:off x="6750050" y="3409950"/>
            <a:ext cx="198438" cy="246063"/>
          </a:xfrm>
          <a:prstGeom prst="cube">
            <a:avLst>
              <a:gd name="adj" fmla="val 24639"/>
            </a:avLst>
          </a:prstGeom>
          <a:solidFill>
            <a:srgbClr val="FFCC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GB" altLang="zh-CN" sz="1000">
                <a:latin typeface="Times New Roman" panose="02020603050405020304" pitchFamily="18" charset="0"/>
                <a:ea typeface="宋体" panose="02010600030101010101" pitchFamily="2" charset="-122"/>
                <a:cs typeface="Times New Roman" panose="02020603050405020304" pitchFamily="18" charset="0"/>
              </a:rPr>
              <a:t>BTS</a:t>
            </a:r>
            <a:endParaRPr kumimoji="1" lang="en-GB" altLang="zh-CN" sz="1000">
              <a:latin typeface="Times New Roman" panose="02020603050405020304" pitchFamily="18" charset="0"/>
              <a:ea typeface="宋体" panose="02010600030101010101" pitchFamily="2" charset="-122"/>
              <a:cs typeface="Times New Roman" panose="02020603050405020304" pitchFamily="18" charset="0"/>
            </a:endParaRPr>
          </a:p>
        </p:txBody>
      </p:sp>
      <p:grpSp>
        <p:nvGrpSpPr>
          <p:cNvPr id="2599" name="Group 551"/>
          <p:cNvGrpSpPr/>
          <p:nvPr/>
        </p:nvGrpSpPr>
        <p:grpSpPr bwMode="auto">
          <a:xfrm>
            <a:off x="8001000" y="2735263"/>
            <a:ext cx="484188" cy="679450"/>
            <a:chOff x="4150" y="1752"/>
            <a:chExt cx="800" cy="801"/>
          </a:xfrm>
        </p:grpSpPr>
        <p:sp>
          <p:nvSpPr>
            <p:cNvPr id="2600" name="Freeform 409"/>
            <p:cNvSpPr/>
            <p:nvPr/>
          </p:nvSpPr>
          <p:spPr bwMode="auto">
            <a:xfrm>
              <a:off x="4150" y="1752"/>
              <a:ext cx="800" cy="801"/>
            </a:xfrm>
            <a:custGeom>
              <a:avLst/>
              <a:gdLst>
                <a:gd name="T0" fmla="*/ 197 w 625"/>
                <a:gd name="T1" fmla="*/ 700 h 716"/>
                <a:gd name="T2" fmla="*/ 151 w 625"/>
                <a:gd name="T3" fmla="*/ 683 h 716"/>
                <a:gd name="T4" fmla="*/ 125 w 625"/>
                <a:gd name="T5" fmla="*/ 669 h 716"/>
                <a:gd name="T6" fmla="*/ 114 w 625"/>
                <a:gd name="T7" fmla="*/ 635 h 716"/>
                <a:gd name="T8" fmla="*/ 85 w 625"/>
                <a:gd name="T9" fmla="*/ 622 h 716"/>
                <a:gd name="T10" fmla="*/ 57 w 625"/>
                <a:gd name="T11" fmla="*/ 613 h 716"/>
                <a:gd name="T12" fmla="*/ 30 w 625"/>
                <a:gd name="T13" fmla="*/ 600 h 716"/>
                <a:gd name="T14" fmla="*/ 25 w 625"/>
                <a:gd name="T15" fmla="*/ 558 h 716"/>
                <a:gd name="T16" fmla="*/ 34 w 625"/>
                <a:gd name="T17" fmla="*/ 514 h 716"/>
                <a:gd name="T18" fmla="*/ 42 w 625"/>
                <a:gd name="T19" fmla="*/ 478 h 716"/>
                <a:gd name="T20" fmla="*/ 52 w 625"/>
                <a:gd name="T21" fmla="*/ 436 h 716"/>
                <a:gd name="T22" fmla="*/ 30 w 625"/>
                <a:gd name="T23" fmla="*/ 416 h 716"/>
                <a:gd name="T24" fmla="*/ 2 w 625"/>
                <a:gd name="T25" fmla="*/ 407 h 716"/>
                <a:gd name="T26" fmla="*/ 22 w 625"/>
                <a:gd name="T27" fmla="*/ 398 h 716"/>
                <a:gd name="T28" fmla="*/ 57 w 625"/>
                <a:gd name="T29" fmla="*/ 406 h 716"/>
                <a:gd name="T30" fmla="*/ 84 w 625"/>
                <a:gd name="T31" fmla="*/ 403 h 716"/>
                <a:gd name="T32" fmla="*/ 110 w 625"/>
                <a:gd name="T33" fmla="*/ 408 h 716"/>
                <a:gd name="T34" fmla="*/ 159 w 625"/>
                <a:gd name="T35" fmla="*/ 430 h 716"/>
                <a:gd name="T36" fmla="*/ 197 w 625"/>
                <a:gd name="T37" fmla="*/ 444 h 716"/>
                <a:gd name="T38" fmla="*/ 221 w 625"/>
                <a:gd name="T39" fmla="*/ 416 h 716"/>
                <a:gd name="T40" fmla="*/ 243 w 625"/>
                <a:gd name="T41" fmla="*/ 391 h 716"/>
                <a:gd name="T42" fmla="*/ 251 w 625"/>
                <a:gd name="T43" fmla="*/ 410 h 716"/>
                <a:gd name="T44" fmla="*/ 247 w 625"/>
                <a:gd name="T45" fmla="*/ 442 h 716"/>
                <a:gd name="T46" fmla="*/ 292 w 625"/>
                <a:gd name="T47" fmla="*/ 463 h 716"/>
                <a:gd name="T48" fmla="*/ 354 w 625"/>
                <a:gd name="T49" fmla="*/ 445 h 716"/>
                <a:gd name="T50" fmla="*/ 372 w 625"/>
                <a:gd name="T51" fmla="*/ 371 h 716"/>
                <a:gd name="T52" fmla="*/ 351 w 625"/>
                <a:gd name="T53" fmla="*/ 357 h 716"/>
                <a:gd name="T54" fmla="*/ 333 w 625"/>
                <a:gd name="T55" fmla="*/ 330 h 716"/>
                <a:gd name="T56" fmla="*/ 320 w 625"/>
                <a:gd name="T57" fmla="*/ 298 h 716"/>
                <a:gd name="T58" fmla="*/ 302 w 625"/>
                <a:gd name="T59" fmla="*/ 272 h 716"/>
                <a:gd name="T60" fmla="*/ 282 w 625"/>
                <a:gd name="T61" fmla="*/ 249 h 716"/>
                <a:gd name="T62" fmla="*/ 308 w 625"/>
                <a:gd name="T63" fmla="*/ 217 h 716"/>
                <a:gd name="T64" fmla="*/ 302 w 625"/>
                <a:gd name="T65" fmla="*/ 177 h 716"/>
                <a:gd name="T66" fmla="*/ 330 w 625"/>
                <a:gd name="T67" fmla="*/ 106 h 716"/>
                <a:gd name="T68" fmla="*/ 335 w 625"/>
                <a:gd name="T69" fmla="*/ 65 h 716"/>
                <a:gd name="T70" fmla="*/ 346 w 625"/>
                <a:gd name="T71" fmla="*/ 41 h 716"/>
                <a:gd name="T72" fmla="*/ 354 w 625"/>
                <a:gd name="T73" fmla="*/ 4 h 716"/>
                <a:gd name="T74" fmla="*/ 389 w 625"/>
                <a:gd name="T75" fmla="*/ 0 h 716"/>
                <a:gd name="T76" fmla="*/ 424 w 625"/>
                <a:gd name="T77" fmla="*/ 25 h 716"/>
                <a:gd name="T78" fmla="*/ 491 w 625"/>
                <a:gd name="T79" fmla="*/ 6 h 716"/>
                <a:gd name="T80" fmla="*/ 531 w 625"/>
                <a:gd name="T81" fmla="*/ 24 h 716"/>
                <a:gd name="T82" fmla="*/ 561 w 625"/>
                <a:gd name="T83" fmla="*/ 53 h 716"/>
                <a:gd name="T84" fmla="*/ 562 w 625"/>
                <a:gd name="T85" fmla="*/ 81 h 716"/>
                <a:gd name="T86" fmla="*/ 582 w 625"/>
                <a:gd name="T87" fmla="*/ 127 h 716"/>
                <a:gd name="T88" fmla="*/ 582 w 625"/>
                <a:gd name="T89" fmla="*/ 162 h 716"/>
                <a:gd name="T90" fmla="*/ 584 w 625"/>
                <a:gd name="T91" fmla="*/ 196 h 716"/>
                <a:gd name="T92" fmla="*/ 580 w 625"/>
                <a:gd name="T93" fmla="*/ 239 h 716"/>
                <a:gd name="T94" fmla="*/ 560 w 625"/>
                <a:gd name="T95" fmla="*/ 275 h 716"/>
                <a:gd name="T96" fmla="*/ 535 w 625"/>
                <a:gd name="T97" fmla="*/ 292 h 716"/>
                <a:gd name="T98" fmla="*/ 538 w 625"/>
                <a:gd name="T99" fmla="*/ 308 h 716"/>
                <a:gd name="T100" fmla="*/ 593 w 625"/>
                <a:gd name="T101" fmla="*/ 344 h 716"/>
                <a:gd name="T102" fmla="*/ 620 w 625"/>
                <a:gd name="T103" fmla="*/ 401 h 716"/>
                <a:gd name="T104" fmla="*/ 611 w 625"/>
                <a:gd name="T105" fmla="*/ 406 h 716"/>
                <a:gd name="T106" fmla="*/ 558 w 625"/>
                <a:gd name="T107" fmla="*/ 326 h 716"/>
                <a:gd name="T108" fmla="*/ 508 w 625"/>
                <a:gd name="T109" fmla="*/ 326 h 716"/>
                <a:gd name="T110" fmla="*/ 466 w 625"/>
                <a:gd name="T111" fmla="*/ 398 h 716"/>
                <a:gd name="T112" fmla="*/ 415 w 625"/>
                <a:gd name="T113" fmla="*/ 526 h 716"/>
                <a:gd name="T114" fmla="*/ 358 w 625"/>
                <a:gd name="T115" fmla="*/ 653 h 716"/>
                <a:gd name="T116" fmla="*/ 310 w 625"/>
                <a:gd name="T117" fmla="*/ 659 h 716"/>
                <a:gd name="T118" fmla="*/ 295 w 625"/>
                <a:gd name="T119" fmla="*/ 683 h 716"/>
                <a:gd name="T120" fmla="*/ 269 w 625"/>
                <a:gd name="T121" fmla="*/ 713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25" h="716">
                  <a:moveTo>
                    <a:pt x="250" y="715"/>
                  </a:moveTo>
                  <a:lnTo>
                    <a:pt x="247" y="711"/>
                  </a:lnTo>
                  <a:lnTo>
                    <a:pt x="242" y="707"/>
                  </a:lnTo>
                  <a:lnTo>
                    <a:pt x="238" y="705"/>
                  </a:lnTo>
                  <a:lnTo>
                    <a:pt x="236" y="702"/>
                  </a:lnTo>
                  <a:lnTo>
                    <a:pt x="230" y="701"/>
                  </a:lnTo>
                  <a:lnTo>
                    <a:pt x="228" y="700"/>
                  </a:lnTo>
                  <a:lnTo>
                    <a:pt x="223" y="700"/>
                  </a:lnTo>
                  <a:lnTo>
                    <a:pt x="220" y="699"/>
                  </a:lnTo>
                  <a:lnTo>
                    <a:pt x="215" y="699"/>
                  </a:lnTo>
                  <a:lnTo>
                    <a:pt x="210" y="699"/>
                  </a:lnTo>
                  <a:lnTo>
                    <a:pt x="207" y="700"/>
                  </a:lnTo>
                  <a:lnTo>
                    <a:pt x="201" y="700"/>
                  </a:lnTo>
                  <a:lnTo>
                    <a:pt x="197" y="700"/>
                  </a:lnTo>
                  <a:lnTo>
                    <a:pt x="192" y="700"/>
                  </a:lnTo>
                  <a:lnTo>
                    <a:pt x="188" y="701"/>
                  </a:lnTo>
                  <a:lnTo>
                    <a:pt x="184" y="701"/>
                  </a:lnTo>
                  <a:lnTo>
                    <a:pt x="181" y="700"/>
                  </a:lnTo>
                  <a:lnTo>
                    <a:pt x="177" y="697"/>
                  </a:lnTo>
                  <a:lnTo>
                    <a:pt x="174" y="695"/>
                  </a:lnTo>
                  <a:lnTo>
                    <a:pt x="172" y="692"/>
                  </a:lnTo>
                  <a:lnTo>
                    <a:pt x="168" y="690"/>
                  </a:lnTo>
                  <a:lnTo>
                    <a:pt x="165" y="689"/>
                  </a:lnTo>
                  <a:lnTo>
                    <a:pt x="161" y="687"/>
                  </a:lnTo>
                  <a:lnTo>
                    <a:pt x="157" y="687"/>
                  </a:lnTo>
                  <a:lnTo>
                    <a:pt x="156" y="684"/>
                  </a:lnTo>
                  <a:lnTo>
                    <a:pt x="151" y="684"/>
                  </a:lnTo>
                  <a:lnTo>
                    <a:pt x="151" y="683"/>
                  </a:lnTo>
                  <a:lnTo>
                    <a:pt x="148" y="683"/>
                  </a:lnTo>
                  <a:lnTo>
                    <a:pt x="147" y="683"/>
                  </a:lnTo>
                  <a:lnTo>
                    <a:pt x="145" y="683"/>
                  </a:lnTo>
                  <a:lnTo>
                    <a:pt x="143" y="682"/>
                  </a:lnTo>
                  <a:lnTo>
                    <a:pt x="142" y="681"/>
                  </a:lnTo>
                  <a:lnTo>
                    <a:pt x="139" y="680"/>
                  </a:lnTo>
                  <a:lnTo>
                    <a:pt x="138" y="679"/>
                  </a:lnTo>
                  <a:lnTo>
                    <a:pt x="135" y="677"/>
                  </a:lnTo>
                  <a:lnTo>
                    <a:pt x="134" y="676"/>
                  </a:lnTo>
                  <a:lnTo>
                    <a:pt x="132" y="675"/>
                  </a:lnTo>
                  <a:lnTo>
                    <a:pt x="130" y="674"/>
                  </a:lnTo>
                  <a:lnTo>
                    <a:pt x="129" y="672"/>
                  </a:lnTo>
                  <a:lnTo>
                    <a:pt x="127" y="670"/>
                  </a:lnTo>
                  <a:lnTo>
                    <a:pt x="125" y="669"/>
                  </a:lnTo>
                  <a:lnTo>
                    <a:pt x="124" y="666"/>
                  </a:lnTo>
                  <a:lnTo>
                    <a:pt x="123" y="664"/>
                  </a:lnTo>
                  <a:lnTo>
                    <a:pt x="123" y="663"/>
                  </a:lnTo>
                  <a:lnTo>
                    <a:pt x="123" y="662"/>
                  </a:lnTo>
                  <a:lnTo>
                    <a:pt x="123" y="661"/>
                  </a:lnTo>
                  <a:lnTo>
                    <a:pt x="123" y="660"/>
                  </a:lnTo>
                  <a:lnTo>
                    <a:pt x="123" y="659"/>
                  </a:lnTo>
                  <a:lnTo>
                    <a:pt x="123" y="658"/>
                  </a:lnTo>
                  <a:lnTo>
                    <a:pt x="122" y="653"/>
                  </a:lnTo>
                  <a:lnTo>
                    <a:pt x="120" y="649"/>
                  </a:lnTo>
                  <a:lnTo>
                    <a:pt x="119" y="646"/>
                  </a:lnTo>
                  <a:lnTo>
                    <a:pt x="117" y="643"/>
                  </a:lnTo>
                  <a:lnTo>
                    <a:pt x="116" y="639"/>
                  </a:lnTo>
                  <a:lnTo>
                    <a:pt x="114" y="635"/>
                  </a:lnTo>
                  <a:lnTo>
                    <a:pt x="111" y="632"/>
                  </a:lnTo>
                  <a:lnTo>
                    <a:pt x="109" y="629"/>
                  </a:lnTo>
                  <a:lnTo>
                    <a:pt x="108" y="629"/>
                  </a:lnTo>
                  <a:lnTo>
                    <a:pt x="107" y="629"/>
                  </a:lnTo>
                  <a:lnTo>
                    <a:pt x="106" y="629"/>
                  </a:lnTo>
                  <a:lnTo>
                    <a:pt x="106" y="627"/>
                  </a:lnTo>
                  <a:lnTo>
                    <a:pt x="104" y="626"/>
                  </a:lnTo>
                  <a:lnTo>
                    <a:pt x="103" y="626"/>
                  </a:lnTo>
                  <a:lnTo>
                    <a:pt x="102" y="625"/>
                  </a:lnTo>
                  <a:lnTo>
                    <a:pt x="99" y="624"/>
                  </a:lnTo>
                  <a:lnTo>
                    <a:pt x="95" y="623"/>
                  </a:lnTo>
                  <a:lnTo>
                    <a:pt x="93" y="623"/>
                  </a:lnTo>
                  <a:lnTo>
                    <a:pt x="89" y="623"/>
                  </a:lnTo>
                  <a:lnTo>
                    <a:pt x="85" y="622"/>
                  </a:lnTo>
                  <a:lnTo>
                    <a:pt x="82" y="619"/>
                  </a:lnTo>
                  <a:lnTo>
                    <a:pt x="79" y="618"/>
                  </a:lnTo>
                  <a:lnTo>
                    <a:pt x="76" y="617"/>
                  </a:lnTo>
                  <a:lnTo>
                    <a:pt x="74" y="617"/>
                  </a:lnTo>
                  <a:lnTo>
                    <a:pt x="70" y="617"/>
                  </a:lnTo>
                  <a:lnTo>
                    <a:pt x="69" y="617"/>
                  </a:lnTo>
                  <a:lnTo>
                    <a:pt x="68" y="617"/>
                  </a:lnTo>
                  <a:lnTo>
                    <a:pt x="67" y="616"/>
                  </a:lnTo>
                  <a:lnTo>
                    <a:pt x="66" y="615"/>
                  </a:lnTo>
                  <a:lnTo>
                    <a:pt x="64" y="615"/>
                  </a:lnTo>
                  <a:lnTo>
                    <a:pt x="63" y="615"/>
                  </a:lnTo>
                  <a:lnTo>
                    <a:pt x="61" y="615"/>
                  </a:lnTo>
                  <a:lnTo>
                    <a:pt x="58" y="615"/>
                  </a:lnTo>
                  <a:lnTo>
                    <a:pt x="57" y="613"/>
                  </a:lnTo>
                  <a:lnTo>
                    <a:pt x="55" y="612"/>
                  </a:lnTo>
                  <a:lnTo>
                    <a:pt x="53" y="612"/>
                  </a:lnTo>
                  <a:lnTo>
                    <a:pt x="52" y="611"/>
                  </a:lnTo>
                  <a:lnTo>
                    <a:pt x="51" y="611"/>
                  </a:lnTo>
                  <a:lnTo>
                    <a:pt x="48" y="611"/>
                  </a:lnTo>
                  <a:lnTo>
                    <a:pt x="45" y="610"/>
                  </a:lnTo>
                  <a:lnTo>
                    <a:pt x="44" y="609"/>
                  </a:lnTo>
                  <a:lnTo>
                    <a:pt x="43" y="609"/>
                  </a:lnTo>
                  <a:lnTo>
                    <a:pt x="41" y="607"/>
                  </a:lnTo>
                  <a:lnTo>
                    <a:pt x="38" y="605"/>
                  </a:lnTo>
                  <a:lnTo>
                    <a:pt x="36" y="605"/>
                  </a:lnTo>
                  <a:lnTo>
                    <a:pt x="34" y="604"/>
                  </a:lnTo>
                  <a:lnTo>
                    <a:pt x="31" y="602"/>
                  </a:lnTo>
                  <a:lnTo>
                    <a:pt x="30" y="600"/>
                  </a:lnTo>
                  <a:lnTo>
                    <a:pt x="29" y="597"/>
                  </a:lnTo>
                  <a:lnTo>
                    <a:pt x="29" y="595"/>
                  </a:lnTo>
                  <a:lnTo>
                    <a:pt x="28" y="593"/>
                  </a:lnTo>
                  <a:lnTo>
                    <a:pt x="27" y="589"/>
                  </a:lnTo>
                  <a:lnTo>
                    <a:pt x="25" y="587"/>
                  </a:lnTo>
                  <a:lnTo>
                    <a:pt x="25" y="584"/>
                  </a:lnTo>
                  <a:lnTo>
                    <a:pt x="22" y="583"/>
                  </a:lnTo>
                  <a:lnTo>
                    <a:pt x="22" y="580"/>
                  </a:lnTo>
                  <a:lnTo>
                    <a:pt x="22" y="575"/>
                  </a:lnTo>
                  <a:lnTo>
                    <a:pt x="22" y="573"/>
                  </a:lnTo>
                  <a:lnTo>
                    <a:pt x="23" y="569"/>
                  </a:lnTo>
                  <a:lnTo>
                    <a:pt x="23" y="566"/>
                  </a:lnTo>
                  <a:lnTo>
                    <a:pt x="25" y="562"/>
                  </a:lnTo>
                  <a:lnTo>
                    <a:pt x="25" y="558"/>
                  </a:lnTo>
                  <a:lnTo>
                    <a:pt x="25" y="554"/>
                  </a:lnTo>
                  <a:lnTo>
                    <a:pt x="25" y="551"/>
                  </a:lnTo>
                  <a:lnTo>
                    <a:pt x="26" y="547"/>
                  </a:lnTo>
                  <a:lnTo>
                    <a:pt x="27" y="544"/>
                  </a:lnTo>
                  <a:lnTo>
                    <a:pt x="28" y="539"/>
                  </a:lnTo>
                  <a:lnTo>
                    <a:pt x="28" y="537"/>
                  </a:lnTo>
                  <a:lnTo>
                    <a:pt x="29" y="532"/>
                  </a:lnTo>
                  <a:lnTo>
                    <a:pt x="29" y="530"/>
                  </a:lnTo>
                  <a:lnTo>
                    <a:pt x="29" y="526"/>
                  </a:lnTo>
                  <a:lnTo>
                    <a:pt x="31" y="523"/>
                  </a:lnTo>
                  <a:lnTo>
                    <a:pt x="31" y="521"/>
                  </a:lnTo>
                  <a:lnTo>
                    <a:pt x="34" y="518"/>
                  </a:lnTo>
                  <a:lnTo>
                    <a:pt x="34" y="516"/>
                  </a:lnTo>
                  <a:lnTo>
                    <a:pt x="34" y="514"/>
                  </a:lnTo>
                  <a:lnTo>
                    <a:pt x="35" y="510"/>
                  </a:lnTo>
                  <a:lnTo>
                    <a:pt x="35" y="508"/>
                  </a:lnTo>
                  <a:lnTo>
                    <a:pt x="36" y="506"/>
                  </a:lnTo>
                  <a:lnTo>
                    <a:pt x="36" y="503"/>
                  </a:lnTo>
                  <a:lnTo>
                    <a:pt x="37" y="500"/>
                  </a:lnTo>
                  <a:lnTo>
                    <a:pt x="38" y="496"/>
                  </a:lnTo>
                  <a:lnTo>
                    <a:pt x="38" y="495"/>
                  </a:lnTo>
                  <a:lnTo>
                    <a:pt x="38" y="492"/>
                  </a:lnTo>
                  <a:lnTo>
                    <a:pt x="39" y="489"/>
                  </a:lnTo>
                  <a:lnTo>
                    <a:pt x="39" y="486"/>
                  </a:lnTo>
                  <a:lnTo>
                    <a:pt x="39" y="484"/>
                  </a:lnTo>
                  <a:lnTo>
                    <a:pt x="41" y="482"/>
                  </a:lnTo>
                  <a:lnTo>
                    <a:pt x="41" y="479"/>
                  </a:lnTo>
                  <a:lnTo>
                    <a:pt x="42" y="478"/>
                  </a:lnTo>
                  <a:lnTo>
                    <a:pt x="43" y="474"/>
                  </a:lnTo>
                  <a:lnTo>
                    <a:pt x="43" y="472"/>
                  </a:lnTo>
                  <a:lnTo>
                    <a:pt x="43" y="470"/>
                  </a:lnTo>
                  <a:lnTo>
                    <a:pt x="43" y="466"/>
                  </a:lnTo>
                  <a:lnTo>
                    <a:pt x="44" y="465"/>
                  </a:lnTo>
                  <a:lnTo>
                    <a:pt x="44" y="461"/>
                  </a:lnTo>
                  <a:lnTo>
                    <a:pt x="45" y="459"/>
                  </a:lnTo>
                  <a:lnTo>
                    <a:pt x="45" y="455"/>
                  </a:lnTo>
                  <a:lnTo>
                    <a:pt x="48" y="452"/>
                  </a:lnTo>
                  <a:lnTo>
                    <a:pt x="48" y="448"/>
                  </a:lnTo>
                  <a:lnTo>
                    <a:pt x="49" y="445"/>
                  </a:lnTo>
                  <a:lnTo>
                    <a:pt x="49" y="442"/>
                  </a:lnTo>
                  <a:lnTo>
                    <a:pt x="51" y="439"/>
                  </a:lnTo>
                  <a:lnTo>
                    <a:pt x="52" y="436"/>
                  </a:lnTo>
                  <a:lnTo>
                    <a:pt x="51" y="432"/>
                  </a:lnTo>
                  <a:lnTo>
                    <a:pt x="49" y="431"/>
                  </a:lnTo>
                  <a:lnTo>
                    <a:pt x="48" y="430"/>
                  </a:lnTo>
                  <a:lnTo>
                    <a:pt x="46" y="430"/>
                  </a:lnTo>
                  <a:lnTo>
                    <a:pt x="44" y="430"/>
                  </a:lnTo>
                  <a:lnTo>
                    <a:pt x="43" y="428"/>
                  </a:lnTo>
                  <a:lnTo>
                    <a:pt x="41" y="427"/>
                  </a:lnTo>
                  <a:lnTo>
                    <a:pt x="39" y="425"/>
                  </a:lnTo>
                  <a:lnTo>
                    <a:pt x="36" y="419"/>
                  </a:lnTo>
                  <a:lnTo>
                    <a:pt x="36" y="418"/>
                  </a:lnTo>
                  <a:lnTo>
                    <a:pt x="35" y="418"/>
                  </a:lnTo>
                  <a:lnTo>
                    <a:pt x="34" y="417"/>
                  </a:lnTo>
                  <a:lnTo>
                    <a:pt x="31" y="416"/>
                  </a:lnTo>
                  <a:lnTo>
                    <a:pt x="30" y="416"/>
                  </a:lnTo>
                  <a:lnTo>
                    <a:pt x="29" y="416"/>
                  </a:lnTo>
                  <a:lnTo>
                    <a:pt x="28" y="416"/>
                  </a:lnTo>
                  <a:lnTo>
                    <a:pt x="26" y="414"/>
                  </a:lnTo>
                  <a:lnTo>
                    <a:pt x="25" y="414"/>
                  </a:lnTo>
                  <a:lnTo>
                    <a:pt x="22" y="413"/>
                  </a:lnTo>
                  <a:lnTo>
                    <a:pt x="19" y="413"/>
                  </a:lnTo>
                  <a:lnTo>
                    <a:pt x="17" y="412"/>
                  </a:lnTo>
                  <a:lnTo>
                    <a:pt x="14" y="412"/>
                  </a:lnTo>
                  <a:lnTo>
                    <a:pt x="12" y="412"/>
                  </a:lnTo>
                  <a:lnTo>
                    <a:pt x="10" y="410"/>
                  </a:lnTo>
                  <a:lnTo>
                    <a:pt x="6" y="410"/>
                  </a:lnTo>
                  <a:lnTo>
                    <a:pt x="4" y="409"/>
                  </a:lnTo>
                  <a:lnTo>
                    <a:pt x="2" y="408"/>
                  </a:lnTo>
                  <a:lnTo>
                    <a:pt x="2" y="407"/>
                  </a:lnTo>
                  <a:lnTo>
                    <a:pt x="1" y="406"/>
                  </a:lnTo>
                  <a:lnTo>
                    <a:pt x="0" y="403"/>
                  </a:lnTo>
                  <a:lnTo>
                    <a:pt x="0" y="401"/>
                  </a:lnTo>
                  <a:lnTo>
                    <a:pt x="0" y="400"/>
                  </a:lnTo>
                  <a:lnTo>
                    <a:pt x="0" y="398"/>
                  </a:lnTo>
                  <a:lnTo>
                    <a:pt x="0" y="395"/>
                  </a:lnTo>
                  <a:lnTo>
                    <a:pt x="0" y="393"/>
                  </a:lnTo>
                  <a:lnTo>
                    <a:pt x="2" y="393"/>
                  </a:lnTo>
                  <a:lnTo>
                    <a:pt x="5" y="392"/>
                  </a:lnTo>
                  <a:lnTo>
                    <a:pt x="9" y="393"/>
                  </a:lnTo>
                  <a:lnTo>
                    <a:pt x="12" y="393"/>
                  </a:lnTo>
                  <a:lnTo>
                    <a:pt x="15" y="394"/>
                  </a:lnTo>
                  <a:lnTo>
                    <a:pt x="19" y="395"/>
                  </a:lnTo>
                  <a:lnTo>
                    <a:pt x="22" y="398"/>
                  </a:lnTo>
                  <a:lnTo>
                    <a:pt x="26" y="400"/>
                  </a:lnTo>
                  <a:lnTo>
                    <a:pt x="28" y="400"/>
                  </a:lnTo>
                  <a:lnTo>
                    <a:pt x="31" y="400"/>
                  </a:lnTo>
                  <a:lnTo>
                    <a:pt x="35" y="400"/>
                  </a:lnTo>
                  <a:lnTo>
                    <a:pt x="37" y="401"/>
                  </a:lnTo>
                  <a:lnTo>
                    <a:pt x="39" y="401"/>
                  </a:lnTo>
                  <a:lnTo>
                    <a:pt x="43" y="401"/>
                  </a:lnTo>
                  <a:lnTo>
                    <a:pt x="45" y="401"/>
                  </a:lnTo>
                  <a:lnTo>
                    <a:pt x="49" y="401"/>
                  </a:lnTo>
                  <a:lnTo>
                    <a:pt x="51" y="403"/>
                  </a:lnTo>
                  <a:lnTo>
                    <a:pt x="52" y="403"/>
                  </a:lnTo>
                  <a:lnTo>
                    <a:pt x="53" y="405"/>
                  </a:lnTo>
                  <a:lnTo>
                    <a:pt x="55" y="406"/>
                  </a:lnTo>
                  <a:lnTo>
                    <a:pt x="57" y="406"/>
                  </a:lnTo>
                  <a:lnTo>
                    <a:pt x="58" y="406"/>
                  </a:lnTo>
                  <a:lnTo>
                    <a:pt x="61" y="406"/>
                  </a:lnTo>
                  <a:lnTo>
                    <a:pt x="63" y="406"/>
                  </a:lnTo>
                  <a:lnTo>
                    <a:pt x="67" y="401"/>
                  </a:lnTo>
                  <a:lnTo>
                    <a:pt x="69" y="401"/>
                  </a:lnTo>
                  <a:lnTo>
                    <a:pt x="70" y="401"/>
                  </a:lnTo>
                  <a:lnTo>
                    <a:pt x="74" y="401"/>
                  </a:lnTo>
                  <a:lnTo>
                    <a:pt x="75" y="401"/>
                  </a:lnTo>
                  <a:lnTo>
                    <a:pt x="76" y="401"/>
                  </a:lnTo>
                  <a:lnTo>
                    <a:pt x="77" y="401"/>
                  </a:lnTo>
                  <a:lnTo>
                    <a:pt x="79" y="401"/>
                  </a:lnTo>
                  <a:lnTo>
                    <a:pt x="81" y="401"/>
                  </a:lnTo>
                  <a:lnTo>
                    <a:pt x="83" y="403"/>
                  </a:lnTo>
                  <a:lnTo>
                    <a:pt x="84" y="403"/>
                  </a:lnTo>
                  <a:lnTo>
                    <a:pt x="87" y="403"/>
                  </a:lnTo>
                  <a:lnTo>
                    <a:pt x="89" y="403"/>
                  </a:lnTo>
                  <a:lnTo>
                    <a:pt x="91" y="405"/>
                  </a:lnTo>
                  <a:lnTo>
                    <a:pt x="93" y="406"/>
                  </a:lnTo>
                  <a:lnTo>
                    <a:pt x="94" y="406"/>
                  </a:lnTo>
                  <a:lnTo>
                    <a:pt x="96" y="406"/>
                  </a:lnTo>
                  <a:lnTo>
                    <a:pt x="97" y="406"/>
                  </a:lnTo>
                  <a:lnTo>
                    <a:pt x="99" y="406"/>
                  </a:lnTo>
                  <a:lnTo>
                    <a:pt x="102" y="406"/>
                  </a:lnTo>
                  <a:lnTo>
                    <a:pt x="102" y="407"/>
                  </a:lnTo>
                  <a:lnTo>
                    <a:pt x="104" y="408"/>
                  </a:lnTo>
                  <a:lnTo>
                    <a:pt x="106" y="408"/>
                  </a:lnTo>
                  <a:lnTo>
                    <a:pt x="108" y="408"/>
                  </a:lnTo>
                  <a:lnTo>
                    <a:pt x="110" y="408"/>
                  </a:lnTo>
                  <a:lnTo>
                    <a:pt x="115" y="410"/>
                  </a:lnTo>
                  <a:lnTo>
                    <a:pt x="117" y="412"/>
                  </a:lnTo>
                  <a:lnTo>
                    <a:pt x="120" y="413"/>
                  </a:lnTo>
                  <a:lnTo>
                    <a:pt x="124" y="414"/>
                  </a:lnTo>
                  <a:lnTo>
                    <a:pt x="128" y="416"/>
                  </a:lnTo>
                  <a:lnTo>
                    <a:pt x="131" y="417"/>
                  </a:lnTo>
                  <a:lnTo>
                    <a:pt x="134" y="419"/>
                  </a:lnTo>
                  <a:lnTo>
                    <a:pt x="138" y="421"/>
                  </a:lnTo>
                  <a:lnTo>
                    <a:pt x="143" y="422"/>
                  </a:lnTo>
                  <a:lnTo>
                    <a:pt x="145" y="423"/>
                  </a:lnTo>
                  <a:lnTo>
                    <a:pt x="148" y="424"/>
                  </a:lnTo>
                  <a:lnTo>
                    <a:pt x="151" y="425"/>
                  </a:lnTo>
                  <a:lnTo>
                    <a:pt x="156" y="428"/>
                  </a:lnTo>
                  <a:lnTo>
                    <a:pt x="159" y="430"/>
                  </a:lnTo>
                  <a:lnTo>
                    <a:pt x="163" y="430"/>
                  </a:lnTo>
                  <a:lnTo>
                    <a:pt x="165" y="432"/>
                  </a:lnTo>
                  <a:lnTo>
                    <a:pt x="169" y="434"/>
                  </a:lnTo>
                  <a:lnTo>
                    <a:pt x="172" y="435"/>
                  </a:lnTo>
                  <a:lnTo>
                    <a:pt x="174" y="435"/>
                  </a:lnTo>
                  <a:lnTo>
                    <a:pt x="176" y="436"/>
                  </a:lnTo>
                  <a:lnTo>
                    <a:pt x="178" y="436"/>
                  </a:lnTo>
                  <a:lnTo>
                    <a:pt x="182" y="437"/>
                  </a:lnTo>
                  <a:lnTo>
                    <a:pt x="184" y="438"/>
                  </a:lnTo>
                  <a:lnTo>
                    <a:pt x="187" y="439"/>
                  </a:lnTo>
                  <a:lnTo>
                    <a:pt x="189" y="441"/>
                  </a:lnTo>
                  <a:lnTo>
                    <a:pt x="192" y="442"/>
                  </a:lnTo>
                  <a:lnTo>
                    <a:pt x="195" y="443"/>
                  </a:lnTo>
                  <a:lnTo>
                    <a:pt x="197" y="444"/>
                  </a:lnTo>
                  <a:lnTo>
                    <a:pt x="200" y="445"/>
                  </a:lnTo>
                  <a:lnTo>
                    <a:pt x="201" y="445"/>
                  </a:lnTo>
                  <a:lnTo>
                    <a:pt x="205" y="446"/>
                  </a:lnTo>
                  <a:lnTo>
                    <a:pt x="208" y="448"/>
                  </a:lnTo>
                  <a:lnTo>
                    <a:pt x="209" y="445"/>
                  </a:lnTo>
                  <a:lnTo>
                    <a:pt x="210" y="442"/>
                  </a:lnTo>
                  <a:lnTo>
                    <a:pt x="212" y="439"/>
                  </a:lnTo>
                  <a:lnTo>
                    <a:pt x="213" y="436"/>
                  </a:lnTo>
                  <a:lnTo>
                    <a:pt x="215" y="432"/>
                  </a:lnTo>
                  <a:lnTo>
                    <a:pt x="215" y="430"/>
                  </a:lnTo>
                  <a:lnTo>
                    <a:pt x="216" y="427"/>
                  </a:lnTo>
                  <a:lnTo>
                    <a:pt x="217" y="423"/>
                  </a:lnTo>
                  <a:lnTo>
                    <a:pt x="220" y="419"/>
                  </a:lnTo>
                  <a:lnTo>
                    <a:pt x="221" y="416"/>
                  </a:lnTo>
                  <a:lnTo>
                    <a:pt x="221" y="412"/>
                  </a:lnTo>
                  <a:lnTo>
                    <a:pt x="223" y="408"/>
                  </a:lnTo>
                  <a:lnTo>
                    <a:pt x="224" y="406"/>
                  </a:lnTo>
                  <a:lnTo>
                    <a:pt x="224" y="401"/>
                  </a:lnTo>
                  <a:lnTo>
                    <a:pt x="225" y="399"/>
                  </a:lnTo>
                  <a:lnTo>
                    <a:pt x="225" y="394"/>
                  </a:lnTo>
                  <a:lnTo>
                    <a:pt x="230" y="391"/>
                  </a:lnTo>
                  <a:lnTo>
                    <a:pt x="232" y="391"/>
                  </a:lnTo>
                  <a:lnTo>
                    <a:pt x="234" y="391"/>
                  </a:lnTo>
                  <a:lnTo>
                    <a:pt x="236" y="391"/>
                  </a:lnTo>
                  <a:lnTo>
                    <a:pt x="238" y="391"/>
                  </a:lnTo>
                  <a:lnTo>
                    <a:pt x="239" y="391"/>
                  </a:lnTo>
                  <a:lnTo>
                    <a:pt x="241" y="391"/>
                  </a:lnTo>
                  <a:lnTo>
                    <a:pt x="243" y="391"/>
                  </a:lnTo>
                  <a:lnTo>
                    <a:pt x="245" y="391"/>
                  </a:lnTo>
                  <a:lnTo>
                    <a:pt x="247" y="392"/>
                  </a:lnTo>
                  <a:lnTo>
                    <a:pt x="248" y="392"/>
                  </a:lnTo>
                  <a:lnTo>
                    <a:pt x="249" y="392"/>
                  </a:lnTo>
                  <a:lnTo>
                    <a:pt x="251" y="392"/>
                  </a:lnTo>
                  <a:lnTo>
                    <a:pt x="252" y="393"/>
                  </a:lnTo>
                  <a:lnTo>
                    <a:pt x="253" y="393"/>
                  </a:lnTo>
                  <a:lnTo>
                    <a:pt x="254" y="394"/>
                  </a:lnTo>
                  <a:lnTo>
                    <a:pt x="256" y="398"/>
                  </a:lnTo>
                  <a:lnTo>
                    <a:pt x="255" y="400"/>
                  </a:lnTo>
                  <a:lnTo>
                    <a:pt x="254" y="403"/>
                  </a:lnTo>
                  <a:lnTo>
                    <a:pt x="253" y="406"/>
                  </a:lnTo>
                  <a:lnTo>
                    <a:pt x="253" y="408"/>
                  </a:lnTo>
                  <a:lnTo>
                    <a:pt x="251" y="410"/>
                  </a:lnTo>
                  <a:lnTo>
                    <a:pt x="251" y="413"/>
                  </a:lnTo>
                  <a:lnTo>
                    <a:pt x="249" y="415"/>
                  </a:lnTo>
                  <a:lnTo>
                    <a:pt x="248" y="418"/>
                  </a:lnTo>
                  <a:lnTo>
                    <a:pt x="247" y="421"/>
                  </a:lnTo>
                  <a:lnTo>
                    <a:pt x="247" y="423"/>
                  </a:lnTo>
                  <a:lnTo>
                    <a:pt x="245" y="425"/>
                  </a:lnTo>
                  <a:lnTo>
                    <a:pt x="244" y="428"/>
                  </a:lnTo>
                  <a:lnTo>
                    <a:pt x="243" y="430"/>
                  </a:lnTo>
                  <a:lnTo>
                    <a:pt x="242" y="435"/>
                  </a:lnTo>
                  <a:lnTo>
                    <a:pt x="242" y="436"/>
                  </a:lnTo>
                  <a:lnTo>
                    <a:pt x="241" y="439"/>
                  </a:lnTo>
                  <a:lnTo>
                    <a:pt x="243" y="441"/>
                  </a:lnTo>
                  <a:lnTo>
                    <a:pt x="245" y="442"/>
                  </a:lnTo>
                  <a:lnTo>
                    <a:pt x="247" y="442"/>
                  </a:lnTo>
                  <a:lnTo>
                    <a:pt x="250" y="441"/>
                  </a:lnTo>
                  <a:lnTo>
                    <a:pt x="253" y="439"/>
                  </a:lnTo>
                  <a:lnTo>
                    <a:pt x="254" y="439"/>
                  </a:lnTo>
                  <a:lnTo>
                    <a:pt x="256" y="437"/>
                  </a:lnTo>
                  <a:lnTo>
                    <a:pt x="258" y="436"/>
                  </a:lnTo>
                  <a:lnTo>
                    <a:pt x="262" y="441"/>
                  </a:lnTo>
                  <a:lnTo>
                    <a:pt x="265" y="443"/>
                  </a:lnTo>
                  <a:lnTo>
                    <a:pt x="269" y="446"/>
                  </a:lnTo>
                  <a:lnTo>
                    <a:pt x="271" y="450"/>
                  </a:lnTo>
                  <a:lnTo>
                    <a:pt x="276" y="453"/>
                  </a:lnTo>
                  <a:lnTo>
                    <a:pt x="279" y="455"/>
                  </a:lnTo>
                  <a:lnTo>
                    <a:pt x="283" y="458"/>
                  </a:lnTo>
                  <a:lnTo>
                    <a:pt x="288" y="460"/>
                  </a:lnTo>
                  <a:lnTo>
                    <a:pt x="292" y="463"/>
                  </a:lnTo>
                  <a:lnTo>
                    <a:pt x="296" y="466"/>
                  </a:lnTo>
                  <a:lnTo>
                    <a:pt x="302" y="467"/>
                  </a:lnTo>
                  <a:lnTo>
                    <a:pt x="305" y="470"/>
                  </a:lnTo>
                  <a:lnTo>
                    <a:pt x="310" y="472"/>
                  </a:lnTo>
                  <a:lnTo>
                    <a:pt x="315" y="474"/>
                  </a:lnTo>
                  <a:lnTo>
                    <a:pt x="319" y="477"/>
                  </a:lnTo>
                  <a:lnTo>
                    <a:pt x="323" y="478"/>
                  </a:lnTo>
                  <a:lnTo>
                    <a:pt x="330" y="478"/>
                  </a:lnTo>
                  <a:lnTo>
                    <a:pt x="335" y="472"/>
                  </a:lnTo>
                  <a:lnTo>
                    <a:pt x="338" y="468"/>
                  </a:lnTo>
                  <a:lnTo>
                    <a:pt x="343" y="461"/>
                  </a:lnTo>
                  <a:lnTo>
                    <a:pt x="346" y="457"/>
                  </a:lnTo>
                  <a:lnTo>
                    <a:pt x="350" y="451"/>
                  </a:lnTo>
                  <a:lnTo>
                    <a:pt x="354" y="445"/>
                  </a:lnTo>
                  <a:lnTo>
                    <a:pt x="357" y="437"/>
                  </a:lnTo>
                  <a:lnTo>
                    <a:pt x="360" y="430"/>
                  </a:lnTo>
                  <a:lnTo>
                    <a:pt x="361" y="424"/>
                  </a:lnTo>
                  <a:lnTo>
                    <a:pt x="364" y="417"/>
                  </a:lnTo>
                  <a:lnTo>
                    <a:pt x="367" y="409"/>
                  </a:lnTo>
                  <a:lnTo>
                    <a:pt x="369" y="401"/>
                  </a:lnTo>
                  <a:lnTo>
                    <a:pt x="371" y="394"/>
                  </a:lnTo>
                  <a:lnTo>
                    <a:pt x="374" y="388"/>
                  </a:lnTo>
                  <a:lnTo>
                    <a:pt x="375" y="381"/>
                  </a:lnTo>
                  <a:lnTo>
                    <a:pt x="376" y="374"/>
                  </a:lnTo>
                  <a:lnTo>
                    <a:pt x="376" y="373"/>
                  </a:lnTo>
                  <a:lnTo>
                    <a:pt x="375" y="371"/>
                  </a:lnTo>
                  <a:lnTo>
                    <a:pt x="374" y="371"/>
                  </a:lnTo>
                  <a:lnTo>
                    <a:pt x="372" y="371"/>
                  </a:lnTo>
                  <a:lnTo>
                    <a:pt x="370" y="371"/>
                  </a:lnTo>
                  <a:lnTo>
                    <a:pt x="369" y="371"/>
                  </a:lnTo>
                  <a:lnTo>
                    <a:pt x="367" y="371"/>
                  </a:lnTo>
                  <a:lnTo>
                    <a:pt x="361" y="370"/>
                  </a:lnTo>
                  <a:lnTo>
                    <a:pt x="360" y="370"/>
                  </a:lnTo>
                  <a:lnTo>
                    <a:pt x="360" y="369"/>
                  </a:lnTo>
                  <a:lnTo>
                    <a:pt x="359" y="369"/>
                  </a:lnTo>
                  <a:lnTo>
                    <a:pt x="358" y="366"/>
                  </a:lnTo>
                  <a:lnTo>
                    <a:pt x="357" y="365"/>
                  </a:lnTo>
                  <a:lnTo>
                    <a:pt x="356" y="365"/>
                  </a:lnTo>
                  <a:lnTo>
                    <a:pt x="354" y="364"/>
                  </a:lnTo>
                  <a:lnTo>
                    <a:pt x="353" y="363"/>
                  </a:lnTo>
                  <a:lnTo>
                    <a:pt x="351" y="360"/>
                  </a:lnTo>
                  <a:lnTo>
                    <a:pt x="351" y="357"/>
                  </a:lnTo>
                  <a:lnTo>
                    <a:pt x="349" y="355"/>
                  </a:lnTo>
                  <a:lnTo>
                    <a:pt x="349" y="352"/>
                  </a:lnTo>
                  <a:lnTo>
                    <a:pt x="347" y="349"/>
                  </a:lnTo>
                  <a:lnTo>
                    <a:pt x="347" y="346"/>
                  </a:lnTo>
                  <a:lnTo>
                    <a:pt x="347" y="343"/>
                  </a:lnTo>
                  <a:lnTo>
                    <a:pt x="346" y="340"/>
                  </a:lnTo>
                  <a:lnTo>
                    <a:pt x="346" y="337"/>
                  </a:lnTo>
                  <a:lnTo>
                    <a:pt x="343" y="334"/>
                  </a:lnTo>
                  <a:lnTo>
                    <a:pt x="342" y="334"/>
                  </a:lnTo>
                  <a:lnTo>
                    <a:pt x="341" y="334"/>
                  </a:lnTo>
                  <a:lnTo>
                    <a:pt x="337" y="333"/>
                  </a:lnTo>
                  <a:lnTo>
                    <a:pt x="336" y="333"/>
                  </a:lnTo>
                  <a:lnTo>
                    <a:pt x="335" y="331"/>
                  </a:lnTo>
                  <a:lnTo>
                    <a:pt x="333" y="330"/>
                  </a:lnTo>
                  <a:lnTo>
                    <a:pt x="331" y="329"/>
                  </a:lnTo>
                  <a:lnTo>
                    <a:pt x="330" y="328"/>
                  </a:lnTo>
                  <a:lnTo>
                    <a:pt x="329" y="324"/>
                  </a:lnTo>
                  <a:lnTo>
                    <a:pt x="328" y="321"/>
                  </a:lnTo>
                  <a:lnTo>
                    <a:pt x="328" y="318"/>
                  </a:lnTo>
                  <a:lnTo>
                    <a:pt x="327" y="314"/>
                  </a:lnTo>
                  <a:lnTo>
                    <a:pt x="327" y="310"/>
                  </a:lnTo>
                  <a:lnTo>
                    <a:pt x="327" y="307"/>
                  </a:lnTo>
                  <a:lnTo>
                    <a:pt x="327" y="304"/>
                  </a:lnTo>
                  <a:lnTo>
                    <a:pt x="325" y="301"/>
                  </a:lnTo>
                  <a:lnTo>
                    <a:pt x="323" y="300"/>
                  </a:lnTo>
                  <a:lnTo>
                    <a:pt x="323" y="299"/>
                  </a:lnTo>
                  <a:lnTo>
                    <a:pt x="322" y="299"/>
                  </a:lnTo>
                  <a:lnTo>
                    <a:pt x="320" y="298"/>
                  </a:lnTo>
                  <a:lnTo>
                    <a:pt x="319" y="298"/>
                  </a:lnTo>
                  <a:lnTo>
                    <a:pt x="319" y="294"/>
                  </a:lnTo>
                  <a:lnTo>
                    <a:pt x="319" y="292"/>
                  </a:lnTo>
                  <a:lnTo>
                    <a:pt x="319" y="290"/>
                  </a:lnTo>
                  <a:lnTo>
                    <a:pt x="319" y="286"/>
                  </a:lnTo>
                  <a:lnTo>
                    <a:pt x="318" y="284"/>
                  </a:lnTo>
                  <a:lnTo>
                    <a:pt x="318" y="280"/>
                  </a:lnTo>
                  <a:lnTo>
                    <a:pt x="317" y="278"/>
                  </a:lnTo>
                  <a:lnTo>
                    <a:pt x="315" y="275"/>
                  </a:lnTo>
                  <a:lnTo>
                    <a:pt x="314" y="274"/>
                  </a:lnTo>
                  <a:lnTo>
                    <a:pt x="310" y="273"/>
                  </a:lnTo>
                  <a:lnTo>
                    <a:pt x="308" y="273"/>
                  </a:lnTo>
                  <a:lnTo>
                    <a:pt x="305" y="272"/>
                  </a:lnTo>
                  <a:lnTo>
                    <a:pt x="302" y="272"/>
                  </a:lnTo>
                  <a:lnTo>
                    <a:pt x="301" y="272"/>
                  </a:lnTo>
                  <a:lnTo>
                    <a:pt x="296" y="271"/>
                  </a:lnTo>
                  <a:lnTo>
                    <a:pt x="294" y="270"/>
                  </a:lnTo>
                  <a:lnTo>
                    <a:pt x="293" y="270"/>
                  </a:lnTo>
                  <a:lnTo>
                    <a:pt x="292" y="270"/>
                  </a:lnTo>
                  <a:lnTo>
                    <a:pt x="291" y="269"/>
                  </a:lnTo>
                  <a:lnTo>
                    <a:pt x="290" y="268"/>
                  </a:lnTo>
                  <a:lnTo>
                    <a:pt x="289" y="268"/>
                  </a:lnTo>
                  <a:lnTo>
                    <a:pt x="288" y="268"/>
                  </a:lnTo>
                  <a:lnTo>
                    <a:pt x="287" y="266"/>
                  </a:lnTo>
                  <a:lnTo>
                    <a:pt x="285" y="265"/>
                  </a:lnTo>
                  <a:lnTo>
                    <a:pt x="281" y="261"/>
                  </a:lnTo>
                  <a:lnTo>
                    <a:pt x="281" y="251"/>
                  </a:lnTo>
                  <a:lnTo>
                    <a:pt x="282" y="249"/>
                  </a:lnTo>
                  <a:lnTo>
                    <a:pt x="284" y="247"/>
                  </a:lnTo>
                  <a:lnTo>
                    <a:pt x="287" y="244"/>
                  </a:lnTo>
                  <a:lnTo>
                    <a:pt x="288" y="243"/>
                  </a:lnTo>
                  <a:lnTo>
                    <a:pt x="291" y="241"/>
                  </a:lnTo>
                  <a:lnTo>
                    <a:pt x="292" y="239"/>
                  </a:lnTo>
                  <a:lnTo>
                    <a:pt x="294" y="236"/>
                  </a:lnTo>
                  <a:lnTo>
                    <a:pt x="295" y="234"/>
                  </a:lnTo>
                  <a:lnTo>
                    <a:pt x="296" y="232"/>
                  </a:lnTo>
                  <a:lnTo>
                    <a:pt x="301" y="230"/>
                  </a:lnTo>
                  <a:lnTo>
                    <a:pt x="302" y="227"/>
                  </a:lnTo>
                  <a:lnTo>
                    <a:pt x="303" y="226"/>
                  </a:lnTo>
                  <a:lnTo>
                    <a:pt x="305" y="222"/>
                  </a:lnTo>
                  <a:lnTo>
                    <a:pt x="306" y="220"/>
                  </a:lnTo>
                  <a:lnTo>
                    <a:pt x="308" y="217"/>
                  </a:lnTo>
                  <a:lnTo>
                    <a:pt x="310" y="214"/>
                  </a:lnTo>
                  <a:lnTo>
                    <a:pt x="310" y="207"/>
                  </a:lnTo>
                  <a:lnTo>
                    <a:pt x="308" y="204"/>
                  </a:lnTo>
                  <a:lnTo>
                    <a:pt x="308" y="201"/>
                  </a:lnTo>
                  <a:lnTo>
                    <a:pt x="306" y="199"/>
                  </a:lnTo>
                  <a:lnTo>
                    <a:pt x="305" y="196"/>
                  </a:lnTo>
                  <a:lnTo>
                    <a:pt x="304" y="192"/>
                  </a:lnTo>
                  <a:lnTo>
                    <a:pt x="304" y="190"/>
                  </a:lnTo>
                  <a:lnTo>
                    <a:pt x="302" y="187"/>
                  </a:lnTo>
                  <a:lnTo>
                    <a:pt x="302" y="184"/>
                  </a:lnTo>
                  <a:lnTo>
                    <a:pt x="302" y="183"/>
                  </a:lnTo>
                  <a:lnTo>
                    <a:pt x="302" y="181"/>
                  </a:lnTo>
                  <a:lnTo>
                    <a:pt x="302" y="178"/>
                  </a:lnTo>
                  <a:lnTo>
                    <a:pt x="302" y="177"/>
                  </a:lnTo>
                  <a:lnTo>
                    <a:pt x="301" y="177"/>
                  </a:lnTo>
                  <a:lnTo>
                    <a:pt x="301" y="175"/>
                  </a:lnTo>
                  <a:lnTo>
                    <a:pt x="301" y="172"/>
                  </a:lnTo>
                  <a:lnTo>
                    <a:pt x="302" y="166"/>
                  </a:lnTo>
                  <a:lnTo>
                    <a:pt x="305" y="160"/>
                  </a:lnTo>
                  <a:lnTo>
                    <a:pt x="306" y="153"/>
                  </a:lnTo>
                  <a:lnTo>
                    <a:pt x="310" y="147"/>
                  </a:lnTo>
                  <a:lnTo>
                    <a:pt x="312" y="140"/>
                  </a:lnTo>
                  <a:lnTo>
                    <a:pt x="315" y="134"/>
                  </a:lnTo>
                  <a:lnTo>
                    <a:pt x="318" y="129"/>
                  </a:lnTo>
                  <a:lnTo>
                    <a:pt x="320" y="122"/>
                  </a:lnTo>
                  <a:lnTo>
                    <a:pt x="323" y="117"/>
                  </a:lnTo>
                  <a:lnTo>
                    <a:pt x="328" y="111"/>
                  </a:lnTo>
                  <a:lnTo>
                    <a:pt x="330" y="106"/>
                  </a:lnTo>
                  <a:lnTo>
                    <a:pt x="333" y="101"/>
                  </a:lnTo>
                  <a:lnTo>
                    <a:pt x="336" y="96"/>
                  </a:lnTo>
                  <a:lnTo>
                    <a:pt x="341" y="91"/>
                  </a:lnTo>
                  <a:lnTo>
                    <a:pt x="343" y="87"/>
                  </a:lnTo>
                  <a:lnTo>
                    <a:pt x="346" y="82"/>
                  </a:lnTo>
                  <a:lnTo>
                    <a:pt x="346" y="80"/>
                  </a:lnTo>
                  <a:lnTo>
                    <a:pt x="346" y="77"/>
                  </a:lnTo>
                  <a:lnTo>
                    <a:pt x="345" y="75"/>
                  </a:lnTo>
                  <a:lnTo>
                    <a:pt x="344" y="74"/>
                  </a:lnTo>
                  <a:lnTo>
                    <a:pt x="343" y="70"/>
                  </a:lnTo>
                  <a:lnTo>
                    <a:pt x="342" y="69"/>
                  </a:lnTo>
                  <a:lnTo>
                    <a:pt x="338" y="68"/>
                  </a:lnTo>
                  <a:lnTo>
                    <a:pt x="337" y="66"/>
                  </a:lnTo>
                  <a:lnTo>
                    <a:pt x="335" y="65"/>
                  </a:lnTo>
                  <a:lnTo>
                    <a:pt x="335" y="63"/>
                  </a:lnTo>
                  <a:lnTo>
                    <a:pt x="335" y="62"/>
                  </a:lnTo>
                  <a:lnTo>
                    <a:pt x="335" y="61"/>
                  </a:lnTo>
                  <a:lnTo>
                    <a:pt x="335" y="60"/>
                  </a:lnTo>
                  <a:lnTo>
                    <a:pt x="335" y="59"/>
                  </a:lnTo>
                  <a:lnTo>
                    <a:pt x="335" y="57"/>
                  </a:lnTo>
                  <a:lnTo>
                    <a:pt x="334" y="56"/>
                  </a:lnTo>
                  <a:lnTo>
                    <a:pt x="336" y="54"/>
                  </a:lnTo>
                  <a:lnTo>
                    <a:pt x="337" y="53"/>
                  </a:lnTo>
                  <a:lnTo>
                    <a:pt x="341" y="51"/>
                  </a:lnTo>
                  <a:lnTo>
                    <a:pt x="342" y="49"/>
                  </a:lnTo>
                  <a:lnTo>
                    <a:pt x="343" y="47"/>
                  </a:lnTo>
                  <a:lnTo>
                    <a:pt x="344" y="45"/>
                  </a:lnTo>
                  <a:lnTo>
                    <a:pt x="346" y="41"/>
                  </a:lnTo>
                  <a:lnTo>
                    <a:pt x="346" y="39"/>
                  </a:lnTo>
                  <a:lnTo>
                    <a:pt x="346" y="35"/>
                  </a:lnTo>
                  <a:lnTo>
                    <a:pt x="344" y="33"/>
                  </a:lnTo>
                  <a:lnTo>
                    <a:pt x="344" y="30"/>
                  </a:lnTo>
                  <a:lnTo>
                    <a:pt x="344" y="27"/>
                  </a:lnTo>
                  <a:lnTo>
                    <a:pt x="344" y="25"/>
                  </a:lnTo>
                  <a:lnTo>
                    <a:pt x="344" y="22"/>
                  </a:lnTo>
                  <a:lnTo>
                    <a:pt x="344" y="18"/>
                  </a:lnTo>
                  <a:lnTo>
                    <a:pt x="346" y="16"/>
                  </a:lnTo>
                  <a:lnTo>
                    <a:pt x="346" y="13"/>
                  </a:lnTo>
                  <a:lnTo>
                    <a:pt x="349" y="11"/>
                  </a:lnTo>
                  <a:lnTo>
                    <a:pt x="350" y="9"/>
                  </a:lnTo>
                  <a:lnTo>
                    <a:pt x="351" y="6"/>
                  </a:lnTo>
                  <a:lnTo>
                    <a:pt x="354" y="4"/>
                  </a:lnTo>
                  <a:lnTo>
                    <a:pt x="356" y="3"/>
                  </a:lnTo>
                  <a:lnTo>
                    <a:pt x="358" y="1"/>
                  </a:lnTo>
                  <a:lnTo>
                    <a:pt x="360" y="0"/>
                  </a:lnTo>
                  <a:lnTo>
                    <a:pt x="363" y="0"/>
                  </a:lnTo>
                  <a:lnTo>
                    <a:pt x="367" y="0"/>
                  </a:lnTo>
                  <a:lnTo>
                    <a:pt x="369" y="0"/>
                  </a:lnTo>
                  <a:lnTo>
                    <a:pt x="371" y="0"/>
                  </a:lnTo>
                  <a:lnTo>
                    <a:pt x="375" y="0"/>
                  </a:lnTo>
                  <a:lnTo>
                    <a:pt x="378" y="1"/>
                  </a:lnTo>
                  <a:lnTo>
                    <a:pt x="382" y="1"/>
                  </a:lnTo>
                  <a:lnTo>
                    <a:pt x="384" y="3"/>
                  </a:lnTo>
                  <a:lnTo>
                    <a:pt x="386" y="1"/>
                  </a:lnTo>
                  <a:lnTo>
                    <a:pt x="387" y="0"/>
                  </a:lnTo>
                  <a:lnTo>
                    <a:pt x="389" y="0"/>
                  </a:lnTo>
                  <a:lnTo>
                    <a:pt x="390" y="0"/>
                  </a:lnTo>
                  <a:lnTo>
                    <a:pt x="391" y="0"/>
                  </a:lnTo>
                  <a:lnTo>
                    <a:pt x="393" y="0"/>
                  </a:lnTo>
                  <a:lnTo>
                    <a:pt x="395" y="0"/>
                  </a:lnTo>
                  <a:lnTo>
                    <a:pt x="397" y="0"/>
                  </a:lnTo>
                  <a:lnTo>
                    <a:pt x="400" y="1"/>
                  </a:lnTo>
                  <a:lnTo>
                    <a:pt x="402" y="3"/>
                  </a:lnTo>
                  <a:lnTo>
                    <a:pt x="405" y="8"/>
                  </a:lnTo>
                  <a:lnTo>
                    <a:pt x="409" y="11"/>
                  </a:lnTo>
                  <a:lnTo>
                    <a:pt x="410" y="15"/>
                  </a:lnTo>
                  <a:lnTo>
                    <a:pt x="414" y="18"/>
                  </a:lnTo>
                  <a:lnTo>
                    <a:pt x="416" y="22"/>
                  </a:lnTo>
                  <a:lnTo>
                    <a:pt x="418" y="25"/>
                  </a:lnTo>
                  <a:lnTo>
                    <a:pt x="424" y="25"/>
                  </a:lnTo>
                  <a:lnTo>
                    <a:pt x="427" y="21"/>
                  </a:lnTo>
                  <a:lnTo>
                    <a:pt x="431" y="17"/>
                  </a:lnTo>
                  <a:lnTo>
                    <a:pt x="435" y="15"/>
                  </a:lnTo>
                  <a:lnTo>
                    <a:pt x="440" y="12"/>
                  </a:lnTo>
                  <a:lnTo>
                    <a:pt x="444" y="11"/>
                  </a:lnTo>
                  <a:lnTo>
                    <a:pt x="450" y="11"/>
                  </a:lnTo>
                  <a:lnTo>
                    <a:pt x="455" y="9"/>
                  </a:lnTo>
                  <a:lnTo>
                    <a:pt x="460" y="9"/>
                  </a:lnTo>
                  <a:lnTo>
                    <a:pt x="464" y="9"/>
                  </a:lnTo>
                  <a:lnTo>
                    <a:pt x="470" y="9"/>
                  </a:lnTo>
                  <a:lnTo>
                    <a:pt x="476" y="9"/>
                  </a:lnTo>
                  <a:lnTo>
                    <a:pt x="480" y="9"/>
                  </a:lnTo>
                  <a:lnTo>
                    <a:pt x="486" y="8"/>
                  </a:lnTo>
                  <a:lnTo>
                    <a:pt x="491" y="6"/>
                  </a:lnTo>
                  <a:lnTo>
                    <a:pt x="496" y="3"/>
                  </a:lnTo>
                  <a:lnTo>
                    <a:pt x="501" y="1"/>
                  </a:lnTo>
                  <a:lnTo>
                    <a:pt x="505" y="1"/>
                  </a:lnTo>
                  <a:lnTo>
                    <a:pt x="508" y="3"/>
                  </a:lnTo>
                  <a:lnTo>
                    <a:pt x="510" y="4"/>
                  </a:lnTo>
                  <a:lnTo>
                    <a:pt x="514" y="6"/>
                  </a:lnTo>
                  <a:lnTo>
                    <a:pt x="516" y="8"/>
                  </a:lnTo>
                  <a:lnTo>
                    <a:pt x="518" y="9"/>
                  </a:lnTo>
                  <a:lnTo>
                    <a:pt x="521" y="12"/>
                  </a:lnTo>
                  <a:lnTo>
                    <a:pt x="523" y="15"/>
                  </a:lnTo>
                  <a:lnTo>
                    <a:pt x="526" y="16"/>
                  </a:lnTo>
                  <a:lnTo>
                    <a:pt x="528" y="18"/>
                  </a:lnTo>
                  <a:lnTo>
                    <a:pt x="529" y="22"/>
                  </a:lnTo>
                  <a:lnTo>
                    <a:pt x="531" y="24"/>
                  </a:lnTo>
                  <a:lnTo>
                    <a:pt x="532" y="27"/>
                  </a:lnTo>
                  <a:lnTo>
                    <a:pt x="535" y="30"/>
                  </a:lnTo>
                  <a:lnTo>
                    <a:pt x="536" y="33"/>
                  </a:lnTo>
                  <a:lnTo>
                    <a:pt x="537" y="38"/>
                  </a:lnTo>
                  <a:lnTo>
                    <a:pt x="541" y="38"/>
                  </a:lnTo>
                  <a:lnTo>
                    <a:pt x="545" y="38"/>
                  </a:lnTo>
                  <a:lnTo>
                    <a:pt x="547" y="39"/>
                  </a:lnTo>
                  <a:lnTo>
                    <a:pt x="550" y="39"/>
                  </a:lnTo>
                  <a:lnTo>
                    <a:pt x="555" y="41"/>
                  </a:lnTo>
                  <a:lnTo>
                    <a:pt x="556" y="44"/>
                  </a:lnTo>
                  <a:lnTo>
                    <a:pt x="559" y="47"/>
                  </a:lnTo>
                  <a:lnTo>
                    <a:pt x="561" y="51"/>
                  </a:lnTo>
                  <a:lnTo>
                    <a:pt x="561" y="52"/>
                  </a:lnTo>
                  <a:lnTo>
                    <a:pt x="561" y="53"/>
                  </a:lnTo>
                  <a:lnTo>
                    <a:pt x="561" y="55"/>
                  </a:lnTo>
                  <a:lnTo>
                    <a:pt x="561" y="57"/>
                  </a:lnTo>
                  <a:lnTo>
                    <a:pt x="561" y="59"/>
                  </a:lnTo>
                  <a:lnTo>
                    <a:pt x="561" y="61"/>
                  </a:lnTo>
                  <a:lnTo>
                    <a:pt x="561" y="62"/>
                  </a:lnTo>
                  <a:lnTo>
                    <a:pt x="561" y="65"/>
                  </a:lnTo>
                  <a:lnTo>
                    <a:pt x="560" y="67"/>
                  </a:lnTo>
                  <a:lnTo>
                    <a:pt x="559" y="69"/>
                  </a:lnTo>
                  <a:lnTo>
                    <a:pt x="558" y="70"/>
                  </a:lnTo>
                  <a:lnTo>
                    <a:pt x="558" y="73"/>
                  </a:lnTo>
                  <a:lnTo>
                    <a:pt x="557" y="74"/>
                  </a:lnTo>
                  <a:lnTo>
                    <a:pt x="556" y="75"/>
                  </a:lnTo>
                  <a:lnTo>
                    <a:pt x="558" y="78"/>
                  </a:lnTo>
                  <a:lnTo>
                    <a:pt x="562" y="81"/>
                  </a:lnTo>
                  <a:lnTo>
                    <a:pt x="566" y="83"/>
                  </a:lnTo>
                  <a:lnTo>
                    <a:pt x="570" y="87"/>
                  </a:lnTo>
                  <a:lnTo>
                    <a:pt x="573" y="90"/>
                  </a:lnTo>
                  <a:lnTo>
                    <a:pt x="577" y="94"/>
                  </a:lnTo>
                  <a:lnTo>
                    <a:pt x="580" y="99"/>
                  </a:lnTo>
                  <a:lnTo>
                    <a:pt x="582" y="104"/>
                  </a:lnTo>
                  <a:lnTo>
                    <a:pt x="582" y="110"/>
                  </a:lnTo>
                  <a:lnTo>
                    <a:pt x="582" y="112"/>
                  </a:lnTo>
                  <a:lnTo>
                    <a:pt x="582" y="114"/>
                  </a:lnTo>
                  <a:lnTo>
                    <a:pt x="582" y="117"/>
                  </a:lnTo>
                  <a:lnTo>
                    <a:pt x="582" y="120"/>
                  </a:lnTo>
                  <a:lnTo>
                    <a:pt x="582" y="122"/>
                  </a:lnTo>
                  <a:lnTo>
                    <a:pt x="582" y="125"/>
                  </a:lnTo>
                  <a:lnTo>
                    <a:pt x="582" y="127"/>
                  </a:lnTo>
                  <a:lnTo>
                    <a:pt x="582" y="130"/>
                  </a:lnTo>
                  <a:lnTo>
                    <a:pt x="582" y="131"/>
                  </a:lnTo>
                  <a:lnTo>
                    <a:pt x="584" y="133"/>
                  </a:lnTo>
                  <a:lnTo>
                    <a:pt x="585" y="135"/>
                  </a:lnTo>
                  <a:lnTo>
                    <a:pt x="586" y="138"/>
                  </a:lnTo>
                  <a:lnTo>
                    <a:pt x="586" y="140"/>
                  </a:lnTo>
                  <a:lnTo>
                    <a:pt x="586" y="142"/>
                  </a:lnTo>
                  <a:lnTo>
                    <a:pt x="586" y="143"/>
                  </a:lnTo>
                  <a:lnTo>
                    <a:pt x="586" y="147"/>
                  </a:lnTo>
                  <a:lnTo>
                    <a:pt x="586" y="149"/>
                  </a:lnTo>
                  <a:lnTo>
                    <a:pt x="585" y="153"/>
                  </a:lnTo>
                  <a:lnTo>
                    <a:pt x="585" y="156"/>
                  </a:lnTo>
                  <a:lnTo>
                    <a:pt x="582" y="159"/>
                  </a:lnTo>
                  <a:lnTo>
                    <a:pt x="582" y="162"/>
                  </a:lnTo>
                  <a:lnTo>
                    <a:pt x="581" y="166"/>
                  </a:lnTo>
                  <a:lnTo>
                    <a:pt x="579" y="169"/>
                  </a:lnTo>
                  <a:lnTo>
                    <a:pt x="579" y="170"/>
                  </a:lnTo>
                  <a:lnTo>
                    <a:pt x="577" y="171"/>
                  </a:lnTo>
                  <a:lnTo>
                    <a:pt x="574" y="172"/>
                  </a:lnTo>
                  <a:lnTo>
                    <a:pt x="573" y="174"/>
                  </a:lnTo>
                  <a:lnTo>
                    <a:pt x="572" y="176"/>
                  </a:lnTo>
                  <a:lnTo>
                    <a:pt x="571" y="177"/>
                  </a:lnTo>
                  <a:lnTo>
                    <a:pt x="573" y="179"/>
                  </a:lnTo>
                  <a:lnTo>
                    <a:pt x="574" y="183"/>
                  </a:lnTo>
                  <a:lnTo>
                    <a:pt x="577" y="185"/>
                  </a:lnTo>
                  <a:lnTo>
                    <a:pt x="581" y="189"/>
                  </a:lnTo>
                  <a:lnTo>
                    <a:pt x="582" y="192"/>
                  </a:lnTo>
                  <a:lnTo>
                    <a:pt x="584" y="196"/>
                  </a:lnTo>
                  <a:lnTo>
                    <a:pt x="585" y="201"/>
                  </a:lnTo>
                  <a:lnTo>
                    <a:pt x="584" y="207"/>
                  </a:lnTo>
                  <a:lnTo>
                    <a:pt x="582" y="210"/>
                  </a:lnTo>
                  <a:lnTo>
                    <a:pt x="582" y="212"/>
                  </a:lnTo>
                  <a:lnTo>
                    <a:pt x="582" y="214"/>
                  </a:lnTo>
                  <a:lnTo>
                    <a:pt x="580" y="218"/>
                  </a:lnTo>
                  <a:lnTo>
                    <a:pt x="580" y="221"/>
                  </a:lnTo>
                  <a:lnTo>
                    <a:pt x="577" y="225"/>
                  </a:lnTo>
                  <a:lnTo>
                    <a:pt x="577" y="227"/>
                  </a:lnTo>
                  <a:lnTo>
                    <a:pt x="577" y="230"/>
                  </a:lnTo>
                  <a:lnTo>
                    <a:pt x="579" y="232"/>
                  </a:lnTo>
                  <a:lnTo>
                    <a:pt x="580" y="234"/>
                  </a:lnTo>
                  <a:lnTo>
                    <a:pt x="580" y="236"/>
                  </a:lnTo>
                  <a:lnTo>
                    <a:pt x="580" y="239"/>
                  </a:lnTo>
                  <a:lnTo>
                    <a:pt x="581" y="241"/>
                  </a:lnTo>
                  <a:lnTo>
                    <a:pt x="581" y="244"/>
                  </a:lnTo>
                  <a:lnTo>
                    <a:pt x="582" y="246"/>
                  </a:lnTo>
                  <a:lnTo>
                    <a:pt x="582" y="248"/>
                  </a:lnTo>
                  <a:lnTo>
                    <a:pt x="581" y="253"/>
                  </a:lnTo>
                  <a:lnTo>
                    <a:pt x="579" y="256"/>
                  </a:lnTo>
                  <a:lnTo>
                    <a:pt x="577" y="259"/>
                  </a:lnTo>
                  <a:lnTo>
                    <a:pt x="574" y="262"/>
                  </a:lnTo>
                  <a:lnTo>
                    <a:pt x="573" y="265"/>
                  </a:lnTo>
                  <a:lnTo>
                    <a:pt x="571" y="268"/>
                  </a:lnTo>
                  <a:lnTo>
                    <a:pt x="569" y="269"/>
                  </a:lnTo>
                  <a:lnTo>
                    <a:pt x="566" y="271"/>
                  </a:lnTo>
                  <a:lnTo>
                    <a:pt x="563" y="274"/>
                  </a:lnTo>
                  <a:lnTo>
                    <a:pt x="560" y="275"/>
                  </a:lnTo>
                  <a:lnTo>
                    <a:pt x="557" y="277"/>
                  </a:lnTo>
                  <a:lnTo>
                    <a:pt x="555" y="279"/>
                  </a:lnTo>
                  <a:lnTo>
                    <a:pt x="553" y="282"/>
                  </a:lnTo>
                  <a:lnTo>
                    <a:pt x="549" y="284"/>
                  </a:lnTo>
                  <a:lnTo>
                    <a:pt x="546" y="286"/>
                  </a:lnTo>
                  <a:lnTo>
                    <a:pt x="546" y="289"/>
                  </a:lnTo>
                  <a:lnTo>
                    <a:pt x="544" y="289"/>
                  </a:lnTo>
                  <a:lnTo>
                    <a:pt x="544" y="290"/>
                  </a:lnTo>
                  <a:lnTo>
                    <a:pt x="542" y="290"/>
                  </a:lnTo>
                  <a:lnTo>
                    <a:pt x="541" y="290"/>
                  </a:lnTo>
                  <a:lnTo>
                    <a:pt x="541" y="289"/>
                  </a:lnTo>
                  <a:lnTo>
                    <a:pt x="538" y="287"/>
                  </a:lnTo>
                  <a:lnTo>
                    <a:pt x="537" y="287"/>
                  </a:lnTo>
                  <a:lnTo>
                    <a:pt x="535" y="292"/>
                  </a:lnTo>
                  <a:lnTo>
                    <a:pt x="536" y="294"/>
                  </a:lnTo>
                  <a:lnTo>
                    <a:pt x="536" y="297"/>
                  </a:lnTo>
                  <a:lnTo>
                    <a:pt x="535" y="297"/>
                  </a:lnTo>
                  <a:lnTo>
                    <a:pt x="533" y="298"/>
                  </a:lnTo>
                  <a:lnTo>
                    <a:pt x="533" y="299"/>
                  </a:lnTo>
                  <a:lnTo>
                    <a:pt x="532" y="300"/>
                  </a:lnTo>
                  <a:lnTo>
                    <a:pt x="532" y="301"/>
                  </a:lnTo>
                  <a:lnTo>
                    <a:pt x="531" y="304"/>
                  </a:lnTo>
                  <a:lnTo>
                    <a:pt x="530" y="304"/>
                  </a:lnTo>
                  <a:lnTo>
                    <a:pt x="531" y="307"/>
                  </a:lnTo>
                  <a:lnTo>
                    <a:pt x="532" y="308"/>
                  </a:lnTo>
                  <a:lnTo>
                    <a:pt x="535" y="308"/>
                  </a:lnTo>
                  <a:lnTo>
                    <a:pt x="536" y="308"/>
                  </a:lnTo>
                  <a:lnTo>
                    <a:pt x="538" y="308"/>
                  </a:lnTo>
                  <a:lnTo>
                    <a:pt x="541" y="308"/>
                  </a:lnTo>
                  <a:lnTo>
                    <a:pt x="542" y="308"/>
                  </a:lnTo>
                  <a:lnTo>
                    <a:pt x="546" y="309"/>
                  </a:lnTo>
                  <a:lnTo>
                    <a:pt x="546" y="310"/>
                  </a:lnTo>
                  <a:lnTo>
                    <a:pt x="549" y="310"/>
                  </a:lnTo>
                  <a:lnTo>
                    <a:pt x="555" y="313"/>
                  </a:lnTo>
                  <a:lnTo>
                    <a:pt x="561" y="316"/>
                  </a:lnTo>
                  <a:lnTo>
                    <a:pt x="568" y="319"/>
                  </a:lnTo>
                  <a:lnTo>
                    <a:pt x="572" y="322"/>
                  </a:lnTo>
                  <a:lnTo>
                    <a:pt x="577" y="327"/>
                  </a:lnTo>
                  <a:lnTo>
                    <a:pt x="581" y="330"/>
                  </a:lnTo>
                  <a:lnTo>
                    <a:pt x="585" y="334"/>
                  </a:lnTo>
                  <a:lnTo>
                    <a:pt x="589" y="340"/>
                  </a:lnTo>
                  <a:lnTo>
                    <a:pt x="593" y="344"/>
                  </a:lnTo>
                  <a:lnTo>
                    <a:pt x="597" y="349"/>
                  </a:lnTo>
                  <a:lnTo>
                    <a:pt x="600" y="355"/>
                  </a:lnTo>
                  <a:lnTo>
                    <a:pt x="603" y="360"/>
                  </a:lnTo>
                  <a:lnTo>
                    <a:pt x="607" y="366"/>
                  </a:lnTo>
                  <a:lnTo>
                    <a:pt x="610" y="373"/>
                  </a:lnTo>
                  <a:lnTo>
                    <a:pt x="613" y="379"/>
                  </a:lnTo>
                  <a:lnTo>
                    <a:pt x="616" y="387"/>
                  </a:lnTo>
                  <a:lnTo>
                    <a:pt x="617" y="388"/>
                  </a:lnTo>
                  <a:lnTo>
                    <a:pt x="617" y="391"/>
                  </a:lnTo>
                  <a:lnTo>
                    <a:pt x="619" y="393"/>
                  </a:lnTo>
                  <a:lnTo>
                    <a:pt x="619" y="394"/>
                  </a:lnTo>
                  <a:lnTo>
                    <a:pt x="619" y="396"/>
                  </a:lnTo>
                  <a:lnTo>
                    <a:pt x="620" y="400"/>
                  </a:lnTo>
                  <a:lnTo>
                    <a:pt x="620" y="401"/>
                  </a:lnTo>
                  <a:lnTo>
                    <a:pt x="621" y="403"/>
                  </a:lnTo>
                  <a:lnTo>
                    <a:pt x="621" y="406"/>
                  </a:lnTo>
                  <a:lnTo>
                    <a:pt x="622" y="408"/>
                  </a:lnTo>
                  <a:lnTo>
                    <a:pt x="622" y="410"/>
                  </a:lnTo>
                  <a:lnTo>
                    <a:pt x="623" y="412"/>
                  </a:lnTo>
                  <a:lnTo>
                    <a:pt x="624" y="414"/>
                  </a:lnTo>
                  <a:lnTo>
                    <a:pt x="624" y="417"/>
                  </a:lnTo>
                  <a:lnTo>
                    <a:pt x="624" y="419"/>
                  </a:lnTo>
                  <a:lnTo>
                    <a:pt x="624" y="422"/>
                  </a:lnTo>
                  <a:lnTo>
                    <a:pt x="621" y="427"/>
                  </a:lnTo>
                  <a:lnTo>
                    <a:pt x="614" y="428"/>
                  </a:lnTo>
                  <a:lnTo>
                    <a:pt x="614" y="421"/>
                  </a:lnTo>
                  <a:lnTo>
                    <a:pt x="613" y="413"/>
                  </a:lnTo>
                  <a:lnTo>
                    <a:pt x="611" y="406"/>
                  </a:lnTo>
                  <a:lnTo>
                    <a:pt x="610" y="399"/>
                  </a:lnTo>
                  <a:lnTo>
                    <a:pt x="607" y="391"/>
                  </a:lnTo>
                  <a:lnTo>
                    <a:pt x="604" y="383"/>
                  </a:lnTo>
                  <a:lnTo>
                    <a:pt x="601" y="377"/>
                  </a:lnTo>
                  <a:lnTo>
                    <a:pt x="597" y="370"/>
                  </a:lnTo>
                  <a:lnTo>
                    <a:pt x="595" y="363"/>
                  </a:lnTo>
                  <a:lnTo>
                    <a:pt x="590" y="357"/>
                  </a:lnTo>
                  <a:lnTo>
                    <a:pt x="586" y="351"/>
                  </a:lnTo>
                  <a:lnTo>
                    <a:pt x="582" y="345"/>
                  </a:lnTo>
                  <a:lnTo>
                    <a:pt x="577" y="340"/>
                  </a:lnTo>
                  <a:lnTo>
                    <a:pt x="572" y="334"/>
                  </a:lnTo>
                  <a:lnTo>
                    <a:pt x="568" y="330"/>
                  </a:lnTo>
                  <a:lnTo>
                    <a:pt x="561" y="327"/>
                  </a:lnTo>
                  <a:lnTo>
                    <a:pt x="558" y="326"/>
                  </a:lnTo>
                  <a:lnTo>
                    <a:pt x="555" y="323"/>
                  </a:lnTo>
                  <a:lnTo>
                    <a:pt x="550" y="322"/>
                  </a:lnTo>
                  <a:lnTo>
                    <a:pt x="547" y="321"/>
                  </a:lnTo>
                  <a:lnTo>
                    <a:pt x="544" y="321"/>
                  </a:lnTo>
                  <a:lnTo>
                    <a:pt x="541" y="319"/>
                  </a:lnTo>
                  <a:lnTo>
                    <a:pt x="536" y="319"/>
                  </a:lnTo>
                  <a:lnTo>
                    <a:pt x="532" y="319"/>
                  </a:lnTo>
                  <a:lnTo>
                    <a:pt x="529" y="319"/>
                  </a:lnTo>
                  <a:lnTo>
                    <a:pt x="526" y="319"/>
                  </a:lnTo>
                  <a:lnTo>
                    <a:pt x="522" y="319"/>
                  </a:lnTo>
                  <a:lnTo>
                    <a:pt x="518" y="321"/>
                  </a:lnTo>
                  <a:lnTo>
                    <a:pt x="515" y="322"/>
                  </a:lnTo>
                  <a:lnTo>
                    <a:pt x="513" y="322"/>
                  </a:lnTo>
                  <a:lnTo>
                    <a:pt x="508" y="326"/>
                  </a:lnTo>
                  <a:lnTo>
                    <a:pt x="505" y="328"/>
                  </a:lnTo>
                  <a:lnTo>
                    <a:pt x="503" y="331"/>
                  </a:lnTo>
                  <a:lnTo>
                    <a:pt x="500" y="335"/>
                  </a:lnTo>
                  <a:lnTo>
                    <a:pt x="496" y="340"/>
                  </a:lnTo>
                  <a:lnTo>
                    <a:pt x="491" y="343"/>
                  </a:lnTo>
                  <a:lnTo>
                    <a:pt x="489" y="346"/>
                  </a:lnTo>
                  <a:lnTo>
                    <a:pt x="484" y="350"/>
                  </a:lnTo>
                  <a:lnTo>
                    <a:pt x="482" y="355"/>
                  </a:lnTo>
                  <a:lnTo>
                    <a:pt x="479" y="360"/>
                  </a:lnTo>
                  <a:lnTo>
                    <a:pt x="480" y="363"/>
                  </a:lnTo>
                  <a:lnTo>
                    <a:pt x="477" y="371"/>
                  </a:lnTo>
                  <a:lnTo>
                    <a:pt x="474" y="380"/>
                  </a:lnTo>
                  <a:lnTo>
                    <a:pt x="470" y="388"/>
                  </a:lnTo>
                  <a:lnTo>
                    <a:pt x="466" y="398"/>
                  </a:lnTo>
                  <a:lnTo>
                    <a:pt x="464" y="406"/>
                  </a:lnTo>
                  <a:lnTo>
                    <a:pt x="460" y="416"/>
                  </a:lnTo>
                  <a:lnTo>
                    <a:pt x="456" y="424"/>
                  </a:lnTo>
                  <a:lnTo>
                    <a:pt x="452" y="435"/>
                  </a:lnTo>
                  <a:lnTo>
                    <a:pt x="449" y="443"/>
                  </a:lnTo>
                  <a:lnTo>
                    <a:pt x="447" y="452"/>
                  </a:lnTo>
                  <a:lnTo>
                    <a:pt x="441" y="461"/>
                  </a:lnTo>
                  <a:lnTo>
                    <a:pt x="438" y="471"/>
                  </a:lnTo>
                  <a:lnTo>
                    <a:pt x="434" y="479"/>
                  </a:lnTo>
                  <a:lnTo>
                    <a:pt x="431" y="489"/>
                  </a:lnTo>
                  <a:lnTo>
                    <a:pt x="427" y="499"/>
                  </a:lnTo>
                  <a:lnTo>
                    <a:pt x="424" y="508"/>
                  </a:lnTo>
                  <a:lnTo>
                    <a:pt x="418" y="517"/>
                  </a:lnTo>
                  <a:lnTo>
                    <a:pt x="415" y="526"/>
                  </a:lnTo>
                  <a:lnTo>
                    <a:pt x="412" y="536"/>
                  </a:lnTo>
                  <a:lnTo>
                    <a:pt x="409" y="545"/>
                  </a:lnTo>
                  <a:lnTo>
                    <a:pt x="404" y="553"/>
                  </a:lnTo>
                  <a:lnTo>
                    <a:pt x="401" y="563"/>
                  </a:lnTo>
                  <a:lnTo>
                    <a:pt x="397" y="572"/>
                  </a:lnTo>
                  <a:lnTo>
                    <a:pt x="391" y="581"/>
                  </a:lnTo>
                  <a:lnTo>
                    <a:pt x="389" y="591"/>
                  </a:lnTo>
                  <a:lnTo>
                    <a:pt x="384" y="600"/>
                  </a:lnTo>
                  <a:lnTo>
                    <a:pt x="380" y="609"/>
                  </a:lnTo>
                  <a:lnTo>
                    <a:pt x="376" y="617"/>
                  </a:lnTo>
                  <a:lnTo>
                    <a:pt x="371" y="626"/>
                  </a:lnTo>
                  <a:lnTo>
                    <a:pt x="367" y="635"/>
                  </a:lnTo>
                  <a:lnTo>
                    <a:pt x="361" y="644"/>
                  </a:lnTo>
                  <a:lnTo>
                    <a:pt x="358" y="653"/>
                  </a:lnTo>
                  <a:lnTo>
                    <a:pt x="354" y="654"/>
                  </a:lnTo>
                  <a:lnTo>
                    <a:pt x="350" y="658"/>
                  </a:lnTo>
                  <a:lnTo>
                    <a:pt x="346" y="659"/>
                  </a:lnTo>
                  <a:lnTo>
                    <a:pt x="343" y="660"/>
                  </a:lnTo>
                  <a:lnTo>
                    <a:pt x="341" y="661"/>
                  </a:lnTo>
                  <a:lnTo>
                    <a:pt x="336" y="662"/>
                  </a:lnTo>
                  <a:lnTo>
                    <a:pt x="333" y="662"/>
                  </a:lnTo>
                  <a:lnTo>
                    <a:pt x="330" y="662"/>
                  </a:lnTo>
                  <a:lnTo>
                    <a:pt x="327" y="662"/>
                  </a:lnTo>
                  <a:lnTo>
                    <a:pt x="323" y="662"/>
                  </a:lnTo>
                  <a:lnTo>
                    <a:pt x="319" y="662"/>
                  </a:lnTo>
                  <a:lnTo>
                    <a:pt x="317" y="661"/>
                  </a:lnTo>
                  <a:lnTo>
                    <a:pt x="312" y="660"/>
                  </a:lnTo>
                  <a:lnTo>
                    <a:pt x="310" y="659"/>
                  </a:lnTo>
                  <a:lnTo>
                    <a:pt x="306" y="658"/>
                  </a:lnTo>
                  <a:lnTo>
                    <a:pt x="302" y="658"/>
                  </a:lnTo>
                  <a:lnTo>
                    <a:pt x="302" y="659"/>
                  </a:lnTo>
                  <a:lnTo>
                    <a:pt x="302" y="660"/>
                  </a:lnTo>
                  <a:lnTo>
                    <a:pt x="302" y="662"/>
                  </a:lnTo>
                  <a:lnTo>
                    <a:pt x="302" y="665"/>
                  </a:lnTo>
                  <a:lnTo>
                    <a:pt x="301" y="667"/>
                  </a:lnTo>
                  <a:lnTo>
                    <a:pt x="301" y="669"/>
                  </a:lnTo>
                  <a:lnTo>
                    <a:pt x="301" y="671"/>
                  </a:lnTo>
                  <a:lnTo>
                    <a:pt x="301" y="674"/>
                  </a:lnTo>
                  <a:lnTo>
                    <a:pt x="298" y="676"/>
                  </a:lnTo>
                  <a:lnTo>
                    <a:pt x="297" y="679"/>
                  </a:lnTo>
                  <a:lnTo>
                    <a:pt x="296" y="682"/>
                  </a:lnTo>
                  <a:lnTo>
                    <a:pt x="295" y="683"/>
                  </a:lnTo>
                  <a:lnTo>
                    <a:pt x="294" y="687"/>
                  </a:lnTo>
                  <a:lnTo>
                    <a:pt x="293" y="689"/>
                  </a:lnTo>
                  <a:lnTo>
                    <a:pt x="292" y="692"/>
                  </a:lnTo>
                  <a:lnTo>
                    <a:pt x="291" y="696"/>
                  </a:lnTo>
                  <a:lnTo>
                    <a:pt x="289" y="698"/>
                  </a:lnTo>
                  <a:lnTo>
                    <a:pt x="288" y="700"/>
                  </a:lnTo>
                  <a:lnTo>
                    <a:pt x="285" y="702"/>
                  </a:lnTo>
                  <a:lnTo>
                    <a:pt x="283" y="704"/>
                  </a:lnTo>
                  <a:lnTo>
                    <a:pt x="281" y="706"/>
                  </a:lnTo>
                  <a:lnTo>
                    <a:pt x="279" y="709"/>
                  </a:lnTo>
                  <a:lnTo>
                    <a:pt x="277" y="711"/>
                  </a:lnTo>
                  <a:lnTo>
                    <a:pt x="274" y="713"/>
                  </a:lnTo>
                  <a:lnTo>
                    <a:pt x="270" y="713"/>
                  </a:lnTo>
                  <a:lnTo>
                    <a:pt x="269" y="713"/>
                  </a:lnTo>
                  <a:lnTo>
                    <a:pt x="265" y="713"/>
                  </a:lnTo>
                  <a:lnTo>
                    <a:pt x="263" y="713"/>
                  </a:lnTo>
                  <a:lnTo>
                    <a:pt x="261" y="713"/>
                  </a:lnTo>
                  <a:lnTo>
                    <a:pt x="256" y="713"/>
                  </a:lnTo>
                  <a:lnTo>
                    <a:pt x="254" y="713"/>
                  </a:lnTo>
                  <a:lnTo>
                    <a:pt x="251" y="715"/>
                  </a:lnTo>
                  <a:lnTo>
                    <a:pt x="250" y="715"/>
                  </a:lnTo>
                </a:path>
              </a:pathLst>
            </a:custGeom>
            <a:solidFill>
              <a:srgbClr val="000000"/>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01" name="Freeform 410"/>
            <p:cNvSpPr/>
            <p:nvPr/>
          </p:nvSpPr>
          <p:spPr bwMode="auto">
            <a:xfrm>
              <a:off x="4284" y="2421"/>
              <a:ext cx="233" cy="121"/>
            </a:xfrm>
            <a:custGeom>
              <a:avLst/>
              <a:gdLst>
                <a:gd name="T0" fmla="*/ 141 w 182"/>
                <a:gd name="T1" fmla="*/ 105 h 108"/>
                <a:gd name="T2" fmla="*/ 140 w 182"/>
                <a:gd name="T3" fmla="*/ 102 h 108"/>
                <a:gd name="T4" fmla="*/ 139 w 182"/>
                <a:gd name="T5" fmla="*/ 98 h 108"/>
                <a:gd name="T6" fmla="*/ 130 w 182"/>
                <a:gd name="T7" fmla="*/ 94 h 108"/>
                <a:gd name="T8" fmla="*/ 120 w 182"/>
                <a:gd name="T9" fmla="*/ 92 h 108"/>
                <a:gd name="T10" fmla="*/ 113 w 182"/>
                <a:gd name="T11" fmla="*/ 90 h 108"/>
                <a:gd name="T12" fmla="*/ 103 w 182"/>
                <a:gd name="T13" fmla="*/ 92 h 108"/>
                <a:gd name="T14" fmla="*/ 93 w 182"/>
                <a:gd name="T15" fmla="*/ 93 h 108"/>
                <a:gd name="T16" fmla="*/ 84 w 182"/>
                <a:gd name="T17" fmla="*/ 94 h 108"/>
                <a:gd name="T18" fmla="*/ 79 w 182"/>
                <a:gd name="T19" fmla="*/ 92 h 108"/>
                <a:gd name="T20" fmla="*/ 73 w 182"/>
                <a:gd name="T21" fmla="*/ 88 h 108"/>
                <a:gd name="T22" fmla="*/ 66 w 182"/>
                <a:gd name="T23" fmla="*/ 84 h 108"/>
                <a:gd name="T24" fmla="*/ 61 w 182"/>
                <a:gd name="T25" fmla="*/ 81 h 108"/>
                <a:gd name="T26" fmla="*/ 53 w 182"/>
                <a:gd name="T27" fmla="*/ 80 h 108"/>
                <a:gd name="T28" fmla="*/ 45 w 182"/>
                <a:gd name="T29" fmla="*/ 76 h 108"/>
                <a:gd name="T30" fmla="*/ 37 w 182"/>
                <a:gd name="T31" fmla="*/ 72 h 108"/>
                <a:gd name="T32" fmla="*/ 29 w 182"/>
                <a:gd name="T33" fmla="*/ 64 h 108"/>
                <a:gd name="T34" fmla="*/ 25 w 182"/>
                <a:gd name="T35" fmla="*/ 51 h 108"/>
                <a:gd name="T36" fmla="*/ 19 w 182"/>
                <a:gd name="T37" fmla="*/ 39 h 108"/>
                <a:gd name="T38" fmla="*/ 13 w 182"/>
                <a:gd name="T39" fmla="*/ 27 h 108"/>
                <a:gd name="T40" fmla="*/ 6 w 182"/>
                <a:gd name="T41" fmla="*/ 17 h 108"/>
                <a:gd name="T42" fmla="*/ 0 w 182"/>
                <a:gd name="T43" fmla="*/ 6 h 108"/>
                <a:gd name="T44" fmla="*/ 3 w 182"/>
                <a:gd name="T45" fmla="*/ 2 h 108"/>
                <a:gd name="T46" fmla="*/ 10 w 182"/>
                <a:gd name="T47" fmla="*/ 0 h 108"/>
                <a:gd name="T48" fmla="*/ 14 w 182"/>
                <a:gd name="T49" fmla="*/ 0 h 108"/>
                <a:gd name="T50" fmla="*/ 25 w 182"/>
                <a:gd name="T51" fmla="*/ 9 h 108"/>
                <a:gd name="T52" fmla="*/ 34 w 182"/>
                <a:gd name="T53" fmla="*/ 21 h 108"/>
                <a:gd name="T54" fmla="*/ 42 w 182"/>
                <a:gd name="T55" fmla="*/ 33 h 108"/>
                <a:gd name="T56" fmla="*/ 52 w 182"/>
                <a:gd name="T57" fmla="*/ 33 h 108"/>
                <a:gd name="T58" fmla="*/ 62 w 182"/>
                <a:gd name="T59" fmla="*/ 34 h 108"/>
                <a:gd name="T60" fmla="*/ 70 w 182"/>
                <a:gd name="T61" fmla="*/ 37 h 108"/>
                <a:gd name="T62" fmla="*/ 80 w 182"/>
                <a:gd name="T63" fmla="*/ 41 h 108"/>
                <a:gd name="T64" fmla="*/ 91 w 182"/>
                <a:gd name="T65" fmla="*/ 49 h 108"/>
                <a:gd name="T66" fmla="*/ 99 w 182"/>
                <a:gd name="T67" fmla="*/ 58 h 108"/>
                <a:gd name="T68" fmla="*/ 107 w 182"/>
                <a:gd name="T69" fmla="*/ 64 h 108"/>
                <a:gd name="T70" fmla="*/ 118 w 182"/>
                <a:gd name="T71" fmla="*/ 65 h 108"/>
                <a:gd name="T72" fmla="*/ 121 w 182"/>
                <a:gd name="T73" fmla="*/ 61 h 108"/>
                <a:gd name="T74" fmla="*/ 130 w 182"/>
                <a:gd name="T75" fmla="*/ 62 h 108"/>
                <a:gd name="T76" fmla="*/ 139 w 182"/>
                <a:gd name="T77" fmla="*/ 62 h 108"/>
                <a:gd name="T78" fmla="*/ 146 w 182"/>
                <a:gd name="T79" fmla="*/ 63 h 108"/>
                <a:gd name="T80" fmla="*/ 155 w 182"/>
                <a:gd name="T81" fmla="*/ 62 h 108"/>
                <a:gd name="T82" fmla="*/ 161 w 182"/>
                <a:gd name="T83" fmla="*/ 57 h 108"/>
                <a:gd name="T84" fmla="*/ 164 w 182"/>
                <a:gd name="T85" fmla="*/ 48 h 108"/>
                <a:gd name="T86" fmla="*/ 167 w 182"/>
                <a:gd name="T87" fmla="*/ 39 h 108"/>
                <a:gd name="T88" fmla="*/ 171 w 182"/>
                <a:gd name="T89" fmla="*/ 38 h 108"/>
                <a:gd name="T90" fmla="*/ 175 w 182"/>
                <a:gd name="T91" fmla="*/ 43 h 108"/>
                <a:gd name="T92" fmla="*/ 181 w 182"/>
                <a:gd name="T93" fmla="*/ 51 h 108"/>
                <a:gd name="T94" fmla="*/ 177 w 182"/>
                <a:gd name="T95" fmla="*/ 62 h 108"/>
                <a:gd name="T96" fmla="*/ 171 w 182"/>
                <a:gd name="T97" fmla="*/ 73 h 108"/>
                <a:gd name="T98" fmla="*/ 167 w 182"/>
                <a:gd name="T99" fmla="*/ 86 h 108"/>
                <a:gd name="T100" fmla="*/ 160 w 182"/>
                <a:gd name="T101" fmla="*/ 94 h 108"/>
                <a:gd name="T102" fmla="*/ 152 w 182"/>
                <a:gd name="T103" fmla="*/ 103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2" h="108">
                  <a:moveTo>
                    <a:pt x="143" y="107"/>
                  </a:moveTo>
                  <a:lnTo>
                    <a:pt x="142" y="107"/>
                  </a:lnTo>
                  <a:lnTo>
                    <a:pt x="141" y="105"/>
                  </a:lnTo>
                  <a:lnTo>
                    <a:pt x="141" y="104"/>
                  </a:lnTo>
                  <a:lnTo>
                    <a:pt x="140" y="103"/>
                  </a:lnTo>
                  <a:lnTo>
                    <a:pt x="140" y="102"/>
                  </a:lnTo>
                  <a:lnTo>
                    <a:pt x="139" y="101"/>
                  </a:lnTo>
                  <a:lnTo>
                    <a:pt x="139" y="99"/>
                  </a:lnTo>
                  <a:lnTo>
                    <a:pt x="139" y="98"/>
                  </a:lnTo>
                  <a:lnTo>
                    <a:pt x="136" y="96"/>
                  </a:lnTo>
                  <a:lnTo>
                    <a:pt x="134" y="94"/>
                  </a:lnTo>
                  <a:lnTo>
                    <a:pt x="130" y="94"/>
                  </a:lnTo>
                  <a:lnTo>
                    <a:pt x="127" y="93"/>
                  </a:lnTo>
                  <a:lnTo>
                    <a:pt x="125" y="92"/>
                  </a:lnTo>
                  <a:lnTo>
                    <a:pt x="120" y="92"/>
                  </a:lnTo>
                  <a:lnTo>
                    <a:pt x="118" y="92"/>
                  </a:lnTo>
                  <a:lnTo>
                    <a:pt x="116" y="90"/>
                  </a:lnTo>
                  <a:lnTo>
                    <a:pt x="113" y="90"/>
                  </a:lnTo>
                  <a:lnTo>
                    <a:pt x="109" y="92"/>
                  </a:lnTo>
                  <a:lnTo>
                    <a:pt x="106" y="92"/>
                  </a:lnTo>
                  <a:lnTo>
                    <a:pt x="103" y="92"/>
                  </a:lnTo>
                  <a:lnTo>
                    <a:pt x="101" y="92"/>
                  </a:lnTo>
                  <a:lnTo>
                    <a:pt x="97" y="92"/>
                  </a:lnTo>
                  <a:lnTo>
                    <a:pt x="93" y="93"/>
                  </a:lnTo>
                  <a:lnTo>
                    <a:pt x="92" y="94"/>
                  </a:lnTo>
                  <a:lnTo>
                    <a:pt x="87" y="95"/>
                  </a:lnTo>
                  <a:lnTo>
                    <a:pt x="84" y="94"/>
                  </a:lnTo>
                  <a:lnTo>
                    <a:pt x="83" y="94"/>
                  </a:lnTo>
                  <a:lnTo>
                    <a:pt x="80" y="93"/>
                  </a:lnTo>
                  <a:lnTo>
                    <a:pt x="79" y="92"/>
                  </a:lnTo>
                  <a:lnTo>
                    <a:pt x="77" y="90"/>
                  </a:lnTo>
                  <a:lnTo>
                    <a:pt x="75" y="89"/>
                  </a:lnTo>
                  <a:lnTo>
                    <a:pt x="73" y="88"/>
                  </a:lnTo>
                  <a:lnTo>
                    <a:pt x="70" y="87"/>
                  </a:lnTo>
                  <a:lnTo>
                    <a:pt x="68" y="86"/>
                  </a:lnTo>
                  <a:lnTo>
                    <a:pt x="66" y="84"/>
                  </a:lnTo>
                  <a:lnTo>
                    <a:pt x="64" y="83"/>
                  </a:lnTo>
                  <a:lnTo>
                    <a:pt x="62" y="81"/>
                  </a:lnTo>
                  <a:lnTo>
                    <a:pt x="61" y="81"/>
                  </a:lnTo>
                  <a:lnTo>
                    <a:pt x="58" y="80"/>
                  </a:lnTo>
                  <a:lnTo>
                    <a:pt x="55" y="80"/>
                  </a:lnTo>
                  <a:lnTo>
                    <a:pt x="53" y="80"/>
                  </a:lnTo>
                  <a:lnTo>
                    <a:pt x="52" y="79"/>
                  </a:lnTo>
                  <a:lnTo>
                    <a:pt x="48" y="77"/>
                  </a:lnTo>
                  <a:lnTo>
                    <a:pt x="45" y="76"/>
                  </a:lnTo>
                  <a:lnTo>
                    <a:pt x="43" y="75"/>
                  </a:lnTo>
                  <a:lnTo>
                    <a:pt x="39" y="73"/>
                  </a:lnTo>
                  <a:lnTo>
                    <a:pt x="37" y="72"/>
                  </a:lnTo>
                  <a:lnTo>
                    <a:pt x="34" y="70"/>
                  </a:lnTo>
                  <a:lnTo>
                    <a:pt x="30" y="68"/>
                  </a:lnTo>
                  <a:lnTo>
                    <a:pt x="29" y="64"/>
                  </a:lnTo>
                  <a:lnTo>
                    <a:pt x="28" y="59"/>
                  </a:lnTo>
                  <a:lnTo>
                    <a:pt x="26" y="55"/>
                  </a:lnTo>
                  <a:lnTo>
                    <a:pt x="25" y="51"/>
                  </a:lnTo>
                  <a:lnTo>
                    <a:pt x="23" y="46"/>
                  </a:lnTo>
                  <a:lnTo>
                    <a:pt x="21" y="43"/>
                  </a:lnTo>
                  <a:lnTo>
                    <a:pt x="19" y="39"/>
                  </a:lnTo>
                  <a:lnTo>
                    <a:pt x="17" y="34"/>
                  </a:lnTo>
                  <a:lnTo>
                    <a:pt x="15" y="32"/>
                  </a:lnTo>
                  <a:lnTo>
                    <a:pt x="13" y="27"/>
                  </a:lnTo>
                  <a:lnTo>
                    <a:pt x="11" y="24"/>
                  </a:lnTo>
                  <a:lnTo>
                    <a:pt x="9" y="20"/>
                  </a:lnTo>
                  <a:lnTo>
                    <a:pt x="6" y="17"/>
                  </a:lnTo>
                  <a:lnTo>
                    <a:pt x="4" y="13"/>
                  </a:lnTo>
                  <a:lnTo>
                    <a:pt x="2" y="10"/>
                  </a:lnTo>
                  <a:lnTo>
                    <a:pt x="0" y="6"/>
                  </a:lnTo>
                  <a:lnTo>
                    <a:pt x="1" y="3"/>
                  </a:lnTo>
                  <a:lnTo>
                    <a:pt x="2" y="3"/>
                  </a:lnTo>
                  <a:lnTo>
                    <a:pt x="3" y="2"/>
                  </a:lnTo>
                  <a:lnTo>
                    <a:pt x="5" y="1"/>
                  </a:lnTo>
                  <a:lnTo>
                    <a:pt x="6" y="1"/>
                  </a:lnTo>
                  <a:lnTo>
                    <a:pt x="10" y="0"/>
                  </a:lnTo>
                  <a:lnTo>
                    <a:pt x="11" y="0"/>
                  </a:lnTo>
                  <a:lnTo>
                    <a:pt x="12" y="0"/>
                  </a:lnTo>
                  <a:lnTo>
                    <a:pt x="14" y="0"/>
                  </a:lnTo>
                  <a:lnTo>
                    <a:pt x="18" y="3"/>
                  </a:lnTo>
                  <a:lnTo>
                    <a:pt x="22" y="4"/>
                  </a:lnTo>
                  <a:lnTo>
                    <a:pt x="25" y="9"/>
                  </a:lnTo>
                  <a:lnTo>
                    <a:pt x="28" y="12"/>
                  </a:lnTo>
                  <a:lnTo>
                    <a:pt x="30" y="17"/>
                  </a:lnTo>
                  <a:lnTo>
                    <a:pt x="34" y="21"/>
                  </a:lnTo>
                  <a:lnTo>
                    <a:pt x="37" y="26"/>
                  </a:lnTo>
                  <a:lnTo>
                    <a:pt x="39" y="32"/>
                  </a:lnTo>
                  <a:lnTo>
                    <a:pt x="42" y="33"/>
                  </a:lnTo>
                  <a:lnTo>
                    <a:pt x="44" y="33"/>
                  </a:lnTo>
                  <a:lnTo>
                    <a:pt x="48" y="33"/>
                  </a:lnTo>
                  <a:lnTo>
                    <a:pt x="52" y="33"/>
                  </a:lnTo>
                  <a:lnTo>
                    <a:pt x="54" y="33"/>
                  </a:lnTo>
                  <a:lnTo>
                    <a:pt x="57" y="34"/>
                  </a:lnTo>
                  <a:lnTo>
                    <a:pt x="62" y="34"/>
                  </a:lnTo>
                  <a:lnTo>
                    <a:pt x="64" y="36"/>
                  </a:lnTo>
                  <a:lnTo>
                    <a:pt x="66" y="36"/>
                  </a:lnTo>
                  <a:lnTo>
                    <a:pt x="70" y="37"/>
                  </a:lnTo>
                  <a:lnTo>
                    <a:pt x="75" y="38"/>
                  </a:lnTo>
                  <a:lnTo>
                    <a:pt x="78" y="39"/>
                  </a:lnTo>
                  <a:lnTo>
                    <a:pt x="80" y="41"/>
                  </a:lnTo>
                  <a:lnTo>
                    <a:pt x="84" y="44"/>
                  </a:lnTo>
                  <a:lnTo>
                    <a:pt x="88" y="46"/>
                  </a:lnTo>
                  <a:lnTo>
                    <a:pt x="91" y="49"/>
                  </a:lnTo>
                  <a:lnTo>
                    <a:pt x="93" y="52"/>
                  </a:lnTo>
                  <a:lnTo>
                    <a:pt x="95" y="55"/>
                  </a:lnTo>
                  <a:lnTo>
                    <a:pt x="99" y="58"/>
                  </a:lnTo>
                  <a:lnTo>
                    <a:pt x="102" y="60"/>
                  </a:lnTo>
                  <a:lnTo>
                    <a:pt x="104" y="62"/>
                  </a:lnTo>
                  <a:lnTo>
                    <a:pt x="107" y="64"/>
                  </a:lnTo>
                  <a:lnTo>
                    <a:pt x="112" y="65"/>
                  </a:lnTo>
                  <a:lnTo>
                    <a:pt x="114" y="66"/>
                  </a:lnTo>
                  <a:lnTo>
                    <a:pt x="118" y="65"/>
                  </a:lnTo>
                  <a:lnTo>
                    <a:pt x="117" y="62"/>
                  </a:lnTo>
                  <a:lnTo>
                    <a:pt x="119" y="61"/>
                  </a:lnTo>
                  <a:lnTo>
                    <a:pt x="121" y="61"/>
                  </a:lnTo>
                  <a:lnTo>
                    <a:pt x="125" y="62"/>
                  </a:lnTo>
                  <a:lnTo>
                    <a:pt x="127" y="62"/>
                  </a:lnTo>
                  <a:lnTo>
                    <a:pt x="130" y="62"/>
                  </a:lnTo>
                  <a:lnTo>
                    <a:pt x="133" y="62"/>
                  </a:lnTo>
                  <a:lnTo>
                    <a:pt x="135" y="62"/>
                  </a:lnTo>
                  <a:lnTo>
                    <a:pt x="139" y="62"/>
                  </a:lnTo>
                  <a:lnTo>
                    <a:pt x="142" y="63"/>
                  </a:lnTo>
                  <a:lnTo>
                    <a:pt x="144" y="63"/>
                  </a:lnTo>
                  <a:lnTo>
                    <a:pt x="146" y="63"/>
                  </a:lnTo>
                  <a:lnTo>
                    <a:pt x="149" y="63"/>
                  </a:lnTo>
                  <a:lnTo>
                    <a:pt x="153" y="62"/>
                  </a:lnTo>
                  <a:lnTo>
                    <a:pt x="155" y="62"/>
                  </a:lnTo>
                  <a:lnTo>
                    <a:pt x="158" y="61"/>
                  </a:lnTo>
                  <a:lnTo>
                    <a:pt x="161" y="60"/>
                  </a:lnTo>
                  <a:lnTo>
                    <a:pt x="161" y="57"/>
                  </a:lnTo>
                  <a:lnTo>
                    <a:pt x="162" y="54"/>
                  </a:lnTo>
                  <a:lnTo>
                    <a:pt x="164" y="51"/>
                  </a:lnTo>
                  <a:lnTo>
                    <a:pt x="164" y="48"/>
                  </a:lnTo>
                  <a:lnTo>
                    <a:pt x="166" y="45"/>
                  </a:lnTo>
                  <a:lnTo>
                    <a:pt x="166" y="41"/>
                  </a:lnTo>
                  <a:lnTo>
                    <a:pt x="167" y="39"/>
                  </a:lnTo>
                  <a:lnTo>
                    <a:pt x="169" y="36"/>
                  </a:lnTo>
                  <a:lnTo>
                    <a:pt x="170" y="37"/>
                  </a:lnTo>
                  <a:lnTo>
                    <a:pt x="171" y="38"/>
                  </a:lnTo>
                  <a:lnTo>
                    <a:pt x="173" y="39"/>
                  </a:lnTo>
                  <a:lnTo>
                    <a:pt x="175" y="41"/>
                  </a:lnTo>
                  <a:lnTo>
                    <a:pt x="175" y="43"/>
                  </a:lnTo>
                  <a:lnTo>
                    <a:pt x="177" y="45"/>
                  </a:lnTo>
                  <a:lnTo>
                    <a:pt x="178" y="47"/>
                  </a:lnTo>
                  <a:lnTo>
                    <a:pt x="181" y="51"/>
                  </a:lnTo>
                  <a:lnTo>
                    <a:pt x="179" y="54"/>
                  </a:lnTo>
                  <a:lnTo>
                    <a:pt x="178" y="58"/>
                  </a:lnTo>
                  <a:lnTo>
                    <a:pt x="177" y="62"/>
                  </a:lnTo>
                  <a:lnTo>
                    <a:pt x="175" y="66"/>
                  </a:lnTo>
                  <a:lnTo>
                    <a:pt x="174" y="69"/>
                  </a:lnTo>
                  <a:lnTo>
                    <a:pt x="171" y="73"/>
                  </a:lnTo>
                  <a:lnTo>
                    <a:pt x="170" y="77"/>
                  </a:lnTo>
                  <a:lnTo>
                    <a:pt x="168" y="81"/>
                  </a:lnTo>
                  <a:lnTo>
                    <a:pt x="167" y="86"/>
                  </a:lnTo>
                  <a:lnTo>
                    <a:pt x="166" y="88"/>
                  </a:lnTo>
                  <a:lnTo>
                    <a:pt x="161" y="92"/>
                  </a:lnTo>
                  <a:lnTo>
                    <a:pt x="160" y="94"/>
                  </a:lnTo>
                  <a:lnTo>
                    <a:pt x="157" y="97"/>
                  </a:lnTo>
                  <a:lnTo>
                    <a:pt x="154" y="101"/>
                  </a:lnTo>
                  <a:lnTo>
                    <a:pt x="152" y="103"/>
                  </a:lnTo>
                  <a:lnTo>
                    <a:pt x="147" y="105"/>
                  </a:lnTo>
                  <a:lnTo>
                    <a:pt x="143" y="107"/>
                  </a:lnTo>
                </a:path>
              </a:pathLst>
            </a:custGeom>
            <a:gradFill rotWithShape="0">
              <a:gsLst>
                <a:gs pos="0">
                  <a:srgbClr val="FFCC99"/>
                </a:gs>
                <a:gs pos="100000">
                  <a:srgbClr val="FFFFFF"/>
                </a:gs>
              </a:gsLst>
              <a:lin ang="5400000"/>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02" name="Freeform 411"/>
            <p:cNvSpPr/>
            <p:nvPr/>
          </p:nvSpPr>
          <p:spPr bwMode="auto">
            <a:xfrm>
              <a:off x="4512" y="2207"/>
              <a:ext cx="206" cy="281"/>
            </a:xfrm>
            <a:custGeom>
              <a:avLst/>
              <a:gdLst>
                <a:gd name="T0" fmla="*/ 35 w 161"/>
                <a:gd name="T1" fmla="*/ 246 h 251"/>
                <a:gd name="T2" fmla="*/ 25 w 161"/>
                <a:gd name="T3" fmla="*/ 237 h 251"/>
                <a:gd name="T4" fmla="*/ 21 w 161"/>
                <a:gd name="T5" fmla="*/ 232 h 251"/>
                <a:gd name="T6" fmla="*/ 21 w 161"/>
                <a:gd name="T7" fmla="*/ 226 h 251"/>
                <a:gd name="T8" fmla="*/ 16 w 161"/>
                <a:gd name="T9" fmla="*/ 218 h 251"/>
                <a:gd name="T10" fmla="*/ 11 w 161"/>
                <a:gd name="T11" fmla="*/ 206 h 251"/>
                <a:gd name="T12" fmla="*/ 6 w 161"/>
                <a:gd name="T13" fmla="*/ 201 h 251"/>
                <a:gd name="T14" fmla="*/ 2 w 161"/>
                <a:gd name="T15" fmla="*/ 198 h 251"/>
                <a:gd name="T16" fmla="*/ 0 w 161"/>
                <a:gd name="T17" fmla="*/ 188 h 251"/>
                <a:gd name="T18" fmla="*/ 2 w 161"/>
                <a:gd name="T19" fmla="*/ 172 h 251"/>
                <a:gd name="T20" fmla="*/ 4 w 161"/>
                <a:gd name="T21" fmla="*/ 159 h 251"/>
                <a:gd name="T22" fmla="*/ 5 w 161"/>
                <a:gd name="T23" fmla="*/ 152 h 251"/>
                <a:gd name="T24" fmla="*/ 6 w 161"/>
                <a:gd name="T25" fmla="*/ 143 h 251"/>
                <a:gd name="T26" fmla="*/ 19 w 161"/>
                <a:gd name="T27" fmla="*/ 147 h 251"/>
                <a:gd name="T28" fmla="*/ 29 w 161"/>
                <a:gd name="T29" fmla="*/ 149 h 251"/>
                <a:gd name="T30" fmla="*/ 37 w 161"/>
                <a:gd name="T31" fmla="*/ 154 h 251"/>
                <a:gd name="T32" fmla="*/ 42 w 161"/>
                <a:gd name="T33" fmla="*/ 159 h 251"/>
                <a:gd name="T34" fmla="*/ 45 w 161"/>
                <a:gd name="T35" fmla="*/ 165 h 251"/>
                <a:gd name="T36" fmla="*/ 45 w 161"/>
                <a:gd name="T37" fmla="*/ 170 h 251"/>
                <a:gd name="T38" fmla="*/ 44 w 161"/>
                <a:gd name="T39" fmla="*/ 179 h 251"/>
                <a:gd name="T40" fmla="*/ 44 w 161"/>
                <a:gd name="T41" fmla="*/ 190 h 251"/>
                <a:gd name="T42" fmla="*/ 46 w 161"/>
                <a:gd name="T43" fmla="*/ 196 h 251"/>
                <a:gd name="T44" fmla="*/ 54 w 161"/>
                <a:gd name="T45" fmla="*/ 190 h 251"/>
                <a:gd name="T46" fmla="*/ 54 w 161"/>
                <a:gd name="T47" fmla="*/ 181 h 251"/>
                <a:gd name="T48" fmla="*/ 56 w 161"/>
                <a:gd name="T49" fmla="*/ 169 h 251"/>
                <a:gd name="T50" fmla="*/ 58 w 161"/>
                <a:gd name="T51" fmla="*/ 158 h 251"/>
                <a:gd name="T52" fmla="*/ 61 w 161"/>
                <a:gd name="T53" fmla="*/ 147 h 251"/>
                <a:gd name="T54" fmla="*/ 62 w 161"/>
                <a:gd name="T55" fmla="*/ 137 h 251"/>
                <a:gd name="T56" fmla="*/ 65 w 161"/>
                <a:gd name="T57" fmla="*/ 128 h 251"/>
                <a:gd name="T58" fmla="*/ 75 w 161"/>
                <a:gd name="T59" fmla="*/ 105 h 251"/>
                <a:gd name="T60" fmla="*/ 91 w 161"/>
                <a:gd name="T61" fmla="*/ 72 h 251"/>
                <a:gd name="T62" fmla="*/ 109 w 161"/>
                <a:gd name="T63" fmla="*/ 42 h 251"/>
                <a:gd name="T64" fmla="*/ 132 w 161"/>
                <a:gd name="T65" fmla="*/ 16 h 251"/>
                <a:gd name="T66" fmla="*/ 149 w 161"/>
                <a:gd name="T67" fmla="*/ 4 h 251"/>
                <a:gd name="T68" fmla="*/ 155 w 161"/>
                <a:gd name="T69" fmla="*/ 4 h 251"/>
                <a:gd name="T70" fmla="*/ 158 w 161"/>
                <a:gd name="T71" fmla="*/ 1 h 251"/>
                <a:gd name="T72" fmla="*/ 152 w 161"/>
                <a:gd name="T73" fmla="*/ 15 h 251"/>
                <a:gd name="T74" fmla="*/ 140 w 161"/>
                <a:gd name="T75" fmla="*/ 37 h 251"/>
                <a:gd name="T76" fmla="*/ 130 w 161"/>
                <a:gd name="T77" fmla="*/ 59 h 251"/>
                <a:gd name="T78" fmla="*/ 118 w 161"/>
                <a:gd name="T79" fmla="*/ 81 h 251"/>
                <a:gd name="T80" fmla="*/ 107 w 161"/>
                <a:gd name="T81" fmla="*/ 104 h 251"/>
                <a:gd name="T82" fmla="*/ 99 w 161"/>
                <a:gd name="T83" fmla="*/ 127 h 251"/>
                <a:gd name="T84" fmla="*/ 95 w 161"/>
                <a:gd name="T85" fmla="*/ 151 h 251"/>
                <a:gd name="T86" fmla="*/ 95 w 161"/>
                <a:gd name="T87" fmla="*/ 176 h 251"/>
                <a:gd name="T88" fmla="*/ 92 w 161"/>
                <a:gd name="T89" fmla="*/ 192 h 251"/>
                <a:gd name="T90" fmla="*/ 88 w 161"/>
                <a:gd name="T91" fmla="*/ 208 h 251"/>
                <a:gd name="T92" fmla="*/ 81 w 161"/>
                <a:gd name="T93" fmla="*/ 224 h 251"/>
                <a:gd name="T94" fmla="*/ 73 w 161"/>
                <a:gd name="T95" fmla="*/ 236 h 251"/>
                <a:gd name="T96" fmla="*/ 62 w 161"/>
                <a:gd name="T97" fmla="*/ 246 h 251"/>
                <a:gd name="T98" fmla="*/ 46 w 161"/>
                <a:gd name="T99" fmla="*/ 248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1" h="251">
                  <a:moveTo>
                    <a:pt x="44" y="250"/>
                  </a:moveTo>
                  <a:lnTo>
                    <a:pt x="41" y="248"/>
                  </a:lnTo>
                  <a:lnTo>
                    <a:pt x="38" y="247"/>
                  </a:lnTo>
                  <a:lnTo>
                    <a:pt x="35" y="246"/>
                  </a:lnTo>
                  <a:lnTo>
                    <a:pt x="33" y="244"/>
                  </a:lnTo>
                  <a:lnTo>
                    <a:pt x="29" y="241"/>
                  </a:lnTo>
                  <a:lnTo>
                    <a:pt x="27" y="239"/>
                  </a:lnTo>
                  <a:lnTo>
                    <a:pt x="25" y="237"/>
                  </a:lnTo>
                  <a:lnTo>
                    <a:pt x="21" y="235"/>
                  </a:lnTo>
                  <a:lnTo>
                    <a:pt x="21" y="234"/>
                  </a:lnTo>
                  <a:lnTo>
                    <a:pt x="21" y="233"/>
                  </a:lnTo>
                  <a:lnTo>
                    <a:pt x="21" y="232"/>
                  </a:lnTo>
                  <a:lnTo>
                    <a:pt x="21" y="231"/>
                  </a:lnTo>
                  <a:lnTo>
                    <a:pt x="21" y="230"/>
                  </a:lnTo>
                  <a:lnTo>
                    <a:pt x="21" y="229"/>
                  </a:lnTo>
                  <a:lnTo>
                    <a:pt x="21" y="226"/>
                  </a:lnTo>
                  <a:lnTo>
                    <a:pt x="19" y="225"/>
                  </a:lnTo>
                  <a:lnTo>
                    <a:pt x="19" y="223"/>
                  </a:lnTo>
                  <a:lnTo>
                    <a:pt x="17" y="219"/>
                  </a:lnTo>
                  <a:lnTo>
                    <a:pt x="16" y="218"/>
                  </a:lnTo>
                  <a:lnTo>
                    <a:pt x="14" y="215"/>
                  </a:lnTo>
                  <a:lnTo>
                    <a:pt x="13" y="212"/>
                  </a:lnTo>
                  <a:lnTo>
                    <a:pt x="12" y="210"/>
                  </a:lnTo>
                  <a:lnTo>
                    <a:pt x="11" y="206"/>
                  </a:lnTo>
                  <a:lnTo>
                    <a:pt x="10" y="203"/>
                  </a:lnTo>
                  <a:lnTo>
                    <a:pt x="9" y="203"/>
                  </a:lnTo>
                  <a:lnTo>
                    <a:pt x="6" y="202"/>
                  </a:lnTo>
                  <a:lnTo>
                    <a:pt x="6" y="201"/>
                  </a:lnTo>
                  <a:lnTo>
                    <a:pt x="4" y="201"/>
                  </a:lnTo>
                  <a:lnTo>
                    <a:pt x="3" y="200"/>
                  </a:lnTo>
                  <a:lnTo>
                    <a:pt x="2" y="199"/>
                  </a:lnTo>
                  <a:lnTo>
                    <a:pt x="2" y="198"/>
                  </a:lnTo>
                  <a:lnTo>
                    <a:pt x="0" y="197"/>
                  </a:lnTo>
                  <a:lnTo>
                    <a:pt x="0" y="194"/>
                  </a:lnTo>
                  <a:lnTo>
                    <a:pt x="0" y="190"/>
                  </a:lnTo>
                  <a:lnTo>
                    <a:pt x="0" y="188"/>
                  </a:lnTo>
                  <a:lnTo>
                    <a:pt x="0" y="183"/>
                  </a:lnTo>
                  <a:lnTo>
                    <a:pt x="1" y="180"/>
                  </a:lnTo>
                  <a:lnTo>
                    <a:pt x="2" y="176"/>
                  </a:lnTo>
                  <a:lnTo>
                    <a:pt x="2" y="172"/>
                  </a:lnTo>
                  <a:lnTo>
                    <a:pt x="2" y="168"/>
                  </a:lnTo>
                  <a:lnTo>
                    <a:pt x="3" y="165"/>
                  </a:lnTo>
                  <a:lnTo>
                    <a:pt x="3" y="163"/>
                  </a:lnTo>
                  <a:lnTo>
                    <a:pt x="4" y="159"/>
                  </a:lnTo>
                  <a:lnTo>
                    <a:pt x="4" y="158"/>
                  </a:lnTo>
                  <a:lnTo>
                    <a:pt x="4" y="156"/>
                  </a:lnTo>
                  <a:lnTo>
                    <a:pt x="4" y="154"/>
                  </a:lnTo>
                  <a:lnTo>
                    <a:pt x="5" y="152"/>
                  </a:lnTo>
                  <a:lnTo>
                    <a:pt x="5" y="149"/>
                  </a:lnTo>
                  <a:lnTo>
                    <a:pt x="6" y="147"/>
                  </a:lnTo>
                  <a:lnTo>
                    <a:pt x="6" y="146"/>
                  </a:lnTo>
                  <a:lnTo>
                    <a:pt x="6" y="143"/>
                  </a:lnTo>
                  <a:lnTo>
                    <a:pt x="11" y="140"/>
                  </a:lnTo>
                  <a:lnTo>
                    <a:pt x="15" y="145"/>
                  </a:lnTo>
                  <a:lnTo>
                    <a:pt x="17" y="146"/>
                  </a:lnTo>
                  <a:lnTo>
                    <a:pt x="19" y="147"/>
                  </a:lnTo>
                  <a:lnTo>
                    <a:pt x="22" y="148"/>
                  </a:lnTo>
                  <a:lnTo>
                    <a:pt x="25" y="148"/>
                  </a:lnTo>
                  <a:lnTo>
                    <a:pt x="27" y="149"/>
                  </a:lnTo>
                  <a:lnTo>
                    <a:pt x="29" y="149"/>
                  </a:lnTo>
                  <a:lnTo>
                    <a:pt x="32" y="151"/>
                  </a:lnTo>
                  <a:lnTo>
                    <a:pt x="35" y="151"/>
                  </a:lnTo>
                  <a:lnTo>
                    <a:pt x="35" y="153"/>
                  </a:lnTo>
                  <a:lnTo>
                    <a:pt x="37" y="154"/>
                  </a:lnTo>
                  <a:lnTo>
                    <a:pt x="38" y="156"/>
                  </a:lnTo>
                  <a:lnTo>
                    <a:pt x="38" y="158"/>
                  </a:lnTo>
                  <a:lnTo>
                    <a:pt x="40" y="158"/>
                  </a:lnTo>
                  <a:lnTo>
                    <a:pt x="42" y="159"/>
                  </a:lnTo>
                  <a:lnTo>
                    <a:pt x="43" y="161"/>
                  </a:lnTo>
                  <a:lnTo>
                    <a:pt x="45" y="163"/>
                  </a:lnTo>
                  <a:lnTo>
                    <a:pt x="45" y="164"/>
                  </a:lnTo>
                  <a:lnTo>
                    <a:pt x="45" y="165"/>
                  </a:lnTo>
                  <a:lnTo>
                    <a:pt x="45" y="166"/>
                  </a:lnTo>
                  <a:lnTo>
                    <a:pt x="45" y="167"/>
                  </a:lnTo>
                  <a:lnTo>
                    <a:pt x="45" y="168"/>
                  </a:lnTo>
                  <a:lnTo>
                    <a:pt x="45" y="170"/>
                  </a:lnTo>
                  <a:lnTo>
                    <a:pt x="46" y="170"/>
                  </a:lnTo>
                  <a:lnTo>
                    <a:pt x="45" y="174"/>
                  </a:lnTo>
                  <a:lnTo>
                    <a:pt x="44" y="176"/>
                  </a:lnTo>
                  <a:lnTo>
                    <a:pt x="44" y="179"/>
                  </a:lnTo>
                  <a:lnTo>
                    <a:pt x="44" y="182"/>
                  </a:lnTo>
                  <a:lnTo>
                    <a:pt x="44" y="184"/>
                  </a:lnTo>
                  <a:lnTo>
                    <a:pt x="44" y="188"/>
                  </a:lnTo>
                  <a:lnTo>
                    <a:pt x="44" y="190"/>
                  </a:lnTo>
                  <a:lnTo>
                    <a:pt x="44" y="194"/>
                  </a:lnTo>
                  <a:lnTo>
                    <a:pt x="45" y="194"/>
                  </a:lnTo>
                  <a:lnTo>
                    <a:pt x="46" y="194"/>
                  </a:lnTo>
                  <a:lnTo>
                    <a:pt x="46" y="196"/>
                  </a:lnTo>
                  <a:lnTo>
                    <a:pt x="49" y="196"/>
                  </a:lnTo>
                  <a:lnTo>
                    <a:pt x="50" y="196"/>
                  </a:lnTo>
                  <a:lnTo>
                    <a:pt x="51" y="196"/>
                  </a:lnTo>
                  <a:lnTo>
                    <a:pt x="54" y="190"/>
                  </a:lnTo>
                  <a:lnTo>
                    <a:pt x="53" y="188"/>
                  </a:lnTo>
                  <a:lnTo>
                    <a:pt x="53" y="186"/>
                  </a:lnTo>
                  <a:lnTo>
                    <a:pt x="54" y="182"/>
                  </a:lnTo>
                  <a:lnTo>
                    <a:pt x="54" y="181"/>
                  </a:lnTo>
                  <a:lnTo>
                    <a:pt x="55" y="176"/>
                  </a:lnTo>
                  <a:lnTo>
                    <a:pt x="55" y="175"/>
                  </a:lnTo>
                  <a:lnTo>
                    <a:pt x="55" y="172"/>
                  </a:lnTo>
                  <a:lnTo>
                    <a:pt x="56" y="169"/>
                  </a:lnTo>
                  <a:lnTo>
                    <a:pt x="57" y="166"/>
                  </a:lnTo>
                  <a:lnTo>
                    <a:pt x="57" y="164"/>
                  </a:lnTo>
                  <a:lnTo>
                    <a:pt x="58" y="161"/>
                  </a:lnTo>
                  <a:lnTo>
                    <a:pt x="58" y="158"/>
                  </a:lnTo>
                  <a:lnTo>
                    <a:pt x="58" y="155"/>
                  </a:lnTo>
                  <a:lnTo>
                    <a:pt x="59" y="152"/>
                  </a:lnTo>
                  <a:lnTo>
                    <a:pt x="61" y="151"/>
                  </a:lnTo>
                  <a:lnTo>
                    <a:pt x="61" y="147"/>
                  </a:lnTo>
                  <a:lnTo>
                    <a:pt x="61" y="145"/>
                  </a:lnTo>
                  <a:lnTo>
                    <a:pt x="61" y="141"/>
                  </a:lnTo>
                  <a:lnTo>
                    <a:pt x="62" y="140"/>
                  </a:lnTo>
                  <a:lnTo>
                    <a:pt x="62" y="137"/>
                  </a:lnTo>
                  <a:lnTo>
                    <a:pt x="63" y="136"/>
                  </a:lnTo>
                  <a:lnTo>
                    <a:pt x="63" y="133"/>
                  </a:lnTo>
                  <a:lnTo>
                    <a:pt x="65" y="131"/>
                  </a:lnTo>
                  <a:lnTo>
                    <a:pt x="65" y="128"/>
                  </a:lnTo>
                  <a:lnTo>
                    <a:pt x="65" y="125"/>
                  </a:lnTo>
                  <a:lnTo>
                    <a:pt x="66" y="123"/>
                  </a:lnTo>
                  <a:lnTo>
                    <a:pt x="69" y="115"/>
                  </a:lnTo>
                  <a:lnTo>
                    <a:pt x="75" y="105"/>
                  </a:lnTo>
                  <a:lnTo>
                    <a:pt x="78" y="98"/>
                  </a:lnTo>
                  <a:lnTo>
                    <a:pt x="83" y="89"/>
                  </a:lnTo>
                  <a:lnTo>
                    <a:pt x="86" y="81"/>
                  </a:lnTo>
                  <a:lnTo>
                    <a:pt x="91" y="72"/>
                  </a:lnTo>
                  <a:lnTo>
                    <a:pt x="95" y="63"/>
                  </a:lnTo>
                  <a:lnTo>
                    <a:pt x="100" y="56"/>
                  </a:lnTo>
                  <a:lnTo>
                    <a:pt x="105" y="48"/>
                  </a:lnTo>
                  <a:lnTo>
                    <a:pt x="109" y="42"/>
                  </a:lnTo>
                  <a:lnTo>
                    <a:pt x="115" y="34"/>
                  </a:lnTo>
                  <a:lnTo>
                    <a:pt x="121" y="29"/>
                  </a:lnTo>
                  <a:lnTo>
                    <a:pt x="126" y="22"/>
                  </a:lnTo>
                  <a:lnTo>
                    <a:pt x="132" y="16"/>
                  </a:lnTo>
                  <a:lnTo>
                    <a:pt x="138" y="10"/>
                  </a:lnTo>
                  <a:lnTo>
                    <a:pt x="146" y="4"/>
                  </a:lnTo>
                  <a:lnTo>
                    <a:pt x="147" y="4"/>
                  </a:lnTo>
                  <a:lnTo>
                    <a:pt x="149" y="4"/>
                  </a:lnTo>
                  <a:lnTo>
                    <a:pt x="150" y="4"/>
                  </a:lnTo>
                  <a:lnTo>
                    <a:pt x="152" y="4"/>
                  </a:lnTo>
                  <a:lnTo>
                    <a:pt x="153" y="4"/>
                  </a:lnTo>
                  <a:lnTo>
                    <a:pt x="155" y="4"/>
                  </a:lnTo>
                  <a:lnTo>
                    <a:pt x="155" y="3"/>
                  </a:lnTo>
                  <a:lnTo>
                    <a:pt x="156" y="3"/>
                  </a:lnTo>
                  <a:lnTo>
                    <a:pt x="157" y="3"/>
                  </a:lnTo>
                  <a:lnTo>
                    <a:pt x="158" y="1"/>
                  </a:lnTo>
                  <a:lnTo>
                    <a:pt x="160" y="0"/>
                  </a:lnTo>
                  <a:lnTo>
                    <a:pt x="157" y="4"/>
                  </a:lnTo>
                  <a:lnTo>
                    <a:pt x="155" y="10"/>
                  </a:lnTo>
                  <a:lnTo>
                    <a:pt x="152" y="15"/>
                  </a:lnTo>
                  <a:lnTo>
                    <a:pt x="149" y="20"/>
                  </a:lnTo>
                  <a:lnTo>
                    <a:pt x="146" y="26"/>
                  </a:lnTo>
                  <a:lnTo>
                    <a:pt x="145" y="31"/>
                  </a:lnTo>
                  <a:lnTo>
                    <a:pt x="140" y="37"/>
                  </a:lnTo>
                  <a:lnTo>
                    <a:pt x="138" y="42"/>
                  </a:lnTo>
                  <a:lnTo>
                    <a:pt x="134" y="47"/>
                  </a:lnTo>
                  <a:lnTo>
                    <a:pt x="132" y="52"/>
                  </a:lnTo>
                  <a:lnTo>
                    <a:pt x="130" y="59"/>
                  </a:lnTo>
                  <a:lnTo>
                    <a:pt x="126" y="63"/>
                  </a:lnTo>
                  <a:lnTo>
                    <a:pt x="123" y="69"/>
                  </a:lnTo>
                  <a:lnTo>
                    <a:pt x="121" y="75"/>
                  </a:lnTo>
                  <a:lnTo>
                    <a:pt x="118" y="81"/>
                  </a:lnTo>
                  <a:lnTo>
                    <a:pt x="115" y="87"/>
                  </a:lnTo>
                  <a:lnTo>
                    <a:pt x="112" y="92"/>
                  </a:lnTo>
                  <a:lnTo>
                    <a:pt x="109" y="98"/>
                  </a:lnTo>
                  <a:lnTo>
                    <a:pt x="107" y="104"/>
                  </a:lnTo>
                  <a:lnTo>
                    <a:pt x="105" y="110"/>
                  </a:lnTo>
                  <a:lnTo>
                    <a:pt x="103" y="116"/>
                  </a:lnTo>
                  <a:lnTo>
                    <a:pt x="100" y="122"/>
                  </a:lnTo>
                  <a:lnTo>
                    <a:pt x="99" y="127"/>
                  </a:lnTo>
                  <a:lnTo>
                    <a:pt x="98" y="133"/>
                  </a:lnTo>
                  <a:lnTo>
                    <a:pt x="96" y="139"/>
                  </a:lnTo>
                  <a:lnTo>
                    <a:pt x="95" y="146"/>
                  </a:lnTo>
                  <a:lnTo>
                    <a:pt x="95" y="151"/>
                  </a:lnTo>
                  <a:lnTo>
                    <a:pt x="94" y="158"/>
                  </a:lnTo>
                  <a:lnTo>
                    <a:pt x="94" y="163"/>
                  </a:lnTo>
                  <a:lnTo>
                    <a:pt x="95" y="169"/>
                  </a:lnTo>
                  <a:lnTo>
                    <a:pt x="95" y="176"/>
                  </a:lnTo>
                  <a:lnTo>
                    <a:pt x="96" y="182"/>
                  </a:lnTo>
                  <a:lnTo>
                    <a:pt x="95" y="186"/>
                  </a:lnTo>
                  <a:lnTo>
                    <a:pt x="93" y="188"/>
                  </a:lnTo>
                  <a:lnTo>
                    <a:pt x="92" y="192"/>
                  </a:lnTo>
                  <a:lnTo>
                    <a:pt x="92" y="197"/>
                  </a:lnTo>
                  <a:lnTo>
                    <a:pt x="91" y="201"/>
                  </a:lnTo>
                  <a:lnTo>
                    <a:pt x="89" y="204"/>
                  </a:lnTo>
                  <a:lnTo>
                    <a:pt x="88" y="208"/>
                  </a:lnTo>
                  <a:lnTo>
                    <a:pt x="85" y="212"/>
                  </a:lnTo>
                  <a:lnTo>
                    <a:pt x="83" y="216"/>
                  </a:lnTo>
                  <a:lnTo>
                    <a:pt x="83" y="219"/>
                  </a:lnTo>
                  <a:lnTo>
                    <a:pt x="81" y="224"/>
                  </a:lnTo>
                  <a:lnTo>
                    <a:pt x="80" y="226"/>
                  </a:lnTo>
                  <a:lnTo>
                    <a:pt x="78" y="230"/>
                  </a:lnTo>
                  <a:lnTo>
                    <a:pt x="76" y="233"/>
                  </a:lnTo>
                  <a:lnTo>
                    <a:pt x="73" y="236"/>
                  </a:lnTo>
                  <a:lnTo>
                    <a:pt x="72" y="239"/>
                  </a:lnTo>
                  <a:lnTo>
                    <a:pt x="69" y="242"/>
                  </a:lnTo>
                  <a:lnTo>
                    <a:pt x="66" y="244"/>
                  </a:lnTo>
                  <a:lnTo>
                    <a:pt x="62" y="246"/>
                  </a:lnTo>
                  <a:lnTo>
                    <a:pt x="58" y="247"/>
                  </a:lnTo>
                  <a:lnTo>
                    <a:pt x="55" y="248"/>
                  </a:lnTo>
                  <a:lnTo>
                    <a:pt x="52" y="248"/>
                  </a:lnTo>
                  <a:lnTo>
                    <a:pt x="46" y="248"/>
                  </a:lnTo>
                  <a:lnTo>
                    <a:pt x="44" y="250"/>
                  </a:lnTo>
                </a:path>
              </a:pathLst>
            </a:custGeom>
            <a:solidFill>
              <a:srgbClr val="CC99FF"/>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03" name="Freeform 412"/>
            <p:cNvSpPr/>
            <p:nvPr/>
          </p:nvSpPr>
          <p:spPr bwMode="auto">
            <a:xfrm>
              <a:off x="4398" y="2460"/>
              <a:ext cx="87" cy="21"/>
            </a:xfrm>
            <a:custGeom>
              <a:avLst/>
              <a:gdLst>
                <a:gd name="T0" fmla="*/ 57 w 68"/>
                <a:gd name="T1" fmla="*/ 18 h 19"/>
                <a:gd name="T2" fmla="*/ 54 w 68"/>
                <a:gd name="T3" fmla="*/ 16 h 19"/>
                <a:gd name="T4" fmla="*/ 51 w 68"/>
                <a:gd name="T5" fmla="*/ 16 h 19"/>
                <a:gd name="T6" fmla="*/ 46 w 68"/>
                <a:gd name="T7" fmla="*/ 16 h 19"/>
                <a:gd name="T8" fmla="*/ 43 w 68"/>
                <a:gd name="T9" fmla="*/ 16 h 19"/>
                <a:gd name="T10" fmla="*/ 39 w 68"/>
                <a:gd name="T11" fmla="*/ 14 h 19"/>
                <a:gd name="T12" fmla="*/ 35 w 68"/>
                <a:gd name="T13" fmla="*/ 14 h 19"/>
                <a:gd name="T14" fmla="*/ 29 w 68"/>
                <a:gd name="T15" fmla="*/ 14 h 19"/>
                <a:gd name="T16" fmla="*/ 26 w 68"/>
                <a:gd name="T17" fmla="*/ 12 h 19"/>
                <a:gd name="T18" fmla="*/ 21 w 68"/>
                <a:gd name="T19" fmla="*/ 11 h 19"/>
                <a:gd name="T20" fmla="*/ 15 w 68"/>
                <a:gd name="T21" fmla="*/ 9 h 19"/>
                <a:gd name="T22" fmla="*/ 11 w 68"/>
                <a:gd name="T23" fmla="*/ 8 h 19"/>
                <a:gd name="T24" fmla="*/ 4 w 68"/>
                <a:gd name="T25" fmla="*/ 4 h 19"/>
                <a:gd name="T26" fmla="*/ 0 w 68"/>
                <a:gd name="T27" fmla="*/ 0 h 19"/>
                <a:gd name="T28" fmla="*/ 4 w 68"/>
                <a:gd name="T29" fmla="*/ 3 h 19"/>
                <a:gd name="T30" fmla="*/ 6 w 68"/>
                <a:gd name="T31" fmla="*/ 3 h 19"/>
                <a:gd name="T32" fmla="*/ 10 w 68"/>
                <a:gd name="T33" fmla="*/ 3 h 19"/>
                <a:gd name="T34" fmla="*/ 13 w 68"/>
                <a:gd name="T35" fmla="*/ 3 h 19"/>
                <a:gd name="T36" fmla="*/ 17 w 68"/>
                <a:gd name="T37" fmla="*/ 4 h 19"/>
                <a:gd name="T38" fmla="*/ 21 w 68"/>
                <a:gd name="T39" fmla="*/ 5 h 19"/>
                <a:gd name="T40" fmla="*/ 25 w 68"/>
                <a:gd name="T41" fmla="*/ 6 h 19"/>
                <a:gd name="T42" fmla="*/ 29 w 68"/>
                <a:gd name="T43" fmla="*/ 7 h 19"/>
                <a:gd name="T44" fmla="*/ 33 w 68"/>
                <a:gd name="T45" fmla="*/ 9 h 19"/>
                <a:gd name="T46" fmla="*/ 38 w 68"/>
                <a:gd name="T47" fmla="*/ 9 h 19"/>
                <a:gd name="T48" fmla="*/ 40 w 68"/>
                <a:gd name="T49" fmla="*/ 11 h 19"/>
                <a:gd name="T50" fmla="*/ 43 w 68"/>
                <a:gd name="T51" fmla="*/ 11 h 19"/>
                <a:gd name="T52" fmla="*/ 46 w 68"/>
                <a:gd name="T53" fmla="*/ 12 h 19"/>
                <a:gd name="T54" fmla="*/ 52 w 68"/>
                <a:gd name="T55" fmla="*/ 12 h 19"/>
                <a:gd name="T56" fmla="*/ 56 w 68"/>
                <a:gd name="T57" fmla="*/ 13 h 19"/>
                <a:gd name="T58" fmla="*/ 63 w 68"/>
                <a:gd name="T59" fmla="*/ 13 h 19"/>
                <a:gd name="T60" fmla="*/ 67 w 68"/>
                <a:gd name="T61" fmla="*/ 13 h 19"/>
                <a:gd name="T62" fmla="*/ 66 w 68"/>
                <a:gd name="T63" fmla="*/ 16 h 19"/>
                <a:gd name="T64" fmla="*/ 63 w 68"/>
                <a:gd name="T65" fmla="*/ 16 h 19"/>
                <a:gd name="T66" fmla="*/ 59 w 68"/>
                <a:gd name="T67" fmla="*/ 18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 h="19">
                  <a:moveTo>
                    <a:pt x="59" y="18"/>
                  </a:moveTo>
                  <a:lnTo>
                    <a:pt x="57" y="18"/>
                  </a:lnTo>
                  <a:lnTo>
                    <a:pt x="56" y="16"/>
                  </a:lnTo>
                  <a:lnTo>
                    <a:pt x="54" y="16"/>
                  </a:lnTo>
                  <a:lnTo>
                    <a:pt x="52" y="16"/>
                  </a:lnTo>
                  <a:lnTo>
                    <a:pt x="51" y="16"/>
                  </a:lnTo>
                  <a:lnTo>
                    <a:pt x="47" y="16"/>
                  </a:lnTo>
                  <a:lnTo>
                    <a:pt x="46" y="16"/>
                  </a:lnTo>
                  <a:lnTo>
                    <a:pt x="44" y="16"/>
                  </a:lnTo>
                  <a:lnTo>
                    <a:pt x="43" y="16"/>
                  </a:lnTo>
                  <a:lnTo>
                    <a:pt x="40" y="14"/>
                  </a:lnTo>
                  <a:lnTo>
                    <a:pt x="39" y="14"/>
                  </a:lnTo>
                  <a:lnTo>
                    <a:pt x="37" y="14"/>
                  </a:lnTo>
                  <a:lnTo>
                    <a:pt x="35" y="14"/>
                  </a:lnTo>
                  <a:lnTo>
                    <a:pt x="32" y="14"/>
                  </a:lnTo>
                  <a:lnTo>
                    <a:pt x="29" y="14"/>
                  </a:lnTo>
                  <a:lnTo>
                    <a:pt x="28" y="13"/>
                  </a:lnTo>
                  <a:lnTo>
                    <a:pt x="26" y="12"/>
                  </a:lnTo>
                  <a:lnTo>
                    <a:pt x="23" y="12"/>
                  </a:lnTo>
                  <a:lnTo>
                    <a:pt x="21" y="11"/>
                  </a:lnTo>
                  <a:lnTo>
                    <a:pt x="19" y="10"/>
                  </a:lnTo>
                  <a:lnTo>
                    <a:pt x="15" y="9"/>
                  </a:lnTo>
                  <a:lnTo>
                    <a:pt x="13" y="8"/>
                  </a:lnTo>
                  <a:lnTo>
                    <a:pt x="11" y="8"/>
                  </a:lnTo>
                  <a:lnTo>
                    <a:pt x="6" y="5"/>
                  </a:lnTo>
                  <a:lnTo>
                    <a:pt x="4" y="4"/>
                  </a:lnTo>
                  <a:lnTo>
                    <a:pt x="2" y="3"/>
                  </a:lnTo>
                  <a:lnTo>
                    <a:pt x="0" y="0"/>
                  </a:lnTo>
                  <a:lnTo>
                    <a:pt x="2" y="3"/>
                  </a:lnTo>
                  <a:lnTo>
                    <a:pt x="4" y="3"/>
                  </a:lnTo>
                  <a:lnTo>
                    <a:pt x="5" y="3"/>
                  </a:lnTo>
                  <a:lnTo>
                    <a:pt x="6" y="3"/>
                  </a:lnTo>
                  <a:lnTo>
                    <a:pt x="9" y="3"/>
                  </a:lnTo>
                  <a:lnTo>
                    <a:pt x="10" y="3"/>
                  </a:lnTo>
                  <a:lnTo>
                    <a:pt x="11" y="3"/>
                  </a:lnTo>
                  <a:lnTo>
                    <a:pt x="13" y="3"/>
                  </a:lnTo>
                  <a:lnTo>
                    <a:pt x="15" y="4"/>
                  </a:lnTo>
                  <a:lnTo>
                    <a:pt x="17" y="4"/>
                  </a:lnTo>
                  <a:lnTo>
                    <a:pt x="19" y="4"/>
                  </a:lnTo>
                  <a:lnTo>
                    <a:pt x="21" y="5"/>
                  </a:lnTo>
                  <a:lnTo>
                    <a:pt x="23" y="6"/>
                  </a:lnTo>
                  <a:lnTo>
                    <a:pt x="25" y="6"/>
                  </a:lnTo>
                  <a:lnTo>
                    <a:pt x="27" y="7"/>
                  </a:lnTo>
                  <a:lnTo>
                    <a:pt x="29" y="7"/>
                  </a:lnTo>
                  <a:lnTo>
                    <a:pt x="31" y="8"/>
                  </a:lnTo>
                  <a:lnTo>
                    <a:pt x="33" y="9"/>
                  </a:lnTo>
                  <a:lnTo>
                    <a:pt x="36" y="8"/>
                  </a:lnTo>
                  <a:lnTo>
                    <a:pt x="38" y="9"/>
                  </a:lnTo>
                  <a:lnTo>
                    <a:pt x="39" y="10"/>
                  </a:lnTo>
                  <a:lnTo>
                    <a:pt x="40" y="11"/>
                  </a:lnTo>
                  <a:lnTo>
                    <a:pt x="41" y="11"/>
                  </a:lnTo>
                  <a:lnTo>
                    <a:pt x="43" y="11"/>
                  </a:lnTo>
                  <a:lnTo>
                    <a:pt x="45" y="12"/>
                  </a:lnTo>
                  <a:lnTo>
                    <a:pt x="46" y="12"/>
                  </a:lnTo>
                  <a:lnTo>
                    <a:pt x="49" y="12"/>
                  </a:lnTo>
                  <a:lnTo>
                    <a:pt x="52" y="12"/>
                  </a:lnTo>
                  <a:lnTo>
                    <a:pt x="55" y="13"/>
                  </a:lnTo>
                  <a:lnTo>
                    <a:pt x="56" y="13"/>
                  </a:lnTo>
                  <a:lnTo>
                    <a:pt x="60" y="13"/>
                  </a:lnTo>
                  <a:lnTo>
                    <a:pt x="63" y="13"/>
                  </a:lnTo>
                  <a:lnTo>
                    <a:pt x="66" y="12"/>
                  </a:lnTo>
                  <a:lnTo>
                    <a:pt x="67" y="13"/>
                  </a:lnTo>
                  <a:lnTo>
                    <a:pt x="67" y="14"/>
                  </a:lnTo>
                  <a:lnTo>
                    <a:pt x="66" y="16"/>
                  </a:lnTo>
                  <a:lnTo>
                    <a:pt x="64" y="16"/>
                  </a:lnTo>
                  <a:lnTo>
                    <a:pt x="63" y="16"/>
                  </a:lnTo>
                  <a:lnTo>
                    <a:pt x="62" y="18"/>
                  </a:lnTo>
                  <a:lnTo>
                    <a:pt x="59" y="18"/>
                  </a:lnTo>
                </a:path>
              </a:pathLst>
            </a:custGeom>
            <a:solidFill>
              <a:srgbClr val="868686"/>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04" name="Freeform 413"/>
            <p:cNvSpPr/>
            <p:nvPr/>
          </p:nvSpPr>
          <p:spPr bwMode="auto">
            <a:xfrm>
              <a:off x="4191" y="2213"/>
              <a:ext cx="319" cy="253"/>
            </a:xfrm>
            <a:custGeom>
              <a:avLst/>
              <a:gdLst>
                <a:gd name="T0" fmla="*/ 201 w 249"/>
                <a:gd name="T1" fmla="*/ 222 h 226"/>
                <a:gd name="T2" fmla="*/ 182 w 249"/>
                <a:gd name="T3" fmla="*/ 218 h 226"/>
                <a:gd name="T4" fmla="*/ 163 w 249"/>
                <a:gd name="T5" fmla="*/ 212 h 226"/>
                <a:gd name="T6" fmla="*/ 152 w 249"/>
                <a:gd name="T7" fmla="*/ 207 h 226"/>
                <a:gd name="T8" fmla="*/ 136 w 249"/>
                <a:gd name="T9" fmla="*/ 202 h 226"/>
                <a:gd name="T10" fmla="*/ 118 w 249"/>
                <a:gd name="T11" fmla="*/ 199 h 226"/>
                <a:gd name="T12" fmla="*/ 103 w 249"/>
                <a:gd name="T13" fmla="*/ 190 h 226"/>
                <a:gd name="T14" fmla="*/ 90 w 249"/>
                <a:gd name="T15" fmla="*/ 178 h 226"/>
                <a:gd name="T16" fmla="*/ 75 w 249"/>
                <a:gd name="T17" fmla="*/ 177 h 226"/>
                <a:gd name="T18" fmla="*/ 62 w 249"/>
                <a:gd name="T19" fmla="*/ 185 h 226"/>
                <a:gd name="T20" fmla="*/ 32 w 249"/>
                <a:gd name="T21" fmla="*/ 173 h 226"/>
                <a:gd name="T22" fmla="*/ 1 w 249"/>
                <a:gd name="T23" fmla="*/ 158 h 226"/>
                <a:gd name="T24" fmla="*/ 1 w 249"/>
                <a:gd name="T25" fmla="*/ 150 h 226"/>
                <a:gd name="T26" fmla="*/ 4 w 249"/>
                <a:gd name="T27" fmla="*/ 132 h 226"/>
                <a:gd name="T28" fmla="*/ 6 w 249"/>
                <a:gd name="T29" fmla="*/ 117 h 226"/>
                <a:gd name="T30" fmla="*/ 12 w 249"/>
                <a:gd name="T31" fmla="*/ 96 h 226"/>
                <a:gd name="T32" fmla="*/ 14 w 249"/>
                <a:gd name="T33" fmla="*/ 84 h 226"/>
                <a:gd name="T34" fmla="*/ 19 w 249"/>
                <a:gd name="T35" fmla="*/ 64 h 226"/>
                <a:gd name="T36" fmla="*/ 25 w 249"/>
                <a:gd name="T37" fmla="*/ 41 h 226"/>
                <a:gd name="T38" fmla="*/ 29 w 249"/>
                <a:gd name="T39" fmla="*/ 16 h 226"/>
                <a:gd name="T40" fmla="*/ 45 w 249"/>
                <a:gd name="T41" fmla="*/ 0 h 226"/>
                <a:gd name="T42" fmla="*/ 62 w 249"/>
                <a:gd name="T43" fmla="*/ 4 h 226"/>
                <a:gd name="T44" fmla="*/ 75 w 249"/>
                <a:gd name="T45" fmla="*/ 8 h 226"/>
                <a:gd name="T46" fmla="*/ 117 w 249"/>
                <a:gd name="T47" fmla="*/ 25 h 226"/>
                <a:gd name="T48" fmla="*/ 160 w 249"/>
                <a:gd name="T49" fmla="*/ 41 h 226"/>
                <a:gd name="T50" fmla="*/ 152 w 249"/>
                <a:gd name="T51" fmla="*/ 47 h 226"/>
                <a:gd name="T52" fmla="*/ 142 w 249"/>
                <a:gd name="T53" fmla="*/ 63 h 226"/>
                <a:gd name="T54" fmla="*/ 136 w 249"/>
                <a:gd name="T55" fmla="*/ 63 h 226"/>
                <a:gd name="T56" fmla="*/ 129 w 249"/>
                <a:gd name="T57" fmla="*/ 47 h 226"/>
                <a:gd name="T58" fmla="*/ 117 w 249"/>
                <a:gd name="T59" fmla="*/ 52 h 226"/>
                <a:gd name="T60" fmla="*/ 110 w 249"/>
                <a:gd name="T61" fmla="*/ 69 h 226"/>
                <a:gd name="T62" fmla="*/ 107 w 249"/>
                <a:gd name="T63" fmla="*/ 91 h 226"/>
                <a:gd name="T64" fmla="*/ 102 w 249"/>
                <a:gd name="T65" fmla="*/ 110 h 226"/>
                <a:gd name="T66" fmla="*/ 100 w 249"/>
                <a:gd name="T67" fmla="*/ 125 h 226"/>
                <a:gd name="T68" fmla="*/ 93 w 249"/>
                <a:gd name="T69" fmla="*/ 146 h 226"/>
                <a:gd name="T70" fmla="*/ 100 w 249"/>
                <a:gd name="T71" fmla="*/ 162 h 226"/>
                <a:gd name="T72" fmla="*/ 116 w 249"/>
                <a:gd name="T73" fmla="*/ 158 h 226"/>
                <a:gd name="T74" fmla="*/ 118 w 249"/>
                <a:gd name="T75" fmla="*/ 135 h 226"/>
                <a:gd name="T76" fmla="*/ 124 w 249"/>
                <a:gd name="T77" fmla="*/ 112 h 226"/>
                <a:gd name="T78" fmla="*/ 131 w 249"/>
                <a:gd name="T79" fmla="*/ 106 h 226"/>
                <a:gd name="T80" fmla="*/ 130 w 249"/>
                <a:gd name="T81" fmla="*/ 120 h 226"/>
                <a:gd name="T82" fmla="*/ 136 w 249"/>
                <a:gd name="T83" fmla="*/ 127 h 226"/>
                <a:gd name="T84" fmla="*/ 129 w 249"/>
                <a:gd name="T85" fmla="*/ 135 h 226"/>
                <a:gd name="T86" fmla="*/ 142 w 249"/>
                <a:gd name="T87" fmla="*/ 139 h 226"/>
                <a:gd name="T88" fmla="*/ 140 w 249"/>
                <a:gd name="T89" fmla="*/ 148 h 226"/>
                <a:gd name="T90" fmla="*/ 126 w 249"/>
                <a:gd name="T91" fmla="*/ 144 h 226"/>
                <a:gd name="T92" fmla="*/ 122 w 249"/>
                <a:gd name="T93" fmla="*/ 160 h 226"/>
                <a:gd name="T94" fmla="*/ 131 w 249"/>
                <a:gd name="T95" fmla="*/ 171 h 226"/>
                <a:gd name="T96" fmla="*/ 133 w 249"/>
                <a:gd name="T97" fmla="*/ 164 h 226"/>
                <a:gd name="T98" fmla="*/ 133 w 249"/>
                <a:gd name="T99" fmla="*/ 153 h 226"/>
                <a:gd name="T100" fmla="*/ 141 w 249"/>
                <a:gd name="T101" fmla="*/ 164 h 226"/>
                <a:gd name="T102" fmla="*/ 139 w 249"/>
                <a:gd name="T103" fmla="*/ 180 h 226"/>
                <a:gd name="T104" fmla="*/ 155 w 249"/>
                <a:gd name="T105" fmla="*/ 165 h 226"/>
                <a:gd name="T106" fmla="*/ 169 w 249"/>
                <a:gd name="T107" fmla="*/ 146 h 226"/>
                <a:gd name="T108" fmla="*/ 179 w 249"/>
                <a:gd name="T109" fmla="*/ 141 h 226"/>
                <a:gd name="T110" fmla="*/ 201 w 249"/>
                <a:gd name="T111" fmla="*/ 127 h 226"/>
                <a:gd name="T112" fmla="*/ 221 w 249"/>
                <a:gd name="T113" fmla="*/ 137 h 226"/>
                <a:gd name="T114" fmla="*/ 247 w 249"/>
                <a:gd name="T115" fmla="*/ 139 h 226"/>
                <a:gd name="T116" fmla="*/ 247 w 249"/>
                <a:gd name="T117" fmla="*/ 154 h 226"/>
                <a:gd name="T118" fmla="*/ 243 w 249"/>
                <a:gd name="T119" fmla="*/ 176 h 226"/>
                <a:gd name="T120" fmla="*/ 237 w 249"/>
                <a:gd name="T121" fmla="*/ 204 h 226"/>
                <a:gd name="T122" fmla="*/ 222 w 249"/>
                <a:gd name="T123" fmla="*/ 225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9" h="226">
                  <a:moveTo>
                    <a:pt x="212" y="225"/>
                  </a:moveTo>
                  <a:lnTo>
                    <a:pt x="211" y="223"/>
                  </a:lnTo>
                  <a:lnTo>
                    <a:pt x="210" y="223"/>
                  </a:lnTo>
                  <a:lnTo>
                    <a:pt x="209" y="223"/>
                  </a:lnTo>
                  <a:lnTo>
                    <a:pt x="207" y="223"/>
                  </a:lnTo>
                  <a:lnTo>
                    <a:pt x="206" y="223"/>
                  </a:lnTo>
                  <a:lnTo>
                    <a:pt x="204" y="223"/>
                  </a:lnTo>
                  <a:lnTo>
                    <a:pt x="201" y="222"/>
                  </a:lnTo>
                  <a:lnTo>
                    <a:pt x="198" y="221"/>
                  </a:lnTo>
                  <a:lnTo>
                    <a:pt x="197" y="221"/>
                  </a:lnTo>
                  <a:lnTo>
                    <a:pt x="195" y="220"/>
                  </a:lnTo>
                  <a:lnTo>
                    <a:pt x="193" y="220"/>
                  </a:lnTo>
                  <a:lnTo>
                    <a:pt x="189" y="219"/>
                  </a:lnTo>
                  <a:lnTo>
                    <a:pt x="187" y="219"/>
                  </a:lnTo>
                  <a:lnTo>
                    <a:pt x="185" y="218"/>
                  </a:lnTo>
                  <a:lnTo>
                    <a:pt x="182" y="218"/>
                  </a:lnTo>
                  <a:lnTo>
                    <a:pt x="180" y="217"/>
                  </a:lnTo>
                  <a:lnTo>
                    <a:pt x="178" y="216"/>
                  </a:lnTo>
                  <a:lnTo>
                    <a:pt x="174" y="216"/>
                  </a:lnTo>
                  <a:lnTo>
                    <a:pt x="172" y="215"/>
                  </a:lnTo>
                  <a:lnTo>
                    <a:pt x="170" y="215"/>
                  </a:lnTo>
                  <a:lnTo>
                    <a:pt x="169" y="214"/>
                  </a:lnTo>
                  <a:lnTo>
                    <a:pt x="166" y="213"/>
                  </a:lnTo>
                  <a:lnTo>
                    <a:pt x="163" y="212"/>
                  </a:lnTo>
                  <a:lnTo>
                    <a:pt x="162" y="212"/>
                  </a:lnTo>
                  <a:lnTo>
                    <a:pt x="161" y="211"/>
                  </a:lnTo>
                  <a:lnTo>
                    <a:pt x="159" y="211"/>
                  </a:lnTo>
                  <a:lnTo>
                    <a:pt x="158" y="211"/>
                  </a:lnTo>
                  <a:lnTo>
                    <a:pt x="156" y="209"/>
                  </a:lnTo>
                  <a:lnTo>
                    <a:pt x="155" y="208"/>
                  </a:lnTo>
                  <a:lnTo>
                    <a:pt x="154" y="207"/>
                  </a:lnTo>
                  <a:lnTo>
                    <a:pt x="152" y="207"/>
                  </a:lnTo>
                  <a:lnTo>
                    <a:pt x="149" y="207"/>
                  </a:lnTo>
                  <a:lnTo>
                    <a:pt x="147" y="207"/>
                  </a:lnTo>
                  <a:lnTo>
                    <a:pt x="146" y="206"/>
                  </a:lnTo>
                  <a:lnTo>
                    <a:pt x="144" y="205"/>
                  </a:lnTo>
                  <a:lnTo>
                    <a:pt x="142" y="205"/>
                  </a:lnTo>
                  <a:lnTo>
                    <a:pt x="139" y="205"/>
                  </a:lnTo>
                  <a:lnTo>
                    <a:pt x="137" y="204"/>
                  </a:lnTo>
                  <a:lnTo>
                    <a:pt x="136" y="202"/>
                  </a:lnTo>
                  <a:lnTo>
                    <a:pt x="133" y="202"/>
                  </a:lnTo>
                  <a:lnTo>
                    <a:pt x="131" y="201"/>
                  </a:lnTo>
                  <a:lnTo>
                    <a:pt x="129" y="200"/>
                  </a:lnTo>
                  <a:lnTo>
                    <a:pt x="127" y="200"/>
                  </a:lnTo>
                  <a:lnTo>
                    <a:pt x="124" y="199"/>
                  </a:lnTo>
                  <a:lnTo>
                    <a:pt x="122" y="199"/>
                  </a:lnTo>
                  <a:lnTo>
                    <a:pt x="120" y="199"/>
                  </a:lnTo>
                  <a:lnTo>
                    <a:pt x="118" y="199"/>
                  </a:lnTo>
                  <a:lnTo>
                    <a:pt x="117" y="199"/>
                  </a:lnTo>
                  <a:lnTo>
                    <a:pt x="116" y="198"/>
                  </a:lnTo>
                  <a:lnTo>
                    <a:pt x="114" y="198"/>
                  </a:lnTo>
                  <a:lnTo>
                    <a:pt x="110" y="195"/>
                  </a:lnTo>
                  <a:lnTo>
                    <a:pt x="109" y="195"/>
                  </a:lnTo>
                  <a:lnTo>
                    <a:pt x="107" y="193"/>
                  </a:lnTo>
                  <a:lnTo>
                    <a:pt x="105" y="192"/>
                  </a:lnTo>
                  <a:lnTo>
                    <a:pt x="103" y="190"/>
                  </a:lnTo>
                  <a:lnTo>
                    <a:pt x="102" y="189"/>
                  </a:lnTo>
                  <a:lnTo>
                    <a:pt x="101" y="186"/>
                  </a:lnTo>
                  <a:lnTo>
                    <a:pt x="100" y="186"/>
                  </a:lnTo>
                  <a:lnTo>
                    <a:pt x="97" y="185"/>
                  </a:lnTo>
                  <a:lnTo>
                    <a:pt x="97" y="183"/>
                  </a:lnTo>
                  <a:lnTo>
                    <a:pt x="94" y="182"/>
                  </a:lnTo>
                  <a:lnTo>
                    <a:pt x="93" y="180"/>
                  </a:lnTo>
                  <a:lnTo>
                    <a:pt x="90" y="178"/>
                  </a:lnTo>
                  <a:lnTo>
                    <a:pt x="89" y="178"/>
                  </a:lnTo>
                  <a:lnTo>
                    <a:pt x="87" y="178"/>
                  </a:lnTo>
                  <a:lnTo>
                    <a:pt x="84" y="178"/>
                  </a:lnTo>
                  <a:lnTo>
                    <a:pt x="83" y="178"/>
                  </a:lnTo>
                  <a:lnTo>
                    <a:pt x="81" y="177"/>
                  </a:lnTo>
                  <a:lnTo>
                    <a:pt x="78" y="177"/>
                  </a:lnTo>
                  <a:lnTo>
                    <a:pt x="76" y="177"/>
                  </a:lnTo>
                  <a:lnTo>
                    <a:pt x="75" y="177"/>
                  </a:lnTo>
                  <a:lnTo>
                    <a:pt x="74" y="178"/>
                  </a:lnTo>
                  <a:lnTo>
                    <a:pt x="70" y="178"/>
                  </a:lnTo>
                  <a:lnTo>
                    <a:pt x="70" y="180"/>
                  </a:lnTo>
                  <a:lnTo>
                    <a:pt x="69" y="180"/>
                  </a:lnTo>
                  <a:lnTo>
                    <a:pt x="68" y="182"/>
                  </a:lnTo>
                  <a:lnTo>
                    <a:pt x="66" y="183"/>
                  </a:lnTo>
                  <a:lnTo>
                    <a:pt x="65" y="185"/>
                  </a:lnTo>
                  <a:lnTo>
                    <a:pt x="62" y="185"/>
                  </a:lnTo>
                  <a:lnTo>
                    <a:pt x="58" y="185"/>
                  </a:lnTo>
                  <a:lnTo>
                    <a:pt x="55" y="183"/>
                  </a:lnTo>
                  <a:lnTo>
                    <a:pt x="52" y="182"/>
                  </a:lnTo>
                  <a:lnTo>
                    <a:pt x="48" y="180"/>
                  </a:lnTo>
                  <a:lnTo>
                    <a:pt x="43" y="178"/>
                  </a:lnTo>
                  <a:lnTo>
                    <a:pt x="40" y="177"/>
                  </a:lnTo>
                  <a:lnTo>
                    <a:pt x="36" y="175"/>
                  </a:lnTo>
                  <a:lnTo>
                    <a:pt x="32" y="173"/>
                  </a:lnTo>
                  <a:lnTo>
                    <a:pt x="28" y="172"/>
                  </a:lnTo>
                  <a:lnTo>
                    <a:pt x="25" y="170"/>
                  </a:lnTo>
                  <a:lnTo>
                    <a:pt x="21" y="168"/>
                  </a:lnTo>
                  <a:lnTo>
                    <a:pt x="15" y="166"/>
                  </a:lnTo>
                  <a:lnTo>
                    <a:pt x="12" y="164"/>
                  </a:lnTo>
                  <a:lnTo>
                    <a:pt x="6" y="163"/>
                  </a:lnTo>
                  <a:lnTo>
                    <a:pt x="4" y="161"/>
                  </a:lnTo>
                  <a:lnTo>
                    <a:pt x="1" y="158"/>
                  </a:lnTo>
                  <a:lnTo>
                    <a:pt x="0" y="158"/>
                  </a:lnTo>
                  <a:lnTo>
                    <a:pt x="0" y="157"/>
                  </a:lnTo>
                  <a:lnTo>
                    <a:pt x="0" y="156"/>
                  </a:lnTo>
                  <a:lnTo>
                    <a:pt x="0" y="155"/>
                  </a:lnTo>
                  <a:lnTo>
                    <a:pt x="0" y="153"/>
                  </a:lnTo>
                  <a:lnTo>
                    <a:pt x="1" y="151"/>
                  </a:lnTo>
                  <a:lnTo>
                    <a:pt x="0" y="150"/>
                  </a:lnTo>
                  <a:lnTo>
                    <a:pt x="1" y="150"/>
                  </a:lnTo>
                  <a:lnTo>
                    <a:pt x="1" y="148"/>
                  </a:lnTo>
                  <a:lnTo>
                    <a:pt x="2" y="146"/>
                  </a:lnTo>
                  <a:lnTo>
                    <a:pt x="2" y="144"/>
                  </a:lnTo>
                  <a:lnTo>
                    <a:pt x="2" y="143"/>
                  </a:lnTo>
                  <a:lnTo>
                    <a:pt x="2" y="141"/>
                  </a:lnTo>
                  <a:lnTo>
                    <a:pt x="2" y="137"/>
                  </a:lnTo>
                  <a:lnTo>
                    <a:pt x="3" y="135"/>
                  </a:lnTo>
                  <a:lnTo>
                    <a:pt x="4" y="132"/>
                  </a:lnTo>
                  <a:lnTo>
                    <a:pt x="4" y="129"/>
                  </a:lnTo>
                  <a:lnTo>
                    <a:pt x="5" y="126"/>
                  </a:lnTo>
                  <a:lnTo>
                    <a:pt x="6" y="125"/>
                  </a:lnTo>
                  <a:lnTo>
                    <a:pt x="6" y="121"/>
                  </a:lnTo>
                  <a:lnTo>
                    <a:pt x="6" y="120"/>
                  </a:lnTo>
                  <a:lnTo>
                    <a:pt x="6" y="119"/>
                  </a:lnTo>
                  <a:lnTo>
                    <a:pt x="6" y="118"/>
                  </a:lnTo>
                  <a:lnTo>
                    <a:pt x="6" y="117"/>
                  </a:lnTo>
                  <a:lnTo>
                    <a:pt x="6" y="115"/>
                  </a:lnTo>
                  <a:lnTo>
                    <a:pt x="6" y="113"/>
                  </a:lnTo>
                  <a:lnTo>
                    <a:pt x="9" y="112"/>
                  </a:lnTo>
                  <a:lnTo>
                    <a:pt x="9" y="110"/>
                  </a:lnTo>
                  <a:lnTo>
                    <a:pt x="11" y="105"/>
                  </a:lnTo>
                  <a:lnTo>
                    <a:pt x="11" y="102"/>
                  </a:lnTo>
                  <a:lnTo>
                    <a:pt x="12" y="99"/>
                  </a:lnTo>
                  <a:lnTo>
                    <a:pt x="12" y="96"/>
                  </a:lnTo>
                  <a:lnTo>
                    <a:pt x="13" y="95"/>
                  </a:lnTo>
                  <a:lnTo>
                    <a:pt x="12" y="93"/>
                  </a:lnTo>
                  <a:lnTo>
                    <a:pt x="12" y="91"/>
                  </a:lnTo>
                  <a:lnTo>
                    <a:pt x="13" y="90"/>
                  </a:lnTo>
                  <a:lnTo>
                    <a:pt x="14" y="89"/>
                  </a:lnTo>
                  <a:lnTo>
                    <a:pt x="14" y="86"/>
                  </a:lnTo>
                  <a:lnTo>
                    <a:pt x="14" y="85"/>
                  </a:lnTo>
                  <a:lnTo>
                    <a:pt x="14" y="84"/>
                  </a:lnTo>
                  <a:lnTo>
                    <a:pt x="14" y="82"/>
                  </a:lnTo>
                  <a:lnTo>
                    <a:pt x="15" y="80"/>
                  </a:lnTo>
                  <a:lnTo>
                    <a:pt x="15" y="77"/>
                  </a:lnTo>
                  <a:lnTo>
                    <a:pt x="16" y="75"/>
                  </a:lnTo>
                  <a:lnTo>
                    <a:pt x="17" y="73"/>
                  </a:lnTo>
                  <a:lnTo>
                    <a:pt x="18" y="69"/>
                  </a:lnTo>
                  <a:lnTo>
                    <a:pt x="19" y="68"/>
                  </a:lnTo>
                  <a:lnTo>
                    <a:pt x="19" y="64"/>
                  </a:lnTo>
                  <a:lnTo>
                    <a:pt x="21" y="61"/>
                  </a:lnTo>
                  <a:lnTo>
                    <a:pt x="21" y="59"/>
                  </a:lnTo>
                  <a:lnTo>
                    <a:pt x="21" y="55"/>
                  </a:lnTo>
                  <a:lnTo>
                    <a:pt x="21" y="52"/>
                  </a:lnTo>
                  <a:lnTo>
                    <a:pt x="22" y="50"/>
                  </a:lnTo>
                  <a:lnTo>
                    <a:pt x="22" y="47"/>
                  </a:lnTo>
                  <a:lnTo>
                    <a:pt x="25" y="44"/>
                  </a:lnTo>
                  <a:lnTo>
                    <a:pt x="25" y="41"/>
                  </a:lnTo>
                  <a:lnTo>
                    <a:pt x="25" y="39"/>
                  </a:lnTo>
                  <a:lnTo>
                    <a:pt x="26" y="34"/>
                  </a:lnTo>
                  <a:lnTo>
                    <a:pt x="27" y="32"/>
                  </a:lnTo>
                  <a:lnTo>
                    <a:pt x="27" y="27"/>
                  </a:lnTo>
                  <a:lnTo>
                    <a:pt x="28" y="25"/>
                  </a:lnTo>
                  <a:lnTo>
                    <a:pt x="28" y="22"/>
                  </a:lnTo>
                  <a:lnTo>
                    <a:pt x="29" y="20"/>
                  </a:lnTo>
                  <a:lnTo>
                    <a:pt x="29" y="16"/>
                  </a:lnTo>
                  <a:lnTo>
                    <a:pt x="32" y="13"/>
                  </a:lnTo>
                  <a:lnTo>
                    <a:pt x="34" y="10"/>
                  </a:lnTo>
                  <a:lnTo>
                    <a:pt x="34" y="8"/>
                  </a:lnTo>
                  <a:lnTo>
                    <a:pt x="35" y="3"/>
                  </a:lnTo>
                  <a:lnTo>
                    <a:pt x="40" y="0"/>
                  </a:lnTo>
                  <a:lnTo>
                    <a:pt x="41" y="0"/>
                  </a:lnTo>
                  <a:lnTo>
                    <a:pt x="43" y="0"/>
                  </a:lnTo>
                  <a:lnTo>
                    <a:pt x="45" y="0"/>
                  </a:lnTo>
                  <a:lnTo>
                    <a:pt x="48" y="1"/>
                  </a:lnTo>
                  <a:lnTo>
                    <a:pt x="50" y="1"/>
                  </a:lnTo>
                  <a:lnTo>
                    <a:pt x="52" y="3"/>
                  </a:lnTo>
                  <a:lnTo>
                    <a:pt x="54" y="3"/>
                  </a:lnTo>
                  <a:lnTo>
                    <a:pt x="56" y="3"/>
                  </a:lnTo>
                  <a:lnTo>
                    <a:pt x="60" y="3"/>
                  </a:lnTo>
                  <a:lnTo>
                    <a:pt x="61" y="4"/>
                  </a:lnTo>
                  <a:lnTo>
                    <a:pt x="62" y="4"/>
                  </a:lnTo>
                  <a:lnTo>
                    <a:pt x="63" y="4"/>
                  </a:lnTo>
                  <a:lnTo>
                    <a:pt x="65" y="4"/>
                  </a:lnTo>
                  <a:lnTo>
                    <a:pt x="66" y="6"/>
                  </a:lnTo>
                  <a:lnTo>
                    <a:pt x="67" y="6"/>
                  </a:lnTo>
                  <a:lnTo>
                    <a:pt x="68" y="6"/>
                  </a:lnTo>
                  <a:lnTo>
                    <a:pt x="69" y="6"/>
                  </a:lnTo>
                  <a:lnTo>
                    <a:pt x="73" y="8"/>
                  </a:lnTo>
                  <a:lnTo>
                    <a:pt x="75" y="8"/>
                  </a:lnTo>
                  <a:lnTo>
                    <a:pt x="79" y="10"/>
                  </a:lnTo>
                  <a:lnTo>
                    <a:pt x="84" y="12"/>
                  </a:lnTo>
                  <a:lnTo>
                    <a:pt x="90" y="15"/>
                  </a:lnTo>
                  <a:lnTo>
                    <a:pt x="96" y="16"/>
                  </a:lnTo>
                  <a:lnTo>
                    <a:pt x="101" y="19"/>
                  </a:lnTo>
                  <a:lnTo>
                    <a:pt x="106" y="21"/>
                  </a:lnTo>
                  <a:lnTo>
                    <a:pt x="110" y="23"/>
                  </a:lnTo>
                  <a:lnTo>
                    <a:pt x="117" y="25"/>
                  </a:lnTo>
                  <a:lnTo>
                    <a:pt x="122" y="27"/>
                  </a:lnTo>
                  <a:lnTo>
                    <a:pt x="129" y="30"/>
                  </a:lnTo>
                  <a:lnTo>
                    <a:pt x="133" y="32"/>
                  </a:lnTo>
                  <a:lnTo>
                    <a:pt x="139" y="34"/>
                  </a:lnTo>
                  <a:lnTo>
                    <a:pt x="144" y="37"/>
                  </a:lnTo>
                  <a:lnTo>
                    <a:pt x="149" y="39"/>
                  </a:lnTo>
                  <a:lnTo>
                    <a:pt x="155" y="40"/>
                  </a:lnTo>
                  <a:lnTo>
                    <a:pt x="160" y="41"/>
                  </a:lnTo>
                  <a:lnTo>
                    <a:pt x="159" y="46"/>
                  </a:lnTo>
                  <a:lnTo>
                    <a:pt x="158" y="46"/>
                  </a:lnTo>
                  <a:lnTo>
                    <a:pt x="157" y="46"/>
                  </a:lnTo>
                  <a:lnTo>
                    <a:pt x="156" y="46"/>
                  </a:lnTo>
                  <a:lnTo>
                    <a:pt x="156" y="47"/>
                  </a:lnTo>
                  <a:lnTo>
                    <a:pt x="155" y="47"/>
                  </a:lnTo>
                  <a:lnTo>
                    <a:pt x="154" y="47"/>
                  </a:lnTo>
                  <a:lnTo>
                    <a:pt x="152" y="47"/>
                  </a:lnTo>
                  <a:lnTo>
                    <a:pt x="150" y="47"/>
                  </a:lnTo>
                  <a:lnTo>
                    <a:pt x="148" y="49"/>
                  </a:lnTo>
                  <a:lnTo>
                    <a:pt x="147" y="50"/>
                  </a:lnTo>
                  <a:lnTo>
                    <a:pt x="147" y="52"/>
                  </a:lnTo>
                  <a:lnTo>
                    <a:pt x="146" y="55"/>
                  </a:lnTo>
                  <a:lnTo>
                    <a:pt x="144" y="58"/>
                  </a:lnTo>
                  <a:lnTo>
                    <a:pt x="143" y="60"/>
                  </a:lnTo>
                  <a:lnTo>
                    <a:pt x="142" y="63"/>
                  </a:lnTo>
                  <a:lnTo>
                    <a:pt x="141" y="66"/>
                  </a:lnTo>
                  <a:lnTo>
                    <a:pt x="139" y="69"/>
                  </a:lnTo>
                  <a:lnTo>
                    <a:pt x="133" y="73"/>
                  </a:lnTo>
                  <a:lnTo>
                    <a:pt x="133" y="70"/>
                  </a:lnTo>
                  <a:lnTo>
                    <a:pt x="133" y="69"/>
                  </a:lnTo>
                  <a:lnTo>
                    <a:pt x="134" y="68"/>
                  </a:lnTo>
                  <a:lnTo>
                    <a:pt x="134" y="64"/>
                  </a:lnTo>
                  <a:lnTo>
                    <a:pt x="136" y="63"/>
                  </a:lnTo>
                  <a:lnTo>
                    <a:pt x="136" y="60"/>
                  </a:lnTo>
                  <a:lnTo>
                    <a:pt x="137" y="58"/>
                  </a:lnTo>
                  <a:lnTo>
                    <a:pt x="139" y="55"/>
                  </a:lnTo>
                  <a:lnTo>
                    <a:pt x="137" y="52"/>
                  </a:lnTo>
                  <a:lnTo>
                    <a:pt x="136" y="52"/>
                  </a:lnTo>
                  <a:lnTo>
                    <a:pt x="133" y="50"/>
                  </a:lnTo>
                  <a:lnTo>
                    <a:pt x="132" y="49"/>
                  </a:lnTo>
                  <a:lnTo>
                    <a:pt x="129" y="47"/>
                  </a:lnTo>
                  <a:lnTo>
                    <a:pt x="129" y="46"/>
                  </a:lnTo>
                  <a:lnTo>
                    <a:pt x="124" y="46"/>
                  </a:lnTo>
                  <a:lnTo>
                    <a:pt x="122" y="44"/>
                  </a:lnTo>
                  <a:lnTo>
                    <a:pt x="120" y="44"/>
                  </a:lnTo>
                  <a:lnTo>
                    <a:pt x="120" y="46"/>
                  </a:lnTo>
                  <a:lnTo>
                    <a:pt x="119" y="47"/>
                  </a:lnTo>
                  <a:lnTo>
                    <a:pt x="118" y="50"/>
                  </a:lnTo>
                  <a:lnTo>
                    <a:pt x="117" y="52"/>
                  </a:lnTo>
                  <a:lnTo>
                    <a:pt x="117" y="54"/>
                  </a:lnTo>
                  <a:lnTo>
                    <a:pt x="116" y="55"/>
                  </a:lnTo>
                  <a:lnTo>
                    <a:pt x="116" y="59"/>
                  </a:lnTo>
                  <a:lnTo>
                    <a:pt x="115" y="60"/>
                  </a:lnTo>
                  <a:lnTo>
                    <a:pt x="114" y="62"/>
                  </a:lnTo>
                  <a:lnTo>
                    <a:pt x="113" y="64"/>
                  </a:lnTo>
                  <a:lnTo>
                    <a:pt x="113" y="67"/>
                  </a:lnTo>
                  <a:lnTo>
                    <a:pt x="110" y="69"/>
                  </a:lnTo>
                  <a:lnTo>
                    <a:pt x="110" y="71"/>
                  </a:lnTo>
                  <a:lnTo>
                    <a:pt x="110" y="74"/>
                  </a:lnTo>
                  <a:lnTo>
                    <a:pt x="110" y="76"/>
                  </a:lnTo>
                  <a:lnTo>
                    <a:pt x="110" y="77"/>
                  </a:lnTo>
                  <a:lnTo>
                    <a:pt x="109" y="82"/>
                  </a:lnTo>
                  <a:lnTo>
                    <a:pt x="108" y="84"/>
                  </a:lnTo>
                  <a:lnTo>
                    <a:pt x="107" y="88"/>
                  </a:lnTo>
                  <a:lnTo>
                    <a:pt x="107" y="91"/>
                  </a:lnTo>
                  <a:lnTo>
                    <a:pt x="106" y="95"/>
                  </a:lnTo>
                  <a:lnTo>
                    <a:pt x="106" y="98"/>
                  </a:lnTo>
                  <a:lnTo>
                    <a:pt x="105" y="102"/>
                  </a:lnTo>
                  <a:lnTo>
                    <a:pt x="103" y="105"/>
                  </a:lnTo>
                  <a:lnTo>
                    <a:pt x="103" y="106"/>
                  </a:lnTo>
                  <a:lnTo>
                    <a:pt x="103" y="107"/>
                  </a:lnTo>
                  <a:lnTo>
                    <a:pt x="103" y="109"/>
                  </a:lnTo>
                  <a:lnTo>
                    <a:pt x="102" y="110"/>
                  </a:lnTo>
                  <a:lnTo>
                    <a:pt x="102" y="112"/>
                  </a:lnTo>
                  <a:lnTo>
                    <a:pt x="102" y="113"/>
                  </a:lnTo>
                  <a:lnTo>
                    <a:pt x="102" y="114"/>
                  </a:lnTo>
                  <a:lnTo>
                    <a:pt x="102" y="115"/>
                  </a:lnTo>
                  <a:lnTo>
                    <a:pt x="102" y="119"/>
                  </a:lnTo>
                  <a:lnTo>
                    <a:pt x="101" y="120"/>
                  </a:lnTo>
                  <a:lnTo>
                    <a:pt x="101" y="124"/>
                  </a:lnTo>
                  <a:lnTo>
                    <a:pt x="100" y="125"/>
                  </a:lnTo>
                  <a:lnTo>
                    <a:pt x="99" y="128"/>
                  </a:lnTo>
                  <a:lnTo>
                    <a:pt x="97" y="130"/>
                  </a:lnTo>
                  <a:lnTo>
                    <a:pt x="97" y="133"/>
                  </a:lnTo>
                  <a:lnTo>
                    <a:pt x="97" y="135"/>
                  </a:lnTo>
                  <a:lnTo>
                    <a:pt x="97" y="138"/>
                  </a:lnTo>
                  <a:lnTo>
                    <a:pt x="96" y="141"/>
                  </a:lnTo>
                  <a:lnTo>
                    <a:pt x="94" y="143"/>
                  </a:lnTo>
                  <a:lnTo>
                    <a:pt x="93" y="146"/>
                  </a:lnTo>
                  <a:lnTo>
                    <a:pt x="93" y="148"/>
                  </a:lnTo>
                  <a:lnTo>
                    <a:pt x="93" y="150"/>
                  </a:lnTo>
                  <a:lnTo>
                    <a:pt x="92" y="154"/>
                  </a:lnTo>
                  <a:lnTo>
                    <a:pt x="91" y="156"/>
                  </a:lnTo>
                  <a:lnTo>
                    <a:pt x="93" y="157"/>
                  </a:lnTo>
                  <a:lnTo>
                    <a:pt x="94" y="160"/>
                  </a:lnTo>
                  <a:lnTo>
                    <a:pt x="97" y="160"/>
                  </a:lnTo>
                  <a:lnTo>
                    <a:pt x="100" y="162"/>
                  </a:lnTo>
                  <a:lnTo>
                    <a:pt x="102" y="162"/>
                  </a:lnTo>
                  <a:lnTo>
                    <a:pt x="105" y="163"/>
                  </a:lnTo>
                  <a:lnTo>
                    <a:pt x="107" y="164"/>
                  </a:lnTo>
                  <a:lnTo>
                    <a:pt x="109" y="168"/>
                  </a:lnTo>
                  <a:lnTo>
                    <a:pt x="115" y="164"/>
                  </a:lnTo>
                  <a:lnTo>
                    <a:pt x="116" y="163"/>
                  </a:lnTo>
                  <a:lnTo>
                    <a:pt x="116" y="160"/>
                  </a:lnTo>
                  <a:lnTo>
                    <a:pt x="116" y="158"/>
                  </a:lnTo>
                  <a:lnTo>
                    <a:pt x="116" y="156"/>
                  </a:lnTo>
                  <a:lnTo>
                    <a:pt x="116" y="154"/>
                  </a:lnTo>
                  <a:lnTo>
                    <a:pt x="116" y="150"/>
                  </a:lnTo>
                  <a:lnTo>
                    <a:pt x="116" y="146"/>
                  </a:lnTo>
                  <a:lnTo>
                    <a:pt x="116" y="144"/>
                  </a:lnTo>
                  <a:lnTo>
                    <a:pt x="117" y="141"/>
                  </a:lnTo>
                  <a:lnTo>
                    <a:pt x="117" y="138"/>
                  </a:lnTo>
                  <a:lnTo>
                    <a:pt x="118" y="135"/>
                  </a:lnTo>
                  <a:lnTo>
                    <a:pt x="119" y="132"/>
                  </a:lnTo>
                  <a:lnTo>
                    <a:pt x="120" y="129"/>
                  </a:lnTo>
                  <a:lnTo>
                    <a:pt x="120" y="127"/>
                  </a:lnTo>
                  <a:lnTo>
                    <a:pt x="121" y="125"/>
                  </a:lnTo>
                  <a:lnTo>
                    <a:pt x="121" y="121"/>
                  </a:lnTo>
                  <a:lnTo>
                    <a:pt x="122" y="118"/>
                  </a:lnTo>
                  <a:lnTo>
                    <a:pt x="123" y="115"/>
                  </a:lnTo>
                  <a:lnTo>
                    <a:pt x="124" y="112"/>
                  </a:lnTo>
                  <a:lnTo>
                    <a:pt x="124" y="109"/>
                  </a:lnTo>
                  <a:lnTo>
                    <a:pt x="124" y="107"/>
                  </a:lnTo>
                  <a:lnTo>
                    <a:pt x="126" y="103"/>
                  </a:lnTo>
                  <a:lnTo>
                    <a:pt x="129" y="100"/>
                  </a:lnTo>
                  <a:lnTo>
                    <a:pt x="129" y="102"/>
                  </a:lnTo>
                  <a:lnTo>
                    <a:pt x="129" y="103"/>
                  </a:lnTo>
                  <a:lnTo>
                    <a:pt x="130" y="105"/>
                  </a:lnTo>
                  <a:lnTo>
                    <a:pt x="131" y="106"/>
                  </a:lnTo>
                  <a:lnTo>
                    <a:pt x="131" y="107"/>
                  </a:lnTo>
                  <a:lnTo>
                    <a:pt x="132" y="109"/>
                  </a:lnTo>
                  <a:lnTo>
                    <a:pt x="132" y="114"/>
                  </a:lnTo>
                  <a:lnTo>
                    <a:pt x="132" y="115"/>
                  </a:lnTo>
                  <a:lnTo>
                    <a:pt x="132" y="117"/>
                  </a:lnTo>
                  <a:lnTo>
                    <a:pt x="131" y="118"/>
                  </a:lnTo>
                  <a:lnTo>
                    <a:pt x="131" y="119"/>
                  </a:lnTo>
                  <a:lnTo>
                    <a:pt x="130" y="120"/>
                  </a:lnTo>
                  <a:lnTo>
                    <a:pt x="130" y="121"/>
                  </a:lnTo>
                  <a:lnTo>
                    <a:pt x="130" y="124"/>
                  </a:lnTo>
                  <a:lnTo>
                    <a:pt x="130" y="125"/>
                  </a:lnTo>
                  <a:lnTo>
                    <a:pt x="131" y="125"/>
                  </a:lnTo>
                  <a:lnTo>
                    <a:pt x="132" y="125"/>
                  </a:lnTo>
                  <a:lnTo>
                    <a:pt x="133" y="125"/>
                  </a:lnTo>
                  <a:lnTo>
                    <a:pt x="133" y="126"/>
                  </a:lnTo>
                  <a:lnTo>
                    <a:pt x="136" y="127"/>
                  </a:lnTo>
                  <a:lnTo>
                    <a:pt x="137" y="128"/>
                  </a:lnTo>
                  <a:lnTo>
                    <a:pt x="139" y="132"/>
                  </a:lnTo>
                  <a:lnTo>
                    <a:pt x="137" y="132"/>
                  </a:lnTo>
                  <a:lnTo>
                    <a:pt x="136" y="132"/>
                  </a:lnTo>
                  <a:lnTo>
                    <a:pt x="134" y="133"/>
                  </a:lnTo>
                  <a:lnTo>
                    <a:pt x="133" y="132"/>
                  </a:lnTo>
                  <a:lnTo>
                    <a:pt x="131" y="130"/>
                  </a:lnTo>
                  <a:lnTo>
                    <a:pt x="129" y="135"/>
                  </a:lnTo>
                  <a:lnTo>
                    <a:pt x="132" y="139"/>
                  </a:lnTo>
                  <a:lnTo>
                    <a:pt x="133" y="139"/>
                  </a:lnTo>
                  <a:lnTo>
                    <a:pt x="136" y="139"/>
                  </a:lnTo>
                  <a:lnTo>
                    <a:pt x="137" y="139"/>
                  </a:lnTo>
                  <a:lnTo>
                    <a:pt x="139" y="139"/>
                  </a:lnTo>
                  <a:lnTo>
                    <a:pt x="141" y="139"/>
                  </a:lnTo>
                  <a:lnTo>
                    <a:pt x="142" y="138"/>
                  </a:lnTo>
                  <a:lnTo>
                    <a:pt x="142" y="139"/>
                  </a:lnTo>
                  <a:lnTo>
                    <a:pt x="142" y="141"/>
                  </a:lnTo>
                  <a:lnTo>
                    <a:pt x="142" y="142"/>
                  </a:lnTo>
                  <a:lnTo>
                    <a:pt x="142" y="143"/>
                  </a:lnTo>
                  <a:lnTo>
                    <a:pt x="142" y="144"/>
                  </a:lnTo>
                  <a:lnTo>
                    <a:pt x="142" y="146"/>
                  </a:lnTo>
                  <a:lnTo>
                    <a:pt x="141" y="147"/>
                  </a:lnTo>
                  <a:lnTo>
                    <a:pt x="141" y="148"/>
                  </a:lnTo>
                  <a:lnTo>
                    <a:pt x="140" y="148"/>
                  </a:lnTo>
                  <a:lnTo>
                    <a:pt x="139" y="147"/>
                  </a:lnTo>
                  <a:lnTo>
                    <a:pt x="137" y="146"/>
                  </a:lnTo>
                  <a:lnTo>
                    <a:pt x="136" y="146"/>
                  </a:lnTo>
                  <a:lnTo>
                    <a:pt x="134" y="144"/>
                  </a:lnTo>
                  <a:lnTo>
                    <a:pt x="133" y="144"/>
                  </a:lnTo>
                  <a:lnTo>
                    <a:pt x="133" y="143"/>
                  </a:lnTo>
                  <a:lnTo>
                    <a:pt x="131" y="143"/>
                  </a:lnTo>
                  <a:lnTo>
                    <a:pt x="126" y="144"/>
                  </a:lnTo>
                  <a:lnTo>
                    <a:pt x="124" y="147"/>
                  </a:lnTo>
                  <a:lnTo>
                    <a:pt x="124" y="148"/>
                  </a:lnTo>
                  <a:lnTo>
                    <a:pt x="124" y="150"/>
                  </a:lnTo>
                  <a:lnTo>
                    <a:pt x="124" y="151"/>
                  </a:lnTo>
                  <a:lnTo>
                    <a:pt x="123" y="155"/>
                  </a:lnTo>
                  <a:lnTo>
                    <a:pt x="122" y="156"/>
                  </a:lnTo>
                  <a:lnTo>
                    <a:pt x="122" y="158"/>
                  </a:lnTo>
                  <a:lnTo>
                    <a:pt x="122" y="160"/>
                  </a:lnTo>
                  <a:lnTo>
                    <a:pt x="129" y="163"/>
                  </a:lnTo>
                  <a:lnTo>
                    <a:pt x="122" y="164"/>
                  </a:lnTo>
                  <a:lnTo>
                    <a:pt x="122" y="168"/>
                  </a:lnTo>
                  <a:lnTo>
                    <a:pt x="124" y="169"/>
                  </a:lnTo>
                  <a:lnTo>
                    <a:pt x="124" y="171"/>
                  </a:lnTo>
                  <a:lnTo>
                    <a:pt x="126" y="171"/>
                  </a:lnTo>
                  <a:lnTo>
                    <a:pt x="129" y="171"/>
                  </a:lnTo>
                  <a:lnTo>
                    <a:pt x="131" y="171"/>
                  </a:lnTo>
                  <a:lnTo>
                    <a:pt x="132" y="171"/>
                  </a:lnTo>
                  <a:lnTo>
                    <a:pt x="133" y="171"/>
                  </a:lnTo>
                  <a:lnTo>
                    <a:pt x="133" y="170"/>
                  </a:lnTo>
                  <a:lnTo>
                    <a:pt x="133" y="169"/>
                  </a:lnTo>
                  <a:lnTo>
                    <a:pt x="133" y="168"/>
                  </a:lnTo>
                  <a:lnTo>
                    <a:pt x="133" y="166"/>
                  </a:lnTo>
                  <a:lnTo>
                    <a:pt x="133" y="165"/>
                  </a:lnTo>
                  <a:lnTo>
                    <a:pt x="133" y="164"/>
                  </a:lnTo>
                  <a:lnTo>
                    <a:pt x="133" y="163"/>
                  </a:lnTo>
                  <a:lnTo>
                    <a:pt x="133" y="162"/>
                  </a:lnTo>
                  <a:lnTo>
                    <a:pt x="132" y="160"/>
                  </a:lnTo>
                  <a:lnTo>
                    <a:pt x="132" y="158"/>
                  </a:lnTo>
                  <a:lnTo>
                    <a:pt x="131" y="156"/>
                  </a:lnTo>
                  <a:lnTo>
                    <a:pt x="132" y="155"/>
                  </a:lnTo>
                  <a:lnTo>
                    <a:pt x="132" y="154"/>
                  </a:lnTo>
                  <a:lnTo>
                    <a:pt x="133" y="153"/>
                  </a:lnTo>
                  <a:lnTo>
                    <a:pt x="134" y="154"/>
                  </a:lnTo>
                  <a:lnTo>
                    <a:pt x="136" y="154"/>
                  </a:lnTo>
                  <a:lnTo>
                    <a:pt x="137" y="155"/>
                  </a:lnTo>
                  <a:lnTo>
                    <a:pt x="139" y="155"/>
                  </a:lnTo>
                  <a:lnTo>
                    <a:pt x="139" y="156"/>
                  </a:lnTo>
                  <a:lnTo>
                    <a:pt x="141" y="156"/>
                  </a:lnTo>
                  <a:lnTo>
                    <a:pt x="142" y="163"/>
                  </a:lnTo>
                  <a:lnTo>
                    <a:pt x="141" y="164"/>
                  </a:lnTo>
                  <a:lnTo>
                    <a:pt x="141" y="165"/>
                  </a:lnTo>
                  <a:lnTo>
                    <a:pt x="141" y="166"/>
                  </a:lnTo>
                  <a:lnTo>
                    <a:pt x="141" y="168"/>
                  </a:lnTo>
                  <a:lnTo>
                    <a:pt x="141" y="169"/>
                  </a:lnTo>
                  <a:lnTo>
                    <a:pt x="140" y="171"/>
                  </a:lnTo>
                  <a:lnTo>
                    <a:pt x="139" y="173"/>
                  </a:lnTo>
                  <a:lnTo>
                    <a:pt x="139" y="174"/>
                  </a:lnTo>
                  <a:lnTo>
                    <a:pt x="139" y="180"/>
                  </a:lnTo>
                  <a:lnTo>
                    <a:pt x="144" y="180"/>
                  </a:lnTo>
                  <a:lnTo>
                    <a:pt x="146" y="180"/>
                  </a:lnTo>
                  <a:lnTo>
                    <a:pt x="147" y="177"/>
                  </a:lnTo>
                  <a:lnTo>
                    <a:pt x="148" y="175"/>
                  </a:lnTo>
                  <a:lnTo>
                    <a:pt x="149" y="173"/>
                  </a:lnTo>
                  <a:lnTo>
                    <a:pt x="152" y="171"/>
                  </a:lnTo>
                  <a:lnTo>
                    <a:pt x="154" y="168"/>
                  </a:lnTo>
                  <a:lnTo>
                    <a:pt x="155" y="165"/>
                  </a:lnTo>
                  <a:lnTo>
                    <a:pt x="156" y="163"/>
                  </a:lnTo>
                  <a:lnTo>
                    <a:pt x="158" y="162"/>
                  </a:lnTo>
                  <a:lnTo>
                    <a:pt x="159" y="158"/>
                  </a:lnTo>
                  <a:lnTo>
                    <a:pt x="161" y="156"/>
                  </a:lnTo>
                  <a:lnTo>
                    <a:pt x="162" y="154"/>
                  </a:lnTo>
                  <a:lnTo>
                    <a:pt x="165" y="150"/>
                  </a:lnTo>
                  <a:lnTo>
                    <a:pt x="166" y="148"/>
                  </a:lnTo>
                  <a:lnTo>
                    <a:pt x="169" y="146"/>
                  </a:lnTo>
                  <a:lnTo>
                    <a:pt x="170" y="144"/>
                  </a:lnTo>
                  <a:lnTo>
                    <a:pt x="171" y="143"/>
                  </a:lnTo>
                  <a:lnTo>
                    <a:pt x="172" y="143"/>
                  </a:lnTo>
                  <a:lnTo>
                    <a:pt x="173" y="142"/>
                  </a:lnTo>
                  <a:lnTo>
                    <a:pt x="174" y="141"/>
                  </a:lnTo>
                  <a:lnTo>
                    <a:pt x="176" y="141"/>
                  </a:lnTo>
                  <a:lnTo>
                    <a:pt x="178" y="141"/>
                  </a:lnTo>
                  <a:lnTo>
                    <a:pt x="179" y="141"/>
                  </a:lnTo>
                  <a:lnTo>
                    <a:pt x="181" y="139"/>
                  </a:lnTo>
                  <a:lnTo>
                    <a:pt x="184" y="139"/>
                  </a:lnTo>
                  <a:lnTo>
                    <a:pt x="187" y="137"/>
                  </a:lnTo>
                  <a:lnTo>
                    <a:pt x="189" y="135"/>
                  </a:lnTo>
                  <a:lnTo>
                    <a:pt x="193" y="133"/>
                  </a:lnTo>
                  <a:lnTo>
                    <a:pt x="196" y="130"/>
                  </a:lnTo>
                  <a:lnTo>
                    <a:pt x="198" y="129"/>
                  </a:lnTo>
                  <a:lnTo>
                    <a:pt x="201" y="127"/>
                  </a:lnTo>
                  <a:lnTo>
                    <a:pt x="204" y="129"/>
                  </a:lnTo>
                  <a:lnTo>
                    <a:pt x="206" y="129"/>
                  </a:lnTo>
                  <a:lnTo>
                    <a:pt x="209" y="130"/>
                  </a:lnTo>
                  <a:lnTo>
                    <a:pt x="211" y="132"/>
                  </a:lnTo>
                  <a:lnTo>
                    <a:pt x="214" y="134"/>
                  </a:lnTo>
                  <a:lnTo>
                    <a:pt x="217" y="134"/>
                  </a:lnTo>
                  <a:lnTo>
                    <a:pt x="220" y="136"/>
                  </a:lnTo>
                  <a:lnTo>
                    <a:pt x="221" y="137"/>
                  </a:lnTo>
                  <a:lnTo>
                    <a:pt x="224" y="137"/>
                  </a:lnTo>
                  <a:lnTo>
                    <a:pt x="227" y="137"/>
                  </a:lnTo>
                  <a:lnTo>
                    <a:pt x="231" y="138"/>
                  </a:lnTo>
                  <a:lnTo>
                    <a:pt x="234" y="139"/>
                  </a:lnTo>
                  <a:lnTo>
                    <a:pt x="237" y="139"/>
                  </a:lnTo>
                  <a:lnTo>
                    <a:pt x="240" y="139"/>
                  </a:lnTo>
                  <a:lnTo>
                    <a:pt x="243" y="139"/>
                  </a:lnTo>
                  <a:lnTo>
                    <a:pt x="247" y="139"/>
                  </a:lnTo>
                  <a:lnTo>
                    <a:pt x="247" y="141"/>
                  </a:lnTo>
                  <a:lnTo>
                    <a:pt x="248" y="142"/>
                  </a:lnTo>
                  <a:lnTo>
                    <a:pt x="248" y="143"/>
                  </a:lnTo>
                  <a:lnTo>
                    <a:pt x="248" y="144"/>
                  </a:lnTo>
                  <a:lnTo>
                    <a:pt x="248" y="146"/>
                  </a:lnTo>
                  <a:lnTo>
                    <a:pt x="248" y="148"/>
                  </a:lnTo>
                  <a:lnTo>
                    <a:pt x="247" y="150"/>
                  </a:lnTo>
                  <a:lnTo>
                    <a:pt x="247" y="154"/>
                  </a:lnTo>
                  <a:lnTo>
                    <a:pt x="245" y="156"/>
                  </a:lnTo>
                  <a:lnTo>
                    <a:pt x="245" y="158"/>
                  </a:lnTo>
                  <a:lnTo>
                    <a:pt x="244" y="162"/>
                  </a:lnTo>
                  <a:lnTo>
                    <a:pt x="244" y="164"/>
                  </a:lnTo>
                  <a:lnTo>
                    <a:pt x="244" y="168"/>
                  </a:lnTo>
                  <a:lnTo>
                    <a:pt x="244" y="170"/>
                  </a:lnTo>
                  <a:lnTo>
                    <a:pt x="244" y="173"/>
                  </a:lnTo>
                  <a:lnTo>
                    <a:pt x="243" y="176"/>
                  </a:lnTo>
                  <a:lnTo>
                    <a:pt x="243" y="180"/>
                  </a:lnTo>
                  <a:lnTo>
                    <a:pt x="243" y="182"/>
                  </a:lnTo>
                  <a:lnTo>
                    <a:pt x="240" y="185"/>
                  </a:lnTo>
                  <a:lnTo>
                    <a:pt x="240" y="189"/>
                  </a:lnTo>
                  <a:lnTo>
                    <a:pt x="240" y="192"/>
                  </a:lnTo>
                  <a:lnTo>
                    <a:pt x="238" y="195"/>
                  </a:lnTo>
                  <a:lnTo>
                    <a:pt x="238" y="199"/>
                  </a:lnTo>
                  <a:lnTo>
                    <a:pt x="237" y="204"/>
                  </a:lnTo>
                  <a:lnTo>
                    <a:pt x="237" y="207"/>
                  </a:lnTo>
                  <a:lnTo>
                    <a:pt x="235" y="212"/>
                  </a:lnTo>
                  <a:lnTo>
                    <a:pt x="234" y="216"/>
                  </a:lnTo>
                  <a:lnTo>
                    <a:pt x="233" y="220"/>
                  </a:lnTo>
                  <a:lnTo>
                    <a:pt x="227" y="225"/>
                  </a:lnTo>
                  <a:lnTo>
                    <a:pt x="226" y="225"/>
                  </a:lnTo>
                  <a:lnTo>
                    <a:pt x="224" y="225"/>
                  </a:lnTo>
                  <a:lnTo>
                    <a:pt x="222" y="225"/>
                  </a:lnTo>
                  <a:lnTo>
                    <a:pt x="221" y="225"/>
                  </a:lnTo>
                  <a:lnTo>
                    <a:pt x="220" y="225"/>
                  </a:lnTo>
                  <a:lnTo>
                    <a:pt x="218" y="225"/>
                  </a:lnTo>
                  <a:lnTo>
                    <a:pt x="215" y="225"/>
                  </a:lnTo>
                  <a:lnTo>
                    <a:pt x="213" y="225"/>
                  </a:lnTo>
                  <a:lnTo>
                    <a:pt x="212" y="225"/>
                  </a:lnTo>
                </a:path>
              </a:pathLst>
            </a:custGeom>
            <a:solidFill>
              <a:srgbClr val="868686"/>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05" name="Freeform 414"/>
            <p:cNvSpPr/>
            <p:nvPr/>
          </p:nvSpPr>
          <p:spPr bwMode="auto">
            <a:xfrm>
              <a:off x="4507" y="2440"/>
              <a:ext cx="22" cy="20"/>
            </a:xfrm>
            <a:custGeom>
              <a:avLst/>
              <a:gdLst>
                <a:gd name="T0" fmla="*/ 16 w 17"/>
                <a:gd name="T1" fmla="*/ 17 h 18"/>
                <a:gd name="T2" fmla="*/ 12 w 17"/>
                <a:gd name="T3" fmla="*/ 15 h 18"/>
                <a:gd name="T4" fmla="*/ 11 w 17"/>
                <a:gd name="T5" fmla="*/ 14 h 18"/>
                <a:gd name="T6" fmla="*/ 8 w 17"/>
                <a:gd name="T7" fmla="*/ 12 h 18"/>
                <a:gd name="T8" fmla="*/ 5 w 17"/>
                <a:gd name="T9" fmla="*/ 9 h 18"/>
                <a:gd name="T10" fmla="*/ 3 w 17"/>
                <a:gd name="T11" fmla="*/ 9 h 18"/>
                <a:gd name="T12" fmla="*/ 2 w 17"/>
                <a:gd name="T13" fmla="*/ 6 h 18"/>
                <a:gd name="T14" fmla="*/ 0 w 17"/>
                <a:gd name="T15" fmla="*/ 3 h 18"/>
                <a:gd name="T16" fmla="*/ 0 w 17"/>
                <a:gd name="T17" fmla="*/ 1 h 18"/>
                <a:gd name="T18" fmla="*/ 5 w 17"/>
                <a:gd name="T19" fmla="*/ 0 h 18"/>
                <a:gd name="T20" fmla="*/ 12 w 17"/>
                <a:gd name="T21" fmla="*/ 6 h 18"/>
                <a:gd name="T22" fmla="*/ 12 w 17"/>
                <a:gd name="T23" fmla="*/ 7 h 18"/>
                <a:gd name="T24" fmla="*/ 12 w 17"/>
                <a:gd name="T25" fmla="*/ 9 h 18"/>
                <a:gd name="T26" fmla="*/ 12 w 17"/>
                <a:gd name="T27" fmla="*/ 10 h 18"/>
                <a:gd name="T28" fmla="*/ 12 w 17"/>
                <a:gd name="T29" fmla="*/ 12 h 18"/>
                <a:gd name="T30" fmla="*/ 12 w 17"/>
                <a:gd name="T31" fmla="*/ 14 h 18"/>
                <a:gd name="T32" fmla="*/ 12 w 17"/>
                <a:gd name="T33" fmla="*/ 15 h 18"/>
                <a:gd name="T34" fmla="*/ 16 w 17"/>
                <a:gd name="T3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 h="18">
                  <a:moveTo>
                    <a:pt x="16" y="17"/>
                  </a:moveTo>
                  <a:lnTo>
                    <a:pt x="12" y="15"/>
                  </a:lnTo>
                  <a:lnTo>
                    <a:pt x="11" y="14"/>
                  </a:lnTo>
                  <a:lnTo>
                    <a:pt x="8" y="12"/>
                  </a:lnTo>
                  <a:lnTo>
                    <a:pt x="5" y="9"/>
                  </a:lnTo>
                  <a:lnTo>
                    <a:pt x="3" y="9"/>
                  </a:lnTo>
                  <a:lnTo>
                    <a:pt x="2" y="6"/>
                  </a:lnTo>
                  <a:lnTo>
                    <a:pt x="0" y="3"/>
                  </a:lnTo>
                  <a:lnTo>
                    <a:pt x="0" y="1"/>
                  </a:lnTo>
                  <a:lnTo>
                    <a:pt x="5" y="0"/>
                  </a:lnTo>
                  <a:lnTo>
                    <a:pt x="12" y="6"/>
                  </a:lnTo>
                  <a:lnTo>
                    <a:pt x="12" y="7"/>
                  </a:lnTo>
                  <a:lnTo>
                    <a:pt x="12" y="9"/>
                  </a:lnTo>
                  <a:lnTo>
                    <a:pt x="12" y="10"/>
                  </a:lnTo>
                  <a:lnTo>
                    <a:pt x="12" y="12"/>
                  </a:lnTo>
                  <a:lnTo>
                    <a:pt x="12" y="14"/>
                  </a:lnTo>
                  <a:lnTo>
                    <a:pt x="12" y="15"/>
                  </a:lnTo>
                  <a:lnTo>
                    <a:pt x="16" y="17"/>
                  </a:lnTo>
                </a:path>
              </a:pathLst>
            </a:custGeom>
            <a:solidFill>
              <a:srgbClr val="CC99FF"/>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06" name="Freeform 415"/>
            <p:cNvSpPr/>
            <p:nvPr/>
          </p:nvSpPr>
          <p:spPr bwMode="auto">
            <a:xfrm>
              <a:off x="4338" y="2447"/>
              <a:ext cx="23" cy="20"/>
            </a:xfrm>
            <a:custGeom>
              <a:avLst/>
              <a:gdLst>
                <a:gd name="T0" fmla="*/ 1 w 18"/>
                <a:gd name="T1" fmla="*/ 17 h 18"/>
                <a:gd name="T2" fmla="*/ 0 w 18"/>
                <a:gd name="T3" fmla="*/ 0 h 18"/>
                <a:gd name="T4" fmla="*/ 2 w 18"/>
                <a:gd name="T5" fmla="*/ 0 h 18"/>
                <a:gd name="T6" fmla="*/ 3 w 18"/>
                <a:gd name="T7" fmla="*/ 0 h 18"/>
                <a:gd name="T8" fmla="*/ 4 w 18"/>
                <a:gd name="T9" fmla="*/ 0 h 18"/>
                <a:gd name="T10" fmla="*/ 7 w 18"/>
                <a:gd name="T11" fmla="*/ 0 h 18"/>
                <a:gd name="T12" fmla="*/ 10 w 18"/>
                <a:gd name="T13" fmla="*/ 4 h 18"/>
                <a:gd name="T14" fmla="*/ 12 w 18"/>
                <a:gd name="T15" fmla="*/ 7 h 18"/>
                <a:gd name="T16" fmla="*/ 14 w 18"/>
                <a:gd name="T17" fmla="*/ 7 h 18"/>
                <a:gd name="T18" fmla="*/ 17 w 18"/>
                <a:gd name="T19" fmla="*/ 17 h 18"/>
                <a:gd name="T20" fmla="*/ 15 w 18"/>
                <a:gd name="T21" fmla="*/ 17 h 18"/>
                <a:gd name="T22" fmla="*/ 13 w 18"/>
                <a:gd name="T23" fmla="*/ 17 h 18"/>
                <a:gd name="T24" fmla="*/ 11 w 18"/>
                <a:gd name="T25" fmla="*/ 17 h 18"/>
                <a:gd name="T26" fmla="*/ 10 w 18"/>
                <a:gd name="T27" fmla="*/ 17 h 18"/>
                <a:gd name="T28" fmla="*/ 7 w 18"/>
                <a:gd name="T29" fmla="*/ 17 h 18"/>
                <a:gd name="T30" fmla="*/ 5 w 18"/>
                <a:gd name="T31" fmla="*/ 17 h 18"/>
                <a:gd name="T32" fmla="*/ 3 w 18"/>
                <a:gd name="T33" fmla="*/ 17 h 18"/>
                <a:gd name="T34" fmla="*/ 2 w 18"/>
                <a:gd name="T35" fmla="*/ 17 h 18"/>
                <a:gd name="T36" fmla="*/ 1 w 18"/>
                <a:gd name="T3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18">
                  <a:moveTo>
                    <a:pt x="1" y="17"/>
                  </a:moveTo>
                  <a:lnTo>
                    <a:pt x="0" y="0"/>
                  </a:lnTo>
                  <a:lnTo>
                    <a:pt x="2" y="0"/>
                  </a:lnTo>
                  <a:lnTo>
                    <a:pt x="3" y="0"/>
                  </a:lnTo>
                  <a:lnTo>
                    <a:pt x="4" y="0"/>
                  </a:lnTo>
                  <a:lnTo>
                    <a:pt x="7" y="0"/>
                  </a:lnTo>
                  <a:lnTo>
                    <a:pt x="10" y="4"/>
                  </a:lnTo>
                  <a:lnTo>
                    <a:pt x="12" y="7"/>
                  </a:lnTo>
                  <a:lnTo>
                    <a:pt x="14" y="7"/>
                  </a:lnTo>
                  <a:lnTo>
                    <a:pt x="17" y="17"/>
                  </a:lnTo>
                  <a:lnTo>
                    <a:pt x="15" y="17"/>
                  </a:lnTo>
                  <a:lnTo>
                    <a:pt x="13" y="17"/>
                  </a:lnTo>
                  <a:lnTo>
                    <a:pt x="11" y="17"/>
                  </a:lnTo>
                  <a:lnTo>
                    <a:pt x="10" y="17"/>
                  </a:lnTo>
                  <a:lnTo>
                    <a:pt x="7" y="17"/>
                  </a:lnTo>
                  <a:lnTo>
                    <a:pt x="5" y="17"/>
                  </a:lnTo>
                  <a:lnTo>
                    <a:pt x="3" y="17"/>
                  </a:lnTo>
                  <a:lnTo>
                    <a:pt x="2" y="17"/>
                  </a:lnTo>
                  <a:lnTo>
                    <a:pt x="1" y="17"/>
                  </a:lnTo>
                </a:path>
              </a:pathLst>
            </a:custGeom>
            <a:solidFill>
              <a:srgbClr val="868686"/>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07" name="Freeform 416"/>
            <p:cNvSpPr/>
            <p:nvPr/>
          </p:nvSpPr>
          <p:spPr bwMode="auto">
            <a:xfrm>
              <a:off x="4194" y="2410"/>
              <a:ext cx="80" cy="30"/>
            </a:xfrm>
            <a:custGeom>
              <a:avLst/>
              <a:gdLst>
                <a:gd name="T0" fmla="*/ 62 w 62"/>
                <a:gd name="T1" fmla="*/ 26 h 27"/>
                <a:gd name="T2" fmla="*/ 59 w 62"/>
                <a:gd name="T3" fmla="*/ 24 h 27"/>
                <a:gd name="T4" fmla="*/ 58 w 62"/>
                <a:gd name="T5" fmla="*/ 24 h 27"/>
                <a:gd name="T6" fmla="*/ 56 w 62"/>
                <a:gd name="T7" fmla="*/ 24 h 27"/>
                <a:gd name="T8" fmla="*/ 53 w 62"/>
                <a:gd name="T9" fmla="*/ 24 h 27"/>
                <a:gd name="T10" fmla="*/ 52 w 62"/>
                <a:gd name="T11" fmla="*/ 22 h 27"/>
                <a:gd name="T12" fmla="*/ 50 w 62"/>
                <a:gd name="T13" fmla="*/ 22 h 27"/>
                <a:gd name="T14" fmla="*/ 48 w 62"/>
                <a:gd name="T15" fmla="*/ 22 h 27"/>
                <a:gd name="T16" fmla="*/ 46 w 62"/>
                <a:gd name="T17" fmla="*/ 22 h 27"/>
                <a:gd name="T18" fmla="*/ 45 w 62"/>
                <a:gd name="T19" fmla="*/ 21 h 27"/>
                <a:gd name="T20" fmla="*/ 43 w 62"/>
                <a:gd name="T21" fmla="*/ 20 h 27"/>
                <a:gd name="T22" fmla="*/ 42 w 62"/>
                <a:gd name="T23" fmla="*/ 20 h 27"/>
                <a:gd name="T24" fmla="*/ 41 w 62"/>
                <a:gd name="T25" fmla="*/ 20 h 27"/>
                <a:gd name="T26" fmla="*/ 37 w 62"/>
                <a:gd name="T27" fmla="*/ 19 h 27"/>
                <a:gd name="T28" fmla="*/ 36 w 62"/>
                <a:gd name="T29" fmla="*/ 18 h 27"/>
                <a:gd name="T30" fmla="*/ 34 w 62"/>
                <a:gd name="T31" fmla="*/ 17 h 27"/>
                <a:gd name="T32" fmla="*/ 32 w 62"/>
                <a:gd name="T33" fmla="*/ 17 h 27"/>
                <a:gd name="T34" fmla="*/ 30 w 62"/>
                <a:gd name="T35" fmla="*/ 17 h 27"/>
                <a:gd name="T36" fmla="*/ 28 w 62"/>
                <a:gd name="T37" fmla="*/ 16 h 27"/>
                <a:gd name="T38" fmla="*/ 27 w 62"/>
                <a:gd name="T39" fmla="*/ 15 h 27"/>
                <a:gd name="T40" fmla="*/ 25 w 62"/>
                <a:gd name="T41" fmla="*/ 15 h 27"/>
                <a:gd name="T42" fmla="*/ 21 w 62"/>
                <a:gd name="T43" fmla="*/ 15 h 27"/>
                <a:gd name="T44" fmla="*/ 20 w 62"/>
                <a:gd name="T45" fmla="*/ 13 h 27"/>
                <a:gd name="T46" fmla="*/ 19 w 62"/>
                <a:gd name="T47" fmla="*/ 13 h 27"/>
                <a:gd name="T48" fmla="*/ 17 w 62"/>
                <a:gd name="T49" fmla="*/ 13 h 27"/>
                <a:gd name="T50" fmla="*/ 16 w 62"/>
                <a:gd name="T51" fmla="*/ 12 h 27"/>
                <a:gd name="T52" fmla="*/ 14 w 62"/>
                <a:gd name="T53" fmla="*/ 11 h 27"/>
                <a:gd name="T54" fmla="*/ 12 w 62"/>
                <a:gd name="T55" fmla="*/ 10 h 27"/>
                <a:gd name="T56" fmla="*/ 11 w 62"/>
                <a:gd name="T57" fmla="*/ 9 h 27"/>
                <a:gd name="T58" fmla="*/ 9 w 62"/>
                <a:gd name="T59" fmla="*/ 8 h 27"/>
                <a:gd name="T60" fmla="*/ 6 w 62"/>
                <a:gd name="T61" fmla="*/ 8 h 27"/>
                <a:gd name="T62" fmla="*/ 4 w 62"/>
                <a:gd name="T63" fmla="*/ 8 h 27"/>
                <a:gd name="T64" fmla="*/ 2 w 62"/>
                <a:gd name="T65" fmla="*/ 7 h 27"/>
                <a:gd name="T66" fmla="*/ 0 w 62"/>
                <a:gd name="T67" fmla="*/ 1 h 27"/>
                <a:gd name="T68" fmla="*/ 2 w 62"/>
                <a:gd name="T69" fmla="*/ 0 h 27"/>
                <a:gd name="T70" fmla="*/ 5 w 62"/>
                <a:gd name="T71" fmla="*/ 0 h 27"/>
                <a:gd name="T72" fmla="*/ 9 w 62"/>
                <a:gd name="T73" fmla="*/ 2 h 27"/>
                <a:gd name="T74" fmla="*/ 12 w 62"/>
                <a:gd name="T75" fmla="*/ 3 h 27"/>
                <a:gd name="T76" fmla="*/ 16 w 62"/>
                <a:gd name="T77" fmla="*/ 4 h 27"/>
                <a:gd name="T78" fmla="*/ 19 w 62"/>
                <a:gd name="T79" fmla="*/ 7 h 27"/>
                <a:gd name="T80" fmla="*/ 21 w 62"/>
                <a:gd name="T81" fmla="*/ 8 h 27"/>
                <a:gd name="T82" fmla="*/ 26 w 62"/>
                <a:gd name="T83" fmla="*/ 9 h 27"/>
                <a:gd name="T84" fmla="*/ 29 w 62"/>
                <a:gd name="T85" fmla="*/ 11 h 27"/>
                <a:gd name="T86" fmla="*/ 33 w 62"/>
                <a:gd name="T87" fmla="*/ 12 h 27"/>
                <a:gd name="T88" fmla="*/ 36 w 62"/>
                <a:gd name="T89" fmla="*/ 13 h 27"/>
                <a:gd name="T90" fmla="*/ 41 w 62"/>
                <a:gd name="T91" fmla="*/ 15 h 27"/>
                <a:gd name="T92" fmla="*/ 44 w 62"/>
                <a:gd name="T93" fmla="*/ 17 h 27"/>
                <a:gd name="T94" fmla="*/ 47 w 62"/>
                <a:gd name="T95" fmla="*/ 17 h 27"/>
                <a:gd name="T96" fmla="*/ 51 w 62"/>
                <a:gd name="T97" fmla="*/ 19 h 27"/>
                <a:gd name="T98" fmla="*/ 53 w 62"/>
                <a:gd name="T99" fmla="*/ 20 h 27"/>
                <a:gd name="T100" fmla="*/ 58 w 62"/>
                <a:gd name="T101" fmla="*/ 20 h 27"/>
                <a:gd name="T102" fmla="*/ 62 w 62"/>
                <a:gd name="T103" fmla="*/ 26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2" h="27">
                  <a:moveTo>
                    <a:pt x="62" y="26"/>
                  </a:moveTo>
                  <a:lnTo>
                    <a:pt x="59" y="24"/>
                  </a:lnTo>
                  <a:lnTo>
                    <a:pt x="58" y="24"/>
                  </a:lnTo>
                  <a:lnTo>
                    <a:pt x="56" y="24"/>
                  </a:lnTo>
                  <a:lnTo>
                    <a:pt x="53" y="24"/>
                  </a:lnTo>
                  <a:lnTo>
                    <a:pt x="52" y="22"/>
                  </a:lnTo>
                  <a:lnTo>
                    <a:pt x="50" y="22"/>
                  </a:lnTo>
                  <a:lnTo>
                    <a:pt x="48" y="22"/>
                  </a:lnTo>
                  <a:lnTo>
                    <a:pt x="46" y="22"/>
                  </a:lnTo>
                  <a:lnTo>
                    <a:pt x="45" y="21"/>
                  </a:lnTo>
                  <a:lnTo>
                    <a:pt x="43" y="20"/>
                  </a:lnTo>
                  <a:lnTo>
                    <a:pt x="42" y="20"/>
                  </a:lnTo>
                  <a:lnTo>
                    <a:pt x="41" y="20"/>
                  </a:lnTo>
                  <a:lnTo>
                    <a:pt x="37" y="19"/>
                  </a:lnTo>
                  <a:lnTo>
                    <a:pt x="36" y="18"/>
                  </a:lnTo>
                  <a:lnTo>
                    <a:pt x="34" y="17"/>
                  </a:lnTo>
                  <a:lnTo>
                    <a:pt x="32" y="17"/>
                  </a:lnTo>
                  <a:lnTo>
                    <a:pt x="30" y="17"/>
                  </a:lnTo>
                  <a:lnTo>
                    <a:pt x="28" y="16"/>
                  </a:lnTo>
                  <a:lnTo>
                    <a:pt x="27" y="15"/>
                  </a:lnTo>
                  <a:lnTo>
                    <a:pt x="25" y="15"/>
                  </a:lnTo>
                  <a:lnTo>
                    <a:pt x="21" y="15"/>
                  </a:lnTo>
                  <a:lnTo>
                    <a:pt x="20" y="13"/>
                  </a:lnTo>
                  <a:lnTo>
                    <a:pt x="19" y="13"/>
                  </a:lnTo>
                  <a:lnTo>
                    <a:pt x="17" y="13"/>
                  </a:lnTo>
                  <a:lnTo>
                    <a:pt x="16" y="12"/>
                  </a:lnTo>
                  <a:lnTo>
                    <a:pt x="14" y="11"/>
                  </a:lnTo>
                  <a:lnTo>
                    <a:pt x="12" y="10"/>
                  </a:lnTo>
                  <a:lnTo>
                    <a:pt x="11" y="9"/>
                  </a:lnTo>
                  <a:lnTo>
                    <a:pt x="9" y="8"/>
                  </a:lnTo>
                  <a:lnTo>
                    <a:pt x="6" y="8"/>
                  </a:lnTo>
                  <a:lnTo>
                    <a:pt x="4" y="8"/>
                  </a:lnTo>
                  <a:lnTo>
                    <a:pt x="2" y="7"/>
                  </a:lnTo>
                  <a:lnTo>
                    <a:pt x="0" y="1"/>
                  </a:lnTo>
                  <a:lnTo>
                    <a:pt x="2" y="0"/>
                  </a:lnTo>
                  <a:lnTo>
                    <a:pt x="5" y="0"/>
                  </a:lnTo>
                  <a:lnTo>
                    <a:pt x="9" y="2"/>
                  </a:lnTo>
                  <a:lnTo>
                    <a:pt x="12" y="3"/>
                  </a:lnTo>
                  <a:lnTo>
                    <a:pt x="16" y="4"/>
                  </a:lnTo>
                  <a:lnTo>
                    <a:pt x="19" y="7"/>
                  </a:lnTo>
                  <a:lnTo>
                    <a:pt x="21" y="8"/>
                  </a:lnTo>
                  <a:lnTo>
                    <a:pt x="26" y="9"/>
                  </a:lnTo>
                  <a:lnTo>
                    <a:pt x="29" y="11"/>
                  </a:lnTo>
                  <a:lnTo>
                    <a:pt x="33" y="12"/>
                  </a:lnTo>
                  <a:lnTo>
                    <a:pt x="36" y="13"/>
                  </a:lnTo>
                  <a:lnTo>
                    <a:pt x="41" y="15"/>
                  </a:lnTo>
                  <a:lnTo>
                    <a:pt x="44" y="17"/>
                  </a:lnTo>
                  <a:lnTo>
                    <a:pt x="47" y="17"/>
                  </a:lnTo>
                  <a:lnTo>
                    <a:pt x="51" y="19"/>
                  </a:lnTo>
                  <a:lnTo>
                    <a:pt x="53" y="20"/>
                  </a:lnTo>
                  <a:lnTo>
                    <a:pt x="58" y="20"/>
                  </a:lnTo>
                  <a:lnTo>
                    <a:pt x="62" y="26"/>
                  </a:lnTo>
                </a:path>
              </a:pathLst>
            </a:custGeom>
            <a:solidFill>
              <a:srgbClr val="868686"/>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08" name="Freeform 417"/>
            <p:cNvSpPr/>
            <p:nvPr/>
          </p:nvSpPr>
          <p:spPr bwMode="auto">
            <a:xfrm>
              <a:off x="4450" y="2393"/>
              <a:ext cx="34" cy="47"/>
            </a:xfrm>
            <a:custGeom>
              <a:avLst/>
              <a:gdLst>
                <a:gd name="T0" fmla="*/ 11 w 27"/>
                <a:gd name="T1" fmla="*/ 39 h 42"/>
                <a:gd name="T2" fmla="*/ 6 w 27"/>
                <a:gd name="T3" fmla="*/ 39 h 42"/>
                <a:gd name="T4" fmla="*/ 4 w 27"/>
                <a:gd name="T5" fmla="*/ 37 h 42"/>
                <a:gd name="T6" fmla="*/ 2 w 27"/>
                <a:gd name="T7" fmla="*/ 36 h 42"/>
                <a:gd name="T8" fmla="*/ 0 w 27"/>
                <a:gd name="T9" fmla="*/ 33 h 42"/>
                <a:gd name="T10" fmla="*/ 0 w 27"/>
                <a:gd name="T11" fmla="*/ 30 h 42"/>
                <a:gd name="T12" fmla="*/ 0 w 27"/>
                <a:gd name="T13" fmla="*/ 28 h 42"/>
                <a:gd name="T14" fmla="*/ 0 w 27"/>
                <a:gd name="T15" fmla="*/ 24 h 42"/>
                <a:gd name="T16" fmla="*/ 2 w 27"/>
                <a:gd name="T17" fmla="*/ 21 h 42"/>
                <a:gd name="T18" fmla="*/ 5 w 27"/>
                <a:gd name="T19" fmla="*/ 18 h 42"/>
                <a:gd name="T20" fmla="*/ 9 w 27"/>
                <a:gd name="T21" fmla="*/ 17 h 42"/>
                <a:gd name="T22" fmla="*/ 11 w 27"/>
                <a:gd name="T23" fmla="*/ 15 h 42"/>
                <a:gd name="T24" fmla="*/ 10 w 27"/>
                <a:gd name="T25" fmla="*/ 11 h 42"/>
                <a:gd name="T26" fmla="*/ 12 w 27"/>
                <a:gd name="T27" fmla="*/ 10 h 42"/>
                <a:gd name="T28" fmla="*/ 14 w 27"/>
                <a:gd name="T29" fmla="*/ 10 h 42"/>
                <a:gd name="T30" fmla="*/ 17 w 27"/>
                <a:gd name="T31" fmla="*/ 10 h 42"/>
                <a:gd name="T32" fmla="*/ 16 w 27"/>
                <a:gd name="T33" fmla="*/ 6 h 42"/>
                <a:gd name="T34" fmla="*/ 14 w 27"/>
                <a:gd name="T35" fmla="*/ 6 h 42"/>
                <a:gd name="T36" fmla="*/ 12 w 27"/>
                <a:gd name="T37" fmla="*/ 3 h 42"/>
                <a:gd name="T38" fmla="*/ 12 w 27"/>
                <a:gd name="T39" fmla="*/ 0 h 42"/>
                <a:gd name="T40" fmla="*/ 15 w 27"/>
                <a:gd name="T41" fmla="*/ 0 h 42"/>
                <a:gd name="T42" fmla="*/ 17 w 27"/>
                <a:gd name="T43" fmla="*/ 0 h 42"/>
                <a:gd name="T44" fmla="*/ 21 w 27"/>
                <a:gd name="T45" fmla="*/ 0 h 42"/>
                <a:gd name="T46" fmla="*/ 26 w 27"/>
                <a:gd name="T47" fmla="*/ 4 h 42"/>
                <a:gd name="T48" fmla="*/ 25 w 27"/>
                <a:gd name="T49" fmla="*/ 8 h 42"/>
                <a:gd name="T50" fmla="*/ 24 w 27"/>
                <a:gd name="T51" fmla="*/ 10 h 42"/>
                <a:gd name="T52" fmla="*/ 24 w 27"/>
                <a:gd name="T53" fmla="*/ 13 h 42"/>
                <a:gd name="T54" fmla="*/ 23 w 27"/>
                <a:gd name="T55" fmla="*/ 17 h 42"/>
                <a:gd name="T56" fmla="*/ 18 w 27"/>
                <a:gd name="T57" fmla="*/ 21 h 42"/>
                <a:gd name="T58" fmla="*/ 18 w 27"/>
                <a:gd name="T59" fmla="*/ 24 h 42"/>
                <a:gd name="T60" fmla="*/ 18 w 27"/>
                <a:gd name="T61" fmla="*/ 30 h 42"/>
                <a:gd name="T62" fmla="*/ 18 w 27"/>
                <a:gd name="T63" fmla="*/ 35 h 42"/>
                <a:gd name="T64" fmla="*/ 11 w 27"/>
                <a:gd name="T65" fmla="*/ 4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 h="42">
                  <a:moveTo>
                    <a:pt x="11" y="41"/>
                  </a:moveTo>
                  <a:lnTo>
                    <a:pt x="11" y="39"/>
                  </a:lnTo>
                  <a:lnTo>
                    <a:pt x="10" y="39"/>
                  </a:lnTo>
                  <a:lnTo>
                    <a:pt x="6" y="39"/>
                  </a:lnTo>
                  <a:lnTo>
                    <a:pt x="6" y="38"/>
                  </a:lnTo>
                  <a:lnTo>
                    <a:pt x="4" y="37"/>
                  </a:lnTo>
                  <a:lnTo>
                    <a:pt x="2" y="37"/>
                  </a:lnTo>
                  <a:lnTo>
                    <a:pt x="2" y="36"/>
                  </a:lnTo>
                  <a:lnTo>
                    <a:pt x="0" y="35"/>
                  </a:lnTo>
                  <a:lnTo>
                    <a:pt x="0" y="33"/>
                  </a:lnTo>
                  <a:lnTo>
                    <a:pt x="0" y="31"/>
                  </a:lnTo>
                  <a:lnTo>
                    <a:pt x="0" y="30"/>
                  </a:lnTo>
                  <a:lnTo>
                    <a:pt x="0" y="29"/>
                  </a:lnTo>
                  <a:lnTo>
                    <a:pt x="0" y="28"/>
                  </a:lnTo>
                  <a:lnTo>
                    <a:pt x="0" y="25"/>
                  </a:lnTo>
                  <a:lnTo>
                    <a:pt x="0" y="24"/>
                  </a:lnTo>
                  <a:lnTo>
                    <a:pt x="0" y="23"/>
                  </a:lnTo>
                  <a:lnTo>
                    <a:pt x="2" y="21"/>
                  </a:lnTo>
                  <a:lnTo>
                    <a:pt x="4" y="19"/>
                  </a:lnTo>
                  <a:lnTo>
                    <a:pt x="5" y="18"/>
                  </a:lnTo>
                  <a:lnTo>
                    <a:pt x="6" y="18"/>
                  </a:lnTo>
                  <a:lnTo>
                    <a:pt x="9" y="17"/>
                  </a:lnTo>
                  <a:lnTo>
                    <a:pt x="10" y="16"/>
                  </a:lnTo>
                  <a:lnTo>
                    <a:pt x="11" y="15"/>
                  </a:lnTo>
                  <a:lnTo>
                    <a:pt x="10" y="12"/>
                  </a:lnTo>
                  <a:lnTo>
                    <a:pt x="10" y="11"/>
                  </a:lnTo>
                  <a:lnTo>
                    <a:pt x="11" y="10"/>
                  </a:lnTo>
                  <a:lnTo>
                    <a:pt x="12" y="10"/>
                  </a:lnTo>
                  <a:lnTo>
                    <a:pt x="13" y="10"/>
                  </a:lnTo>
                  <a:lnTo>
                    <a:pt x="14" y="10"/>
                  </a:lnTo>
                  <a:lnTo>
                    <a:pt x="16" y="10"/>
                  </a:lnTo>
                  <a:lnTo>
                    <a:pt x="17" y="10"/>
                  </a:lnTo>
                  <a:lnTo>
                    <a:pt x="17" y="8"/>
                  </a:lnTo>
                  <a:lnTo>
                    <a:pt x="16" y="6"/>
                  </a:lnTo>
                  <a:lnTo>
                    <a:pt x="15" y="6"/>
                  </a:lnTo>
                  <a:lnTo>
                    <a:pt x="14" y="6"/>
                  </a:lnTo>
                  <a:lnTo>
                    <a:pt x="13" y="4"/>
                  </a:lnTo>
                  <a:lnTo>
                    <a:pt x="12" y="3"/>
                  </a:lnTo>
                  <a:lnTo>
                    <a:pt x="11" y="0"/>
                  </a:lnTo>
                  <a:lnTo>
                    <a:pt x="12" y="0"/>
                  </a:lnTo>
                  <a:lnTo>
                    <a:pt x="14" y="0"/>
                  </a:lnTo>
                  <a:lnTo>
                    <a:pt x="15" y="0"/>
                  </a:lnTo>
                  <a:lnTo>
                    <a:pt x="16" y="0"/>
                  </a:lnTo>
                  <a:lnTo>
                    <a:pt x="17" y="0"/>
                  </a:lnTo>
                  <a:lnTo>
                    <a:pt x="18" y="0"/>
                  </a:lnTo>
                  <a:lnTo>
                    <a:pt x="21" y="0"/>
                  </a:lnTo>
                  <a:lnTo>
                    <a:pt x="22" y="0"/>
                  </a:lnTo>
                  <a:lnTo>
                    <a:pt x="26" y="4"/>
                  </a:lnTo>
                  <a:lnTo>
                    <a:pt x="25" y="6"/>
                  </a:lnTo>
                  <a:lnTo>
                    <a:pt x="25" y="8"/>
                  </a:lnTo>
                  <a:lnTo>
                    <a:pt x="24" y="8"/>
                  </a:lnTo>
                  <a:lnTo>
                    <a:pt x="24" y="10"/>
                  </a:lnTo>
                  <a:lnTo>
                    <a:pt x="24" y="12"/>
                  </a:lnTo>
                  <a:lnTo>
                    <a:pt x="24" y="13"/>
                  </a:lnTo>
                  <a:lnTo>
                    <a:pt x="23" y="15"/>
                  </a:lnTo>
                  <a:lnTo>
                    <a:pt x="23" y="17"/>
                  </a:lnTo>
                  <a:lnTo>
                    <a:pt x="18" y="18"/>
                  </a:lnTo>
                  <a:lnTo>
                    <a:pt x="18" y="21"/>
                  </a:lnTo>
                  <a:lnTo>
                    <a:pt x="18" y="23"/>
                  </a:lnTo>
                  <a:lnTo>
                    <a:pt x="18" y="24"/>
                  </a:lnTo>
                  <a:lnTo>
                    <a:pt x="18" y="28"/>
                  </a:lnTo>
                  <a:lnTo>
                    <a:pt x="18" y="30"/>
                  </a:lnTo>
                  <a:lnTo>
                    <a:pt x="18" y="32"/>
                  </a:lnTo>
                  <a:lnTo>
                    <a:pt x="18" y="35"/>
                  </a:lnTo>
                  <a:lnTo>
                    <a:pt x="17" y="38"/>
                  </a:lnTo>
                  <a:lnTo>
                    <a:pt x="11" y="41"/>
                  </a:lnTo>
                </a:path>
              </a:pathLst>
            </a:custGeom>
            <a:solidFill>
              <a:srgbClr val="000000"/>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09" name="Freeform 418"/>
            <p:cNvSpPr/>
            <p:nvPr/>
          </p:nvSpPr>
          <p:spPr bwMode="auto">
            <a:xfrm>
              <a:off x="4457" y="2423"/>
              <a:ext cx="22" cy="21"/>
            </a:xfrm>
            <a:custGeom>
              <a:avLst/>
              <a:gdLst>
                <a:gd name="T0" fmla="*/ 2 w 17"/>
                <a:gd name="T1" fmla="*/ 18 h 19"/>
                <a:gd name="T2" fmla="*/ 0 w 17"/>
                <a:gd name="T3" fmla="*/ 0 h 19"/>
                <a:gd name="T4" fmla="*/ 16 w 17"/>
                <a:gd name="T5" fmla="*/ 0 h 19"/>
                <a:gd name="T6" fmla="*/ 2 w 17"/>
                <a:gd name="T7" fmla="*/ 18 h 19"/>
              </a:gdLst>
              <a:ahLst/>
              <a:cxnLst>
                <a:cxn ang="0">
                  <a:pos x="T0" y="T1"/>
                </a:cxn>
                <a:cxn ang="0">
                  <a:pos x="T2" y="T3"/>
                </a:cxn>
                <a:cxn ang="0">
                  <a:pos x="T4" y="T5"/>
                </a:cxn>
                <a:cxn ang="0">
                  <a:pos x="T6" y="T7"/>
                </a:cxn>
              </a:cxnLst>
              <a:rect l="0" t="0" r="r" b="b"/>
              <a:pathLst>
                <a:path w="17" h="19">
                  <a:moveTo>
                    <a:pt x="2" y="18"/>
                  </a:moveTo>
                  <a:lnTo>
                    <a:pt x="0" y="0"/>
                  </a:lnTo>
                  <a:lnTo>
                    <a:pt x="16" y="0"/>
                  </a:lnTo>
                  <a:lnTo>
                    <a:pt x="2" y="18"/>
                  </a:lnTo>
                </a:path>
              </a:pathLst>
            </a:custGeom>
            <a:solidFill>
              <a:srgbClr val="868686"/>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10" name="Freeform 419"/>
            <p:cNvSpPr/>
            <p:nvPr/>
          </p:nvSpPr>
          <p:spPr bwMode="auto">
            <a:xfrm>
              <a:off x="4640" y="2189"/>
              <a:ext cx="100" cy="213"/>
            </a:xfrm>
            <a:custGeom>
              <a:avLst/>
              <a:gdLst>
                <a:gd name="T0" fmla="*/ 0 w 78"/>
                <a:gd name="T1" fmla="*/ 187 h 190"/>
                <a:gd name="T2" fmla="*/ 0 w 78"/>
                <a:gd name="T3" fmla="*/ 183 h 190"/>
                <a:gd name="T4" fmla="*/ 0 w 78"/>
                <a:gd name="T5" fmla="*/ 180 h 190"/>
                <a:gd name="T6" fmla="*/ 0 w 78"/>
                <a:gd name="T7" fmla="*/ 178 h 190"/>
                <a:gd name="T8" fmla="*/ 0 w 78"/>
                <a:gd name="T9" fmla="*/ 175 h 190"/>
                <a:gd name="T10" fmla="*/ 1 w 78"/>
                <a:gd name="T11" fmla="*/ 172 h 190"/>
                <a:gd name="T12" fmla="*/ 2 w 78"/>
                <a:gd name="T13" fmla="*/ 169 h 190"/>
                <a:gd name="T14" fmla="*/ 2 w 78"/>
                <a:gd name="T15" fmla="*/ 165 h 190"/>
                <a:gd name="T16" fmla="*/ 4 w 78"/>
                <a:gd name="T17" fmla="*/ 157 h 190"/>
                <a:gd name="T18" fmla="*/ 9 w 78"/>
                <a:gd name="T19" fmla="*/ 146 h 190"/>
                <a:gd name="T20" fmla="*/ 12 w 78"/>
                <a:gd name="T21" fmla="*/ 136 h 190"/>
                <a:gd name="T22" fmla="*/ 16 w 78"/>
                <a:gd name="T23" fmla="*/ 127 h 190"/>
                <a:gd name="T24" fmla="*/ 19 w 78"/>
                <a:gd name="T25" fmla="*/ 117 h 190"/>
                <a:gd name="T26" fmla="*/ 24 w 78"/>
                <a:gd name="T27" fmla="*/ 107 h 190"/>
                <a:gd name="T28" fmla="*/ 28 w 78"/>
                <a:gd name="T29" fmla="*/ 98 h 190"/>
                <a:gd name="T30" fmla="*/ 32 w 78"/>
                <a:gd name="T31" fmla="*/ 89 h 190"/>
                <a:gd name="T32" fmla="*/ 37 w 78"/>
                <a:gd name="T33" fmla="*/ 79 h 190"/>
                <a:gd name="T34" fmla="*/ 42 w 78"/>
                <a:gd name="T35" fmla="*/ 70 h 190"/>
                <a:gd name="T36" fmla="*/ 48 w 78"/>
                <a:gd name="T37" fmla="*/ 61 h 190"/>
                <a:gd name="T38" fmla="*/ 51 w 78"/>
                <a:gd name="T39" fmla="*/ 52 h 190"/>
                <a:gd name="T40" fmla="*/ 56 w 78"/>
                <a:gd name="T41" fmla="*/ 42 h 190"/>
                <a:gd name="T42" fmla="*/ 61 w 78"/>
                <a:gd name="T43" fmla="*/ 33 h 190"/>
                <a:gd name="T44" fmla="*/ 66 w 78"/>
                <a:gd name="T45" fmla="*/ 24 h 190"/>
                <a:gd name="T46" fmla="*/ 71 w 78"/>
                <a:gd name="T47" fmla="*/ 15 h 190"/>
                <a:gd name="T48" fmla="*/ 68 w 78"/>
                <a:gd name="T49" fmla="*/ 12 h 190"/>
                <a:gd name="T50" fmla="*/ 68 w 78"/>
                <a:gd name="T51" fmla="*/ 9 h 190"/>
                <a:gd name="T52" fmla="*/ 67 w 78"/>
                <a:gd name="T53" fmla="*/ 6 h 190"/>
                <a:gd name="T54" fmla="*/ 68 w 78"/>
                <a:gd name="T55" fmla="*/ 4 h 190"/>
                <a:gd name="T56" fmla="*/ 71 w 78"/>
                <a:gd name="T57" fmla="*/ 3 h 190"/>
                <a:gd name="T58" fmla="*/ 74 w 78"/>
                <a:gd name="T59" fmla="*/ 1 h 190"/>
                <a:gd name="T60" fmla="*/ 77 w 78"/>
                <a:gd name="T61" fmla="*/ 1 h 190"/>
                <a:gd name="T62" fmla="*/ 73 w 78"/>
                <a:gd name="T63" fmla="*/ 13 h 190"/>
                <a:gd name="T64" fmla="*/ 67 w 78"/>
                <a:gd name="T65" fmla="*/ 25 h 190"/>
                <a:gd name="T66" fmla="*/ 64 w 78"/>
                <a:gd name="T67" fmla="*/ 38 h 190"/>
                <a:gd name="T68" fmla="*/ 60 w 78"/>
                <a:gd name="T69" fmla="*/ 49 h 190"/>
                <a:gd name="T70" fmla="*/ 55 w 78"/>
                <a:gd name="T71" fmla="*/ 61 h 190"/>
                <a:gd name="T72" fmla="*/ 50 w 78"/>
                <a:gd name="T73" fmla="*/ 73 h 190"/>
                <a:gd name="T74" fmla="*/ 45 w 78"/>
                <a:gd name="T75" fmla="*/ 84 h 190"/>
                <a:gd name="T76" fmla="*/ 41 w 78"/>
                <a:gd name="T77" fmla="*/ 97 h 190"/>
                <a:gd name="T78" fmla="*/ 37 w 78"/>
                <a:gd name="T79" fmla="*/ 108 h 190"/>
                <a:gd name="T80" fmla="*/ 32 w 78"/>
                <a:gd name="T81" fmla="*/ 119 h 190"/>
                <a:gd name="T82" fmla="*/ 26 w 78"/>
                <a:gd name="T83" fmla="*/ 131 h 190"/>
                <a:gd name="T84" fmla="*/ 21 w 78"/>
                <a:gd name="T85" fmla="*/ 143 h 190"/>
                <a:gd name="T86" fmla="*/ 15 w 78"/>
                <a:gd name="T87" fmla="*/ 154 h 190"/>
                <a:gd name="T88" fmla="*/ 11 w 78"/>
                <a:gd name="T89" fmla="*/ 165 h 190"/>
                <a:gd name="T90" fmla="*/ 4 w 78"/>
                <a:gd name="T91" fmla="*/ 176 h 190"/>
                <a:gd name="T92" fmla="*/ 0 w 78"/>
                <a:gd name="T93" fmla="*/ 18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8" h="190">
                  <a:moveTo>
                    <a:pt x="0" y="189"/>
                  </a:moveTo>
                  <a:lnTo>
                    <a:pt x="0" y="187"/>
                  </a:lnTo>
                  <a:lnTo>
                    <a:pt x="0" y="185"/>
                  </a:lnTo>
                  <a:lnTo>
                    <a:pt x="0" y="183"/>
                  </a:lnTo>
                  <a:lnTo>
                    <a:pt x="0" y="182"/>
                  </a:lnTo>
                  <a:lnTo>
                    <a:pt x="0" y="180"/>
                  </a:lnTo>
                  <a:lnTo>
                    <a:pt x="0" y="179"/>
                  </a:lnTo>
                  <a:lnTo>
                    <a:pt x="0" y="178"/>
                  </a:lnTo>
                  <a:lnTo>
                    <a:pt x="0" y="176"/>
                  </a:lnTo>
                  <a:lnTo>
                    <a:pt x="0" y="175"/>
                  </a:lnTo>
                  <a:lnTo>
                    <a:pt x="1" y="175"/>
                  </a:lnTo>
                  <a:lnTo>
                    <a:pt x="1" y="172"/>
                  </a:lnTo>
                  <a:lnTo>
                    <a:pt x="2" y="171"/>
                  </a:lnTo>
                  <a:lnTo>
                    <a:pt x="2" y="169"/>
                  </a:lnTo>
                  <a:lnTo>
                    <a:pt x="2" y="168"/>
                  </a:lnTo>
                  <a:lnTo>
                    <a:pt x="2" y="165"/>
                  </a:lnTo>
                  <a:lnTo>
                    <a:pt x="2" y="161"/>
                  </a:lnTo>
                  <a:lnTo>
                    <a:pt x="4" y="157"/>
                  </a:lnTo>
                  <a:lnTo>
                    <a:pt x="6" y="151"/>
                  </a:lnTo>
                  <a:lnTo>
                    <a:pt x="9" y="146"/>
                  </a:lnTo>
                  <a:lnTo>
                    <a:pt x="11" y="141"/>
                  </a:lnTo>
                  <a:lnTo>
                    <a:pt x="12" y="136"/>
                  </a:lnTo>
                  <a:lnTo>
                    <a:pt x="14" y="132"/>
                  </a:lnTo>
                  <a:lnTo>
                    <a:pt x="16" y="127"/>
                  </a:lnTo>
                  <a:lnTo>
                    <a:pt x="18" y="122"/>
                  </a:lnTo>
                  <a:lnTo>
                    <a:pt x="19" y="117"/>
                  </a:lnTo>
                  <a:lnTo>
                    <a:pt x="22" y="112"/>
                  </a:lnTo>
                  <a:lnTo>
                    <a:pt x="24" y="107"/>
                  </a:lnTo>
                  <a:lnTo>
                    <a:pt x="27" y="104"/>
                  </a:lnTo>
                  <a:lnTo>
                    <a:pt x="28" y="98"/>
                  </a:lnTo>
                  <a:lnTo>
                    <a:pt x="31" y="92"/>
                  </a:lnTo>
                  <a:lnTo>
                    <a:pt x="32" y="89"/>
                  </a:lnTo>
                  <a:lnTo>
                    <a:pt x="36" y="84"/>
                  </a:lnTo>
                  <a:lnTo>
                    <a:pt x="37" y="79"/>
                  </a:lnTo>
                  <a:lnTo>
                    <a:pt x="41" y="74"/>
                  </a:lnTo>
                  <a:lnTo>
                    <a:pt x="42" y="70"/>
                  </a:lnTo>
                  <a:lnTo>
                    <a:pt x="45" y="66"/>
                  </a:lnTo>
                  <a:lnTo>
                    <a:pt x="48" y="61"/>
                  </a:lnTo>
                  <a:lnTo>
                    <a:pt x="50" y="56"/>
                  </a:lnTo>
                  <a:lnTo>
                    <a:pt x="51" y="52"/>
                  </a:lnTo>
                  <a:lnTo>
                    <a:pt x="54" y="47"/>
                  </a:lnTo>
                  <a:lnTo>
                    <a:pt x="56" y="42"/>
                  </a:lnTo>
                  <a:lnTo>
                    <a:pt x="58" y="38"/>
                  </a:lnTo>
                  <a:lnTo>
                    <a:pt x="61" y="33"/>
                  </a:lnTo>
                  <a:lnTo>
                    <a:pt x="63" y="29"/>
                  </a:lnTo>
                  <a:lnTo>
                    <a:pt x="66" y="24"/>
                  </a:lnTo>
                  <a:lnTo>
                    <a:pt x="67" y="20"/>
                  </a:lnTo>
                  <a:lnTo>
                    <a:pt x="71" y="15"/>
                  </a:lnTo>
                  <a:lnTo>
                    <a:pt x="70" y="13"/>
                  </a:lnTo>
                  <a:lnTo>
                    <a:pt x="68" y="12"/>
                  </a:lnTo>
                  <a:lnTo>
                    <a:pt x="68" y="11"/>
                  </a:lnTo>
                  <a:lnTo>
                    <a:pt x="68" y="9"/>
                  </a:lnTo>
                  <a:lnTo>
                    <a:pt x="67" y="8"/>
                  </a:lnTo>
                  <a:lnTo>
                    <a:pt x="67" y="6"/>
                  </a:lnTo>
                  <a:lnTo>
                    <a:pt x="68" y="5"/>
                  </a:lnTo>
                  <a:lnTo>
                    <a:pt x="68" y="4"/>
                  </a:lnTo>
                  <a:lnTo>
                    <a:pt x="70" y="4"/>
                  </a:lnTo>
                  <a:lnTo>
                    <a:pt x="71" y="3"/>
                  </a:lnTo>
                  <a:lnTo>
                    <a:pt x="73" y="1"/>
                  </a:lnTo>
                  <a:lnTo>
                    <a:pt x="74" y="1"/>
                  </a:lnTo>
                  <a:lnTo>
                    <a:pt x="76" y="0"/>
                  </a:lnTo>
                  <a:lnTo>
                    <a:pt x="77" y="1"/>
                  </a:lnTo>
                  <a:lnTo>
                    <a:pt x="74" y="8"/>
                  </a:lnTo>
                  <a:lnTo>
                    <a:pt x="73" y="13"/>
                  </a:lnTo>
                  <a:lnTo>
                    <a:pt x="71" y="18"/>
                  </a:lnTo>
                  <a:lnTo>
                    <a:pt x="67" y="25"/>
                  </a:lnTo>
                  <a:lnTo>
                    <a:pt x="66" y="31"/>
                  </a:lnTo>
                  <a:lnTo>
                    <a:pt x="64" y="38"/>
                  </a:lnTo>
                  <a:lnTo>
                    <a:pt x="61" y="42"/>
                  </a:lnTo>
                  <a:lnTo>
                    <a:pt x="60" y="49"/>
                  </a:lnTo>
                  <a:lnTo>
                    <a:pt x="57" y="55"/>
                  </a:lnTo>
                  <a:lnTo>
                    <a:pt x="55" y="61"/>
                  </a:lnTo>
                  <a:lnTo>
                    <a:pt x="53" y="67"/>
                  </a:lnTo>
                  <a:lnTo>
                    <a:pt x="50" y="73"/>
                  </a:lnTo>
                  <a:lnTo>
                    <a:pt x="49" y="78"/>
                  </a:lnTo>
                  <a:lnTo>
                    <a:pt x="45" y="84"/>
                  </a:lnTo>
                  <a:lnTo>
                    <a:pt x="43" y="91"/>
                  </a:lnTo>
                  <a:lnTo>
                    <a:pt x="41" y="97"/>
                  </a:lnTo>
                  <a:lnTo>
                    <a:pt x="39" y="102"/>
                  </a:lnTo>
                  <a:lnTo>
                    <a:pt x="37" y="108"/>
                  </a:lnTo>
                  <a:lnTo>
                    <a:pt x="34" y="114"/>
                  </a:lnTo>
                  <a:lnTo>
                    <a:pt x="32" y="119"/>
                  </a:lnTo>
                  <a:lnTo>
                    <a:pt x="28" y="126"/>
                  </a:lnTo>
                  <a:lnTo>
                    <a:pt x="26" y="131"/>
                  </a:lnTo>
                  <a:lnTo>
                    <a:pt x="24" y="136"/>
                  </a:lnTo>
                  <a:lnTo>
                    <a:pt x="21" y="143"/>
                  </a:lnTo>
                  <a:lnTo>
                    <a:pt x="18" y="148"/>
                  </a:lnTo>
                  <a:lnTo>
                    <a:pt x="15" y="154"/>
                  </a:lnTo>
                  <a:lnTo>
                    <a:pt x="13" y="161"/>
                  </a:lnTo>
                  <a:lnTo>
                    <a:pt x="11" y="165"/>
                  </a:lnTo>
                  <a:lnTo>
                    <a:pt x="8" y="171"/>
                  </a:lnTo>
                  <a:lnTo>
                    <a:pt x="4" y="176"/>
                  </a:lnTo>
                  <a:lnTo>
                    <a:pt x="2" y="183"/>
                  </a:lnTo>
                  <a:lnTo>
                    <a:pt x="0" y="189"/>
                  </a:lnTo>
                </a:path>
              </a:pathLst>
            </a:custGeom>
            <a:solidFill>
              <a:srgbClr val="CC99FF"/>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11" name="Freeform 420"/>
            <p:cNvSpPr/>
            <p:nvPr/>
          </p:nvSpPr>
          <p:spPr bwMode="auto">
            <a:xfrm>
              <a:off x="4211" y="2242"/>
              <a:ext cx="126" cy="156"/>
            </a:xfrm>
            <a:custGeom>
              <a:avLst/>
              <a:gdLst>
                <a:gd name="T0" fmla="*/ 56 w 98"/>
                <a:gd name="T1" fmla="*/ 135 h 140"/>
                <a:gd name="T2" fmla="*/ 44 w 98"/>
                <a:gd name="T3" fmla="*/ 130 h 140"/>
                <a:gd name="T4" fmla="*/ 33 w 98"/>
                <a:gd name="T5" fmla="*/ 125 h 140"/>
                <a:gd name="T6" fmla="*/ 20 w 98"/>
                <a:gd name="T7" fmla="*/ 121 h 140"/>
                <a:gd name="T8" fmla="*/ 6 w 98"/>
                <a:gd name="T9" fmla="*/ 116 h 140"/>
                <a:gd name="T10" fmla="*/ 0 w 98"/>
                <a:gd name="T11" fmla="*/ 112 h 140"/>
                <a:gd name="T12" fmla="*/ 0 w 98"/>
                <a:gd name="T13" fmla="*/ 105 h 140"/>
                <a:gd name="T14" fmla="*/ 0 w 98"/>
                <a:gd name="T15" fmla="*/ 99 h 140"/>
                <a:gd name="T16" fmla="*/ 2 w 98"/>
                <a:gd name="T17" fmla="*/ 91 h 140"/>
                <a:gd name="T18" fmla="*/ 5 w 98"/>
                <a:gd name="T19" fmla="*/ 81 h 140"/>
                <a:gd name="T20" fmla="*/ 10 w 98"/>
                <a:gd name="T21" fmla="*/ 69 h 140"/>
                <a:gd name="T22" fmla="*/ 11 w 98"/>
                <a:gd name="T23" fmla="*/ 57 h 140"/>
                <a:gd name="T24" fmla="*/ 14 w 98"/>
                <a:gd name="T25" fmla="*/ 46 h 140"/>
                <a:gd name="T26" fmla="*/ 18 w 98"/>
                <a:gd name="T27" fmla="*/ 35 h 140"/>
                <a:gd name="T28" fmla="*/ 22 w 98"/>
                <a:gd name="T29" fmla="*/ 25 h 140"/>
                <a:gd name="T30" fmla="*/ 27 w 98"/>
                <a:gd name="T31" fmla="*/ 13 h 140"/>
                <a:gd name="T32" fmla="*/ 29 w 98"/>
                <a:gd name="T33" fmla="*/ 4 h 140"/>
                <a:gd name="T34" fmla="*/ 33 w 98"/>
                <a:gd name="T35" fmla="*/ 3 h 140"/>
                <a:gd name="T36" fmla="*/ 38 w 98"/>
                <a:gd name="T37" fmla="*/ 0 h 140"/>
                <a:gd name="T38" fmla="*/ 44 w 98"/>
                <a:gd name="T39" fmla="*/ 0 h 140"/>
                <a:gd name="T40" fmla="*/ 52 w 98"/>
                <a:gd name="T41" fmla="*/ 3 h 140"/>
                <a:gd name="T42" fmla="*/ 60 w 98"/>
                <a:gd name="T43" fmla="*/ 4 h 140"/>
                <a:gd name="T44" fmla="*/ 68 w 98"/>
                <a:gd name="T45" fmla="*/ 8 h 140"/>
                <a:gd name="T46" fmla="*/ 75 w 98"/>
                <a:gd name="T47" fmla="*/ 9 h 140"/>
                <a:gd name="T48" fmla="*/ 83 w 98"/>
                <a:gd name="T49" fmla="*/ 9 h 140"/>
                <a:gd name="T50" fmla="*/ 87 w 98"/>
                <a:gd name="T51" fmla="*/ 11 h 140"/>
                <a:gd name="T52" fmla="*/ 94 w 98"/>
                <a:gd name="T53" fmla="*/ 13 h 140"/>
                <a:gd name="T54" fmla="*/ 97 w 98"/>
                <a:gd name="T55" fmla="*/ 18 h 140"/>
                <a:gd name="T56" fmla="*/ 97 w 98"/>
                <a:gd name="T57" fmla="*/ 21 h 140"/>
                <a:gd name="T58" fmla="*/ 97 w 98"/>
                <a:gd name="T59" fmla="*/ 26 h 140"/>
                <a:gd name="T60" fmla="*/ 95 w 98"/>
                <a:gd name="T61" fmla="*/ 32 h 140"/>
                <a:gd name="T62" fmla="*/ 94 w 98"/>
                <a:gd name="T63" fmla="*/ 37 h 140"/>
                <a:gd name="T64" fmla="*/ 94 w 98"/>
                <a:gd name="T65" fmla="*/ 41 h 140"/>
                <a:gd name="T66" fmla="*/ 92 w 98"/>
                <a:gd name="T67" fmla="*/ 48 h 140"/>
                <a:gd name="T68" fmla="*/ 92 w 98"/>
                <a:gd name="T69" fmla="*/ 56 h 140"/>
                <a:gd name="T70" fmla="*/ 89 w 98"/>
                <a:gd name="T71" fmla="*/ 64 h 140"/>
                <a:gd name="T72" fmla="*/ 86 w 98"/>
                <a:gd name="T73" fmla="*/ 72 h 140"/>
                <a:gd name="T74" fmla="*/ 84 w 98"/>
                <a:gd name="T75" fmla="*/ 82 h 140"/>
                <a:gd name="T76" fmla="*/ 83 w 98"/>
                <a:gd name="T77" fmla="*/ 87 h 140"/>
                <a:gd name="T78" fmla="*/ 83 w 98"/>
                <a:gd name="T79" fmla="*/ 91 h 140"/>
                <a:gd name="T80" fmla="*/ 82 w 98"/>
                <a:gd name="T81" fmla="*/ 98 h 140"/>
                <a:gd name="T82" fmla="*/ 80 w 98"/>
                <a:gd name="T83" fmla="*/ 104 h 140"/>
                <a:gd name="T84" fmla="*/ 79 w 98"/>
                <a:gd name="T85" fmla="*/ 107 h 140"/>
                <a:gd name="T86" fmla="*/ 78 w 98"/>
                <a:gd name="T87" fmla="*/ 112 h 140"/>
                <a:gd name="T88" fmla="*/ 78 w 98"/>
                <a:gd name="T89" fmla="*/ 119 h 140"/>
                <a:gd name="T90" fmla="*/ 75 w 98"/>
                <a:gd name="T91" fmla="*/ 126 h 140"/>
                <a:gd name="T92" fmla="*/ 71 w 98"/>
                <a:gd name="T93" fmla="*/ 135 h 140"/>
                <a:gd name="T94" fmla="*/ 64 w 98"/>
                <a:gd name="T95" fmla="*/ 13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8" h="140">
                  <a:moveTo>
                    <a:pt x="64" y="139"/>
                  </a:moveTo>
                  <a:lnTo>
                    <a:pt x="60" y="137"/>
                  </a:lnTo>
                  <a:lnTo>
                    <a:pt x="56" y="135"/>
                  </a:lnTo>
                  <a:lnTo>
                    <a:pt x="53" y="133"/>
                  </a:lnTo>
                  <a:lnTo>
                    <a:pt x="48" y="131"/>
                  </a:lnTo>
                  <a:lnTo>
                    <a:pt x="44" y="130"/>
                  </a:lnTo>
                  <a:lnTo>
                    <a:pt x="41" y="128"/>
                  </a:lnTo>
                  <a:lnTo>
                    <a:pt x="37" y="126"/>
                  </a:lnTo>
                  <a:lnTo>
                    <a:pt x="33" y="125"/>
                  </a:lnTo>
                  <a:lnTo>
                    <a:pt x="29" y="125"/>
                  </a:lnTo>
                  <a:lnTo>
                    <a:pt x="25" y="123"/>
                  </a:lnTo>
                  <a:lnTo>
                    <a:pt x="20" y="121"/>
                  </a:lnTo>
                  <a:lnTo>
                    <a:pt x="15" y="120"/>
                  </a:lnTo>
                  <a:lnTo>
                    <a:pt x="12" y="119"/>
                  </a:lnTo>
                  <a:lnTo>
                    <a:pt x="6" y="116"/>
                  </a:lnTo>
                  <a:lnTo>
                    <a:pt x="3" y="114"/>
                  </a:lnTo>
                  <a:lnTo>
                    <a:pt x="0" y="113"/>
                  </a:lnTo>
                  <a:lnTo>
                    <a:pt x="0" y="112"/>
                  </a:lnTo>
                  <a:lnTo>
                    <a:pt x="0" y="108"/>
                  </a:lnTo>
                  <a:lnTo>
                    <a:pt x="0" y="107"/>
                  </a:lnTo>
                  <a:lnTo>
                    <a:pt x="0" y="105"/>
                  </a:lnTo>
                  <a:lnTo>
                    <a:pt x="0" y="103"/>
                  </a:lnTo>
                  <a:lnTo>
                    <a:pt x="0" y="101"/>
                  </a:lnTo>
                  <a:lnTo>
                    <a:pt x="0" y="99"/>
                  </a:lnTo>
                  <a:lnTo>
                    <a:pt x="1" y="98"/>
                  </a:lnTo>
                  <a:lnTo>
                    <a:pt x="1" y="94"/>
                  </a:lnTo>
                  <a:lnTo>
                    <a:pt x="2" y="91"/>
                  </a:lnTo>
                  <a:lnTo>
                    <a:pt x="2" y="87"/>
                  </a:lnTo>
                  <a:lnTo>
                    <a:pt x="3" y="83"/>
                  </a:lnTo>
                  <a:lnTo>
                    <a:pt x="5" y="81"/>
                  </a:lnTo>
                  <a:lnTo>
                    <a:pt x="6" y="77"/>
                  </a:lnTo>
                  <a:lnTo>
                    <a:pt x="6" y="72"/>
                  </a:lnTo>
                  <a:lnTo>
                    <a:pt x="10" y="69"/>
                  </a:lnTo>
                  <a:lnTo>
                    <a:pt x="11" y="66"/>
                  </a:lnTo>
                  <a:lnTo>
                    <a:pt x="11" y="62"/>
                  </a:lnTo>
                  <a:lnTo>
                    <a:pt x="11" y="57"/>
                  </a:lnTo>
                  <a:lnTo>
                    <a:pt x="11" y="55"/>
                  </a:lnTo>
                  <a:lnTo>
                    <a:pt x="12" y="50"/>
                  </a:lnTo>
                  <a:lnTo>
                    <a:pt x="14" y="46"/>
                  </a:lnTo>
                  <a:lnTo>
                    <a:pt x="15" y="43"/>
                  </a:lnTo>
                  <a:lnTo>
                    <a:pt x="17" y="40"/>
                  </a:lnTo>
                  <a:lnTo>
                    <a:pt x="18" y="35"/>
                  </a:lnTo>
                  <a:lnTo>
                    <a:pt x="19" y="33"/>
                  </a:lnTo>
                  <a:lnTo>
                    <a:pt x="20" y="28"/>
                  </a:lnTo>
                  <a:lnTo>
                    <a:pt x="22" y="25"/>
                  </a:lnTo>
                  <a:lnTo>
                    <a:pt x="25" y="21"/>
                  </a:lnTo>
                  <a:lnTo>
                    <a:pt x="26" y="17"/>
                  </a:lnTo>
                  <a:lnTo>
                    <a:pt x="27" y="13"/>
                  </a:lnTo>
                  <a:lnTo>
                    <a:pt x="28" y="9"/>
                  </a:lnTo>
                  <a:lnTo>
                    <a:pt x="29" y="5"/>
                  </a:lnTo>
                  <a:lnTo>
                    <a:pt x="29" y="4"/>
                  </a:lnTo>
                  <a:lnTo>
                    <a:pt x="30" y="4"/>
                  </a:lnTo>
                  <a:lnTo>
                    <a:pt x="31" y="3"/>
                  </a:lnTo>
                  <a:lnTo>
                    <a:pt x="33" y="3"/>
                  </a:lnTo>
                  <a:lnTo>
                    <a:pt x="34" y="1"/>
                  </a:lnTo>
                  <a:lnTo>
                    <a:pt x="37" y="1"/>
                  </a:lnTo>
                  <a:lnTo>
                    <a:pt x="38" y="0"/>
                  </a:lnTo>
                  <a:lnTo>
                    <a:pt x="39" y="0"/>
                  </a:lnTo>
                  <a:lnTo>
                    <a:pt x="42" y="0"/>
                  </a:lnTo>
                  <a:lnTo>
                    <a:pt x="44" y="0"/>
                  </a:lnTo>
                  <a:lnTo>
                    <a:pt x="46" y="1"/>
                  </a:lnTo>
                  <a:lnTo>
                    <a:pt x="51" y="1"/>
                  </a:lnTo>
                  <a:lnTo>
                    <a:pt x="52" y="3"/>
                  </a:lnTo>
                  <a:lnTo>
                    <a:pt x="55" y="3"/>
                  </a:lnTo>
                  <a:lnTo>
                    <a:pt x="57" y="4"/>
                  </a:lnTo>
                  <a:lnTo>
                    <a:pt x="60" y="4"/>
                  </a:lnTo>
                  <a:lnTo>
                    <a:pt x="62" y="5"/>
                  </a:lnTo>
                  <a:lnTo>
                    <a:pt x="65" y="6"/>
                  </a:lnTo>
                  <a:lnTo>
                    <a:pt x="68" y="8"/>
                  </a:lnTo>
                  <a:lnTo>
                    <a:pt x="70" y="8"/>
                  </a:lnTo>
                  <a:lnTo>
                    <a:pt x="73" y="8"/>
                  </a:lnTo>
                  <a:lnTo>
                    <a:pt x="75" y="9"/>
                  </a:lnTo>
                  <a:lnTo>
                    <a:pt x="78" y="9"/>
                  </a:lnTo>
                  <a:lnTo>
                    <a:pt x="82" y="9"/>
                  </a:lnTo>
                  <a:lnTo>
                    <a:pt x="83" y="9"/>
                  </a:lnTo>
                  <a:lnTo>
                    <a:pt x="84" y="9"/>
                  </a:lnTo>
                  <a:lnTo>
                    <a:pt x="86" y="9"/>
                  </a:lnTo>
                  <a:lnTo>
                    <a:pt x="87" y="11"/>
                  </a:lnTo>
                  <a:lnTo>
                    <a:pt x="90" y="11"/>
                  </a:lnTo>
                  <a:lnTo>
                    <a:pt x="92" y="12"/>
                  </a:lnTo>
                  <a:lnTo>
                    <a:pt x="94" y="13"/>
                  </a:lnTo>
                  <a:lnTo>
                    <a:pt x="97" y="15"/>
                  </a:lnTo>
                  <a:lnTo>
                    <a:pt x="97" y="16"/>
                  </a:lnTo>
                  <a:lnTo>
                    <a:pt x="97" y="18"/>
                  </a:lnTo>
                  <a:lnTo>
                    <a:pt x="97" y="19"/>
                  </a:lnTo>
                  <a:lnTo>
                    <a:pt x="97" y="20"/>
                  </a:lnTo>
                  <a:lnTo>
                    <a:pt x="97" y="21"/>
                  </a:lnTo>
                  <a:lnTo>
                    <a:pt x="97" y="24"/>
                  </a:lnTo>
                  <a:lnTo>
                    <a:pt x="97" y="25"/>
                  </a:lnTo>
                  <a:lnTo>
                    <a:pt x="97" y="26"/>
                  </a:lnTo>
                  <a:lnTo>
                    <a:pt x="95" y="28"/>
                  </a:lnTo>
                  <a:lnTo>
                    <a:pt x="95" y="30"/>
                  </a:lnTo>
                  <a:lnTo>
                    <a:pt x="95" y="32"/>
                  </a:lnTo>
                  <a:lnTo>
                    <a:pt x="95" y="33"/>
                  </a:lnTo>
                  <a:lnTo>
                    <a:pt x="94" y="34"/>
                  </a:lnTo>
                  <a:lnTo>
                    <a:pt x="94" y="37"/>
                  </a:lnTo>
                  <a:lnTo>
                    <a:pt x="94" y="39"/>
                  </a:lnTo>
                  <a:lnTo>
                    <a:pt x="94" y="40"/>
                  </a:lnTo>
                  <a:lnTo>
                    <a:pt x="94" y="41"/>
                  </a:lnTo>
                  <a:lnTo>
                    <a:pt x="93" y="43"/>
                  </a:lnTo>
                  <a:lnTo>
                    <a:pt x="93" y="46"/>
                  </a:lnTo>
                  <a:lnTo>
                    <a:pt x="92" y="48"/>
                  </a:lnTo>
                  <a:lnTo>
                    <a:pt x="92" y="52"/>
                  </a:lnTo>
                  <a:lnTo>
                    <a:pt x="92" y="53"/>
                  </a:lnTo>
                  <a:lnTo>
                    <a:pt x="92" y="56"/>
                  </a:lnTo>
                  <a:lnTo>
                    <a:pt x="92" y="59"/>
                  </a:lnTo>
                  <a:lnTo>
                    <a:pt x="90" y="61"/>
                  </a:lnTo>
                  <a:lnTo>
                    <a:pt x="89" y="64"/>
                  </a:lnTo>
                  <a:lnTo>
                    <a:pt x="87" y="67"/>
                  </a:lnTo>
                  <a:lnTo>
                    <a:pt x="87" y="70"/>
                  </a:lnTo>
                  <a:lnTo>
                    <a:pt x="86" y="72"/>
                  </a:lnTo>
                  <a:lnTo>
                    <a:pt x="86" y="76"/>
                  </a:lnTo>
                  <a:lnTo>
                    <a:pt x="85" y="78"/>
                  </a:lnTo>
                  <a:lnTo>
                    <a:pt x="84" y="82"/>
                  </a:lnTo>
                  <a:lnTo>
                    <a:pt x="84" y="85"/>
                  </a:lnTo>
                  <a:lnTo>
                    <a:pt x="84" y="86"/>
                  </a:lnTo>
                  <a:lnTo>
                    <a:pt x="83" y="87"/>
                  </a:lnTo>
                  <a:lnTo>
                    <a:pt x="83" y="89"/>
                  </a:lnTo>
                  <a:lnTo>
                    <a:pt x="83" y="90"/>
                  </a:lnTo>
                  <a:lnTo>
                    <a:pt x="83" y="91"/>
                  </a:lnTo>
                  <a:lnTo>
                    <a:pt x="83" y="93"/>
                  </a:lnTo>
                  <a:lnTo>
                    <a:pt x="83" y="94"/>
                  </a:lnTo>
                  <a:lnTo>
                    <a:pt x="82" y="98"/>
                  </a:lnTo>
                  <a:lnTo>
                    <a:pt x="82" y="100"/>
                  </a:lnTo>
                  <a:lnTo>
                    <a:pt x="80" y="103"/>
                  </a:lnTo>
                  <a:lnTo>
                    <a:pt x="80" y="104"/>
                  </a:lnTo>
                  <a:lnTo>
                    <a:pt x="80" y="105"/>
                  </a:lnTo>
                  <a:lnTo>
                    <a:pt x="80" y="106"/>
                  </a:lnTo>
                  <a:lnTo>
                    <a:pt x="79" y="107"/>
                  </a:lnTo>
                  <a:lnTo>
                    <a:pt x="78" y="107"/>
                  </a:lnTo>
                  <a:lnTo>
                    <a:pt x="78" y="110"/>
                  </a:lnTo>
                  <a:lnTo>
                    <a:pt x="78" y="112"/>
                  </a:lnTo>
                  <a:lnTo>
                    <a:pt x="78" y="113"/>
                  </a:lnTo>
                  <a:lnTo>
                    <a:pt x="78" y="115"/>
                  </a:lnTo>
                  <a:lnTo>
                    <a:pt x="78" y="119"/>
                  </a:lnTo>
                  <a:lnTo>
                    <a:pt x="76" y="120"/>
                  </a:lnTo>
                  <a:lnTo>
                    <a:pt x="76" y="123"/>
                  </a:lnTo>
                  <a:lnTo>
                    <a:pt x="75" y="126"/>
                  </a:lnTo>
                  <a:lnTo>
                    <a:pt x="74" y="129"/>
                  </a:lnTo>
                  <a:lnTo>
                    <a:pt x="73" y="132"/>
                  </a:lnTo>
                  <a:lnTo>
                    <a:pt x="71" y="135"/>
                  </a:lnTo>
                  <a:lnTo>
                    <a:pt x="69" y="137"/>
                  </a:lnTo>
                  <a:lnTo>
                    <a:pt x="68" y="139"/>
                  </a:lnTo>
                  <a:lnTo>
                    <a:pt x="64" y="139"/>
                  </a:lnTo>
                </a:path>
              </a:pathLst>
            </a:custGeom>
            <a:solidFill>
              <a:srgbClr val="000000"/>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12" name="Freeform 421"/>
            <p:cNvSpPr/>
            <p:nvPr/>
          </p:nvSpPr>
          <p:spPr bwMode="auto">
            <a:xfrm>
              <a:off x="4386" y="2376"/>
              <a:ext cx="21" cy="20"/>
            </a:xfrm>
            <a:custGeom>
              <a:avLst/>
              <a:gdLst>
                <a:gd name="T0" fmla="*/ 0 w 17"/>
                <a:gd name="T1" fmla="*/ 17 h 18"/>
                <a:gd name="T2" fmla="*/ 0 w 17"/>
                <a:gd name="T3" fmla="*/ 15 h 18"/>
                <a:gd name="T4" fmla="*/ 0 w 17"/>
                <a:gd name="T5" fmla="*/ 14 h 18"/>
                <a:gd name="T6" fmla="*/ 0 w 17"/>
                <a:gd name="T7" fmla="*/ 12 h 18"/>
                <a:gd name="T8" fmla="*/ 0 w 17"/>
                <a:gd name="T9" fmla="*/ 9 h 18"/>
                <a:gd name="T10" fmla="*/ 0 w 17"/>
                <a:gd name="T11" fmla="*/ 6 h 18"/>
                <a:gd name="T12" fmla="*/ 0 w 17"/>
                <a:gd name="T13" fmla="*/ 3 h 18"/>
                <a:gd name="T14" fmla="*/ 0 w 17"/>
                <a:gd name="T15" fmla="*/ 2 h 18"/>
                <a:gd name="T16" fmla="*/ 12 w 17"/>
                <a:gd name="T17" fmla="*/ 0 h 18"/>
                <a:gd name="T18" fmla="*/ 16 w 17"/>
                <a:gd name="T19" fmla="*/ 2 h 18"/>
                <a:gd name="T20" fmla="*/ 14 w 17"/>
                <a:gd name="T21" fmla="*/ 3 h 18"/>
                <a:gd name="T22" fmla="*/ 12 w 17"/>
                <a:gd name="T23" fmla="*/ 6 h 18"/>
                <a:gd name="T24" fmla="*/ 11 w 17"/>
                <a:gd name="T25" fmla="*/ 7 h 18"/>
                <a:gd name="T26" fmla="*/ 8 w 17"/>
                <a:gd name="T27" fmla="*/ 9 h 18"/>
                <a:gd name="T28" fmla="*/ 3 w 17"/>
                <a:gd name="T29" fmla="*/ 12 h 18"/>
                <a:gd name="T30" fmla="*/ 3 w 17"/>
                <a:gd name="T31" fmla="*/ 14 h 18"/>
                <a:gd name="T32" fmla="*/ 0 w 17"/>
                <a:gd name="T33"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7" h="18">
                  <a:moveTo>
                    <a:pt x="0" y="17"/>
                  </a:moveTo>
                  <a:lnTo>
                    <a:pt x="0" y="15"/>
                  </a:lnTo>
                  <a:lnTo>
                    <a:pt x="0" y="14"/>
                  </a:lnTo>
                  <a:lnTo>
                    <a:pt x="0" y="12"/>
                  </a:lnTo>
                  <a:lnTo>
                    <a:pt x="0" y="9"/>
                  </a:lnTo>
                  <a:lnTo>
                    <a:pt x="0" y="6"/>
                  </a:lnTo>
                  <a:lnTo>
                    <a:pt x="0" y="3"/>
                  </a:lnTo>
                  <a:lnTo>
                    <a:pt x="0" y="2"/>
                  </a:lnTo>
                  <a:lnTo>
                    <a:pt x="12" y="0"/>
                  </a:lnTo>
                  <a:lnTo>
                    <a:pt x="16" y="2"/>
                  </a:lnTo>
                  <a:lnTo>
                    <a:pt x="14" y="3"/>
                  </a:lnTo>
                  <a:lnTo>
                    <a:pt x="12" y="6"/>
                  </a:lnTo>
                  <a:lnTo>
                    <a:pt x="11" y="7"/>
                  </a:lnTo>
                  <a:lnTo>
                    <a:pt x="8" y="9"/>
                  </a:lnTo>
                  <a:lnTo>
                    <a:pt x="3" y="12"/>
                  </a:lnTo>
                  <a:lnTo>
                    <a:pt x="3" y="14"/>
                  </a:lnTo>
                  <a:lnTo>
                    <a:pt x="0" y="17"/>
                  </a:lnTo>
                </a:path>
              </a:pathLst>
            </a:custGeom>
            <a:solidFill>
              <a:srgbClr val="868686"/>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13" name="Freeform 422"/>
            <p:cNvSpPr/>
            <p:nvPr/>
          </p:nvSpPr>
          <p:spPr bwMode="auto">
            <a:xfrm>
              <a:off x="4322" y="2278"/>
              <a:ext cx="34" cy="113"/>
            </a:xfrm>
            <a:custGeom>
              <a:avLst/>
              <a:gdLst>
                <a:gd name="T0" fmla="*/ 0 w 27"/>
                <a:gd name="T1" fmla="*/ 100 h 100"/>
                <a:gd name="T2" fmla="*/ 0 w 27"/>
                <a:gd name="T3" fmla="*/ 94 h 100"/>
                <a:gd name="T4" fmla="*/ 0 w 27"/>
                <a:gd name="T5" fmla="*/ 90 h 100"/>
                <a:gd name="T6" fmla="*/ 2 w 27"/>
                <a:gd name="T7" fmla="*/ 87 h 100"/>
                <a:gd name="T8" fmla="*/ 2 w 27"/>
                <a:gd name="T9" fmla="*/ 83 h 100"/>
                <a:gd name="T10" fmla="*/ 2 w 27"/>
                <a:gd name="T11" fmla="*/ 81 h 100"/>
                <a:gd name="T12" fmla="*/ 4 w 27"/>
                <a:gd name="T13" fmla="*/ 79 h 100"/>
                <a:gd name="T14" fmla="*/ 4 w 27"/>
                <a:gd name="T15" fmla="*/ 74 h 100"/>
                <a:gd name="T16" fmla="*/ 5 w 27"/>
                <a:gd name="T17" fmla="*/ 72 h 100"/>
                <a:gd name="T18" fmla="*/ 6 w 27"/>
                <a:gd name="T19" fmla="*/ 68 h 100"/>
                <a:gd name="T20" fmla="*/ 6 w 27"/>
                <a:gd name="T21" fmla="*/ 66 h 100"/>
                <a:gd name="T22" fmla="*/ 6 w 27"/>
                <a:gd name="T23" fmla="*/ 62 h 100"/>
                <a:gd name="T24" fmla="*/ 9 w 27"/>
                <a:gd name="T25" fmla="*/ 60 h 100"/>
                <a:gd name="T26" fmla="*/ 9 w 27"/>
                <a:gd name="T27" fmla="*/ 56 h 100"/>
                <a:gd name="T28" fmla="*/ 10 w 27"/>
                <a:gd name="T29" fmla="*/ 52 h 100"/>
                <a:gd name="T30" fmla="*/ 10 w 27"/>
                <a:gd name="T31" fmla="*/ 48 h 100"/>
                <a:gd name="T32" fmla="*/ 11 w 27"/>
                <a:gd name="T33" fmla="*/ 45 h 100"/>
                <a:gd name="T34" fmla="*/ 11 w 27"/>
                <a:gd name="T35" fmla="*/ 41 h 100"/>
                <a:gd name="T36" fmla="*/ 13 w 27"/>
                <a:gd name="T37" fmla="*/ 38 h 100"/>
                <a:gd name="T38" fmla="*/ 14 w 27"/>
                <a:gd name="T39" fmla="*/ 33 h 100"/>
                <a:gd name="T40" fmla="*/ 16 w 27"/>
                <a:gd name="T41" fmla="*/ 29 h 100"/>
                <a:gd name="T42" fmla="*/ 16 w 27"/>
                <a:gd name="T43" fmla="*/ 26 h 100"/>
                <a:gd name="T44" fmla="*/ 16 w 27"/>
                <a:gd name="T45" fmla="*/ 22 h 100"/>
                <a:gd name="T46" fmla="*/ 17 w 27"/>
                <a:gd name="T47" fmla="*/ 18 h 100"/>
                <a:gd name="T48" fmla="*/ 17 w 27"/>
                <a:gd name="T49" fmla="*/ 15 h 100"/>
                <a:gd name="T50" fmla="*/ 18 w 27"/>
                <a:gd name="T51" fmla="*/ 11 h 100"/>
                <a:gd name="T52" fmla="*/ 19 w 27"/>
                <a:gd name="T53" fmla="*/ 8 h 100"/>
                <a:gd name="T54" fmla="*/ 21 w 27"/>
                <a:gd name="T55" fmla="*/ 3 h 100"/>
                <a:gd name="T56" fmla="*/ 23 w 27"/>
                <a:gd name="T57" fmla="*/ 0 h 100"/>
                <a:gd name="T58" fmla="*/ 26 w 27"/>
                <a:gd name="T59" fmla="*/ 0 h 100"/>
                <a:gd name="T60" fmla="*/ 26 w 27"/>
                <a:gd name="T61" fmla="*/ 4 h 100"/>
                <a:gd name="T62" fmla="*/ 25 w 27"/>
                <a:gd name="T63" fmla="*/ 9 h 100"/>
                <a:gd name="T64" fmla="*/ 23 w 27"/>
                <a:gd name="T65" fmla="*/ 13 h 100"/>
                <a:gd name="T66" fmla="*/ 23 w 27"/>
                <a:gd name="T67" fmla="*/ 17 h 100"/>
                <a:gd name="T68" fmla="*/ 22 w 27"/>
                <a:gd name="T69" fmla="*/ 21 h 100"/>
                <a:gd name="T70" fmla="*/ 21 w 27"/>
                <a:gd name="T71" fmla="*/ 25 h 100"/>
                <a:gd name="T72" fmla="*/ 21 w 27"/>
                <a:gd name="T73" fmla="*/ 29 h 100"/>
                <a:gd name="T74" fmla="*/ 18 w 27"/>
                <a:gd name="T75" fmla="*/ 33 h 100"/>
                <a:gd name="T76" fmla="*/ 18 w 27"/>
                <a:gd name="T77" fmla="*/ 38 h 100"/>
                <a:gd name="T78" fmla="*/ 17 w 27"/>
                <a:gd name="T79" fmla="*/ 41 h 100"/>
                <a:gd name="T80" fmla="*/ 15 w 27"/>
                <a:gd name="T81" fmla="*/ 45 h 100"/>
                <a:gd name="T82" fmla="*/ 14 w 27"/>
                <a:gd name="T83" fmla="*/ 48 h 100"/>
                <a:gd name="T84" fmla="*/ 13 w 27"/>
                <a:gd name="T85" fmla="*/ 53 h 100"/>
                <a:gd name="T86" fmla="*/ 12 w 27"/>
                <a:gd name="T87" fmla="*/ 57 h 100"/>
                <a:gd name="T88" fmla="*/ 11 w 27"/>
                <a:gd name="T89" fmla="*/ 61 h 100"/>
                <a:gd name="T90" fmla="*/ 11 w 27"/>
                <a:gd name="T91" fmla="*/ 66 h 100"/>
                <a:gd name="T92" fmla="*/ 10 w 27"/>
                <a:gd name="T93" fmla="*/ 69 h 100"/>
                <a:gd name="T94" fmla="*/ 9 w 27"/>
                <a:gd name="T95" fmla="*/ 73 h 100"/>
                <a:gd name="T96" fmla="*/ 9 w 27"/>
                <a:gd name="T97" fmla="*/ 74 h 100"/>
                <a:gd name="T98" fmla="*/ 6 w 27"/>
                <a:gd name="T99" fmla="*/ 77 h 100"/>
                <a:gd name="T100" fmla="*/ 6 w 27"/>
                <a:gd name="T101" fmla="*/ 80 h 100"/>
                <a:gd name="T102" fmla="*/ 6 w 27"/>
                <a:gd name="T103" fmla="*/ 82 h 100"/>
                <a:gd name="T104" fmla="*/ 6 w 27"/>
                <a:gd name="T105" fmla="*/ 85 h 100"/>
                <a:gd name="T106" fmla="*/ 4 w 27"/>
                <a:gd name="T107" fmla="*/ 88 h 100"/>
                <a:gd name="T108" fmla="*/ 4 w 27"/>
                <a:gd name="T109" fmla="*/ 90 h 100"/>
                <a:gd name="T110" fmla="*/ 4 w 27"/>
                <a:gd name="T111" fmla="*/ 94 h 100"/>
                <a:gd name="T112" fmla="*/ 3 w 27"/>
                <a:gd name="T113" fmla="*/ 96 h 100"/>
                <a:gd name="T114" fmla="*/ 0 w 27"/>
                <a:gd name="T115"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 h="100">
                  <a:moveTo>
                    <a:pt x="0" y="100"/>
                  </a:moveTo>
                  <a:lnTo>
                    <a:pt x="0" y="94"/>
                  </a:lnTo>
                  <a:lnTo>
                    <a:pt x="0" y="90"/>
                  </a:lnTo>
                  <a:lnTo>
                    <a:pt x="2" y="87"/>
                  </a:lnTo>
                  <a:lnTo>
                    <a:pt x="2" y="83"/>
                  </a:lnTo>
                  <a:lnTo>
                    <a:pt x="2" y="81"/>
                  </a:lnTo>
                  <a:lnTo>
                    <a:pt x="4" y="79"/>
                  </a:lnTo>
                  <a:lnTo>
                    <a:pt x="4" y="74"/>
                  </a:lnTo>
                  <a:lnTo>
                    <a:pt x="5" y="72"/>
                  </a:lnTo>
                  <a:lnTo>
                    <a:pt x="6" y="68"/>
                  </a:lnTo>
                  <a:lnTo>
                    <a:pt x="6" y="66"/>
                  </a:lnTo>
                  <a:lnTo>
                    <a:pt x="6" y="62"/>
                  </a:lnTo>
                  <a:lnTo>
                    <a:pt x="9" y="60"/>
                  </a:lnTo>
                  <a:lnTo>
                    <a:pt x="9" y="56"/>
                  </a:lnTo>
                  <a:lnTo>
                    <a:pt x="10" y="52"/>
                  </a:lnTo>
                  <a:lnTo>
                    <a:pt x="10" y="48"/>
                  </a:lnTo>
                  <a:lnTo>
                    <a:pt x="11" y="45"/>
                  </a:lnTo>
                  <a:lnTo>
                    <a:pt x="11" y="41"/>
                  </a:lnTo>
                  <a:lnTo>
                    <a:pt x="13" y="38"/>
                  </a:lnTo>
                  <a:lnTo>
                    <a:pt x="14" y="33"/>
                  </a:lnTo>
                  <a:lnTo>
                    <a:pt x="16" y="29"/>
                  </a:lnTo>
                  <a:lnTo>
                    <a:pt x="16" y="26"/>
                  </a:lnTo>
                  <a:lnTo>
                    <a:pt x="16" y="22"/>
                  </a:lnTo>
                  <a:lnTo>
                    <a:pt x="17" y="18"/>
                  </a:lnTo>
                  <a:lnTo>
                    <a:pt x="17" y="15"/>
                  </a:lnTo>
                  <a:lnTo>
                    <a:pt x="18" y="11"/>
                  </a:lnTo>
                  <a:lnTo>
                    <a:pt x="19" y="8"/>
                  </a:lnTo>
                  <a:lnTo>
                    <a:pt x="21" y="3"/>
                  </a:lnTo>
                  <a:lnTo>
                    <a:pt x="23" y="0"/>
                  </a:lnTo>
                  <a:lnTo>
                    <a:pt x="26" y="0"/>
                  </a:lnTo>
                  <a:lnTo>
                    <a:pt x="26" y="4"/>
                  </a:lnTo>
                  <a:lnTo>
                    <a:pt x="25" y="9"/>
                  </a:lnTo>
                  <a:lnTo>
                    <a:pt x="23" y="13"/>
                  </a:lnTo>
                  <a:lnTo>
                    <a:pt x="23" y="17"/>
                  </a:lnTo>
                  <a:lnTo>
                    <a:pt x="22" y="21"/>
                  </a:lnTo>
                  <a:lnTo>
                    <a:pt x="21" y="25"/>
                  </a:lnTo>
                  <a:lnTo>
                    <a:pt x="21" y="29"/>
                  </a:lnTo>
                  <a:lnTo>
                    <a:pt x="18" y="33"/>
                  </a:lnTo>
                  <a:lnTo>
                    <a:pt x="18" y="38"/>
                  </a:lnTo>
                  <a:lnTo>
                    <a:pt x="17" y="41"/>
                  </a:lnTo>
                  <a:lnTo>
                    <a:pt x="15" y="45"/>
                  </a:lnTo>
                  <a:lnTo>
                    <a:pt x="14" y="48"/>
                  </a:lnTo>
                  <a:lnTo>
                    <a:pt x="13" y="53"/>
                  </a:lnTo>
                  <a:lnTo>
                    <a:pt x="12" y="57"/>
                  </a:lnTo>
                  <a:lnTo>
                    <a:pt x="11" y="61"/>
                  </a:lnTo>
                  <a:lnTo>
                    <a:pt x="11" y="66"/>
                  </a:lnTo>
                  <a:lnTo>
                    <a:pt x="10" y="69"/>
                  </a:lnTo>
                  <a:lnTo>
                    <a:pt x="9" y="73"/>
                  </a:lnTo>
                  <a:lnTo>
                    <a:pt x="9" y="74"/>
                  </a:lnTo>
                  <a:lnTo>
                    <a:pt x="6" y="77"/>
                  </a:lnTo>
                  <a:lnTo>
                    <a:pt x="6" y="80"/>
                  </a:lnTo>
                  <a:lnTo>
                    <a:pt x="6" y="82"/>
                  </a:lnTo>
                  <a:lnTo>
                    <a:pt x="6" y="85"/>
                  </a:lnTo>
                  <a:lnTo>
                    <a:pt x="4" y="88"/>
                  </a:lnTo>
                  <a:lnTo>
                    <a:pt x="4" y="90"/>
                  </a:lnTo>
                  <a:lnTo>
                    <a:pt x="4" y="94"/>
                  </a:lnTo>
                  <a:lnTo>
                    <a:pt x="3" y="96"/>
                  </a:lnTo>
                  <a:lnTo>
                    <a:pt x="0" y="100"/>
                  </a:lnTo>
                </a:path>
              </a:pathLst>
            </a:custGeom>
            <a:solidFill>
              <a:srgbClr val="A0FF77"/>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14" name="Freeform 423"/>
            <p:cNvSpPr/>
            <p:nvPr/>
          </p:nvSpPr>
          <p:spPr bwMode="auto">
            <a:xfrm>
              <a:off x="4222" y="2256"/>
              <a:ext cx="103" cy="128"/>
            </a:xfrm>
            <a:custGeom>
              <a:avLst/>
              <a:gdLst>
                <a:gd name="T0" fmla="*/ 55 w 81"/>
                <a:gd name="T1" fmla="*/ 111 h 114"/>
                <a:gd name="T2" fmla="*/ 50 w 81"/>
                <a:gd name="T3" fmla="*/ 109 h 114"/>
                <a:gd name="T4" fmla="*/ 45 w 81"/>
                <a:gd name="T5" fmla="*/ 107 h 114"/>
                <a:gd name="T6" fmla="*/ 40 w 81"/>
                <a:gd name="T7" fmla="*/ 103 h 114"/>
                <a:gd name="T8" fmla="*/ 33 w 81"/>
                <a:gd name="T9" fmla="*/ 103 h 114"/>
                <a:gd name="T10" fmla="*/ 27 w 81"/>
                <a:gd name="T11" fmla="*/ 100 h 114"/>
                <a:gd name="T12" fmla="*/ 22 w 81"/>
                <a:gd name="T13" fmla="*/ 98 h 114"/>
                <a:gd name="T14" fmla="*/ 17 w 81"/>
                <a:gd name="T15" fmla="*/ 97 h 114"/>
                <a:gd name="T16" fmla="*/ 11 w 81"/>
                <a:gd name="T17" fmla="*/ 95 h 114"/>
                <a:gd name="T18" fmla="*/ 9 w 81"/>
                <a:gd name="T19" fmla="*/ 94 h 114"/>
                <a:gd name="T20" fmla="*/ 5 w 81"/>
                <a:gd name="T21" fmla="*/ 93 h 114"/>
                <a:gd name="T22" fmla="*/ 2 w 81"/>
                <a:gd name="T23" fmla="*/ 93 h 114"/>
                <a:gd name="T24" fmla="*/ 0 w 81"/>
                <a:gd name="T25" fmla="*/ 89 h 114"/>
                <a:gd name="T26" fmla="*/ 1 w 81"/>
                <a:gd name="T27" fmla="*/ 80 h 114"/>
                <a:gd name="T28" fmla="*/ 2 w 81"/>
                <a:gd name="T29" fmla="*/ 73 h 114"/>
                <a:gd name="T30" fmla="*/ 4 w 81"/>
                <a:gd name="T31" fmla="*/ 66 h 114"/>
                <a:gd name="T32" fmla="*/ 6 w 81"/>
                <a:gd name="T33" fmla="*/ 58 h 114"/>
                <a:gd name="T34" fmla="*/ 8 w 81"/>
                <a:gd name="T35" fmla="*/ 52 h 114"/>
                <a:gd name="T36" fmla="*/ 10 w 81"/>
                <a:gd name="T37" fmla="*/ 45 h 114"/>
                <a:gd name="T38" fmla="*/ 12 w 81"/>
                <a:gd name="T39" fmla="*/ 37 h 114"/>
                <a:gd name="T40" fmla="*/ 14 w 81"/>
                <a:gd name="T41" fmla="*/ 30 h 114"/>
                <a:gd name="T42" fmla="*/ 18 w 81"/>
                <a:gd name="T43" fmla="*/ 26 h 114"/>
                <a:gd name="T44" fmla="*/ 23 w 81"/>
                <a:gd name="T45" fmla="*/ 26 h 114"/>
                <a:gd name="T46" fmla="*/ 30 w 81"/>
                <a:gd name="T47" fmla="*/ 27 h 114"/>
                <a:gd name="T48" fmla="*/ 36 w 81"/>
                <a:gd name="T49" fmla="*/ 30 h 114"/>
                <a:gd name="T50" fmla="*/ 42 w 81"/>
                <a:gd name="T51" fmla="*/ 30 h 114"/>
                <a:gd name="T52" fmla="*/ 44 w 81"/>
                <a:gd name="T53" fmla="*/ 22 h 114"/>
                <a:gd name="T54" fmla="*/ 45 w 81"/>
                <a:gd name="T55" fmla="*/ 19 h 114"/>
                <a:gd name="T56" fmla="*/ 45 w 81"/>
                <a:gd name="T57" fmla="*/ 16 h 114"/>
                <a:gd name="T58" fmla="*/ 45 w 81"/>
                <a:gd name="T59" fmla="*/ 13 h 114"/>
                <a:gd name="T60" fmla="*/ 45 w 81"/>
                <a:gd name="T61" fmla="*/ 10 h 114"/>
                <a:gd name="T62" fmla="*/ 46 w 81"/>
                <a:gd name="T63" fmla="*/ 9 h 114"/>
                <a:gd name="T64" fmla="*/ 46 w 81"/>
                <a:gd name="T65" fmla="*/ 6 h 114"/>
                <a:gd name="T66" fmla="*/ 49 w 81"/>
                <a:gd name="T67" fmla="*/ 3 h 114"/>
                <a:gd name="T68" fmla="*/ 53 w 81"/>
                <a:gd name="T69" fmla="*/ 1 h 114"/>
                <a:gd name="T70" fmla="*/ 58 w 81"/>
                <a:gd name="T71" fmla="*/ 3 h 114"/>
                <a:gd name="T72" fmla="*/ 65 w 81"/>
                <a:gd name="T73" fmla="*/ 3 h 114"/>
                <a:gd name="T74" fmla="*/ 69 w 81"/>
                <a:gd name="T75" fmla="*/ 3 h 114"/>
                <a:gd name="T76" fmla="*/ 73 w 81"/>
                <a:gd name="T77" fmla="*/ 4 h 114"/>
                <a:gd name="T78" fmla="*/ 76 w 81"/>
                <a:gd name="T79" fmla="*/ 5 h 114"/>
                <a:gd name="T80" fmla="*/ 78 w 81"/>
                <a:gd name="T81" fmla="*/ 8 h 114"/>
                <a:gd name="T82" fmla="*/ 80 w 81"/>
                <a:gd name="T83" fmla="*/ 9 h 114"/>
                <a:gd name="T84" fmla="*/ 79 w 81"/>
                <a:gd name="T85" fmla="*/ 13 h 114"/>
                <a:gd name="T86" fmla="*/ 79 w 81"/>
                <a:gd name="T87" fmla="*/ 17 h 114"/>
                <a:gd name="T88" fmla="*/ 78 w 81"/>
                <a:gd name="T89" fmla="*/ 21 h 114"/>
                <a:gd name="T90" fmla="*/ 78 w 81"/>
                <a:gd name="T91" fmla="*/ 25 h 114"/>
                <a:gd name="T92" fmla="*/ 77 w 81"/>
                <a:gd name="T93" fmla="*/ 31 h 114"/>
                <a:gd name="T94" fmla="*/ 76 w 81"/>
                <a:gd name="T95" fmla="*/ 34 h 114"/>
                <a:gd name="T96" fmla="*/ 75 w 81"/>
                <a:gd name="T97" fmla="*/ 39 h 114"/>
                <a:gd name="T98" fmla="*/ 73 w 81"/>
                <a:gd name="T99" fmla="*/ 45 h 114"/>
                <a:gd name="T100" fmla="*/ 72 w 81"/>
                <a:gd name="T101" fmla="*/ 51 h 114"/>
                <a:gd name="T102" fmla="*/ 70 w 81"/>
                <a:gd name="T103" fmla="*/ 57 h 114"/>
                <a:gd name="T104" fmla="*/ 69 w 81"/>
                <a:gd name="T105" fmla="*/ 60 h 114"/>
                <a:gd name="T106" fmla="*/ 69 w 81"/>
                <a:gd name="T107" fmla="*/ 66 h 114"/>
                <a:gd name="T108" fmla="*/ 67 w 81"/>
                <a:gd name="T109" fmla="*/ 71 h 114"/>
                <a:gd name="T110" fmla="*/ 66 w 81"/>
                <a:gd name="T111" fmla="*/ 75 h 114"/>
                <a:gd name="T112" fmla="*/ 66 w 81"/>
                <a:gd name="T113" fmla="*/ 80 h 114"/>
                <a:gd name="T114" fmla="*/ 65 w 81"/>
                <a:gd name="T115" fmla="*/ 86 h 114"/>
                <a:gd name="T116" fmla="*/ 65 w 81"/>
                <a:gd name="T117" fmla="*/ 90 h 114"/>
                <a:gd name="T118" fmla="*/ 63 w 81"/>
                <a:gd name="T119" fmla="*/ 96 h 114"/>
                <a:gd name="T120" fmla="*/ 60 w 81"/>
                <a:gd name="T121" fmla="*/ 101 h 114"/>
                <a:gd name="T122" fmla="*/ 59 w 81"/>
                <a:gd name="T123" fmla="*/ 107 h 114"/>
                <a:gd name="T124" fmla="*/ 58 w 81"/>
                <a:gd name="T125" fmla="*/ 11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114">
                  <a:moveTo>
                    <a:pt x="58" y="113"/>
                  </a:moveTo>
                  <a:lnTo>
                    <a:pt x="55" y="111"/>
                  </a:lnTo>
                  <a:lnTo>
                    <a:pt x="53" y="111"/>
                  </a:lnTo>
                  <a:lnTo>
                    <a:pt x="50" y="109"/>
                  </a:lnTo>
                  <a:lnTo>
                    <a:pt x="46" y="107"/>
                  </a:lnTo>
                  <a:lnTo>
                    <a:pt x="45" y="107"/>
                  </a:lnTo>
                  <a:lnTo>
                    <a:pt x="42" y="105"/>
                  </a:lnTo>
                  <a:lnTo>
                    <a:pt x="40" y="103"/>
                  </a:lnTo>
                  <a:lnTo>
                    <a:pt x="37" y="103"/>
                  </a:lnTo>
                  <a:lnTo>
                    <a:pt x="33" y="103"/>
                  </a:lnTo>
                  <a:lnTo>
                    <a:pt x="29" y="101"/>
                  </a:lnTo>
                  <a:lnTo>
                    <a:pt x="27" y="100"/>
                  </a:lnTo>
                  <a:lnTo>
                    <a:pt x="25" y="99"/>
                  </a:lnTo>
                  <a:lnTo>
                    <a:pt x="22" y="98"/>
                  </a:lnTo>
                  <a:lnTo>
                    <a:pt x="19" y="98"/>
                  </a:lnTo>
                  <a:lnTo>
                    <a:pt x="17" y="97"/>
                  </a:lnTo>
                  <a:lnTo>
                    <a:pt x="14" y="96"/>
                  </a:lnTo>
                  <a:lnTo>
                    <a:pt x="11" y="95"/>
                  </a:lnTo>
                  <a:lnTo>
                    <a:pt x="10" y="94"/>
                  </a:lnTo>
                  <a:lnTo>
                    <a:pt x="9" y="94"/>
                  </a:lnTo>
                  <a:lnTo>
                    <a:pt x="8" y="94"/>
                  </a:lnTo>
                  <a:lnTo>
                    <a:pt x="5" y="93"/>
                  </a:lnTo>
                  <a:lnTo>
                    <a:pt x="4" y="93"/>
                  </a:lnTo>
                  <a:lnTo>
                    <a:pt x="2" y="93"/>
                  </a:lnTo>
                  <a:lnTo>
                    <a:pt x="2" y="90"/>
                  </a:lnTo>
                  <a:lnTo>
                    <a:pt x="0" y="89"/>
                  </a:lnTo>
                  <a:lnTo>
                    <a:pt x="0" y="83"/>
                  </a:lnTo>
                  <a:lnTo>
                    <a:pt x="1" y="80"/>
                  </a:lnTo>
                  <a:lnTo>
                    <a:pt x="2" y="75"/>
                  </a:lnTo>
                  <a:lnTo>
                    <a:pt x="2" y="73"/>
                  </a:lnTo>
                  <a:lnTo>
                    <a:pt x="3" y="69"/>
                  </a:lnTo>
                  <a:lnTo>
                    <a:pt x="4" y="66"/>
                  </a:lnTo>
                  <a:lnTo>
                    <a:pt x="5" y="62"/>
                  </a:lnTo>
                  <a:lnTo>
                    <a:pt x="6" y="58"/>
                  </a:lnTo>
                  <a:lnTo>
                    <a:pt x="6" y="55"/>
                  </a:lnTo>
                  <a:lnTo>
                    <a:pt x="8" y="52"/>
                  </a:lnTo>
                  <a:lnTo>
                    <a:pt x="9" y="48"/>
                  </a:lnTo>
                  <a:lnTo>
                    <a:pt x="10" y="45"/>
                  </a:lnTo>
                  <a:lnTo>
                    <a:pt x="11" y="40"/>
                  </a:lnTo>
                  <a:lnTo>
                    <a:pt x="12" y="37"/>
                  </a:lnTo>
                  <a:lnTo>
                    <a:pt x="12" y="33"/>
                  </a:lnTo>
                  <a:lnTo>
                    <a:pt x="14" y="30"/>
                  </a:lnTo>
                  <a:lnTo>
                    <a:pt x="15" y="26"/>
                  </a:lnTo>
                  <a:lnTo>
                    <a:pt x="18" y="26"/>
                  </a:lnTo>
                  <a:lnTo>
                    <a:pt x="22" y="26"/>
                  </a:lnTo>
                  <a:lnTo>
                    <a:pt x="23" y="26"/>
                  </a:lnTo>
                  <a:lnTo>
                    <a:pt x="27" y="26"/>
                  </a:lnTo>
                  <a:lnTo>
                    <a:pt x="30" y="27"/>
                  </a:lnTo>
                  <a:lnTo>
                    <a:pt x="33" y="28"/>
                  </a:lnTo>
                  <a:lnTo>
                    <a:pt x="36" y="30"/>
                  </a:lnTo>
                  <a:lnTo>
                    <a:pt x="39" y="31"/>
                  </a:lnTo>
                  <a:lnTo>
                    <a:pt x="42" y="30"/>
                  </a:lnTo>
                  <a:lnTo>
                    <a:pt x="44" y="23"/>
                  </a:lnTo>
                  <a:lnTo>
                    <a:pt x="44" y="22"/>
                  </a:lnTo>
                  <a:lnTo>
                    <a:pt x="44" y="21"/>
                  </a:lnTo>
                  <a:lnTo>
                    <a:pt x="45" y="19"/>
                  </a:lnTo>
                  <a:lnTo>
                    <a:pt x="45" y="17"/>
                  </a:lnTo>
                  <a:lnTo>
                    <a:pt x="45" y="16"/>
                  </a:lnTo>
                  <a:lnTo>
                    <a:pt x="45" y="15"/>
                  </a:lnTo>
                  <a:lnTo>
                    <a:pt x="45" y="13"/>
                  </a:lnTo>
                  <a:lnTo>
                    <a:pt x="46" y="11"/>
                  </a:lnTo>
                  <a:lnTo>
                    <a:pt x="45" y="10"/>
                  </a:lnTo>
                  <a:lnTo>
                    <a:pt x="45" y="9"/>
                  </a:lnTo>
                  <a:lnTo>
                    <a:pt x="46" y="9"/>
                  </a:lnTo>
                  <a:lnTo>
                    <a:pt x="46" y="8"/>
                  </a:lnTo>
                  <a:lnTo>
                    <a:pt x="46" y="6"/>
                  </a:lnTo>
                  <a:lnTo>
                    <a:pt x="49" y="4"/>
                  </a:lnTo>
                  <a:lnTo>
                    <a:pt x="49" y="3"/>
                  </a:lnTo>
                  <a:lnTo>
                    <a:pt x="50" y="0"/>
                  </a:lnTo>
                  <a:lnTo>
                    <a:pt x="53" y="1"/>
                  </a:lnTo>
                  <a:lnTo>
                    <a:pt x="55" y="1"/>
                  </a:lnTo>
                  <a:lnTo>
                    <a:pt x="58" y="3"/>
                  </a:lnTo>
                  <a:lnTo>
                    <a:pt x="60" y="3"/>
                  </a:lnTo>
                  <a:lnTo>
                    <a:pt x="65" y="3"/>
                  </a:lnTo>
                  <a:lnTo>
                    <a:pt x="66" y="3"/>
                  </a:lnTo>
                  <a:lnTo>
                    <a:pt x="69" y="3"/>
                  </a:lnTo>
                  <a:lnTo>
                    <a:pt x="72" y="3"/>
                  </a:lnTo>
                  <a:lnTo>
                    <a:pt x="73" y="4"/>
                  </a:lnTo>
                  <a:lnTo>
                    <a:pt x="75" y="4"/>
                  </a:lnTo>
                  <a:lnTo>
                    <a:pt x="76" y="5"/>
                  </a:lnTo>
                  <a:lnTo>
                    <a:pt x="77" y="6"/>
                  </a:lnTo>
                  <a:lnTo>
                    <a:pt x="78" y="8"/>
                  </a:lnTo>
                  <a:lnTo>
                    <a:pt x="79" y="9"/>
                  </a:lnTo>
                  <a:lnTo>
                    <a:pt x="80" y="9"/>
                  </a:lnTo>
                  <a:lnTo>
                    <a:pt x="80" y="11"/>
                  </a:lnTo>
                  <a:lnTo>
                    <a:pt x="79" y="13"/>
                  </a:lnTo>
                  <a:lnTo>
                    <a:pt x="79" y="15"/>
                  </a:lnTo>
                  <a:lnTo>
                    <a:pt x="79" y="17"/>
                  </a:lnTo>
                  <a:lnTo>
                    <a:pt x="78" y="18"/>
                  </a:lnTo>
                  <a:lnTo>
                    <a:pt x="78" y="21"/>
                  </a:lnTo>
                  <a:lnTo>
                    <a:pt x="78" y="22"/>
                  </a:lnTo>
                  <a:lnTo>
                    <a:pt x="78" y="25"/>
                  </a:lnTo>
                  <a:lnTo>
                    <a:pt x="77" y="28"/>
                  </a:lnTo>
                  <a:lnTo>
                    <a:pt x="77" y="31"/>
                  </a:lnTo>
                  <a:lnTo>
                    <a:pt x="76" y="33"/>
                  </a:lnTo>
                  <a:lnTo>
                    <a:pt x="76" y="34"/>
                  </a:lnTo>
                  <a:lnTo>
                    <a:pt x="76" y="37"/>
                  </a:lnTo>
                  <a:lnTo>
                    <a:pt x="75" y="39"/>
                  </a:lnTo>
                  <a:lnTo>
                    <a:pt x="73" y="41"/>
                  </a:lnTo>
                  <a:lnTo>
                    <a:pt x="73" y="45"/>
                  </a:lnTo>
                  <a:lnTo>
                    <a:pt x="72" y="48"/>
                  </a:lnTo>
                  <a:lnTo>
                    <a:pt x="72" y="51"/>
                  </a:lnTo>
                  <a:lnTo>
                    <a:pt x="70" y="53"/>
                  </a:lnTo>
                  <a:lnTo>
                    <a:pt x="70" y="57"/>
                  </a:lnTo>
                  <a:lnTo>
                    <a:pt x="69" y="58"/>
                  </a:lnTo>
                  <a:lnTo>
                    <a:pt x="69" y="60"/>
                  </a:lnTo>
                  <a:lnTo>
                    <a:pt x="69" y="62"/>
                  </a:lnTo>
                  <a:lnTo>
                    <a:pt x="69" y="66"/>
                  </a:lnTo>
                  <a:lnTo>
                    <a:pt x="68" y="67"/>
                  </a:lnTo>
                  <a:lnTo>
                    <a:pt x="67" y="71"/>
                  </a:lnTo>
                  <a:lnTo>
                    <a:pt x="67" y="73"/>
                  </a:lnTo>
                  <a:lnTo>
                    <a:pt x="66" y="75"/>
                  </a:lnTo>
                  <a:lnTo>
                    <a:pt x="66" y="78"/>
                  </a:lnTo>
                  <a:lnTo>
                    <a:pt x="66" y="80"/>
                  </a:lnTo>
                  <a:lnTo>
                    <a:pt x="65" y="83"/>
                  </a:lnTo>
                  <a:lnTo>
                    <a:pt x="65" y="86"/>
                  </a:lnTo>
                  <a:lnTo>
                    <a:pt x="65" y="88"/>
                  </a:lnTo>
                  <a:lnTo>
                    <a:pt x="65" y="90"/>
                  </a:lnTo>
                  <a:lnTo>
                    <a:pt x="63" y="94"/>
                  </a:lnTo>
                  <a:lnTo>
                    <a:pt x="63" y="96"/>
                  </a:lnTo>
                  <a:lnTo>
                    <a:pt x="62" y="99"/>
                  </a:lnTo>
                  <a:lnTo>
                    <a:pt x="60" y="101"/>
                  </a:lnTo>
                  <a:lnTo>
                    <a:pt x="60" y="104"/>
                  </a:lnTo>
                  <a:lnTo>
                    <a:pt x="59" y="107"/>
                  </a:lnTo>
                  <a:lnTo>
                    <a:pt x="59" y="111"/>
                  </a:lnTo>
                  <a:lnTo>
                    <a:pt x="58" y="113"/>
                  </a:lnTo>
                </a:path>
              </a:pathLst>
            </a:custGeom>
            <a:solidFill>
              <a:srgbClr val="A0FF77"/>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15" name="Freeform 424"/>
            <p:cNvSpPr/>
            <p:nvPr/>
          </p:nvSpPr>
          <p:spPr bwMode="auto">
            <a:xfrm>
              <a:off x="4470" y="2375"/>
              <a:ext cx="20" cy="19"/>
            </a:xfrm>
            <a:custGeom>
              <a:avLst/>
              <a:gdLst>
                <a:gd name="T0" fmla="*/ 2 w 16"/>
                <a:gd name="T1" fmla="*/ 16 h 17"/>
                <a:gd name="T2" fmla="*/ 0 w 16"/>
                <a:gd name="T3" fmla="*/ 12 h 17"/>
                <a:gd name="T4" fmla="*/ 1 w 16"/>
                <a:gd name="T5" fmla="*/ 5 h 17"/>
                <a:gd name="T6" fmla="*/ 2 w 16"/>
                <a:gd name="T7" fmla="*/ 5 h 17"/>
                <a:gd name="T8" fmla="*/ 3 w 16"/>
                <a:gd name="T9" fmla="*/ 5 h 17"/>
                <a:gd name="T10" fmla="*/ 4 w 16"/>
                <a:gd name="T11" fmla="*/ 3 h 17"/>
                <a:gd name="T12" fmla="*/ 6 w 16"/>
                <a:gd name="T13" fmla="*/ 2 h 17"/>
                <a:gd name="T14" fmla="*/ 7 w 16"/>
                <a:gd name="T15" fmla="*/ 0 h 17"/>
                <a:gd name="T16" fmla="*/ 10 w 16"/>
                <a:gd name="T17" fmla="*/ 0 h 17"/>
                <a:gd name="T18" fmla="*/ 11 w 16"/>
                <a:gd name="T19" fmla="*/ 0 h 17"/>
                <a:gd name="T20" fmla="*/ 13 w 16"/>
                <a:gd name="T21" fmla="*/ 0 h 17"/>
                <a:gd name="T22" fmla="*/ 15 w 16"/>
                <a:gd name="T23" fmla="*/ 5 h 17"/>
                <a:gd name="T24" fmla="*/ 15 w 16"/>
                <a:gd name="T25" fmla="*/ 7 h 17"/>
                <a:gd name="T26" fmla="*/ 14 w 16"/>
                <a:gd name="T27" fmla="*/ 8 h 17"/>
                <a:gd name="T28" fmla="*/ 11 w 16"/>
                <a:gd name="T29" fmla="*/ 12 h 17"/>
                <a:gd name="T30" fmla="*/ 10 w 16"/>
                <a:gd name="T31" fmla="*/ 16 h 17"/>
                <a:gd name="T32" fmla="*/ 6 w 16"/>
                <a:gd name="T33" fmla="*/ 16 h 17"/>
                <a:gd name="T34" fmla="*/ 4 w 16"/>
                <a:gd name="T35" fmla="*/ 16 h 17"/>
                <a:gd name="T36" fmla="*/ 2 w 16"/>
                <a:gd name="T37" fmla="*/ 16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6" h="17">
                  <a:moveTo>
                    <a:pt x="2" y="16"/>
                  </a:moveTo>
                  <a:lnTo>
                    <a:pt x="0" y="12"/>
                  </a:lnTo>
                  <a:lnTo>
                    <a:pt x="1" y="5"/>
                  </a:lnTo>
                  <a:lnTo>
                    <a:pt x="2" y="5"/>
                  </a:lnTo>
                  <a:lnTo>
                    <a:pt x="3" y="5"/>
                  </a:lnTo>
                  <a:lnTo>
                    <a:pt x="4" y="3"/>
                  </a:lnTo>
                  <a:lnTo>
                    <a:pt x="6" y="2"/>
                  </a:lnTo>
                  <a:lnTo>
                    <a:pt x="7" y="0"/>
                  </a:lnTo>
                  <a:lnTo>
                    <a:pt x="10" y="0"/>
                  </a:lnTo>
                  <a:lnTo>
                    <a:pt x="11" y="0"/>
                  </a:lnTo>
                  <a:lnTo>
                    <a:pt x="13" y="0"/>
                  </a:lnTo>
                  <a:lnTo>
                    <a:pt x="15" y="5"/>
                  </a:lnTo>
                  <a:lnTo>
                    <a:pt x="15" y="7"/>
                  </a:lnTo>
                  <a:lnTo>
                    <a:pt x="14" y="8"/>
                  </a:lnTo>
                  <a:lnTo>
                    <a:pt x="11" y="12"/>
                  </a:lnTo>
                  <a:lnTo>
                    <a:pt x="10" y="16"/>
                  </a:lnTo>
                  <a:lnTo>
                    <a:pt x="6" y="16"/>
                  </a:lnTo>
                  <a:lnTo>
                    <a:pt x="4" y="16"/>
                  </a:lnTo>
                  <a:lnTo>
                    <a:pt x="2" y="16"/>
                  </a:lnTo>
                </a:path>
              </a:pathLst>
            </a:custGeom>
            <a:solidFill>
              <a:srgbClr val="000000"/>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16" name="Freeform 425"/>
            <p:cNvSpPr/>
            <p:nvPr/>
          </p:nvSpPr>
          <p:spPr bwMode="auto">
            <a:xfrm>
              <a:off x="4566" y="2353"/>
              <a:ext cx="22" cy="31"/>
            </a:xfrm>
            <a:custGeom>
              <a:avLst/>
              <a:gdLst>
                <a:gd name="T0" fmla="*/ 8 w 17"/>
                <a:gd name="T1" fmla="*/ 27 h 28"/>
                <a:gd name="T2" fmla="*/ 7 w 17"/>
                <a:gd name="T3" fmla="*/ 25 h 28"/>
                <a:gd name="T4" fmla="*/ 6 w 17"/>
                <a:gd name="T5" fmla="*/ 25 h 28"/>
                <a:gd name="T6" fmla="*/ 5 w 17"/>
                <a:gd name="T7" fmla="*/ 25 h 28"/>
                <a:gd name="T8" fmla="*/ 2 w 17"/>
                <a:gd name="T9" fmla="*/ 25 h 28"/>
                <a:gd name="T10" fmla="*/ 2 w 17"/>
                <a:gd name="T11" fmla="*/ 23 h 28"/>
                <a:gd name="T12" fmla="*/ 1 w 17"/>
                <a:gd name="T13" fmla="*/ 23 h 28"/>
                <a:gd name="T14" fmla="*/ 0 w 17"/>
                <a:gd name="T15" fmla="*/ 22 h 28"/>
                <a:gd name="T16" fmla="*/ 0 w 17"/>
                <a:gd name="T17" fmla="*/ 21 h 28"/>
                <a:gd name="T18" fmla="*/ 0 w 17"/>
                <a:gd name="T19" fmla="*/ 19 h 28"/>
                <a:gd name="T20" fmla="*/ 0 w 17"/>
                <a:gd name="T21" fmla="*/ 18 h 28"/>
                <a:gd name="T22" fmla="*/ 0 w 17"/>
                <a:gd name="T23" fmla="*/ 17 h 28"/>
                <a:gd name="T24" fmla="*/ 1 w 17"/>
                <a:gd name="T25" fmla="*/ 16 h 28"/>
                <a:gd name="T26" fmla="*/ 2 w 17"/>
                <a:gd name="T27" fmla="*/ 16 h 28"/>
                <a:gd name="T28" fmla="*/ 2 w 17"/>
                <a:gd name="T29" fmla="*/ 14 h 28"/>
                <a:gd name="T30" fmla="*/ 5 w 17"/>
                <a:gd name="T31" fmla="*/ 14 h 28"/>
                <a:gd name="T32" fmla="*/ 6 w 17"/>
                <a:gd name="T33" fmla="*/ 14 h 28"/>
                <a:gd name="T34" fmla="*/ 8 w 17"/>
                <a:gd name="T35" fmla="*/ 12 h 28"/>
                <a:gd name="T36" fmla="*/ 9 w 17"/>
                <a:gd name="T37" fmla="*/ 11 h 28"/>
                <a:gd name="T38" fmla="*/ 10 w 17"/>
                <a:gd name="T39" fmla="*/ 9 h 28"/>
                <a:gd name="T40" fmla="*/ 10 w 17"/>
                <a:gd name="T41" fmla="*/ 8 h 28"/>
                <a:gd name="T42" fmla="*/ 11 w 17"/>
                <a:gd name="T43" fmla="*/ 5 h 28"/>
                <a:gd name="T44" fmla="*/ 12 w 17"/>
                <a:gd name="T45" fmla="*/ 3 h 28"/>
                <a:gd name="T46" fmla="*/ 14 w 17"/>
                <a:gd name="T47" fmla="*/ 1 h 28"/>
                <a:gd name="T48" fmla="*/ 16 w 17"/>
                <a:gd name="T49" fmla="*/ 0 h 28"/>
                <a:gd name="T50" fmla="*/ 15 w 17"/>
                <a:gd name="T51" fmla="*/ 1 h 28"/>
                <a:gd name="T52" fmla="*/ 15 w 17"/>
                <a:gd name="T53" fmla="*/ 4 h 28"/>
                <a:gd name="T54" fmla="*/ 12 w 17"/>
                <a:gd name="T55" fmla="*/ 8 h 28"/>
                <a:gd name="T56" fmla="*/ 11 w 17"/>
                <a:gd name="T57" fmla="*/ 11 h 28"/>
                <a:gd name="T58" fmla="*/ 10 w 17"/>
                <a:gd name="T59" fmla="*/ 14 h 28"/>
                <a:gd name="T60" fmla="*/ 10 w 17"/>
                <a:gd name="T61" fmla="*/ 18 h 28"/>
                <a:gd name="T62" fmla="*/ 9 w 17"/>
                <a:gd name="T63" fmla="*/ 22 h 28"/>
                <a:gd name="T64" fmla="*/ 8 w 17"/>
                <a:gd name="T65" fmla="*/ 25 h 28"/>
                <a:gd name="T66" fmla="*/ 8 w 17"/>
                <a:gd name="T67" fmla="*/ 2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 h="28">
                  <a:moveTo>
                    <a:pt x="8" y="27"/>
                  </a:moveTo>
                  <a:lnTo>
                    <a:pt x="7" y="25"/>
                  </a:lnTo>
                  <a:lnTo>
                    <a:pt x="6" y="25"/>
                  </a:lnTo>
                  <a:lnTo>
                    <a:pt x="5" y="25"/>
                  </a:lnTo>
                  <a:lnTo>
                    <a:pt x="2" y="25"/>
                  </a:lnTo>
                  <a:lnTo>
                    <a:pt x="2" y="23"/>
                  </a:lnTo>
                  <a:lnTo>
                    <a:pt x="1" y="23"/>
                  </a:lnTo>
                  <a:lnTo>
                    <a:pt x="0" y="22"/>
                  </a:lnTo>
                  <a:lnTo>
                    <a:pt x="0" y="21"/>
                  </a:lnTo>
                  <a:lnTo>
                    <a:pt x="0" y="19"/>
                  </a:lnTo>
                  <a:lnTo>
                    <a:pt x="0" y="18"/>
                  </a:lnTo>
                  <a:lnTo>
                    <a:pt x="0" y="17"/>
                  </a:lnTo>
                  <a:lnTo>
                    <a:pt x="1" y="16"/>
                  </a:lnTo>
                  <a:lnTo>
                    <a:pt x="2" y="16"/>
                  </a:lnTo>
                  <a:lnTo>
                    <a:pt x="2" y="14"/>
                  </a:lnTo>
                  <a:lnTo>
                    <a:pt x="5" y="14"/>
                  </a:lnTo>
                  <a:lnTo>
                    <a:pt x="6" y="14"/>
                  </a:lnTo>
                  <a:lnTo>
                    <a:pt x="8" y="12"/>
                  </a:lnTo>
                  <a:lnTo>
                    <a:pt x="9" y="11"/>
                  </a:lnTo>
                  <a:lnTo>
                    <a:pt x="10" y="9"/>
                  </a:lnTo>
                  <a:lnTo>
                    <a:pt x="10" y="8"/>
                  </a:lnTo>
                  <a:lnTo>
                    <a:pt x="11" y="5"/>
                  </a:lnTo>
                  <a:lnTo>
                    <a:pt x="12" y="3"/>
                  </a:lnTo>
                  <a:lnTo>
                    <a:pt x="14" y="1"/>
                  </a:lnTo>
                  <a:lnTo>
                    <a:pt x="16" y="0"/>
                  </a:lnTo>
                  <a:lnTo>
                    <a:pt x="15" y="1"/>
                  </a:lnTo>
                  <a:lnTo>
                    <a:pt x="15" y="4"/>
                  </a:lnTo>
                  <a:lnTo>
                    <a:pt x="12" y="8"/>
                  </a:lnTo>
                  <a:lnTo>
                    <a:pt x="11" y="11"/>
                  </a:lnTo>
                  <a:lnTo>
                    <a:pt x="10" y="14"/>
                  </a:lnTo>
                  <a:lnTo>
                    <a:pt x="10" y="18"/>
                  </a:lnTo>
                  <a:lnTo>
                    <a:pt x="9" y="22"/>
                  </a:lnTo>
                  <a:lnTo>
                    <a:pt x="8" y="25"/>
                  </a:lnTo>
                  <a:lnTo>
                    <a:pt x="8" y="27"/>
                  </a:lnTo>
                </a:path>
              </a:pathLst>
            </a:custGeom>
            <a:solidFill>
              <a:srgbClr val="CC99FF"/>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17" name="Freeform 426"/>
            <p:cNvSpPr/>
            <p:nvPr/>
          </p:nvSpPr>
          <p:spPr bwMode="auto">
            <a:xfrm>
              <a:off x="4383" y="2252"/>
              <a:ext cx="205" cy="115"/>
            </a:xfrm>
            <a:custGeom>
              <a:avLst/>
              <a:gdLst>
                <a:gd name="T0" fmla="*/ 10 w 160"/>
                <a:gd name="T1" fmla="*/ 100 h 103"/>
                <a:gd name="T2" fmla="*/ 4 w 160"/>
                <a:gd name="T3" fmla="*/ 98 h 103"/>
                <a:gd name="T4" fmla="*/ 0 w 160"/>
                <a:gd name="T5" fmla="*/ 90 h 103"/>
                <a:gd name="T6" fmla="*/ 0 w 160"/>
                <a:gd name="T7" fmla="*/ 82 h 103"/>
                <a:gd name="T8" fmla="*/ 5 w 160"/>
                <a:gd name="T9" fmla="*/ 77 h 103"/>
                <a:gd name="T10" fmla="*/ 12 w 160"/>
                <a:gd name="T11" fmla="*/ 76 h 103"/>
                <a:gd name="T12" fmla="*/ 21 w 160"/>
                <a:gd name="T13" fmla="*/ 71 h 103"/>
                <a:gd name="T14" fmla="*/ 29 w 160"/>
                <a:gd name="T15" fmla="*/ 67 h 103"/>
                <a:gd name="T16" fmla="*/ 38 w 160"/>
                <a:gd name="T17" fmla="*/ 59 h 103"/>
                <a:gd name="T18" fmla="*/ 43 w 160"/>
                <a:gd name="T19" fmla="*/ 49 h 103"/>
                <a:gd name="T20" fmla="*/ 48 w 160"/>
                <a:gd name="T21" fmla="*/ 45 h 103"/>
                <a:gd name="T22" fmla="*/ 54 w 160"/>
                <a:gd name="T23" fmla="*/ 42 h 103"/>
                <a:gd name="T24" fmla="*/ 59 w 160"/>
                <a:gd name="T25" fmla="*/ 40 h 103"/>
                <a:gd name="T26" fmla="*/ 56 w 160"/>
                <a:gd name="T27" fmla="*/ 33 h 103"/>
                <a:gd name="T28" fmla="*/ 51 w 160"/>
                <a:gd name="T29" fmla="*/ 34 h 103"/>
                <a:gd name="T30" fmla="*/ 46 w 160"/>
                <a:gd name="T31" fmla="*/ 29 h 103"/>
                <a:gd name="T32" fmla="*/ 54 w 160"/>
                <a:gd name="T33" fmla="*/ 13 h 103"/>
                <a:gd name="T34" fmla="*/ 59 w 160"/>
                <a:gd name="T35" fmla="*/ 3 h 103"/>
                <a:gd name="T36" fmla="*/ 65 w 160"/>
                <a:gd name="T37" fmla="*/ 3 h 103"/>
                <a:gd name="T38" fmla="*/ 74 w 160"/>
                <a:gd name="T39" fmla="*/ 1 h 103"/>
                <a:gd name="T40" fmla="*/ 79 w 160"/>
                <a:gd name="T41" fmla="*/ 0 h 103"/>
                <a:gd name="T42" fmla="*/ 86 w 160"/>
                <a:gd name="T43" fmla="*/ 6 h 103"/>
                <a:gd name="T44" fmla="*/ 99 w 160"/>
                <a:gd name="T45" fmla="*/ 15 h 103"/>
                <a:gd name="T46" fmla="*/ 114 w 160"/>
                <a:gd name="T47" fmla="*/ 23 h 103"/>
                <a:gd name="T48" fmla="*/ 130 w 160"/>
                <a:gd name="T49" fmla="*/ 31 h 103"/>
                <a:gd name="T50" fmla="*/ 144 w 160"/>
                <a:gd name="T51" fmla="*/ 42 h 103"/>
                <a:gd name="T52" fmla="*/ 147 w 160"/>
                <a:gd name="T53" fmla="*/ 45 h 103"/>
                <a:gd name="T54" fmla="*/ 151 w 160"/>
                <a:gd name="T55" fmla="*/ 50 h 103"/>
                <a:gd name="T56" fmla="*/ 154 w 160"/>
                <a:gd name="T57" fmla="*/ 59 h 103"/>
                <a:gd name="T58" fmla="*/ 155 w 160"/>
                <a:gd name="T59" fmla="*/ 67 h 103"/>
                <a:gd name="T60" fmla="*/ 157 w 160"/>
                <a:gd name="T61" fmla="*/ 76 h 103"/>
                <a:gd name="T62" fmla="*/ 151 w 160"/>
                <a:gd name="T63" fmla="*/ 81 h 103"/>
                <a:gd name="T64" fmla="*/ 148 w 160"/>
                <a:gd name="T65" fmla="*/ 84 h 103"/>
                <a:gd name="T66" fmla="*/ 144 w 160"/>
                <a:gd name="T67" fmla="*/ 91 h 103"/>
                <a:gd name="T68" fmla="*/ 138 w 160"/>
                <a:gd name="T69" fmla="*/ 94 h 103"/>
                <a:gd name="T70" fmla="*/ 132 w 160"/>
                <a:gd name="T71" fmla="*/ 97 h 103"/>
                <a:gd name="T72" fmla="*/ 128 w 160"/>
                <a:gd name="T73" fmla="*/ 97 h 103"/>
                <a:gd name="T74" fmla="*/ 129 w 160"/>
                <a:gd name="T75" fmla="*/ 93 h 103"/>
                <a:gd name="T76" fmla="*/ 132 w 160"/>
                <a:gd name="T77" fmla="*/ 91 h 103"/>
                <a:gd name="T78" fmla="*/ 135 w 160"/>
                <a:gd name="T79" fmla="*/ 85 h 103"/>
                <a:gd name="T80" fmla="*/ 137 w 160"/>
                <a:gd name="T81" fmla="*/ 78 h 103"/>
                <a:gd name="T82" fmla="*/ 133 w 160"/>
                <a:gd name="T83" fmla="*/ 75 h 103"/>
                <a:gd name="T84" fmla="*/ 130 w 160"/>
                <a:gd name="T85" fmla="*/ 78 h 103"/>
                <a:gd name="T86" fmla="*/ 121 w 160"/>
                <a:gd name="T87" fmla="*/ 85 h 103"/>
                <a:gd name="T88" fmla="*/ 110 w 160"/>
                <a:gd name="T89" fmla="*/ 91 h 103"/>
                <a:gd name="T90" fmla="*/ 103 w 160"/>
                <a:gd name="T91" fmla="*/ 93 h 103"/>
                <a:gd name="T92" fmla="*/ 95 w 160"/>
                <a:gd name="T93" fmla="*/ 93 h 103"/>
                <a:gd name="T94" fmla="*/ 88 w 160"/>
                <a:gd name="T95" fmla="*/ 93 h 103"/>
                <a:gd name="T96" fmla="*/ 80 w 160"/>
                <a:gd name="T97" fmla="*/ 93 h 103"/>
                <a:gd name="T98" fmla="*/ 70 w 160"/>
                <a:gd name="T99" fmla="*/ 89 h 103"/>
                <a:gd name="T100" fmla="*/ 59 w 160"/>
                <a:gd name="T101" fmla="*/ 83 h 103"/>
                <a:gd name="T102" fmla="*/ 46 w 160"/>
                <a:gd name="T103" fmla="*/ 84 h 103"/>
                <a:gd name="T104" fmla="*/ 38 w 160"/>
                <a:gd name="T105" fmla="*/ 90 h 103"/>
                <a:gd name="T106" fmla="*/ 28 w 160"/>
                <a:gd name="T107" fmla="*/ 96 h 103"/>
                <a:gd name="T108" fmla="*/ 19 w 160"/>
                <a:gd name="T109" fmla="*/ 10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0" h="103">
                  <a:moveTo>
                    <a:pt x="12" y="102"/>
                  </a:moveTo>
                  <a:lnTo>
                    <a:pt x="11" y="102"/>
                  </a:lnTo>
                  <a:lnTo>
                    <a:pt x="11" y="100"/>
                  </a:lnTo>
                  <a:lnTo>
                    <a:pt x="10" y="100"/>
                  </a:lnTo>
                  <a:lnTo>
                    <a:pt x="6" y="100"/>
                  </a:lnTo>
                  <a:lnTo>
                    <a:pt x="6" y="99"/>
                  </a:lnTo>
                  <a:lnTo>
                    <a:pt x="5" y="98"/>
                  </a:lnTo>
                  <a:lnTo>
                    <a:pt x="4" y="98"/>
                  </a:lnTo>
                  <a:lnTo>
                    <a:pt x="2" y="97"/>
                  </a:lnTo>
                  <a:lnTo>
                    <a:pt x="2" y="94"/>
                  </a:lnTo>
                  <a:lnTo>
                    <a:pt x="2" y="93"/>
                  </a:lnTo>
                  <a:lnTo>
                    <a:pt x="0" y="90"/>
                  </a:lnTo>
                  <a:lnTo>
                    <a:pt x="0" y="89"/>
                  </a:lnTo>
                  <a:lnTo>
                    <a:pt x="0" y="85"/>
                  </a:lnTo>
                  <a:lnTo>
                    <a:pt x="0" y="84"/>
                  </a:lnTo>
                  <a:lnTo>
                    <a:pt x="0" y="82"/>
                  </a:lnTo>
                  <a:lnTo>
                    <a:pt x="1" y="78"/>
                  </a:lnTo>
                  <a:lnTo>
                    <a:pt x="2" y="78"/>
                  </a:lnTo>
                  <a:lnTo>
                    <a:pt x="4" y="77"/>
                  </a:lnTo>
                  <a:lnTo>
                    <a:pt x="5" y="77"/>
                  </a:lnTo>
                  <a:lnTo>
                    <a:pt x="6" y="77"/>
                  </a:lnTo>
                  <a:lnTo>
                    <a:pt x="9" y="76"/>
                  </a:lnTo>
                  <a:lnTo>
                    <a:pt x="11" y="76"/>
                  </a:lnTo>
                  <a:lnTo>
                    <a:pt x="12" y="76"/>
                  </a:lnTo>
                  <a:lnTo>
                    <a:pt x="14" y="76"/>
                  </a:lnTo>
                  <a:lnTo>
                    <a:pt x="17" y="74"/>
                  </a:lnTo>
                  <a:lnTo>
                    <a:pt x="19" y="73"/>
                  </a:lnTo>
                  <a:lnTo>
                    <a:pt x="21" y="71"/>
                  </a:lnTo>
                  <a:lnTo>
                    <a:pt x="24" y="70"/>
                  </a:lnTo>
                  <a:lnTo>
                    <a:pt x="25" y="69"/>
                  </a:lnTo>
                  <a:lnTo>
                    <a:pt x="27" y="68"/>
                  </a:lnTo>
                  <a:lnTo>
                    <a:pt x="29" y="67"/>
                  </a:lnTo>
                  <a:lnTo>
                    <a:pt x="31" y="64"/>
                  </a:lnTo>
                  <a:lnTo>
                    <a:pt x="34" y="63"/>
                  </a:lnTo>
                  <a:lnTo>
                    <a:pt x="36" y="60"/>
                  </a:lnTo>
                  <a:lnTo>
                    <a:pt x="38" y="59"/>
                  </a:lnTo>
                  <a:lnTo>
                    <a:pt x="38" y="57"/>
                  </a:lnTo>
                  <a:lnTo>
                    <a:pt x="40" y="54"/>
                  </a:lnTo>
                  <a:lnTo>
                    <a:pt x="42" y="51"/>
                  </a:lnTo>
                  <a:lnTo>
                    <a:pt x="43" y="49"/>
                  </a:lnTo>
                  <a:lnTo>
                    <a:pt x="44" y="46"/>
                  </a:lnTo>
                  <a:lnTo>
                    <a:pt x="45" y="46"/>
                  </a:lnTo>
                  <a:lnTo>
                    <a:pt x="46" y="46"/>
                  </a:lnTo>
                  <a:lnTo>
                    <a:pt x="48" y="45"/>
                  </a:lnTo>
                  <a:lnTo>
                    <a:pt x="49" y="45"/>
                  </a:lnTo>
                  <a:lnTo>
                    <a:pt x="51" y="44"/>
                  </a:lnTo>
                  <a:lnTo>
                    <a:pt x="51" y="42"/>
                  </a:lnTo>
                  <a:lnTo>
                    <a:pt x="54" y="42"/>
                  </a:lnTo>
                  <a:lnTo>
                    <a:pt x="55" y="41"/>
                  </a:lnTo>
                  <a:lnTo>
                    <a:pt x="55" y="40"/>
                  </a:lnTo>
                  <a:lnTo>
                    <a:pt x="57" y="40"/>
                  </a:lnTo>
                  <a:lnTo>
                    <a:pt x="59" y="40"/>
                  </a:lnTo>
                  <a:lnTo>
                    <a:pt x="61" y="40"/>
                  </a:lnTo>
                  <a:lnTo>
                    <a:pt x="61" y="35"/>
                  </a:lnTo>
                  <a:lnTo>
                    <a:pt x="59" y="33"/>
                  </a:lnTo>
                  <a:lnTo>
                    <a:pt x="56" y="33"/>
                  </a:lnTo>
                  <a:lnTo>
                    <a:pt x="55" y="33"/>
                  </a:lnTo>
                  <a:lnTo>
                    <a:pt x="54" y="33"/>
                  </a:lnTo>
                  <a:lnTo>
                    <a:pt x="51" y="33"/>
                  </a:lnTo>
                  <a:lnTo>
                    <a:pt x="51" y="34"/>
                  </a:lnTo>
                  <a:lnTo>
                    <a:pt x="48" y="34"/>
                  </a:lnTo>
                  <a:lnTo>
                    <a:pt x="45" y="35"/>
                  </a:lnTo>
                  <a:lnTo>
                    <a:pt x="46" y="32"/>
                  </a:lnTo>
                  <a:lnTo>
                    <a:pt x="46" y="29"/>
                  </a:lnTo>
                  <a:lnTo>
                    <a:pt x="49" y="24"/>
                  </a:lnTo>
                  <a:lnTo>
                    <a:pt x="51" y="20"/>
                  </a:lnTo>
                  <a:lnTo>
                    <a:pt x="52" y="16"/>
                  </a:lnTo>
                  <a:lnTo>
                    <a:pt x="54" y="13"/>
                  </a:lnTo>
                  <a:lnTo>
                    <a:pt x="55" y="9"/>
                  </a:lnTo>
                  <a:lnTo>
                    <a:pt x="55" y="4"/>
                  </a:lnTo>
                  <a:lnTo>
                    <a:pt x="57" y="3"/>
                  </a:lnTo>
                  <a:lnTo>
                    <a:pt x="59" y="3"/>
                  </a:lnTo>
                  <a:lnTo>
                    <a:pt x="61" y="3"/>
                  </a:lnTo>
                  <a:lnTo>
                    <a:pt x="62" y="3"/>
                  </a:lnTo>
                  <a:lnTo>
                    <a:pt x="64" y="3"/>
                  </a:lnTo>
                  <a:lnTo>
                    <a:pt x="65" y="3"/>
                  </a:lnTo>
                  <a:lnTo>
                    <a:pt x="68" y="3"/>
                  </a:lnTo>
                  <a:lnTo>
                    <a:pt x="69" y="3"/>
                  </a:lnTo>
                  <a:lnTo>
                    <a:pt x="71" y="1"/>
                  </a:lnTo>
                  <a:lnTo>
                    <a:pt x="74" y="1"/>
                  </a:lnTo>
                  <a:lnTo>
                    <a:pt x="74" y="0"/>
                  </a:lnTo>
                  <a:lnTo>
                    <a:pt x="77" y="0"/>
                  </a:lnTo>
                  <a:lnTo>
                    <a:pt x="78" y="0"/>
                  </a:lnTo>
                  <a:lnTo>
                    <a:pt x="79" y="0"/>
                  </a:lnTo>
                  <a:lnTo>
                    <a:pt x="80" y="0"/>
                  </a:lnTo>
                  <a:lnTo>
                    <a:pt x="82" y="1"/>
                  </a:lnTo>
                  <a:lnTo>
                    <a:pt x="82" y="3"/>
                  </a:lnTo>
                  <a:lnTo>
                    <a:pt x="86" y="6"/>
                  </a:lnTo>
                  <a:lnTo>
                    <a:pt x="89" y="9"/>
                  </a:lnTo>
                  <a:lnTo>
                    <a:pt x="92" y="11"/>
                  </a:lnTo>
                  <a:lnTo>
                    <a:pt x="95" y="13"/>
                  </a:lnTo>
                  <a:lnTo>
                    <a:pt x="99" y="15"/>
                  </a:lnTo>
                  <a:lnTo>
                    <a:pt x="103" y="17"/>
                  </a:lnTo>
                  <a:lnTo>
                    <a:pt x="106" y="20"/>
                  </a:lnTo>
                  <a:lnTo>
                    <a:pt x="110" y="22"/>
                  </a:lnTo>
                  <a:lnTo>
                    <a:pt x="114" y="23"/>
                  </a:lnTo>
                  <a:lnTo>
                    <a:pt x="118" y="25"/>
                  </a:lnTo>
                  <a:lnTo>
                    <a:pt x="122" y="27"/>
                  </a:lnTo>
                  <a:lnTo>
                    <a:pt x="124" y="29"/>
                  </a:lnTo>
                  <a:lnTo>
                    <a:pt x="130" y="31"/>
                  </a:lnTo>
                  <a:lnTo>
                    <a:pt x="133" y="33"/>
                  </a:lnTo>
                  <a:lnTo>
                    <a:pt x="137" y="34"/>
                  </a:lnTo>
                  <a:lnTo>
                    <a:pt x="139" y="38"/>
                  </a:lnTo>
                  <a:lnTo>
                    <a:pt x="144" y="42"/>
                  </a:lnTo>
                  <a:lnTo>
                    <a:pt x="145" y="42"/>
                  </a:lnTo>
                  <a:lnTo>
                    <a:pt x="145" y="44"/>
                  </a:lnTo>
                  <a:lnTo>
                    <a:pt x="146" y="45"/>
                  </a:lnTo>
                  <a:lnTo>
                    <a:pt x="147" y="45"/>
                  </a:lnTo>
                  <a:lnTo>
                    <a:pt x="148" y="46"/>
                  </a:lnTo>
                  <a:lnTo>
                    <a:pt x="149" y="46"/>
                  </a:lnTo>
                  <a:lnTo>
                    <a:pt x="151" y="49"/>
                  </a:lnTo>
                  <a:lnTo>
                    <a:pt x="151" y="50"/>
                  </a:lnTo>
                  <a:lnTo>
                    <a:pt x="154" y="53"/>
                  </a:lnTo>
                  <a:lnTo>
                    <a:pt x="154" y="54"/>
                  </a:lnTo>
                  <a:lnTo>
                    <a:pt x="154" y="57"/>
                  </a:lnTo>
                  <a:lnTo>
                    <a:pt x="154" y="59"/>
                  </a:lnTo>
                  <a:lnTo>
                    <a:pt x="155" y="62"/>
                  </a:lnTo>
                  <a:lnTo>
                    <a:pt x="155" y="63"/>
                  </a:lnTo>
                  <a:lnTo>
                    <a:pt x="155" y="64"/>
                  </a:lnTo>
                  <a:lnTo>
                    <a:pt x="155" y="67"/>
                  </a:lnTo>
                  <a:lnTo>
                    <a:pt x="156" y="69"/>
                  </a:lnTo>
                  <a:lnTo>
                    <a:pt x="156" y="71"/>
                  </a:lnTo>
                  <a:lnTo>
                    <a:pt x="156" y="74"/>
                  </a:lnTo>
                  <a:lnTo>
                    <a:pt x="157" y="76"/>
                  </a:lnTo>
                  <a:lnTo>
                    <a:pt x="158" y="78"/>
                  </a:lnTo>
                  <a:lnTo>
                    <a:pt x="159" y="81"/>
                  </a:lnTo>
                  <a:lnTo>
                    <a:pt x="152" y="78"/>
                  </a:lnTo>
                  <a:lnTo>
                    <a:pt x="151" y="81"/>
                  </a:lnTo>
                  <a:lnTo>
                    <a:pt x="151" y="82"/>
                  </a:lnTo>
                  <a:lnTo>
                    <a:pt x="149" y="83"/>
                  </a:lnTo>
                  <a:lnTo>
                    <a:pt x="149" y="84"/>
                  </a:lnTo>
                  <a:lnTo>
                    <a:pt x="148" y="84"/>
                  </a:lnTo>
                  <a:lnTo>
                    <a:pt x="147" y="85"/>
                  </a:lnTo>
                  <a:lnTo>
                    <a:pt x="146" y="88"/>
                  </a:lnTo>
                  <a:lnTo>
                    <a:pt x="145" y="90"/>
                  </a:lnTo>
                  <a:lnTo>
                    <a:pt x="144" y="91"/>
                  </a:lnTo>
                  <a:lnTo>
                    <a:pt x="143" y="92"/>
                  </a:lnTo>
                  <a:lnTo>
                    <a:pt x="141" y="93"/>
                  </a:lnTo>
                  <a:lnTo>
                    <a:pt x="139" y="94"/>
                  </a:lnTo>
                  <a:lnTo>
                    <a:pt x="138" y="94"/>
                  </a:lnTo>
                  <a:lnTo>
                    <a:pt x="137" y="96"/>
                  </a:lnTo>
                  <a:lnTo>
                    <a:pt x="135" y="97"/>
                  </a:lnTo>
                  <a:lnTo>
                    <a:pt x="133" y="97"/>
                  </a:lnTo>
                  <a:lnTo>
                    <a:pt x="132" y="97"/>
                  </a:lnTo>
                  <a:lnTo>
                    <a:pt x="131" y="97"/>
                  </a:lnTo>
                  <a:lnTo>
                    <a:pt x="130" y="97"/>
                  </a:lnTo>
                  <a:lnTo>
                    <a:pt x="129" y="97"/>
                  </a:lnTo>
                  <a:lnTo>
                    <a:pt x="128" y="97"/>
                  </a:lnTo>
                  <a:lnTo>
                    <a:pt x="124" y="97"/>
                  </a:lnTo>
                  <a:lnTo>
                    <a:pt x="126" y="94"/>
                  </a:lnTo>
                  <a:lnTo>
                    <a:pt x="128" y="94"/>
                  </a:lnTo>
                  <a:lnTo>
                    <a:pt x="129" y="93"/>
                  </a:lnTo>
                  <a:lnTo>
                    <a:pt x="130" y="93"/>
                  </a:lnTo>
                  <a:lnTo>
                    <a:pt x="131" y="93"/>
                  </a:lnTo>
                  <a:lnTo>
                    <a:pt x="131" y="92"/>
                  </a:lnTo>
                  <a:lnTo>
                    <a:pt x="132" y="91"/>
                  </a:lnTo>
                  <a:lnTo>
                    <a:pt x="133" y="90"/>
                  </a:lnTo>
                  <a:lnTo>
                    <a:pt x="133" y="89"/>
                  </a:lnTo>
                  <a:lnTo>
                    <a:pt x="135" y="88"/>
                  </a:lnTo>
                  <a:lnTo>
                    <a:pt x="135" y="85"/>
                  </a:lnTo>
                  <a:lnTo>
                    <a:pt x="135" y="84"/>
                  </a:lnTo>
                  <a:lnTo>
                    <a:pt x="136" y="82"/>
                  </a:lnTo>
                  <a:lnTo>
                    <a:pt x="137" y="81"/>
                  </a:lnTo>
                  <a:lnTo>
                    <a:pt x="137" y="78"/>
                  </a:lnTo>
                  <a:lnTo>
                    <a:pt x="137" y="76"/>
                  </a:lnTo>
                  <a:lnTo>
                    <a:pt x="135" y="74"/>
                  </a:lnTo>
                  <a:lnTo>
                    <a:pt x="133" y="74"/>
                  </a:lnTo>
                  <a:lnTo>
                    <a:pt x="133" y="75"/>
                  </a:lnTo>
                  <a:lnTo>
                    <a:pt x="132" y="76"/>
                  </a:lnTo>
                  <a:lnTo>
                    <a:pt x="131" y="76"/>
                  </a:lnTo>
                  <a:lnTo>
                    <a:pt x="131" y="78"/>
                  </a:lnTo>
                  <a:lnTo>
                    <a:pt x="130" y="78"/>
                  </a:lnTo>
                  <a:lnTo>
                    <a:pt x="130" y="81"/>
                  </a:lnTo>
                  <a:lnTo>
                    <a:pt x="126" y="82"/>
                  </a:lnTo>
                  <a:lnTo>
                    <a:pt x="122" y="84"/>
                  </a:lnTo>
                  <a:lnTo>
                    <a:pt x="121" y="85"/>
                  </a:lnTo>
                  <a:lnTo>
                    <a:pt x="119" y="88"/>
                  </a:lnTo>
                  <a:lnTo>
                    <a:pt x="115" y="88"/>
                  </a:lnTo>
                  <a:lnTo>
                    <a:pt x="114" y="89"/>
                  </a:lnTo>
                  <a:lnTo>
                    <a:pt x="110" y="91"/>
                  </a:lnTo>
                  <a:lnTo>
                    <a:pt x="107" y="93"/>
                  </a:lnTo>
                  <a:lnTo>
                    <a:pt x="106" y="93"/>
                  </a:lnTo>
                  <a:lnTo>
                    <a:pt x="105" y="93"/>
                  </a:lnTo>
                  <a:lnTo>
                    <a:pt x="103" y="93"/>
                  </a:lnTo>
                  <a:lnTo>
                    <a:pt x="102" y="93"/>
                  </a:lnTo>
                  <a:lnTo>
                    <a:pt x="99" y="93"/>
                  </a:lnTo>
                  <a:lnTo>
                    <a:pt x="97" y="93"/>
                  </a:lnTo>
                  <a:lnTo>
                    <a:pt x="95" y="93"/>
                  </a:lnTo>
                  <a:lnTo>
                    <a:pt x="94" y="93"/>
                  </a:lnTo>
                  <a:lnTo>
                    <a:pt x="92" y="93"/>
                  </a:lnTo>
                  <a:lnTo>
                    <a:pt x="90" y="93"/>
                  </a:lnTo>
                  <a:lnTo>
                    <a:pt x="88" y="93"/>
                  </a:lnTo>
                  <a:lnTo>
                    <a:pt x="86" y="93"/>
                  </a:lnTo>
                  <a:lnTo>
                    <a:pt x="84" y="93"/>
                  </a:lnTo>
                  <a:lnTo>
                    <a:pt x="82" y="93"/>
                  </a:lnTo>
                  <a:lnTo>
                    <a:pt x="80" y="93"/>
                  </a:lnTo>
                  <a:lnTo>
                    <a:pt x="78" y="93"/>
                  </a:lnTo>
                  <a:lnTo>
                    <a:pt x="77" y="92"/>
                  </a:lnTo>
                  <a:lnTo>
                    <a:pt x="74" y="90"/>
                  </a:lnTo>
                  <a:lnTo>
                    <a:pt x="70" y="89"/>
                  </a:lnTo>
                  <a:lnTo>
                    <a:pt x="68" y="88"/>
                  </a:lnTo>
                  <a:lnTo>
                    <a:pt x="65" y="88"/>
                  </a:lnTo>
                  <a:lnTo>
                    <a:pt x="62" y="84"/>
                  </a:lnTo>
                  <a:lnTo>
                    <a:pt x="59" y="83"/>
                  </a:lnTo>
                  <a:lnTo>
                    <a:pt x="55" y="81"/>
                  </a:lnTo>
                  <a:lnTo>
                    <a:pt x="51" y="81"/>
                  </a:lnTo>
                  <a:lnTo>
                    <a:pt x="49" y="82"/>
                  </a:lnTo>
                  <a:lnTo>
                    <a:pt x="46" y="84"/>
                  </a:lnTo>
                  <a:lnTo>
                    <a:pt x="45" y="85"/>
                  </a:lnTo>
                  <a:lnTo>
                    <a:pt x="42" y="88"/>
                  </a:lnTo>
                  <a:lnTo>
                    <a:pt x="40" y="88"/>
                  </a:lnTo>
                  <a:lnTo>
                    <a:pt x="38" y="90"/>
                  </a:lnTo>
                  <a:lnTo>
                    <a:pt x="36" y="92"/>
                  </a:lnTo>
                  <a:lnTo>
                    <a:pt x="35" y="93"/>
                  </a:lnTo>
                  <a:lnTo>
                    <a:pt x="30" y="94"/>
                  </a:lnTo>
                  <a:lnTo>
                    <a:pt x="28" y="96"/>
                  </a:lnTo>
                  <a:lnTo>
                    <a:pt x="26" y="97"/>
                  </a:lnTo>
                  <a:lnTo>
                    <a:pt x="24" y="98"/>
                  </a:lnTo>
                  <a:lnTo>
                    <a:pt x="21" y="99"/>
                  </a:lnTo>
                  <a:lnTo>
                    <a:pt x="19" y="100"/>
                  </a:lnTo>
                  <a:lnTo>
                    <a:pt x="15" y="100"/>
                  </a:lnTo>
                  <a:lnTo>
                    <a:pt x="13" y="102"/>
                  </a:lnTo>
                  <a:lnTo>
                    <a:pt x="12" y="102"/>
                  </a:lnTo>
                </a:path>
              </a:pathLst>
            </a:custGeom>
            <a:gradFill rotWithShape="0">
              <a:gsLst>
                <a:gs pos="0">
                  <a:srgbClr val="FFCC99"/>
                </a:gs>
                <a:gs pos="100000">
                  <a:srgbClr val="FFFFFF"/>
                </a:gs>
              </a:gsLst>
              <a:lin ang="5400000"/>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18" name="Freeform 427"/>
            <p:cNvSpPr/>
            <p:nvPr/>
          </p:nvSpPr>
          <p:spPr bwMode="auto">
            <a:xfrm>
              <a:off x="4368" y="2272"/>
              <a:ext cx="41" cy="60"/>
            </a:xfrm>
            <a:custGeom>
              <a:avLst/>
              <a:gdLst>
                <a:gd name="T0" fmla="*/ 6 w 32"/>
                <a:gd name="T1" fmla="*/ 53 h 54"/>
                <a:gd name="T2" fmla="*/ 4 w 32"/>
                <a:gd name="T3" fmla="*/ 51 h 54"/>
                <a:gd name="T4" fmla="*/ 3 w 32"/>
                <a:gd name="T5" fmla="*/ 49 h 54"/>
                <a:gd name="T6" fmla="*/ 2 w 32"/>
                <a:gd name="T7" fmla="*/ 47 h 54"/>
                <a:gd name="T8" fmla="*/ 2 w 32"/>
                <a:gd name="T9" fmla="*/ 44 h 54"/>
                <a:gd name="T10" fmla="*/ 1 w 32"/>
                <a:gd name="T11" fmla="*/ 42 h 54"/>
                <a:gd name="T12" fmla="*/ 0 w 32"/>
                <a:gd name="T13" fmla="*/ 38 h 54"/>
                <a:gd name="T14" fmla="*/ 0 w 32"/>
                <a:gd name="T15" fmla="*/ 35 h 54"/>
                <a:gd name="T16" fmla="*/ 0 w 32"/>
                <a:gd name="T17" fmla="*/ 32 h 54"/>
                <a:gd name="T18" fmla="*/ 2 w 32"/>
                <a:gd name="T19" fmla="*/ 30 h 54"/>
                <a:gd name="T20" fmla="*/ 3 w 32"/>
                <a:gd name="T21" fmla="*/ 28 h 54"/>
                <a:gd name="T22" fmla="*/ 5 w 32"/>
                <a:gd name="T23" fmla="*/ 25 h 54"/>
                <a:gd name="T24" fmla="*/ 9 w 32"/>
                <a:gd name="T25" fmla="*/ 23 h 54"/>
                <a:gd name="T26" fmla="*/ 10 w 32"/>
                <a:gd name="T27" fmla="*/ 21 h 54"/>
                <a:gd name="T28" fmla="*/ 11 w 32"/>
                <a:gd name="T29" fmla="*/ 17 h 54"/>
                <a:gd name="T30" fmla="*/ 13 w 32"/>
                <a:gd name="T31" fmla="*/ 14 h 54"/>
                <a:gd name="T32" fmla="*/ 14 w 32"/>
                <a:gd name="T33" fmla="*/ 10 h 54"/>
                <a:gd name="T34" fmla="*/ 17 w 32"/>
                <a:gd name="T35" fmla="*/ 8 h 54"/>
                <a:gd name="T36" fmla="*/ 18 w 32"/>
                <a:gd name="T37" fmla="*/ 8 h 54"/>
                <a:gd name="T38" fmla="*/ 18 w 32"/>
                <a:gd name="T39" fmla="*/ 7 h 54"/>
                <a:gd name="T40" fmla="*/ 20 w 32"/>
                <a:gd name="T41" fmla="*/ 4 h 54"/>
                <a:gd name="T42" fmla="*/ 23 w 32"/>
                <a:gd name="T43" fmla="*/ 3 h 54"/>
                <a:gd name="T44" fmla="*/ 26 w 32"/>
                <a:gd name="T45" fmla="*/ 3 h 54"/>
                <a:gd name="T46" fmla="*/ 26 w 32"/>
                <a:gd name="T47" fmla="*/ 1 h 54"/>
                <a:gd name="T48" fmla="*/ 29 w 32"/>
                <a:gd name="T49" fmla="*/ 0 h 54"/>
                <a:gd name="T50" fmla="*/ 31 w 32"/>
                <a:gd name="T51" fmla="*/ 0 h 54"/>
                <a:gd name="T52" fmla="*/ 30 w 32"/>
                <a:gd name="T53" fmla="*/ 3 h 54"/>
                <a:gd name="T54" fmla="*/ 29 w 32"/>
                <a:gd name="T55" fmla="*/ 5 h 54"/>
                <a:gd name="T56" fmla="*/ 28 w 32"/>
                <a:gd name="T57" fmla="*/ 8 h 54"/>
                <a:gd name="T58" fmla="*/ 26 w 32"/>
                <a:gd name="T59" fmla="*/ 11 h 54"/>
                <a:gd name="T60" fmla="*/ 26 w 32"/>
                <a:gd name="T61" fmla="*/ 15 h 54"/>
                <a:gd name="T62" fmla="*/ 26 w 32"/>
                <a:gd name="T63" fmla="*/ 18 h 54"/>
                <a:gd name="T64" fmla="*/ 23 w 32"/>
                <a:gd name="T65" fmla="*/ 21 h 54"/>
                <a:gd name="T66" fmla="*/ 22 w 32"/>
                <a:gd name="T67" fmla="*/ 24 h 54"/>
                <a:gd name="T68" fmla="*/ 20 w 32"/>
                <a:gd name="T69" fmla="*/ 28 h 54"/>
                <a:gd name="T70" fmla="*/ 19 w 32"/>
                <a:gd name="T71" fmla="*/ 30 h 54"/>
                <a:gd name="T72" fmla="*/ 18 w 32"/>
                <a:gd name="T73" fmla="*/ 35 h 54"/>
                <a:gd name="T74" fmla="*/ 17 w 32"/>
                <a:gd name="T75" fmla="*/ 37 h 54"/>
                <a:gd name="T76" fmla="*/ 16 w 32"/>
                <a:gd name="T77" fmla="*/ 40 h 54"/>
                <a:gd name="T78" fmla="*/ 14 w 32"/>
                <a:gd name="T79" fmla="*/ 44 h 54"/>
                <a:gd name="T80" fmla="*/ 14 w 32"/>
                <a:gd name="T81" fmla="*/ 47 h 54"/>
                <a:gd name="T82" fmla="*/ 13 w 32"/>
                <a:gd name="T83" fmla="*/ 51 h 54"/>
                <a:gd name="T84" fmla="*/ 6 w 32"/>
                <a:gd name="T85" fmla="*/ 5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 h="54">
                  <a:moveTo>
                    <a:pt x="6" y="53"/>
                  </a:moveTo>
                  <a:lnTo>
                    <a:pt x="4" y="51"/>
                  </a:lnTo>
                  <a:lnTo>
                    <a:pt x="3" y="49"/>
                  </a:lnTo>
                  <a:lnTo>
                    <a:pt x="2" y="47"/>
                  </a:lnTo>
                  <a:lnTo>
                    <a:pt x="2" y="44"/>
                  </a:lnTo>
                  <a:lnTo>
                    <a:pt x="1" y="42"/>
                  </a:lnTo>
                  <a:lnTo>
                    <a:pt x="0" y="38"/>
                  </a:lnTo>
                  <a:lnTo>
                    <a:pt x="0" y="35"/>
                  </a:lnTo>
                  <a:lnTo>
                    <a:pt x="0" y="32"/>
                  </a:lnTo>
                  <a:lnTo>
                    <a:pt x="2" y="30"/>
                  </a:lnTo>
                  <a:lnTo>
                    <a:pt x="3" y="28"/>
                  </a:lnTo>
                  <a:lnTo>
                    <a:pt x="5" y="25"/>
                  </a:lnTo>
                  <a:lnTo>
                    <a:pt x="9" y="23"/>
                  </a:lnTo>
                  <a:lnTo>
                    <a:pt x="10" y="21"/>
                  </a:lnTo>
                  <a:lnTo>
                    <a:pt x="11" y="17"/>
                  </a:lnTo>
                  <a:lnTo>
                    <a:pt x="13" y="14"/>
                  </a:lnTo>
                  <a:lnTo>
                    <a:pt x="14" y="10"/>
                  </a:lnTo>
                  <a:lnTo>
                    <a:pt x="17" y="8"/>
                  </a:lnTo>
                  <a:lnTo>
                    <a:pt x="18" y="8"/>
                  </a:lnTo>
                  <a:lnTo>
                    <a:pt x="18" y="7"/>
                  </a:lnTo>
                  <a:lnTo>
                    <a:pt x="20" y="4"/>
                  </a:lnTo>
                  <a:lnTo>
                    <a:pt x="23" y="3"/>
                  </a:lnTo>
                  <a:lnTo>
                    <a:pt x="26" y="3"/>
                  </a:lnTo>
                  <a:lnTo>
                    <a:pt x="26" y="1"/>
                  </a:lnTo>
                  <a:lnTo>
                    <a:pt x="29" y="0"/>
                  </a:lnTo>
                  <a:lnTo>
                    <a:pt x="31" y="0"/>
                  </a:lnTo>
                  <a:lnTo>
                    <a:pt x="30" y="3"/>
                  </a:lnTo>
                  <a:lnTo>
                    <a:pt x="29" y="5"/>
                  </a:lnTo>
                  <a:lnTo>
                    <a:pt x="28" y="8"/>
                  </a:lnTo>
                  <a:lnTo>
                    <a:pt x="26" y="11"/>
                  </a:lnTo>
                  <a:lnTo>
                    <a:pt x="26" y="15"/>
                  </a:lnTo>
                  <a:lnTo>
                    <a:pt x="26" y="18"/>
                  </a:lnTo>
                  <a:lnTo>
                    <a:pt x="23" y="21"/>
                  </a:lnTo>
                  <a:lnTo>
                    <a:pt x="22" y="24"/>
                  </a:lnTo>
                  <a:lnTo>
                    <a:pt x="20" y="28"/>
                  </a:lnTo>
                  <a:lnTo>
                    <a:pt x="19" y="30"/>
                  </a:lnTo>
                  <a:lnTo>
                    <a:pt x="18" y="35"/>
                  </a:lnTo>
                  <a:lnTo>
                    <a:pt x="17" y="37"/>
                  </a:lnTo>
                  <a:lnTo>
                    <a:pt x="16" y="40"/>
                  </a:lnTo>
                  <a:lnTo>
                    <a:pt x="14" y="44"/>
                  </a:lnTo>
                  <a:lnTo>
                    <a:pt x="14" y="47"/>
                  </a:lnTo>
                  <a:lnTo>
                    <a:pt x="13" y="51"/>
                  </a:lnTo>
                  <a:lnTo>
                    <a:pt x="6" y="53"/>
                  </a:lnTo>
                </a:path>
              </a:pathLst>
            </a:custGeom>
            <a:solidFill>
              <a:srgbClr val="FFCC99"/>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19" name="Freeform 428"/>
            <p:cNvSpPr/>
            <p:nvPr/>
          </p:nvSpPr>
          <p:spPr bwMode="auto">
            <a:xfrm>
              <a:off x="4396" y="2199"/>
              <a:ext cx="68" cy="129"/>
            </a:xfrm>
            <a:custGeom>
              <a:avLst/>
              <a:gdLst>
                <a:gd name="T0" fmla="*/ 0 w 52"/>
                <a:gd name="T1" fmla="*/ 114 h 115"/>
                <a:gd name="T2" fmla="*/ 2 w 52"/>
                <a:gd name="T3" fmla="*/ 107 h 115"/>
                <a:gd name="T4" fmla="*/ 4 w 52"/>
                <a:gd name="T5" fmla="*/ 99 h 115"/>
                <a:gd name="T6" fmla="*/ 6 w 52"/>
                <a:gd name="T7" fmla="*/ 92 h 115"/>
                <a:gd name="T8" fmla="*/ 10 w 52"/>
                <a:gd name="T9" fmla="*/ 86 h 115"/>
                <a:gd name="T10" fmla="*/ 12 w 52"/>
                <a:gd name="T11" fmla="*/ 77 h 115"/>
                <a:gd name="T12" fmla="*/ 14 w 52"/>
                <a:gd name="T13" fmla="*/ 70 h 115"/>
                <a:gd name="T14" fmla="*/ 17 w 52"/>
                <a:gd name="T15" fmla="*/ 64 h 115"/>
                <a:gd name="T16" fmla="*/ 21 w 52"/>
                <a:gd name="T17" fmla="*/ 56 h 115"/>
                <a:gd name="T18" fmla="*/ 22 w 52"/>
                <a:gd name="T19" fmla="*/ 48 h 115"/>
                <a:gd name="T20" fmla="*/ 25 w 52"/>
                <a:gd name="T21" fmla="*/ 41 h 115"/>
                <a:gd name="T22" fmla="*/ 28 w 52"/>
                <a:gd name="T23" fmla="*/ 33 h 115"/>
                <a:gd name="T24" fmla="*/ 31 w 52"/>
                <a:gd name="T25" fmla="*/ 27 h 115"/>
                <a:gd name="T26" fmla="*/ 34 w 52"/>
                <a:gd name="T27" fmla="*/ 20 h 115"/>
                <a:gd name="T28" fmla="*/ 37 w 52"/>
                <a:gd name="T29" fmla="*/ 13 h 115"/>
                <a:gd name="T30" fmla="*/ 40 w 52"/>
                <a:gd name="T31" fmla="*/ 5 h 115"/>
                <a:gd name="T32" fmla="*/ 44 w 52"/>
                <a:gd name="T33" fmla="*/ 0 h 115"/>
                <a:gd name="T34" fmla="*/ 45 w 52"/>
                <a:gd name="T35" fmla="*/ 0 h 115"/>
                <a:gd name="T36" fmla="*/ 47 w 52"/>
                <a:gd name="T37" fmla="*/ 0 h 115"/>
                <a:gd name="T38" fmla="*/ 48 w 52"/>
                <a:gd name="T39" fmla="*/ 0 h 115"/>
                <a:gd name="T40" fmla="*/ 49 w 52"/>
                <a:gd name="T41" fmla="*/ 0 h 115"/>
                <a:gd name="T42" fmla="*/ 51 w 52"/>
                <a:gd name="T43" fmla="*/ 0 h 115"/>
                <a:gd name="T44" fmla="*/ 52 w 52"/>
                <a:gd name="T45" fmla="*/ 0 h 115"/>
                <a:gd name="T46" fmla="*/ 52 w 52"/>
                <a:gd name="T47" fmla="*/ 5 h 115"/>
                <a:gd name="T48" fmla="*/ 49 w 52"/>
                <a:gd name="T49" fmla="*/ 12 h 115"/>
                <a:gd name="T50" fmla="*/ 45 w 52"/>
                <a:gd name="T51" fmla="*/ 18 h 115"/>
                <a:gd name="T52" fmla="*/ 42 w 52"/>
                <a:gd name="T53" fmla="*/ 26 h 115"/>
                <a:gd name="T54" fmla="*/ 40 w 52"/>
                <a:gd name="T55" fmla="*/ 33 h 115"/>
                <a:gd name="T56" fmla="*/ 38 w 52"/>
                <a:gd name="T57" fmla="*/ 40 h 115"/>
                <a:gd name="T58" fmla="*/ 36 w 52"/>
                <a:gd name="T59" fmla="*/ 47 h 115"/>
                <a:gd name="T60" fmla="*/ 32 w 52"/>
                <a:gd name="T61" fmla="*/ 56 h 115"/>
                <a:gd name="T62" fmla="*/ 31 w 52"/>
                <a:gd name="T63" fmla="*/ 63 h 115"/>
                <a:gd name="T64" fmla="*/ 28 w 52"/>
                <a:gd name="T65" fmla="*/ 70 h 115"/>
                <a:gd name="T66" fmla="*/ 26 w 52"/>
                <a:gd name="T67" fmla="*/ 77 h 115"/>
                <a:gd name="T68" fmla="*/ 23 w 52"/>
                <a:gd name="T69" fmla="*/ 86 h 115"/>
                <a:gd name="T70" fmla="*/ 19 w 52"/>
                <a:gd name="T71" fmla="*/ 91 h 115"/>
                <a:gd name="T72" fmla="*/ 15 w 52"/>
                <a:gd name="T73" fmla="*/ 98 h 115"/>
                <a:gd name="T74" fmla="*/ 12 w 52"/>
                <a:gd name="T75" fmla="*/ 104 h 115"/>
                <a:gd name="T76" fmla="*/ 6 w 52"/>
                <a:gd name="T77" fmla="*/ 109 h 115"/>
                <a:gd name="T78" fmla="*/ 2 w 52"/>
                <a:gd name="T79" fmla="*/ 114 h 115"/>
                <a:gd name="T80" fmla="*/ 0 w 52"/>
                <a:gd name="T81" fmla="*/ 114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2" h="115">
                  <a:moveTo>
                    <a:pt x="0" y="114"/>
                  </a:moveTo>
                  <a:lnTo>
                    <a:pt x="2" y="107"/>
                  </a:lnTo>
                  <a:lnTo>
                    <a:pt x="4" y="99"/>
                  </a:lnTo>
                  <a:lnTo>
                    <a:pt x="6" y="92"/>
                  </a:lnTo>
                  <a:lnTo>
                    <a:pt x="10" y="86"/>
                  </a:lnTo>
                  <a:lnTo>
                    <a:pt x="12" y="77"/>
                  </a:lnTo>
                  <a:lnTo>
                    <a:pt x="14" y="70"/>
                  </a:lnTo>
                  <a:lnTo>
                    <a:pt x="17" y="64"/>
                  </a:lnTo>
                  <a:lnTo>
                    <a:pt x="21" y="56"/>
                  </a:lnTo>
                  <a:lnTo>
                    <a:pt x="22" y="48"/>
                  </a:lnTo>
                  <a:lnTo>
                    <a:pt x="25" y="41"/>
                  </a:lnTo>
                  <a:lnTo>
                    <a:pt x="28" y="33"/>
                  </a:lnTo>
                  <a:lnTo>
                    <a:pt x="31" y="27"/>
                  </a:lnTo>
                  <a:lnTo>
                    <a:pt x="34" y="20"/>
                  </a:lnTo>
                  <a:lnTo>
                    <a:pt x="37" y="13"/>
                  </a:lnTo>
                  <a:lnTo>
                    <a:pt x="40" y="5"/>
                  </a:lnTo>
                  <a:lnTo>
                    <a:pt x="44" y="0"/>
                  </a:lnTo>
                  <a:lnTo>
                    <a:pt x="45" y="0"/>
                  </a:lnTo>
                  <a:lnTo>
                    <a:pt x="47" y="0"/>
                  </a:lnTo>
                  <a:lnTo>
                    <a:pt x="48" y="0"/>
                  </a:lnTo>
                  <a:lnTo>
                    <a:pt x="49" y="0"/>
                  </a:lnTo>
                  <a:lnTo>
                    <a:pt x="51" y="0"/>
                  </a:lnTo>
                  <a:lnTo>
                    <a:pt x="52" y="0"/>
                  </a:lnTo>
                  <a:lnTo>
                    <a:pt x="52" y="5"/>
                  </a:lnTo>
                  <a:lnTo>
                    <a:pt x="49" y="12"/>
                  </a:lnTo>
                  <a:lnTo>
                    <a:pt x="45" y="18"/>
                  </a:lnTo>
                  <a:lnTo>
                    <a:pt x="42" y="26"/>
                  </a:lnTo>
                  <a:lnTo>
                    <a:pt x="40" y="33"/>
                  </a:lnTo>
                  <a:lnTo>
                    <a:pt x="38" y="40"/>
                  </a:lnTo>
                  <a:lnTo>
                    <a:pt x="36" y="47"/>
                  </a:lnTo>
                  <a:lnTo>
                    <a:pt x="32" y="56"/>
                  </a:lnTo>
                  <a:lnTo>
                    <a:pt x="31" y="63"/>
                  </a:lnTo>
                  <a:lnTo>
                    <a:pt x="28" y="70"/>
                  </a:lnTo>
                  <a:lnTo>
                    <a:pt x="26" y="77"/>
                  </a:lnTo>
                  <a:lnTo>
                    <a:pt x="23" y="86"/>
                  </a:lnTo>
                  <a:lnTo>
                    <a:pt x="19" y="91"/>
                  </a:lnTo>
                  <a:lnTo>
                    <a:pt x="15" y="98"/>
                  </a:lnTo>
                  <a:lnTo>
                    <a:pt x="12" y="104"/>
                  </a:lnTo>
                  <a:lnTo>
                    <a:pt x="6" y="109"/>
                  </a:lnTo>
                  <a:lnTo>
                    <a:pt x="2" y="114"/>
                  </a:lnTo>
                  <a:lnTo>
                    <a:pt x="0" y="114"/>
                  </a:lnTo>
                </a:path>
              </a:pathLst>
            </a:custGeom>
            <a:solidFill>
              <a:srgbClr val="868686"/>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20" name="Freeform 429"/>
            <p:cNvSpPr/>
            <p:nvPr/>
          </p:nvSpPr>
          <p:spPr bwMode="auto">
            <a:xfrm>
              <a:off x="4581" y="2294"/>
              <a:ext cx="30" cy="34"/>
            </a:xfrm>
            <a:custGeom>
              <a:avLst/>
              <a:gdLst>
                <a:gd name="T0" fmla="*/ 8 w 23"/>
                <a:gd name="T1" fmla="*/ 29 h 30"/>
                <a:gd name="T2" fmla="*/ 8 w 23"/>
                <a:gd name="T3" fmla="*/ 27 h 30"/>
                <a:gd name="T4" fmla="*/ 7 w 23"/>
                <a:gd name="T5" fmla="*/ 26 h 30"/>
                <a:gd name="T6" fmla="*/ 5 w 23"/>
                <a:gd name="T7" fmla="*/ 24 h 30"/>
                <a:gd name="T8" fmla="*/ 5 w 23"/>
                <a:gd name="T9" fmla="*/ 23 h 30"/>
                <a:gd name="T10" fmla="*/ 5 w 23"/>
                <a:gd name="T11" fmla="*/ 21 h 30"/>
                <a:gd name="T12" fmla="*/ 4 w 23"/>
                <a:gd name="T13" fmla="*/ 19 h 30"/>
                <a:gd name="T14" fmla="*/ 4 w 23"/>
                <a:gd name="T15" fmla="*/ 17 h 30"/>
                <a:gd name="T16" fmla="*/ 4 w 23"/>
                <a:gd name="T17" fmla="*/ 15 h 30"/>
                <a:gd name="T18" fmla="*/ 4 w 23"/>
                <a:gd name="T19" fmla="*/ 13 h 30"/>
                <a:gd name="T20" fmla="*/ 4 w 23"/>
                <a:gd name="T21" fmla="*/ 12 h 30"/>
                <a:gd name="T22" fmla="*/ 2 w 23"/>
                <a:gd name="T23" fmla="*/ 10 h 30"/>
                <a:gd name="T24" fmla="*/ 2 w 23"/>
                <a:gd name="T25" fmla="*/ 9 h 30"/>
                <a:gd name="T26" fmla="*/ 2 w 23"/>
                <a:gd name="T27" fmla="*/ 8 h 30"/>
                <a:gd name="T28" fmla="*/ 2 w 23"/>
                <a:gd name="T29" fmla="*/ 4 h 30"/>
                <a:gd name="T30" fmla="*/ 0 w 23"/>
                <a:gd name="T31" fmla="*/ 3 h 30"/>
                <a:gd name="T32" fmla="*/ 0 w 23"/>
                <a:gd name="T33" fmla="*/ 2 h 30"/>
                <a:gd name="T34" fmla="*/ 2 w 23"/>
                <a:gd name="T35" fmla="*/ 0 h 30"/>
                <a:gd name="T36" fmla="*/ 3 w 23"/>
                <a:gd name="T37" fmla="*/ 0 h 30"/>
                <a:gd name="T38" fmla="*/ 7 w 23"/>
                <a:gd name="T39" fmla="*/ 0 h 30"/>
                <a:gd name="T40" fmla="*/ 9 w 23"/>
                <a:gd name="T41" fmla="*/ 0 h 30"/>
                <a:gd name="T42" fmla="*/ 11 w 23"/>
                <a:gd name="T43" fmla="*/ 1 h 30"/>
                <a:gd name="T44" fmla="*/ 13 w 23"/>
                <a:gd name="T45" fmla="*/ 1 h 30"/>
                <a:gd name="T46" fmla="*/ 16 w 23"/>
                <a:gd name="T47" fmla="*/ 2 h 30"/>
                <a:gd name="T48" fmla="*/ 20 w 23"/>
                <a:gd name="T49" fmla="*/ 2 h 30"/>
                <a:gd name="T50" fmla="*/ 22 w 23"/>
                <a:gd name="T51" fmla="*/ 3 h 30"/>
                <a:gd name="T52" fmla="*/ 20 w 23"/>
                <a:gd name="T53" fmla="*/ 6 h 30"/>
                <a:gd name="T54" fmla="*/ 19 w 23"/>
                <a:gd name="T55" fmla="*/ 10 h 30"/>
                <a:gd name="T56" fmla="*/ 18 w 23"/>
                <a:gd name="T57" fmla="*/ 12 h 30"/>
                <a:gd name="T58" fmla="*/ 16 w 23"/>
                <a:gd name="T59" fmla="*/ 15 h 30"/>
                <a:gd name="T60" fmla="*/ 13 w 23"/>
                <a:gd name="T61" fmla="*/ 17 h 30"/>
                <a:gd name="T62" fmla="*/ 12 w 23"/>
                <a:gd name="T63" fmla="*/ 20 h 30"/>
                <a:gd name="T64" fmla="*/ 11 w 23"/>
                <a:gd name="T65" fmla="*/ 23 h 30"/>
                <a:gd name="T66" fmla="*/ 10 w 23"/>
                <a:gd name="T67" fmla="*/ 27 h 30"/>
                <a:gd name="T68" fmla="*/ 8 w 23"/>
                <a:gd name="T69"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30">
                  <a:moveTo>
                    <a:pt x="8" y="29"/>
                  </a:moveTo>
                  <a:lnTo>
                    <a:pt x="8" y="27"/>
                  </a:lnTo>
                  <a:lnTo>
                    <a:pt x="7" y="26"/>
                  </a:lnTo>
                  <a:lnTo>
                    <a:pt x="5" y="24"/>
                  </a:lnTo>
                  <a:lnTo>
                    <a:pt x="5" y="23"/>
                  </a:lnTo>
                  <a:lnTo>
                    <a:pt x="5" y="21"/>
                  </a:lnTo>
                  <a:lnTo>
                    <a:pt x="4" y="19"/>
                  </a:lnTo>
                  <a:lnTo>
                    <a:pt x="4" y="17"/>
                  </a:lnTo>
                  <a:lnTo>
                    <a:pt x="4" y="15"/>
                  </a:lnTo>
                  <a:lnTo>
                    <a:pt x="4" y="13"/>
                  </a:lnTo>
                  <a:lnTo>
                    <a:pt x="4" y="12"/>
                  </a:lnTo>
                  <a:lnTo>
                    <a:pt x="2" y="10"/>
                  </a:lnTo>
                  <a:lnTo>
                    <a:pt x="2" y="9"/>
                  </a:lnTo>
                  <a:lnTo>
                    <a:pt x="2" y="8"/>
                  </a:lnTo>
                  <a:lnTo>
                    <a:pt x="2" y="4"/>
                  </a:lnTo>
                  <a:lnTo>
                    <a:pt x="0" y="3"/>
                  </a:lnTo>
                  <a:lnTo>
                    <a:pt x="0" y="2"/>
                  </a:lnTo>
                  <a:lnTo>
                    <a:pt x="2" y="0"/>
                  </a:lnTo>
                  <a:lnTo>
                    <a:pt x="3" y="0"/>
                  </a:lnTo>
                  <a:lnTo>
                    <a:pt x="7" y="0"/>
                  </a:lnTo>
                  <a:lnTo>
                    <a:pt x="9" y="0"/>
                  </a:lnTo>
                  <a:lnTo>
                    <a:pt x="11" y="1"/>
                  </a:lnTo>
                  <a:lnTo>
                    <a:pt x="13" y="1"/>
                  </a:lnTo>
                  <a:lnTo>
                    <a:pt x="16" y="2"/>
                  </a:lnTo>
                  <a:lnTo>
                    <a:pt x="20" y="2"/>
                  </a:lnTo>
                  <a:lnTo>
                    <a:pt x="22" y="3"/>
                  </a:lnTo>
                  <a:lnTo>
                    <a:pt x="20" y="6"/>
                  </a:lnTo>
                  <a:lnTo>
                    <a:pt x="19" y="10"/>
                  </a:lnTo>
                  <a:lnTo>
                    <a:pt x="18" y="12"/>
                  </a:lnTo>
                  <a:lnTo>
                    <a:pt x="16" y="15"/>
                  </a:lnTo>
                  <a:lnTo>
                    <a:pt x="13" y="17"/>
                  </a:lnTo>
                  <a:lnTo>
                    <a:pt x="12" y="20"/>
                  </a:lnTo>
                  <a:lnTo>
                    <a:pt x="11" y="23"/>
                  </a:lnTo>
                  <a:lnTo>
                    <a:pt x="10" y="27"/>
                  </a:lnTo>
                  <a:lnTo>
                    <a:pt x="8" y="29"/>
                  </a:lnTo>
                </a:path>
              </a:pathLst>
            </a:custGeom>
            <a:solidFill>
              <a:srgbClr val="CC99FF"/>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21" name="Freeform 430"/>
            <p:cNvSpPr/>
            <p:nvPr/>
          </p:nvSpPr>
          <p:spPr bwMode="auto">
            <a:xfrm>
              <a:off x="4593" y="2158"/>
              <a:ext cx="109" cy="132"/>
            </a:xfrm>
            <a:custGeom>
              <a:avLst/>
              <a:gdLst>
                <a:gd name="T0" fmla="*/ 12 w 85"/>
                <a:gd name="T1" fmla="*/ 115 h 118"/>
                <a:gd name="T2" fmla="*/ 9 w 85"/>
                <a:gd name="T3" fmla="*/ 115 h 118"/>
                <a:gd name="T4" fmla="*/ 5 w 85"/>
                <a:gd name="T5" fmla="*/ 115 h 118"/>
                <a:gd name="T6" fmla="*/ 2 w 85"/>
                <a:gd name="T7" fmla="*/ 115 h 118"/>
                <a:gd name="T8" fmla="*/ 0 w 85"/>
                <a:gd name="T9" fmla="*/ 111 h 118"/>
                <a:gd name="T10" fmla="*/ 5 w 85"/>
                <a:gd name="T11" fmla="*/ 99 h 118"/>
                <a:gd name="T12" fmla="*/ 12 w 85"/>
                <a:gd name="T13" fmla="*/ 86 h 118"/>
                <a:gd name="T14" fmla="*/ 18 w 85"/>
                <a:gd name="T15" fmla="*/ 74 h 118"/>
                <a:gd name="T16" fmla="*/ 23 w 85"/>
                <a:gd name="T17" fmla="*/ 62 h 118"/>
                <a:gd name="T18" fmla="*/ 28 w 85"/>
                <a:gd name="T19" fmla="*/ 48 h 118"/>
                <a:gd name="T20" fmla="*/ 31 w 85"/>
                <a:gd name="T21" fmla="*/ 34 h 118"/>
                <a:gd name="T22" fmla="*/ 36 w 85"/>
                <a:gd name="T23" fmla="*/ 21 h 118"/>
                <a:gd name="T24" fmla="*/ 36 w 85"/>
                <a:gd name="T25" fmla="*/ 8 h 118"/>
                <a:gd name="T26" fmla="*/ 40 w 85"/>
                <a:gd name="T27" fmla="*/ 6 h 118"/>
                <a:gd name="T28" fmla="*/ 44 w 85"/>
                <a:gd name="T29" fmla="*/ 3 h 118"/>
                <a:gd name="T30" fmla="*/ 46 w 85"/>
                <a:gd name="T31" fmla="*/ 2 h 118"/>
                <a:gd name="T32" fmla="*/ 52 w 85"/>
                <a:gd name="T33" fmla="*/ 0 h 118"/>
                <a:gd name="T34" fmla="*/ 56 w 85"/>
                <a:gd name="T35" fmla="*/ 0 h 118"/>
                <a:gd name="T36" fmla="*/ 62 w 85"/>
                <a:gd name="T37" fmla="*/ 3 h 118"/>
                <a:gd name="T38" fmla="*/ 68 w 85"/>
                <a:gd name="T39" fmla="*/ 8 h 118"/>
                <a:gd name="T40" fmla="*/ 72 w 85"/>
                <a:gd name="T41" fmla="*/ 11 h 118"/>
                <a:gd name="T42" fmla="*/ 76 w 85"/>
                <a:gd name="T43" fmla="*/ 17 h 118"/>
                <a:gd name="T44" fmla="*/ 77 w 85"/>
                <a:gd name="T45" fmla="*/ 24 h 118"/>
                <a:gd name="T46" fmla="*/ 81 w 85"/>
                <a:gd name="T47" fmla="*/ 31 h 118"/>
                <a:gd name="T48" fmla="*/ 84 w 85"/>
                <a:gd name="T49" fmla="*/ 38 h 118"/>
                <a:gd name="T50" fmla="*/ 73 w 85"/>
                <a:gd name="T51" fmla="*/ 46 h 118"/>
                <a:gd name="T52" fmla="*/ 63 w 85"/>
                <a:gd name="T53" fmla="*/ 55 h 118"/>
                <a:gd name="T54" fmla="*/ 55 w 85"/>
                <a:gd name="T55" fmla="*/ 63 h 118"/>
                <a:gd name="T56" fmla="*/ 46 w 85"/>
                <a:gd name="T57" fmla="*/ 72 h 118"/>
                <a:gd name="T58" fmla="*/ 38 w 85"/>
                <a:gd name="T59" fmla="*/ 83 h 118"/>
                <a:gd name="T60" fmla="*/ 30 w 85"/>
                <a:gd name="T61" fmla="*/ 93 h 118"/>
                <a:gd name="T62" fmla="*/ 23 w 85"/>
                <a:gd name="T63" fmla="*/ 104 h 118"/>
                <a:gd name="T64" fmla="*/ 15 w 85"/>
                <a:gd name="T65" fmla="*/ 11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5" h="118">
                  <a:moveTo>
                    <a:pt x="12" y="117"/>
                  </a:moveTo>
                  <a:lnTo>
                    <a:pt x="12" y="115"/>
                  </a:lnTo>
                  <a:lnTo>
                    <a:pt x="10" y="115"/>
                  </a:lnTo>
                  <a:lnTo>
                    <a:pt x="9" y="115"/>
                  </a:lnTo>
                  <a:lnTo>
                    <a:pt x="6" y="115"/>
                  </a:lnTo>
                  <a:lnTo>
                    <a:pt x="5" y="115"/>
                  </a:lnTo>
                  <a:lnTo>
                    <a:pt x="3" y="115"/>
                  </a:lnTo>
                  <a:lnTo>
                    <a:pt x="2" y="115"/>
                  </a:lnTo>
                  <a:lnTo>
                    <a:pt x="1" y="115"/>
                  </a:lnTo>
                  <a:lnTo>
                    <a:pt x="0" y="111"/>
                  </a:lnTo>
                  <a:lnTo>
                    <a:pt x="2" y="105"/>
                  </a:lnTo>
                  <a:lnTo>
                    <a:pt x="5" y="99"/>
                  </a:lnTo>
                  <a:lnTo>
                    <a:pt x="9" y="93"/>
                  </a:lnTo>
                  <a:lnTo>
                    <a:pt x="12" y="86"/>
                  </a:lnTo>
                  <a:lnTo>
                    <a:pt x="14" y="81"/>
                  </a:lnTo>
                  <a:lnTo>
                    <a:pt x="18" y="74"/>
                  </a:lnTo>
                  <a:lnTo>
                    <a:pt x="20" y="68"/>
                  </a:lnTo>
                  <a:lnTo>
                    <a:pt x="23" y="62"/>
                  </a:lnTo>
                  <a:lnTo>
                    <a:pt x="26" y="55"/>
                  </a:lnTo>
                  <a:lnTo>
                    <a:pt x="28" y="48"/>
                  </a:lnTo>
                  <a:lnTo>
                    <a:pt x="30" y="41"/>
                  </a:lnTo>
                  <a:lnTo>
                    <a:pt x="31" y="34"/>
                  </a:lnTo>
                  <a:lnTo>
                    <a:pt x="34" y="28"/>
                  </a:lnTo>
                  <a:lnTo>
                    <a:pt x="36" y="21"/>
                  </a:lnTo>
                  <a:lnTo>
                    <a:pt x="36" y="15"/>
                  </a:lnTo>
                  <a:lnTo>
                    <a:pt x="36" y="8"/>
                  </a:lnTo>
                  <a:lnTo>
                    <a:pt x="38" y="6"/>
                  </a:lnTo>
                  <a:lnTo>
                    <a:pt x="40" y="6"/>
                  </a:lnTo>
                  <a:lnTo>
                    <a:pt x="42" y="4"/>
                  </a:lnTo>
                  <a:lnTo>
                    <a:pt x="44" y="3"/>
                  </a:lnTo>
                  <a:lnTo>
                    <a:pt x="45" y="3"/>
                  </a:lnTo>
                  <a:lnTo>
                    <a:pt x="46" y="2"/>
                  </a:lnTo>
                  <a:lnTo>
                    <a:pt x="48" y="1"/>
                  </a:lnTo>
                  <a:lnTo>
                    <a:pt x="52" y="0"/>
                  </a:lnTo>
                  <a:lnTo>
                    <a:pt x="54" y="0"/>
                  </a:lnTo>
                  <a:lnTo>
                    <a:pt x="56" y="0"/>
                  </a:lnTo>
                  <a:lnTo>
                    <a:pt x="59" y="2"/>
                  </a:lnTo>
                  <a:lnTo>
                    <a:pt x="62" y="3"/>
                  </a:lnTo>
                  <a:lnTo>
                    <a:pt x="63" y="4"/>
                  </a:lnTo>
                  <a:lnTo>
                    <a:pt x="68" y="8"/>
                  </a:lnTo>
                  <a:lnTo>
                    <a:pt x="70" y="9"/>
                  </a:lnTo>
                  <a:lnTo>
                    <a:pt x="72" y="11"/>
                  </a:lnTo>
                  <a:lnTo>
                    <a:pt x="73" y="13"/>
                  </a:lnTo>
                  <a:lnTo>
                    <a:pt x="76" y="17"/>
                  </a:lnTo>
                  <a:lnTo>
                    <a:pt x="77" y="20"/>
                  </a:lnTo>
                  <a:lnTo>
                    <a:pt x="77" y="24"/>
                  </a:lnTo>
                  <a:lnTo>
                    <a:pt x="80" y="27"/>
                  </a:lnTo>
                  <a:lnTo>
                    <a:pt x="81" y="31"/>
                  </a:lnTo>
                  <a:lnTo>
                    <a:pt x="82" y="33"/>
                  </a:lnTo>
                  <a:lnTo>
                    <a:pt x="84" y="38"/>
                  </a:lnTo>
                  <a:lnTo>
                    <a:pt x="77" y="41"/>
                  </a:lnTo>
                  <a:lnTo>
                    <a:pt x="73" y="46"/>
                  </a:lnTo>
                  <a:lnTo>
                    <a:pt x="69" y="50"/>
                  </a:lnTo>
                  <a:lnTo>
                    <a:pt x="63" y="55"/>
                  </a:lnTo>
                  <a:lnTo>
                    <a:pt x="59" y="59"/>
                  </a:lnTo>
                  <a:lnTo>
                    <a:pt x="55" y="63"/>
                  </a:lnTo>
                  <a:lnTo>
                    <a:pt x="52" y="68"/>
                  </a:lnTo>
                  <a:lnTo>
                    <a:pt x="46" y="72"/>
                  </a:lnTo>
                  <a:lnTo>
                    <a:pt x="42" y="78"/>
                  </a:lnTo>
                  <a:lnTo>
                    <a:pt x="38" y="83"/>
                  </a:lnTo>
                  <a:lnTo>
                    <a:pt x="34" y="88"/>
                  </a:lnTo>
                  <a:lnTo>
                    <a:pt x="30" y="93"/>
                  </a:lnTo>
                  <a:lnTo>
                    <a:pt x="26" y="98"/>
                  </a:lnTo>
                  <a:lnTo>
                    <a:pt x="23" y="104"/>
                  </a:lnTo>
                  <a:lnTo>
                    <a:pt x="20" y="111"/>
                  </a:lnTo>
                  <a:lnTo>
                    <a:pt x="15" y="117"/>
                  </a:lnTo>
                  <a:lnTo>
                    <a:pt x="12" y="117"/>
                  </a:lnTo>
                </a:path>
              </a:pathLst>
            </a:custGeom>
            <a:solidFill>
              <a:srgbClr val="66CCFF"/>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22" name="Freeform 431"/>
            <p:cNvSpPr/>
            <p:nvPr/>
          </p:nvSpPr>
          <p:spPr bwMode="auto">
            <a:xfrm>
              <a:off x="4249" y="2252"/>
              <a:ext cx="26" cy="34"/>
            </a:xfrm>
            <a:custGeom>
              <a:avLst/>
              <a:gdLst>
                <a:gd name="T0" fmla="*/ 15 w 21"/>
                <a:gd name="T1" fmla="*/ 29 h 30"/>
                <a:gd name="T2" fmla="*/ 13 w 21"/>
                <a:gd name="T3" fmla="*/ 27 h 30"/>
                <a:gd name="T4" fmla="*/ 12 w 21"/>
                <a:gd name="T5" fmla="*/ 26 h 30"/>
                <a:gd name="T6" fmla="*/ 10 w 21"/>
                <a:gd name="T7" fmla="*/ 26 h 30"/>
                <a:gd name="T8" fmla="*/ 7 w 21"/>
                <a:gd name="T9" fmla="*/ 26 h 30"/>
                <a:gd name="T10" fmla="*/ 6 w 21"/>
                <a:gd name="T11" fmla="*/ 26 h 30"/>
                <a:gd name="T12" fmla="*/ 4 w 21"/>
                <a:gd name="T13" fmla="*/ 25 h 30"/>
                <a:gd name="T14" fmla="*/ 2 w 21"/>
                <a:gd name="T15" fmla="*/ 25 h 30"/>
                <a:gd name="T16" fmla="*/ 0 w 21"/>
                <a:gd name="T17" fmla="*/ 25 h 30"/>
                <a:gd name="T18" fmla="*/ 0 w 21"/>
                <a:gd name="T19" fmla="*/ 23 h 30"/>
                <a:gd name="T20" fmla="*/ 0 w 21"/>
                <a:gd name="T21" fmla="*/ 19 h 30"/>
                <a:gd name="T22" fmla="*/ 1 w 21"/>
                <a:gd name="T23" fmla="*/ 18 h 30"/>
                <a:gd name="T24" fmla="*/ 2 w 21"/>
                <a:gd name="T25" fmla="*/ 15 h 30"/>
                <a:gd name="T26" fmla="*/ 2 w 21"/>
                <a:gd name="T27" fmla="*/ 11 h 30"/>
                <a:gd name="T28" fmla="*/ 3 w 21"/>
                <a:gd name="T29" fmla="*/ 9 h 30"/>
                <a:gd name="T30" fmla="*/ 4 w 21"/>
                <a:gd name="T31" fmla="*/ 6 h 30"/>
                <a:gd name="T32" fmla="*/ 5 w 21"/>
                <a:gd name="T33" fmla="*/ 4 h 30"/>
                <a:gd name="T34" fmla="*/ 6 w 21"/>
                <a:gd name="T35" fmla="*/ 1 h 30"/>
                <a:gd name="T36" fmla="*/ 12 w 21"/>
                <a:gd name="T37" fmla="*/ 0 h 30"/>
                <a:gd name="T38" fmla="*/ 13 w 21"/>
                <a:gd name="T39" fmla="*/ 0 h 30"/>
                <a:gd name="T40" fmla="*/ 14 w 21"/>
                <a:gd name="T41" fmla="*/ 1 h 30"/>
                <a:gd name="T42" fmla="*/ 15 w 21"/>
                <a:gd name="T43" fmla="*/ 1 h 30"/>
                <a:gd name="T44" fmla="*/ 16 w 21"/>
                <a:gd name="T45" fmla="*/ 1 h 30"/>
                <a:gd name="T46" fmla="*/ 17 w 21"/>
                <a:gd name="T47" fmla="*/ 1 h 30"/>
                <a:gd name="T48" fmla="*/ 19 w 21"/>
                <a:gd name="T49" fmla="*/ 3 h 30"/>
                <a:gd name="T50" fmla="*/ 19 w 21"/>
                <a:gd name="T51" fmla="*/ 4 h 30"/>
                <a:gd name="T52" fmla="*/ 19 w 21"/>
                <a:gd name="T53" fmla="*/ 6 h 30"/>
                <a:gd name="T54" fmla="*/ 19 w 21"/>
                <a:gd name="T55" fmla="*/ 8 h 30"/>
                <a:gd name="T56" fmla="*/ 19 w 21"/>
                <a:gd name="T57" fmla="*/ 9 h 30"/>
                <a:gd name="T58" fmla="*/ 20 w 21"/>
                <a:gd name="T59" fmla="*/ 11 h 30"/>
                <a:gd name="T60" fmla="*/ 19 w 21"/>
                <a:gd name="T61" fmla="*/ 13 h 30"/>
                <a:gd name="T62" fmla="*/ 19 w 21"/>
                <a:gd name="T63" fmla="*/ 16 h 30"/>
                <a:gd name="T64" fmla="*/ 19 w 21"/>
                <a:gd name="T65" fmla="*/ 18 h 30"/>
                <a:gd name="T66" fmla="*/ 18 w 21"/>
                <a:gd name="T67" fmla="*/ 19 h 30"/>
                <a:gd name="T68" fmla="*/ 18 w 21"/>
                <a:gd name="T69" fmla="*/ 23 h 30"/>
                <a:gd name="T70" fmla="*/ 17 w 21"/>
                <a:gd name="T71" fmla="*/ 24 h 30"/>
                <a:gd name="T72" fmla="*/ 16 w 21"/>
                <a:gd name="T73" fmla="*/ 26 h 30"/>
                <a:gd name="T74" fmla="*/ 15 w 21"/>
                <a:gd name="T7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 h="30">
                  <a:moveTo>
                    <a:pt x="15" y="29"/>
                  </a:moveTo>
                  <a:lnTo>
                    <a:pt x="13" y="27"/>
                  </a:lnTo>
                  <a:lnTo>
                    <a:pt x="12" y="26"/>
                  </a:lnTo>
                  <a:lnTo>
                    <a:pt x="10" y="26"/>
                  </a:lnTo>
                  <a:lnTo>
                    <a:pt x="7" y="26"/>
                  </a:lnTo>
                  <a:lnTo>
                    <a:pt x="6" y="26"/>
                  </a:lnTo>
                  <a:lnTo>
                    <a:pt x="4" y="25"/>
                  </a:lnTo>
                  <a:lnTo>
                    <a:pt x="2" y="25"/>
                  </a:lnTo>
                  <a:lnTo>
                    <a:pt x="0" y="25"/>
                  </a:lnTo>
                  <a:lnTo>
                    <a:pt x="0" y="23"/>
                  </a:lnTo>
                  <a:lnTo>
                    <a:pt x="0" y="19"/>
                  </a:lnTo>
                  <a:lnTo>
                    <a:pt x="1" y="18"/>
                  </a:lnTo>
                  <a:lnTo>
                    <a:pt x="2" y="15"/>
                  </a:lnTo>
                  <a:lnTo>
                    <a:pt x="2" y="11"/>
                  </a:lnTo>
                  <a:lnTo>
                    <a:pt x="3" y="9"/>
                  </a:lnTo>
                  <a:lnTo>
                    <a:pt x="4" y="6"/>
                  </a:lnTo>
                  <a:lnTo>
                    <a:pt x="5" y="4"/>
                  </a:lnTo>
                  <a:lnTo>
                    <a:pt x="6" y="1"/>
                  </a:lnTo>
                  <a:lnTo>
                    <a:pt x="12" y="0"/>
                  </a:lnTo>
                  <a:lnTo>
                    <a:pt x="13" y="0"/>
                  </a:lnTo>
                  <a:lnTo>
                    <a:pt x="14" y="1"/>
                  </a:lnTo>
                  <a:lnTo>
                    <a:pt x="15" y="1"/>
                  </a:lnTo>
                  <a:lnTo>
                    <a:pt x="16" y="1"/>
                  </a:lnTo>
                  <a:lnTo>
                    <a:pt x="17" y="1"/>
                  </a:lnTo>
                  <a:lnTo>
                    <a:pt x="19" y="3"/>
                  </a:lnTo>
                  <a:lnTo>
                    <a:pt x="19" y="4"/>
                  </a:lnTo>
                  <a:lnTo>
                    <a:pt x="19" y="6"/>
                  </a:lnTo>
                  <a:lnTo>
                    <a:pt x="19" y="8"/>
                  </a:lnTo>
                  <a:lnTo>
                    <a:pt x="19" y="9"/>
                  </a:lnTo>
                  <a:lnTo>
                    <a:pt x="20" y="11"/>
                  </a:lnTo>
                  <a:lnTo>
                    <a:pt x="19" y="13"/>
                  </a:lnTo>
                  <a:lnTo>
                    <a:pt x="19" y="16"/>
                  </a:lnTo>
                  <a:lnTo>
                    <a:pt x="19" y="18"/>
                  </a:lnTo>
                  <a:lnTo>
                    <a:pt x="18" y="19"/>
                  </a:lnTo>
                  <a:lnTo>
                    <a:pt x="18" y="23"/>
                  </a:lnTo>
                  <a:lnTo>
                    <a:pt x="17" y="24"/>
                  </a:lnTo>
                  <a:lnTo>
                    <a:pt x="16" y="26"/>
                  </a:lnTo>
                  <a:lnTo>
                    <a:pt x="15" y="29"/>
                  </a:lnTo>
                </a:path>
              </a:pathLst>
            </a:custGeom>
            <a:solidFill>
              <a:srgbClr val="A0FF77"/>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23" name="Freeform 432"/>
            <p:cNvSpPr/>
            <p:nvPr/>
          </p:nvSpPr>
          <p:spPr bwMode="auto">
            <a:xfrm>
              <a:off x="4208" y="2207"/>
              <a:ext cx="21" cy="20"/>
            </a:xfrm>
            <a:custGeom>
              <a:avLst/>
              <a:gdLst>
                <a:gd name="T0" fmla="*/ 7 w 17"/>
                <a:gd name="T1" fmla="*/ 17 h 18"/>
                <a:gd name="T2" fmla="*/ 7 w 17"/>
                <a:gd name="T3" fmla="*/ 13 h 18"/>
                <a:gd name="T4" fmla="*/ 6 w 17"/>
                <a:gd name="T5" fmla="*/ 10 h 18"/>
                <a:gd name="T6" fmla="*/ 6 w 17"/>
                <a:gd name="T7" fmla="*/ 9 h 18"/>
                <a:gd name="T8" fmla="*/ 5 w 17"/>
                <a:gd name="T9" fmla="*/ 9 h 18"/>
                <a:gd name="T10" fmla="*/ 3 w 17"/>
                <a:gd name="T11" fmla="*/ 8 h 18"/>
                <a:gd name="T12" fmla="*/ 2 w 17"/>
                <a:gd name="T13" fmla="*/ 8 h 18"/>
                <a:gd name="T14" fmla="*/ 2 w 17"/>
                <a:gd name="T15" fmla="*/ 7 h 18"/>
                <a:gd name="T16" fmla="*/ 0 w 17"/>
                <a:gd name="T17" fmla="*/ 4 h 18"/>
                <a:gd name="T18" fmla="*/ 0 w 17"/>
                <a:gd name="T19" fmla="*/ 3 h 18"/>
                <a:gd name="T20" fmla="*/ 3 w 17"/>
                <a:gd name="T21" fmla="*/ 0 h 18"/>
                <a:gd name="T22" fmla="*/ 5 w 17"/>
                <a:gd name="T23" fmla="*/ 0 h 18"/>
                <a:gd name="T24" fmla="*/ 6 w 17"/>
                <a:gd name="T25" fmla="*/ 0 h 18"/>
                <a:gd name="T26" fmla="*/ 8 w 17"/>
                <a:gd name="T27" fmla="*/ 1 h 18"/>
                <a:gd name="T28" fmla="*/ 9 w 17"/>
                <a:gd name="T29" fmla="*/ 2 h 18"/>
                <a:gd name="T30" fmla="*/ 10 w 17"/>
                <a:gd name="T31" fmla="*/ 2 h 18"/>
                <a:gd name="T32" fmla="*/ 11 w 17"/>
                <a:gd name="T33" fmla="*/ 3 h 18"/>
                <a:gd name="T34" fmla="*/ 14 w 17"/>
                <a:gd name="T35" fmla="*/ 3 h 18"/>
                <a:gd name="T36" fmla="*/ 16 w 17"/>
                <a:gd name="T37" fmla="*/ 7 h 18"/>
                <a:gd name="T38" fmla="*/ 16 w 17"/>
                <a:gd name="T39" fmla="*/ 8 h 18"/>
                <a:gd name="T40" fmla="*/ 15 w 17"/>
                <a:gd name="T41" fmla="*/ 9 h 18"/>
                <a:gd name="T42" fmla="*/ 14 w 17"/>
                <a:gd name="T43" fmla="*/ 10 h 18"/>
                <a:gd name="T44" fmla="*/ 12 w 17"/>
                <a:gd name="T45" fmla="*/ 13 h 18"/>
                <a:gd name="T46" fmla="*/ 11 w 17"/>
                <a:gd name="T47" fmla="*/ 13 h 18"/>
                <a:gd name="T48" fmla="*/ 10 w 17"/>
                <a:gd name="T49" fmla="*/ 15 h 18"/>
                <a:gd name="T50" fmla="*/ 7 w 17"/>
                <a:gd name="T51"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18">
                  <a:moveTo>
                    <a:pt x="7" y="17"/>
                  </a:moveTo>
                  <a:lnTo>
                    <a:pt x="7" y="13"/>
                  </a:lnTo>
                  <a:lnTo>
                    <a:pt x="6" y="10"/>
                  </a:lnTo>
                  <a:lnTo>
                    <a:pt x="6" y="9"/>
                  </a:lnTo>
                  <a:lnTo>
                    <a:pt x="5" y="9"/>
                  </a:lnTo>
                  <a:lnTo>
                    <a:pt x="3" y="8"/>
                  </a:lnTo>
                  <a:lnTo>
                    <a:pt x="2" y="8"/>
                  </a:lnTo>
                  <a:lnTo>
                    <a:pt x="2" y="7"/>
                  </a:lnTo>
                  <a:lnTo>
                    <a:pt x="0" y="4"/>
                  </a:lnTo>
                  <a:lnTo>
                    <a:pt x="0" y="3"/>
                  </a:lnTo>
                  <a:lnTo>
                    <a:pt x="3" y="0"/>
                  </a:lnTo>
                  <a:lnTo>
                    <a:pt x="5" y="0"/>
                  </a:lnTo>
                  <a:lnTo>
                    <a:pt x="6" y="0"/>
                  </a:lnTo>
                  <a:lnTo>
                    <a:pt x="8" y="1"/>
                  </a:lnTo>
                  <a:lnTo>
                    <a:pt x="9" y="2"/>
                  </a:lnTo>
                  <a:lnTo>
                    <a:pt x="10" y="2"/>
                  </a:lnTo>
                  <a:lnTo>
                    <a:pt x="11" y="3"/>
                  </a:lnTo>
                  <a:lnTo>
                    <a:pt x="14" y="3"/>
                  </a:lnTo>
                  <a:lnTo>
                    <a:pt x="16" y="7"/>
                  </a:lnTo>
                  <a:lnTo>
                    <a:pt x="16" y="8"/>
                  </a:lnTo>
                  <a:lnTo>
                    <a:pt x="15" y="9"/>
                  </a:lnTo>
                  <a:lnTo>
                    <a:pt x="14" y="10"/>
                  </a:lnTo>
                  <a:lnTo>
                    <a:pt x="12" y="13"/>
                  </a:lnTo>
                  <a:lnTo>
                    <a:pt x="11" y="13"/>
                  </a:lnTo>
                  <a:lnTo>
                    <a:pt x="10" y="15"/>
                  </a:lnTo>
                  <a:lnTo>
                    <a:pt x="7" y="17"/>
                  </a:lnTo>
                </a:path>
              </a:pathLst>
            </a:custGeom>
            <a:solidFill>
              <a:srgbClr val="868686"/>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24" name="Freeform 433"/>
            <p:cNvSpPr/>
            <p:nvPr/>
          </p:nvSpPr>
          <p:spPr bwMode="auto">
            <a:xfrm>
              <a:off x="4158" y="2199"/>
              <a:ext cx="37" cy="21"/>
            </a:xfrm>
            <a:custGeom>
              <a:avLst/>
              <a:gdLst>
                <a:gd name="T0" fmla="*/ 28 w 28"/>
                <a:gd name="T1" fmla="*/ 17 h 18"/>
                <a:gd name="T2" fmla="*/ 27 w 28"/>
                <a:gd name="T3" fmla="*/ 17 h 18"/>
                <a:gd name="T4" fmla="*/ 25 w 28"/>
                <a:gd name="T5" fmla="*/ 15 h 18"/>
                <a:gd name="T6" fmla="*/ 22 w 28"/>
                <a:gd name="T7" fmla="*/ 14 h 18"/>
                <a:gd name="T8" fmla="*/ 21 w 28"/>
                <a:gd name="T9" fmla="*/ 13 h 18"/>
                <a:gd name="T10" fmla="*/ 20 w 28"/>
                <a:gd name="T11" fmla="*/ 10 h 18"/>
                <a:gd name="T12" fmla="*/ 19 w 28"/>
                <a:gd name="T13" fmla="*/ 9 h 18"/>
                <a:gd name="T14" fmla="*/ 17 w 28"/>
                <a:gd name="T15" fmla="*/ 9 h 18"/>
                <a:gd name="T16" fmla="*/ 14 w 28"/>
                <a:gd name="T17" fmla="*/ 9 h 18"/>
                <a:gd name="T18" fmla="*/ 13 w 28"/>
                <a:gd name="T19" fmla="*/ 7 h 18"/>
                <a:gd name="T20" fmla="*/ 12 w 28"/>
                <a:gd name="T21" fmla="*/ 7 h 18"/>
                <a:gd name="T22" fmla="*/ 10 w 28"/>
                <a:gd name="T23" fmla="*/ 6 h 18"/>
                <a:gd name="T24" fmla="*/ 7 w 28"/>
                <a:gd name="T25" fmla="*/ 6 h 18"/>
                <a:gd name="T26" fmla="*/ 4 w 28"/>
                <a:gd name="T27" fmla="*/ 6 h 18"/>
                <a:gd name="T28" fmla="*/ 2 w 28"/>
                <a:gd name="T29" fmla="*/ 6 h 18"/>
                <a:gd name="T30" fmla="*/ 1 w 28"/>
                <a:gd name="T31" fmla="*/ 4 h 18"/>
                <a:gd name="T32" fmla="*/ 0 w 28"/>
                <a:gd name="T33" fmla="*/ 3 h 18"/>
                <a:gd name="T34" fmla="*/ 0 w 28"/>
                <a:gd name="T35" fmla="*/ 0 h 18"/>
                <a:gd name="T36" fmla="*/ 4 w 28"/>
                <a:gd name="T37" fmla="*/ 0 h 18"/>
                <a:gd name="T38" fmla="*/ 7 w 28"/>
                <a:gd name="T39" fmla="*/ 0 h 18"/>
                <a:gd name="T40" fmla="*/ 8 w 28"/>
                <a:gd name="T41" fmla="*/ 1 h 18"/>
                <a:gd name="T42" fmla="*/ 10 w 28"/>
                <a:gd name="T43" fmla="*/ 2 h 18"/>
                <a:gd name="T44" fmla="*/ 12 w 28"/>
                <a:gd name="T45" fmla="*/ 3 h 18"/>
                <a:gd name="T46" fmla="*/ 13 w 28"/>
                <a:gd name="T47" fmla="*/ 4 h 18"/>
                <a:gd name="T48" fmla="*/ 14 w 28"/>
                <a:gd name="T49" fmla="*/ 6 h 18"/>
                <a:gd name="T50" fmla="*/ 17 w 28"/>
                <a:gd name="T51" fmla="*/ 7 h 18"/>
                <a:gd name="T52" fmla="*/ 19 w 28"/>
                <a:gd name="T53" fmla="*/ 7 h 18"/>
                <a:gd name="T54" fmla="*/ 20 w 28"/>
                <a:gd name="T55" fmla="*/ 8 h 18"/>
                <a:gd name="T56" fmla="*/ 21 w 28"/>
                <a:gd name="T57" fmla="*/ 9 h 18"/>
                <a:gd name="T58" fmla="*/ 22 w 28"/>
                <a:gd name="T59" fmla="*/ 9 h 18"/>
                <a:gd name="T60" fmla="*/ 25 w 28"/>
                <a:gd name="T61" fmla="*/ 10 h 18"/>
                <a:gd name="T62" fmla="*/ 26 w 28"/>
                <a:gd name="T63" fmla="*/ 13 h 18"/>
                <a:gd name="T64" fmla="*/ 28 w 28"/>
                <a:gd name="T65" fmla="*/ 14 h 18"/>
                <a:gd name="T66" fmla="*/ 28 w 28"/>
                <a:gd name="T67"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 h="18">
                  <a:moveTo>
                    <a:pt x="28" y="17"/>
                  </a:moveTo>
                  <a:lnTo>
                    <a:pt x="27" y="17"/>
                  </a:lnTo>
                  <a:lnTo>
                    <a:pt x="25" y="15"/>
                  </a:lnTo>
                  <a:lnTo>
                    <a:pt x="22" y="14"/>
                  </a:lnTo>
                  <a:lnTo>
                    <a:pt x="21" y="13"/>
                  </a:lnTo>
                  <a:lnTo>
                    <a:pt x="20" y="10"/>
                  </a:lnTo>
                  <a:lnTo>
                    <a:pt x="19" y="9"/>
                  </a:lnTo>
                  <a:lnTo>
                    <a:pt x="17" y="9"/>
                  </a:lnTo>
                  <a:lnTo>
                    <a:pt x="14" y="9"/>
                  </a:lnTo>
                  <a:lnTo>
                    <a:pt x="13" y="7"/>
                  </a:lnTo>
                  <a:lnTo>
                    <a:pt x="12" y="7"/>
                  </a:lnTo>
                  <a:lnTo>
                    <a:pt x="10" y="6"/>
                  </a:lnTo>
                  <a:lnTo>
                    <a:pt x="7" y="6"/>
                  </a:lnTo>
                  <a:lnTo>
                    <a:pt x="4" y="6"/>
                  </a:lnTo>
                  <a:lnTo>
                    <a:pt x="2" y="6"/>
                  </a:lnTo>
                  <a:lnTo>
                    <a:pt x="1" y="4"/>
                  </a:lnTo>
                  <a:lnTo>
                    <a:pt x="0" y="3"/>
                  </a:lnTo>
                  <a:lnTo>
                    <a:pt x="0" y="0"/>
                  </a:lnTo>
                  <a:lnTo>
                    <a:pt x="4" y="0"/>
                  </a:lnTo>
                  <a:lnTo>
                    <a:pt x="7" y="0"/>
                  </a:lnTo>
                  <a:lnTo>
                    <a:pt x="8" y="1"/>
                  </a:lnTo>
                  <a:lnTo>
                    <a:pt x="10" y="2"/>
                  </a:lnTo>
                  <a:lnTo>
                    <a:pt x="12" y="3"/>
                  </a:lnTo>
                  <a:lnTo>
                    <a:pt x="13" y="4"/>
                  </a:lnTo>
                  <a:lnTo>
                    <a:pt x="14" y="6"/>
                  </a:lnTo>
                  <a:lnTo>
                    <a:pt x="17" y="7"/>
                  </a:lnTo>
                  <a:lnTo>
                    <a:pt x="19" y="7"/>
                  </a:lnTo>
                  <a:lnTo>
                    <a:pt x="20" y="8"/>
                  </a:lnTo>
                  <a:lnTo>
                    <a:pt x="21" y="9"/>
                  </a:lnTo>
                  <a:lnTo>
                    <a:pt x="22" y="9"/>
                  </a:lnTo>
                  <a:lnTo>
                    <a:pt x="25" y="10"/>
                  </a:lnTo>
                  <a:lnTo>
                    <a:pt x="26" y="13"/>
                  </a:lnTo>
                  <a:lnTo>
                    <a:pt x="28" y="14"/>
                  </a:lnTo>
                  <a:lnTo>
                    <a:pt x="28" y="17"/>
                  </a:lnTo>
                </a:path>
              </a:pathLst>
            </a:custGeom>
            <a:solidFill>
              <a:srgbClr val="868686"/>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25" name="Freeform 434"/>
            <p:cNvSpPr/>
            <p:nvPr/>
          </p:nvSpPr>
          <p:spPr bwMode="auto">
            <a:xfrm>
              <a:off x="4520" y="1833"/>
              <a:ext cx="289" cy="355"/>
            </a:xfrm>
            <a:custGeom>
              <a:avLst/>
              <a:gdLst>
                <a:gd name="T0" fmla="*/ 151 w 226"/>
                <a:gd name="T1" fmla="*/ 299 h 318"/>
                <a:gd name="T2" fmla="*/ 145 w 226"/>
                <a:gd name="T3" fmla="*/ 279 h 318"/>
                <a:gd name="T4" fmla="*/ 137 w 226"/>
                <a:gd name="T5" fmla="*/ 270 h 318"/>
                <a:gd name="T6" fmla="*/ 156 w 226"/>
                <a:gd name="T7" fmla="*/ 257 h 318"/>
                <a:gd name="T8" fmla="*/ 178 w 226"/>
                <a:gd name="T9" fmla="*/ 242 h 318"/>
                <a:gd name="T10" fmla="*/ 151 w 226"/>
                <a:gd name="T11" fmla="*/ 248 h 318"/>
                <a:gd name="T12" fmla="*/ 103 w 226"/>
                <a:gd name="T13" fmla="*/ 277 h 318"/>
                <a:gd name="T14" fmla="*/ 75 w 226"/>
                <a:gd name="T15" fmla="*/ 283 h 318"/>
                <a:gd name="T16" fmla="*/ 68 w 226"/>
                <a:gd name="T17" fmla="*/ 266 h 318"/>
                <a:gd name="T18" fmla="*/ 61 w 226"/>
                <a:gd name="T19" fmla="*/ 250 h 318"/>
                <a:gd name="T20" fmla="*/ 48 w 226"/>
                <a:gd name="T21" fmla="*/ 242 h 318"/>
                <a:gd name="T22" fmla="*/ 52 w 226"/>
                <a:gd name="T23" fmla="*/ 226 h 318"/>
                <a:gd name="T24" fmla="*/ 76 w 226"/>
                <a:gd name="T25" fmla="*/ 220 h 318"/>
                <a:gd name="T26" fmla="*/ 102 w 226"/>
                <a:gd name="T27" fmla="*/ 204 h 318"/>
                <a:gd name="T28" fmla="*/ 118 w 226"/>
                <a:gd name="T29" fmla="*/ 184 h 318"/>
                <a:gd name="T30" fmla="*/ 94 w 226"/>
                <a:gd name="T31" fmla="*/ 199 h 318"/>
                <a:gd name="T32" fmla="*/ 69 w 226"/>
                <a:gd name="T33" fmla="*/ 213 h 318"/>
                <a:gd name="T34" fmla="*/ 54 w 226"/>
                <a:gd name="T35" fmla="*/ 214 h 318"/>
                <a:gd name="T36" fmla="*/ 38 w 226"/>
                <a:gd name="T37" fmla="*/ 213 h 318"/>
                <a:gd name="T38" fmla="*/ 34 w 226"/>
                <a:gd name="T39" fmla="*/ 197 h 318"/>
                <a:gd name="T40" fmla="*/ 21 w 226"/>
                <a:gd name="T41" fmla="*/ 192 h 318"/>
                <a:gd name="T42" fmla="*/ 2 w 226"/>
                <a:gd name="T43" fmla="*/ 178 h 318"/>
                <a:gd name="T44" fmla="*/ 17 w 226"/>
                <a:gd name="T45" fmla="*/ 160 h 318"/>
                <a:gd name="T46" fmla="*/ 28 w 226"/>
                <a:gd name="T47" fmla="*/ 137 h 318"/>
                <a:gd name="T48" fmla="*/ 18 w 226"/>
                <a:gd name="T49" fmla="*/ 109 h 318"/>
                <a:gd name="T50" fmla="*/ 22 w 226"/>
                <a:gd name="T51" fmla="*/ 85 h 318"/>
                <a:gd name="T52" fmla="*/ 43 w 226"/>
                <a:gd name="T53" fmla="*/ 42 h 318"/>
                <a:gd name="T54" fmla="*/ 69 w 226"/>
                <a:gd name="T55" fmla="*/ 18 h 318"/>
                <a:gd name="T56" fmla="*/ 93 w 226"/>
                <a:gd name="T57" fmla="*/ 9 h 318"/>
                <a:gd name="T58" fmla="*/ 114 w 226"/>
                <a:gd name="T59" fmla="*/ 4 h 318"/>
                <a:gd name="T60" fmla="*/ 146 w 226"/>
                <a:gd name="T61" fmla="*/ 0 h 318"/>
                <a:gd name="T62" fmla="*/ 172 w 226"/>
                <a:gd name="T63" fmla="*/ 10 h 318"/>
                <a:gd name="T64" fmla="*/ 180 w 226"/>
                <a:gd name="T65" fmla="*/ 25 h 318"/>
                <a:gd name="T66" fmla="*/ 175 w 226"/>
                <a:gd name="T67" fmla="*/ 42 h 318"/>
                <a:gd name="T68" fmla="*/ 164 w 226"/>
                <a:gd name="T69" fmla="*/ 59 h 318"/>
                <a:gd name="T70" fmla="*/ 160 w 226"/>
                <a:gd name="T71" fmla="*/ 76 h 318"/>
                <a:gd name="T72" fmla="*/ 164 w 226"/>
                <a:gd name="T73" fmla="*/ 96 h 318"/>
                <a:gd name="T74" fmla="*/ 173 w 226"/>
                <a:gd name="T75" fmla="*/ 110 h 318"/>
                <a:gd name="T76" fmla="*/ 181 w 226"/>
                <a:gd name="T77" fmla="*/ 103 h 318"/>
                <a:gd name="T78" fmla="*/ 190 w 226"/>
                <a:gd name="T79" fmla="*/ 90 h 318"/>
                <a:gd name="T80" fmla="*/ 199 w 226"/>
                <a:gd name="T81" fmla="*/ 73 h 318"/>
                <a:gd name="T82" fmla="*/ 210 w 226"/>
                <a:gd name="T83" fmla="*/ 69 h 318"/>
                <a:gd name="T84" fmla="*/ 220 w 226"/>
                <a:gd name="T85" fmla="*/ 75 h 318"/>
                <a:gd name="T86" fmla="*/ 225 w 226"/>
                <a:gd name="T87" fmla="*/ 97 h 318"/>
                <a:gd name="T88" fmla="*/ 225 w 226"/>
                <a:gd name="T89" fmla="*/ 124 h 318"/>
                <a:gd name="T90" fmla="*/ 215 w 226"/>
                <a:gd name="T91" fmla="*/ 139 h 318"/>
                <a:gd name="T92" fmla="*/ 210 w 226"/>
                <a:gd name="T93" fmla="*/ 131 h 318"/>
                <a:gd name="T94" fmla="*/ 218 w 226"/>
                <a:gd name="T95" fmla="*/ 121 h 318"/>
                <a:gd name="T96" fmla="*/ 215 w 226"/>
                <a:gd name="T97" fmla="*/ 99 h 318"/>
                <a:gd name="T98" fmla="*/ 207 w 226"/>
                <a:gd name="T99" fmla="*/ 91 h 318"/>
                <a:gd name="T100" fmla="*/ 195 w 226"/>
                <a:gd name="T101" fmla="*/ 96 h 318"/>
                <a:gd name="T102" fmla="*/ 191 w 226"/>
                <a:gd name="T103" fmla="*/ 109 h 318"/>
                <a:gd name="T104" fmla="*/ 194 w 226"/>
                <a:gd name="T105" fmla="*/ 125 h 318"/>
                <a:gd name="T106" fmla="*/ 198 w 226"/>
                <a:gd name="T107" fmla="*/ 153 h 318"/>
                <a:gd name="T108" fmla="*/ 194 w 226"/>
                <a:gd name="T109" fmla="*/ 210 h 318"/>
                <a:gd name="T110" fmla="*/ 187 w 226"/>
                <a:gd name="T111" fmla="*/ 255 h 318"/>
                <a:gd name="T112" fmla="*/ 183 w 226"/>
                <a:gd name="T113" fmla="*/ 275 h 318"/>
                <a:gd name="T114" fmla="*/ 174 w 226"/>
                <a:gd name="T115" fmla="*/ 293 h 318"/>
                <a:gd name="T116" fmla="*/ 162 w 226"/>
                <a:gd name="T117" fmla="*/ 308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6" h="318">
                  <a:moveTo>
                    <a:pt x="155" y="317"/>
                  </a:moveTo>
                  <a:lnTo>
                    <a:pt x="155" y="314"/>
                  </a:lnTo>
                  <a:lnTo>
                    <a:pt x="154" y="312"/>
                  </a:lnTo>
                  <a:lnTo>
                    <a:pt x="154" y="309"/>
                  </a:lnTo>
                  <a:lnTo>
                    <a:pt x="154" y="308"/>
                  </a:lnTo>
                  <a:lnTo>
                    <a:pt x="151" y="304"/>
                  </a:lnTo>
                  <a:lnTo>
                    <a:pt x="151" y="302"/>
                  </a:lnTo>
                  <a:lnTo>
                    <a:pt x="151" y="299"/>
                  </a:lnTo>
                  <a:lnTo>
                    <a:pt x="151" y="297"/>
                  </a:lnTo>
                  <a:lnTo>
                    <a:pt x="151" y="294"/>
                  </a:lnTo>
                  <a:lnTo>
                    <a:pt x="151" y="291"/>
                  </a:lnTo>
                  <a:lnTo>
                    <a:pt x="149" y="290"/>
                  </a:lnTo>
                  <a:lnTo>
                    <a:pt x="148" y="286"/>
                  </a:lnTo>
                  <a:lnTo>
                    <a:pt x="147" y="284"/>
                  </a:lnTo>
                  <a:lnTo>
                    <a:pt x="146" y="282"/>
                  </a:lnTo>
                  <a:lnTo>
                    <a:pt x="145" y="279"/>
                  </a:lnTo>
                  <a:lnTo>
                    <a:pt x="143" y="277"/>
                  </a:lnTo>
                  <a:lnTo>
                    <a:pt x="142" y="276"/>
                  </a:lnTo>
                  <a:lnTo>
                    <a:pt x="142" y="275"/>
                  </a:lnTo>
                  <a:lnTo>
                    <a:pt x="141" y="274"/>
                  </a:lnTo>
                  <a:lnTo>
                    <a:pt x="139" y="273"/>
                  </a:lnTo>
                  <a:lnTo>
                    <a:pt x="138" y="273"/>
                  </a:lnTo>
                  <a:lnTo>
                    <a:pt x="138" y="272"/>
                  </a:lnTo>
                  <a:lnTo>
                    <a:pt x="137" y="270"/>
                  </a:lnTo>
                  <a:lnTo>
                    <a:pt x="137" y="269"/>
                  </a:lnTo>
                  <a:lnTo>
                    <a:pt x="139" y="268"/>
                  </a:lnTo>
                  <a:lnTo>
                    <a:pt x="142" y="265"/>
                  </a:lnTo>
                  <a:lnTo>
                    <a:pt x="145" y="264"/>
                  </a:lnTo>
                  <a:lnTo>
                    <a:pt x="147" y="261"/>
                  </a:lnTo>
                  <a:lnTo>
                    <a:pt x="150" y="261"/>
                  </a:lnTo>
                  <a:lnTo>
                    <a:pt x="154" y="260"/>
                  </a:lnTo>
                  <a:lnTo>
                    <a:pt x="156" y="257"/>
                  </a:lnTo>
                  <a:lnTo>
                    <a:pt x="159" y="255"/>
                  </a:lnTo>
                  <a:lnTo>
                    <a:pt x="162" y="255"/>
                  </a:lnTo>
                  <a:lnTo>
                    <a:pt x="165" y="253"/>
                  </a:lnTo>
                  <a:lnTo>
                    <a:pt x="167" y="250"/>
                  </a:lnTo>
                  <a:lnTo>
                    <a:pt x="170" y="248"/>
                  </a:lnTo>
                  <a:lnTo>
                    <a:pt x="173" y="247"/>
                  </a:lnTo>
                  <a:lnTo>
                    <a:pt x="175" y="243"/>
                  </a:lnTo>
                  <a:lnTo>
                    <a:pt x="178" y="242"/>
                  </a:lnTo>
                  <a:lnTo>
                    <a:pt x="181" y="240"/>
                  </a:lnTo>
                  <a:lnTo>
                    <a:pt x="181" y="235"/>
                  </a:lnTo>
                  <a:lnTo>
                    <a:pt x="178" y="233"/>
                  </a:lnTo>
                  <a:lnTo>
                    <a:pt x="173" y="233"/>
                  </a:lnTo>
                  <a:lnTo>
                    <a:pt x="168" y="237"/>
                  </a:lnTo>
                  <a:lnTo>
                    <a:pt x="162" y="239"/>
                  </a:lnTo>
                  <a:lnTo>
                    <a:pt x="156" y="243"/>
                  </a:lnTo>
                  <a:lnTo>
                    <a:pt x="151" y="248"/>
                  </a:lnTo>
                  <a:lnTo>
                    <a:pt x="145" y="250"/>
                  </a:lnTo>
                  <a:lnTo>
                    <a:pt x="138" y="255"/>
                  </a:lnTo>
                  <a:lnTo>
                    <a:pt x="133" y="260"/>
                  </a:lnTo>
                  <a:lnTo>
                    <a:pt x="127" y="263"/>
                  </a:lnTo>
                  <a:lnTo>
                    <a:pt x="121" y="267"/>
                  </a:lnTo>
                  <a:lnTo>
                    <a:pt x="116" y="270"/>
                  </a:lnTo>
                  <a:lnTo>
                    <a:pt x="110" y="274"/>
                  </a:lnTo>
                  <a:lnTo>
                    <a:pt x="103" y="277"/>
                  </a:lnTo>
                  <a:lnTo>
                    <a:pt x="97" y="279"/>
                  </a:lnTo>
                  <a:lnTo>
                    <a:pt x="92" y="282"/>
                  </a:lnTo>
                  <a:lnTo>
                    <a:pt x="85" y="285"/>
                  </a:lnTo>
                  <a:lnTo>
                    <a:pt x="79" y="285"/>
                  </a:lnTo>
                  <a:lnTo>
                    <a:pt x="78" y="285"/>
                  </a:lnTo>
                  <a:lnTo>
                    <a:pt x="77" y="285"/>
                  </a:lnTo>
                  <a:lnTo>
                    <a:pt x="75" y="284"/>
                  </a:lnTo>
                  <a:lnTo>
                    <a:pt x="75" y="283"/>
                  </a:lnTo>
                  <a:lnTo>
                    <a:pt x="72" y="282"/>
                  </a:lnTo>
                  <a:lnTo>
                    <a:pt x="72" y="279"/>
                  </a:lnTo>
                  <a:lnTo>
                    <a:pt x="70" y="277"/>
                  </a:lnTo>
                  <a:lnTo>
                    <a:pt x="69" y="276"/>
                  </a:lnTo>
                  <a:lnTo>
                    <a:pt x="69" y="273"/>
                  </a:lnTo>
                  <a:lnTo>
                    <a:pt x="68" y="270"/>
                  </a:lnTo>
                  <a:lnTo>
                    <a:pt x="68" y="268"/>
                  </a:lnTo>
                  <a:lnTo>
                    <a:pt x="68" y="266"/>
                  </a:lnTo>
                  <a:lnTo>
                    <a:pt x="68" y="263"/>
                  </a:lnTo>
                  <a:lnTo>
                    <a:pt x="67" y="261"/>
                  </a:lnTo>
                  <a:lnTo>
                    <a:pt x="66" y="260"/>
                  </a:lnTo>
                  <a:lnTo>
                    <a:pt x="66" y="258"/>
                  </a:lnTo>
                  <a:lnTo>
                    <a:pt x="66" y="256"/>
                  </a:lnTo>
                  <a:lnTo>
                    <a:pt x="65" y="255"/>
                  </a:lnTo>
                  <a:lnTo>
                    <a:pt x="63" y="253"/>
                  </a:lnTo>
                  <a:lnTo>
                    <a:pt x="61" y="250"/>
                  </a:lnTo>
                  <a:lnTo>
                    <a:pt x="58" y="249"/>
                  </a:lnTo>
                  <a:lnTo>
                    <a:pt x="56" y="249"/>
                  </a:lnTo>
                  <a:lnTo>
                    <a:pt x="55" y="249"/>
                  </a:lnTo>
                  <a:lnTo>
                    <a:pt x="53" y="248"/>
                  </a:lnTo>
                  <a:lnTo>
                    <a:pt x="52" y="248"/>
                  </a:lnTo>
                  <a:lnTo>
                    <a:pt x="49" y="247"/>
                  </a:lnTo>
                  <a:lnTo>
                    <a:pt x="49" y="243"/>
                  </a:lnTo>
                  <a:lnTo>
                    <a:pt x="48" y="242"/>
                  </a:lnTo>
                  <a:lnTo>
                    <a:pt x="48" y="240"/>
                  </a:lnTo>
                  <a:lnTo>
                    <a:pt x="48" y="239"/>
                  </a:lnTo>
                  <a:lnTo>
                    <a:pt x="46" y="235"/>
                  </a:lnTo>
                  <a:lnTo>
                    <a:pt x="46" y="233"/>
                  </a:lnTo>
                  <a:lnTo>
                    <a:pt x="45" y="231"/>
                  </a:lnTo>
                  <a:lnTo>
                    <a:pt x="45" y="228"/>
                  </a:lnTo>
                  <a:lnTo>
                    <a:pt x="48" y="228"/>
                  </a:lnTo>
                  <a:lnTo>
                    <a:pt x="52" y="226"/>
                  </a:lnTo>
                  <a:lnTo>
                    <a:pt x="54" y="226"/>
                  </a:lnTo>
                  <a:lnTo>
                    <a:pt x="56" y="225"/>
                  </a:lnTo>
                  <a:lnTo>
                    <a:pt x="59" y="225"/>
                  </a:lnTo>
                  <a:lnTo>
                    <a:pt x="63" y="225"/>
                  </a:lnTo>
                  <a:lnTo>
                    <a:pt x="66" y="225"/>
                  </a:lnTo>
                  <a:lnTo>
                    <a:pt x="69" y="224"/>
                  </a:lnTo>
                  <a:lnTo>
                    <a:pt x="72" y="221"/>
                  </a:lnTo>
                  <a:lnTo>
                    <a:pt x="76" y="220"/>
                  </a:lnTo>
                  <a:lnTo>
                    <a:pt x="79" y="219"/>
                  </a:lnTo>
                  <a:lnTo>
                    <a:pt x="83" y="217"/>
                  </a:lnTo>
                  <a:lnTo>
                    <a:pt x="85" y="215"/>
                  </a:lnTo>
                  <a:lnTo>
                    <a:pt x="90" y="213"/>
                  </a:lnTo>
                  <a:lnTo>
                    <a:pt x="93" y="211"/>
                  </a:lnTo>
                  <a:lnTo>
                    <a:pt x="97" y="210"/>
                  </a:lnTo>
                  <a:lnTo>
                    <a:pt x="99" y="207"/>
                  </a:lnTo>
                  <a:lnTo>
                    <a:pt x="102" y="204"/>
                  </a:lnTo>
                  <a:lnTo>
                    <a:pt x="106" y="203"/>
                  </a:lnTo>
                  <a:lnTo>
                    <a:pt x="109" y="200"/>
                  </a:lnTo>
                  <a:lnTo>
                    <a:pt x="112" y="197"/>
                  </a:lnTo>
                  <a:lnTo>
                    <a:pt x="116" y="195"/>
                  </a:lnTo>
                  <a:lnTo>
                    <a:pt x="118" y="192"/>
                  </a:lnTo>
                  <a:lnTo>
                    <a:pt x="121" y="190"/>
                  </a:lnTo>
                  <a:lnTo>
                    <a:pt x="120" y="185"/>
                  </a:lnTo>
                  <a:lnTo>
                    <a:pt x="118" y="184"/>
                  </a:lnTo>
                  <a:lnTo>
                    <a:pt x="116" y="185"/>
                  </a:lnTo>
                  <a:lnTo>
                    <a:pt x="112" y="188"/>
                  </a:lnTo>
                  <a:lnTo>
                    <a:pt x="108" y="189"/>
                  </a:lnTo>
                  <a:lnTo>
                    <a:pt x="106" y="190"/>
                  </a:lnTo>
                  <a:lnTo>
                    <a:pt x="103" y="192"/>
                  </a:lnTo>
                  <a:lnTo>
                    <a:pt x="101" y="194"/>
                  </a:lnTo>
                  <a:lnTo>
                    <a:pt x="97" y="196"/>
                  </a:lnTo>
                  <a:lnTo>
                    <a:pt x="94" y="199"/>
                  </a:lnTo>
                  <a:lnTo>
                    <a:pt x="92" y="201"/>
                  </a:lnTo>
                  <a:lnTo>
                    <a:pt x="88" y="203"/>
                  </a:lnTo>
                  <a:lnTo>
                    <a:pt x="85" y="204"/>
                  </a:lnTo>
                  <a:lnTo>
                    <a:pt x="83" y="207"/>
                  </a:lnTo>
                  <a:lnTo>
                    <a:pt x="79" y="209"/>
                  </a:lnTo>
                  <a:lnTo>
                    <a:pt x="76" y="211"/>
                  </a:lnTo>
                  <a:lnTo>
                    <a:pt x="72" y="212"/>
                  </a:lnTo>
                  <a:lnTo>
                    <a:pt x="69" y="213"/>
                  </a:lnTo>
                  <a:lnTo>
                    <a:pt x="67" y="213"/>
                  </a:lnTo>
                  <a:lnTo>
                    <a:pt x="66" y="213"/>
                  </a:lnTo>
                  <a:lnTo>
                    <a:pt x="63" y="213"/>
                  </a:lnTo>
                  <a:lnTo>
                    <a:pt x="61" y="213"/>
                  </a:lnTo>
                  <a:lnTo>
                    <a:pt x="59" y="213"/>
                  </a:lnTo>
                  <a:lnTo>
                    <a:pt x="58" y="213"/>
                  </a:lnTo>
                  <a:lnTo>
                    <a:pt x="56" y="214"/>
                  </a:lnTo>
                  <a:lnTo>
                    <a:pt x="54" y="214"/>
                  </a:lnTo>
                  <a:lnTo>
                    <a:pt x="52" y="215"/>
                  </a:lnTo>
                  <a:lnTo>
                    <a:pt x="51" y="215"/>
                  </a:lnTo>
                  <a:lnTo>
                    <a:pt x="49" y="215"/>
                  </a:lnTo>
                  <a:lnTo>
                    <a:pt x="45" y="217"/>
                  </a:lnTo>
                  <a:lnTo>
                    <a:pt x="43" y="217"/>
                  </a:lnTo>
                  <a:lnTo>
                    <a:pt x="41" y="217"/>
                  </a:lnTo>
                  <a:lnTo>
                    <a:pt x="39" y="217"/>
                  </a:lnTo>
                  <a:lnTo>
                    <a:pt x="38" y="213"/>
                  </a:lnTo>
                  <a:lnTo>
                    <a:pt x="38" y="211"/>
                  </a:lnTo>
                  <a:lnTo>
                    <a:pt x="37" y="211"/>
                  </a:lnTo>
                  <a:lnTo>
                    <a:pt x="37" y="209"/>
                  </a:lnTo>
                  <a:lnTo>
                    <a:pt x="36" y="207"/>
                  </a:lnTo>
                  <a:lnTo>
                    <a:pt x="36" y="205"/>
                  </a:lnTo>
                  <a:lnTo>
                    <a:pt x="36" y="204"/>
                  </a:lnTo>
                  <a:lnTo>
                    <a:pt x="34" y="198"/>
                  </a:lnTo>
                  <a:lnTo>
                    <a:pt x="34" y="197"/>
                  </a:lnTo>
                  <a:lnTo>
                    <a:pt x="34" y="196"/>
                  </a:lnTo>
                  <a:lnTo>
                    <a:pt x="30" y="195"/>
                  </a:lnTo>
                  <a:lnTo>
                    <a:pt x="29" y="195"/>
                  </a:lnTo>
                  <a:lnTo>
                    <a:pt x="29" y="194"/>
                  </a:lnTo>
                  <a:lnTo>
                    <a:pt x="28" y="194"/>
                  </a:lnTo>
                  <a:lnTo>
                    <a:pt x="27" y="192"/>
                  </a:lnTo>
                  <a:lnTo>
                    <a:pt x="23" y="192"/>
                  </a:lnTo>
                  <a:lnTo>
                    <a:pt x="21" y="192"/>
                  </a:lnTo>
                  <a:lnTo>
                    <a:pt x="17" y="192"/>
                  </a:lnTo>
                  <a:lnTo>
                    <a:pt x="14" y="191"/>
                  </a:lnTo>
                  <a:lnTo>
                    <a:pt x="11" y="190"/>
                  </a:lnTo>
                  <a:lnTo>
                    <a:pt x="6" y="190"/>
                  </a:lnTo>
                  <a:lnTo>
                    <a:pt x="4" y="189"/>
                  </a:lnTo>
                  <a:lnTo>
                    <a:pt x="1" y="189"/>
                  </a:lnTo>
                  <a:lnTo>
                    <a:pt x="0" y="182"/>
                  </a:lnTo>
                  <a:lnTo>
                    <a:pt x="2" y="178"/>
                  </a:lnTo>
                  <a:lnTo>
                    <a:pt x="3" y="177"/>
                  </a:lnTo>
                  <a:lnTo>
                    <a:pt x="5" y="175"/>
                  </a:lnTo>
                  <a:lnTo>
                    <a:pt x="6" y="173"/>
                  </a:lnTo>
                  <a:lnTo>
                    <a:pt x="10" y="170"/>
                  </a:lnTo>
                  <a:lnTo>
                    <a:pt x="11" y="168"/>
                  </a:lnTo>
                  <a:lnTo>
                    <a:pt x="13" y="165"/>
                  </a:lnTo>
                  <a:lnTo>
                    <a:pt x="15" y="163"/>
                  </a:lnTo>
                  <a:lnTo>
                    <a:pt x="17" y="160"/>
                  </a:lnTo>
                  <a:lnTo>
                    <a:pt x="19" y="159"/>
                  </a:lnTo>
                  <a:lnTo>
                    <a:pt x="21" y="155"/>
                  </a:lnTo>
                  <a:lnTo>
                    <a:pt x="22" y="153"/>
                  </a:lnTo>
                  <a:lnTo>
                    <a:pt x="25" y="149"/>
                  </a:lnTo>
                  <a:lnTo>
                    <a:pt x="26" y="147"/>
                  </a:lnTo>
                  <a:lnTo>
                    <a:pt x="28" y="142"/>
                  </a:lnTo>
                  <a:lnTo>
                    <a:pt x="29" y="140"/>
                  </a:lnTo>
                  <a:lnTo>
                    <a:pt x="28" y="137"/>
                  </a:lnTo>
                  <a:lnTo>
                    <a:pt x="27" y="133"/>
                  </a:lnTo>
                  <a:lnTo>
                    <a:pt x="25" y="129"/>
                  </a:lnTo>
                  <a:lnTo>
                    <a:pt x="25" y="125"/>
                  </a:lnTo>
                  <a:lnTo>
                    <a:pt x="22" y="121"/>
                  </a:lnTo>
                  <a:lnTo>
                    <a:pt x="21" y="118"/>
                  </a:lnTo>
                  <a:lnTo>
                    <a:pt x="19" y="114"/>
                  </a:lnTo>
                  <a:lnTo>
                    <a:pt x="18" y="111"/>
                  </a:lnTo>
                  <a:lnTo>
                    <a:pt x="18" y="109"/>
                  </a:lnTo>
                  <a:lnTo>
                    <a:pt x="18" y="107"/>
                  </a:lnTo>
                  <a:lnTo>
                    <a:pt x="18" y="105"/>
                  </a:lnTo>
                  <a:lnTo>
                    <a:pt x="18" y="104"/>
                  </a:lnTo>
                  <a:lnTo>
                    <a:pt x="18" y="103"/>
                  </a:lnTo>
                  <a:lnTo>
                    <a:pt x="18" y="99"/>
                  </a:lnTo>
                  <a:lnTo>
                    <a:pt x="18" y="96"/>
                  </a:lnTo>
                  <a:lnTo>
                    <a:pt x="21" y="90"/>
                  </a:lnTo>
                  <a:lnTo>
                    <a:pt x="22" y="85"/>
                  </a:lnTo>
                  <a:lnTo>
                    <a:pt x="25" y="78"/>
                  </a:lnTo>
                  <a:lnTo>
                    <a:pt x="27" y="74"/>
                  </a:lnTo>
                  <a:lnTo>
                    <a:pt x="29" y="68"/>
                  </a:lnTo>
                  <a:lnTo>
                    <a:pt x="32" y="63"/>
                  </a:lnTo>
                  <a:lnTo>
                    <a:pt x="35" y="57"/>
                  </a:lnTo>
                  <a:lnTo>
                    <a:pt x="37" y="52"/>
                  </a:lnTo>
                  <a:lnTo>
                    <a:pt x="39" y="47"/>
                  </a:lnTo>
                  <a:lnTo>
                    <a:pt x="43" y="42"/>
                  </a:lnTo>
                  <a:lnTo>
                    <a:pt x="44" y="39"/>
                  </a:lnTo>
                  <a:lnTo>
                    <a:pt x="49" y="33"/>
                  </a:lnTo>
                  <a:lnTo>
                    <a:pt x="52" y="30"/>
                  </a:lnTo>
                  <a:lnTo>
                    <a:pt x="55" y="26"/>
                  </a:lnTo>
                  <a:lnTo>
                    <a:pt x="59" y="23"/>
                  </a:lnTo>
                  <a:lnTo>
                    <a:pt x="63" y="20"/>
                  </a:lnTo>
                  <a:lnTo>
                    <a:pt x="66" y="19"/>
                  </a:lnTo>
                  <a:lnTo>
                    <a:pt x="69" y="18"/>
                  </a:lnTo>
                  <a:lnTo>
                    <a:pt x="72" y="16"/>
                  </a:lnTo>
                  <a:lnTo>
                    <a:pt x="77" y="15"/>
                  </a:lnTo>
                  <a:lnTo>
                    <a:pt x="79" y="13"/>
                  </a:lnTo>
                  <a:lnTo>
                    <a:pt x="83" y="12"/>
                  </a:lnTo>
                  <a:lnTo>
                    <a:pt x="87" y="11"/>
                  </a:lnTo>
                  <a:lnTo>
                    <a:pt x="91" y="11"/>
                  </a:lnTo>
                  <a:lnTo>
                    <a:pt x="92" y="10"/>
                  </a:lnTo>
                  <a:lnTo>
                    <a:pt x="93" y="9"/>
                  </a:lnTo>
                  <a:lnTo>
                    <a:pt x="95" y="9"/>
                  </a:lnTo>
                  <a:lnTo>
                    <a:pt x="97" y="9"/>
                  </a:lnTo>
                  <a:lnTo>
                    <a:pt x="98" y="9"/>
                  </a:lnTo>
                  <a:lnTo>
                    <a:pt x="101" y="9"/>
                  </a:lnTo>
                  <a:lnTo>
                    <a:pt x="102" y="9"/>
                  </a:lnTo>
                  <a:lnTo>
                    <a:pt x="106" y="8"/>
                  </a:lnTo>
                  <a:lnTo>
                    <a:pt x="109" y="6"/>
                  </a:lnTo>
                  <a:lnTo>
                    <a:pt x="114" y="4"/>
                  </a:lnTo>
                  <a:lnTo>
                    <a:pt x="117" y="3"/>
                  </a:lnTo>
                  <a:lnTo>
                    <a:pt x="121" y="3"/>
                  </a:lnTo>
                  <a:lnTo>
                    <a:pt x="125" y="1"/>
                  </a:lnTo>
                  <a:lnTo>
                    <a:pt x="130" y="0"/>
                  </a:lnTo>
                  <a:lnTo>
                    <a:pt x="133" y="0"/>
                  </a:lnTo>
                  <a:lnTo>
                    <a:pt x="137" y="0"/>
                  </a:lnTo>
                  <a:lnTo>
                    <a:pt x="142" y="0"/>
                  </a:lnTo>
                  <a:lnTo>
                    <a:pt x="146" y="0"/>
                  </a:lnTo>
                  <a:lnTo>
                    <a:pt x="149" y="0"/>
                  </a:lnTo>
                  <a:lnTo>
                    <a:pt x="155" y="1"/>
                  </a:lnTo>
                  <a:lnTo>
                    <a:pt x="158" y="3"/>
                  </a:lnTo>
                  <a:lnTo>
                    <a:pt x="162" y="3"/>
                  </a:lnTo>
                  <a:lnTo>
                    <a:pt x="167" y="6"/>
                  </a:lnTo>
                  <a:lnTo>
                    <a:pt x="168" y="8"/>
                  </a:lnTo>
                  <a:lnTo>
                    <a:pt x="170" y="9"/>
                  </a:lnTo>
                  <a:lnTo>
                    <a:pt x="172" y="10"/>
                  </a:lnTo>
                  <a:lnTo>
                    <a:pt x="173" y="11"/>
                  </a:lnTo>
                  <a:lnTo>
                    <a:pt x="174" y="13"/>
                  </a:lnTo>
                  <a:lnTo>
                    <a:pt x="177" y="15"/>
                  </a:lnTo>
                  <a:lnTo>
                    <a:pt x="178" y="17"/>
                  </a:lnTo>
                  <a:lnTo>
                    <a:pt x="180" y="20"/>
                  </a:lnTo>
                  <a:lnTo>
                    <a:pt x="180" y="22"/>
                  </a:lnTo>
                  <a:lnTo>
                    <a:pt x="180" y="23"/>
                  </a:lnTo>
                  <a:lnTo>
                    <a:pt x="180" y="25"/>
                  </a:lnTo>
                  <a:lnTo>
                    <a:pt x="180" y="27"/>
                  </a:lnTo>
                  <a:lnTo>
                    <a:pt x="180" y="30"/>
                  </a:lnTo>
                  <a:lnTo>
                    <a:pt x="180" y="32"/>
                  </a:lnTo>
                  <a:lnTo>
                    <a:pt x="180" y="33"/>
                  </a:lnTo>
                  <a:lnTo>
                    <a:pt x="180" y="37"/>
                  </a:lnTo>
                  <a:lnTo>
                    <a:pt x="178" y="39"/>
                  </a:lnTo>
                  <a:lnTo>
                    <a:pt x="178" y="40"/>
                  </a:lnTo>
                  <a:lnTo>
                    <a:pt x="175" y="42"/>
                  </a:lnTo>
                  <a:lnTo>
                    <a:pt x="174" y="45"/>
                  </a:lnTo>
                  <a:lnTo>
                    <a:pt x="173" y="46"/>
                  </a:lnTo>
                  <a:lnTo>
                    <a:pt x="172" y="48"/>
                  </a:lnTo>
                  <a:lnTo>
                    <a:pt x="170" y="51"/>
                  </a:lnTo>
                  <a:lnTo>
                    <a:pt x="168" y="52"/>
                  </a:lnTo>
                  <a:lnTo>
                    <a:pt x="167" y="54"/>
                  </a:lnTo>
                  <a:lnTo>
                    <a:pt x="165" y="56"/>
                  </a:lnTo>
                  <a:lnTo>
                    <a:pt x="164" y="59"/>
                  </a:lnTo>
                  <a:lnTo>
                    <a:pt x="163" y="61"/>
                  </a:lnTo>
                  <a:lnTo>
                    <a:pt x="161" y="63"/>
                  </a:lnTo>
                  <a:lnTo>
                    <a:pt x="160" y="65"/>
                  </a:lnTo>
                  <a:lnTo>
                    <a:pt x="159" y="68"/>
                  </a:lnTo>
                  <a:lnTo>
                    <a:pt x="157" y="69"/>
                  </a:lnTo>
                  <a:lnTo>
                    <a:pt x="158" y="73"/>
                  </a:lnTo>
                  <a:lnTo>
                    <a:pt x="159" y="74"/>
                  </a:lnTo>
                  <a:lnTo>
                    <a:pt x="160" y="76"/>
                  </a:lnTo>
                  <a:lnTo>
                    <a:pt x="161" y="78"/>
                  </a:lnTo>
                  <a:lnTo>
                    <a:pt x="162" y="81"/>
                  </a:lnTo>
                  <a:lnTo>
                    <a:pt x="162" y="83"/>
                  </a:lnTo>
                  <a:lnTo>
                    <a:pt x="163" y="85"/>
                  </a:lnTo>
                  <a:lnTo>
                    <a:pt x="163" y="87"/>
                  </a:lnTo>
                  <a:lnTo>
                    <a:pt x="164" y="90"/>
                  </a:lnTo>
                  <a:lnTo>
                    <a:pt x="164" y="93"/>
                  </a:lnTo>
                  <a:lnTo>
                    <a:pt x="164" y="96"/>
                  </a:lnTo>
                  <a:lnTo>
                    <a:pt x="164" y="98"/>
                  </a:lnTo>
                  <a:lnTo>
                    <a:pt x="164" y="99"/>
                  </a:lnTo>
                  <a:lnTo>
                    <a:pt x="164" y="103"/>
                  </a:lnTo>
                  <a:lnTo>
                    <a:pt x="164" y="105"/>
                  </a:lnTo>
                  <a:lnTo>
                    <a:pt x="163" y="107"/>
                  </a:lnTo>
                  <a:lnTo>
                    <a:pt x="165" y="111"/>
                  </a:lnTo>
                  <a:lnTo>
                    <a:pt x="172" y="111"/>
                  </a:lnTo>
                  <a:lnTo>
                    <a:pt x="173" y="110"/>
                  </a:lnTo>
                  <a:lnTo>
                    <a:pt x="174" y="110"/>
                  </a:lnTo>
                  <a:lnTo>
                    <a:pt x="174" y="109"/>
                  </a:lnTo>
                  <a:lnTo>
                    <a:pt x="175" y="107"/>
                  </a:lnTo>
                  <a:lnTo>
                    <a:pt x="177" y="105"/>
                  </a:lnTo>
                  <a:lnTo>
                    <a:pt x="178" y="105"/>
                  </a:lnTo>
                  <a:lnTo>
                    <a:pt x="178" y="104"/>
                  </a:lnTo>
                  <a:lnTo>
                    <a:pt x="180" y="103"/>
                  </a:lnTo>
                  <a:lnTo>
                    <a:pt x="181" y="103"/>
                  </a:lnTo>
                  <a:lnTo>
                    <a:pt x="182" y="103"/>
                  </a:lnTo>
                  <a:lnTo>
                    <a:pt x="183" y="103"/>
                  </a:lnTo>
                  <a:lnTo>
                    <a:pt x="183" y="102"/>
                  </a:lnTo>
                  <a:lnTo>
                    <a:pt x="186" y="102"/>
                  </a:lnTo>
                  <a:lnTo>
                    <a:pt x="187" y="99"/>
                  </a:lnTo>
                  <a:lnTo>
                    <a:pt x="188" y="96"/>
                  </a:lnTo>
                  <a:lnTo>
                    <a:pt x="189" y="94"/>
                  </a:lnTo>
                  <a:lnTo>
                    <a:pt x="190" y="90"/>
                  </a:lnTo>
                  <a:lnTo>
                    <a:pt x="191" y="87"/>
                  </a:lnTo>
                  <a:lnTo>
                    <a:pt x="192" y="85"/>
                  </a:lnTo>
                  <a:lnTo>
                    <a:pt x="194" y="82"/>
                  </a:lnTo>
                  <a:lnTo>
                    <a:pt x="195" y="78"/>
                  </a:lnTo>
                  <a:lnTo>
                    <a:pt x="197" y="75"/>
                  </a:lnTo>
                  <a:lnTo>
                    <a:pt x="197" y="74"/>
                  </a:lnTo>
                  <a:lnTo>
                    <a:pt x="198" y="74"/>
                  </a:lnTo>
                  <a:lnTo>
                    <a:pt x="199" y="73"/>
                  </a:lnTo>
                  <a:lnTo>
                    <a:pt x="201" y="71"/>
                  </a:lnTo>
                  <a:lnTo>
                    <a:pt x="202" y="71"/>
                  </a:lnTo>
                  <a:lnTo>
                    <a:pt x="203" y="69"/>
                  </a:lnTo>
                  <a:lnTo>
                    <a:pt x="204" y="69"/>
                  </a:lnTo>
                  <a:lnTo>
                    <a:pt x="205" y="69"/>
                  </a:lnTo>
                  <a:lnTo>
                    <a:pt x="207" y="69"/>
                  </a:lnTo>
                  <a:lnTo>
                    <a:pt x="208" y="69"/>
                  </a:lnTo>
                  <a:lnTo>
                    <a:pt x="210" y="69"/>
                  </a:lnTo>
                  <a:lnTo>
                    <a:pt x="211" y="69"/>
                  </a:lnTo>
                  <a:lnTo>
                    <a:pt x="212" y="69"/>
                  </a:lnTo>
                  <a:lnTo>
                    <a:pt x="214" y="69"/>
                  </a:lnTo>
                  <a:lnTo>
                    <a:pt x="217" y="69"/>
                  </a:lnTo>
                  <a:lnTo>
                    <a:pt x="217" y="71"/>
                  </a:lnTo>
                  <a:lnTo>
                    <a:pt x="218" y="71"/>
                  </a:lnTo>
                  <a:lnTo>
                    <a:pt x="220" y="74"/>
                  </a:lnTo>
                  <a:lnTo>
                    <a:pt x="220" y="75"/>
                  </a:lnTo>
                  <a:lnTo>
                    <a:pt x="220" y="76"/>
                  </a:lnTo>
                  <a:lnTo>
                    <a:pt x="221" y="77"/>
                  </a:lnTo>
                  <a:lnTo>
                    <a:pt x="222" y="81"/>
                  </a:lnTo>
                  <a:lnTo>
                    <a:pt x="223" y="84"/>
                  </a:lnTo>
                  <a:lnTo>
                    <a:pt x="223" y="87"/>
                  </a:lnTo>
                  <a:lnTo>
                    <a:pt x="224" y="90"/>
                  </a:lnTo>
                  <a:lnTo>
                    <a:pt x="224" y="94"/>
                  </a:lnTo>
                  <a:lnTo>
                    <a:pt x="225" y="97"/>
                  </a:lnTo>
                  <a:lnTo>
                    <a:pt x="225" y="99"/>
                  </a:lnTo>
                  <a:lnTo>
                    <a:pt x="225" y="104"/>
                  </a:lnTo>
                  <a:lnTo>
                    <a:pt x="225" y="107"/>
                  </a:lnTo>
                  <a:lnTo>
                    <a:pt x="225" y="111"/>
                  </a:lnTo>
                  <a:lnTo>
                    <a:pt x="225" y="113"/>
                  </a:lnTo>
                  <a:lnTo>
                    <a:pt x="225" y="117"/>
                  </a:lnTo>
                  <a:lnTo>
                    <a:pt x="225" y="120"/>
                  </a:lnTo>
                  <a:lnTo>
                    <a:pt x="225" y="124"/>
                  </a:lnTo>
                  <a:lnTo>
                    <a:pt x="224" y="127"/>
                  </a:lnTo>
                  <a:lnTo>
                    <a:pt x="224" y="130"/>
                  </a:lnTo>
                  <a:lnTo>
                    <a:pt x="224" y="134"/>
                  </a:lnTo>
                  <a:lnTo>
                    <a:pt x="221" y="137"/>
                  </a:lnTo>
                  <a:lnTo>
                    <a:pt x="220" y="138"/>
                  </a:lnTo>
                  <a:lnTo>
                    <a:pt x="218" y="138"/>
                  </a:lnTo>
                  <a:lnTo>
                    <a:pt x="217" y="139"/>
                  </a:lnTo>
                  <a:lnTo>
                    <a:pt x="215" y="139"/>
                  </a:lnTo>
                  <a:lnTo>
                    <a:pt x="214" y="139"/>
                  </a:lnTo>
                  <a:lnTo>
                    <a:pt x="212" y="139"/>
                  </a:lnTo>
                  <a:lnTo>
                    <a:pt x="211" y="139"/>
                  </a:lnTo>
                  <a:lnTo>
                    <a:pt x="210" y="140"/>
                  </a:lnTo>
                  <a:lnTo>
                    <a:pt x="207" y="134"/>
                  </a:lnTo>
                  <a:lnTo>
                    <a:pt x="207" y="133"/>
                  </a:lnTo>
                  <a:lnTo>
                    <a:pt x="208" y="132"/>
                  </a:lnTo>
                  <a:lnTo>
                    <a:pt x="210" y="131"/>
                  </a:lnTo>
                  <a:lnTo>
                    <a:pt x="210" y="130"/>
                  </a:lnTo>
                  <a:lnTo>
                    <a:pt x="211" y="130"/>
                  </a:lnTo>
                  <a:lnTo>
                    <a:pt x="212" y="130"/>
                  </a:lnTo>
                  <a:lnTo>
                    <a:pt x="213" y="129"/>
                  </a:lnTo>
                  <a:lnTo>
                    <a:pt x="214" y="128"/>
                  </a:lnTo>
                  <a:lnTo>
                    <a:pt x="215" y="126"/>
                  </a:lnTo>
                  <a:lnTo>
                    <a:pt x="217" y="124"/>
                  </a:lnTo>
                  <a:lnTo>
                    <a:pt x="218" y="121"/>
                  </a:lnTo>
                  <a:lnTo>
                    <a:pt x="220" y="119"/>
                  </a:lnTo>
                  <a:lnTo>
                    <a:pt x="220" y="117"/>
                  </a:lnTo>
                  <a:lnTo>
                    <a:pt x="220" y="112"/>
                  </a:lnTo>
                  <a:lnTo>
                    <a:pt x="220" y="110"/>
                  </a:lnTo>
                  <a:lnTo>
                    <a:pt x="220" y="105"/>
                  </a:lnTo>
                  <a:lnTo>
                    <a:pt x="218" y="103"/>
                  </a:lnTo>
                  <a:lnTo>
                    <a:pt x="217" y="102"/>
                  </a:lnTo>
                  <a:lnTo>
                    <a:pt x="215" y="99"/>
                  </a:lnTo>
                  <a:lnTo>
                    <a:pt x="214" y="99"/>
                  </a:lnTo>
                  <a:lnTo>
                    <a:pt x="213" y="97"/>
                  </a:lnTo>
                  <a:lnTo>
                    <a:pt x="212" y="96"/>
                  </a:lnTo>
                  <a:lnTo>
                    <a:pt x="211" y="94"/>
                  </a:lnTo>
                  <a:lnTo>
                    <a:pt x="211" y="93"/>
                  </a:lnTo>
                  <a:lnTo>
                    <a:pt x="210" y="92"/>
                  </a:lnTo>
                  <a:lnTo>
                    <a:pt x="208" y="91"/>
                  </a:lnTo>
                  <a:lnTo>
                    <a:pt x="207" y="91"/>
                  </a:lnTo>
                  <a:lnTo>
                    <a:pt x="205" y="91"/>
                  </a:lnTo>
                  <a:lnTo>
                    <a:pt x="204" y="90"/>
                  </a:lnTo>
                  <a:lnTo>
                    <a:pt x="202" y="90"/>
                  </a:lnTo>
                  <a:lnTo>
                    <a:pt x="201" y="90"/>
                  </a:lnTo>
                  <a:lnTo>
                    <a:pt x="197" y="95"/>
                  </a:lnTo>
                  <a:lnTo>
                    <a:pt x="196" y="95"/>
                  </a:lnTo>
                  <a:lnTo>
                    <a:pt x="196" y="96"/>
                  </a:lnTo>
                  <a:lnTo>
                    <a:pt x="195" y="96"/>
                  </a:lnTo>
                  <a:lnTo>
                    <a:pt x="195" y="97"/>
                  </a:lnTo>
                  <a:lnTo>
                    <a:pt x="194" y="99"/>
                  </a:lnTo>
                  <a:lnTo>
                    <a:pt x="192" y="99"/>
                  </a:lnTo>
                  <a:lnTo>
                    <a:pt x="192" y="102"/>
                  </a:lnTo>
                  <a:lnTo>
                    <a:pt x="191" y="104"/>
                  </a:lnTo>
                  <a:lnTo>
                    <a:pt x="191" y="105"/>
                  </a:lnTo>
                  <a:lnTo>
                    <a:pt x="191" y="106"/>
                  </a:lnTo>
                  <a:lnTo>
                    <a:pt x="191" y="109"/>
                  </a:lnTo>
                  <a:lnTo>
                    <a:pt x="191" y="111"/>
                  </a:lnTo>
                  <a:lnTo>
                    <a:pt x="191" y="112"/>
                  </a:lnTo>
                  <a:lnTo>
                    <a:pt x="191" y="114"/>
                  </a:lnTo>
                  <a:lnTo>
                    <a:pt x="191" y="117"/>
                  </a:lnTo>
                  <a:lnTo>
                    <a:pt x="191" y="119"/>
                  </a:lnTo>
                  <a:lnTo>
                    <a:pt x="192" y="121"/>
                  </a:lnTo>
                  <a:lnTo>
                    <a:pt x="192" y="123"/>
                  </a:lnTo>
                  <a:lnTo>
                    <a:pt x="194" y="125"/>
                  </a:lnTo>
                  <a:lnTo>
                    <a:pt x="196" y="125"/>
                  </a:lnTo>
                  <a:lnTo>
                    <a:pt x="197" y="127"/>
                  </a:lnTo>
                  <a:lnTo>
                    <a:pt x="197" y="128"/>
                  </a:lnTo>
                  <a:lnTo>
                    <a:pt x="198" y="130"/>
                  </a:lnTo>
                  <a:lnTo>
                    <a:pt x="199" y="133"/>
                  </a:lnTo>
                  <a:lnTo>
                    <a:pt x="199" y="140"/>
                  </a:lnTo>
                  <a:lnTo>
                    <a:pt x="199" y="147"/>
                  </a:lnTo>
                  <a:lnTo>
                    <a:pt x="198" y="153"/>
                  </a:lnTo>
                  <a:lnTo>
                    <a:pt x="198" y="160"/>
                  </a:lnTo>
                  <a:lnTo>
                    <a:pt x="198" y="167"/>
                  </a:lnTo>
                  <a:lnTo>
                    <a:pt x="197" y="174"/>
                  </a:lnTo>
                  <a:lnTo>
                    <a:pt x="197" y="182"/>
                  </a:lnTo>
                  <a:lnTo>
                    <a:pt x="196" y="188"/>
                  </a:lnTo>
                  <a:lnTo>
                    <a:pt x="196" y="195"/>
                  </a:lnTo>
                  <a:lnTo>
                    <a:pt x="194" y="203"/>
                  </a:lnTo>
                  <a:lnTo>
                    <a:pt x="194" y="210"/>
                  </a:lnTo>
                  <a:lnTo>
                    <a:pt x="192" y="217"/>
                  </a:lnTo>
                  <a:lnTo>
                    <a:pt x="191" y="224"/>
                  </a:lnTo>
                  <a:lnTo>
                    <a:pt x="190" y="230"/>
                  </a:lnTo>
                  <a:lnTo>
                    <a:pt x="189" y="239"/>
                  </a:lnTo>
                  <a:lnTo>
                    <a:pt x="188" y="246"/>
                  </a:lnTo>
                  <a:lnTo>
                    <a:pt x="187" y="248"/>
                  </a:lnTo>
                  <a:lnTo>
                    <a:pt x="187" y="250"/>
                  </a:lnTo>
                  <a:lnTo>
                    <a:pt x="187" y="255"/>
                  </a:lnTo>
                  <a:lnTo>
                    <a:pt x="187" y="256"/>
                  </a:lnTo>
                  <a:lnTo>
                    <a:pt x="186" y="260"/>
                  </a:lnTo>
                  <a:lnTo>
                    <a:pt x="186" y="261"/>
                  </a:lnTo>
                  <a:lnTo>
                    <a:pt x="183" y="264"/>
                  </a:lnTo>
                  <a:lnTo>
                    <a:pt x="183" y="268"/>
                  </a:lnTo>
                  <a:lnTo>
                    <a:pt x="183" y="270"/>
                  </a:lnTo>
                  <a:lnTo>
                    <a:pt x="183" y="273"/>
                  </a:lnTo>
                  <a:lnTo>
                    <a:pt x="183" y="275"/>
                  </a:lnTo>
                  <a:lnTo>
                    <a:pt x="182" y="278"/>
                  </a:lnTo>
                  <a:lnTo>
                    <a:pt x="181" y="279"/>
                  </a:lnTo>
                  <a:lnTo>
                    <a:pt x="180" y="282"/>
                  </a:lnTo>
                  <a:lnTo>
                    <a:pt x="178" y="285"/>
                  </a:lnTo>
                  <a:lnTo>
                    <a:pt x="178" y="286"/>
                  </a:lnTo>
                  <a:lnTo>
                    <a:pt x="177" y="289"/>
                  </a:lnTo>
                  <a:lnTo>
                    <a:pt x="175" y="291"/>
                  </a:lnTo>
                  <a:lnTo>
                    <a:pt x="174" y="293"/>
                  </a:lnTo>
                  <a:lnTo>
                    <a:pt x="172" y="296"/>
                  </a:lnTo>
                  <a:lnTo>
                    <a:pt x="171" y="297"/>
                  </a:lnTo>
                  <a:lnTo>
                    <a:pt x="170" y="299"/>
                  </a:lnTo>
                  <a:lnTo>
                    <a:pt x="168" y="300"/>
                  </a:lnTo>
                  <a:lnTo>
                    <a:pt x="167" y="302"/>
                  </a:lnTo>
                  <a:lnTo>
                    <a:pt x="165" y="304"/>
                  </a:lnTo>
                  <a:lnTo>
                    <a:pt x="163" y="306"/>
                  </a:lnTo>
                  <a:lnTo>
                    <a:pt x="162" y="308"/>
                  </a:lnTo>
                  <a:lnTo>
                    <a:pt x="160" y="309"/>
                  </a:lnTo>
                  <a:lnTo>
                    <a:pt x="159" y="312"/>
                  </a:lnTo>
                  <a:lnTo>
                    <a:pt x="157" y="313"/>
                  </a:lnTo>
                  <a:lnTo>
                    <a:pt x="156" y="315"/>
                  </a:lnTo>
                  <a:lnTo>
                    <a:pt x="156" y="317"/>
                  </a:lnTo>
                  <a:lnTo>
                    <a:pt x="155" y="317"/>
                  </a:lnTo>
                </a:path>
              </a:pathLst>
            </a:custGeom>
            <a:gradFill rotWithShape="0">
              <a:gsLst>
                <a:gs pos="0">
                  <a:srgbClr val="FFCC99"/>
                </a:gs>
                <a:gs pos="100000">
                  <a:srgbClr val="FFFFFF"/>
                </a:gs>
              </a:gsLst>
              <a:lin ang="5400000"/>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26" name="Freeform 435"/>
            <p:cNvSpPr/>
            <p:nvPr/>
          </p:nvSpPr>
          <p:spPr bwMode="auto">
            <a:xfrm>
              <a:off x="4675" y="2143"/>
              <a:ext cx="31" cy="30"/>
            </a:xfrm>
            <a:custGeom>
              <a:avLst/>
              <a:gdLst>
                <a:gd name="T0" fmla="*/ 23 w 24"/>
                <a:gd name="T1" fmla="*/ 25 h 26"/>
                <a:gd name="T2" fmla="*/ 20 w 24"/>
                <a:gd name="T3" fmla="*/ 22 h 26"/>
                <a:gd name="T4" fmla="*/ 17 w 24"/>
                <a:gd name="T5" fmla="*/ 20 h 26"/>
                <a:gd name="T6" fmla="*/ 16 w 24"/>
                <a:gd name="T7" fmla="*/ 17 h 26"/>
                <a:gd name="T8" fmla="*/ 13 w 24"/>
                <a:gd name="T9" fmla="*/ 15 h 26"/>
                <a:gd name="T10" fmla="*/ 11 w 24"/>
                <a:gd name="T11" fmla="*/ 13 h 26"/>
                <a:gd name="T12" fmla="*/ 8 w 24"/>
                <a:gd name="T13" fmla="*/ 9 h 26"/>
                <a:gd name="T14" fmla="*/ 4 w 24"/>
                <a:gd name="T15" fmla="*/ 7 h 26"/>
                <a:gd name="T16" fmla="*/ 1 w 24"/>
                <a:gd name="T17" fmla="*/ 4 h 26"/>
                <a:gd name="T18" fmla="*/ 0 w 24"/>
                <a:gd name="T19" fmla="*/ 2 h 26"/>
                <a:gd name="T20" fmla="*/ 2 w 24"/>
                <a:gd name="T21" fmla="*/ 0 h 26"/>
                <a:gd name="T22" fmla="*/ 8 w 24"/>
                <a:gd name="T23" fmla="*/ 0 h 26"/>
                <a:gd name="T24" fmla="*/ 10 w 24"/>
                <a:gd name="T25" fmla="*/ 1 h 26"/>
                <a:gd name="T26" fmla="*/ 12 w 24"/>
                <a:gd name="T27" fmla="*/ 3 h 26"/>
                <a:gd name="T28" fmla="*/ 14 w 24"/>
                <a:gd name="T29" fmla="*/ 7 h 26"/>
                <a:gd name="T30" fmla="*/ 16 w 24"/>
                <a:gd name="T31" fmla="*/ 8 h 26"/>
                <a:gd name="T32" fmla="*/ 19 w 24"/>
                <a:gd name="T33" fmla="*/ 13 h 26"/>
                <a:gd name="T34" fmla="*/ 20 w 24"/>
                <a:gd name="T35" fmla="*/ 16 h 26"/>
                <a:gd name="T36" fmla="*/ 21 w 24"/>
                <a:gd name="T37" fmla="*/ 20 h 26"/>
                <a:gd name="T38" fmla="*/ 23 w 24"/>
                <a:gd name="T39" fmla="*/ 25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 h="26">
                  <a:moveTo>
                    <a:pt x="23" y="25"/>
                  </a:moveTo>
                  <a:lnTo>
                    <a:pt x="20" y="22"/>
                  </a:lnTo>
                  <a:lnTo>
                    <a:pt x="17" y="20"/>
                  </a:lnTo>
                  <a:lnTo>
                    <a:pt x="16" y="17"/>
                  </a:lnTo>
                  <a:lnTo>
                    <a:pt x="13" y="15"/>
                  </a:lnTo>
                  <a:lnTo>
                    <a:pt x="11" y="13"/>
                  </a:lnTo>
                  <a:lnTo>
                    <a:pt x="8" y="9"/>
                  </a:lnTo>
                  <a:lnTo>
                    <a:pt x="4" y="7"/>
                  </a:lnTo>
                  <a:lnTo>
                    <a:pt x="1" y="4"/>
                  </a:lnTo>
                  <a:lnTo>
                    <a:pt x="0" y="2"/>
                  </a:lnTo>
                  <a:lnTo>
                    <a:pt x="2" y="0"/>
                  </a:lnTo>
                  <a:lnTo>
                    <a:pt x="8" y="0"/>
                  </a:lnTo>
                  <a:lnTo>
                    <a:pt x="10" y="1"/>
                  </a:lnTo>
                  <a:lnTo>
                    <a:pt x="12" y="3"/>
                  </a:lnTo>
                  <a:lnTo>
                    <a:pt x="14" y="7"/>
                  </a:lnTo>
                  <a:lnTo>
                    <a:pt x="16" y="8"/>
                  </a:lnTo>
                  <a:lnTo>
                    <a:pt x="19" y="13"/>
                  </a:lnTo>
                  <a:lnTo>
                    <a:pt x="20" y="16"/>
                  </a:lnTo>
                  <a:lnTo>
                    <a:pt x="21" y="20"/>
                  </a:lnTo>
                  <a:lnTo>
                    <a:pt x="23" y="25"/>
                  </a:lnTo>
                </a:path>
              </a:pathLst>
            </a:custGeom>
            <a:solidFill>
              <a:srgbClr val="FFCC99"/>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27" name="Freeform 436"/>
            <p:cNvSpPr/>
            <p:nvPr/>
          </p:nvSpPr>
          <p:spPr bwMode="auto">
            <a:xfrm>
              <a:off x="4768" y="2004"/>
              <a:ext cx="58" cy="133"/>
            </a:xfrm>
            <a:custGeom>
              <a:avLst/>
              <a:gdLst>
                <a:gd name="T0" fmla="*/ 2 w 45"/>
                <a:gd name="T1" fmla="*/ 110 h 119"/>
                <a:gd name="T2" fmla="*/ 3 w 45"/>
                <a:gd name="T3" fmla="*/ 95 h 119"/>
                <a:gd name="T4" fmla="*/ 5 w 45"/>
                <a:gd name="T5" fmla="*/ 81 h 119"/>
                <a:gd name="T6" fmla="*/ 7 w 45"/>
                <a:gd name="T7" fmla="*/ 65 h 119"/>
                <a:gd name="T8" fmla="*/ 9 w 45"/>
                <a:gd name="T9" fmla="*/ 51 h 119"/>
                <a:gd name="T10" fmla="*/ 11 w 45"/>
                <a:gd name="T11" fmla="*/ 35 h 119"/>
                <a:gd name="T12" fmla="*/ 12 w 45"/>
                <a:gd name="T13" fmla="*/ 22 h 119"/>
                <a:gd name="T14" fmla="*/ 14 w 45"/>
                <a:gd name="T15" fmla="*/ 6 h 119"/>
                <a:gd name="T16" fmla="*/ 21 w 45"/>
                <a:gd name="T17" fmla="*/ 1 h 119"/>
                <a:gd name="T18" fmla="*/ 22 w 45"/>
                <a:gd name="T19" fmla="*/ 3 h 119"/>
                <a:gd name="T20" fmla="*/ 22 w 45"/>
                <a:gd name="T21" fmla="*/ 5 h 119"/>
                <a:gd name="T22" fmla="*/ 22 w 45"/>
                <a:gd name="T23" fmla="*/ 9 h 119"/>
                <a:gd name="T24" fmla="*/ 20 w 45"/>
                <a:gd name="T25" fmla="*/ 16 h 119"/>
                <a:gd name="T26" fmla="*/ 20 w 45"/>
                <a:gd name="T27" fmla="*/ 22 h 119"/>
                <a:gd name="T28" fmla="*/ 19 w 45"/>
                <a:gd name="T29" fmla="*/ 28 h 119"/>
                <a:gd name="T30" fmla="*/ 19 w 45"/>
                <a:gd name="T31" fmla="*/ 35 h 119"/>
                <a:gd name="T32" fmla="*/ 19 w 45"/>
                <a:gd name="T33" fmla="*/ 43 h 119"/>
                <a:gd name="T34" fmla="*/ 25 w 45"/>
                <a:gd name="T35" fmla="*/ 46 h 119"/>
                <a:gd name="T36" fmla="*/ 30 w 45"/>
                <a:gd name="T37" fmla="*/ 50 h 119"/>
                <a:gd name="T38" fmla="*/ 35 w 45"/>
                <a:gd name="T39" fmla="*/ 55 h 119"/>
                <a:gd name="T40" fmla="*/ 40 w 45"/>
                <a:gd name="T41" fmla="*/ 60 h 119"/>
                <a:gd name="T42" fmla="*/ 41 w 45"/>
                <a:gd name="T43" fmla="*/ 62 h 119"/>
                <a:gd name="T44" fmla="*/ 43 w 45"/>
                <a:gd name="T45" fmla="*/ 64 h 119"/>
                <a:gd name="T46" fmla="*/ 44 w 45"/>
                <a:gd name="T47" fmla="*/ 68 h 119"/>
                <a:gd name="T48" fmla="*/ 44 w 45"/>
                <a:gd name="T49" fmla="*/ 72 h 119"/>
                <a:gd name="T50" fmla="*/ 42 w 45"/>
                <a:gd name="T51" fmla="*/ 72 h 119"/>
                <a:gd name="T52" fmla="*/ 40 w 45"/>
                <a:gd name="T53" fmla="*/ 73 h 119"/>
                <a:gd name="T54" fmla="*/ 36 w 45"/>
                <a:gd name="T55" fmla="*/ 75 h 119"/>
                <a:gd name="T56" fmla="*/ 33 w 45"/>
                <a:gd name="T57" fmla="*/ 81 h 119"/>
                <a:gd name="T58" fmla="*/ 30 w 45"/>
                <a:gd name="T59" fmla="*/ 84 h 119"/>
                <a:gd name="T60" fmla="*/ 26 w 45"/>
                <a:gd name="T61" fmla="*/ 87 h 119"/>
                <a:gd name="T62" fmla="*/ 22 w 45"/>
                <a:gd name="T63" fmla="*/ 92 h 119"/>
                <a:gd name="T64" fmla="*/ 18 w 45"/>
                <a:gd name="T65" fmla="*/ 97 h 119"/>
                <a:gd name="T66" fmla="*/ 13 w 45"/>
                <a:gd name="T67" fmla="*/ 100 h 119"/>
                <a:gd name="T68" fmla="*/ 10 w 45"/>
                <a:gd name="T69" fmla="*/ 104 h 119"/>
                <a:gd name="T70" fmla="*/ 5 w 45"/>
                <a:gd name="T71" fmla="*/ 109 h 119"/>
                <a:gd name="T72" fmla="*/ 4 w 45"/>
                <a:gd name="T73" fmla="*/ 111 h 119"/>
                <a:gd name="T74" fmla="*/ 2 w 45"/>
                <a:gd name="T75" fmla="*/ 112 h 119"/>
                <a:gd name="T76" fmla="*/ 1 w 45"/>
                <a:gd name="T77" fmla="*/ 114 h 119"/>
                <a:gd name="T78" fmla="*/ 0 w 45"/>
                <a:gd name="T79" fmla="*/ 11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5" h="119">
                  <a:moveTo>
                    <a:pt x="0" y="118"/>
                  </a:moveTo>
                  <a:lnTo>
                    <a:pt x="2" y="110"/>
                  </a:lnTo>
                  <a:lnTo>
                    <a:pt x="2" y="104"/>
                  </a:lnTo>
                  <a:lnTo>
                    <a:pt x="3" y="95"/>
                  </a:lnTo>
                  <a:lnTo>
                    <a:pt x="4" y="87"/>
                  </a:lnTo>
                  <a:lnTo>
                    <a:pt x="5" y="81"/>
                  </a:lnTo>
                  <a:lnTo>
                    <a:pt x="7" y="73"/>
                  </a:lnTo>
                  <a:lnTo>
                    <a:pt x="7" y="65"/>
                  </a:lnTo>
                  <a:lnTo>
                    <a:pt x="7" y="59"/>
                  </a:lnTo>
                  <a:lnTo>
                    <a:pt x="9" y="51"/>
                  </a:lnTo>
                  <a:lnTo>
                    <a:pt x="10" y="45"/>
                  </a:lnTo>
                  <a:lnTo>
                    <a:pt x="11" y="35"/>
                  </a:lnTo>
                  <a:lnTo>
                    <a:pt x="11" y="28"/>
                  </a:lnTo>
                  <a:lnTo>
                    <a:pt x="12" y="22"/>
                  </a:lnTo>
                  <a:lnTo>
                    <a:pt x="12" y="14"/>
                  </a:lnTo>
                  <a:lnTo>
                    <a:pt x="14" y="6"/>
                  </a:lnTo>
                  <a:lnTo>
                    <a:pt x="15" y="0"/>
                  </a:lnTo>
                  <a:lnTo>
                    <a:pt x="21" y="1"/>
                  </a:lnTo>
                  <a:lnTo>
                    <a:pt x="22" y="1"/>
                  </a:lnTo>
                  <a:lnTo>
                    <a:pt x="22" y="3"/>
                  </a:lnTo>
                  <a:lnTo>
                    <a:pt x="22" y="4"/>
                  </a:lnTo>
                  <a:lnTo>
                    <a:pt x="22" y="5"/>
                  </a:lnTo>
                  <a:lnTo>
                    <a:pt x="22" y="8"/>
                  </a:lnTo>
                  <a:lnTo>
                    <a:pt x="22" y="9"/>
                  </a:lnTo>
                  <a:lnTo>
                    <a:pt x="23" y="9"/>
                  </a:lnTo>
                  <a:lnTo>
                    <a:pt x="20" y="16"/>
                  </a:lnTo>
                  <a:lnTo>
                    <a:pt x="20" y="18"/>
                  </a:lnTo>
                  <a:lnTo>
                    <a:pt x="20" y="22"/>
                  </a:lnTo>
                  <a:lnTo>
                    <a:pt x="20" y="25"/>
                  </a:lnTo>
                  <a:lnTo>
                    <a:pt x="19" y="28"/>
                  </a:lnTo>
                  <a:lnTo>
                    <a:pt x="19" y="33"/>
                  </a:lnTo>
                  <a:lnTo>
                    <a:pt x="19" y="35"/>
                  </a:lnTo>
                  <a:lnTo>
                    <a:pt x="19" y="39"/>
                  </a:lnTo>
                  <a:lnTo>
                    <a:pt x="19" y="43"/>
                  </a:lnTo>
                  <a:lnTo>
                    <a:pt x="22" y="45"/>
                  </a:lnTo>
                  <a:lnTo>
                    <a:pt x="25" y="46"/>
                  </a:lnTo>
                  <a:lnTo>
                    <a:pt x="27" y="48"/>
                  </a:lnTo>
                  <a:lnTo>
                    <a:pt x="30" y="50"/>
                  </a:lnTo>
                  <a:lnTo>
                    <a:pt x="32" y="52"/>
                  </a:lnTo>
                  <a:lnTo>
                    <a:pt x="35" y="55"/>
                  </a:lnTo>
                  <a:lnTo>
                    <a:pt x="37" y="57"/>
                  </a:lnTo>
                  <a:lnTo>
                    <a:pt x="40" y="60"/>
                  </a:lnTo>
                  <a:lnTo>
                    <a:pt x="41" y="61"/>
                  </a:lnTo>
                  <a:lnTo>
                    <a:pt x="41" y="62"/>
                  </a:lnTo>
                  <a:lnTo>
                    <a:pt x="42" y="63"/>
                  </a:lnTo>
                  <a:lnTo>
                    <a:pt x="43" y="64"/>
                  </a:lnTo>
                  <a:lnTo>
                    <a:pt x="44" y="65"/>
                  </a:lnTo>
                  <a:lnTo>
                    <a:pt x="44" y="68"/>
                  </a:lnTo>
                  <a:lnTo>
                    <a:pt x="44" y="69"/>
                  </a:lnTo>
                  <a:lnTo>
                    <a:pt x="44" y="72"/>
                  </a:lnTo>
                  <a:lnTo>
                    <a:pt x="43" y="72"/>
                  </a:lnTo>
                  <a:lnTo>
                    <a:pt x="42" y="72"/>
                  </a:lnTo>
                  <a:lnTo>
                    <a:pt x="41" y="72"/>
                  </a:lnTo>
                  <a:lnTo>
                    <a:pt x="40" y="73"/>
                  </a:lnTo>
                  <a:lnTo>
                    <a:pt x="38" y="74"/>
                  </a:lnTo>
                  <a:lnTo>
                    <a:pt x="36" y="75"/>
                  </a:lnTo>
                  <a:lnTo>
                    <a:pt x="35" y="77"/>
                  </a:lnTo>
                  <a:lnTo>
                    <a:pt x="33" y="81"/>
                  </a:lnTo>
                  <a:lnTo>
                    <a:pt x="31" y="83"/>
                  </a:lnTo>
                  <a:lnTo>
                    <a:pt x="30" y="84"/>
                  </a:lnTo>
                  <a:lnTo>
                    <a:pt x="29" y="86"/>
                  </a:lnTo>
                  <a:lnTo>
                    <a:pt x="26" y="87"/>
                  </a:lnTo>
                  <a:lnTo>
                    <a:pt x="23" y="91"/>
                  </a:lnTo>
                  <a:lnTo>
                    <a:pt x="22" y="92"/>
                  </a:lnTo>
                  <a:lnTo>
                    <a:pt x="20" y="94"/>
                  </a:lnTo>
                  <a:lnTo>
                    <a:pt x="18" y="97"/>
                  </a:lnTo>
                  <a:lnTo>
                    <a:pt x="15" y="98"/>
                  </a:lnTo>
                  <a:lnTo>
                    <a:pt x="13" y="100"/>
                  </a:lnTo>
                  <a:lnTo>
                    <a:pt x="11" y="102"/>
                  </a:lnTo>
                  <a:lnTo>
                    <a:pt x="10" y="104"/>
                  </a:lnTo>
                  <a:lnTo>
                    <a:pt x="7" y="107"/>
                  </a:lnTo>
                  <a:lnTo>
                    <a:pt x="5" y="109"/>
                  </a:lnTo>
                  <a:lnTo>
                    <a:pt x="4" y="110"/>
                  </a:lnTo>
                  <a:lnTo>
                    <a:pt x="4" y="111"/>
                  </a:lnTo>
                  <a:lnTo>
                    <a:pt x="3" y="112"/>
                  </a:lnTo>
                  <a:lnTo>
                    <a:pt x="2" y="112"/>
                  </a:lnTo>
                  <a:lnTo>
                    <a:pt x="2" y="113"/>
                  </a:lnTo>
                  <a:lnTo>
                    <a:pt x="1" y="114"/>
                  </a:lnTo>
                  <a:lnTo>
                    <a:pt x="1" y="116"/>
                  </a:lnTo>
                  <a:lnTo>
                    <a:pt x="0" y="118"/>
                  </a:lnTo>
                </a:path>
              </a:pathLst>
            </a:custGeom>
            <a:gradFill rotWithShape="0">
              <a:gsLst>
                <a:gs pos="0">
                  <a:srgbClr val="FFCC99"/>
                </a:gs>
                <a:gs pos="100000">
                  <a:srgbClr val="FFFFFF"/>
                </a:gs>
              </a:gsLst>
              <a:lin ang="5400000"/>
            </a:gra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28" name="Freeform 437"/>
            <p:cNvSpPr/>
            <p:nvPr/>
          </p:nvSpPr>
          <p:spPr bwMode="auto">
            <a:xfrm>
              <a:off x="4593" y="1764"/>
              <a:ext cx="294" cy="299"/>
            </a:xfrm>
            <a:custGeom>
              <a:avLst/>
              <a:gdLst>
                <a:gd name="T0" fmla="*/ 190 w 230"/>
                <a:gd name="T1" fmla="*/ 264 h 267"/>
                <a:gd name="T2" fmla="*/ 173 w 230"/>
                <a:gd name="T3" fmla="*/ 253 h 267"/>
                <a:gd name="T4" fmla="*/ 164 w 230"/>
                <a:gd name="T5" fmla="*/ 240 h 267"/>
                <a:gd name="T6" fmla="*/ 166 w 230"/>
                <a:gd name="T7" fmla="*/ 221 h 267"/>
                <a:gd name="T8" fmla="*/ 173 w 230"/>
                <a:gd name="T9" fmla="*/ 192 h 267"/>
                <a:gd name="T10" fmla="*/ 173 w 230"/>
                <a:gd name="T11" fmla="*/ 162 h 267"/>
                <a:gd name="T12" fmla="*/ 168 w 230"/>
                <a:gd name="T13" fmla="*/ 135 h 267"/>
                <a:gd name="T14" fmla="*/ 154 w 230"/>
                <a:gd name="T15" fmla="*/ 118 h 267"/>
                <a:gd name="T16" fmla="*/ 144 w 230"/>
                <a:gd name="T17" fmla="*/ 118 h 267"/>
                <a:gd name="T18" fmla="*/ 127 w 230"/>
                <a:gd name="T19" fmla="*/ 133 h 267"/>
                <a:gd name="T20" fmla="*/ 118 w 230"/>
                <a:gd name="T21" fmla="*/ 154 h 267"/>
                <a:gd name="T22" fmla="*/ 117 w 230"/>
                <a:gd name="T23" fmla="*/ 143 h 267"/>
                <a:gd name="T24" fmla="*/ 114 w 230"/>
                <a:gd name="T25" fmla="*/ 133 h 267"/>
                <a:gd name="T26" fmla="*/ 118 w 230"/>
                <a:gd name="T27" fmla="*/ 118 h 267"/>
                <a:gd name="T28" fmla="*/ 130 w 230"/>
                <a:gd name="T29" fmla="*/ 97 h 267"/>
                <a:gd name="T30" fmla="*/ 131 w 230"/>
                <a:gd name="T31" fmla="*/ 81 h 267"/>
                <a:gd name="T32" fmla="*/ 125 w 230"/>
                <a:gd name="T33" fmla="*/ 65 h 267"/>
                <a:gd name="T34" fmla="*/ 112 w 230"/>
                <a:gd name="T35" fmla="*/ 55 h 267"/>
                <a:gd name="T36" fmla="*/ 97 w 230"/>
                <a:gd name="T37" fmla="*/ 47 h 267"/>
                <a:gd name="T38" fmla="*/ 78 w 230"/>
                <a:gd name="T39" fmla="*/ 47 h 267"/>
                <a:gd name="T40" fmla="*/ 57 w 230"/>
                <a:gd name="T41" fmla="*/ 51 h 267"/>
                <a:gd name="T42" fmla="*/ 39 w 230"/>
                <a:gd name="T43" fmla="*/ 56 h 267"/>
                <a:gd name="T44" fmla="*/ 30 w 230"/>
                <a:gd name="T45" fmla="*/ 59 h 267"/>
                <a:gd name="T46" fmla="*/ 19 w 230"/>
                <a:gd name="T47" fmla="*/ 61 h 267"/>
                <a:gd name="T48" fmla="*/ 10 w 230"/>
                <a:gd name="T49" fmla="*/ 61 h 267"/>
                <a:gd name="T50" fmla="*/ 1 w 230"/>
                <a:gd name="T51" fmla="*/ 49 h 267"/>
                <a:gd name="T52" fmla="*/ 4 w 230"/>
                <a:gd name="T53" fmla="*/ 34 h 267"/>
                <a:gd name="T54" fmla="*/ 11 w 230"/>
                <a:gd name="T55" fmla="*/ 23 h 267"/>
                <a:gd name="T56" fmla="*/ 6 w 230"/>
                <a:gd name="T57" fmla="*/ 13 h 267"/>
                <a:gd name="T58" fmla="*/ 10 w 230"/>
                <a:gd name="T59" fmla="*/ 3 h 267"/>
                <a:gd name="T60" fmla="*/ 18 w 230"/>
                <a:gd name="T61" fmla="*/ 0 h 267"/>
                <a:gd name="T62" fmla="*/ 27 w 230"/>
                <a:gd name="T63" fmla="*/ 1 h 267"/>
                <a:gd name="T64" fmla="*/ 35 w 230"/>
                <a:gd name="T65" fmla="*/ 3 h 267"/>
                <a:gd name="T66" fmla="*/ 45 w 230"/>
                <a:gd name="T67" fmla="*/ 1 h 267"/>
                <a:gd name="T68" fmla="*/ 58 w 230"/>
                <a:gd name="T69" fmla="*/ 15 h 267"/>
                <a:gd name="T70" fmla="*/ 68 w 230"/>
                <a:gd name="T71" fmla="*/ 27 h 267"/>
                <a:gd name="T72" fmla="*/ 80 w 230"/>
                <a:gd name="T73" fmla="*/ 22 h 267"/>
                <a:gd name="T74" fmla="*/ 97 w 230"/>
                <a:gd name="T75" fmla="*/ 9 h 267"/>
                <a:gd name="T76" fmla="*/ 110 w 230"/>
                <a:gd name="T77" fmla="*/ 11 h 267"/>
                <a:gd name="T78" fmla="*/ 124 w 230"/>
                <a:gd name="T79" fmla="*/ 11 h 267"/>
                <a:gd name="T80" fmla="*/ 138 w 230"/>
                <a:gd name="T81" fmla="*/ 6 h 267"/>
                <a:gd name="T82" fmla="*/ 159 w 230"/>
                <a:gd name="T83" fmla="*/ 4 h 267"/>
                <a:gd name="T84" fmla="*/ 177 w 230"/>
                <a:gd name="T85" fmla="*/ 26 h 267"/>
                <a:gd name="T86" fmla="*/ 184 w 230"/>
                <a:gd name="T87" fmla="*/ 34 h 267"/>
                <a:gd name="T88" fmla="*/ 194 w 230"/>
                <a:gd name="T89" fmla="*/ 38 h 267"/>
                <a:gd name="T90" fmla="*/ 205 w 230"/>
                <a:gd name="T91" fmla="*/ 47 h 267"/>
                <a:gd name="T92" fmla="*/ 205 w 230"/>
                <a:gd name="T93" fmla="*/ 55 h 267"/>
                <a:gd name="T94" fmla="*/ 200 w 230"/>
                <a:gd name="T95" fmla="*/ 70 h 267"/>
                <a:gd name="T96" fmla="*/ 208 w 230"/>
                <a:gd name="T97" fmla="*/ 82 h 267"/>
                <a:gd name="T98" fmla="*/ 219 w 230"/>
                <a:gd name="T99" fmla="*/ 89 h 267"/>
                <a:gd name="T100" fmla="*/ 226 w 230"/>
                <a:gd name="T101" fmla="*/ 106 h 267"/>
                <a:gd name="T102" fmla="*/ 225 w 230"/>
                <a:gd name="T103" fmla="*/ 118 h 267"/>
                <a:gd name="T104" fmla="*/ 229 w 230"/>
                <a:gd name="T105" fmla="*/ 135 h 267"/>
                <a:gd name="T106" fmla="*/ 224 w 230"/>
                <a:gd name="T107" fmla="*/ 151 h 267"/>
                <a:gd name="T108" fmla="*/ 214 w 230"/>
                <a:gd name="T109" fmla="*/ 166 h 267"/>
                <a:gd name="T110" fmla="*/ 216 w 230"/>
                <a:gd name="T111" fmla="*/ 174 h 267"/>
                <a:gd name="T112" fmla="*/ 222 w 230"/>
                <a:gd name="T113" fmla="*/ 181 h 267"/>
                <a:gd name="T114" fmla="*/ 228 w 230"/>
                <a:gd name="T115" fmla="*/ 197 h 267"/>
                <a:gd name="T116" fmla="*/ 224 w 230"/>
                <a:gd name="T117" fmla="*/ 213 h 267"/>
                <a:gd name="T118" fmla="*/ 224 w 230"/>
                <a:gd name="T119" fmla="*/ 231 h 267"/>
                <a:gd name="T120" fmla="*/ 218 w 230"/>
                <a:gd name="T121" fmla="*/ 247 h 267"/>
                <a:gd name="T122" fmla="*/ 208 w 230"/>
                <a:gd name="T123" fmla="*/ 255 h 267"/>
                <a:gd name="T124" fmla="*/ 198 w 230"/>
                <a:gd name="T125" fmla="*/ 264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0" h="267">
                  <a:moveTo>
                    <a:pt x="195" y="266"/>
                  </a:moveTo>
                  <a:lnTo>
                    <a:pt x="194" y="264"/>
                  </a:lnTo>
                  <a:lnTo>
                    <a:pt x="193" y="264"/>
                  </a:lnTo>
                  <a:lnTo>
                    <a:pt x="192" y="264"/>
                  </a:lnTo>
                  <a:lnTo>
                    <a:pt x="191" y="264"/>
                  </a:lnTo>
                  <a:lnTo>
                    <a:pt x="190" y="264"/>
                  </a:lnTo>
                  <a:lnTo>
                    <a:pt x="187" y="264"/>
                  </a:lnTo>
                  <a:lnTo>
                    <a:pt x="182" y="262"/>
                  </a:lnTo>
                  <a:lnTo>
                    <a:pt x="180" y="260"/>
                  </a:lnTo>
                  <a:lnTo>
                    <a:pt x="177" y="258"/>
                  </a:lnTo>
                  <a:lnTo>
                    <a:pt x="175" y="256"/>
                  </a:lnTo>
                  <a:lnTo>
                    <a:pt x="173" y="253"/>
                  </a:lnTo>
                  <a:lnTo>
                    <a:pt x="168" y="251"/>
                  </a:lnTo>
                  <a:lnTo>
                    <a:pt x="166" y="249"/>
                  </a:lnTo>
                  <a:lnTo>
                    <a:pt x="163" y="247"/>
                  </a:lnTo>
                  <a:lnTo>
                    <a:pt x="163" y="245"/>
                  </a:lnTo>
                  <a:lnTo>
                    <a:pt x="163" y="243"/>
                  </a:lnTo>
                  <a:lnTo>
                    <a:pt x="164" y="240"/>
                  </a:lnTo>
                  <a:lnTo>
                    <a:pt x="164" y="238"/>
                  </a:lnTo>
                  <a:lnTo>
                    <a:pt x="164" y="235"/>
                  </a:lnTo>
                  <a:lnTo>
                    <a:pt x="164" y="233"/>
                  </a:lnTo>
                  <a:lnTo>
                    <a:pt x="164" y="231"/>
                  </a:lnTo>
                  <a:lnTo>
                    <a:pt x="164" y="228"/>
                  </a:lnTo>
                  <a:lnTo>
                    <a:pt x="166" y="221"/>
                  </a:lnTo>
                  <a:lnTo>
                    <a:pt x="167" y="217"/>
                  </a:lnTo>
                  <a:lnTo>
                    <a:pt x="168" y="212"/>
                  </a:lnTo>
                  <a:lnTo>
                    <a:pt x="171" y="209"/>
                  </a:lnTo>
                  <a:lnTo>
                    <a:pt x="171" y="203"/>
                  </a:lnTo>
                  <a:lnTo>
                    <a:pt x="173" y="198"/>
                  </a:lnTo>
                  <a:lnTo>
                    <a:pt x="173" y="192"/>
                  </a:lnTo>
                  <a:lnTo>
                    <a:pt x="173" y="188"/>
                  </a:lnTo>
                  <a:lnTo>
                    <a:pt x="173" y="183"/>
                  </a:lnTo>
                  <a:lnTo>
                    <a:pt x="173" y="178"/>
                  </a:lnTo>
                  <a:lnTo>
                    <a:pt x="173" y="172"/>
                  </a:lnTo>
                  <a:lnTo>
                    <a:pt x="173" y="167"/>
                  </a:lnTo>
                  <a:lnTo>
                    <a:pt x="173" y="162"/>
                  </a:lnTo>
                  <a:lnTo>
                    <a:pt x="173" y="157"/>
                  </a:lnTo>
                  <a:lnTo>
                    <a:pt x="173" y="152"/>
                  </a:lnTo>
                  <a:lnTo>
                    <a:pt x="173" y="147"/>
                  </a:lnTo>
                  <a:lnTo>
                    <a:pt x="173" y="143"/>
                  </a:lnTo>
                  <a:lnTo>
                    <a:pt x="171" y="139"/>
                  </a:lnTo>
                  <a:lnTo>
                    <a:pt x="168" y="135"/>
                  </a:lnTo>
                  <a:lnTo>
                    <a:pt x="167" y="131"/>
                  </a:lnTo>
                  <a:lnTo>
                    <a:pt x="166" y="126"/>
                  </a:lnTo>
                  <a:lnTo>
                    <a:pt x="162" y="123"/>
                  </a:lnTo>
                  <a:lnTo>
                    <a:pt x="160" y="121"/>
                  </a:lnTo>
                  <a:lnTo>
                    <a:pt x="157" y="118"/>
                  </a:lnTo>
                  <a:lnTo>
                    <a:pt x="154" y="118"/>
                  </a:lnTo>
                  <a:lnTo>
                    <a:pt x="153" y="118"/>
                  </a:lnTo>
                  <a:lnTo>
                    <a:pt x="150" y="118"/>
                  </a:lnTo>
                  <a:lnTo>
                    <a:pt x="149" y="118"/>
                  </a:lnTo>
                  <a:lnTo>
                    <a:pt x="148" y="118"/>
                  </a:lnTo>
                  <a:lnTo>
                    <a:pt x="145" y="118"/>
                  </a:lnTo>
                  <a:lnTo>
                    <a:pt x="144" y="118"/>
                  </a:lnTo>
                  <a:lnTo>
                    <a:pt x="141" y="118"/>
                  </a:lnTo>
                  <a:lnTo>
                    <a:pt x="138" y="120"/>
                  </a:lnTo>
                  <a:lnTo>
                    <a:pt x="136" y="123"/>
                  </a:lnTo>
                  <a:lnTo>
                    <a:pt x="133" y="125"/>
                  </a:lnTo>
                  <a:lnTo>
                    <a:pt x="130" y="130"/>
                  </a:lnTo>
                  <a:lnTo>
                    <a:pt x="127" y="133"/>
                  </a:lnTo>
                  <a:lnTo>
                    <a:pt x="125" y="138"/>
                  </a:lnTo>
                  <a:lnTo>
                    <a:pt x="123" y="143"/>
                  </a:lnTo>
                  <a:lnTo>
                    <a:pt x="122" y="148"/>
                  </a:lnTo>
                  <a:lnTo>
                    <a:pt x="122" y="154"/>
                  </a:lnTo>
                  <a:lnTo>
                    <a:pt x="118" y="155"/>
                  </a:lnTo>
                  <a:lnTo>
                    <a:pt x="118" y="154"/>
                  </a:lnTo>
                  <a:lnTo>
                    <a:pt x="118" y="152"/>
                  </a:lnTo>
                  <a:lnTo>
                    <a:pt x="118" y="151"/>
                  </a:lnTo>
                  <a:lnTo>
                    <a:pt x="118" y="149"/>
                  </a:lnTo>
                  <a:lnTo>
                    <a:pt x="117" y="147"/>
                  </a:lnTo>
                  <a:lnTo>
                    <a:pt x="117" y="145"/>
                  </a:lnTo>
                  <a:lnTo>
                    <a:pt x="117" y="143"/>
                  </a:lnTo>
                  <a:lnTo>
                    <a:pt x="117" y="142"/>
                  </a:lnTo>
                  <a:lnTo>
                    <a:pt x="117" y="140"/>
                  </a:lnTo>
                  <a:lnTo>
                    <a:pt x="116" y="138"/>
                  </a:lnTo>
                  <a:lnTo>
                    <a:pt x="116" y="136"/>
                  </a:lnTo>
                  <a:lnTo>
                    <a:pt x="114" y="135"/>
                  </a:lnTo>
                  <a:lnTo>
                    <a:pt x="114" y="133"/>
                  </a:lnTo>
                  <a:lnTo>
                    <a:pt x="112" y="131"/>
                  </a:lnTo>
                  <a:lnTo>
                    <a:pt x="112" y="130"/>
                  </a:lnTo>
                  <a:lnTo>
                    <a:pt x="112" y="127"/>
                  </a:lnTo>
                  <a:lnTo>
                    <a:pt x="114" y="124"/>
                  </a:lnTo>
                  <a:lnTo>
                    <a:pt x="118" y="121"/>
                  </a:lnTo>
                  <a:lnTo>
                    <a:pt x="118" y="118"/>
                  </a:lnTo>
                  <a:lnTo>
                    <a:pt x="121" y="114"/>
                  </a:lnTo>
                  <a:lnTo>
                    <a:pt x="123" y="112"/>
                  </a:lnTo>
                  <a:lnTo>
                    <a:pt x="126" y="108"/>
                  </a:lnTo>
                  <a:lnTo>
                    <a:pt x="127" y="104"/>
                  </a:lnTo>
                  <a:lnTo>
                    <a:pt x="130" y="99"/>
                  </a:lnTo>
                  <a:lnTo>
                    <a:pt x="130" y="97"/>
                  </a:lnTo>
                  <a:lnTo>
                    <a:pt x="130" y="94"/>
                  </a:lnTo>
                  <a:lnTo>
                    <a:pt x="131" y="91"/>
                  </a:lnTo>
                  <a:lnTo>
                    <a:pt x="131" y="88"/>
                  </a:lnTo>
                  <a:lnTo>
                    <a:pt x="131" y="87"/>
                  </a:lnTo>
                  <a:lnTo>
                    <a:pt x="131" y="83"/>
                  </a:lnTo>
                  <a:lnTo>
                    <a:pt x="131" y="81"/>
                  </a:lnTo>
                  <a:lnTo>
                    <a:pt x="131" y="76"/>
                  </a:lnTo>
                  <a:lnTo>
                    <a:pt x="130" y="75"/>
                  </a:lnTo>
                  <a:lnTo>
                    <a:pt x="128" y="72"/>
                  </a:lnTo>
                  <a:lnTo>
                    <a:pt x="127" y="70"/>
                  </a:lnTo>
                  <a:lnTo>
                    <a:pt x="126" y="68"/>
                  </a:lnTo>
                  <a:lnTo>
                    <a:pt x="125" y="65"/>
                  </a:lnTo>
                  <a:lnTo>
                    <a:pt x="123" y="63"/>
                  </a:lnTo>
                  <a:lnTo>
                    <a:pt x="121" y="61"/>
                  </a:lnTo>
                  <a:lnTo>
                    <a:pt x="119" y="59"/>
                  </a:lnTo>
                  <a:lnTo>
                    <a:pt x="118" y="57"/>
                  </a:lnTo>
                  <a:lnTo>
                    <a:pt x="116" y="56"/>
                  </a:lnTo>
                  <a:lnTo>
                    <a:pt x="112" y="55"/>
                  </a:lnTo>
                  <a:lnTo>
                    <a:pt x="110" y="53"/>
                  </a:lnTo>
                  <a:lnTo>
                    <a:pt x="108" y="52"/>
                  </a:lnTo>
                  <a:lnTo>
                    <a:pt x="105" y="51"/>
                  </a:lnTo>
                  <a:lnTo>
                    <a:pt x="104" y="49"/>
                  </a:lnTo>
                  <a:lnTo>
                    <a:pt x="102" y="47"/>
                  </a:lnTo>
                  <a:lnTo>
                    <a:pt x="97" y="47"/>
                  </a:lnTo>
                  <a:lnTo>
                    <a:pt x="94" y="47"/>
                  </a:lnTo>
                  <a:lnTo>
                    <a:pt x="92" y="47"/>
                  </a:lnTo>
                  <a:lnTo>
                    <a:pt x="87" y="47"/>
                  </a:lnTo>
                  <a:lnTo>
                    <a:pt x="85" y="47"/>
                  </a:lnTo>
                  <a:lnTo>
                    <a:pt x="81" y="47"/>
                  </a:lnTo>
                  <a:lnTo>
                    <a:pt x="78" y="47"/>
                  </a:lnTo>
                  <a:lnTo>
                    <a:pt x="75" y="47"/>
                  </a:lnTo>
                  <a:lnTo>
                    <a:pt x="71" y="48"/>
                  </a:lnTo>
                  <a:lnTo>
                    <a:pt x="68" y="48"/>
                  </a:lnTo>
                  <a:lnTo>
                    <a:pt x="64" y="49"/>
                  </a:lnTo>
                  <a:lnTo>
                    <a:pt x="60" y="51"/>
                  </a:lnTo>
                  <a:lnTo>
                    <a:pt x="57" y="51"/>
                  </a:lnTo>
                  <a:lnTo>
                    <a:pt x="53" y="52"/>
                  </a:lnTo>
                  <a:lnTo>
                    <a:pt x="51" y="52"/>
                  </a:lnTo>
                  <a:lnTo>
                    <a:pt x="48" y="53"/>
                  </a:lnTo>
                  <a:lnTo>
                    <a:pt x="44" y="55"/>
                  </a:lnTo>
                  <a:lnTo>
                    <a:pt x="43" y="55"/>
                  </a:lnTo>
                  <a:lnTo>
                    <a:pt x="39" y="56"/>
                  </a:lnTo>
                  <a:lnTo>
                    <a:pt x="38" y="56"/>
                  </a:lnTo>
                  <a:lnTo>
                    <a:pt x="36" y="57"/>
                  </a:lnTo>
                  <a:lnTo>
                    <a:pt x="35" y="57"/>
                  </a:lnTo>
                  <a:lnTo>
                    <a:pt x="33" y="57"/>
                  </a:lnTo>
                  <a:lnTo>
                    <a:pt x="31" y="57"/>
                  </a:lnTo>
                  <a:lnTo>
                    <a:pt x="30" y="59"/>
                  </a:lnTo>
                  <a:lnTo>
                    <a:pt x="27" y="59"/>
                  </a:lnTo>
                  <a:lnTo>
                    <a:pt x="25" y="61"/>
                  </a:lnTo>
                  <a:lnTo>
                    <a:pt x="23" y="61"/>
                  </a:lnTo>
                  <a:lnTo>
                    <a:pt x="22" y="61"/>
                  </a:lnTo>
                  <a:lnTo>
                    <a:pt x="21" y="61"/>
                  </a:lnTo>
                  <a:lnTo>
                    <a:pt x="19" y="61"/>
                  </a:lnTo>
                  <a:lnTo>
                    <a:pt x="17" y="62"/>
                  </a:lnTo>
                  <a:lnTo>
                    <a:pt x="15" y="62"/>
                  </a:lnTo>
                  <a:lnTo>
                    <a:pt x="14" y="64"/>
                  </a:lnTo>
                  <a:lnTo>
                    <a:pt x="13" y="64"/>
                  </a:lnTo>
                  <a:lnTo>
                    <a:pt x="11" y="63"/>
                  </a:lnTo>
                  <a:lnTo>
                    <a:pt x="10" y="61"/>
                  </a:lnTo>
                  <a:lnTo>
                    <a:pt x="6" y="59"/>
                  </a:lnTo>
                  <a:lnTo>
                    <a:pt x="6" y="57"/>
                  </a:lnTo>
                  <a:lnTo>
                    <a:pt x="4" y="56"/>
                  </a:lnTo>
                  <a:lnTo>
                    <a:pt x="3" y="53"/>
                  </a:lnTo>
                  <a:lnTo>
                    <a:pt x="2" y="52"/>
                  </a:lnTo>
                  <a:lnTo>
                    <a:pt x="1" y="49"/>
                  </a:lnTo>
                  <a:lnTo>
                    <a:pt x="0" y="47"/>
                  </a:lnTo>
                  <a:lnTo>
                    <a:pt x="0" y="42"/>
                  </a:lnTo>
                  <a:lnTo>
                    <a:pt x="2" y="41"/>
                  </a:lnTo>
                  <a:lnTo>
                    <a:pt x="2" y="39"/>
                  </a:lnTo>
                  <a:lnTo>
                    <a:pt x="3" y="38"/>
                  </a:lnTo>
                  <a:lnTo>
                    <a:pt x="4" y="34"/>
                  </a:lnTo>
                  <a:lnTo>
                    <a:pt x="6" y="33"/>
                  </a:lnTo>
                  <a:lnTo>
                    <a:pt x="6" y="31"/>
                  </a:lnTo>
                  <a:lnTo>
                    <a:pt x="6" y="29"/>
                  </a:lnTo>
                  <a:lnTo>
                    <a:pt x="10" y="27"/>
                  </a:lnTo>
                  <a:lnTo>
                    <a:pt x="11" y="25"/>
                  </a:lnTo>
                  <a:lnTo>
                    <a:pt x="11" y="23"/>
                  </a:lnTo>
                  <a:lnTo>
                    <a:pt x="11" y="21"/>
                  </a:lnTo>
                  <a:lnTo>
                    <a:pt x="11" y="20"/>
                  </a:lnTo>
                  <a:lnTo>
                    <a:pt x="10" y="18"/>
                  </a:lnTo>
                  <a:lnTo>
                    <a:pt x="10" y="17"/>
                  </a:lnTo>
                  <a:lnTo>
                    <a:pt x="6" y="16"/>
                  </a:lnTo>
                  <a:lnTo>
                    <a:pt x="6" y="13"/>
                  </a:lnTo>
                  <a:lnTo>
                    <a:pt x="6" y="11"/>
                  </a:lnTo>
                  <a:lnTo>
                    <a:pt x="6" y="9"/>
                  </a:lnTo>
                  <a:lnTo>
                    <a:pt x="6" y="8"/>
                  </a:lnTo>
                  <a:lnTo>
                    <a:pt x="6" y="6"/>
                  </a:lnTo>
                  <a:lnTo>
                    <a:pt x="9" y="4"/>
                  </a:lnTo>
                  <a:lnTo>
                    <a:pt x="10" y="3"/>
                  </a:lnTo>
                  <a:lnTo>
                    <a:pt x="11" y="3"/>
                  </a:lnTo>
                  <a:lnTo>
                    <a:pt x="12" y="1"/>
                  </a:lnTo>
                  <a:lnTo>
                    <a:pt x="12" y="0"/>
                  </a:lnTo>
                  <a:lnTo>
                    <a:pt x="14" y="0"/>
                  </a:lnTo>
                  <a:lnTo>
                    <a:pt x="16" y="0"/>
                  </a:lnTo>
                  <a:lnTo>
                    <a:pt x="18" y="0"/>
                  </a:lnTo>
                  <a:lnTo>
                    <a:pt x="21" y="0"/>
                  </a:lnTo>
                  <a:lnTo>
                    <a:pt x="22" y="0"/>
                  </a:lnTo>
                  <a:lnTo>
                    <a:pt x="23" y="0"/>
                  </a:lnTo>
                  <a:lnTo>
                    <a:pt x="25" y="0"/>
                  </a:lnTo>
                  <a:lnTo>
                    <a:pt x="25" y="1"/>
                  </a:lnTo>
                  <a:lnTo>
                    <a:pt x="27" y="1"/>
                  </a:lnTo>
                  <a:lnTo>
                    <a:pt x="28" y="1"/>
                  </a:lnTo>
                  <a:lnTo>
                    <a:pt x="29" y="3"/>
                  </a:lnTo>
                  <a:lnTo>
                    <a:pt x="30" y="3"/>
                  </a:lnTo>
                  <a:lnTo>
                    <a:pt x="31" y="3"/>
                  </a:lnTo>
                  <a:lnTo>
                    <a:pt x="33" y="4"/>
                  </a:lnTo>
                  <a:lnTo>
                    <a:pt x="35" y="3"/>
                  </a:lnTo>
                  <a:lnTo>
                    <a:pt x="36" y="3"/>
                  </a:lnTo>
                  <a:lnTo>
                    <a:pt x="38" y="3"/>
                  </a:lnTo>
                  <a:lnTo>
                    <a:pt x="39" y="1"/>
                  </a:lnTo>
                  <a:lnTo>
                    <a:pt x="42" y="1"/>
                  </a:lnTo>
                  <a:lnTo>
                    <a:pt x="43" y="1"/>
                  </a:lnTo>
                  <a:lnTo>
                    <a:pt x="45" y="1"/>
                  </a:lnTo>
                  <a:lnTo>
                    <a:pt x="48" y="1"/>
                  </a:lnTo>
                  <a:lnTo>
                    <a:pt x="49" y="3"/>
                  </a:lnTo>
                  <a:lnTo>
                    <a:pt x="52" y="5"/>
                  </a:lnTo>
                  <a:lnTo>
                    <a:pt x="53" y="9"/>
                  </a:lnTo>
                  <a:lnTo>
                    <a:pt x="55" y="12"/>
                  </a:lnTo>
                  <a:lnTo>
                    <a:pt x="58" y="15"/>
                  </a:lnTo>
                  <a:lnTo>
                    <a:pt x="60" y="18"/>
                  </a:lnTo>
                  <a:lnTo>
                    <a:pt x="63" y="22"/>
                  </a:lnTo>
                  <a:lnTo>
                    <a:pt x="64" y="26"/>
                  </a:lnTo>
                  <a:lnTo>
                    <a:pt x="66" y="26"/>
                  </a:lnTo>
                  <a:lnTo>
                    <a:pt x="67" y="27"/>
                  </a:lnTo>
                  <a:lnTo>
                    <a:pt x="68" y="27"/>
                  </a:lnTo>
                  <a:lnTo>
                    <a:pt x="69" y="27"/>
                  </a:lnTo>
                  <a:lnTo>
                    <a:pt x="70" y="29"/>
                  </a:lnTo>
                  <a:lnTo>
                    <a:pt x="71" y="30"/>
                  </a:lnTo>
                  <a:lnTo>
                    <a:pt x="75" y="27"/>
                  </a:lnTo>
                  <a:lnTo>
                    <a:pt x="77" y="25"/>
                  </a:lnTo>
                  <a:lnTo>
                    <a:pt x="80" y="22"/>
                  </a:lnTo>
                  <a:lnTo>
                    <a:pt x="83" y="20"/>
                  </a:lnTo>
                  <a:lnTo>
                    <a:pt x="85" y="17"/>
                  </a:lnTo>
                  <a:lnTo>
                    <a:pt x="89" y="15"/>
                  </a:lnTo>
                  <a:lnTo>
                    <a:pt x="92" y="12"/>
                  </a:lnTo>
                  <a:lnTo>
                    <a:pt x="95" y="9"/>
                  </a:lnTo>
                  <a:lnTo>
                    <a:pt x="97" y="9"/>
                  </a:lnTo>
                  <a:lnTo>
                    <a:pt x="99" y="9"/>
                  </a:lnTo>
                  <a:lnTo>
                    <a:pt x="102" y="11"/>
                  </a:lnTo>
                  <a:lnTo>
                    <a:pt x="104" y="11"/>
                  </a:lnTo>
                  <a:lnTo>
                    <a:pt x="105" y="11"/>
                  </a:lnTo>
                  <a:lnTo>
                    <a:pt x="108" y="11"/>
                  </a:lnTo>
                  <a:lnTo>
                    <a:pt x="110" y="11"/>
                  </a:lnTo>
                  <a:lnTo>
                    <a:pt x="112" y="11"/>
                  </a:lnTo>
                  <a:lnTo>
                    <a:pt x="116" y="11"/>
                  </a:lnTo>
                  <a:lnTo>
                    <a:pt x="118" y="11"/>
                  </a:lnTo>
                  <a:lnTo>
                    <a:pt x="120" y="11"/>
                  </a:lnTo>
                  <a:lnTo>
                    <a:pt x="122" y="11"/>
                  </a:lnTo>
                  <a:lnTo>
                    <a:pt x="124" y="11"/>
                  </a:lnTo>
                  <a:lnTo>
                    <a:pt x="126" y="11"/>
                  </a:lnTo>
                  <a:lnTo>
                    <a:pt x="128" y="11"/>
                  </a:lnTo>
                  <a:lnTo>
                    <a:pt x="131" y="11"/>
                  </a:lnTo>
                  <a:lnTo>
                    <a:pt x="134" y="9"/>
                  </a:lnTo>
                  <a:lnTo>
                    <a:pt x="136" y="9"/>
                  </a:lnTo>
                  <a:lnTo>
                    <a:pt x="138" y="6"/>
                  </a:lnTo>
                  <a:lnTo>
                    <a:pt x="141" y="4"/>
                  </a:lnTo>
                  <a:lnTo>
                    <a:pt x="145" y="3"/>
                  </a:lnTo>
                  <a:lnTo>
                    <a:pt x="148" y="3"/>
                  </a:lnTo>
                  <a:lnTo>
                    <a:pt x="150" y="3"/>
                  </a:lnTo>
                  <a:lnTo>
                    <a:pt x="153" y="3"/>
                  </a:lnTo>
                  <a:lnTo>
                    <a:pt x="159" y="4"/>
                  </a:lnTo>
                  <a:lnTo>
                    <a:pt x="162" y="6"/>
                  </a:lnTo>
                  <a:lnTo>
                    <a:pt x="166" y="9"/>
                  </a:lnTo>
                  <a:lnTo>
                    <a:pt x="168" y="13"/>
                  </a:lnTo>
                  <a:lnTo>
                    <a:pt x="173" y="16"/>
                  </a:lnTo>
                  <a:lnTo>
                    <a:pt x="175" y="21"/>
                  </a:lnTo>
                  <a:lnTo>
                    <a:pt x="177" y="26"/>
                  </a:lnTo>
                  <a:lnTo>
                    <a:pt x="180" y="31"/>
                  </a:lnTo>
                  <a:lnTo>
                    <a:pt x="180" y="32"/>
                  </a:lnTo>
                  <a:lnTo>
                    <a:pt x="180" y="33"/>
                  </a:lnTo>
                  <a:lnTo>
                    <a:pt x="181" y="33"/>
                  </a:lnTo>
                  <a:lnTo>
                    <a:pt x="182" y="33"/>
                  </a:lnTo>
                  <a:lnTo>
                    <a:pt x="184" y="34"/>
                  </a:lnTo>
                  <a:lnTo>
                    <a:pt x="185" y="36"/>
                  </a:lnTo>
                  <a:lnTo>
                    <a:pt x="187" y="37"/>
                  </a:lnTo>
                  <a:lnTo>
                    <a:pt x="190" y="37"/>
                  </a:lnTo>
                  <a:lnTo>
                    <a:pt x="191" y="38"/>
                  </a:lnTo>
                  <a:lnTo>
                    <a:pt x="192" y="38"/>
                  </a:lnTo>
                  <a:lnTo>
                    <a:pt x="194" y="38"/>
                  </a:lnTo>
                  <a:lnTo>
                    <a:pt x="197" y="39"/>
                  </a:lnTo>
                  <a:lnTo>
                    <a:pt x="199" y="39"/>
                  </a:lnTo>
                  <a:lnTo>
                    <a:pt x="200" y="39"/>
                  </a:lnTo>
                  <a:lnTo>
                    <a:pt x="205" y="45"/>
                  </a:lnTo>
                  <a:lnTo>
                    <a:pt x="205" y="46"/>
                  </a:lnTo>
                  <a:lnTo>
                    <a:pt x="205" y="47"/>
                  </a:lnTo>
                  <a:lnTo>
                    <a:pt x="205" y="48"/>
                  </a:lnTo>
                  <a:lnTo>
                    <a:pt x="205" y="49"/>
                  </a:lnTo>
                  <a:lnTo>
                    <a:pt x="205" y="51"/>
                  </a:lnTo>
                  <a:lnTo>
                    <a:pt x="205" y="52"/>
                  </a:lnTo>
                  <a:lnTo>
                    <a:pt x="205" y="53"/>
                  </a:lnTo>
                  <a:lnTo>
                    <a:pt x="205" y="55"/>
                  </a:lnTo>
                  <a:lnTo>
                    <a:pt x="203" y="57"/>
                  </a:lnTo>
                  <a:lnTo>
                    <a:pt x="202" y="59"/>
                  </a:lnTo>
                  <a:lnTo>
                    <a:pt x="200" y="62"/>
                  </a:lnTo>
                  <a:lnTo>
                    <a:pt x="200" y="65"/>
                  </a:lnTo>
                  <a:lnTo>
                    <a:pt x="200" y="68"/>
                  </a:lnTo>
                  <a:lnTo>
                    <a:pt x="200" y="70"/>
                  </a:lnTo>
                  <a:lnTo>
                    <a:pt x="200" y="73"/>
                  </a:lnTo>
                  <a:lnTo>
                    <a:pt x="200" y="76"/>
                  </a:lnTo>
                  <a:lnTo>
                    <a:pt x="202" y="77"/>
                  </a:lnTo>
                  <a:lnTo>
                    <a:pt x="205" y="78"/>
                  </a:lnTo>
                  <a:lnTo>
                    <a:pt x="206" y="80"/>
                  </a:lnTo>
                  <a:lnTo>
                    <a:pt x="208" y="82"/>
                  </a:lnTo>
                  <a:lnTo>
                    <a:pt x="209" y="82"/>
                  </a:lnTo>
                  <a:lnTo>
                    <a:pt x="212" y="83"/>
                  </a:lnTo>
                  <a:lnTo>
                    <a:pt x="214" y="85"/>
                  </a:lnTo>
                  <a:lnTo>
                    <a:pt x="217" y="85"/>
                  </a:lnTo>
                  <a:lnTo>
                    <a:pt x="218" y="87"/>
                  </a:lnTo>
                  <a:lnTo>
                    <a:pt x="219" y="89"/>
                  </a:lnTo>
                  <a:lnTo>
                    <a:pt x="221" y="91"/>
                  </a:lnTo>
                  <a:lnTo>
                    <a:pt x="222" y="94"/>
                  </a:lnTo>
                  <a:lnTo>
                    <a:pt x="224" y="97"/>
                  </a:lnTo>
                  <a:lnTo>
                    <a:pt x="225" y="100"/>
                  </a:lnTo>
                  <a:lnTo>
                    <a:pt x="225" y="104"/>
                  </a:lnTo>
                  <a:lnTo>
                    <a:pt x="226" y="106"/>
                  </a:lnTo>
                  <a:lnTo>
                    <a:pt x="226" y="108"/>
                  </a:lnTo>
                  <a:lnTo>
                    <a:pt x="225" y="110"/>
                  </a:lnTo>
                  <a:lnTo>
                    <a:pt x="225" y="112"/>
                  </a:lnTo>
                  <a:lnTo>
                    <a:pt x="225" y="113"/>
                  </a:lnTo>
                  <a:lnTo>
                    <a:pt x="225" y="116"/>
                  </a:lnTo>
                  <a:lnTo>
                    <a:pt x="225" y="118"/>
                  </a:lnTo>
                  <a:lnTo>
                    <a:pt x="225" y="119"/>
                  </a:lnTo>
                  <a:lnTo>
                    <a:pt x="225" y="121"/>
                  </a:lnTo>
                  <a:lnTo>
                    <a:pt x="226" y="124"/>
                  </a:lnTo>
                  <a:lnTo>
                    <a:pt x="227" y="128"/>
                  </a:lnTo>
                  <a:lnTo>
                    <a:pt x="228" y="131"/>
                  </a:lnTo>
                  <a:lnTo>
                    <a:pt x="229" y="135"/>
                  </a:lnTo>
                  <a:lnTo>
                    <a:pt x="229" y="138"/>
                  </a:lnTo>
                  <a:lnTo>
                    <a:pt x="229" y="142"/>
                  </a:lnTo>
                  <a:lnTo>
                    <a:pt x="229" y="145"/>
                  </a:lnTo>
                  <a:lnTo>
                    <a:pt x="228" y="148"/>
                  </a:lnTo>
                  <a:lnTo>
                    <a:pt x="225" y="149"/>
                  </a:lnTo>
                  <a:lnTo>
                    <a:pt x="224" y="151"/>
                  </a:lnTo>
                  <a:lnTo>
                    <a:pt x="221" y="153"/>
                  </a:lnTo>
                  <a:lnTo>
                    <a:pt x="219" y="155"/>
                  </a:lnTo>
                  <a:lnTo>
                    <a:pt x="218" y="156"/>
                  </a:lnTo>
                  <a:lnTo>
                    <a:pt x="216" y="160"/>
                  </a:lnTo>
                  <a:lnTo>
                    <a:pt x="215" y="161"/>
                  </a:lnTo>
                  <a:lnTo>
                    <a:pt x="214" y="166"/>
                  </a:lnTo>
                  <a:lnTo>
                    <a:pt x="214" y="167"/>
                  </a:lnTo>
                  <a:lnTo>
                    <a:pt x="214" y="168"/>
                  </a:lnTo>
                  <a:lnTo>
                    <a:pt x="214" y="169"/>
                  </a:lnTo>
                  <a:lnTo>
                    <a:pt x="214" y="171"/>
                  </a:lnTo>
                  <a:lnTo>
                    <a:pt x="215" y="172"/>
                  </a:lnTo>
                  <a:lnTo>
                    <a:pt x="216" y="174"/>
                  </a:lnTo>
                  <a:lnTo>
                    <a:pt x="217" y="175"/>
                  </a:lnTo>
                  <a:lnTo>
                    <a:pt x="218" y="178"/>
                  </a:lnTo>
                  <a:lnTo>
                    <a:pt x="219" y="179"/>
                  </a:lnTo>
                  <a:lnTo>
                    <a:pt x="221" y="179"/>
                  </a:lnTo>
                  <a:lnTo>
                    <a:pt x="221" y="181"/>
                  </a:lnTo>
                  <a:lnTo>
                    <a:pt x="222" y="181"/>
                  </a:lnTo>
                  <a:lnTo>
                    <a:pt x="224" y="182"/>
                  </a:lnTo>
                  <a:lnTo>
                    <a:pt x="224" y="183"/>
                  </a:lnTo>
                  <a:lnTo>
                    <a:pt x="225" y="184"/>
                  </a:lnTo>
                  <a:lnTo>
                    <a:pt x="228" y="191"/>
                  </a:lnTo>
                  <a:lnTo>
                    <a:pt x="228" y="195"/>
                  </a:lnTo>
                  <a:lnTo>
                    <a:pt x="228" y="197"/>
                  </a:lnTo>
                  <a:lnTo>
                    <a:pt x="227" y="199"/>
                  </a:lnTo>
                  <a:lnTo>
                    <a:pt x="226" y="203"/>
                  </a:lnTo>
                  <a:lnTo>
                    <a:pt x="226" y="205"/>
                  </a:lnTo>
                  <a:lnTo>
                    <a:pt x="225" y="207"/>
                  </a:lnTo>
                  <a:lnTo>
                    <a:pt x="225" y="210"/>
                  </a:lnTo>
                  <a:lnTo>
                    <a:pt x="224" y="213"/>
                  </a:lnTo>
                  <a:lnTo>
                    <a:pt x="224" y="216"/>
                  </a:lnTo>
                  <a:lnTo>
                    <a:pt x="224" y="219"/>
                  </a:lnTo>
                  <a:lnTo>
                    <a:pt x="224" y="221"/>
                  </a:lnTo>
                  <a:lnTo>
                    <a:pt x="224" y="225"/>
                  </a:lnTo>
                  <a:lnTo>
                    <a:pt x="224" y="228"/>
                  </a:lnTo>
                  <a:lnTo>
                    <a:pt x="224" y="231"/>
                  </a:lnTo>
                  <a:lnTo>
                    <a:pt x="225" y="233"/>
                  </a:lnTo>
                  <a:lnTo>
                    <a:pt x="226" y="235"/>
                  </a:lnTo>
                  <a:lnTo>
                    <a:pt x="224" y="243"/>
                  </a:lnTo>
                  <a:lnTo>
                    <a:pt x="222" y="245"/>
                  </a:lnTo>
                  <a:lnTo>
                    <a:pt x="221" y="246"/>
                  </a:lnTo>
                  <a:lnTo>
                    <a:pt x="218" y="247"/>
                  </a:lnTo>
                  <a:lnTo>
                    <a:pt x="218" y="248"/>
                  </a:lnTo>
                  <a:lnTo>
                    <a:pt x="216" y="249"/>
                  </a:lnTo>
                  <a:lnTo>
                    <a:pt x="214" y="251"/>
                  </a:lnTo>
                  <a:lnTo>
                    <a:pt x="212" y="252"/>
                  </a:lnTo>
                  <a:lnTo>
                    <a:pt x="209" y="253"/>
                  </a:lnTo>
                  <a:lnTo>
                    <a:pt x="208" y="255"/>
                  </a:lnTo>
                  <a:lnTo>
                    <a:pt x="207" y="257"/>
                  </a:lnTo>
                  <a:lnTo>
                    <a:pt x="205" y="258"/>
                  </a:lnTo>
                  <a:lnTo>
                    <a:pt x="203" y="260"/>
                  </a:lnTo>
                  <a:lnTo>
                    <a:pt x="201" y="261"/>
                  </a:lnTo>
                  <a:lnTo>
                    <a:pt x="200" y="262"/>
                  </a:lnTo>
                  <a:lnTo>
                    <a:pt x="198" y="264"/>
                  </a:lnTo>
                  <a:lnTo>
                    <a:pt x="195" y="266"/>
                  </a:lnTo>
                </a:path>
              </a:pathLst>
            </a:custGeom>
            <a:solidFill>
              <a:srgbClr val="CC6600"/>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29" name="Freeform 438"/>
            <p:cNvSpPr/>
            <p:nvPr/>
          </p:nvSpPr>
          <p:spPr bwMode="auto">
            <a:xfrm>
              <a:off x="4581" y="1954"/>
              <a:ext cx="36" cy="34"/>
            </a:xfrm>
            <a:custGeom>
              <a:avLst/>
              <a:gdLst>
                <a:gd name="T0" fmla="*/ 6 w 28"/>
                <a:gd name="T1" fmla="*/ 29 h 30"/>
                <a:gd name="T2" fmla="*/ 0 w 28"/>
                <a:gd name="T3" fmla="*/ 25 h 30"/>
                <a:gd name="T4" fmla="*/ 0 w 28"/>
                <a:gd name="T5" fmla="*/ 23 h 30"/>
                <a:gd name="T6" fmla="*/ 0 w 28"/>
                <a:gd name="T7" fmla="*/ 21 h 30"/>
                <a:gd name="T8" fmla="*/ 1 w 28"/>
                <a:gd name="T9" fmla="*/ 19 h 30"/>
                <a:gd name="T10" fmla="*/ 2 w 28"/>
                <a:gd name="T11" fmla="*/ 17 h 30"/>
                <a:gd name="T12" fmla="*/ 2 w 28"/>
                <a:gd name="T13" fmla="*/ 16 h 30"/>
                <a:gd name="T14" fmla="*/ 2 w 28"/>
                <a:gd name="T15" fmla="*/ 15 h 30"/>
                <a:gd name="T16" fmla="*/ 2 w 28"/>
                <a:gd name="T17" fmla="*/ 12 h 30"/>
                <a:gd name="T18" fmla="*/ 2 w 28"/>
                <a:gd name="T19" fmla="*/ 11 h 30"/>
                <a:gd name="T20" fmla="*/ 2 w 28"/>
                <a:gd name="T21" fmla="*/ 9 h 30"/>
                <a:gd name="T22" fmla="*/ 2 w 28"/>
                <a:gd name="T23" fmla="*/ 8 h 30"/>
                <a:gd name="T24" fmla="*/ 2 w 28"/>
                <a:gd name="T25" fmla="*/ 6 h 30"/>
                <a:gd name="T26" fmla="*/ 2 w 28"/>
                <a:gd name="T27" fmla="*/ 3 h 30"/>
                <a:gd name="T28" fmla="*/ 10 w 28"/>
                <a:gd name="T29" fmla="*/ 0 h 30"/>
                <a:gd name="T30" fmla="*/ 11 w 28"/>
                <a:gd name="T31" fmla="*/ 2 h 30"/>
                <a:gd name="T32" fmla="*/ 12 w 28"/>
                <a:gd name="T33" fmla="*/ 3 h 30"/>
                <a:gd name="T34" fmla="*/ 12 w 28"/>
                <a:gd name="T35" fmla="*/ 4 h 30"/>
                <a:gd name="T36" fmla="*/ 12 w 28"/>
                <a:gd name="T37" fmla="*/ 6 h 30"/>
                <a:gd name="T38" fmla="*/ 12 w 28"/>
                <a:gd name="T39" fmla="*/ 9 h 30"/>
                <a:gd name="T40" fmla="*/ 12 w 28"/>
                <a:gd name="T41" fmla="*/ 11 h 30"/>
                <a:gd name="T42" fmla="*/ 12 w 28"/>
                <a:gd name="T43" fmla="*/ 12 h 30"/>
                <a:gd name="T44" fmla="*/ 12 w 28"/>
                <a:gd name="T45" fmla="*/ 15 h 30"/>
                <a:gd name="T46" fmla="*/ 12 w 28"/>
                <a:gd name="T47" fmla="*/ 17 h 30"/>
                <a:gd name="T48" fmla="*/ 13 w 28"/>
                <a:gd name="T49" fmla="*/ 19 h 30"/>
                <a:gd name="T50" fmla="*/ 14 w 28"/>
                <a:gd name="T51" fmla="*/ 19 h 30"/>
                <a:gd name="T52" fmla="*/ 16 w 28"/>
                <a:gd name="T53" fmla="*/ 19 h 30"/>
                <a:gd name="T54" fmla="*/ 18 w 28"/>
                <a:gd name="T55" fmla="*/ 19 h 30"/>
                <a:gd name="T56" fmla="*/ 20 w 28"/>
                <a:gd name="T57" fmla="*/ 19 h 30"/>
                <a:gd name="T58" fmla="*/ 23 w 28"/>
                <a:gd name="T59" fmla="*/ 17 h 30"/>
                <a:gd name="T60" fmla="*/ 24 w 28"/>
                <a:gd name="T61" fmla="*/ 19 h 30"/>
                <a:gd name="T62" fmla="*/ 25 w 28"/>
                <a:gd name="T63" fmla="*/ 20 h 30"/>
                <a:gd name="T64" fmla="*/ 26 w 28"/>
                <a:gd name="T65" fmla="*/ 21 h 30"/>
                <a:gd name="T66" fmla="*/ 27 w 28"/>
                <a:gd name="T67" fmla="*/ 24 h 30"/>
                <a:gd name="T68" fmla="*/ 25 w 28"/>
                <a:gd name="T69" fmla="*/ 25 h 30"/>
                <a:gd name="T70" fmla="*/ 23 w 28"/>
                <a:gd name="T71" fmla="*/ 25 h 30"/>
                <a:gd name="T72" fmla="*/ 22 w 28"/>
                <a:gd name="T73" fmla="*/ 25 h 30"/>
                <a:gd name="T74" fmla="*/ 20 w 28"/>
                <a:gd name="T75" fmla="*/ 25 h 30"/>
                <a:gd name="T76" fmla="*/ 18 w 28"/>
                <a:gd name="T77" fmla="*/ 25 h 30"/>
                <a:gd name="T78" fmla="*/ 16 w 28"/>
                <a:gd name="T79" fmla="*/ 25 h 30"/>
                <a:gd name="T80" fmla="*/ 14 w 28"/>
                <a:gd name="T81" fmla="*/ 25 h 30"/>
                <a:gd name="T82" fmla="*/ 12 w 28"/>
                <a:gd name="T83" fmla="*/ 25 h 30"/>
                <a:gd name="T84" fmla="*/ 6 w 28"/>
                <a:gd name="T85"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8" h="30">
                  <a:moveTo>
                    <a:pt x="6" y="29"/>
                  </a:moveTo>
                  <a:lnTo>
                    <a:pt x="0" y="25"/>
                  </a:lnTo>
                  <a:lnTo>
                    <a:pt x="0" y="23"/>
                  </a:lnTo>
                  <a:lnTo>
                    <a:pt x="0" y="21"/>
                  </a:lnTo>
                  <a:lnTo>
                    <a:pt x="1" y="19"/>
                  </a:lnTo>
                  <a:lnTo>
                    <a:pt x="2" y="17"/>
                  </a:lnTo>
                  <a:lnTo>
                    <a:pt x="2" y="16"/>
                  </a:lnTo>
                  <a:lnTo>
                    <a:pt x="2" y="15"/>
                  </a:lnTo>
                  <a:lnTo>
                    <a:pt x="2" y="12"/>
                  </a:lnTo>
                  <a:lnTo>
                    <a:pt x="2" y="11"/>
                  </a:lnTo>
                  <a:lnTo>
                    <a:pt x="2" y="9"/>
                  </a:lnTo>
                  <a:lnTo>
                    <a:pt x="2" y="8"/>
                  </a:lnTo>
                  <a:lnTo>
                    <a:pt x="2" y="6"/>
                  </a:lnTo>
                  <a:lnTo>
                    <a:pt x="2" y="3"/>
                  </a:lnTo>
                  <a:lnTo>
                    <a:pt x="10" y="0"/>
                  </a:lnTo>
                  <a:lnTo>
                    <a:pt x="11" y="2"/>
                  </a:lnTo>
                  <a:lnTo>
                    <a:pt x="12" y="3"/>
                  </a:lnTo>
                  <a:lnTo>
                    <a:pt x="12" y="4"/>
                  </a:lnTo>
                  <a:lnTo>
                    <a:pt x="12" y="6"/>
                  </a:lnTo>
                  <a:lnTo>
                    <a:pt x="12" y="9"/>
                  </a:lnTo>
                  <a:lnTo>
                    <a:pt x="12" y="11"/>
                  </a:lnTo>
                  <a:lnTo>
                    <a:pt x="12" y="12"/>
                  </a:lnTo>
                  <a:lnTo>
                    <a:pt x="12" y="15"/>
                  </a:lnTo>
                  <a:lnTo>
                    <a:pt x="12" y="17"/>
                  </a:lnTo>
                  <a:lnTo>
                    <a:pt x="13" y="19"/>
                  </a:lnTo>
                  <a:lnTo>
                    <a:pt x="14" y="19"/>
                  </a:lnTo>
                  <a:lnTo>
                    <a:pt x="16" y="19"/>
                  </a:lnTo>
                  <a:lnTo>
                    <a:pt x="18" y="19"/>
                  </a:lnTo>
                  <a:lnTo>
                    <a:pt x="20" y="19"/>
                  </a:lnTo>
                  <a:lnTo>
                    <a:pt x="23" y="17"/>
                  </a:lnTo>
                  <a:lnTo>
                    <a:pt x="24" y="19"/>
                  </a:lnTo>
                  <a:lnTo>
                    <a:pt x="25" y="20"/>
                  </a:lnTo>
                  <a:lnTo>
                    <a:pt x="26" y="21"/>
                  </a:lnTo>
                  <a:lnTo>
                    <a:pt x="27" y="24"/>
                  </a:lnTo>
                  <a:lnTo>
                    <a:pt x="25" y="25"/>
                  </a:lnTo>
                  <a:lnTo>
                    <a:pt x="23" y="25"/>
                  </a:lnTo>
                  <a:lnTo>
                    <a:pt x="22" y="25"/>
                  </a:lnTo>
                  <a:lnTo>
                    <a:pt x="20" y="25"/>
                  </a:lnTo>
                  <a:lnTo>
                    <a:pt x="18" y="25"/>
                  </a:lnTo>
                  <a:lnTo>
                    <a:pt x="16" y="25"/>
                  </a:lnTo>
                  <a:lnTo>
                    <a:pt x="14" y="25"/>
                  </a:lnTo>
                  <a:lnTo>
                    <a:pt x="12" y="25"/>
                  </a:lnTo>
                  <a:lnTo>
                    <a:pt x="6" y="29"/>
                  </a:lnTo>
                </a:path>
              </a:pathLst>
            </a:custGeom>
            <a:solidFill>
              <a:srgbClr val="000000"/>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30" name="Freeform 439"/>
            <p:cNvSpPr/>
            <p:nvPr/>
          </p:nvSpPr>
          <p:spPr bwMode="auto">
            <a:xfrm>
              <a:off x="4777" y="1957"/>
              <a:ext cx="21" cy="19"/>
            </a:xfrm>
            <a:custGeom>
              <a:avLst/>
              <a:gdLst>
                <a:gd name="T0" fmla="*/ 1 w 16"/>
                <a:gd name="T1" fmla="*/ 14 h 17"/>
                <a:gd name="T2" fmla="*/ 0 w 16"/>
                <a:gd name="T3" fmla="*/ 9 h 17"/>
                <a:gd name="T4" fmla="*/ 4 w 16"/>
                <a:gd name="T5" fmla="*/ 3 h 17"/>
                <a:gd name="T6" fmla="*/ 5 w 16"/>
                <a:gd name="T7" fmla="*/ 3 h 17"/>
                <a:gd name="T8" fmla="*/ 6 w 16"/>
                <a:gd name="T9" fmla="*/ 3 h 17"/>
                <a:gd name="T10" fmla="*/ 7 w 16"/>
                <a:gd name="T11" fmla="*/ 2 h 17"/>
                <a:gd name="T12" fmla="*/ 9 w 16"/>
                <a:gd name="T13" fmla="*/ 1 h 17"/>
                <a:gd name="T14" fmla="*/ 10 w 16"/>
                <a:gd name="T15" fmla="*/ 0 h 17"/>
                <a:gd name="T16" fmla="*/ 11 w 16"/>
                <a:gd name="T17" fmla="*/ 0 h 17"/>
                <a:gd name="T18" fmla="*/ 13 w 16"/>
                <a:gd name="T19" fmla="*/ 0 h 17"/>
                <a:gd name="T20" fmla="*/ 14 w 16"/>
                <a:gd name="T21" fmla="*/ 0 h 17"/>
                <a:gd name="T22" fmla="*/ 15 w 16"/>
                <a:gd name="T23" fmla="*/ 3 h 17"/>
                <a:gd name="T24" fmla="*/ 14 w 16"/>
                <a:gd name="T25" fmla="*/ 9 h 17"/>
                <a:gd name="T26" fmla="*/ 14 w 16"/>
                <a:gd name="T27" fmla="*/ 10 h 17"/>
                <a:gd name="T28" fmla="*/ 13 w 16"/>
                <a:gd name="T29" fmla="*/ 12 h 17"/>
                <a:gd name="T30" fmla="*/ 11 w 16"/>
                <a:gd name="T31" fmla="*/ 13 h 17"/>
                <a:gd name="T32" fmla="*/ 10 w 16"/>
                <a:gd name="T33" fmla="*/ 14 h 17"/>
                <a:gd name="T34" fmla="*/ 7 w 16"/>
                <a:gd name="T35" fmla="*/ 14 h 17"/>
                <a:gd name="T36" fmla="*/ 5 w 16"/>
                <a:gd name="T37" fmla="*/ 16 h 17"/>
                <a:gd name="T38" fmla="*/ 2 w 16"/>
                <a:gd name="T39" fmla="*/ 16 h 17"/>
                <a:gd name="T40" fmla="*/ 1 w 16"/>
                <a:gd name="T41" fmla="*/ 14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 h="17">
                  <a:moveTo>
                    <a:pt x="1" y="14"/>
                  </a:moveTo>
                  <a:lnTo>
                    <a:pt x="0" y="9"/>
                  </a:lnTo>
                  <a:lnTo>
                    <a:pt x="4" y="3"/>
                  </a:lnTo>
                  <a:lnTo>
                    <a:pt x="5" y="3"/>
                  </a:lnTo>
                  <a:lnTo>
                    <a:pt x="6" y="3"/>
                  </a:lnTo>
                  <a:lnTo>
                    <a:pt x="7" y="2"/>
                  </a:lnTo>
                  <a:lnTo>
                    <a:pt x="9" y="1"/>
                  </a:lnTo>
                  <a:lnTo>
                    <a:pt x="10" y="0"/>
                  </a:lnTo>
                  <a:lnTo>
                    <a:pt x="11" y="0"/>
                  </a:lnTo>
                  <a:lnTo>
                    <a:pt x="13" y="0"/>
                  </a:lnTo>
                  <a:lnTo>
                    <a:pt x="14" y="0"/>
                  </a:lnTo>
                  <a:lnTo>
                    <a:pt x="15" y="3"/>
                  </a:lnTo>
                  <a:lnTo>
                    <a:pt x="14" y="9"/>
                  </a:lnTo>
                  <a:lnTo>
                    <a:pt x="14" y="10"/>
                  </a:lnTo>
                  <a:lnTo>
                    <a:pt x="13" y="12"/>
                  </a:lnTo>
                  <a:lnTo>
                    <a:pt x="11" y="13"/>
                  </a:lnTo>
                  <a:lnTo>
                    <a:pt x="10" y="14"/>
                  </a:lnTo>
                  <a:lnTo>
                    <a:pt x="7" y="14"/>
                  </a:lnTo>
                  <a:lnTo>
                    <a:pt x="5" y="16"/>
                  </a:lnTo>
                  <a:lnTo>
                    <a:pt x="2" y="16"/>
                  </a:lnTo>
                  <a:lnTo>
                    <a:pt x="1" y="14"/>
                  </a:lnTo>
                </a:path>
              </a:pathLst>
            </a:custGeom>
            <a:solidFill>
              <a:srgbClr val="FF9966"/>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31" name="Freeform 440"/>
            <p:cNvSpPr/>
            <p:nvPr/>
          </p:nvSpPr>
          <p:spPr bwMode="auto">
            <a:xfrm>
              <a:off x="4576" y="1930"/>
              <a:ext cx="74" cy="33"/>
            </a:xfrm>
            <a:custGeom>
              <a:avLst/>
              <a:gdLst>
                <a:gd name="T0" fmla="*/ 56 w 57"/>
                <a:gd name="T1" fmla="*/ 29 h 30"/>
                <a:gd name="T2" fmla="*/ 47 w 57"/>
                <a:gd name="T3" fmla="*/ 25 h 30"/>
                <a:gd name="T4" fmla="*/ 47 w 57"/>
                <a:gd name="T5" fmla="*/ 24 h 30"/>
                <a:gd name="T6" fmla="*/ 47 w 57"/>
                <a:gd name="T7" fmla="*/ 23 h 30"/>
                <a:gd name="T8" fmla="*/ 47 w 57"/>
                <a:gd name="T9" fmla="*/ 21 h 30"/>
                <a:gd name="T10" fmla="*/ 46 w 57"/>
                <a:gd name="T11" fmla="*/ 20 h 30"/>
                <a:gd name="T12" fmla="*/ 45 w 57"/>
                <a:gd name="T13" fmla="*/ 19 h 30"/>
                <a:gd name="T14" fmla="*/ 44 w 57"/>
                <a:gd name="T15" fmla="*/ 17 h 30"/>
                <a:gd name="T16" fmla="*/ 43 w 57"/>
                <a:gd name="T17" fmla="*/ 17 h 30"/>
                <a:gd name="T18" fmla="*/ 43 w 57"/>
                <a:gd name="T19" fmla="*/ 15 h 30"/>
                <a:gd name="T20" fmla="*/ 40 w 57"/>
                <a:gd name="T21" fmla="*/ 12 h 30"/>
                <a:gd name="T22" fmla="*/ 37 w 57"/>
                <a:gd name="T23" fmla="*/ 10 h 30"/>
                <a:gd name="T24" fmla="*/ 33 w 57"/>
                <a:gd name="T25" fmla="*/ 8 h 30"/>
                <a:gd name="T26" fmla="*/ 30 w 57"/>
                <a:gd name="T27" fmla="*/ 7 h 30"/>
                <a:gd name="T28" fmla="*/ 27 w 57"/>
                <a:gd name="T29" fmla="*/ 6 h 30"/>
                <a:gd name="T30" fmla="*/ 24 w 57"/>
                <a:gd name="T31" fmla="*/ 6 h 30"/>
                <a:gd name="T32" fmla="*/ 20 w 57"/>
                <a:gd name="T33" fmla="*/ 6 h 30"/>
                <a:gd name="T34" fmla="*/ 17 w 57"/>
                <a:gd name="T35" fmla="*/ 4 h 30"/>
                <a:gd name="T36" fmla="*/ 15 w 57"/>
                <a:gd name="T37" fmla="*/ 6 h 30"/>
                <a:gd name="T38" fmla="*/ 13 w 57"/>
                <a:gd name="T39" fmla="*/ 7 h 30"/>
                <a:gd name="T40" fmla="*/ 11 w 57"/>
                <a:gd name="T41" fmla="*/ 8 h 30"/>
                <a:gd name="T42" fmla="*/ 10 w 57"/>
                <a:gd name="T43" fmla="*/ 9 h 30"/>
                <a:gd name="T44" fmla="*/ 6 w 57"/>
                <a:gd name="T45" fmla="*/ 10 h 30"/>
                <a:gd name="T46" fmla="*/ 4 w 57"/>
                <a:gd name="T47" fmla="*/ 11 h 30"/>
                <a:gd name="T48" fmla="*/ 2 w 57"/>
                <a:gd name="T49" fmla="*/ 11 h 30"/>
                <a:gd name="T50" fmla="*/ 1 w 57"/>
                <a:gd name="T51" fmla="*/ 11 h 30"/>
                <a:gd name="T52" fmla="*/ 0 w 57"/>
                <a:gd name="T53" fmla="*/ 6 h 30"/>
                <a:gd name="T54" fmla="*/ 2 w 57"/>
                <a:gd name="T55" fmla="*/ 4 h 30"/>
                <a:gd name="T56" fmla="*/ 6 w 57"/>
                <a:gd name="T57" fmla="*/ 2 h 30"/>
                <a:gd name="T58" fmla="*/ 10 w 57"/>
                <a:gd name="T59" fmla="*/ 2 h 30"/>
                <a:gd name="T60" fmla="*/ 12 w 57"/>
                <a:gd name="T61" fmla="*/ 1 h 30"/>
                <a:gd name="T62" fmla="*/ 16 w 57"/>
                <a:gd name="T63" fmla="*/ 0 h 30"/>
                <a:gd name="T64" fmla="*/ 20 w 57"/>
                <a:gd name="T65" fmla="*/ 0 h 30"/>
                <a:gd name="T66" fmla="*/ 23 w 57"/>
                <a:gd name="T67" fmla="*/ 0 h 30"/>
                <a:gd name="T68" fmla="*/ 27 w 57"/>
                <a:gd name="T69" fmla="*/ 0 h 30"/>
                <a:gd name="T70" fmla="*/ 29 w 57"/>
                <a:gd name="T71" fmla="*/ 2 h 30"/>
                <a:gd name="T72" fmla="*/ 33 w 57"/>
                <a:gd name="T73" fmla="*/ 2 h 30"/>
                <a:gd name="T74" fmla="*/ 35 w 57"/>
                <a:gd name="T75" fmla="*/ 4 h 30"/>
                <a:gd name="T76" fmla="*/ 38 w 57"/>
                <a:gd name="T77" fmla="*/ 6 h 30"/>
                <a:gd name="T78" fmla="*/ 42 w 57"/>
                <a:gd name="T79" fmla="*/ 7 h 30"/>
                <a:gd name="T80" fmla="*/ 44 w 57"/>
                <a:gd name="T81" fmla="*/ 8 h 30"/>
                <a:gd name="T82" fmla="*/ 46 w 57"/>
                <a:gd name="T83" fmla="*/ 10 h 30"/>
                <a:gd name="T84" fmla="*/ 49 w 57"/>
                <a:gd name="T85" fmla="*/ 12 h 30"/>
                <a:gd name="T86" fmla="*/ 50 w 57"/>
                <a:gd name="T87" fmla="*/ 12 h 30"/>
                <a:gd name="T88" fmla="*/ 52 w 57"/>
                <a:gd name="T89" fmla="*/ 15 h 30"/>
                <a:gd name="T90" fmla="*/ 52 w 57"/>
                <a:gd name="T91" fmla="*/ 17 h 30"/>
                <a:gd name="T92" fmla="*/ 53 w 57"/>
                <a:gd name="T93" fmla="*/ 17 h 30"/>
                <a:gd name="T94" fmla="*/ 54 w 57"/>
                <a:gd name="T95" fmla="*/ 19 h 30"/>
                <a:gd name="T96" fmla="*/ 55 w 57"/>
                <a:gd name="T97" fmla="*/ 21 h 30"/>
                <a:gd name="T98" fmla="*/ 56 w 57"/>
                <a:gd name="T99" fmla="*/ 23 h 30"/>
                <a:gd name="T100" fmla="*/ 57 w 57"/>
                <a:gd name="T101" fmla="*/ 25 h 30"/>
                <a:gd name="T102" fmla="*/ 56 w 57"/>
                <a:gd name="T103" fmla="*/ 29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7" h="30">
                  <a:moveTo>
                    <a:pt x="56" y="29"/>
                  </a:moveTo>
                  <a:lnTo>
                    <a:pt x="47" y="25"/>
                  </a:lnTo>
                  <a:lnTo>
                    <a:pt x="47" y="24"/>
                  </a:lnTo>
                  <a:lnTo>
                    <a:pt x="47" y="23"/>
                  </a:lnTo>
                  <a:lnTo>
                    <a:pt x="47" y="21"/>
                  </a:lnTo>
                  <a:lnTo>
                    <a:pt x="46" y="20"/>
                  </a:lnTo>
                  <a:lnTo>
                    <a:pt x="45" y="19"/>
                  </a:lnTo>
                  <a:lnTo>
                    <a:pt x="44" y="17"/>
                  </a:lnTo>
                  <a:lnTo>
                    <a:pt x="43" y="17"/>
                  </a:lnTo>
                  <a:lnTo>
                    <a:pt x="43" y="15"/>
                  </a:lnTo>
                  <a:lnTo>
                    <a:pt x="40" y="12"/>
                  </a:lnTo>
                  <a:lnTo>
                    <a:pt x="37" y="10"/>
                  </a:lnTo>
                  <a:lnTo>
                    <a:pt x="33" y="8"/>
                  </a:lnTo>
                  <a:lnTo>
                    <a:pt x="30" y="7"/>
                  </a:lnTo>
                  <a:lnTo>
                    <a:pt x="27" y="6"/>
                  </a:lnTo>
                  <a:lnTo>
                    <a:pt x="24" y="6"/>
                  </a:lnTo>
                  <a:lnTo>
                    <a:pt x="20" y="6"/>
                  </a:lnTo>
                  <a:lnTo>
                    <a:pt x="17" y="4"/>
                  </a:lnTo>
                  <a:lnTo>
                    <a:pt x="15" y="6"/>
                  </a:lnTo>
                  <a:lnTo>
                    <a:pt x="13" y="7"/>
                  </a:lnTo>
                  <a:lnTo>
                    <a:pt x="11" y="8"/>
                  </a:lnTo>
                  <a:lnTo>
                    <a:pt x="10" y="9"/>
                  </a:lnTo>
                  <a:lnTo>
                    <a:pt x="6" y="10"/>
                  </a:lnTo>
                  <a:lnTo>
                    <a:pt x="4" y="11"/>
                  </a:lnTo>
                  <a:lnTo>
                    <a:pt x="2" y="11"/>
                  </a:lnTo>
                  <a:lnTo>
                    <a:pt x="1" y="11"/>
                  </a:lnTo>
                  <a:lnTo>
                    <a:pt x="0" y="6"/>
                  </a:lnTo>
                  <a:lnTo>
                    <a:pt x="2" y="4"/>
                  </a:lnTo>
                  <a:lnTo>
                    <a:pt x="6" y="2"/>
                  </a:lnTo>
                  <a:lnTo>
                    <a:pt x="10" y="2"/>
                  </a:lnTo>
                  <a:lnTo>
                    <a:pt x="12" y="1"/>
                  </a:lnTo>
                  <a:lnTo>
                    <a:pt x="16" y="0"/>
                  </a:lnTo>
                  <a:lnTo>
                    <a:pt x="20" y="0"/>
                  </a:lnTo>
                  <a:lnTo>
                    <a:pt x="23" y="0"/>
                  </a:lnTo>
                  <a:lnTo>
                    <a:pt x="27" y="0"/>
                  </a:lnTo>
                  <a:lnTo>
                    <a:pt x="29" y="2"/>
                  </a:lnTo>
                  <a:lnTo>
                    <a:pt x="33" y="2"/>
                  </a:lnTo>
                  <a:lnTo>
                    <a:pt x="35" y="4"/>
                  </a:lnTo>
                  <a:lnTo>
                    <a:pt x="38" y="6"/>
                  </a:lnTo>
                  <a:lnTo>
                    <a:pt x="42" y="7"/>
                  </a:lnTo>
                  <a:lnTo>
                    <a:pt x="44" y="8"/>
                  </a:lnTo>
                  <a:lnTo>
                    <a:pt x="46" y="10"/>
                  </a:lnTo>
                  <a:lnTo>
                    <a:pt x="49" y="12"/>
                  </a:lnTo>
                  <a:lnTo>
                    <a:pt x="50" y="12"/>
                  </a:lnTo>
                  <a:lnTo>
                    <a:pt x="52" y="15"/>
                  </a:lnTo>
                  <a:lnTo>
                    <a:pt x="52" y="17"/>
                  </a:lnTo>
                  <a:lnTo>
                    <a:pt x="53" y="17"/>
                  </a:lnTo>
                  <a:lnTo>
                    <a:pt x="54" y="19"/>
                  </a:lnTo>
                  <a:lnTo>
                    <a:pt x="55" y="21"/>
                  </a:lnTo>
                  <a:lnTo>
                    <a:pt x="56" y="23"/>
                  </a:lnTo>
                  <a:lnTo>
                    <a:pt x="57" y="25"/>
                  </a:lnTo>
                  <a:lnTo>
                    <a:pt x="56" y="29"/>
                  </a:lnTo>
                </a:path>
              </a:pathLst>
            </a:custGeom>
            <a:solidFill>
              <a:srgbClr val="000000"/>
            </a:solidFill>
            <a:ln>
              <a:noFill/>
            </a:ln>
            <a:effectLst/>
            <a:extLst>
              <a:ext uri="{91240B29-F687-4F45-9708-019B960494DF}">
                <a14:hiddenLine xmlns:a14="http://schemas.microsoft.com/office/drawing/2010/main" w="12700">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632" name="Group 584"/>
          <p:cNvGrpSpPr/>
          <p:nvPr/>
        </p:nvGrpSpPr>
        <p:grpSpPr bwMode="auto">
          <a:xfrm>
            <a:off x="7721600" y="5029200"/>
            <a:ext cx="525463" cy="561975"/>
            <a:chOff x="957" y="3064"/>
            <a:chExt cx="791" cy="807"/>
          </a:xfrm>
        </p:grpSpPr>
        <p:grpSp>
          <p:nvGrpSpPr>
            <p:cNvPr id="2633" name="Group 585"/>
            <p:cNvGrpSpPr/>
            <p:nvPr/>
          </p:nvGrpSpPr>
          <p:grpSpPr bwMode="auto">
            <a:xfrm>
              <a:off x="1617" y="3064"/>
              <a:ext cx="131" cy="116"/>
              <a:chOff x="1357" y="2912"/>
              <a:chExt cx="142" cy="116"/>
            </a:xfrm>
          </p:grpSpPr>
          <p:sp>
            <p:nvSpPr>
              <p:cNvPr id="2634" name="Arc 443"/>
              <p:cNvSpPr/>
              <p:nvPr/>
            </p:nvSpPr>
            <p:spPr bwMode="auto">
              <a:xfrm>
                <a:off x="1358" y="2960"/>
                <a:ext cx="86" cy="68"/>
              </a:xfrm>
              <a:custGeom>
                <a:avLst/>
                <a:gdLst>
                  <a:gd name="T0" fmla="*/ 0 w 22378"/>
                  <a:gd name="T1" fmla="*/ 14 h 21600"/>
                  <a:gd name="T2" fmla="*/ 780 w 22378"/>
                  <a:gd name="T3" fmla="*/ 0 h 21600"/>
                  <a:gd name="T4" fmla="*/ 22377 w 22378"/>
                  <a:gd name="T5" fmla="*/ 21279 h 21600"/>
                  <a:gd name="T6" fmla="*/ 0 w 22378"/>
                  <a:gd name="T7" fmla="*/ 14 h 21600"/>
                  <a:gd name="T8" fmla="*/ 780 w 22378"/>
                  <a:gd name="T9" fmla="*/ 0 h 21600"/>
                  <a:gd name="T10" fmla="*/ 22377 w 22378"/>
                  <a:gd name="T11" fmla="*/ 21279 h 21600"/>
                  <a:gd name="T12" fmla="*/ 780 w 22378"/>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2378" h="21600" fill="none">
                    <a:moveTo>
                      <a:pt x="0" y="14"/>
                    </a:moveTo>
                    <a:cubicBezTo>
                      <a:pt x="259" y="4"/>
                      <a:pt x="519" y="-1"/>
                      <a:pt x="780" y="0"/>
                    </a:cubicBezTo>
                    <a:cubicBezTo>
                      <a:pt x="12584" y="0"/>
                      <a:pt x="22202" y="9476"/>
                      <a:pt x="22377" y="21279"/>
                    </a:cubicBezTo>
                  </a:path>
                  <a:path w="22378" h="21600" stroke="0">
                    <a:moveTo>
                      <a:pt x="0" y="14"/>
                    </a:moveTo>
                    <a:cubicBezTo>
                      <a:pt x="259" y="4"/>
                      <a:pt x="519" y="-1"/>
                      <a:pt x="780" y="0"/>
                    </a:cubicBezTo>
                    <a:cubicBezTo>
                      <a:pt x="12584" y="0"/>
                      <a:pt x="22202" y="9476"/>
                      <a:pt x="22377" y="21279"/>
                    </a:cubicBezTo>
                    <a:lnTo>
                      <a:pt x="780" y="21600"/>
                    </a:lnTo>
                    <a:close/>
                  </a:path>
                </a:pathLst>
              </a:custGeom>
              <a:noFill/>
              <a:ln w="12700" cap="rnd" algn="ctr">
                <a:solidFill>
                  <a:srgbClr val="FF00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35" name="Arc 444"/>
              <p:cNvSpPr/>
              <p:nvPr/>
            </p:nvSpPr>
            <p:spPr bwMode="auto">
              <a:xfrm>
                <a:off x="1357" y="2912"/>
                <a:ext cx="142" cy="115"/>
              </a:xfrm>
              <a:custGeom>
                <a:avLst/>
                <a:gdLst>
                  <a:gd name="T0" fmla="*/ 0 w 22066"/>
                  <a:gd name="T1" fmla="*/ 5 h 21600"/>
                  <a:gd name="T2" fmla="*/ 466 w 22066"/>
                  <a:gd name="T3" fmla="*/ 0 h 21600"/>
                  <a:gd name="T4" fmla="*/ 22066 w 22066"/>
                  <a:gd name="T5" fmla="*/ 21600 h 21600"/>
                  <a:gd name="T6" fmla="*/ 0 w 22066"/>
                  <a:gd name="T7" fmla="*/ 5 h 21600"/>
                  <a:gd name="T8" fmla="*/ 466 w 22066"/>
                  <a:gd name="T9" fmla="*/ 0 h 21600"/>
                  <a:gd name="T10" fmla="*/ 22066 w 22066"/>
                  <a:gd name="T11" fmla="*/ 21600 h 21600"/>
                  <a:gd name="T12" fmla="*/ 466 w 22066"/>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2066" h="21600" fill="none">
                    <a:moveTo>
                      <a:pt x="0" y="5"/>
                    </a:moveTo>
                    <a:cubicBezTo>
                      <a:pt x="155" y="1"/>
                      <a:pt x="310" y="-1"/>
                      <a:pt x="466" y="0"/>
                    </a:cubicBezTo>
                    <a:cubicBezTo>
                      <a:pt x="12395" y="0"/>
                      <a:pt x="22066" y="9670"/>
                      <a:pt x="22066" y="21600"/>
                    </a:cubicBezTo>
                  </a:path>
                  <a:path w="22066" h="21600" stroke="0">
                    <a:moveTo>
                      <a:pt x="0" y="5"/>
                    </a:moveTo>
                    <a:cubicBezTo>
                      <a:pt x="155" y="1"/>
                      <a:pt x="310" y="-1"/>
                      <a:pt x="466" y="0"/>
                    </a:cubicBezTo>
                    <a:cubicBezTo>
                      <a:pt x="12395" y="0"/>
                      <a:pt x="22066" y="9670"/>
                      <a:pt x="22066" y="21600"/>
                    </a:cubicBezTo>
                    <a:lnTo>
                      <a:pt x="466" y="21600"/>
                    </a:lnTo>
                    <a:close/>
                  </a:path>
                </a:pathLst>
              </a:custGeom>
              <a:noFill/>
              <a:ln w="12700" cap="rnd" algn="ctr">
                <a:solidFill>
                  <a:srgbClr val="FF00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36" name="Arc 445"/>
              <p:cNvSpPr/>
              <p:nvPr/>
            </p:nvSpPr>
            <p:spPr bwMode="auto">
              <a:xfrm>
                <a:off x="1360" y="3008"/>
                <a:ext cx="30" cy="20"/>
              </a:xfrm>
              <a:custGeom>
                <a:avLst/>
                <a:gdLst>
                  <a:gd name="T0" fmla="*/ -1 w 23110"/>
                  <a:gd name="T1" fmla="*/ 54 h 21600"/>
                  <a:gd name="T2" fmla="*/ 1539 w 23110"/>
                  <a:gd name="T3" fmla="*/ 0 h 21600"/>
                  <a:gd name="T4" fmla="*/ 23110 w 23110"/>
                  <a:gd name="T5" fmla="*/ 20481 h 21600"/>
                  <a:gd name="T6" fmla="*/ -1 w 23110"/>
                  <a:gd name="T7" fmla="*/ 54 h 21600"/>
                  <a:gd name="T8" fmla="*/ 1539 w 23110"/>
                  <a:gd name="T9" fmla="*/ 0 h 21600"/>
                  <a:gd name="T10" fmla="*/ 23110 w 23110"/>
                  <a:gd name="T11" fmla="*/ 20481 h 21600"/>
                  <a:gd name="T12" fmla="*/ 1539 w 23110"/>
                  <a:gd name="T13" fmla="*/ 21600 h 21600"/>
                </a:gdLst>
                <a:ahLst/>
                <a:cxnLst>
                  <a:cxn ang="0">
                    <a:pos x="T0" y="T1"/>
                  </a:cxn>
                  <a:cxn ang="0">
                    <a:pos x="T2" y="T3"/>
                  </a:cxn>
                  <a:cxn ang="0">
                    <a:pos x="T4" y="T5"/>
                  </a:cxn>
                  <a:cxn ang="0">
                    <a:pos x="T6" y="T7"/>
                  </a:cxn>
                  <a:cxn ang="0">
                    <a:pos x="T8" y="T9"/>
                  </a:cxn>
                  <a:cxn ang="0">
                    <a:pos x="T10" y="T11"/>
                  </a:cxn>
                  <a:cxn ang="0">
                    <a:pos x="T12" y="T13"/>
                  </a:cxn>
                </a:cxnLst>
                <a:rect l="0" t="0" r="r" b="b"/>
                <a:pathLst>
                  <a:path w="23110" h="21600" fill="none">
                    <a:moveTo>
                      <a:pt x="-1" y="54"/>
                    </a:moveTo>
                    <a:cubicBezTo>
                      <a:pt x="512" y="18"/>
                      <a:pt x="1025" y="-1"/>
                      <a:pt x="1539" y="0"/>
                    </a:cubicBezTo>
                    <a:cubicBezTo>
                      <a:pt x="13033" y="0"/>
                      <a:pt x="22515" y="9002"/>
                      <a:pt x="23110" y="20481"/>
                    </a:cubicBezTo>
                  </a:path>
                  <a:path w="23110" h="21600" stroke="0">
                    <a:moveTo>
                      <a:pt x="-1" y="54"/>
                    </a:moveTo>
                    <a:cubicBezTo>
                      <a:pt x="512" y="18"/>
                      <a:pt x="1025" y="-1"/>
                      <a:pt x="1539" y="0"/>
                    </a:cubicBezTo>
                    <a:cubicBezTo>
                      <a:pt x="13033" y="0"/>
                      <a:pt x="22515" y="9002"/>
                      <a:pt x="23110" y="20481"/>
                    </a:cubicBezTo>
                    <a:lnTo>
                      <a:pt x="1539" y="21600"/>
                    </a:lnTo>
                    <a:close/>
                  </a:path>
                </a:pathLst>
              </a:custGeom>
              <a:noFill/>
              <a:ln w="12700" cap="rnd" algn="ctr">
                <a:solidFill>
                  <a:srgbClr val="FF0066"/>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aphicFrame>
          <p:nvGraphicFramePr>
            <p:cNvPr id="2637" name="Object 446"/>
            <p:cNvGraphicFramePr>
              <a:graphicFrameLocks noChangeAspect="1"/>
            </p:cNvGraphicFramePr>
            <p:nvPr/>
          </p:nvGraphicFramePr>
          <p:xfrm>
            <a:off x="957" y="3227"/>
            <a:ext cx="782" cy="644"/>
          </p:xfrm>
          <a:graphic>
            <a:graphicData uri="http://schemas.openxmlformats.org/presentationml/2006/ole">
              <mc:AlternateContent xmlns:mc="http://schemas.openxmlformats.org/markup-compatibility/2006">
                <mc:Choice xmlns:v="urn:schemas-microsoft-com:vml" Requires="v">
                  <p:oleObj spid="_x0000_s117764" name="Clip" r:id="rId11" imgW="22225000" imgH="12293600" progId="MS_ClipArt_Gallery.2">
                    <p:embed/>
                  </p:oleObj>
                </mc:Choice>
                <mc:Fallback>
                  <p:oleObj name="Clip" r:id="rId11" imgW="22225000" imgH="12293600" progId="MS_ClipArt_Gallery.2">
                    <p:embed/>
                    <p:pic>
                      <p:nvPicPr>
                        <p:cNvPr id="0" name="Object 44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57" y="3227"/>
                          <a:ext cx="782" cy="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638" name="Line 447"/>
            <p:cNvSpPr>
              <a:spLocks noChangeShapeType="1"/>
            </p:cNvSpPr>
            <p:nvPr/>
          </p:nvSpPr>
          <p:spPr bwMode="auto">
            <a:xfrm flipH="1" flipV="1">
              <a:off x="1613" y="3145"/>
              <a:ext cx="0" cy="144"/>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639" name="Object 448"/>
            <p:cNvGraphicFramePr>
              <a:graphicFrameLocks noChangeAspect="1"/>
            </p:cNvGraphicFramePr>
            <p:nvPr/>
          </p:nvGraphicFramePr>
          <p:xfrm>
            <a:off x="1345" y="3283"/>
            <a:ext cx="239" cy="335"/>
          </p:xfrm>
          <a:graphic>
            <a:graphicData uri="http://schemas.openxmlformats.org/presentationml/2006/ole">
              <mc:AlternateContent xmlns:mc="http://schemas.openxmlformats.org/markup-compatibility/2006">
                <mc:Choice xmlns:v="urn:schemas-microsoft-com:vml" Requires="v">
                  <p:oleObj spid="_x0000_s117765" name="Clip" r:id="rId13" imgW="17729200" imgH="11023600" progId="MS_ClipArt_Gallery.2">
                    <p:embed/>
                  </p:oleObj>
                </mc:Choice>
                <mc:Fallback>
                  <p:oleObj name="Clip" r:id="rId13" imgW="17729200" imgH="11023600" progId="MS_ClipArt_Gallery.2">
                    <p:embed/>
                    <p:pic>
                      <p:nvPicPr>
                        <p:cNvPr id="0" name="Object 448"/>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345" y="3283"/>
                          <a:ext cx="239" cy="3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2640" name="Rectangle 449"/>
          <p:cNvSpPr>
            <a:spLocks noChangeArrowheads="1"/>
          </p:cNvSpPr>
          <p:nvPr/>
        </p:nvSpPr>
        <p:spPr bwMode="auto">
          <a:xfrm>
            <a:off x="5776913" y="1833563"/>
            <a:ext cx="1528762" cy="4251325"/>
          </a:xfrm>
          <a:prstGeom prst="rect">
            <a:avLst/>
          </a:prstGeom>
          <a:noFill/>
          <a:ln w="9525" cap="flat" algn="ctr">
            <a:solidFill>
              <a:srgbClr val="0000FF"/>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41" name="Text Box 450"/>
          <p:cNvSpPr>
            <a:spLocks noChangeArrowheads="1"/>
          </p:cNvSpPr>
          <p:nvPr/>
        </p:nvSpPr>
        <p:spPr bwMode="auto">
          <a:xfrm>
            <a:off x="2822575" y="4808538"/>
            <a:ext cx="874713"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90000"/>
              </a:lnSpc>
              <a:buSzPct val="100000"/>
            </a:pPr>
            <a:r>
              <a:rPr lang="zh-CN" altLang="en-US" b="1">
                <a:latin typeface="Times New Roman" panose="02020603050405020304" pitchFamily="18" charset="0"/>
                <a:ea typeface="宋体" panose="02010600030101010101" pitchFamily="2" charset="-122"/>
                <a:cs typeface="Times New Roman" panose="02020603050405020304" pitchFamily="18" charset="0"/>
              </a:rPr>
              <a:t>传输网</a:t>
            </a:r>
            <a:endParaRPr lang="zh-CN" altLang="en-US"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42" name="Oval 451"/>
          <p:cNvSpPr>
            <a:spLocks noChangeArrowheads="1"/>
          </p:cNvSpPr>
          <p:nvPr/>
        </p:nvSpPr>
        <p:spPr bwMode="auto">
          <a:xfrm>
            <a:off x="4873625" y="5164138"/>
            <a:ext cx="833438" cy="539750"/>
          </a:xfrm>
          <a:prstGeom prst="ellipse">
            <a:avLst/>
          </a:prstGeom>
          <a:gradFill rotWithShape="0">
            <a:gsLst>
              <a:gs pos="0">
                <a:srgbClr val="FFFF99"/>
              </a:gs>
              <a:gs pos="100000">
                <a:srgbClr val="767647"/>
              </a:gs>
            </a:gsLst>
            <a:lin ang="540000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kumimoji="1" lang="zh-CN" altLang="zh-CN" sz="1600">
              <a:latin typeface="Times New Roman" panose="02020603050405020304" pitchFamily="18" charset="0"/>
              <a:ea typeface="宋体" panose="02010600030101010101" pitchFamily="2" charset="-122"/>
              <a:cs typeface="Times New Roman" panose="02020603050405020304" pitchFamily="18" charset="0"/>
            </a:endParaRPr>
          </a:p>
        </p:txBody>
      </p:sp>
      <p:sp>
        <p:nvSpPr>
          <p:cNvPr id="2643" name="Text Box 452"/>
          <p:cNvSpPr>
            <a:spLocks noChangeArrowheads="1"/>
          </p:cNvSpPr>
          <p:nvPr/>
        </p:nvSpPr>
        <p:spPr bwMode="auto">
          <a:xfrm>
            <a:off x="8001000" y="5513388"/>
            <a:ext cx="415925" cy="4254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zh-CN" altLang="de-DE" sz="1400">
                <a:solidFill>
                  <a:srgbClr val="FF0000"/>
                </a:solidFill>
                <a:latin typeface="Arial Narrow" panose="020B0606020202030204" pitchFamily="34" charset="0"/>
                <a:ea typeface="华文新魏" panose="02010800040101010101" pitchFamily="2" charset="-122"/>
              </a:rPr>
              <a:t>集团客户</a:t>
            </a:r>
            <a:endParaRPr lang="zh-CN" altLang="de-DE" sz="1400">
              <a:solidFill>
                <a:srgbClr val="FF0000"/>
              </a:solidFill>
              <a:latin typeface="Arial Narrow" panose="020B0606020202030204" pitchFamily="34" charset="0"/>
              <a:ea typeface="华文新魏" panose="02010800040101010101" pitchFamily="2" charset="-122"/>
            </a:endParaRPr>
          </a:p>
        </p:txBody>
      </p:sp>
      <p:sp>
        <p:nvSpPr>
          <p:cNvPr id="2644" name="Text Box 453"/>
          <p:cNvSpPr>
            <a:spLocks noChangeArrowheads="1"/>
          </p:cNvSpPr>
          <p:nvPr/>
        </p:nvSpPr>
        <p:spPr bwMode="auto">
          <a:xfrm>
            <a:off x="7375525" y="3140075"/>
            <a:ext cx="554038" cy="549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zh-CN" altLang="de-DE">
                <a:solidFill>
                  <a:srgbClr val="FF0000"/>
                </a:solidFill>
                <a:latin typeface="Arial Narrow" panose="020B0606020202030204" pitchFamily="34" charset="0"/>
                <a:ea typeface="华文新魏" panose="02010800040101010101" pitchFamily="2" charset="-122"/>
              </a:rPr>
              <a:t>公众客户</a:t>
            </a:r>
            <a:endParaRPr lang="zh-CN" altLang="de-DE">
              <a:solidFill>
                <a:srgbClr val="FF0000"/>
              </a:solidFill>
              <a:latin typeface="Arial Narrow" panose="020B0606020202030204" pitchFamily="34" charset="0"/>
              <a:ea typeface="华文新魏" panose="02010800040101010101" pitchFamily="2" charset="-122"/>
            </a:endParaRPr>
          </a:p>
        </p:txBody>
      </p:sp>
      <p:grpSp>
        <p:nvGrpSpPr>
          <p:cNvPr id="2645" name="Group 597"/>
          <p:cNvGrpSpPr/>
          <p:nvPr/>
        </p:nvGrpSpPr>
        <p:grpSpPr bwMode="auto">
          <a:xfrm>
            <a:off x="5151438" y="4422775"/>
            <a:ext cx="347662" cy="944563"/>
            <a:chOff x="3312" y="384"/>
            <a:chExt cx="446" cy="1098"/>
          </a:xfrm>
        </p:grpSpPr>
        <p:sp>
          <p:nvSpPr>
            <p:cNvPr id="2646" name="Freeform 455"/>
            <p:cNvSpPr/>
            <p:nvPr/>
          </p:nvSpPr>
          <p:spPr bwMode="auto">
            <a:xfrm>
              <a:off x="3441" y="945"/>
              <a:ext cx="183" cy="293"/>
            </a:xfrm>
            <a:custGeom>
              <a:avLst/>
              <a:gdLst>
                <a:gd name="T0" fmla="*/ 15 w 198"/>
                <a:gd name="T1" fmla="*/ 0 h 293"/>
                <a:gd name="T2" fmla="*/ 27 w 198"/>
                <a:gd name="T3" fmla="*/ 293 h 293"/>
                <a:gd name="T4" fmla="*/ 168 w 198"/>
                <a:gd name="T5" fmla="*/ 293 h 293"/>
                <a:gd name="T6" fmla="*/ 198 w 198"/>
                <a:gd name="T7" fmla="*/ 4 h 293"/>
                <a:gd name="T8" fmla="*/ 0 w 198"/>
                <a:gd name="T9" fmla="*/ 4 h 293"/>
                <a:gd name="T10" fmla="*/ 15 w 198"/>
                <a:gd name="T11" fmla="*/ 0 h 293"/>
              </a:gdLst>
              <a:ahLst/>
              <a:cxnLst>
                <a:cxn ang="0">
                  <a:pos x="T0" y="T1"/>
                </a:cxn>
                <a:cxn ang="0">
                  <a:pos x="T2" y="T3"/>
                </a:cxn>
                <a:cxn ang="0">
                  <a:pos x="T4" y="T5"/>
                </a:cxn>
                <a:cxn ang="0">
                  <a:pos x="T6" y="T7"/>
                </a:cxn>
                <a:cxn ang="0">
                  <a:pos x="T8" y="T9"/>
                </a:cxn>
                <a:cxn ang="0">
                  <a:pos x="T10" y="T11"/>
                </a:cxn>
              </a:cxnLst>
              <a:rect l="0" t="0" r="r" b="b"/>
              <a:pathLst>
                <a:path w="198" h="293">
                  <a:moveTo>
                    <a:pt x="15" y="0"/>
                  </a:moveTo>
                  <a:lnTo>
                    <a:pt x="27" y="293"/>
                  </a:lnTo>
                  <a:lnTo>
                    <a:pt x="168" y="293"/>
                  </a:lnTo>
                  <a:lnTo>
                    <a:pt x="198" y="4"/>
                  </a:lnTo>
                  <a:lnTo>
                    <a:pt x="0" y="4"/>
                  </a:lnTo>
                  <a:lnTo>
                    <a:pt x="15" y="0"/>
                  </a:lnTo>
                  <a:close/>
                </a:path>
              </a:pathLst>
            </a:custGeom>
            <a:solidFill>
              <a:srgbClr val="B2B2B2"/>
            </a:solidFill>
            <a:ln w="12700"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47" name="Freeform 456"/>
            <p:cNvSpPr/>
            <p:nvPr/>
          </p:nvSpPr>
          <p:spPr bwMode="auto">
            <a:xfrm>
              <a:off x="3312" y="912"/>
              <a:ext cx="446" cy="570"/>
            </a:xfrm>
            <a:custGeom>
              <a:avLst/>
              <a:gdLst>
                <a:gd name="T0" fmla="*/ 0 w 483"/>
                <a:gd name="T1" fmla="*/ 0 h 570"/>
                <a:gd name="T2" fmla="*/ 63 w 483"/>
                <a:gd name="T3" fmla="*/ 567 h 570"/>
                <a:gd name="T4" fmla="*/ 438 w 483"/>
                <a:gd name="T5" fmla="*/ 570 h 570"/>
                <a:gd name="T6" fmla="*/ 483 w 483"/>
                <a:gd name="T7" fmla="*/ 0 h 570"/>
                <a:gd name="T8" fmla="*/ 0 w 483"/>
                <a:gd name="T9" fmla="*/ 0 h 570"/>
              </a:gdLst>
              <a:ahLst/>
              <a:cxnLst>
                <a:cxn ang="0">
                  <a:pos x="T0" y="T1"/>
                </a:cxn>
                <a:cxn ang="0">
                  <a:pos x="T2" y="T3"/>
                </a:cxn>
                <a:cxn ang="0">
                  <a:pos x="T4" y="T5"/>
                </a:cxn>
                <a:cxn ang="0">
                  <a:pos x="T6" y="T7"/>
                </a:cxn>
                <a:cxn ang="0">
                  <a:pos x="T8" y="T9"/>
                </a:cxn>
              </a:cxnLst>
              <a:rect l="0" t="0" r="r" b="b"/>
              <a:pathLst>
                <a:path w="483" h="570">
                  <a:moveTo>
                    <a:pt x="0" y="0"/>
                  </a:moveTo>
                  <a:lnTo>
                    <a:pt x="63" y="567"/>
                  </a:lnTo>
                  <a:lnTo>
                    <a:pt x="438" y="570"/>
                  </a:lnTo>
                  <a:lnTo>
                    <a:pt x="483" y="0"/>
                  </a:lnTo>
                  <a:lnTo>
                    <a:pt x="0" y="0"/>
                  </a:lnTo>
                  <a:close/>
                </a:path>
              </a:pathLst>
            </a:custGeom>
            <a:gradFill rotWithShape="0">
              <a:gsLst>
                <a:gs pos="0">
                  <a:srgbClr val="B9B9B9"/>
                </a:gs>
                <a:gs pos="100000">
                  <a:srgbClr val="FFCE9D"/>
                </a:gs>
              </a:gsLst>
              <a:lin ang="540000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075" tIns="46038" rIns="92075" bIns="46038"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48" name="Oval 457"/>
            <p:cNvSpPr>
              <a:spLocks noChangeArrowheads="1"/>
            </p:cNvSpPr>
            <p:nvPr/>
          </p:nvSpPr>
          <p:spPr bwMode="auto">
            <a:xfrm>
              <a:off x="3319" y="789"/>
              <a:ext cx="437" cy="248"/>
            </a:xfrm>
            <a:prstGeom prst="ellipse">
              <a:avLst/>
            </a:prstGeom>
            <a:solidFill>
              <a:srgbClr val="B2B2B2"/>
            </a:solidFill>
            <a:ln w="12700"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49" name="Oval 458"/>
            <p:cNvSpPr>
              <a:spLocks noChangeArrowheads="1"/>
            </p:cNvSpPr>
            <p:nvPr/>
          </p:nvSpPr>
          <p:spPr bwMode="auto">
            <a:xfrm>
              <a:off x="3317" y="723"/>
              <a:ext cx="438" cy="248"/>
            </a:xfrm>
            <a:prstGeom prst="ellipse">
              <a:avLst/>
            </a:prstGeom>
            <a:solidFill>
              <a:srgbClr val="B2B2B2"/>
            </a:solidFill>
            <a:ln w="12700"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50" name="Oval 459"/>
            <p:cNvSpPr>
              <a:spLocks noChangeArrowheads="1"/>
            </p:cNvSpPr>
            <p:nvPr/>
          </p:nvSpPr>
          <p:spPr bwMode="auto">
            <a:xfrm>
              <a:off x="3314" y="652"/>
              <a:ext cx="438" cy="249"/>
            </a:xfrm>
            <a:prstGeom prst="ellipse">
              <a:avLst/>
            </a:prstGeom>
            <a:solidFill>
              <a:srgbClr val="FFFFFF"/>
            </a:solidFill>
            <a:ln w="12700"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51" name="Line 460"/>
            <p:cNvSpPr>
              <a:spLocks noChangeShapeType="1"/>
            </p:cNvSpPr>
            <p:nvPr/>
          </p:nvSpPr>
          <p:spPr bwMode="auto">
            <a:xfrm flipV="1">
              <a:off x="3528" y="628"/>
              <a:ext cx="1" cy="158"/>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652" name="Group 604"/>
            <p:cNvGrpSpPr/>
            <p:nvPr/>
          </p:nvGrpSpPr>
          <p:grpSpPr bwMode="auto">
            <a:xfrm>
              <a:off x="3448" y="384"/>
              <a:ext cx="200" cy="285"/>
              <a:chOff x="4386" y="3509"/>
              <a:chExt cx="623" cy="586"/>
            </a:xfrm>
          </p:grpSpPr>
          <p:grpSp>
            <p:nvGrpSpPr>
              <p:cNvPr id="2653" name="Group 605"/>
              <p:cNvGrpSpPr/>
              <p:nvPr/>
            </p:nvGrpSpPr>
            <p:grpSpPr bwMode="auto">
              <a:xfrm>
                <a:off x="4528" y="3509"/>
                <a:ext cx="481" cy="496"/>
                <a:chOff x="3122" y="3140"/>
                <a:chExt cx="481" cy="496"/>
              </a:xfrm>
            </p:grpSpPr>
            <p:sp>
              <p:nvSpPr>
                <p:cNvPr id="2654" name="Freeform 463"/>
                <p:cNvSpPr/>
                <p:nvPr/>
              </p:nvSpPr>
              <p:spPr bwMode="auto">
                <a:xfrm>
                  <a:off x="3122" y="3140"/>
                  <a:ext cx="233" cy="496"/>
                </a:xfrm>
                <a:custGeom>
                  <a:avLst/>
                  <a:gdLst>
                    <a:gd name="T0" fmla="*/ 6 w 684"/>
                    <a:gd name="T1" fmla="*/ 90 h 1461"/>
                    <a:gd name="T2" fmla="*/ 168 w 684"/>
                    <a:gd name="T3" fmla="*/ 96 h 1461"/>
                    <a:gd name="T4" fmla="*/ 408 w 684"/>
                    <a:gd name="T5" fmla="*/ 105 h 1461"/>
                    <a:gd name="T6" fmla="*/ 456 w 684"/>
                    <a:gd name="T7" fmla="*/ 66 h 1461"/>
                    <a:gd name="T8" fmla="*/ 498 w 684"/>
                    <a:gd name="T9" fmla="*/ 18 h 1461"/>
                    <a:gd name="T10" fmla="*/ 528 w 684"/>
                    <a:gd name="T11" fmla="*/ 0 h 1461"/>
                    <a:gd name="T12" fmla="*/ 534 w 684"/>
                    <a:gd name="T13" fmla="*/ 30 h 1461"/>
                    <a:gd name="T14" fmla="*/ 534 w 684"/>
                    <a:gd name="T15" fmla="*/ 75 h 1461"/>
                    <a:gd name="T16" fmla="*/ 573 w 684"/>
                    <a:gd name="T17" fmla="*/ 75 h 1461"/>
                    <a:gd name="T18" fmla="*/ 630 w 684"/>
                    <a:gd name="T19" fmla="*/ 90 h 1461"/>
                    <a:gd name="T20" fmla="*/ 669 w 684"/>
                    <a:gd name="T21" fmla="*/ 114 h 1461"/>
                    <a:gd name="T22" fmla="*/ 678 w 684"/>
                    <a:gd name="T23" fmla="*/ 150 h 1461"/>
                    <a:gd name="T24" fmla="*/ 678 w 684"/>
                    <a:gd name="T25" fmla="*/ 522 h 1461"/>
                    <a:gd name="T26" fmla="*/ 684 w 684"/>
                    <a:gd name="T27" fmla="*/ 981 h 1461"/>
                    <a:gd name="T28" fmla="*/ 681 w 684"/>
                    <a:gd name="T29" fmla="*/ 1218 h 1461"/>
                    <a:gd name="T30" fmla="*/ 681 w 684"/>
                    <a:gd name="T31" fmla="*/ 1347 h 1461"/>
                    <a:gd name="T32" fmla="*/ 660 w 684"/>
                    <a:gd name="T33" fmla="*/ 1359 h 1461"/>
                    <a:gd name="T34" fmla="*/ 573 w 684"/>
                    <a:gd name="T35" fmla="*/ 1356 h 1461"/>
                    <a:gd name="T36" fmla="*/ 516 w 684"/>
                    <a:gd name="T37" fmla="*/ 1359 h 1461"/>
                    <a:gd name="T38" fmla="*/ 501 w 684"/>
                    <a:gd name="T39" fmla="*/ 1395 h 1461"/>
                    <a:gd name="T40" fmla="*/ 462 w 684"/>
                    <a:gd name="T41" fmla="*/ 1434 h 1461"/>
                    <a:gd name="T42" fmla="*/ 414 w 684"/>
                    <a:gd name="T43" fmla="*/ 1461 h 1461"/>
                    <a:gd name="T44" fmla="*/ 408 w 684"/>
                    <a:gd name="T45" fmla="*/ 1440 h 1461"/>
                    <a:gd name="T46" fmla="*/ 414 w 684"/>
                    <a:gd name="T47" fmla="*/ 1386 h 1461"/>
                    <a:gd name="T48" fmla="*/ 387 w 684"/>
                    <a:gd name="T49" fmla="*/ 1365 h 1461"/>
                    <a:gd name="T50" fmla="*/ 300 w 684"/>
                    <a:gd name="T51" fmla="*/ 1350 h 1461"/>
                    <a:gd name="T52" fmla="*/ 105 w 684"/>
                    <a:gd name="T53" fmla="*/ 1344 h 1461"/>
                    <a:gd name="T54" fmla="*/ 6 w 684"/>
                    <a:gd name="T55" fmla="*/ 1350 h 1461"/>
                    <a:gd name="T56" fmla="*/ 0 w 684"/>
                    <a:gd name="T57" fmla="*/ 1260 h 1461"/>
                    <a:gd name="T58" fmla="*/ 6 w 684"/>
                    <a:gd name="T59" fmla="*/ 447 h 1461"/>
                    <a:gd name="T60" fmla="*/ 9 w 684"/>
                    <a:gd name="T61" fmla="*/ 174 h 1461"/>
                    <a:gd name="T62" fmla="*/ 6 w 684"/>
                    <a:gd name="T63" fmla="*/ 90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4" h="1461">
                      <a:moveTo>
                        <a:pt x="6" y="90"/>
                      </a:moveTo>
                      <a:lnTo>
                        <a:pt x="168" y="96"/>
                      </a:lnTo>
                      <a:lnTo>
                        <a:pt x="408" y="105"/>
                      </a:lnTo>
                      <a:lnTo>
                        <a:pt x="456" y="66"/>
                      </a:lnTo>
                      <a:lnTo>
                        <a:pt x="498" y="18"/>
                      </a:lnTo>
                      <a:lnTo>
                        <a:pt x="528" y="0"/>
                      </a:lnTo>
                      <a:lnTo>
                        <a:pt x="534" y="30"/>
                      </a:lnTo>
                      <a:lnTo>
                        <a:pt x="534" y="75"/>
                      </a:lnTo>
                      <a:lnTo>
                        <a:pt x="573" y="75"/>
                      </a:lnTo>
                      <a:lnTo>
                        <a:pt x="630" y="90"/>
                      </a:lnTo>
                      <a:lnTo>
                        <a:pt x="669" y="114"/>
                      </a:lnTo>
                      <a:lnTo>
                        <a:pt x="678" y="150"/>
                      </a:lnTo>
                      <a:lnTo>
                        <a:pt x="678" y="522"/>
                      </a:lnTo>
                      <a:lnTo>
                        <a:pt x="684" y="981"/>
                      </a:lnTo>
                      <a:lnTo>
                        <a:pt x="681" y="1218"/>
                      </a:lnTo>
                      <a:lnTo>
                        <a:pt x="681" y="1347"/>
                      </a:lnTo>
                      <a:lnTo>
                        <a:pt x="660" y="1359"/>
                      </a:lnTo>
                      <a:lnTo>
                        <a:pt x="573" y="1356"/>
                      </a:lnTo>
                      <a:lnTo>
                        <a:pt x="516" y="1359"/>
                      </a:lnTo>
                      <a:lnTo>
                        <a:pt x="501" y="1395"/>
                      </a:lnTo>
                      <a:lnTo>
                        <a:pt x="462" y="1434"/>
                      </a:lnTo>
                      <a:lnTo>
                        <a:pt x="414" y="1461"/>
                      </a:lnTo>
                      <a:lnTo>
                        <a:pt x="408" y="1440"/>
                      </a:lnTo>
                      <a:lnTo>
                        <a:pt x="414" y="1386"/>
                      </a:lnTo>
                      <a:lnTo>
                        <a:pt x="387" y="1365"/>
                      </a:lnTo>
                      <a:lnTo>
                        <a:pt x="300" y="1350"/>
                      </a:lnTo>
                      <a:lnTo>
                        <a:pt x="105" y="1344"/>
                      </a:lnTo>
                      <a:lnTo>
                        <a:pt x="6" y="1350"/>
                      </a:lnTo>
                      <a:lnTo>
                        <a:pt x="0" y="1260"/>
                      </a:lnTo>
                      <a:lnTo>
                        <a:pt x="6" y="447"/>
                      </a:lnTo>
                      <a:lnTo>
                        <a:pt x="9" y="174"/>
                      </a:lnTo>
                      <a:lnTo>
                        <a:pt x="6" y="9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55" name="Freeform 464"/>
                <p:cNvSpPr/>
                <p:nvPr/>
              </p:nvSpPr>
              <p:spPr bwMode="auto">
                <a:xfrm>
                  <a:off x="3551" y="3246"/>
                  <a:ext cx="8" cy="299"/>
                </a:xfrm>
                <a:custGeom>
                  <a:avLst/>
                  <a:gdLst>
                    <a:gd name="T0" fmla="*/ 6 w 27"/>
                    <a:gd name="T1" fmla="*/ 0 h 879"/>
                    <a:gd name="T2" fmla="*/ 27 w 27"/>
                    <a:gd name="T3" fmla="*/ 3 h 879"/>
                    <a:gd name="T4" fmla="*/ 27 w 27"/>
                    <a:gd name="T5" fmla="*/ 36 h 879"/>
                    <a:gd name="T6" fmla="*/ 18 w 27"/>
                    <a:gd name="T7" fmla="*/ 324 h 879"/>
                    <a:gd name="T8" fmla="*/ 12 w 27"/>
                    <a:gd name="T9" fmla="*/ 627 h 879"/>
                    <a:gd name="T10" fmla="*/ 18 w 27"/>
                    <a:gd name="T11" fmla="*/ 879 h 879"/>
                    <a:gd name="T12" fmla="*/ 6 w 27"/>
                    <a:gd name="T13" fmla="*/ 852 h 879"/>
                    <a:gd name="T14" fmla="*/ 0 w 27"/>
                    <a:gd name="T15" fmla="*/ 759 h 879"/>
                    <a:gd name="T16" fmla="*/ 0 w 27"/>
                    <a:gd name="T17" fmla="*/ 411 h 879"/>
                    <a:gd name="T18" fmla="*/ 3 w 27"/>
                    <a:gd name="T19" fmla="*/ 132 h 879"/>
                    <a:gd name="T20" fmla="*/ 6 w 27"/>
                    <a:gd name="T21" fmla="*/ 57 h 879"/>
                    <a:gd name="T22" fmla="*/ 6 w 27"/>
                    <a:gd name="T23"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879">
                      <a:moveTo>
                        <a:pt x="6" y="0"/>
                      </a:moveTo>
                      <a:lnTo>
                        <a:pt x="27" y="3"/>
                      </a:lnTo>
                      <a:lnTo>
                        <a:pt x="27" y="36"/>
                      </a:lnTo>
                      <a:lnTo>
                        <a:pt x="18" y="324"/>
                      </a:lnTo>
                      <a:lnTo>
                        <a:pt x="12" y="627"/>
                      </a:lnTo>
                      <a:lnTo>
                        <a:pt x="18" y="879"/>
                      </a:lnTo>
                      <a:lnTo>
                        <a:pt x="6" y="852"/>
                      </a:lnTo>
                      <a:lnTo>
                        <a:pt x="0" y="759"/>
                      </a:lnTo>
                      <a:lnTo>
                        <a:pt x="0" y="411"/>
                      </a:lnTo>
                      <a:lnTo>
                        <a:pt x="3" y="132"/>
                      </a:lnTo>
                      <a:lnTo>
                        <a:pt x="6" y="57"/>
                      </a:lnTo>
                      <a:lnTo>
                        <a:pt x="6"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56" name="Freeform 465"/>
                <p:cNvSpPr/>
                <p:nvPr/>
              </p:nvSpPr>
              <p:spPr bwMode="auto">
                <a:xfrm>
                  <a:off x="3471" y="3305"/>
                  <a:ext cx="9" cy="181"/>
                </a:xfrm>
                <a:custGeom>
                  <a:avLst/>
                  <a:gdLst>
                    <a:gd name="T0" fmla="*/ 15 w 27"/>
                    <a:gd name="T1" fmla="*/ 0 h 531"/>
                    <a:gd name="T2" fmla="*/ 0 w 27"/>
                    <a:gd name="T3" fmla="*/ 27 h 531"/>
                    <a:gd name="T4" fmla="*/ 3 w 27"/>
                    <a:gd name="T5" fmla="*/ 399 h 531"/>
                    <a:gd name="T6" fmla="*/ 9 w 27"/>
                    <a:gd name="T7" fmla="*/ 468 h 531"/>
                    <a:gd name="T8" fmla="*/ 12 w 27"/>
                    <a:gd name="T9" fmla="*/ 531 h 531"/>
                    <a:gd name="T10" fmla="*/ 27 w 27"/>
                    <a:gd name="T11" fmla="*/ 504 h 531"/>
                    <a:gd name="T12" fmla="*/ 21 w 27"/>
                    <a:gd name="T13" fmla="*/ 255 h 531"/>
                    <a:gd name="T14" fmla="*/ 21 w 27"/>
                    <a:gd name="T15" fmla="*/ 117 h 531"/>
                    <a:gd name="T16" fmla="*/ 18 w 27"/>
                    <a:gd name="T17" fmla="*/ 12 h 531"/>
                    <a:gd name="T18" fmla="*/ 15 w 27"/>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31">
                      <a:moveTo>
                        <a:pt x="15" y="0"/>
                      </a:moveTo>
                      <a:lnTo>
                        <a:pt x="0" y="27"/>
                      </a:lnTo>
                      <a:lnTo>
                        <a:pt x="3" y="399"/>
                      </a:lnTo>
                      <a:lnTo>
                        <a:pt x="9" y="468"/>
                      </a:lnTo>
                      <a:lnTo>
                        <a:pt x="12" y="531"/>
                      </a:lnTo>
                      <a:lnTo>
                        <a:pt x="27" y="504"/>
                      </a:lnTo>
                      <a:lnTo>
                        <a:pt x="21" y="255"/>
                      </a:lnTo>
                      <a:lnTo>
                        <a:pt x="21" y="117"/>
                      </a:lnTo>
                      <a:lnTo>
                        <a:pt x="18" y="12"/>
                      </a:lnTo>
                      <a:lnTo>
                        <a:pt x="15"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57" name="Freeform 466"/>
                <p:cNvSpPr/>
                <p:nvPr/>
              </p:nvSpPr>
              <p:spPr bwMode="auto">
                <a:xfrm>
                  <a:off x="3514" y="3280"/>
                  <a:ext cx="7" cy="235"/>
                </a:xfrm>
                <a:custGeom>
                  <a:avLst/>
                  <a:gdLst>
                    <a:gd name="T0" fmla="*/ 0 w 21"/>
                    <a:gd name="T1" fmla="*/ 24 h 693"/>
                    <a:gd name="T2" fmla="*/ 21 w 21"/>
                    <a:gd name="T3" fmla="*/ 0 h 693"/>
                    <a:gd name="T4" fmla="*/ 21 w 21"/>
                    <a:gd name="T5" fmla="*/ 126 h 693"/>
                    <a:gd name="T6" fmla="*/ 21 w 21"/>
                    <a:gd name="T7" fmla="*/ 597 h 693"/>
                    <a:gd name="T8" fmla="*/ 15 w 21"/>
                    <a:gd name="T9" fmla="*/ 693 h 693"/>
                    <a:gd name="T10" fmla="*/ 0 w 21"/>
                    <a:gd name="T11" fmla="*/ 660 h 693"/>
                    <a:gd name="T12" fmla="*/ 3 w 21"/>
                    <a:gd name="T13" fmla="*/ 552 h 693"/>
                    <a:gd name="T14" fmla="*/ 3 w 21"/>
                    <a:gd name="T15" fmla="*/ 174 h 693"/>
                    <a:gd name="T16" fmla="*/ 0 w 21"/>
                    <a:gd name="T17" fmla="*/ 2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693">
                      <a:moveTo>
                        <a:pt x="0" y="24"/>
                      </a:moveTo>
                      <a:lnTo>
                        <a:pt x="21" y="0"/>
                      </a:lnTo>
                      <a:lnTo>
                        <a:pt x="21" y="126"/>
                      </a:lnTo>
                      <a:lnTo>
                        <a:pt x="21" y="597"/>
                      </a:lnTo>
                      <a:lnTo>
                        <a:pt x="15" y="693"/>
                      </a:lnTo>
                      <a:lnTo>
                        <a:pt x="0" y="660"/>
                      </a:lnTo>
                      <a:lnTo>
                        <a:pt x="3" y="552"/>
                      </a:lnTo>
                      <a:lnTo>
                        <a:pt x="3" y="174"/>
                      </a:lnTo>
                      <a:lnTo>
                        <a:pt x="0" y="24"/>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58" name="Freeform 467"/>
                <p:cNvSpPr/>
                <p:nvPr/>
              </p:nvSpPr>
              <p:spPr bwMode="auto">
                <a:xfrm>
                  <a:off x="3292" y="3199"/>
                  <a:ext cx="55" cy="394"/>
                </a:xfrm>
                <a:custGeom>
                  <a:avLst/>
                  <a:gdLst>
                    <a:gd name="T0" fmla="*/ 0 w 162"/>
                    <a:gd name="T1" fmla="*/ 9 h 1179"/>
                    <a:gd name="T2" fmla="*/ 54 w 162"/>
                    <a:gd name="T3" fmla="*/ 18 h 1179"/>
                    <a:gd name="T4" fmla="*/ 108 w 162"/>
                    <a:gd name="T5" fmla="*/ 21 h 1179"/>
                    <a:gd name="T6" fmla="*/ 150 w 162"/>
                    <a:gd name="T7" fmla="*/ 0 h 1179"/>
                    <a:gd name="T8" fmla="*/ 156 w 162"/>
                    <a:gd name="T9" fmla="*/ 663 h 1179"/>
                    <a:gd name="T10" fmla="*/ 162 w 162"/>
                    <a:gd name="T11" fmla="*/ 1164 h 1179"/>
                    <a:gd name="T12" fmla="*/ 132 w 162"/>
                    <a:gd name="T13" fmla="*/ 1173 h 1179"/>
                    <a:gd name="T14" fmla="*/ 75 w 162"/>
                    <a:gd name="T15" fmla="*/ 1179 h 1179"/>
                    <a:gd name="T16" fmla="*/ 42 w 162"/>
                    <a:gd name="T17" fmla="*/ 1179 h 1179"/>
                    <a:gd name="T18" fmla="*/ 15 w 162"/>
                    <a:gd name="T19" fmla="*/ 1173 h 1179"/>
                    <a:gd name="T20" fmla="*/ 6 w 162"/>
                    <a:gd name="T21" fmla="*/ 933 h 1179"/>
                    <a:gd name="T22" fmla="*/ 12 w 162"/>
                    <a:gd name="T23" fmla="*/ 636 h 1179"/>
                    <a:gd name="T24" fmla="*/ 9 w 162"/>
                    <a:gd name="T25" fmla="*/ 318 h 1179"/>
                    <a:gd name="T26" fmla="*/ 0 w 162"/>
                    <a:gd name="T27" fmla="*/ 198 h 1179"/>
                    <a:gd name="T28" fmla="*/ 0 w 162"/>
                    <a:gd name="T29" fmla="*/ 81 h 1179"/>
                    <a:gd name="T30" fmla="*/ 0 w 162"/>
                    <a:gd name="T31" fmla="*/ 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179">
                      <a:moveTo>
                        <a:pt x="0" y="9"/>
                      </a:moveTo>
                      <a:lnTo>
                        <a:pt x="54" y="18"/>
                      </a:lnTo>
                      <a:lnTo>
                        <a:pt x="108" y="21"/>
                      </a:lnTo>
                      <a:lnTo>
                        <a:pt x="150" y="0"/>
                      </a:lnTo>
                      <a:lnTo>
                        <a:pt x="156" y="663"/>
                      </a:lnTo>
                      <a:lnTo>
                        <a:pt x="162" y="1164"/>
                      </a:lnTo>
                      <a:lnTo>
                        <a:pt x="132" y="1173"/>
                      </a:lnTo>
                      <a:lnTo>
                        <a:pt x="75" y="1179"/>
                      </a:lnTo>
                      <a:lnTo>
                        <a:pt x="42" y="1179"/>
                      </a:lnTo>
                      <a:lnTo>
                        <a:pt x="15" y="1173"/>
                      </a:lnTo>
                      <a:lnTo>
                        <a:pt x="6" y="933"/>
                      </a:lnTo>
                      <a:lnTo>
                        <a:pt x="12" y="636"/>
                      </a:lnTo>
                      <a:lnTo>
                        <a:pt x="9" y="318"/>
                      </a:lnTo>
                      <a:lnTo>
                        <a:pt x="0" y="198"/>
                      </a:lnTo>
                      <a:lnTo>
                        <a:pt x="0" y="81"/>
                      </a:lnTo>
                      <a:lnTo>
                        <a:pt x="0" y="9"/>
                      </a:lnTo>
                      <a:close/>
                    </a:path>
                  </a:pathLst>
                </a:custGeom>
                <a:solidFill>
                  <a:srgbClr val="FF99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59" name="Freeform 468"/>
                <p:cNvSpPr/>
                <p:nvPr/>
              </p:nvSpPr>
              <p:spPr bwMode="auto">
                <a:xfrm>
                  <a:off x="3291" y="3169"/>
                  <a:ext cx="59" cy="29"/>
                </a:xfrm>
                <a:custGeom>
                  <a:avLst/>
                  <a:gdLst>
                    <a:gd name="T0" fmla="*/ 51 w 171"/>
                    <a:gd name="T1" fmla="*/ 0 h 84"/>
                    <a:gd name="T2" fmla="*/ 102 w 171"/>
                    <a:gd name="T3" fmla="*/ 6 h 84"/>
                    <a:gd name="T4" fmla="*/ 144 w 171"/>
                    <a:gd name="T5" fmla="*/ 24 h 84"/>
                    <a:gd name="T6" fmla="*/ 171 w 171"/>
                    <a:gd name="T7" fmla="*/ 57 h 84"/>
                    <a:gd name="T8" fmla="*/ 126 w 171"/>
                    <a:gd name="T9" fmla="*/ 78 h 84"/>
                    <a:gd name="T10" fmla="*/ 66 w 171"/>
                    <a:gd name="T11" fmla="*/ 84 h 84"/>
                    <a:gd name="T12" fmla="*/ 0 w 171"/>
                    <a:gd name="T13" fmla="*/ 72 h 84"/>
                    <a:gd name="T14" fmla="*/ 30 w 171"/>
                    <a:gd name="T15" fmla="*/ 30 h 84"/>
                    <a:gd name="T16" fmla="*/ 51 w 171"/>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4">
                      <a:moveTo>
                        <a:pt x="51" y="0"/>
                      </a:moveTo>
                      <a:lnTo>
                        <a:pt x="102" y="6"/>
                      </a:lnTo>
                      <a:lnTo>
                        <a:pt x="144" y="24"/>
                      </a:lnTo>
                      <a:lnTo>
                        <a:pt x="171" y="57"/>
                      </a:lnTo>
                      <a:lnTo>
                        <a:pt x="126" y="78"/>
                      </a:lnTo>
                      <a:lnTo>
                        <a:pt x="66" y="84"/>
                      </a:lnTo>
                      <a:lnTo>
                        <a:pt x="0" y="72"/>
                      </a:lnTo>
                      <a:lnTo>
                        <a:pt x="30" y="30"/>
                      </a:lnTo>
                      <a:lnTo>
                        <a:pt x="51"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60" name="Freeform 469"/>
                <p:cNvSpPr/>
                <p:nvPr/>
              </p:nvSpPr>
              <p:spPr bwMode="auto">
                <a:xfrm>
                  <a:off x="3266" y="3147"/>
                  <a:ext cx="35" cy="480"/>
                </a:xfrm>
                <a:custGeom>
                  <a:avLst/>
                  <a:gdLst>
                    <a:gd name="T0" fmla="*/ 102 w 102"/>
                    <a:gd name="T1" fmla="*/ 0 h 1413"/>
                    <a:gd name="T2" fmla="*/ 102 w 102"/>
                    <a:gd name="T3" fmla="*/ 72 h 1413"/>
                    <a:gd name="T4" fmla="*/ 69 w 102"/>
                    <a:gd name="T5" fmla="*/ 117 h 1413"/>
                    <a:gd name="T6" fmla="*/ 57 w 102"/>
                    <a:gd name="T7" fmla="*/ 144 h 1413"/>
                    <a:gd name="T8" fmla="*/ 60 w 102"/>
                    <a:gd name="T9" fmla="*/ 168 h 1413"/>
                    <a:gd name="T10" fmla="*/ 66 w 102"/>
                    <a:gd name="T11" fmla="*/ 207 h 1413"/>
                    <a:gd name="T12" fmla="*/ 66 w 102"/>
                    <a:gd name="T13" fmla="*/ 372 h 1413"/>
                    <a:gd name="T14" fmla="*/ 75 w 102"/>
                    <a:gd name="T15" fmla="*/ 639 h 1413"/>
                    <a:gd name="T16" fmla="*/ 69 w 102"/>
                    <a:gd name="T17" fmla="*/ 1077 h 1413"/>
                    <a:gd name="T18" fmla="*/ 66 w 102"/>
                    <a:gd name="T19" fmla="*/ 1362 h 1413"/>
                    <a:gd name="T20" fmla="*/ 42 w 102"/>
                    <a:gd name="T21" fmla="*/ 1389 h 1413"/>
                    <a:gd name="T22" fmla="*/ 6 w 102"/>
                    <a:gd name="T23" fmla="*/ 1413 h 1413"/>
                    <a:gd name="T24" fmla="*/ 3 w 102"/>
                    <a:gd name="T25" fmla="*/ 759 h 1413"/>
                    <a:gd name="T26" fmla="*/ 0 w 102"/>
                    <a:gd name="T27" fmla="*/ 306 h 1413"/>
                    <a:gd name="T28" fmla="*/ 3 w 102"/>
                    <a:gd name="T29" fmla="*/ 99 h 1413"/>
                    <a:gd name="T30" fmla="*/ 45 w 102"/>
                    <a:gd name="T31" fmla="*/ 54 h 1413"/>
                    <a:gd name="T32" fmla="*/ 78 w 102"/>
                    <a:gd name="T33" fmla="*/ 21 h 1413"/>
                    <a:gd name="T34" fmla="*/ 102 w 102"/>
                    <a:gd name="T35" fmla="*/ 0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413">
                      <a:moveTo>
                        <a:pt x="102" y="0"/>
                      </a:moveTo>
                      <a:lnTo>
                        <a:pt x="102" y="72"/>
                      </a:lnTo>
                      <a:lnTo>
                        <a:pt x="69" y="117"/>
                      </a:lnTo>
                      <a:lnTo>
                        <a:pt x="57" y="144"/>
                      </a:lnTo>
                      <a:lnTo>
                        <a:pt x="60" y="168"/>
                      </a:lnTo>
                      <a:lnTo>
                        <a:pt x="66" y="207"/>
                      </a:lnTo>
                      <a:lnTo>
                        <a:pt x="66" y="372"/>
                      </a:lnTo>
                      <a:lnTo>
                        <a:pt x="75" y="639"/>
                      </a:lnTo>
                      <a:lnTo>
                        <a:pt x="69" y="1077"/>
                      </a:lnTo>
                      <a:lnTo>
                        <a:pt x="66" y="1362"/>
                      </a:lnTo>
                      <a:lnTo>
                        <a:pt x="42" y="1389"/>
                      </a:lnTo>
                      <a:lnTo>
                        <a:pt x="6" y="1413"/>
                      </a:lnTo>
                      <a:lnTo>
                        <a:pt x="3" y="759"/>
                      </a:lnTo>
                      <a:lnTo>
                        <a:pt x="0" y="306"/>
                      </a:lnTo>
                      <a:lnTo>
                        <a:pt x="3" y="99"/>
                      </a:lnTo>
                      <a:lnTo>
                        <a:pt x="45" y="54"/>
                      </a:lnTo>
                      <a:lnTo>
                        <a:pt x="78" y="21"/>
                      </a:lnTo>
                      <a:lnTo>
                        <a:pt x="102"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61" name="Freeform 470"/>
                <p:cNvSpPr/>
                <p:nvPr/>
              </p:nvSpPr>
              <p:spPr bwMode="auto">
                <a:xfrm>
                  <a:off x="3129" y="3181"/>
                  <a:ext cx="130" cy="35"/>
                </a:xfrm>
                <a:custGeom>
                  <a:avLst/>
                  <a:gdLst>
                    <a:gd name="T0" fmla="*/ 3 w 132"/>
                    <a:gd name="T1" fmla="*/ 3 h 36"/>
                    <a:gd name="T2" fmla="*/ 53 w 132"/>
                    <a:gd name="T3" fmla="*/ 0 h 36"/>
                    <a:gd name="T4" fmla="*/ 105 w 132"/>
                    <a:gd name="T5" fmla="*/ 1 h 36"/>
                    <a:gd name="T6" fmla="*/ 132 w 132"/>
                    <a:gd name="T7" fmla="*/ 6 h 36"/>
                    <a:gd name="T8" fmla="*/ 131 w 132"/>
                    <a:gd name="T9" fmla="*/ 36 h 36"/>
                    <a:gd name="T10" fmla="*/ 85 w 132"/>
                    <a:gd name="T11" fmla="*/ 31 h 36"/>
                    <a:gd name="T12" fmla="*/ 30 w 132"/>
                    <a:gd name="T13" fmla="*/ 31 h 36"/>
                    <a:gd name="T14" fmla="*/ 0 w 132"/>
                    <a:gd name="T15" fmla="*/ 32 h 36"/>
                    <a:gd name="T16" fmla="*/ 1 w 132"/>
                    <a:gd name="T17" fmla="*/ 14 h 36"/>
                    <a:gd name="T18" fmla="*/ 3 w 132"/>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6">
                      <a:moveTo>
                        <a:pt x="3" y="3"/>
                      </a:moveTo>
                      <a:lnTo>
                        <a:pt x="53" y="0"/>
                      </a:lnTo>
                      <a:lnTo>
                        <a:pt x="105" y="1"/>
                      </a:lnTo>
                      <a:lnTo>
                        <a:pt x="132" y="6"/>
                      </a:lnTo>
                      <a:lnTo>
                        <a:pt x="131" y="36"/>
                      </a:lnTo>
                      <a:lnTo>
                        <a:pt x="85" y="31"/>
                      </a:lnTo>
                      <a:lnTo>
                        <a:pt x="30" y="31"/>
                      </a:lnTo>
                      <a:lnTo>
                        <a:pt x="0" y="32"/>
                      </a:lnTo>
                      <a:lnTo>
                        <a:pt x="1" y="14"/>
                      </a:lnTo>
                      <a:lnTo>
                        <a:pt x="3" y="3"/>
                      </a:lnTo>
                      <a:close/>
                    </a:path>
                  </a:pathLst>
                </a:custGeom>
                <a:solidFill>
                  <a:srgbClr val="FF99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62" name="Freeform 471"/>
                <p:cNvSpPr/>
                <p:nvPr/>
              </p:nvSpPr>
              <p:spPr bwMode="auto">
                <a:xfrm>
                  <a:off x="3130" y="3217"/>
                  <a:ext cx="129" cy="315"/>
                </a:xfrm>
                <a:custGeom>
                  <a:avLst/>
                  <a:gdLst>
                    <a:gd name="T0" fmla="*/ 6 w 387"/>
                    <a:gd name="T1" fmla="*/ 0 h 930"/>
                    <a:gd name="T2" fmla="*/ 180 w 387"/>
                    <a:gd name="T3" fmla="*/ 0 h 930"/>
                    <a:gd name="T4" fmla="*/ 324 w 387"/>
                    <a:gd name="T5" fmla="*/ 6 h 930"/>
                    <a:gd name="T6" fmla="*/ 384 w 387"/>
                    <a:gd name="T7" fmla="*/ 15 h 930"/>
                    <a:gd name="T8" fmla="*/ 387 w 387"/>
                    <a:gd name="T9" fmla="*/ 390 h 930"/>
                    <a:gd name="T10" fmla="*/ 384 w 387"/>
                    <a:gd name="T11" fmla="*/ 768 h 930"/>
                    <a:gd name="T12" fmla="*/ 375 w 387"/>
                    <a:gd name="T13" fmla="*/ 876 h 930"/>
                    <a:gd name="T14" fmla="*/ 375 w 387"/>
                    <a:gd name="T15" fmla="*/ 930 h 930"/>
                    <a:gd name="T16" fmla="*/ 186 w 387"/>
                    <a:gd name="T17" fmla="*/ 927 h 930"/>
                    <a:gd name="T18" fmla="*/ 6 w 387"/>
                    <a:gd name="T19" fmla="*/ 924 h 930"/>
                    <a:gd name="T20" fmla="*/ 6 w 387"/>
                    <a:gd name="T21" fmla="*/ 789 h 930"/>
                    <a:gd name="T22" fmla="*/ 0 w 387"/>
                    <a:gd name="T23" fmla="*/ 459 h 930"/>
                    <a:gd name="T24" fmla="*/ 3 w 387"/>
                    <a:gd name="T25" fmla="*/ 339 h 930"/>
                    <a:gd name="T26" fmla="*/ 3 w 387"/>
                    <a:gd name="T27" fmla="*/ 102 h 930"/>
                    <a:gd name="T28" fmla="*/ 6 w 387"/>
                    <a:gd name="T2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7" h="930">
                      <a:moveTo>
                        <a:pt x="6" y="0"/>
                      </a:moveTo>
                      <a:lnTo>
                        <a:pt x="180" y="0"/>
                      </a:lnTo>
                      <a:lnTo>
                        <a:pt x="324" y="6"/>
                      </a:lnTo>
                      <a:lnTo>
                        <a:pt x="384" y="15"/>
                      </a:lnTo>
                      <a:lnTo>
                        <a:pt x="387" y="390"/>
                      </a:lnTo>
                      <a:lnTo>
                        <a:pt x="384" y="768"/>
                      </a:lnTo>
                      <a:lnTo>
                        <a:pt x="375" y="876"/>
                      </a:lnTo>
                      <a:lnTo>
                        <a:pt x="375" y="930"/>
                      </a:lnTo>
                      <a:lnTo>
                        <a:pt x="186" y="927"/>
                      </a:lnTo>
                      <a:lnTo>
                        <a:pt x="6" y="924"/>
                      </a:lnTo>
                      <a:lnTo>
                        <a:pt x="6" y="789"/>
                      </a:lnTo>
                      <a:lnTo>
                        <a:pt x="0" y="459"/>
                      </a:lnTo>
                      <a:lnTo>
                        <a:pt x="3" y="339"/>
                      </a:lnTo>
                      <a:lnTo>
                        <a:pt x="3" y="102"/>
                      </a:lnTo>
                      <a:lnTo>
                        <a:pt x="6" y="0"/>
                      </a:lnTo>
                      <a:close/>
                    </a:path>
                  </a:pathLst>
                </a:custGeom>
                <a:solidFill>
                  <a:srgbClr val="FF99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63" name="Freeform 472"/>
                <p:cNvSpPr/>
                <p:nvPr/>
              </p:nvSpPr>
              <p:spPr bwMode="auto">
                <a:xfrm>
                  <a:off x="3130" y="3536"/>
                  <a:ext cx="129" cy="62"/>
                </a:xfrm>
                <a:custGeom>
                  <a:avLst/>
                  <a:gdLst>
                    <a:gd name="T0" fmla="*/ 3 w 387"/>
                    <a:gd name="T1" fmla="*/ 0 h 184"/>
                    <a:gd name="T2" fmla="*/ 195 w 387"/>
                    <a:gd name="T3" fmla="*/ 0 h 184"/>
                    <a:gd name="T4" fmla="*/ 387 w 387"/>
                    <a:gd name="T5" fmla="*/ 7 h 184"/>
                    <a:gd name="T6" fmla="*/ 387 w 387"/>
                    <a:gd name="T7" fmla="*/ 184 h 184"/>
                    <a:gd name="T8" fmla="*/ 333 w 387"/>
                    <a:gd name="T9" fmla="*/ 169 h 184"/>
                    <a:gd name="T10" fmla="*/ 243 w 387"/>
                    <a:gd name="T11" fmla="*/ 163 h 184"/>
                    <a:gd name="T12" fmla="*/ 135 w 387"/>
                    <a:gd name="T13" fmla="*/ 160 h 184"/>
                    <a:gd name="T14" fmla="*/ 9 w 387"/>
                    <a:gd name="T15" fmla="*/ 160 h 184"/>
                    <a:gd name="T16" fmla="*/ 0 w 387"/>
                    <a:gd name="T17" fmla="*/ 115 h 184"/>
                    <a:gd name="T18" fmla="*/ 0 w 387"/>
                    <a:gd name="T19" fmla="*/ 49 h 184"/>
                    <a:gd name="T20" fmla="*/ 3 w 387"/>
                    <a:gd name="T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84">
                      <a:moveTo>
                        <a:pt x="3" y="0"/>
                      </a:moveTo>
                      <a:lnTo>
                        <a:pt x="195" y="0"/>
                      </a:lnTo>
                      <a:lnTo>
                        <a:pt x="387" y="7"/>
                      </a:lnTo>
                      <a:lnTo>
                        <a:pt x="387" y="184"/>
                      </a:lnTo>
                      <a:lnTo>
                        <a:pt x="333" y="169"/>
                      </a:lnTo>
                      <a:lnTo>
                        <a:pt x="243" y="163"/>
                      </a:lnTo>
                      <a:lnTo>
                        <a:pt x="135" y="160"/>
                      </a:lnTo>
                      <a:lnTo>
                        <a:pt x="9" y="160"/>
                      </a:lnTo>
                      <a:lnTo>
                        <a:pt x="0" y="115"/>
                      </a:lnTo>
                      <a:lnTo>
                        <a:pt x="0" y="49"/>
                      </a:lnTo>
                      <a:lnTo>
                        <a:pt x="3" y="0"/>
                      </a:lnTo>
                      <a:close/>
                    </a:path>
                  </a:pathLst>
                </a:custGeom>
                <a:solidFill>
                  <a:srgbClr val="FF99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64" name="Freeform 473"/>
                <p:cNvSpPr/>
                <p:nvPr/>
              </p:nvSpPr>
              <p:spPr bwMode="auto">
                <a:xfrm>
                  <a:off x="3370" y="3367"/>
                  <a:ext cx="10" cy="42"/>
                </a:xfrm>
                <a:custGeom>
                  <a:avLst/>
                  <a:gdLst>
                    <a:gd name="T0" fmla="*/ 18 w 27"/>
                    <a:gd name="T1" fmla="*/ 0 h 123"/>
                    <a:gd name="T2" fmla="*/ 0 w 27"/>
                    <a:gd name="T3" fmla="*/ 15 h 123"/>
                    <a:gd name="T4" fmla="*/ 3 w 27"/>
                    <a:gd name="T5" fmla="*/ 90 h 123"/>
                    <a:gd name="T6" fmla="*/ 15 w 27"/>
                    <a:gd name="T7" fmla="*/ 123 h 123"/>
                    <a:gd name="T8" fmla="*/ 27 w 27"/>
                    <a:gd name="T9" fmla="*/ 75 h 123"/>
                    <a:gd name="T10" fmla="*/ 24 w 27"/>
                    <a:gd name="T11" fmla="*/ 30 h 123"/>
                    <a:gd name="T12" fmla="*/ 18 w 27"/>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7" h="123">
                      <a:moveTo>
                        <a:pt x="18" y="0"/>
                      </a:moveTo>
                      <a:lnTo>
                        <a:pt x="0" y="15"/>
                      </a:lnTo>
                      <a:lnTo>
                        <a:pt x="3" y="90"/>
                      </a:lnTo>
                      <a:lnTo>
                        <a:pt x="15" y="123"/>
                      </a:lnTo>
                      <a:lnTo>
                        <a:pt x="27" y="75"/>
                      </a:lnTo>
                      <a:lnTo>
                        <a:pt x="24" y="30"/>
                      </a:lnTo>
                      <a:lnTo>
                        <a:pt x="18"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65" name="Freeform 474"/>
                <p:cNvSpPr/>
                <p:nvPr/>
              </p:nvSpPr>
              <p:spPr bwMode="auto">
                <a:xfrm>
                  <a:off x="3397" y="3342"/>
                  <a:ext cx="8" cy="86"/>
                </a:xfrm>
                <a:custGeom>
                  <a:avLst/>
                  <a:gdLst>
                    <a:gd name="T0" fmla="*/ 9 w 21"/>
                    <a:gd name="T1" fmla="*/ 0 h 255"/>
                    <a:gd name="T2" fmla="*/ 0 w 21"/>
                    <a:gd name="T3" fmla="*/ 42 h 255"/>
                    <a:gd name="T4" fmla="*/ 3 w 21"/>
                    <a:gd name="T5" fmla="*/ 177 h 255"/>
                    <a:gd name="T6" fmla="*/ 0 w 21"/>
                    <a:gd name="T7" fmla="*/ 255 h 255"/>
                    <a:gd name="T8" fmla="*/ 15 w 21"/>
                    <a:gd name="T9" fmla="*/ 243 h 255"/>
                    <a:gd name="T10" fmla="*/ 21 w 21"/>
                    <a:gd name="T11" fmla="*/ 150 h 255"/>
                    <a:gd name="T12" fmla="*/ 18 w 21"/>
                    <a:gd name="T13" fmla="*/ 42 h 255"/>
                    <a:gd name="T14" fmla="*/ 9 w 21"/>
                    <a:gd name="T15" fmla="*/ 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5">
                      <a:moveTo>
                        <a:pt x="9" y="0"/>
                      </a:moveTo>
                      <a:lnTo>
                        <a:pt x="0" y="42"/>
                      </a:lnTo>
                      <a:lnTo>
                        <a:pt x="3" y="177"/>
                      </a:lnTo>
                      <a:lnTo>
                        <a:pt x="0" y="255"/>
                      </a:lnTo>
                      <a:lnTo>
                        <a:pt x="15" y="243"/>
                      </a:lnTo>
                      <a:lnTo>
                        <a:pt x="21" y="150"/>
                      </a:lnTo>
                      <a:lnTo>
                        <a:pt x="18" y="42"/>
                      </a:lnTo>
                      <a:lnTo>
                        <a:pt x="9"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66" name="Freeform 475"/>
                <p:cNvSpPr/>
                <p:nvPr/>
              </p:nvSpPr>
              <p:spPr bwMode="auto">
                <a:xfrm>
                  <a:off x="3430" y="3321"/>
                  <a:ext cx="11" cy="143"/>
                </a:xfrm>
                <a:custGeom>
                  <a:avLst/>
                  <a:gdLst>
                    <a:gd name="T0" fmla="*/ 12 w 30"/>
                    <a:gd name="T1" fmla="*/ 0 h 420"/>
                    <a:gd name="T2" fmla="*/ 30 w 30"/>
                    <a:gd name="T3" fmla="*/ 18 h 420"/>
                    <a:gd name="T4" fmla="*/ 18 w 30"/>
                    <a:gd name="T5" fmla="*/ 192 h 420"/>
                    <a:gd name="T6" fmla="*/ 18 w 30"/>
                    <a:gd name="T7" fmla="*/ 333 h 420"/>
                    <a:gd name="T8" fmla="*/ 21 w 30"/>
                    <a:gd name="T9" fmla="*/ 420 h 420"/>
                    <a:gd name="T10" fmla="*/ 3 w 30"/>
                    <a:gd name="T11" fmla="*/ 405 h 420"/>
                    <a:gd name="T12" fmla="*/ 3 w 30"/>
                    <a:gd name="T13" fmla="*/ 108 h 420"/>
                    <a:gd name="T14" fmla="*/ 0 w 30"/>
                    <a:gd name="T15" fmla="*/ 6 h 420"/>
                    <a:gd name="T16" fmla="*/ 12 w 30"/>
                    <a:gd name="T1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0">
                      <a:moveTo>
                        <a:pt x="12" y="0"/>
                      </a:moveTo>
                      <a:lnTo>
                        <a:pt x="30" y="18"/>
                      </a:lnTo>
                      <a:lnTo>
                        <a:pt x="18" y="192"/>
                      </a:lnTo>
                      <a:lnTo>
                        <a:pt x="18" y="333"/>
                      </a:lnTo>
                      <a:lnTo>
                        <a:pt x="21" y="420"/>
                      </a:lnTo>
                      <a:lnTo>
                        <a:pt x="3" y="405"/>
                      </a:lnTo>
                      <a:lnTo>
                        <a:pt x="3" y="108"/>
                      </a:lnTo>
                      <a:lnTo>
                        <a:pt x="0" y="6"/>
                      </a:lnTo>
                      <a:lnTo>
                        <a:pt x="12"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67" name="Freeform 476"/>
                <p:cNvSpPr/>
                <p:nvPr/>
              </p:nvSpPr>
              <p:spPr bwMode="auto">
                <a:xfrm>
                  <a:off x="3592" y="3223"/>
                  <a:ext cx="11" cy="346"/>
                </a:xfrm>
                <a:custGeom>
                  <a:avLst/>
                  <a:gdLst>
                    <a:gd name="T0" fmla="*/ 33 w 33"/>
                    <a:gd name="T1" fmla="*/ 0 h 1017"/>
                    <a:gd name="T2" fmla="*/ 6 w 33"/>
                    <a:gd name="T3" fmla="*/ 15 h 1017"/>
                    <a:gd name="T4" fmla="*/ 0 w 33"/>
                    <a:gd name="T5" fmla="*/ 489 h 1017"/>
                    <a:gd name="T6" fmla="*/ 0 w 33"/>
                    <a:gd name="T7" fmla="*/ 816 h 1017"/>
                    <a:gd name="T8" fmla="*/ 0 w 33"/>
                    <a:gd name="T9" fmla="*/ 1008 h 1017"/>
                    <a:gd name="T10" fmla="*/ 18 w 33"/>
                    <a:gd name="T11" fmla="*/ 1017 h 1017"/>
                    <a:gd name="T12" fmla="*/ 15 w 33"/>
                    <a:gd name="T13" fmla="*/ 783 h 1017"/>
                    <a:gd name="T14" fmla="*/ 24 w 33"/>
                    <a:gd name="T15" fmla="*/ 492 h 1017"/>
                    <a:gd name="T16" fmla="*/ 27 w 33"/>
                    <a:gd name="T17" fmla="*/ 240 h 1017"/>
                    <a:gd name="T18" fmla="*/ 30 w 33"/>
                    <a:gd name="T19" fmla="*/ 81 h 1017"/>
                    <a:gd name="T20" fmla="*/ 33 w 33"/>
                    <a:gd name="T21"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017">
                      <a:moveTo>
                        <a:pt x="33" y="0"/>
                      </a:moveTo>
                      <a:lnTo>
                        <a:pt x="6" y="15"/>
                      </a:lnTo>
                      <a:lnTo>
                        <a:pt x="0" y="489"/>
                      </a:lnTo>
                      <a:lnTo>
                        <a:pt x="0" y="816"/>
                      </a:lnTo>
                      <a:lnTo>
                        <a:pt x="0" y="1008"/>
                      </a:lnTo>
                      <a:lnTo>
                        <a:pt x="18" y="1017"/>
                      </a:lnTo>
                      <a:lnTo>
                        <a:pt x="15" y="783"/>
                      </a:lnTo>
                      <a:lnTo>
                        <a:pt x="24" y="492"/>
                      </a:lnTo>
                      <a:lnTo>
                        <a:pt x="27" y="240"/>
                      </a:lnTo>
                      <a:lnTo>
                        <a:pt x="30" y="81"/>
                      </a:lnTo>
                      <a:lnTo>
                        <a:pt x="33"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668" name="Group 620"/>
                <p:cNvGrpSpPr/>
                <p:nvPr/>
              </p:nvGrpSpPr>
              <p:grpSpPr bwMode="auto">
                <a:xfrm flipH="1">
                  <a:off x="3440" y="3350"/>
                  <a:ext cx="126" cy="69"/>
                  <a:chOff x="1699" y="3450"/>
                  <a:chExt cx="130" cy="71"/>
                </a:xfrm>
              </p:grpSpPr>
              <p:sp>
                <p:nvSpPr>
                  <p:cNvPr id="2669" name="Freeform 478"/>
                  <p:cNvSpPr/>
                  <p:nvPr/>
                </p:nvSpPr>
                <p:spPr bwMode="auto">
                  <a:xfrm>
                    <a:off x="1739" y="3450"/>
                    <a:ext cx="90" cy="71"/>
                  </a:xfrm>
                  <a:custGeom>
                    <a:avLst/>
                    <a:gdLst>
                      <a:gd name="T0" fmla="*/ 0 w 255"/>
                      <a:gd name="T1" fmla="*/ 0 h 204"/>
                      <a:gd name="T2" fmla="*/ 255 w 255"/>
                      <a:gd name="T3" fmla="*/ 102 h 204"/>
                      <a:gd name="T4" fmla="*/ 9 w 255"/>
                      <a:gd name="T5" fmla="*/ 204 h 204"/>
                      <a:gd name="T6" fmla="*/ 69 w 255"/>
                      <a:gd name="T7" fmla="*/ 99 h 204"/>
                      <a:gd name="T8" fmla="*/ 0 w 255"/>
                      <a:gd name="T9" fmla="*/ 0 h 204"/>
                    </a:gdLst>
                    <a:ahLst/>
                    <a:cxnLst>
                      <a:cxn ang="0">
                        <a:pos x="T0" y="T1"/>
                      </a:cxn>
                      <a:cxn ang="0">
                        <a:pos x="T2" y="T3"/>
                      </a:cxn>
                      <a:cxn ang="0">
                        <a:pos x="T4" y="T5"/>
                      </a:cxn>
                      <a:cxn ang="0">
                        <a:pos x="T6" y="T7"/>
                      </a:cxn>
                      <a:cxn ang="0">
                        <a:pos x="T8" y="T9"/>
                      </a:cxn>
                    </a:cxnLst>
                    <a:rect l="0" t="0" r="r" b="b"/>
                    <a:pathLst>
                      <a:path w="255" h="204">
                        <a:moveTo>
                          <a:pt x="0" y="0"/>
                        </a:moveTo>
                        <a:lnTo>
                          <a:pt x="255" y="102"/>
                        </a:lnTo>
                        <a:lnTo>
                          <a:pt x="9" y="204"/>
                        </a:lnTo>
                        <a:lnTo>
                          <a:pt x="69" y="9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70" name="Freeform 479"/>
                  <p:cNvSpPr/>
                  <p:nvPr/>
                </p:nvSpPr>
                <p:spPr bwMode="auto">
                  <a:xfrm>
                    <a:off x="1699" y="3483"/>
                    <a:ext cx="67" cy="4"/>
                  </a:xfrm>
                  <a:custGeom>
                    <a:avLst/>
                    <a:gdLst>
                      <a:gd name="T0" fmla="*/ 186 w 192"/>
                      <a:gd name="T1" fmla="*/ 0 h 12"/>
                      <a:gd name="T2" fmla="*/ 0 w 192"/>
                      <a:gd name="T3" fmla="*/ 0 h 12"/>
                      <a:gd name="T4" fmla="*/ 0 w 192"/>
                      <a:gd name="T5" fmla="*/ 12 h 12"/>
                      <a:gd name="T6" fmla="*/ 192 w 192"/>
                      <a:gd name="T7" fmla="*/ 12 h 12"/>
                      <a:gd name="T8" fmla="*/ 186 w 192"/>
                      <a:gd name="T9" fmla="*/ 0 h 12"/>
                    </a:gdLst>
                    <a:ahLst/>
                    <a:cxnLst>
                      <a:cxn ang="0">
                        <a:pos x="T0" y="T1"/>
                      </a:cxn>
                      <a:cxn ang="0">
                        <a:pos x="T2" y="T3"/>
                      </a:cxn>
                      <a:cxn ang="0">
                        <a:pos x="T4" y="T5"/>
                      </a:cxn>
                      <a:cxn ang="0">
                        <a:pos x="T6" y="T7"/>
                      </a:cxn>
                      <a:cxn ang="0">
                        <a:pos x="T8" y="T9"/>
                      </a:cxn>
                    </a:cxnLst>
                    <a:rect l="0" t="0" r="r" b="b"/>
                    <a:pathLst>
                      <a:path w="192" h="12">
                        <a:moveTo>
                          <a:pt x="186" y="0"/>
                        </a:moveTo>
                        <a:lnTo>
                          <a:pt x="0" y="0"/>
                        </a:lnTo>
                        <a:lnTo>
                          <a:pt x="0" y="12"/>
                        </a:lnTo>
                        <a:lnTo>
                          <a:pt x="192" y="12"/>
                        </a:lnTo>
                        <a:lnTo>
                          <a:pt x="186" y="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671" name="Freeform 480"/>
                <p:cNvSpPr/>
                <p:nvPr/>
              </p:nvSpPr>
              <p:spPr bwMode="auto">
                <a:xfrm>
                  <a:off x="3302" y="3197"/>
                  <a:ext cx="46" cy="375"/>
                </a:xfrm>
                <a:custGeom>
                  <a:avLst/>
                  <a:gdLst>
                    <a:gd name="T0" fmla="*/ 0 w 138"/>
                    <a:gd name="T1" fmla="*/ 18 h 1104"/>
                    <a:gd name="T2" fmla="*/ 48 w 138"/>
                    <a:gd name="T3" fmla="*/ 21 h 1104"/>
                    <a:gd name="T4" fmla="*/ 96 w 138"/>
                    <a:gd name="T5" fmla="*/ 12 h 1104"/>
                    <a:gd name="T6" fmla="*/ 129 w 138"/>
                    <a:gd name="T7" fmla="*/ 0 h 1104"/>
                    <a:gd name="T8" fmla="*/ 135 w 138"/>
                    <a:gd name="T9" fmla="*/ 222 h 1104"/>
                    <a:gd name="T10" fmla="*/ 135 w 138"/>
                    <a:gd name="T11" fmla="*/ 747 h 1104"/>
                    <a:gd name="T12" fmla="*/ 135 w 138"/>
                    <a:gd name="T13" fmla="*/ 1005 h 1104"/>
                    <a:gd name="T14" fmla="*/ 138 w 138"/>
                    <a:gd name="T15" fmla="*/ 1104 h 1104"/>
                    <a:gd name="T16" fmla="*/ 117 w 138"/>
                    <a:gd name="T17" fmla="*/ 1065 h 1104"/>
                    <a:gd name="T18" fmla="*/ 117 w 138"/>
                    <a:gd name="T19" fmla="*/ 849 h 1104"/>
                    <a:gd name="T20" fmla="*/ 114 w 138"/>
                    <a:gd name="T21" fmla="*/ 510 h 1104"/>
                    <a:gd name="T22" fmla="*/ 111 w 138"/>
                    <a:gd name="T23" fmla="*/ 189 h 1104"/>
                    <a:gd name="T24" fmla="*/ 111 w 138"/>
                    <a:gd name="T25" fmla="*/ 93 h 1104"/>
                    <a:gd name="T26" fmla="*/ 108 w 138"/>
                    <a:gd name="T27" fmla="*/ 51 h 1104"/>
                    <a:gd name="T28" fmla="*/ 93 w 138"/>
                    <a:gd name="T29" fmla="*/ 33 h 1104"/>
                    <a:gd name="T30" fmla="*/ 0 w 138"/>
                    <a:gd name="T31" fmla="*/ 24 h 1104"/>
                    <a:gd name="T32" fmla="*/ 0 w 138"/>
                    <a:gd name="T33" fmla="*/ 18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04">
                      <a:moveTo>
                        <a:pt x="0" y="18"/>
                      </a:moveTo>
                      <a:lnTo>
                        <a:pt x="48" y="21"/>
                      </a:lnTo>
                      <a:lnTo>
                        <a:pt x="96" y="12"/>
                      </a:lnTo>
                      <a:lnTo>
                        <a:pt x="129" y="0"/>
                      </a:lnTo>
                      <a:lnTo>
                        <a:pt x="135" y="222"/>
                      </a:lnTo>
                      <a:lnTo>
                        <a:pt x="135" y="747"/>
                      </a:lnTo>
                      <a:lnTo>
                        <a:pt x="135" y="1005"/>
                      </a:lnTo>
                      <a:lnTo>
                        <a:pt x="138" y="1104"/>
                      </a:lnTo>
                      <a:lnTo>
                        <a:pt x="117" y="1065"/>
                      </a:lnTo>
                      <a:lnTo>
                        <a:pt x="117" y="849"/>
                      </a:lnTo>
                      <a:lnTo>
                        <a:pt x="114" y="510"/>
                      </a:lnTo>
                      <a:lnTo>
                        <a:pt x="111" y="189"/>
                      </a:lnTo>
                      <a:lnTo>
                        <a:pt x="111" y="93"/>
                      </a:lnTo>
                      <a:lnTo>
                        <a:pt x="108" y="51"/>
                      </a:lnTo>
                      <a:lnTo>
                        <a:pt x="93" y="33"/>
                      </a:lnTo>
                      <a:lnTo>
                        <a:pt x="0" y="24"/>
                      </a:lnTo>
                      <a:lnTo>
                        <a:pt x="0" y="18"/>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72" name="Freeform 481"/>
                <p:cNvSpPr/>
                <p:nvPr/>
              </p:nvSpPr>
              <p:spPr bwMode="auto">
                <a:xfrm>
                  <a:off x="3142" y="3231"/>
                  <a:ext cx="10" cy="284"/>
                </a:xfrm>
                <a:custGeom>
                  <a:avLst/>
                  <a:gdLst>
                    <a:gd name="T0" fmla="*/ 9 w 30"/>
                    <a:gd name="T1" fmla="*/ 0 h 834"/>
                    <a:gd name="T2" fmla="*/ 30 w 30"/>
                    <a:gd name="T3" fmla="*/ 0 h 834"/>
                    <a:gd name="T4" fmla="*/ 30 w 30"/>
                    <a:gd name="T5" fmla="*/ 129 h 834"/>
                    <a:gd name="T6" fmla="*/ 18 w 30"/>
                    <a:gd name="T7" fmla="*/ 420 h 834"/>
                    <a:gd name="T8" fmla="*/ 15 w 30"/>
                    <a:gd name="T9" fmla="*/ 723 h 834"/>
                    <a:gd name="T10" fmla="*/ 18 w 30"/>
                    <a:gd name="T11" fmla="*/ 795 h 834"/>
                    <a:gd name="T12" fmla="*/ 0 w 30"/>
                    <a:gd name="T13" fmla="*/ 834 h 834"/>
                    <a:gd name="T14" fmla="*/ 6 w 30"/>
                    <a:gd name="T15" fmla="*/ 465 h 834"/>
                    <a:gd name="T16" fmla="*/ 3 w 30"/>
                    <a:gd name="T17" fmla="*/ 189 h 834"/>
                    <a:gd name="T18" fmla="*/ 6 w 30"/>
                    <a:gd name="T19" fmla="*/ 96 h 834"/>
                    <a:gd name="T20" fmla="*/ 9 w 30"/>
                    <a:gd name="T21"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34">
                      <a:moveTo>
                        <a:pt x="9" y="0"/>
                      </a:moveTo>
                      <a:lnTo>
                        <a:pt x="30" y="0"/>
                      </a:lnTo>
                      <a:lnTo>
                        <a:pt x="30" y="129"/>
                      </a:lnTo>
                      <a:lnTo>
                        <a:pt x="18" y="420"/>
                      </a:lnTo>
                      <a:lnTo>
                        <a:pt x="15" y="723"/>
                      </a:lnTo>
                      <a:lnTo>
                        <a:pt x="18" y="795"/>
                      </a:lnTo>
                      <a:lnTo>
                        <a:pt x="0" y="834"/>
                      </a:lnTo>
                      <a:lnTo>
                        <a:pt x="6" y="465"/>
                      </a:lnTo>
                      <a:lnTo>
                        <a:pt x="3" y="189"/>
                      </a:lnTo>
                      <a:lnTo>
                        <a:pt x="6" y="96"/>
                      </a:lnTo>
                      <a:lnTo>
                        <a:pt x="9"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73" name="Freeform 482"/>
                <p:cNvSpPr/>
                <p:nvPr/>
              </p:nvSpPr>
              <p:spPr bwMode="auto">
                <a:xfrm>
                  <a:off x="3172" y="3231"/>
                  <a:ext cx="10" cy="284"/>
                </a:xfrm>
                <a:custGeom>
                  <a:avLst/>
                  <a:gdLst>
                    <a:gd name="T0" fmla="*/ 9 w 30"/>
                    <a:gd name="T1" fmla="*/ 0 h 834"/>
                    <a:gd name="T2" fmla="*/ 30 w 30"/>
                    <a:gd name="T3" fmla="*/ 0 h 834"/>
                    <a:gd name="T4" fmla="*/ 30 w 30"/>
                    <a:gd name="T5" fmla="*/ 129 h 834"/>
                    <a:gd name="T6" fmla="*/ 18 w 30"/>
                    <a:gd name="T7" fmla="*/ 420 h 834"/>
                    <a:gd name="T8" fmla="*/ 15 w 30"/>
                    <a:gd name="T9" fmla="*/ 723 h 834"/>
                    <a:gd name="T10" fmla="*/ 18 w 30"/>
                    <a:gd name="T11" fmla="*/ 795 h 834"/>
                    <a:gd name="T12" fmla="*/ 0 w 30"/>
                    <a:gd name="T13" fmla="*/ 834 h 834"/>
                    <a:gd name="T14" fmla="*/ 6 w 30"/>
                    <a:gd name="T15" fmla="*/ 465 h 834"/>
                    <a:gd name="T16" fmla="*/ 3 w 30"/>
                    <a:gd name="T17" fmla="*/ 189 h 834"/>
                    <a:gd name="T18" fmla="*/ 6 w 30"/>
                    <a:gd name="T19" fmla="*/ 96 h 834"/>
                    <a:gd name="T20" fmla="*/ 9 w 30"/>
                    <a:gd name="T21"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34">
                      <a:moveTo>
                        <a:pt x="9" y="0"/>
                      </a:moveTo>
                      <a:lnTo>
                        <a:pt x="30" y="0"/>
                      </a:lnTo>
                      <a:lnTo>
                        <a:pt x="30" y="129"/>
                      </a:lnTo>
                      <a:lnTo>
                        <a:pt x="18" y="420"/>
                      </a:lnTo>
                      <a:lnTo>
                        <a:pt x="15" y="723"/>
                      </a:lnTo>
                      <a:lnTo>
                        <a:pt x="18" y="795"/>
                      </a:lnTo>
                      <a:lnTo>
                        <a:pt x="0" y="834"/>
                      </a:lnTo>
                      <a:lnTo>
                        <a:pt x="6" y="465"/>
                      </a:lnTo>
                      <a:lnTo>
                        <a:pt x="3" y="189"/>
                      </a:lnTo>
                      <a:lnTo>
                        <a:pt x="6" y="96"/>
                      </a:lnTo>
                      <a:lnTo>
                        <a:pt x="9"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74" name="Freeform 483"/>
                <p:cNvSpPr/>
                <p:nvPr/>
              </p:nvSpPr>
              <p:spPr bwMode="auto">
                <a:xfrm>
                  <a:off x="3201" y="3231"/>
                  <a:ext cx="9" cy="284"/>
                </a:xfrm>
                <a:custGeom>
                  <a:avLst/>
                  <a:gdLst>
                    <a:gd name="T0" fmla="*/ 9 w 30"/>
                    <a:gd name="T1" fmla="*/ 0 h 834"/>
                    <a:gd name="T2" fmla="*/ 30 w 30"/>
                    <a:gd name="T3" fmla="*/ 0 h 834"/>
                    <a:gd name="T4" fmla="*/ 30 w 30"/>
                    <a:gd name="T5" fmla="*/ 129 h 834"/>
                    <a:gd name="T6" fmla="*/ 18 w 30"/>
                    <a:gd name="T7" fmla="*/ 420 h 834"/>
                    <a:gd name="T8" fmla="*/ 15 w 30"/>
                    <a:gd name="T9" fmla="*/ 723 h 834"/>
                    <a:gd name="T10" fmla="*/ 18 w 30"/>
                    <a:gd name="T11" fmla="*/ 795 h 834"/>
                    <a:gd name="T12" fmla="*/ 0 w 30"/>
                    <a:gd name="T13" fmla="*/ 834 h 834"/>
                    <a:gd name="T14" fmla="*/ 6 w 30"/>
                    <a:gd name="T15" fmla="*/ 465 h 834"/>
                    <a:gd name="T16" fmla="*/ 3 w 30"/>
                    <a:gd name="T17" fmla="*/ 189 h 834"/>
                    <a:gd name="T18" fmla="*/ 6 w 30"/>
                    <a:gd name="T19" fmla="*/ 96 h 834"/>
                    <a:gd name="T20" fmla="*/ 9 w 30"/>
                    <a:gd name="T21"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34">
                      <a:moveTo>
                        <a:pt x="9" y="0"/>
                      </a:moveTo>
                      <a:lnTo>
                        <a:pt x="30" y="0"/>
                      </a:lnTo>
                      <a:lnTo>
                        <a:pt x="30" y="129"/>
                      </a:lnTo>
                      <a:lnTo>
                        <a:pt x="18" y="420"/>
                      </a:lnTo>
                      <a:lnTo>
                        <a:pt x="15" y="723"/>
                      </a:lnTo>
                      <a:lnTo>
                        <a:pt x="18" y="795"/>
                      </a:lnTo>
                      <a:lnTo>
                        <a:pt x="0" y="834"/>
                      </a:lnTo>
                      <a:lnTo>
                        <a:pt x="6" y="465"/>
                      </a:lnTo>
                      <a:lnTo>
                        <a:pt x="3" y="189"/>
                      </a:lnTo>
                      <a:lnTo>
                        <a:pt x="6" y="96"/>
                      </a:lnTo>
                      <a:lnTo>
                        <a:pt x="9"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75" name="Freeform 484"/>
                <p:cNvSpPr/>
                <p:nvPr/>
              </p:nvSpPr>
              <p:spPr bwMode="auto">
                <a:xfrm>
                  <a:off x="3233" y="3231"/>
                  <a:ext cx="10" cy="284"/>
                </a:xfrm>
                <a:custGeom>
                  <a:avLst/>
                  <a:gdLst>
                    <a:gd name="T0" fmla="*/ 9 w 30"/>
                    <a:gd name="T1" fmla="*/ 0 h 834"/>
                    <a:gd name="T2" fmla="*/ 30 w 30"/>
                    <a:gd name="T3" fmla="*/ 0 h 834"/>
                    <a:gd name="T4" fmla="*/ 30 w 30"/>
                    <a:gd name="T5" fmla="*/ 129 h 834"/>
                    <a:gd name="T6" fmla="*/ 18 w 30"/>
                    <a:gd name="T7" fmla="*/ 420 h 834"/>
                    <a:gd name="T8" fmla="*/ 15 w 30"/>
                    <a:gd name="T9" fmla="*/ 723 h 834"/>
                    <a:gd name="T10" fmla="*/ 18 w 30"/>
                    <a:gd name="T11" fmla="*/ 795 h 834"/>
                    <a:gd name="T12" fmla="*/ 0 w 30"/>
                    <a:gd name="T13" fmla="*/ 834 h 834"/>
                    <a:gd name="T14" fmla="*/ 6 w 30"/>
                    <a:gd name="T15" fmla="*/ 465 h 834"/>
                    <a:gd name="T16" fmla="*/ 3 w 30"/>
                    <a:gd name="T17" fmla="*/ 189 h 834"/>
                    <a:gd name="T18" fmla="*/ 6 w 30"/>
                    <a:gd name="T19" fmla="*/ 96 h 834"/>
                    <a:gd name="T20" fmla="*/ 9 w 30"/>
                    <a:gd name="T21"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34">
                      <a:moveTo>
                        <a:pt x="9" y="0"/>
                      </a:moveTo>
                      <a:lnTo>
                        <a:pt x="30" y="0"/>
                      </a:lnTo>
                      <a:lnTo>
                        <a:pt x="30" y="129"/>
                      </a:lnTo>
                      <a:lnTo>
                        <a:pt x="18" y="420"/>
                      </a:lnTo>
                      <a:lnTo>
                        <a:pt x="15" y="723"/>
                      </a:lnTo>
                      <a:lnTo>
                        <a:pt x="18" y="795"/>
                      </a:lnTo>
                      <a:lnTo>
                        <a:pt x="0" y="834"/>
                      </a:lnTo>
                      <a:lnTo>
                        <a:pt x="6" y="465"/>
                      </a:lnTo>
                      <a:lnTo>
                        <a:pt x="3" y="189"/>
                      </a:lnTo>
                      <a:lnTo>
                        <a:pt x="6" y="96"/>
                      </a:lnTo>
                      <a:lnTo>
                        <a:pt x="9"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676" name="Group 628"/>
              <p:cNvGrpSpPr/>
              <p:nvPr/>
            </p:nvGrpSpPr>
            <p:grpSpPr bwMode="auto">
              <a:xfrm>
                <a:off x="4386" y="3599"/>
                <a:ext cx="481" cy="496"/>
                <a:chOff x="2235" y="3140"/>
                <a:chExt cx="481" cy="496"/>
              </a:xfrm>
            </p:grpSpPr>
            <p:sp>
              <p:nvSpPr>
                <p:cNvPr id="2677" name="Freeform 486"/>
                <p:cNvSpPr/>
                <p:nvPr/>
              </p:nvSpPr>
              <p:spPr bwMode="auto">
                <a:xfrm>
                  <a:off x="2235" y="3140"/>
                  <a:ext cx="233" cy="496"/>
                </a:xfrm>
                <a:custGeom>
                  <a:avLst/>
                  <a:gdLst>
                    <a:gd name="T0" fmla="*/ 6 w 684"/>
                    <a:gd name="T1" fmla="*/ 90 h 1461"/>
                    <a:gd name="T2" fmla="*/ 168 w 684"/>
                    <a:gd name="T3" fmla="*/ 96 h 1461"/>
                    <a:gd name="T4" fmla="*/ 408 w 684"/>
                    <a:gd name="T5" fmla="*/ 105 h 1461"/>
                    <a:gd name="T6" fmla="*/ 456 w 684"/>
                    <a:gd name="T7" fmla="*/ 66 h 1461"/>
                    <a:gd name="T8" fmla="*/ 498 w 684"/>
                    <a:gd name="T9" fmla="*/ 18 h 1461"/>
                    <a:gd name="T10" fmla="*/ 528 w 684"/>
                    <a:gd name="T11" fmla="*/ 0 h 1461"/>
                    <a:gd name="T12" fmla="*/ 534 w 684"/>
                    <a:gd name="T13" fmla="*/ 30 h 1461"/>
                    <a:gd name="T14" fmla="*/ 534 w 684"/>
                    <a:gd name="T15" fmla="*/ 75 h 1461"/>
                    <a:gd name="T16" fmla="*/ 573 w 684"/>
                    <a:gd name="T17" fmla="*/ 75 h 1461"/>
                    <a:gd name="T18" fmla="*/ 630 w 684"/>
                    <a:gd name="T19" fmla="*/ 90 h 1461"/>
                    <a:gd name="T20" fmla="*/ 669 w 684"/>
                    <a:gd name="T21" fmla="*/ 114 h 1461"/>
                    <a:gd name="T22" fmla="*/ 678 w 684"/>
                    <a:gd name="T23" fmla="*/ 150 h 1461"/>
                    <a:gd name="T24" fmla="*/ 678 w 684"/>
                    <a:gd name="T25" fmla="*/ 522 h 1461"/>
                    <a:gd name="T26" fmla="*/ 684 w 684"/>
                    <a:gd name="T27" fmla="*/ 981 h 1461"/>
                    <a:gd name="T28" fmla="*/ 681 w 684"/>
                    <a:gd name="T29" fmla="*/ 1218 h 1461"/>
                    <a:gd name="T30" fmla="*/ 681 w 684"/>
                    <a:gd name="T31" fmla="*/ 1347 h 1461"/>
                    <a:gd name="T32" fmla="*/ 660 w 684"/>
                    <a:gd name="T33" fmla="*/ 1359 h 1461"/>
                    <a:gd name="T34" fmla="*/ 573 w 684"/>
                    <a:gd name="T35" fmla="*/ 1356 h 1461"/>
                    <a:gd name="T36" fmla="*/ 516 w 684"/>
                    <a:gd name="T37" fmla="*/ 1359 h 1461"/>
                    <a:gd name="T38" fmla="*/ 501 w 684"/>
                    <a:gd name="T39" fmla="*/ 1395 h 1461"/>
                    <a:gd name="T40" fmla="*/ 462 w 684"/>
                    <a:gd name="T41" fmla="*/ 1434 h 1461"/>
                    <a:gd name="T42" fmla="*/ 414 w 684"/>
                    <a:gd name="T43" fmla="*/ 1461 h 1461"/>
                    <a:gd name="T44" fmla="*/ 408 w 684"/>
                    <a:gd name="T45" fmla="*/ 1440 h 1461"/>
                    <a:gd name="T46" fmla="*/ 414 w 684"/>
                    <a:gd name="T47" fmla="*/ 1386 h 1461"/>
                    <a:gd name="T48" fmla="*/ 387 w 684"/>
                    <a:gd name="T49" fmla="*/ 1365 h 1461"/>
                    <a:gd name="T50" fmla="*/ 300 w 684"/>
                    <a:gd name="T51" fmla="*/ 1350 h 1461"/>
                    <a:gd name="T52" fmla="*/ 105 w 684"/>
                    <a:gd name="T53" fmla="*/ 1344 h 1461"/>
                    <a:gd name="T54" fmla="*/ 6 w 684"/>
                    <a:gd name="T55" fmla="*/ 1350 h 1461"/>
                    <a:gd name="T56" fmla="*/ 0 w 684"/>
                    <a:gd name="T57" fmla="*/ 1260 h 1461"/>
                    <a:gd name="T58" fmla="*/ 6 w 684"/>
                    <a:gd name="T59" fmla="*/ 447 h 1461"/>
                    <a:gd name="T60" fmla="*/ 9 w 684"/>
                    <a:gd name="T61" fmla="*/ 174 h 1461"/>
                    <a:gd name="T62" fmla="*/ 6 w 684"/>
                    <a:gd name="T63" fmla="*/ 90 h 1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84" h="1461">
                      <a:moveTo>
                        <a:pt x="6" y="90"/>
                      </a:moveTo>
                      <a:lnTo>
                        <a:pt x="168" y="96"/>
                      </a:lnTo>
                      <a:lnTo>
                        <a:pt x="408" y="105"/>
                      </a:lnTo>
                      <a:lnTo>
                        <a:pt x="456" y="66"/>
                      </a:lnTo>
                      <a:lnTo>
                        <a:pt x="498" y="18"/>
                      </a:lnTo>
                      <a:lnTo>
                        <a:pt x="528" y="0"/>
                      </a:lnTo>
                      <a:lnTo>
                        <a:pt x="534" y="30"/>
                      </a:lnTo>
                      <a:lnTo>
                        <a:pt x="534" y="75"/>
                      </a:lnTo>
                      <a:lnTo>
                        <a:pt x="573" y="75"/>
                      </a:lnTo>
                      <a:lnTo>
                        <a:pt x="630" y="90"/>
                      </a:lnTo>
                      <a:lnTo>
                        <a:pt x="669" y="114"/>
                      </a:lnTo>
                      <a:lnTo>
                        <a:pt x="678" y="150"/>
                      </a:lnTo>
                      <a:lnTo>
                        <a:pt x="678" y="522"/>
                      </a:lnTo>
                      <a:lnTo>
                        <a:pt x="684" y="981"/>
                      </a:lnTo>
                      <a:lnTo>
                        <a:pt x="681" y="1218"/>
                      </a:lnTo>
                      <a:lnTo>
                        <a:pt x="681" y="1347"/>
                      </a:lnTo>
                      <a:lnTo>
                        <a:pt x="660" y="1359"/>
                      </a:lnTo>
                      <a:lnTo>
                        <a:pt x="573" y="1356"/>
                      </a:lnTo>
                      <a:lnTo>
                        <a:pt x="516" y="1359"/>
                      </a:lnTo>
                      <a:lnTo>
                        <a:pt x="501" y="1395"/>
                      </a:lnTo>
                      <a:lnTo>
                        <a:pt x="462" y="1434"/>
                      </a:lnTo>
                      <a:lnTo>
                        <a:pt x="414" y="1461"/>
                      </a:lnTo>
                      <a:lnTo>
                        <a:pt x="408" y="1440"/>
                      </a:lnTo>
                      <a:lnTo>
                        <a:pt x="414" y="1386"/>
                      </a:lnTo>
                      <a:lnTo>
                        <a:pt x="387" y="1365"/>
                      </a:lnTo>
                      <a:lnTo>
                        <a:pt x="300" y="1350"/>
                      </a:lnTo>
                      <a:lnTo>
                        <a:pt x="105" y="1344"/>
                      </a:lnTo>
                      <a:lnTo>
                        <a:pt x="6" y="1350"/>
                      </a:lnTo>
                      <a:lnTo>
                        <a:pt x="0" y="1260"/>
                      </a:lnTo>
                      <a:lnTo>
                        <a:pt x="6" y="447"/>
                      </a:lnTo>
                      <a:lnTo>
                        <a:pt x="9" y="174"/>
                      </a:lnTo>
                      <a:lnTo>
                        <a:pt x="6" y="9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78" name="Freeform 487"/>
                <p:cNvSpPr/>
                <p:nvPr/>
              </p:nvSpPr>
              <p:spPr bwMode="auto">
                <a:xfrm>
                  <a:off x="2664" y="3246"/>
                  <a:ext cx="9" cy="299"/>
                </a:xfrm>
                <a:custGeom>
                  <a:avLst/>
                  <a:gdLst>
                    <a:gd name="T0" fmla="*/ 6 w 27"/>
                    <a:gd name="T1" fmla="*/ 0 h 879"/>
                    <a:gd name="T2" fmla="*/ 27 w 27"/>
                    <a:gd name="T3" fmla="*/ 3 h 879"/>
                    <a:gd name="T4" fmla="*/ 27 w 27"/>
                    <a:gd name="T5" fmla="*/ 36 h 879"/>
                    <a:gd name="T6" fmla="*/ 18 w 27"/>
                    <a:gd name="T7" fmla="*/ 324 h 879"/>
                    <a:gd name="T8" fmla="*/ 12 w 27"/>
                    <a:gd name="T9" fmla="*/ 627 h 879"/>
                    <a:gd name="T10" fmla="*/ 18 w 27"/>
                    <a:gd name="T11" fmla="*/ 879 h 879"/>
                    <a:gd name="T12" fmla="*/ 6 w 27"/>
                    <a:gd name="T13" fmla="*/ 852 h 879"/>
                    <a:gd name="T14" fmla="*/ 0 w 27"/>
                    <a:gd name="T15" fmla="*/ 759 h 879"/>
                    <a:gd name="T16" fmla="*/ 0 w 27"/>
                    <a:gd name="T17" fmla="*/ 411 h 879"/>
                    <a:gd name="T18" fmla="*/ 3 w 27"/>
                    <a:gd name="T19" fmla="*/ 132 h 879"/>
                    <a:gd name="T20" fmla="*/ 6 w 27"/>
                    <a:gd name="T21" fmla="*/ 57 h 879"/>
                    <a:gd name="T22" fmla="*/ 6 w 27"/>
                    <a:gd name="T23" fmla="*/ 0 h 8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 h="879">
                      <a:moveTo>
                        <a:pt x="6" y="0"/>
                      </a:moveTo>
                      <a:lnTo>
                        <a:pt x="27" y="3"/>
                      </a:lnTo>
                      <a:lnTo>
                        <a:pt x="27" y="36"/>
                      </a:lnTo>
                      <a:lnTo>
                        <a:pt x="18" y="324"/>
                      </a:lnTo>
                      <a:lnTo>
                        <a:pt x="12" y="627"/>
                      </a:lnTo>
                      <a:lnTo>
                        <a:pt x="18" y="879"/>
                      </a:lnTo>
                      <a:lnTo>
                        <a:pt x="6" y="852"/>
                      </a:lnTo>
                      <a:lnTo>
                        <a:pt x="0" y="759"/>
                      </a:lnTo>
                      <a:lnTo>
                        <a:pt x="0" y="411"/>
                      </a:lnTo>
                      <a:lnTo>
                        <a:pt x="3" y="132"/>
                      </a:lnTo>
                      <a:lnTo>
                        <a:pt x="6" y="57"/>
                      </a:lnTo>
                      <a:lnTo>
                        <a:pt x="6"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79" name="Freeform 488"/>
                <p:cNvSpPr/>
                <p:nvPr/>
              </p:nvSpPr>
              <p:spPr bwMode="auto">
                <a:xfrm>
                  <a:off x="2584" y="3305"/>
                  <a:ext cx="9" cy="181"/>
                </a:xfrm>
                <a:custGeom>
                  <a:avLst/>
                  <a:gdLst>
                    <a:gd name="T0" fmla="*/ 15 w 27"/>
                    <a:gd name="T1" fmla="*/ 0 h 531"/>
                    <a:gd name="T2" fmla="*/ 0 w 27"/>
                    <a:gd name="T3" fmla="*/ 27 h 531"/>
                    <a:gd name="T4" fmla="*/ 3 w 27"/>
                    <a:gd name="T5" fmla="*/ 399 h 531"/>
                    <a:gd name="T6" fmla="*/ 9 w 27"/>
                    <a:gd name="T7" fmla="*/ 468 h 531"/>
                    <a:gd name="T8" fmla="*/ 12 w 27"/>
                    <a:gd name="T9" fmla="*/ 531 h 531"/>
                    <a:gd name="T10" fmla="*/ 27 w 27"/>
                    <a:gd name="T11" fmla="*/ 504 h 531"/>
                    <a:gd name="T12" fmla="*/ 21 w 27"/>
                    <a:gd name="T13" fmla="*/ 255 h 531"/>
                    <a:gd name="T14" fmla="*/ 21 w 27"/>
                    <a:gd name="T15" fmla="*/ 117 h 531"/>
                    <a:gd name="T16" fmla="*/ 18 w 27"/>
                    <a:gd name="T17" fmla="*/ 12 h 531"/>
                    <a:gd name="T18" fmla="*/ 15 w 27"/>
                    <a:gd name="T19" fmla="*/ 0 h 5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 h="531">
                      <a:moveTo>
                        <a:pt x="15" y="0"/>
                      </a:moveTo>
                      <a:lnTo>
                        <a:pt x="0" y="27"/>
                      </a:lnTo>
                      <a:lnTo>
                        <a:pt x="3" y="399"/>
                      </a:lnTo>
                      <a:lnTo>
                        <a:pt x="9" y="468"/>
                      </a:lnTo>
                      <a:lnTo>
                        <a:pt x="12" y="531"/>
                      </a:lnTo>
                      <a:lnTo>
                        <a:pt x="27" y="504"/>
                      </a:lnTo>
                      <a:lnTo>
                        <a:pt x="21" y="255"/>
                      </a:lnTo>
                      <a:lnTo>
                        <a:pt x="21" y="117"/>
                      </a:lnTo>
                      <a:lnTo>
                        <a:pt x="18" y="12"/>
                      </a:lnTo>
                      <a:lnTo>
                        <a:pt x="15"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80" name="Freeform 489"/>
                <p:cNvSpPr/>
                <p:nvPr/>
              </p:nvSpPr>
              <p:spPr bwMode="auto">
                <a:xfrm>
                  <a:off x="2626" y="3279"/>
                  <a:ext cx="7" cy="236"/>
                </a:xfrm>
                <a:custGeom>
                  <a:avLst/>
                  <a:gdLst>
                    <a:gd name="T0" fmla="*/ 0 w 21"/>
                    <a:gd name="T1" fmla="*/ 24 h 693"/>
                    <a:gd name="T2" fmla="*/ 21 w 21"/>
                    <a:gd name="T3" fmla="*/ 0 h 693"/>
                    <a:gd name="T4" fmla="*/ 21 w 21"/>
                    <a:gd name="T5" fmla="*/ 126 h 693"/>
                    <a:gd name="T6" fmla="*/ 21 w 21"/>
                    <a:gd name="T7" fmla="*/ 597 h 693"/>
                    <a:gd name="T8" fmla="*/ 15 w 21"/>
                    <a:gd name="T9" fmla="*/ 693 h 693"/>
                    <a:gd name="T10" fmla="*/ 0 w 21"/>
                    <a:gd name="T11" fmla="*/ 660 h 693"/>
                    <a:gd name="T12" fmla="*/ 3 w 21"/>
                    <a:gd name="T13" fmla="*/ 552 h 693"/>
                    <a:gd name="T14" fmla="*/ 3 w 21"/>
                    <a:gd name="T15" fmla="*/ 174 h 693"/>
                    <a:gd name="T16" fmla="*/ 0 w 21"/>
                    <a:gd name="T17" fmla="*/ 24 h 6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693">
                      <a:moveTo>
                        <a:pt x="0" y="24"/>
                      </a:moveTo>
                      <a:lnTo>
                        <a:pt x="21" y="0"/>
                      </a:lnTo>
                      <a:lnTo>
                        <a:pt x="21" y="126"/>
                      </a:lnTo>
                      <a:lnTo>
                        <a:pt x="21" y="597"/>
                      </a:lnTo>
                      <a:lnTo>
                        <a:pt x="15" y="693"/>
                      </a:lnTo>
                      <a:lnTo>
                        <a:pt x="0" y="660"/>
                      </a:lnTo>
                      <a:lnTo>
                        <a:pt x="3" y="552"/>
                      </a:lnTo>
                      <a:lnTo>
                        <a:pt x="3" y="174"/>
                      </a:lnTo>
                      <a:lnTo>
                        <a:pt x="0" y="24"/>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81" name="Freeform 490"/>
                <p:cNvSpPr/>
                <p:nvPr/>
              </p:nvSpPr>
              <p:spPr bwMode="auto">
                <a:xfrm>
                  <a:off x="2405" y="3199"/>
                  <a:ext cx="55" cy="395"/>
                </a:xfrm>
                <a:custGeom>
                  <a:avLst/>
                  <a:gdLst>
                    <a:gd name="T0" fmla="*/ 0 w 162"/>
                    <a:gd name="T1" fmla="*/ 9 h 1179"/>
                    <a:gd name="T2" fmla="*/ 54 w 162"/>
                    <a:gd name="T3" fmla="*/ 18 h 1179"/>
                    <a:gd name="T4" fmla="*/ 108 w 162"/>
                    <a:gd name="T5" fmla="*/ 21 h 1179"/>
                    <a:gd name="T6" fmla="*/ 150 w 162"/>
                    <a:gd name="T7" fmla="*/ 0 h 1179"/>
                    <a:gd name="T8" fmla="*/ 156 w 162"/>
                    <a:gd name="T9" fmla="*/ 663 h 1179"/>
                    <a:gd name="T10" fmla="*/ 162 w 162"/>
                    <a:gd name="T11" fmla="*/ 1164 h 1179"/>
                    <a:gd name="T12" fmla="*/ 132 w 162"/>
                    <a:gd name="T13" fmla="*/ 1173 h 1179"/>
                    <a:gd name="T14" fmla="*/ 75 w 162"/>
                    <a:gd name="T15" fmla="*/ 1179 h 1179"/>
                    <a:gd name="T16" fmla="*/ 42 w 162"/>
                    <a:gd name="T17" fmla="*/ 1179 h 1179"/>
                    <a:gd name="T18" fmla="*/ 15 w 162"/>
                    <a:gd name="T19" fmla="*/ 1173 h 1179"/>
                    <a:gd name="T20" fmla="*/ 6 w 162"/>
                    <a:gd name="T21" fmla="*/ 933 h 1179"/>
                    <a:gd name="T22" fmla="*/ 12 w 162"/>
                    <a:gd name="T23" fmla="*/ 636 h 1179"/>
                    <a:gd name="T24" fmla="*/ 9 w 162"/>
                    <a:gd name="T25" fmla="*/ 318 h 1179"/>
                    <a:gd name="T26" fmla="*/ 0 w 162"/>
                    <a:gd name="T27" fmla="*/ 198 h 1179"/>
                    <a:gd name="T28" fmla="*/ 0 w 162"/>
                    <a:gd name="T29" fmla="*/ 81 h 1179"/>
                    <a:gd name="T30" fmla="*/ 0 w 162"/>
                    <a:gd name="T31" fmla="*/ 9 h 1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62" h="1179">
                      <a:moveTo>
                        <a:pt x="0" y="9"/>
                      </a:moveTo>
                      <a:lnTo>
                        <a:pt x="54" y="18"/>
                      </a:lnTo>
                      <a:lnTo>
                        <a:pt x="108" y="21"/>
                      </a:lnTo>
                      <a:lnTo>
                        <a:pt x="150" y="0"/>
                      </a:lnTo>
                      <a:lnTo>
                        <a:pt x="156" y="663"/>
                      </a:lnTo>
                      <a:lnTo>
                        <a:pt x="162" y="1164"/>
                      </a:lnTo>
                      <a:lnTo>
                        <a:pt x="132" y="1173"/>
                      </a:lnTo>
                      <a:lnTo>
                        <a:pt x="75" y="1179"/>
                      </a:lnTo>
                      <a:lnTo>
                        <a:pt x="42" y="1179"/>
                      </a:lnTo>
                      <a:lnTo>
                        <a:pt x="15" y="1173"/>
                      </a:lnTo>
                      <a:lnTo>
                        <a:pt x="6" y="933"/>
                      </a:lnTo>
                      <a:lnTo>
                        <a:pt x="12" y="636"/>
                      </a:lnTo>
                      <a:lnTo>
                        <a:pt x="9" y="318"/>
                      </a:lnTo>
                      <a:lnTo>
                        <a:pt x="0" y="198"/>
                      </a:lnTo>
                      <a:lnTo>
                        <a:pt x="0" y="81"/>
                      </a:lnTo>
                      <a:lnTo>
                        <a:pt x="0" y="9"/>
                      </a:lnTo>
                      <a:close/>
                    </a:path>
                  </a:pathLst>
                </a:custGeom>
                <a:solidFill>
                  <a:srgbClr val="FF99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82" name="Freeform 491"/>
                <p:cNvSpPr/>
                <p:nvPr/>
              </p:nvSpPr>
              <p:spPr bwMode="auto">
                <a:xfrm>
                  <a:off x="2404" y="3169"/>
                  <a:ext cx="59" cy="29"/>
                </a:xfrm>
                <a:custGeom>
                  <a:avLst/>
                  <a:gdLst>
                    <a:gd name="T0" fmla="*/ 51 w 171"/>
                    <a:gd name="T1" fmla="*/ 0 h 84"/>
                    <a:gd name="T2" fmla="*/ 102 w 171"/>
                    <a:gd name="T3" fmla="*/ 6 h 84"/>
                    <a:gd name="T4" fmla="*/ 144 w 171"/>
                    <a:gd name="T5" fmla="*/ 24 h 84"/>
                    <a:gd name="T6" fmla="*/ 171 w 171"/>
                    <a:gd name="T7" fmla="*/ 57 h 84"/>
                    <a:gd name="T8" fmla="*/ 126 w 171"/>
                    <a:gd name="T9" fmla="*/ 78 h 84"/>
                    <a:gd name="T10" fmla="*/ 66 w 171"/>
                    <a:gd name="T11" fmla="*/ 84 h 84"/>
                    <a:gd name="T12" fmla="*/ 0 w 171"/>
                    <a:gd name="T13" fmla="*/ 72 h 84"/>
                    <a:gd name="T14" fmla="*/ 30 w 171"/>
                    <a:gd name="T15" fmla="*/ 30 h 84"/>
                    <a:gd name="T16" fmla="*/ 51 w 171"/>
                    <a:gd name="T17"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1" h="84">
                      <a:moveTo>
                        <a:pt x="51" y="0"/>
                      </a:moveTo>
                      <a:lnTo>
                        <a:pt x="102" y="6"/>
                      </a:lnTo>
                      <a:lnTo>
                        <a:pt x="144" y="24"/>
                      </a:lnTo>
                      <a:lnTo>
                        <a:pt x="171" y="57"/>
                      </a:lnTo>
                      <a:lnTo>
                        <a:pt x="126" y="78"/>
                      </a:lnTo>
                      <a:lnTo>
                        <a:pt x="66" y="84"/>
                      </a:lnTo>
                      <a:lnTo>
                        <a:pt x="0" y="72"/>
                      </a:lnTo>
                      <a:lnTo>
                        <a:pt x="30" y="30"/>
                      </a:lnTo>
                      <a:lnTo>
                        <a:pt x="51"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83" name="Freeform 492"/>
                <p:cNvSpPr/>
                <p:nvPr/>
              </p:nvSpPr>
              <p:spPr bwMode="auto">
                <a:xfrm>
                  <a:off x="2379" y="3147"/>
                  <a:ext cx="35" cy="480"/>
                </a:xfrm>
                <a:custGeom>
                  <a:avLst/>
                  <a:gdLst>
                    <a:gd name="T0" fmla="*/ 102 w 102"/>
                    <a:gd name="T1" fmla="*/ 0 h 1413"/>
                    <a:gd name="T2" fmla="*/ 102 w 102"/>
                    <a:gd name="T3" fmla="*/ 72 h 1413"/>
                    <a:gd name="T4" fmla="*/ 69 w 102"/>
                    <a:gd name="T5" fmla="*/ 117 h 1413"/>
                    <a:gd name="T6" fmla="*/ 57 w 102"/>
                    <a:gd name="T7" fmla="*/ 144 h 1413"/>
                    <a:gd name="T8" fmla="*/ 60 w 102"/>
                    <a:gd name="T9" fmla="*/ 168 h 1413"/>
                    <a:gd name="T10" fmla="*/ 66 w 102"/>
                    <a:gd name="T11" fmla="*/ 207 h 1413"/>
                    <a:gd name="T12" fmla="*/ 66 w 102"/>
                    <a:gd name="T13" fmla="*/ 372 h 1413"/>
                    <a:gd name="T14" fmla="*/ 75 w 102"/>
                    <a:gd name="T15" fmla="*/ 639 h 1413"/>
                    <a:gd name="T16" fmla="*/ 69 w 102"/>
                    <a:gd name="T17" fmla="*/ 1077 h 1413"/>
                    <a:gd name="T18" fmla="*/ 66 w 102"/>
                    <a:gd name="T19" fmla="*/ 1362 h 1413"/>
                    <a:gd name="T20" fmla="*/ 42 w 102"/>
                    <a:gd name="T21" fmla="*/ 1389 h 1413"/>
                    <a:gd name="T22" fmla="*/ 6 w 102"/>
                    <a:gd name="T23" fmla="*/ 1413 h 1413"/>
                    <a:gd name="T24" fmla="*/ 3 w 102"/>
                    <a:gd name="T25" fmla="*/ 759 h 1413"/>
                    <a:gd name="T26" fmla="*/ 0 w 102"/>
                    <a:gd name="T27" fmla="*/ 306 h 1413"/>
                    <a:gd name="T28" fmla="*/ 3 w 102"/>
                    <a:gd name="T29" fmla="*/ 99 h 1413"/>
                    <a:gd name="T30" fmla="*/ 45 w 102"/>
                    <a:gd name="T31" fmla="*/ 54 h 1413"/>
                    <a:gd name="T32" fmla="*/ 78 w 102"/>
                    <a:gd name="T33" fmla="*/ 21 h 1413"/>
                    <a:gd name="T34" fmla="*/ 102 w 102"/>
                    <a:gd name="T35" fmla="*/ 0 h 1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2" h="1413">
                      <a:moveTo>
                        <a:pt x="102" y="0"/>
                      </a:moveTo>
                      <a:lnTo>
                        <a:pt x="102" y="72"/>
                      </a:lnTo>
                      <a:lnTo>
                        <a:pt x="69" y="117"/>
                      </a:lnTo>
                      <a:lnTo>
                        <a:pt x="57" y="144"/>
                      </a:lnTo>
                      <a:lnTo>
                        <a:pt x="60" y="168"/>
                      </a:lnTo>
                      <a:lnTo>
                        <a:pt x="66" y="207"/>
                      </a:lnTo>
                      <a:lnTo>
                        <a:pt x="66" y="372"/>
                      </a:lnTo>
                      <a:lnTo>
                        <a:pt x="75" y="639"/>
                      </a:lnTo>
                      <a:lnTo>
                        <a:pt x="69" y="1077"/>
                      </a:lnTo>
                      <a:lnTo>
                        <a:pt x="66" y="1362"/>
                      </a:lnTo>
                      <a:lnTo>
                        <a:pt x="42" y="1389"/>
                      </a:lnTo>
                      <a:lnTo>
                        <a:pt x="6" y="1413"/>
                      </a:lnTo>
                      <a:lnTo>
                        <a:pt x="3" y="759"/>
                      </a:lnTo>
                      <a:lnTo>
                        <a:pt x="0" y="306"/>
                      </a:lnTo>
                      <a:lnTo>
                        <a:pt x="3" y="99"/>
                      </a:lnTo>
                      <a:lnTo>
                        <a:pt x="45" y="54"/>
                      </a:lnTo>
                      <a:lnTo>
                        <a:pt x="78" y="21"/>
                      </a:lnTo>
                      <a:lnTo>
                        <a:pt x="102"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84" name="Freeform 493"/>
                <p:cNvSpPr/>
                <p:nvPr/>
              </p:nvSpPr>
              <p:spPr bwMode="auto">
                <a:xfrm>
                  <a:off x="2242" y="3180"/>
                  <a:ext cx="130" cy="36"/>
                </a:xfrm>
                <a:custGeom>
                  <a:avLst/>
                  <a:gdLst>
                    <a:gd name="T0" fmla="*/ 3 w 132"/>
                    <a:gd name="T1" fmla="*/ 3 h 36"/>
                    <a:gd name="T2" fmla="*/ 53 w 132"/>
                    <a:gd name="T3" fmla="*/ 0 h 36"/>
                    <a:gd name="T4" fmla="*/ 105 w 132"/>
                    <a:gd name="T5" fmla="*/ 1 h 36"/>
                    <a:gd name="T6" fmla="*/ 132 w 132"/>
                    <a:gd name="T7" fmla="*/ 6 h 36"/>
                    <a:gd name="T8" fmla="*/ 131 w 132"/>
                    <a:gd name="T9" fmla="*/ 36 h 36"/>
                    <a:gd name="T10" fmla="*/ 85 w 132"/>
                    <a:gd name="T11" fmla="*/ 31 h 36"/>
                    <a:gd name="T12" fmla="*/ 30 w 132"/>
                    <a:gd name="T13" fmla="*/ 31 h 36"/>
                    <a:gd name="T14" fmla="*/ 0 w 132"/>
                    <a:gd name="T15" fmla="*/ 32 h 36"/>
                    <a:gd name="T16" fmla="*/ 1 w 132"/>
                    <a:gd name="T17" fmla="*/ 14 h 36"/>
                    <a:gd name="T18" fmla="*/ 3 w 132"/>
                    <a:gd name="T19"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2" h="36">
                      <a:moveTo>
                        <a:pt x="3" y="3"/>
                      </a:moveTo>
                      <a:lnTo>
                        <a:pt x="53" y="0"/>
                      </a:lnTo>
                      <a:lnTo>
                        <a:pt x="105" y="1"/>
                      </a:lnTo>
                      <a:lnTo>
                        <a:pt x="132" y="6"/>
                      </a:lnTo>
                      <a:lnTo>
                        <a:pt x="131" y="36"/>
                      </a:lnTo>
                      <a:lnTo>
                        <a:pt x="85" y="31"/>
                      </a:lnTo>
                      <a:lnTo>
                        <a:pt x="30" y="31"/>
                      </a:lnTo>
                      <a:lnTo>
                        <a:pt x="0" y="32"/>
                      </a:lnTo>
                      <a:lnTo>
                        <a:pt x="1" y="14"/>
                      </a:lnTo>
                      <a:lnTo>
                        <a:pt x="3" y="3"/>
                      </a:lnTo>
                      <a:close/>
                    </a:path>
                  </a:pathLst>
                </a:custGeom>
                <a:solidFill>
                  <a:srgbClr val="FF99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85" name="Freeform 494"/>
                <p:cNvSpPr/>
                <p:nvPr/>
              </p:nvSpPr>
              <p:spPr bwMode="auto">
                <a:xfrm>
                  <a:off x="2243" y="3217"/>
                  <a:ext cx="129" cy="315"/>
                </a:xfrm>
                <a:custGeom>
                  <a:avLst/>
                  <a:gdLst>
                    <a:gd name="T0" fmla="*/ 6 w 387"/>
                    <a:gd name="T1" fmla="*/ 0 h 930"/>
                    <a:gd name="T2" fmla="*/ 180 w 387"/>
                    <a:gd name="T3" fmla="*/ 0 h 930"/>
                    <a:gd name="T4" fmla="*/ 324 w 387"/>
                    <a:gd name="T5" fmla="*/ 6 h 930"/>
                    <a:gd name="T6" fmla="*/ 384 w 387"/>
                    <a:gd name="T7" fmla="*/ 15 h 930"/>
                    <a:gd name="T8" fmla="*/ 387 w 387"/>
                    <a:gd name="T9" fmla="*/ 390 h 930"/>
                    <a:gd name="T10" fmla="*/ 384 w 387"/>
                    <a:gd name="T11" fmla="*/ 768 h 930"/>
                    <a:gd name="T12" fmla="*/ 375 w 387"/>
                    <a:gd name="T13" fmla="*/ 876 h 930"/>
                    <a:gd name="T14" fmla="*/ 375 w 387"/>
                    <a:gd name="T15" fmla="*/ 930 h 930"/>
                    <a:gd name="T16" fmla="*/ 186 w 387"/>
                    <a:gd name="T17" fmla="*/ 927 h 930"/>
                    <a:gd name="T18" fmla="*/ 6 w 387"/>
                    <a:gd name="T19" fmla="*/ 924 h 930"/>
                    <a:gd name="T20" fmla="*/ 6 w 387"/>
                    <a:gd name="T21" fmla="*/ 789 h 930"/>
                    <a:gd name="T22" fmla="*/ 0 w 387"/>
                    <a:gd name="T23" fmla="*/ 459 h 930"/>
                    <a:gd name="T24" fmla="*/ 3 w 387"/>
                    <a:gd name="T25" fmla="*/ 339 h 930"/>
                    <a:gd name="T26" fmla="*/ 3 w 387"/>
                    <a:gd name="T27" fmla="*/ 102 h 930"/>
                    <a:gd name="T28" fmla="*/ 6 w 387"/>
                    <a:gd name="T29" fmla="*/ 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7" h="930">
                      <a:moveTo>
                        <a:pt x="6" y="0"/>
                      </a:moveTo>
                      <a:lnTo>
                        <a:pt x="180" y="0"/>
                      </a:lnTo>
                      <a:lnTo>
                        <a:pt x="324" y="6"/>
                      </a:lnTo>
                      <a:lnTo>
                        <a:pt x="384" y="15"/>
                      </a:lnTo>
                      <a:lnTo>
                        <a:pt x="387" y="390"/>
                      </a:lnTo>
                      <a:lnTo>
                        <a:pt x="384" y="768"/>
                      </a:lnTo>
                      <a:lnTo>
                        <a:pt x="375" y="876"/>
                      </a:lnTo>
                      <a:lnTo>
                        <a:pt x="375" y="930"/>
                      </a:lnTo>
                      <a:lnTo>
                        <a:pt x="186" y="927"/>
                      </a:lnTo>
                      <a:lnTo>
                        <a:pt x="6" y="924"/>
                      </a:lnTo>
                      <a:lnTo>
                        <a:pt x="6" y="789"/>
                      </a:lnTo>
                      <a:lnTo>
                        <a:pt x="0" y="459"/>
                      </a:lnTo>
                      <a:lnTo>
                        <a:pt x="3" y="339"/>
                      </a:lnTo>
                      <a:lnTo>
                        <a:pt x="3" y="102"/>
                      </a:lnTo>
                      <a:lnTo>
                        <a:pt x="6" y="0"/>
                      </a:lnTo>
                      <a:close/>
                    </a:path>
                  </a:pathLst>
                </a:custGeom>
                <a:solidFill>
                  <a:srgbClr val="FF99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86" name="Freeform 495"/>
                <p:cNvSpPr/>
                <p:nvPr/>
              </p:nvSpPr>
              <p:spPr bwMode="auto">
                <a:xfrm>
                  <a:off x="2243" y="3536"/>
                  <a:ext cx="129" cy="63"/>
                </a:xfrm>
                <a:custGeom>
                  <a:avLst/>
                  <a:gdLst>
                    <a:gd name="T0" fmla="*/ 3 w 387"/>
                    <a:gd name="T1" fmla="*/ 0 h 184"/>
                    <a:gd name="T2" fmla="*/ 195 w 387"/>
                    <a:gd name="T3" fmla="*/ 0 h 184"/>
                    <a:gd name="T4" fmla="*/ 387 w 387"/>
                    <a:gd name="T5" fmla="*/ 7 h 184"/>
                    <a:gd name="T6" fmla="*/ 387 w 387"/>
                    <a:gd name="T7" fmla="*/ 184 h 184"/>
                    <a:gd name="T8" fmla="*/ 333 w 387"/>
                    <a:gd name="T9" fmla="*/ 169 h 184"/>
                    <a:gd name="T10" fmla="*/ 243 w 387"/>
                    <a:gd name="T11" fmla="*/ 163 h 184"/>
                    <a:gd name="T12" fmla="*/ 135 w 387"/>
                    <a:gd name="T13" fmla="*/ 160 h 184"/>
                    <a:gd name="T14" fmla="*/ 9 w 387"/>
                    <a:gd name="T15" fmla="*/ 160 h 184"/>
                    <a:gd name="T16" fmla="*/ 0 w 387"/>
                    <a:gd name="T17" fmla="*/ 115 h 184"/>
                    <a:gd name="T18" fmla="*/ 0 w 387"/>
                    <a:gd name="T19" fmla="*/ 49 h 184"/>
                    <a:gd name="T20" fmla="*/ 3 w 387"/>
                    <a:gd name="T21" fmla="*/ 0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87" h="184">
                      <a:moveTo>
                        <a:pt x="3" y="0"/>
                      </a:moveTo>
                      <a:lnTo>
                        <a:pt x="195" y="0"/>
                      </a:lnTo>
                      <a:lnTo>
                        <a:pt x="387" y="7"/>
                      </a:lnTo>
                      <a:lnTo>
                        <a:pt x="387" y="184"/>
                      </a:lnTo>
                      <a:lnTo>
                        <a:pt x="333" y="169"/>
                      </a:lnTo>
                      <a:lnTo>
                        <a:pt x="243" y="163"/>
                      </a:lnTo>
                      <a:lnTo>
                        <a:pt x="135" y="160"/>
                      </a:lnTo>
                      <a:lnTo>
                        <a:pt x="9" y="160"/>
                      </a:lnTo>
                      <a:lnTo>
                        <a:pt x="0" y="115"/>
                      </a:lnTo>
                      <a:lnTo>
                        <a:pt x="0" y="49"/>
                      </a:lnTo>
                      <a:lnTo>
                        <a:pt x="3" y="0"/>
                      </a:lnTo>
                      <a:close/>
                    </a:path>
                  </a:pathLst>
                </a:custGeom>
                <a:solidFill>
                  <a:srgbClr val="FF9933"/>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87" name="Freeform 496"/>
                <p:cNvSpPr/>
                <p:nvPr/>
              </p:nvSpPr>
              <p:spPr bwMode="auto">
                <a:xfrm>
                  <a:off x="2483" y="3367"/>
                  <a:ext cx="10" cy="42"/>
                </a:xfrm>
                <a:custGeom>
                  <a:avLst/>
                  <a:gdLst>
                    <a:gd name="T0" fmla="*/ 18 w 27"/>
                    <a:gd name="T1" fmla="*/ 0 h 123"/>
                    <a:gd name="T2" fmla="*/ 0 w 27"/>
                    <a:gd name="T3" fmla="*/ 15 h 123"/>
                    <a:gd name="T4" fmla="*/ 3 w 27"/>
                    <a:gd name="T5" fmla="*/ 90 h 123"/>
                    <a:gd name="T6" fmla="*/ 15 w 27"/>
                    <a:gd name="T7" fmla="*/ 123 h 123"/>
                    <a:gd name="T8" fmla="*/ 27 w 27"/>
                    <a:gd name="T9" fmla="*/ 75 h 123"/>
                    <a:gd name="T10" fmla="*/ 24 w 27"/>
                    <a:gd name="T11" fmla="*/ 30 h 123"/>
                    <a:gd name="T12" fmla="*/ 18 w 27"/>
                    <a:gd name="T13" fmla="*/ 0 h 123"/>
                  </a:gdLst>
                  <a:ahLst/>
                  <a:cxnLst>
                    <a:cxn ang="0">
                      <a:pos x="T0" y="T1"/>
                    </a:cxn>
                    <a:cxn ang="0">
                      <a:pos x="T2" y="T3"/>
                    </a:cxn>
                    <a:cxn ang="0">
                      <a:pos x="T4" y="T5"/>
                    </a:cxn>
                    <a:cxn ang="0">
                      <a:pos x="T6" y="T7"/>
                    </a:cxn>
                    <a:cxn ang="0">
                      <a:pos x="T8" y="T9"/>
                    </a:cxn>
                    <a:cxn ang="0">
                      <a:pos x="T10" y="T11"/>
                    </a:cxn>
                    <a:cxn ang="0">
                      <a:pos x="T12" y="T13"/>
                    </a:cxn>
                  </a:cxnLst>
                  <a:rect l="0" t="0" r="r" b="b"/>
                  <a:pathLst>
                    <a:path w="27" h="123">
                      <a:moveTo>
                        <a:pt x="18" y="0"/>
                      </a:moveTo>
                      <a:lnTo>
                        <a:pt x="0" y="15"/>
                      </a:lnTo>
                      <a:lnTo>
                        <a:pt x="3" y="90"/>
                      </a:lnTo>
                      <a:lnTo>
                        <a:pt x="15" y="123"/>
                      </a:lnTo>
                      <a:lnTo>
                        <a:pt x="27" y="75"/>
                      </a:lnTo>
                      <a:lnTo>
                        <a:pt x="24" y="30"/>
                      </a:lnTo>
                      <a:lnTo>
                        <a:pt x="18"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88" name="Freeform 497"/>
                <p:cNvSpPr/>
                <p:nvPr/>
              </p:nvSpPr>
              <p:spPr bwMode="auto">
                <a:xfrm>
                  <a:off x="2510" y="3341"/>
                  <a:ext cx="8" cy="87"/>
                </a:xfrm>
                <a:custGeom>
                  <a:avLst/>
                  <a:gdLst>
                    <a:gd name="T0" fmla="*/ 9 w 21"/>
                    <a:gd name="T1" fmla="*/ 0 h 255"/>
                    <a:gd name="T2" fmla="*/ 0 w 21"/>
                    <a:gd name="T3" fmla="*/ 42 h 255"/>
                    <a:gd name="T4" fmla="*/ 3 w 21"/>
                    <a:gd name="T5" fmla="*/ 177 h 255"/>
                    <a:gd name="T6" fmla="*/ 0 w 21"/>
                    <a:gd name="T7" fmla="*/ 255 h 255"/>
                    <a:gd name="T8" fmla="*/ 15 w 21"/>
                    <a:gd name="T9" fmla="*/ 243 h 255"/>
                    <a:gd name="T10" fmla="*/ 21 w 21"/>
                    <a:gd name="T11" fmla="*/ 150 h 255"/>
                    <a:gd name="T12" fmla="*/ 18 w 21"/>
                    <a:gd name="T13" fmla="*/ 42 h 255"/>
                    <a:gd name="T14" fmla="*/ 9 w 21"/>
                    <a:gd name="T15" fmla="*/ 0 h 25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55">
                      <a:moveTo>
                        <a:pt x="9" y="0"/>
                      </a:moveTo>
                      <a:lnTo>
                        <a:pt x="0" y="42"/>
                      </a:lnTo>
                      <a:lnTo>
                        <a:pt x="3" y="177"/>
                      </a:lnTo>
                      <a:lnTo>
                        <a:pt x="0" y="255"/>
                      </a:lnTo>
                      <a:lnTo>
                        <a:pt x="15" y="243"/>
                      </a:lnTo>
                      <a:lnTo>
                        <a:pt x="21" y="150"/>
                      </a:lnTo>
                      <a:lnTo>
                        <a:pt x="18" y="42"/>
                      </a:lnTo>
                      <a:lnTo>
                        <a:pt x="9"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89" name="Freeform 498"/>
                <p:cNvSpPr/>
                <p:nvPr/>
              </p:nvSpPr>
              <p:spPr bwMode="auto">
                <a:xfrm>
                  <a:off x="2544" y="3321"/>
                  <a:ext cx="10" cy="142"/>
                </a:xfrm>
                <a:custGeom>
                  <a:avLst/>
                  <a:gdLst>
                    <a:gd name="T0" fmla="*/ 12 w 30"/>
                    <a:gd name="T1" fmla="*/ 0 h 420"/>
                    <a:gd name="T2" fmla="*/ 30 w 30"/>
                    <a:gd name="T3" fmla="*/ 18 h 420"/>
                    <a:gd name="T4" fmla="*/ 18 w 30"/>
                    <a:gd name="T5" fmla="*/ 192 h 420"/>
                    <a:gd name="T6" fmla="*/ 18 w 30"/>
                    <a:gd name="T7" fmla="*/ 333 h 420"/>
                    <a:gd name="T8" fmla="*/ 21 w 30"/>
                    <a:gd name="T9" fmla="*/ 420 h 420"/>
                    <a:gd name="T10" fmla="*/ 3 w 30"/>
                    <a:gd name="T11" fmla="*/ 405 h 420"/>
                    <a:gd name="T12" fmla="*/ 3 w 30"/>
                    <a:gd name="T13" fmla="*/ 108 h 420"/>
                    <a:gd name="T14" fmla="*/ 0 w 30"/>
                    <a:gd name="T15" fmla="*/ 6 h 420"/>
                    <a:gd name="T16" fmla="*/ 12 w 30"/>
                    <a:gd name="T17"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420">
                      <a:moveTo>
                        <a:pt x="12" y="0"/>
                      </a:moveTo>
                      <a:lnTo>
                        <a:pt x="30" y="18"/>
                      </a:lnTo>
                      <a:lnTo>
                        <a:pt x="18" y="192"/>
                      </a:lnTo>
                      <a:lnTo>
                        <a:pt x="18" y="333"/>
                      </a:lnTo>
                      <a:lnTo>
                        <a:pt x="21" y="420"/>
                      </a:lnTo>
                      <a:lnTo>
                        <a:pt x="3" y="405"/>
                      </a:lnTo>
                      <a:lnTo>
                        <a:pt x="3" y="108"/>
                      </a:lnTo>
                      <a:lnTo>
                        <a:pt x="0" y="6"/>
                      </a:lnTo>
                      <a:lnTo>
                        <a:pt x="12"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90" name="Freeform 499"/>
                <p:cNvSpPr/>
                <p:nvPr/>
              </p:nvSpPr>
              <p:spPr bwMode="auto">
                <a:xfrm>
                  <a:off x="2705" y="3223"/>
                  <a:ext cx="11" cy="346"/>
                </a:xfrm>
                <a:custGeom>
                  <a:avLst/>
                  <a:gdLst>
                    <a:gd name="T0" fmla="*/ 33 w 33"/>
                    <a:gd name="T1" fmla="*/ 0 h 1017"/>
                    <a:gd name="T2" fmla="*/ 6 w 33"/>
                    <a:gd name="T3" fmla="*/ 15 h 1017"/>
                    <a:gd name="T4" fmla="*/ 0 w 33"/>
                    <a:gd name="T5" fmla="*/ 489 h 1017"/>
                    <a:gd name="T6" fmla="*/ 0 w 33"/>
                    <a:gd name="T7" fmla="*/ 816 h 1017"/>
                    <a:gd name="T8" fmla="*/ 0 w 33"/>
                    <a:gd name="T9" fmla="*/ 1008 h 1017"/>
                    <a:gd name="T10" fmla="*/ 18 w 33"/>
                    <a:gd name="T11" fmla="*/ 1017 h 1017"/>
                    <a:gd name="T12" fmla="*/ 15 w 33"/>
                    <a:gd name="T13" fmla="*/ 783 h 1017"/>
                    <a:gd name="T14" fmla="*/ 24 w 33"/>
                    <a:gd name="T15" fmla="*/ 492 h 1017"/>
                    <a:gd name="T16" fmla="*/ 27 w 33"/>
                    <a:gd name="T17" fmla="*/ 240 h 1017"/>
                    <a:gd name="T18" fmla="*/ 30 w 33"/>
                    <a:gd name="T19" fmla="*/ 81 h 1017"/>
                    <a:gd name="T20" fmla="*/ 33 w 33"/>
                    <a:gd name="T21" fmla="*/ 0 h 1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3" h="1017">
                      <a:moveTo>
                        <a:pt x="33" y="0"/>
                      </a:moveTo>
                      <a:lnTo>
                        <a:pt x="6" y="15"/>
                      </a:lnTo>
                      <a:lnTo>
                        <a:pt x="0" y="489"/>
                      </a:lnTo>
                      <a:lnTo>
                        <a:pt x="0" y="816"/>
                      </a:lnTo>
                      <a:lnTo>
                        <a:pt x="0" y="1008"/>
                      </a:lnTo>
                      <a:lnTo>
                        <a:pt x="18" y="1017"/>
                      </a:lnTo>
                      <a:lnTo>
                        <a:pt x="15" y="783"/>
                      </a:lnTo>
                      <a:lnTo>
                        <a:pt x="24" y="492"/>
                      </a:lnTo>
                      <a:lnTo>
                        <a:pt x="27" y="240"/>
                      </a:lnTo>
                      <a:lnTo>
                        <a:pt x="30" y="81"/>
                      </a:lnTo>
                      <a:lnTo>
                        <a:pt x="33"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91" name="Freeform 500"/>
                <p:cNvSpPr/>
                <p:nvPr/>
              </p:nvSpPr>
              <p:spPr bwMode="auto">
                <a:xfrm>
                  <a:off x="2610" y="3350"/>
                  <a:ext cx="86" cy="69"/>
                </a:xfrm>
                <a:custGeom>
                  <a:avLst/>
                  <a:gdLst>
                    <a:gd name="T0" fmla="*/ 0 w 255"/>
                    <a:gd name="T1" fmla="*/ 0 h 204"/>
                    <a:gd name="T2" fmla="*/ 255 w 255"/>
                    <a:gd name="T3" fmla="*/ 102 h 204"/>
                    <a:gd name="T4" fmla="*/ 9 w 255"/>
                    <a:gd name="T5" fmla="*/ 204 h 204"/>
                    <a:gd name="T6" fmla="*/ 69 w 255"/>
                    <a:gd name="T7" fmla="*/ 99 h 204"/>
                    <a:gd name="T8" fmla="*/ 0 w 255"/>
                    <a:gd name="T9" fmla="*/ 0 h 204"/>
                  </a:gdLst>
                  <a:ahLst/>
                  <a:cxnLst>
                    <a:cxn ang="0">
                      <a:pos x="T0" y="T1"/>
                    </a:cxn>
                    <a:cxn ang="0">
                      <a:pos x="T2" y="T3"/>
                    </a:cxn>
                    <a:cxn ang="0">
                      <a:pos x="T4" y="T5"/>
                    </a:cxn>
                    <a:cxn ang="0">
                      <a:pos x="T6" y="T7"/>
                    </a:cxn>
                    <a:cxn ang="0">
                      <a:pos x="T8" y="T9"/>
                    </a:cxn>
                  </a:cxnLst>
                  <a:rect l="0" t="0" r="r" b="b"/>
                  <a:pathLst>
                    <a:path w="255" h="204">
                      <a:moveTo>
                        <a:pt x="0" y="0"/>
                      </a:moveTo>
                      <a:lnTo>
                        <a:pt x="255" y="102"/>
                      </a:lnTo>
                      <a:lnTo>
                        <a:pt x="9" y="204"/>
                      </a:lnTo>
                      <a:lnTo>
                        <a:pt x="69" y="99"/>
                      </a:lnTo>
                      <a:lnTo>
                        <a:pt x="0" y="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92" name="Freeform 501"/>
                <p:cNvSpPr/>
                <p:nvPr/>
              </p:nvSpPr>
              <p:spPr bwMode="auto">
                <a:xfrm>
                  <a:off x="2570" y="3383"/>
                  <a:ext cx="65" cy="4"/>
                </a:xfrm>
                <a:custGeom>
                  <a:avLst/>
                  <a:gdLst>
                    <a:gd name="T0" fmla="*/ 186 w 192"/>
                    <a:gd name="T1" fmla="*/ 0 h 12"/>
                    <a:gd name="T2" fmla="*/ 0 w 192"/>
                    <a:gd name="T3" fmla="*/ 0 h 12"/>
                    <a:gd name="T4" fmla="*/ 0 w 192"/>
                    <a:gd name="T5" fmla="*/ 12 h 12"/>
                    <a:gd name="T6" fmla="*/ 192 w 192"/>
                    <a:gd name="T7" fmla="*/ 12 h 12"/>
                    <a:gd name="T8" fmla="*/ 186 w 192"/>
                    <a:gd name="T9" fmla="*/ 0 h 12"/>
                  </a:gdLst>
                  <a:ahLst/>
                  <a:cxnLst>
                    <a:cxn ang="0">
                      <a:pos x="T0" y="T1"/>
                    </a:cxn>
                    <a:cxn ang="0">
                      <a:pos x="T2" y="T3"/>
                    </a:cxn>
                    <a:cxn ang="0">
                      <a:pos x="T4" y="T5"/>
                    </a:cxn>
                    <a:cxn ang="0">
                      <a:pos x="T6" y="T7"/>
                    </a:cxn>
                    <a:cxn ang="0">
                      <a:pos x="T8" y="T9"/>
                    </a:cxn>
                  </a:cxnLst>
                  <a:rect l="0" t="0" r="r" b="b"/>
                  <a:pathLst>
                    <a:path w="192" h="12">
                      <a:moveTo>
                        <a:pt x="186" y="0"/>
                      </a:moveTo>
                      <a:lnTo>
                        <a:pt x="0" y="0"/>
                      </a:lnTo>
                      <a:lnTo>
                        <a:pt x="0" y="12"/>
                      </a:lnTo>
                      <a:lnTo>
                        <a:pt x="192" y="12"/>
                      </a:lnTo>
                      <a:lnTo>
                        <a:pt x="186" y="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93" name="Freeform 502"/>
                <p:cNvSpPr/>
                <p:nvPr/>
              </p:nvSpPr>
              <p:spPr bwMode="auto">
                <a:xfrm>
                  <a:off x="2415" y="3197"/>
                  <a:ext cx="46" cy="375"/>
                </a:xfrm>
                <a:custGeom>
                  <a:avLst/>
                  <a:gdLst>
                    <a:gd name="T0" fmla="*/ 0 w 138"/>
                    <a:gd name="T1" fmla="*/ 18 h 1104"/>
                    <a:gd name="T2" fmla="*/ 48 w 138"/>
                    <a:gd name="T3" fmla="*/ 21 h 1104"/>
                    <a:gd name="T4" fmla="*/ 96 w 138"/>
                    <a:gd name="T5" fmla="*/ 12 h 1104"/>
                    <a:gd name="T6" fmla="*/ 129 w 138"/>
                    <a:gd name="T7" fmla="*/ 0 h 1104"/>
                    <a:gd name="T8" fmla="*/ 135 w 138"/>
                    <a:gd name="T9" fmla="*/ 222 h 1104"/>
                    <a:gd name="T10" fmla="*/ 135 w 138"/>
                    <a:gd name="T11" fmla="*/ 747 h 1104"/>
                    <a:gd name="T12" fmla="*/ 135 w 138"/>
                    <a:gd name="T13" fmla="*/ 1005 h 1104"/>
                    <a:gd name="T14" fmla="*/ 138 w 138"/>
                    <a:gd name="T15" fmla="*/ 1104 h 1104"/>
                    <a:gd name="T16" fmla="*/ 117 w 138"/>
                    <a:gd name="T17" fmla="*/ 1065 h 1104"/>
                    <a:gd name="T18" fmla="*/ 117 w 138"/>
                    <a:gd name="T19" fmla="*/ 849 h 1104"/>
                    <a:gd name="T20" fmla="*/ 114 w 138"/>
                    <a:gd name="T21" fmla="*/ 510 h 1104"/>
                    <a:gd name="T22" fmla="*/ 111 w 138"/>
                    <a:gd name="T23" fmla="*/ 189 h 1104"/>
                    <a:gd name="T24" fmla="*/ 111 w 138"/>
                    <a:gd name="T25" fmla="*/ 93 h 1104"/>
                    <a:gd name="T26" fmla="*/ 108 w 138"/>
                    <a:gd name="T27" fmla="*/ 51 h 1104"/>
                    <a:gd name="T28" fmla="*/ 93 w 138"/>
                    <a:gd name="T29" fmla="*/ 33 h 1104"/>
                    <a:gd name="T30" fmla="*/ 0 w 138"/>
                    <a:gd name="T31" fmla="*/ 24 h 1104"/>
                    <a:gd name="T32" fmla="*/ 0 w 138"/>
                    <a:gd name="T33" fmla="*/ 18 h 1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8" h="1104">
                      <a:moveTo>
                        <a:pt x="0" y="18"/>
                      </a:moveTo>
                      <a:lnTo>
                        <a:pt x="48" y="21"/>
                      </a:lnTo>
                      <a:lnTo>
                        <a:pt x="96" y="12"/>
                      </a:lnTo>
                      <a:lnTo>
                        <a:pt x="129" y="0"/>
                      </a:lnTo>
                      <a:lnTo>
                        <a:pt x="135" y="222"/>
                      </a:lnTo>
                      <a:lnTo>
                        <a:pt x="135" y="747"/>
                      </a:lnTo>
                      <a:lnTo>
                        <a:pt x="135" y="1005"/>
                      </a:lnTo>
                      <a:lnTo>
                        <a:pt x="138" y="1104"/>
                      </a:lnTo>
                      <a:lnTo>
                        <a:pt x="117" y="1065"/>
                      </a:lnTo>
                      <a:lnTo>
                        <a:pt x="117" y="849"/>
                      </a:lnTo>
                      <a:lnTo>
                        <a:pt x="114" y="510"/>
                      </a:lnTo>
                      <a:lnTo>
                        <a:pt x="111" y="189"/>
                      </a:lnTo>
                      <a:lnTo>
                        <a:pt x="111" y="93"/>
                      </a:lnTo>
                      <a:lnTo>
                        <a:pt x="108" y="51"/>
                      </a:lnTo>
                      <a:lnTo>
                        <a:pt x="93" y="33"/>
                      </a:lnTo>
                      <a:lnTo>
                        <a:pt x="0" y="24"/>
                      </a:lnTo>
                      <a:lnTo>
                        <a:pt x="0" y="18"/>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94" name="Freeform 503"/>
                <p:cNvSpPr/>
                <p:nvPr/>
              </p:nvSpPr>
              <p:spPr bwMode="auto">
                <a:xfrm>
                  <a:off x="2256" y="3231"/>
                  <a:ext cx="9" cy="284"/>
                </a:xfrm>
                <a:custGeom>
                  <a:avLst/>
                  <a:gdLst>
                    <a:gd name="T0" fmla="*/ 9 w 30"/>
                    <a:gd name="T1" fmla="*/ 0 h 834"/>
                    <a:gd name="T2" fmla="*/ 30 w 30"/>
                    <a:gd name="T3" fmla="*/ 0 h 834"/>
                    <a:gd name="T4" fmla="*/ 30 w 30"/>
                    <a:gd name="T5" fmla="*/ 129 h 834"/>
                    <a:gd name="T6" fmla="*/ 18 w 30"/>
                    <a:gd name="T7" fmla="*/ 420 h 834"/>
                    <a:gd name="T8" fmla="*/ 15 w 30"/>
                    <a:gd name="T9" fmla="*/ 723 h 834"/>
                    <a:gd name="T10" fmla="*/ 18 w 30"/>
                    <a:gd name="T11" fmla="*/ 795 h 834"/>
                    <a:gd name="T12" fmla="*/ 0 w 30"/>
                    <a:gd name="T13" fmla="*/ 834 h 834"/>
                    <a:gd name="T14" fmla="*/ 6 w 30"/>
                    <a:gd name="T15" fmla="*/ 465 h 834"/>
                    <a:gd name="T16" fmla="*/ 3 w 30"/>
                    <a:gd name="T17" fmla="*/ 189 h 834"/>
                    <a:gd name="T18" fmla="*/ 6 w 30"/>
                    <a:gd name="T19" fmla="*/ 96 h 834"/>
                    <a:gd name="T20" fmla="*/ 9 w 30"/>
                    <a:gd name="T21"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34">
                      <a:moveTo>
                        <a:pt x="9" y="0"/>
                      </a:moveTo>
                      <a:lnTo>
                        <a:pt x="30" y="0"/>
                      </a:lnTo>
                      <a:lnTo>
                        <a:pt x="30" y="129"/>
                      </a:lnTo>
                      <a:lnTo>
                        <a:pt x="18" y="420"/>
                      </a:lnTo>
                      <a:lnTo>
                        <a:pt x="15" y="723"/>
                      </a:lnTo>
                      <a:lnTo>
                        <a:pt x="18" y="795"/>
                      </a:lnTo>
                      <a:lnTo>
                        <a:pt x="0" y="834"/>
                      </a:lnTo>
                      <a:lnTo>
                        <a:pt x="6" y="465"/>
                      </a:lnTo>
                      <a:lnTo>
                        <a:pt x="3" y="189"/>
                      </a:lnTo>
                      <a:lnTo>
                        <a:pt x="6" y="96"/>
                      </a:lnTo>
                      <a:lnTo>
                        <a:pt x="9"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95" name="Freeform 504"/>
                <p:cNvSpPr/>
                <p:nvPr/>
              </p:nvSpPr>
              <p:spPr bwMode="auto">
                <a:xfrm>
                  <a:off x="2285" y="3231"/>
                  <a:ext cx="10" cy="284"/>
                </a:xfrm>
                <a:custGeom>
                  <a:avLst/>
                  <a:gdLst>
                    <a:gd name="T0" fmla="*/ 9 w 30"/>
                    <a:gd name="T1" fmla="*/ 0 h 834"/>
                    <a:gd name="T2" fmla="*/ 30 w 30"/>
                    <a:gd name="T3" fmla="*/ 0 h 834"/>
                    <a:gd name="T4" fmla="*/ 30 w 30"/>
                    <a:gd name="T5" fmla="*/ 129 h 834"/>
                    <a:gd name="T6" fmla="*/ 18 w 30"/>
                    <a:gd name="T7" fmla="*/ 420 h 834"/>
                    <a:gd name="T8" fmla="*/ 15 w 30"/>
                    <a:gd name="T9" fmla="*/ 723 h 834"/>
                    <a:gd name="T10" fmla="*/ 18 w 30"/>
                    <a:gd name="T11" fmla="*/ 795 h 834"/>
                    <a:gd name="T12" fmla="*/ 0 w 30"/>
                    <a:gd name="T13" fmla="*/ 834 h 834"/>
                    <a:gd name="T14" fmla="*/ 6 w 30"/>
                    <a:gd name="T15" fmla="*/ 465 h 834"/>
                    <a:gd name="T16" fmla="*/ 3 w 30"/>
                    <a:gd name="T17" fmla="*/ 189 h 834"/>
                    <a:gd name="T18" fmla="*/ 6 w 30"/>
                    <a:gd name="T19" fmla="*/ 96 h 834"/>
                    <a:gd name="T20" fmla="*/ 9 w 30"/>
                    <a:gd name="T21"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34">
                      <a:moveTo>
                        <a:pt x="9" y="0"/>
                      </a:moveTo>
                      <a:lnTo>
                        <a:pt x="30" y="0"/>
                      </a:lnTo>
                      <a:lnTo>
                        <a:pt x="30" y="129"/>
                      </a:lnTo>
                      <a:lnTo>
                        <a:pt x="18" y="420"/>
                      </a:lnTo>
                      <a:lnTo>
                        <a:pt x="15" y="723"/>
                      </a:lnTo>
                      <a:lnTo>
                        <a:pt x="18" y="795"/>
                      </a:lnTo>
                      <a:lnTo>
                        <a:pt x="0" y="834"/>
                      </a:lnTo>
                      <a:lnTo>
                        <a:pt x="6" y="465"/>
                      </a:lnTo>
                      <a:lnTo>
                        <a:pt x="3" y="189"/>
                      </a:lnTo>
                      <a:lnTo>
                        <a:pt x="6" y="96"/>
                      </a:lnTo>
                      <a:lnTo>
                        <a:pt x="9"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96" name="Freeform 505"/>
                <p:cNvSpPr/>
                <p:nvPr/>
              </p:nvSpPr>
              <p:spPr bwMode="auto">
                <a:xfrm>
                  <a:off x="2314" y="3231"/>
                  <a:ext cx="10" cy="284"/>
                </a:xfrm>
                <a:custGeom>
                  <a:avLst/>
                  <a:gdLst>
                    <a:gd name="T0" fmla="*/ 9 w 30"/>
                    <a:gd name="T1" fmla="*/ 0 h 834"/>
                    <a:gd name="T2" fmla="*/ 30 w 30"/>
                    <a:gd name="T3" fmla="*/ 0 h 834"/>
                    <a:gd name="T4" fmla="*/ 30 w 30"/>
                    <a:gd name="T5" fmla="*/ 129 h 834"/>
                    <a:gd name="T6" fmla="*/ 18 w 30"/>
                    <a:gd name="T7" fmla="*/ 420 h 834"/>
                    <a:gd name="T8" fmla="*/ 15 w 30"/>
                    <a:gd name="T9" fmla="*/ 723 h 834"/>
                    <a:gd name="T10" fmla="*/ 18 w 30"/>
                    <a:gd name="T11" fmla="*/ 795 h 834"/>
                    <a:gd name="T12" fmla="*/ 0 w 30"/>
                    <a:gd name="T13" fmla="*/ 834 h 834"/>
                    <a:gd name="T14" fmla="*/ 6 w 30"/>
                    <a:gd name="T15" fmla="*/ 465 h 834"/>
                    <a:gd name="T16" fmla="*/ 3 w 30"/>
                    <a:gd name="T17" fmla="*/ 189 h 834"/>
                    <a:gd name="T18" fmla="*/ 6 w 30"/>
                    <a:gd name="T19" fmla="*/ 96 h 834"/>
                    <a:gd name="T20" fmla="*/ 9 w 30"/>
                    <a:gd name="T21"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34">
                      <a:moveTo>
                        <a:pt x="9" y="0"/>
                      </a:moveTo>
                      <a:lnTo>
                        <a:pt x="30" y="0"/>
                      </a:lnTo>
                      <a:lnTo>
                        <a:pt x="30" y="129"/>
                      </a:lnTo>
                      <a:lnTo>
                        <a:pt x="18" y="420"/>
                      </a:lnTo>
                      <a:lnTo>
                        <a:pt x="15" y="723"/>
                      </a:lnTo>
                      <a:lnTo>
                        <a:pt x="18" y="795"/>
                      </a:lnTo>
                      <a:lnTo>
                        <a:pt x="0" y="834"/>
                      </a:lnTo>
                      <a:lnTo>
                        <a:pt x="6" y="465"/>
                      </a:lnTo>
                      <a:lnTo>
                        <a:pt x="3" y="189"/>
                      </a:lnTo>
                      <a:lnTo>
                        <a:pt x="6" y="96"/>
                      </a:lnTo>
                      <a:lnTo>
                        <a:pt x="9"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97" name="Freeform 506"/>
                <p:cNvSpPr/>
                <p:nvPr/>
              </p:nvSpPr>
              <p:spPr bwMode="auto">
                <a:xfrm>
                  <a:off x="2345" y="3231"/>
                  <a:ext cx="11" cy="284"/>
                </a:xfrm>
                <a:custGeom>
                  <a:avLst/>
                  <a:gdLst>
                    <a:gd name="T0" fmla="*/ 9 w 30"/>
                    <a:gd name="T1" fmla="*/ 0 h 834"/>
                    <a:gd name="T2" fmla="*/ 30 w 30"/>
                    <a:gd name="T3" fmla="*/ 0 h 834"/>
                    <a:gd name="T4" fmla="*/ 30 w 30"/>
                    <a:gd name="T5" fmla="*/ 129 h 834"/>
                    <a:gd name="T6" fmla="*/ 18 w 30"/>
                    <a:gd name="T7" fmla="*/ 420 h 834"/>
                    <a:gd name="T8" fmla="*/ 15 w 30"/>
                    <a:gd name="T9" fmla="*/ 723 h 834"/>
                    <a:gd name="T10" fmla="*/ 18 w 30"/>
                    <a:gd name="T11" fmla="*/ 795 h 834"/>
                    <a:gd name="T12" fmla="*/ 0 w 30"/>
                    <a:gd name="T13" fmla="*/ 834 h 834"/>
                    <a:gd name="T14" fmla="*/ 6 w 30"/>
                    <a:gd name="T15" fmla="*/ 465 h 834"/>
                    <a:gd name="T16" fmla="*/ 3 w 30"/>
                    <a:gd name="T17" fmla="*/ 189 h 834"/>
                    <a:gd name="T18" fmla="*/ 6 w 30"/>
                    <a:gd name="T19" fmla="*/ 96 h 834"/>
                    <a:gd name="T20" fmla="*/ 9 w 30"/>
                    <a:gd name="T21" fmla="*/ 0 h 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0" h="834">
                      <a:moveTo>
                        <a:pt x="9" y="0"/>
                      </a:moveTo>
                      <a:lnTo>
                        <a:pt x="30" y="0"/>
                      </a:lnTo>
                      <a:lnTo>
                        <a:pt x="30" y="129"/>
                      </a:lnTo>
                      <a:lnTo>
                        <a:pt x="18" y="420"/>
                      </a:lnTo>
                      <a:lnTo>
                        <a:pt x="15" y="723"/>
                      </a:lnTo>
                      <a:lnTo>
                        <a:pt x="18" y="795"/>
                      </a:lnTo>
                      <a:lnTo>
                        <a:pt x="0" y="834"/>
                      </a:lnTo>
                      <a:lnTo>
                        <a:pt x="6" y="465"/>
                      </a:lnTo>
                      <a:lnTo>
                        <a:pt x="3" y="189"/>
                      </a:lnTo>
                      <a:lnTo>
                        <a:pt x="6" y="96"/>
                      </a:lnTo>
                      <a:lnTo>
                        <a:pt x="9" y="0"/>
                      </a:lnTo>
                      <a:close/>
                    </a:path>
                  </a:pathLst>
                </a:custGeom>
                <a:solidFill>
                  <a:srgbClr val="99CCCC"/>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pSp>
      <p:sp>
        <p:nvSpPr>
          <p:cNvPr id="2698" name="Rectangle 507"/>
          <p:cNvSpPr>
            <a:spLocks noChangeArrowheads="1"/>
          </p:cNvSpPr>
          <p:nvPr/>
        </p:nvSpPr>
        <p:spPr bwMode="auto">
          <a:xfrm>
            <a:off x="4943475" y="5232400"/>
            <a:ext cx="149225" cy="131763"/>
          </a:xfrm>
          <a:prstGeom prst="rect">
            <a:avLst/>
          </a:prstGeom>
          <a:solidFill>
            <a:srgbClr val="CCCCCC"/>
          </a:solidFill>
          <a:ln w="12700" cap="flat" algn="ctr">
            <a:solidFill>
              <a:srgbClr val="000000"/>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699" name="Text Box 508"/>
          <p:cNvSpPr>
            <a:spLocks noChangeArrowheads="1"/>
          </p:cNvSpPr>
          <p:nvPr/>
        </p:nvSpPr>
        <p:spPr bwMode="auto">
          <a:xfrm>
            <a:off x="5151438" y="5367338"/>
            <a:ext cx="485775"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600" b="1">
                <a:solidFill>
                  <a:srgbClr val="000000"/>
                </a:solidFill>
                <a:latin typeface="Arial Narrow" panose="020B0606020202030204" pitchFamily="34" charset="0"/>
                <a:ea typeface="宋体" panose="02010600030101010101" pitchFamily="2" charset="-122"/>
                <a:cs typeface="Times New Roman" panose="02020603050405020304" pitchFamily="18" charset="0"/>
              </a:rPr>
              <a:t>LMDS</a:t>
            </a:r>
            <a:endParaRPr lang="de-DE" altLang="zh-CN" sz="1600" b="1">
              <a:solidFill>
                <a:srgbClr val="000000"/>
              </a:solidFill>
              <a:latin typeface="Arial Narrow" panose="020B0606020202030204" pitchFamily="34" charset="0"/>
              <a:ea typeface="宋体" panose="02010600030101010101" pitchFamily="2" charset="-122"/>
              <a:cs typeface="Times New Roman" panose="02020603050405020304" pitchFamily="18" charset="0"/>
            </a:endParaRPr>
          </a:p>
        </p:txBody>
      </p:sp>
      <p:sp>
        <p:nvSpPr>
          <p:cNvPr id="2700" name="Text Box 509"/>
          <p:cNvSpPr>
            <a:spLocks noChangeArrowheads="1"/>
          </p:cNvSpPr>
          <p:nvPr/>
        </p:nvSpPr>
        <p:spPr bwMode="auto">
          <a:xfrm>
            <a:off x="5707063" y="1974850"/>
            <a:ext cx="14589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90000"/>
              </a:lnSpc>
              <a:buSzPct val="100000"/>
            </a:pPr>
            <a:r>
              <a:rPr lang="zh-CN" altLang="en-US" b="1">
                <a:latin typeface="Times New Roman" panose="02020603050405020304" pitchFamily="18" charset="0"/>
                <a:ea typeface="宋体" panose="02010600030101010101" pitchFamily="2" charset="-122"/>
                <a:cs typeface="Times New Roman" panose="02020603050405020304" pitchFamily="18" charset="0"/>
              </a:rPr>
              <a:t>接入网</a:t>
            </a:r>
            <a:endParaRPr lang="zh-CN" altLang="en-US"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01" name="Rectangle 510"/>
          <p:cNvSpPr>
            <a:spLocks noChangeArrowheads="1"/>
          </p:cNvSpPr>
          <p:nvPr/>
        </p:nvSpPr>
        <p:spPr bwMode="auto">
          <a:xfrm>
            <a:off x="7443788" y="1833563"/>
            <a:ext cx="1041400" cy="4251325"/>
          </a:xfrm>
          <a:prstGeom prst="rect">
            <a:avLst/>
          </a:prstGeom>
          <a:noFill/>
          <a:ln w="9525" cap="flat" algn="ctr">
            <a:solidFill>
              <a:srgbClr val="FF6969"/>
            </a:solidFill>
            <a:prstDash val="lgDash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kumimoji="1" lang="zh-CN" altLang="zh-CN" sz="2400">
              <a:solidFill>
                <a:srgbClr val="FF6969"/>
              </a:solidFill>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02" name="Line 511"/>
          <p:cNvSpPr>
            <a:spLocks noChangeShapeType="1"/>
          </p:cNvSpPr>
          <p:nvPr/>
        </p:nvSpPr>
        <p:spPr bwMode="auto">
          <a:xfrm>
            <a:off x="7443788" y="4422775"/>
            <a:ext cx="1041400" cy="0"/>
          </a:xfrm>
          <a:prstGeom prst="line">
            <a:avLst/>
          </a:prstGeom>
          <a:noFill/>
          <a:ln w="9525" cap="flat" algn="ctr">
            <a:solidFill>
              <a:srgbClr val="FF6969"/>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703" name="AutoShape 512"/>
          <p:cNvSpPr>
            <a:spLocks noChangeArrowheads="1"/>
          </p:cNvSpPr>
          <p:nvPr/>
        </p:nvSpPr>
        <p:spPr bwMode="auto">
          <a:xfrm>
            <a:off x="1887538" y="3275013"/>
            <a:ext cx="277812" cy="336550"/>
          </a:xfrm>
          <a:prstGeom prst="upDownArrow">
            <a:avLst>
              <a:gd name="adj1" fmla="val 36667"/>
              <a:gd name="adj2" fmla="val 40381"/>
            </a:avLst>
          </a:prstGeom>
          <a:solidFill>
            <a:srgbClr val="3366FF"/>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04" name="AutoShape 513"/>
          <p:cNvSpPr>
            <a:spLocks noChangeArrowheads="1"/>
          </p:cNvSpPr>
          <p:nvPr/>
        </p:nvSpPr>
        <p:spPr bwMode="auto">
          <a:xfrm>
            <a:off x="3067050" y="4354513"/>
            <a:ext cx="349250" cy="404812"/>
          </a:xfrm>
          <a:prstGeom prst="upDownArrow">
            <a:avLst>
              <a:gd name="adj1" fmla="val 36667"/>
              <a:gd name="adj2" fmla="val 30791"/>
            </a:avLst>
          </a:prstGeom>
          <a:solidFill>
            <a:srgbClr val="3366FF"/>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05" name="Text Box 514"/>
          <p:cNvSpPr>
            <a:spLocks noChangeArrowheads="1"/>
          </p:cNvSpPr>
          <p:nvPr/>
        </p:nvSpPr>
        <p:spPr bwMode="auto">
          <a:xfrm>
            <a:off x="2751138" y="3257550"/>
            <a:ext cx="874712" cy="339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90000"/>
              </a:lnSpc>
              <a:buSzPct val="100000"/>
            </a:pPr>
            <a:r>
              <a:rPr lang="zh-CN" altLang="en-US" b="1">
                <a:latin typeface="Times New Roman" panose="02020603050405020304" pitchFamily="18" charset="0"/>
                <a:ea typeface="宋体" panose="02010600030101010101" pitchFamily="2" charset="-122"/>
                <a:cs typeface="Times New Roman" panose="02020603050405020304" pitchFamily="18" charset="0"/>
              </a:rPr>
              <a:t>交换网</a:t>
            </a:r>
            <a:endParaRPr lang="zh-CN" altLang="en-US"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06" name="AutoShape 515"/>
          <p:cNvSpPr>
            <a:spLocks noChangeArrowheads="1"/>
          </p:cNvSpPr>
          <p:nvPr/>
        </p:nvSpPr>
        <p:spPr bwMode="auto">
          <a:xfrm>
            <a:off x="2225675" y="3724275"/>
            <a:ext cx="1319213" cy="336550"/>
          </a:xfrm>
          <a:prstGeom prst="parallelogram">
            <a:avLst>
              <a:gd name="adj" fmla="val 96362"/>
            </a:avLst>
          </a:prstGeom>
          <a:gradFill rotWithShape="0">
            <a:gsLst>
              <a:gs pos="0">
                <a:srgbClr val="FFFF99"/>
              </a:gs>
              <a:gs pos="100000">
                <a:srgbClr val="767647"/>
              </a:gs>
            </a:gsLst>
            <a:lin ang="5400000"/>
          </a:gradFill>
          <a:ln>
            <a:noFill/>
          </a:ln>
          <a:effectLst>
            <a:outerShdw dist="107763" dir="2700000" algn="ctr" rotWithShape="0">
              <a:schemeClr val="bg2"/>
            </a:outerShdw>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Lst>
        </p:spPr>
        <p:txBody>
          <a:bodyPr wrap="none" lIns="36000" tIns="36000" rIns="36000" bIns="360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07" name="Oval 516"/>
          <p:cNvSpPr>
            <a:spLocks noChangeArrowheads="1"/>
          </p:cNvSpPr>
          <p:nvPr/>
        </p:nvSpPr>
        <p:spPr bwMode="auto">
          <a:xfrm>
            <a:off x="2511425" y="3679825"/>
            <a:ext cx="625475" cy="336550"/>
          </a:xfrm>
          <a:prstGeom prst="ellipse">
            <a:avLst/>
          </a:prstGeom>
          <a:noFill/>
          <a:ln w="19050" cap="flat" algn="ctr">
            <a:solidFill>
              <a:srgbClr val="000000"/>
            </a:solidFill>
            <a:prstDash val="dash"/>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08" name="AutoShape 517"/>
          <p:cNvSpPr>
            <a:spLocks noChangeArrowheads="1"/>
          </p:cNvSpPr>
          <p:nvPr/>
        </p:nvSpPr>
        <p:spPr bwMode="auto">
          <a:xfrm>
            <a:off x="2441575" y="3814763"/>
            <a:ext cx="200025" cy="179387"/>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09" name="AutoShape 518"/>
          <p:cNvSpPr>
            <a:spLocks noChangeArrowheads="1"/>
          </p:cNvSpPr>
          <p:nvPr/>
        </p:nvSpPr>
        <p:spPr bwMode="auto">
          <a:xfrm flipH="1">
            <a:off x="2998788" y="3746500"/>
            <a:ext cx="200025" cy="179388"/>
          </a:xfrm>
          <a:prstGeom prst="cube">
            <a:avLst>
              <a:gd name="adj" fmla="val 40278"/>
            </a:avLst>
          </a:prstGeom>
          <a:gradFill rotWithShape="0">
            <a:gsLst>
              <a:gs pos="0">
                <a:srgbClr val="CCCCCC"/>
              </a:gs>
              <a:gs pos="100000">
                <a:srgbClr val="808080"/>
              </a:gs>
            </a:gsLst>
            <a:lin ang="2700000"/>
          </a:gra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36000" tIns="36000" rIns="36000" bIns="36000" anchor="ctr" anchorCtr="1"/>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2710" name="Picture 519" descr="Harmony6000"/>
          <p:cNvPicPr preferRelativeResize="0">
            <a:picLocks noChangeArrowheads="1"/>
          </p:cNvPicPr>
          <p:nvPr/>
        </p:nvPicPr>
        <p:blipFill>
          <a:blip r:embed="rId3">
            <a:lum bright="6000" contrast="6000"/>
            <a:extLst>
              <a:ext uri="{28A0092B-C50C-407E-A947-70E740481C1C}">
                <a14:useLocalDpi xmlns:a14="http://schemas.microsoft.com/office/drawing/2010/main" val="0"/>
              </a:ext>
            </a:extLst>
          </a:blip>
          <a:srcRect l="2985" t="1558" r="7822"/>
          <a:stretch>
            <a:fillRect/>
          </a:stretch>
        </p:blipFill>
        <p:spPr bwMode="auto">
          <a:xfrm>
            <a:off x="1193800" y="4219575"/>
            <a:ext cx="249238" cy="404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11" name="Text Box 520"/>
          <p:cNvSpPr>
            <a:spLocks noChangeArrowheads="1"/>
          </p:cNvSpPr>
          <p:nvPr/>
        </p:nvSpPr>
        <p:spPr bwMode="auto">
          <a:xfrm>
            <a:off x="2582863" y="3746500"/>
            <a:ext cx="485775" cy="212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400">
                <a:solidFill>
                  <a:srgbClr val="000000"/>
                </a:solidFill>
                <a:latin typeface="Arial Narrow" panose="020B0606020202030204" pitchFamily="34" charset="0"/>
                <a:ea typeface="宋体" panose="02010600030101010101" pitchFamily="2" charset="-122"/>
                <a:cs typeface="Times New Roman" panose="02020603050405020304" pitchFamily="18" charset="0"/>
              </a:rPr>
              <a:t>NO.7</a:t>
            </a:r>
            <a:endParaRPr lang="de-DE" altLang="zh-CN" sz="1400">
              <a:solidFill>
                <a:srgbClr val="000000"/>
              </a:solidFill>
              <a:latin typeface="Arial Narrow" panose="020B0606020202030204" pitchFamily="34" charset="0"/>
              <a:ea typeface="宋体" panose="02010600030101010101" pitchFamily="2" charset="-122"/>
              <a:cs typeface="Times New Roman" panose="02020603050405020304" pitchFamily="18" charset="0"/>
            </a:endParaRPr>
          </a:p>
        </p:txBody>
      </p:sp>
      <p:sp>
        <p:nvSpPr>
          <p:cNvPr id="2712" name="Freeform 521"/>
          <p:cNvSpPr/>
          <p:nvPr/>
        </p:nvSpPr>
        <p:spPr bwMode="auto">
          <a:xfrm>
            <a:off x="2573338" y="2735263"/>
            <a:ext cx="352425" cy="336550"/>
          </a:xfrm>
          <a:custGeom>
            <a:avLst/>
            <a:gdLst>
              <a:gd name="T0" fmla="*/ 22 w 7988"/>
              <a:gd name="T1" fmla="*/ 7678 h 8962"/>
              <a:gd name="T2" fmla="*/ 126 w 7988"/>
              <a:gd name="T3" fmla="*/ 7890 h 8962"/>
              <a:gd name="T4" fmla="*/ 316 w 7988"/>
              <a:gd name="T5" fmla="*/ 8089 h 8962"/>
              <a:gd name="T6" fmla="*/ 581 w 7988"/>
              <a:gd name="T7" fmla="*/ 8273 h 8962"/>
              <a:gd name="T8" fmla="*/ 915 w 7988"/>
              <a:gd name="T9" fmla="*/ 8442 h 8962"/>
              <a:gd name="T10" fmla="*/ 1312 w 7988"/>
              <a:gd name="T11" fmla="*/ 8591 h 8962"/>
              <a:gd name="T12" fmla="*/ 1765 w 7988"/>
              <a:gd name="T13" fmla="*/ 8719 h 8962"/>
              <a:gd name="T14" fmla="*/ 2266 w 7988"/>
              <a:gd name="T15" fmla="*/ 8821 h 8962"/>
              <a:gd name="T16" fmla="*/ 2809 w 7988"/>
              <a:gd name="T17" fmla="*/ 8898 h 8962"/>
              <a:gd name="T18" fmla="*/ 3388 w 7988"/>
              <a:gd name="T19" fmla="*/ 8946 h 8962"/>
              <a:gd name="T20" fmla="*/ 3995 w 7988"/>
              <a:gd name="T21" fmla="*/ 8962 h 8962"/>
              <a:gd name="T22" fmla="*/ 4601 w 7988"/>
              <a:gd name="T23" fmla="*/ 8946 h 8962"/>
              <a:gd name="T24" fmla="*/ 5180 w 7988"/>
              <a:gd name="T25" fmla="*/ 8898 h 8962"/>
              <a:gd name="T26" fmla="*/ 5723 w 7988"/>
              <a:gd name="T27" fmla="*/ 8821 h 8962"/>
              <a:gd name="T28" fmla="*/ 6224 w 7988"/>
              <a:gd name="T29" fmla="*/ 8717 h 8962"/>
              <a:gd name="T30" fmla="*/ 6677 w 7988"/>
              <a:gd name="T31" fmla="*/ 8590 h 8962"/>
              <a:gd name="T32" fmla="*/ 7073 w 7988"/>
              <a:gd name="T33" fmla="*/ 8440 h 8962"/>
              <a:gd name="T34" fmla="*/ 7408 w 7988"/>
              <a:gd name="T35" fmla="*/ 8271 h 8962"/>
              <a:gd name="T36" fmla="*/ 7672 w 7988"/>
              <a:gd name="T37" fmla="*/ 8086 h 8962"/>
              <a:gd name="T38" fmla="*/ 7861 w 7988"/>
              <a:gd name="T39" fmla="*/ 7886 h 8962"/>
              <a:gd name="T40" fmla="*/ 7966 w 7988"/>
              <a:gd name="T41" fmla="*/ 7675 h 8962"/>
              <a:gd name="T42" fmla="*/ 7988 w 7988"/>
              <a:gd name="T43" fmla="*/ 1435 h 8962"/>
              <a:gd name="T44" fmla="*/ 7941 w 7988"/>
              <a:gd name="T45" fmla="*/ 1217 h 8962"/>
              <a:gd name="T46" fmla="*/ 7807 w 7988"/>
              <a:gd name="T47" fmla="*/ 1010 h 8962"/>
              <a:gd name="T48" fmla="*/ 7592 w 7988"/>
              <a:gd name="T49" fmla="*/ 814 h 8962"/>
              <a:gd name="T50" fmla="*/ 7304 w 7988"/>
              <a:gd name="T51" fmla="*/ 634 h 8962"/>
              <a:gd name="T52" fmla="*/ 6948 w 7988"/>
              <a:gd name="T53" fmla="*/ 471 h 8962"/>
              <a:gd name="T54" fmla="*/ 6532 w 7988"/>
              <a:gd name="T55" fmla="*/ 329 h 8962"/>
              <a:gd name="T56" fmla="*/ 6062 w 7988"/>
              <a:gd name="T57" fmla="*/ 209 h 8962"/>
              <a:gd name="T58" fmla="*/ 5546 w 7988"/>
              <a:gd name="T59" fmla="*/ 114 h 8962"/>
              <a:gd name="T60" fmla="*/ 4990 w 7988"/>
              <a:gd name="T61" fmla="*/ 46 h 8962"/>
              <a:gd name="T62" fmla="*/ 4401 w 7988"/>
              <a:gd name="T63" fmla="*/ 8 h 8962"/>
              <a:gd name="T64" fmla="*/ 3790 w 7988"/>
              <a:gd name="T65" fmla="*/ 2 h 8962"/>
              <a:gd name="T66" fmla="*/ 3192 w 7988"/>
              <a:gd name="T67" fmla="*/ 30 h 8962"/>
              <a:gd name="T68" fmla="*/ 2624 w 7988"/>
              <a:gd name="T69" fmla="*/ 89 h 8962"/>
              <a:gd name="T70" fmla="*/ 2093 w 7988"/>
              <a:gd name="T71" fmla="*/ 175 h 8962"/>
              <a:gd name="T72" fmla="*/ 1608 w 7988"/>
              <a:gd name="T73" fmla="*/ 287 h 8962"/>
              <a:gd name="T74" fmla="*/ 1173 w 7988"/>
              <a:gd name="T75" fmla="*/ 423 h 8962"/>
              <a:gd name="T76" fmla="*/ 795 w 7988"/>
              <a:gd name="T77" fmla="*/ 580 h 8962"/>
              <a:gd name="T78" fmla="*/ 484 w 7988"/>
              <a:gd name="T79" fmla="*/ 755 h 8962"/>
              <a:gd name="T80" fmla="*/ 244 w 7988"/>
              <a:gd name="T81" fmla="*/ 946 h 8962"/>
              <a:gd name="T82" fmla="*/ 82 w 7988"/>
              <a:gd name="T83" fmla="*/ 1150 h 8962"/>
              <a:gd name="T84" fmla="*/ 6 w 7988"/>
              <a:gd name="T85" fmla="*/ 1365 h 89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8962">
                <a:moveTo>
                  <a:pt x="0" y="7532"/>
                </a:moveTo>
                <a:lnTo>
                  <a:pt x="6" y="7606"/>
                </a:lnTo>
                <a:lnTo>
                  <a:pt x="22" y="7678"/>
                </a:lnTo>
                <a:lnTo>
                  <a:pt x="47" y="7750"/>
                </a:lnTo>
                <a:lnTo>
                  <a:pt x="82" y="7820"/>
                </a:lnTo>
                <a:lnTo>
                  <a:pt x="126" y="7890"/>
                </a:lnTo>
                <a:lnTo>
                  <a:pt x="181" y="7958"/>
                </a:lnTo>
                <a:lnTo>
                  <a:pt x="244" y="8024"/>
                </a:lnTo>
                <a:lnTo>
                  <a:pt x="316" y="8089"/>
                </a:lnTo>
                <a:lnTo>
                  <a:pt x="396" y="8153"/>
                </a:lnTo>
                <a:lnTo>
                  <a:pt x="484" y="8214"/>
                </a:lnTo>
                <a:lnTo>
                  <a:pt x="581" y="8273"/>
                </a:lnTo>
                <a:lnTo>
                  <a:pt x="684" y="8332"/>
                </a:lnTo>
                <a:lnTo>
                  <a:pt x="795" y="8388"/>
                </a:lnTo>
                <a:lnTo>
                  <a:pt x="915" y="8442"/>
                </a:lnTo>
                <a:lnTo>
                  <a:pt x="1041" y="8494"/>
                </a:lnTo>
                <a:lnTo>
                  <a:pt x="1173" y="8543"/>
                </a:lnTo>
                <a:lnTo>
                  <a:pt x="1312" y="8591"/>
                </a:lnTo>
                <a:lnTo>
                  <a:pt x="1457" y="8636"/>
                </a:lnTo>
                <a:lnTo>
                  <a:pt x="1608" y="8678"/>
                </a:lnTo>
                <a:lnTo>
                  <a:pt x="1765" y="8719"/>
                </a:lnTo>
                <a:lnTo>
                  <a:pt x="1926" y="8755"/>
                </a:lnTo>
                <a:lnTo>
                  <a:pt x="2093" y="8790"/>
                </a:lnTo>
                <a:lnTo>
                  <a:pt x="2266" y="8821"/>
                </a:lnTo>
                <a:lnTo>
                  <a:pt x="2443" y="8851"/>
                </a:lnTo>
                <a:lnTo>
                  <a:pt x="2624" y="8876"/>
                </a:lnTo>
                <a:lnTo>
                  <a:pt x="2809" y="8898"/>
                </a:lnTo>
                <a:lnTo>
                  <a:pt x="2999" y="8918"/>
                </a:lnTo>
                <a:lnTo>
                  <a:pt x="3192" y="8934"/>
                </a:lnTo>
                <a:lnTo>
                  <a:pt x="3388" y="8946"/>
                </a:lnTo>
                <a:lnTo>
                  <a:pt x="3587" y="8955"/>
                </a:lnTo>
                <a:lnTo>
                  <a:pt x="3790" y="8961"/>
                </a:lnTo>
                <a:lnTo>
                  <a:pt x="3995" y="8962"/>
                </a:lnTo>
                <a:lnTo>
                  <a:pt x="4199" y="8961"/>
                </a:lnTo>
                <a:lnTo>
                  <a:pt x="4401" y="8955"/>
                </a:lnTo>
                <a:lnTo>
                  <a:pt x="4601" y="8946"/>
                </a:lnTo>
                <a:lnTo>
                  <a:pt x="4798" y="8934"/>
                </a:lnTo>
                <a:lnTo>
                  <a:pt x="4990" y="8918"/>
                </a:lnTo>
                <a:lnTo>
                  <a:pt x="5180" y="8898"/>
                </a:lnTo>
                <a:lnTo>
                  <a:pt x="5365" y="8876"/>
                </a:lnTo>
                <a:lnTo>
                  <a:pt x="5546" y="8850"/>
                </a:lnTo>
                <a:lnTo>
                  <a:pt x="5723" y="8821"/>
                </a:lnTo>
                <a:lnTo>
                  <a:pt x="5895" y="8789"/>
                </a:lnTo>
                <a:lnTo>
                  <a:pt x="6062" y="8754"/>
                </a:lnTo>
                <a:lnTo>
                  <a:pt x="6224" y="8717"/>
                </a:lnTo>
                <a:lnTo>
                  <a:pt x="6381" y="8677"/>
                </a:lnTo>
                <a:lnTo>
                  <a:pt x="6532" y="8635"/>
                </a:lnTo>
                <a:lnTo>
                  <a:pt x="6677" y="8590"/>
                </a:lnTo>
                <a:lnTo>
                  <a:pt x="6816" y="8542"/>
                </a:lnTo>
                <a:lnTo>
                  <a:pt x="6948" y="8493"/>
                </a:lnTo>
                <a:lnTo>
                  <a:pt x="7073" y="8440"/>
                </a:lnTo>
                <a:lnTo>
                  <a:pt x="7192" y="8386"/>
                </a:lnTo>
                <a:lnTo>
                  <a:pt x="7304" y="8329"/>
                </a:lnTo>
                <a:lnTo>
                  <a:pt x="7408" y="8271"/>
                </a:lnTo>
                <a:lnTo>
                  <a:pt x="7504" y="8212"/>
                </a:lnTo>
                <a:lnTo>
                  <a:pt x="7592" y="8150"/>
                </a:lnTo>
                <a:lnTo>
                  <a:pt x="7672" y="8086"/>
                </a:lnTo>
                <a:lnTo>
                  <a:pt x="7744" y="8021"/>
                </a:lnTo>
                <a:lnTo>
                  <a:pt x="7807" y="7954"/>
                </a:lnTo>
                <a:lnTo>
                  <a:pt x="7861" y="7886"/>
                </a:lnTo>
                <a:lnTo>
                  <a:pt x="7906" y="7817"/>
                </a:lnTo>
                <a:lnTo>
                  <a:pt x="7941" y="7747"/>
                </a:lnTo>
                <a:lnTo>
                  <a:pt x="7966" y="7675"/>
                </a:lnTo>
                <a:lnTo>
                  <a:pt x="7982" y="7602"/>
                </a:lnTo>
                <a:lnTo>
                  <a:pt x="7988" y="7529"/>
                </a:lnTo>
                <a:lnTo>
                  <a:pt x="7988" y="1435"/>
                </a:lnTo>
                <a:lnTo>
                  <a:pt x="7982" y="1362"/>
                </a:lnTo>
                <a:lnTo>
                  <a:pt x="7966" y="1289"/>
                </a:lnTo>
                <a:lnTo>
                  <a:pt x="7941" y="1217"/>
                </a:lnTo>
                <a:lnTo>
                  <a:pt x="7906" y="1147"/>
                </a:lnTo>
                <a:lnTo>
                  <a:pt x="7861" y="1078"/>
                </a:lnTo>
                <a:lnTo>
                  <a:pt x="7807" y="1010"/>
                </a:lnTo>
                <a:lnTo>
                  <a:pt x="7744" y="943"/>
                </a:lnTo>
                <a:lnTo>
                  <a:pt x="7672" y="878"/>
                </a:lnTo>
                <a:lnTo>
                  <a:pt x="7592" y="814"/>
                </a:lnTo>
                <a:lnTo>
                  <a:pt x="7504" y="752"/>
                </a:lnTo>
                <a:lnTo>
                  <a:pt x="7408" y="692"/>
                </a:lnTo>
                <a:lnTo>
                  <a:pt x="7304" y="634"/>
                </a:lnTo>
                <a:lnTo>
                  <a:pt x="7192" y="578"/>
                </a:lnTo>
                <a:lnTo>
                  <a:pt x="7073" y="524"/>
                </a:lnTo>
                <a:lnTo>
                  <a:pt x="6948" y="471"/>
                </a:lnTo>
                <a:lnTo>
                  <a:pt x="6816" y="421"/>
                </a:lnTo>
                <a:lnTo>
                  <a:pt x="6677" y="374"/>
                </a:lnTo>
                <a:lnTo>
                  <a:pt x="6532" y="329"/>
                </a:lnTo>
                <a:lnTo>
                  <a:pt x="6381" y="286"/>
                </a:lnTo>
                <a:lnTo>
                  <a:pt x="6224" y="246"/>
                </a:lnTo>
                <a:lnTo>
                  <a:pt x="6062" y="209"/>
                </a:lnTo>
                <a:lnTo>
                  <a:pt x="5895" y="174"/>
                </a:lnTo>
                <a:lnTo>
                  <a:pt x="5723" y="142"/>
                </a:lnTo>
                <a:lnTo>
                  <a:pt x="5546" y="114"/>
                </a:lnTo>
                <a:lnTo>
                  <a:pt x="5365" y="88"/>
                </a:lnTo>
                <a:lnTo>
                  <a:pt x="5180" y="65"/>
                </a:lnTo>
                <a:lnTo>
                  <a:pt x="4990" y="46"/>
                </a:lnTo>
                <a:lnTo>
                  <a:pt x="4798" y="30"/>
                </a:lnTo>
                <a:lnTo>
                  <a:pt x="4601" y="17"/>
                </a:lnTo>
                <a:lnTo>
                  <a:pt x="4401" y="8"/>
                </a:lnTo>
                <a:lnTo>
                  <a:pt x="4199" y="2"/>
                </a:lnTo>
                <a:lnTo>
                  <a:pt x="3995" y="0"/>
                </a:lnTo>
                <a:lnTo>
                  <a:pt x="3790" y="2"/>
                </a:lnTo>
                <a:lnTo>
                  <a:pt x="3587" y="8"/>
                </a:lnTo>
                <a:lnTo>
                  <a:pt x="3388" y="17"/>
                </a:lnTo>
                <a:lnTo>
                  <a:pt x="3192" y="30"/>
                </a:lnTo>
                <a:lnTo>
                  <a:pt x="2999" y="46"/>
                </a:lnTo>
                <a:lnTo>
                  <a:pt x="2809" y="65"/>
                </a:lnTo>
                <a:lnTo>
                  <a:pt x="2624" y="89"/>
                </a:lnTo>
                <a:lnTo>
                  <a:pt x="2443" y="114"/>
                </a:lnTo>
                <a:lnTo>
                  <a:pt x="2266" y="143"/>
                </a:lnTo>
                <a:lnTo>
                  <a:pt x="2093" y="175"/>
                </a:lnTo>
                <a:lnTo>
                  <a:pt x="1926" y="210"/>
                </a:lnTo>
                <a:lnTo>
                  <a:pt x="1765" y="248"/>
                </a:lnTo>
                <a:lnTo>
                  <a:pt x="1608" y="287"/>
                </a:lnTo>
                <a:lnTo>
                  <a:pt x="1457" y="330"/>
                </a:lnTo>
                <a:lnTo>
                  <a:pt x="1312" y="376"/>
                </a:lnTo>
                <a:lnTo>
                  <a:pt x="1173" y="423"/>
                </a:lnTo>
                <a:lnTo>
                  <a:pt x="1041" y="473"/>
                </a:lnTo>
                <a:lnTo>
                  <a:pt x="915" y="526"/>
                </a:lnTo>
                <a:lnTo>
                  <a:pt x="795" y="580"/>
                </a:lnTo>
                <a:lnTo>
                  <a:pt x="684" y="636"/>
                </a:lnTo>
                <a:lnTo>
                  <a:pt x="581" y="695"/>
                </a:lnTo>
                <a:lnTo>
                  <a:pt x="484" y="755"/>
                </a:lnTo>
                <a:lnTo>
                  <a:pt x="396" y="817"/>
                </a:lnTo>
                <a:lnTo>
                  <a:pt x="316" y="881"/>
                </a:lnTo>
                <a:lnTo>
                  <a:pt x="244" y="946"/>
                </a:lnTo>
                <a:lnTo>
                  <a:pt x="181" y="1013"/>
                </a:lnTo>
                <a:lnTo>
                  <a:pt x="126" y="1081"/>
                </a:lnTo>
                <a:lnTo>
                  <a:pt x="82" y="1150"/>
                </a:lnTo>
                <a:lnTo>
                  <a:pt x="47" y="1221"/>
                </a:lnTo>
                <a:lnTo>
                  <a:pt x="22" y="1292"/>
                </a:lnTo>
                <a:lnTo>
                  <a:pt x="6" y="1365"/>
                </a:lnTo>
                <a:lnTo>
                  <a:pt x="0" y="1438"/>
                </a:lnTo>
                <a:lnTo>
                  <a:pt x="0" y="7532"/>
                </a:lnTo>
              </a:path>
            </a:pathLst>
          </a:custGeom>
          <a:gradFill rotWithShape="0">
            <a:gsLst>
              <a:gs pos="0">
                <a:srgbClr val="744D99"/>
              </a:gs>
              <a:gs pos="100000">
                <a:srgbClr val="501E7D"/>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713" name="Group 665"/>
          <p:cNvGrpSpPr/>
          <p:nvPr/>
        </p:nvGrpSpPr>
        <p:grpSpPr bwMode="auto">
          <a:xfrm>
            <a:off x="2573338" y="2824163"/>
            <a:ext cx="352425" cy="214312"/>
            <a:chOff x="3052" y="2933"/>
            <a:chExt cx="307" cy="219"/>
          </a:xfrm>
        </p:grpSpPr>
        <p:sp>
          <p:nvSpPr>
            <p:cNvPr id="2714" name="Freeform 523"/>
            <p:cNvSpPr/>
            <p:nvPr/>
          </p:nvSpPr>
          <p:spPr bwMode="auto">
            <a:xfrm>
              <a:off x="3052" y="2933"/>
              <a:ext cx="307" cy="86"/>
            </a:xfrm>
            <a:custGeom>
              <a:avLst/>
              <a:gdLst>
                <a:gd name="T0" fmla="*/ 7966 w 7988"/>
                <a:gd name="T1" fmla="*/ 1009 h 2248"/>
                <a:gd name="T2" fmla="*/ 7861 w 7988"/>
                <a:gd name="T3" fmla="*/ 1212 h 2248"/>
                <a:gd name="T4" fmla="*/ 7672 w 7988"/>
                <a:gd name="T5" fmla="*/ 1404 h 2248"/>
                <a:gd name="T6" fmla="*/ 7408 w 7988"/>
                <a:gd name="T7" fmla="*/ 1583 h 2248"/>
                <a:gd name="T8" fmla="*/ 7073 w 7988"/>
                <a:gd name="T9" fmla="*/ 1745 h 2248"/>
                <a:gd name="T10" fmla="*/ 6677 w 7988"/>
                <a:gd name="T11" fmla="*/ 1889 h 2248"/>
                <a:gd name="T12" fmla="*/ 6224 w 7988"/>
                <a:gd name="T13" fmla="*/ 2012 h 2248"/>
                <a:gd name="T14" fmla="*/ 5723 w 7988"/>
                <a:gd name="T15" fmla="*/ 2111 h 2248"/>
                <a:gd name="T16" fmla="*/ 5180 w 7988"/>
                <a:gd name="T17" fmla="*/ 2185 h 2248"/>
                <a:gd name="T18" fmla="*/ 4601 w 7988"/>
                <a:gd name="T19" fmla="*/ 2232 h 2248"/>
                <a:gd name="T20" fmla="*/ 3995 w 7988"/>
                <a:gd name="T21" fmla="*/ 2248 h 2248"/>
                <a:gd name="T22" fmla="*/ 3388 w 7988"/>
                <a:gd name="T23" fmla="*/ 2232 h 2248"/>
                <a:gd name="T24" fmla="*/ 2809 w 7988"/>
                <a:gd name="T25" fmla="*/ 2185 h 2248"/>
                <a:gd name="T26" fmla="*/ 2266 w 7988"/>
                <a:gd name="T27" fmla="*/ 2111 h 2248"/>
                <a:gd name="T28" fmla="*/ 1765 w 7988"/>
                <a:gd name="T29" fmla="*/ 2012 h 2248"/>
                <a:gd name="T30" fmla="*/ 1312 w 7988"/>
                <a:gd name="T31" fmla="*/ 1889 h 2248"/>
                <a:gd name="T32" fmla="*/ 915 w 7988"/>
                <a:gd name="T33" fmla="*/ 1746 h 2248"/>
                <a:gd name="T34" fmla="*/ 581 w 7988"/>
                <a:gd name="T35" fmla="*/ 1585 h 2248"/>
                <a:gd name="T36" fmla="*/ 316 w 7988"/>
                <a:gd name="T37" fmla="*/ 1407 h 2248"/>
                <a:gd name="T38" fmla="*/ 127 w 7988"/>
                <a:gd name="T39" fmla="*/ 1216 h 2248"/>
                <a:gd name="T40" fmla="*/ 22 w 7988"/>
                <a:gd name="T41" fmla="*/ 1014 h 2248"/>
                <a:gd name="T42" fmla="*/ 0 w 7988"/>
                <a:gd name="T43" fmla="*/ 1 h 2248"/>
                <a:gd name="T44" fmla="*/ 47 w 7988"/>
                <a:gd name="T45" fmla="*/ 210 h 2248"/>
                <a:gd name="T46" fmla="*/ 181 w 7988"/>
                <a:gd name="T47" fmla="*/ 410 h 2248"/>
                <a:gd name="T48" fmla="*/ 396 w 7988"/>
                <a:gd name="T49" fmla="*/ 597 h 2248"/>
                <a:gd name="T50" fmla="*/ 685 w 7988"/>
                <a:gd name="T51" fmla="*/ 770 h 2248"/>
                <a:gd name="T52" fmla="*/ 1041 w 7988"/>
                <a:gd name="T53" fmla="*/ 927 h 2248"/>
                <a:gd name="T54" fmla="*/ 1457 w 7988"/>
                <a:gd name="T55" fmla="*/ 1064 h 2248"/>
                <a:gd name="T56" fmla="*/ 1926 w 7988"/>
                <a:gd name="T57" fmla="*/ 1179 h 2248"/>
                <a:gd name="T58" fmla="*/ 2443 w 7988"/>
                <a:gd name="T59" fmla="*/ 1271 h 2248"/>
                <a:gd name="T60" fmla="*/ 2999 w 7988"/>
                <a:gd name="T61" fmla="*/ 1336 h 2248"/>
                <a:gd name="T62" fmla="*/ 3587 w 7988"/>
                <a:gd name="T63" fmla="*/ 1373 h 2248"/>
                <a:gd name="T64" fmla="*/ 4199 w 7988"/>
                <a:gd name="T65" fmla="*/ 1378 h 2248"/>
                <a:gd name="T66" fmla="*/ 4798 w 7988"/>
                <a:gd name="T67" fmla="*/ 1351 h 2248"/>
                <a:gd name="T68" fmla="*/ 5365 w 7988"/>
                <a:gd name="T69" fmla="*/ 1295 h 2248"/>
                <a:gd name="T70" fmla="*/ 5895 w 7988"/>
                <a:gd name="T71" fmla="*/ 1212 h 2248"/>
                <a:gd name="T72" fmla="*/ 6381 w 7988"/>
                <a:gd name="T73" fmla="*/ 1105 h 2248"/>
                <a:gd name="T74" fmla="*/ 6816 w 7988"/>
                <a:gd name="T75" fmla="*/ 975 h 2248"/>
                <a:gd name="T76" fmla="*/ 7192 w 7988"/>
                <a:gd name="T77" fmla="*/ 825 h 2248"/>
                <a:gd name="T78" fmla="*/ 7504 w 7988"/>
                <a:gd name="T79" fmla="*/ 656 h 2248"/>
                <a:gd name="T80" fmla="*/ 7744 w 7988"/>
                <a:gd name="T81" fmla="*/ 473 h 2248"/>
                <a:gd name="T82" fmla="*/ 7906 w 7988"/>
                <a:gd name="T83" fmla="*/ 278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8"/>
                  </a:moveTo>
                  <a:lnTo>
                    <a:pt x="7982" y="939"/>
                  </a:lnTo>
                  <a:lnTo>
                    <a:pt x="7966" y="1009"/>
                  </a:lnTo>
                  <a:lnTo>
                    <a:pt x="7941" y="1078"/>
                  </a:lnTo>
                  <a:lnTo>
                    <a:pt x="7906" y="1145"/>
                  </a:lnTo>
                  <a:lnTo>
                    <a:pt x="7861" y="1212"/>
                  </a:lnTo>
                  <a:lnTo>
                    <a:pt x="7807" y="1278"/>
                  </a:lnTo>
                  <a:lnTo>
                    <a:pt x="7744" y="1342"/>
                  </a:lnTo>
                  <a:lnTo>
                    <a:pt x="7672" y="1404"/>
                  </a:lnTo>
                  <a:lnTo>
                    <a:pt x="7592" y="1466"/>
                  </a:lnTo>
                  <a:lnTo>
                    <a:pt x="7504" y="1525"/>
                  </a:lnTo>
                  <a:lnTo>
                    <a:pt x="7408" y="1583"/>
                  </a:lnTo>
                  <a:lnTo>
                    <a:pt x="7304" y="1638"/>
                  </a:lnTo>
                  <a:lnTo>
                    <a:pt x="7192" y="1693"/>
                  </a:lnTo>
                  <a:lnTo>
                    <a:pt x="7073" y="1745"/>
                  </a:lnTo>
                  <a:lnTo>
                    <a:pt x="6948" y="1795"/>
                  </a:lnTo>
                  <a:lnTo>
                    <a:pt x="6816" y="1843"/>
                  </a:lnTo>
                  <a:lnTo>
                    <a:pt x="6677" y="1889"/>
                  </a:lnTo>
                  <a:lnTo>
                    <a:pt x="6532" y="1932"/>
                  </a:lnTo>
                  <a:lnTo>
                    <a:pt x="6381" y="1973"/>
                  </a:lnTo>
                  <a:lnTo>
                    <a:pt x="6224" y="2012"/>
                  </a:lnTo>
                  <a:lnTo>
                    <a:pt x="6062" y="2047"/>
                  </a:lnTo>
                  <a:lnTo>
                    <a:pt x="5895" y="2081"/>
                  </a:lnTo>
                  <a:lnTo>
                    <a:pt x="5723" y="2111"/>
                  </a:lnTo>
                  <a:lnTo>
                    <a:pt x="5546" y="2139"/>
                  </a:lnTo>
                  <a:lnTo>
                    <a:pt x="5365" y="2164"/>
                  </a:lnTo>
                  <a:lnTo>
                    <a:pt x="5180" y="2185"/>
                  </a:lnTo>
                  <a:lnTo>
                    <a:pt x="4990" y="2205"/>
                  </a:lnTo>
                  <a:lnTo>
                    <a:pt x="4798" y="2220"/>
                  </a:lnTo>
                  <a:lnTo>
                    <a:pt x="4601" y="2232"/>
                  </a:lnTo>
                  <a:lnTo>
                    <a:pt x="4402" y="2241"/>
                  </a:lnTo>
                  <a:lnTo>
                    <a:pt x="4199" y="2246"/>
                  </a:lnTo>
                  <a:lnTo>
                    <a:pt x="3995" y="2248"/>
                  </a:lnTo>
                  <a:lnTo>
                    <a:pt x="3790" y="2246"/>
                  </a:lnTo>
                  <a:lnTo>
                    <a:pt x="3587" y="2241"/>
                  </a:lnTo>
                  <a:lnTo>
                    <a:pt x="3388" y="2232"/>
                  </a:lnTo>
                  <a:lnTo>
                    <a:pt x="3192" y="2220"/>
                  </a:lnTo>
                  <a:lnTo>
                    <a:pt x="2999" y="2205"/>
                  </a:lnTo>
                  <a:lnTo>
                    <a:pt x="2809" y="2185"/>
                  </a:lnTo>
                  <a:lnTo>
                    <a:pt x="2624" y="2164"/>
                  </a:lnTo>
                  <a:lnTo>
                    <a:pt x="2443" y="2140"/>
                  </a:lnTo>
                  <a:lnTo>
                    <a:pt x="2266" y="2111"/>
                  </a:lnTo>
                  <a:lnTo>
                    <a:pt x="2093" y="2081"/>
                  </a:lnTo>
                  <a:lnTo>
                    <a:pt x="1926" y="2048"/>
                  </a:lnTo>
                  <a:lnTo>
                    <a:pt x="1765" y="2012"/>
                  </a:lnTo>
                  <a:lnTo>
                    <a:pt x="1608" y="1973"/>
                  </a:lnTo>
                  <a:lnTo>
                    <a:pt x="1457" y="1933"/>
                  </a:lnTo>
                  <a:lnTo>
                    <a:pt x="1312" y="1889"/>
                  </a:lnTo>
                  <a:lnTo>
                    <a:pt x="1174" y="1843"/>
                  </a:lnTo>
                  <a:lnTo>
                    <a:pt x="1041" y="1796"/>
                  </a:lnTo>
                  <a:lnTo>
                    <a:pt x="915" y="1746"/>
                  </a:lnTo>
                  <a:lnTo>
                    <a:pt x="796" y="1694"/>
                  </a:lnTo>
                  <a:lnTo>
                    <a:pt x="685" y="1640"/>
                  </a:lnTo>
                  <a:lnTo>
                    <a:pt x="581" y="1585"/>
                  </a:lnTo>
                  <a:lnTo>
                    <a:pt x="484" y="1527"/>
                  </a:lnTo>
                  <a:lnTo>
                    <a:pt x="396" y="1468"/>
                  </a:lnTo>
                  <a:lnTo>
                    <a:pt x="316" y="1407"/>
                  </a:lnTo>
                  <a:lnTo>
                    <a:pt x="244" y="1345"/>
                  </a:lnTo>
                  <a:lnTo>
                    <a:pt x="181" y="1281"/>
                  </a:lnTo>
                  <a:lnTo>
                    <a:pt x="127" y="1216"/>
                  </a:lnTo>
                  <a:lnTo>
                    <a:pt x="83" y="1149"/>
                  </a:lnTo>
                  <a:lnTo>
                    <a:pt x="47" y="1082"/>
                  </a:lnTo>
                  <a:lnTo>
                    <a:pt x="22" y="1014"/>
                  </a:lnTo>
                  <a:lnTo>
                    <a:pt x="6" y="944"/>
                  </a:lnTo>
                  <a:lnTo>
                    <a:pt x="0" y="874"/>
                  </a:lnTo>
                  <a:lnTo>
                    <a:pt x="0" y="1"/>
                  </a:lnTo>
                  <a:lnTo>
                    <a:pt x="6" y="71"/>
                  </a:lnTo>
                  <a:lnTo>
                    <a:pt x="22" y="141"/>
                  </a:lnTo>
                  <a:lnTo>
                    <a:pt x="47" y="210"/>
                  </a:lnTo>
                  <a:lnTo>
                    <a:pt x="83" y="278"/>
                  </a:lnTo>
                  <a:lnTo>
                    <a:pt x="127" y="345"/>
                  </a:lnTo>
                  <a:lnTo>
                    <a:pt x="181" y="410"/>
                  </a:lnTo>
                  <a:lnTo>
                    <a:pt x="244" y="473"/>
                  </a:lnTo>
                  <a:lnTo>
                    <a:pt x="316" y="536"/>
                  </a:lnTo>
                  <a:lnTo>
                    <a:pt x="396" y="597"/>
                  </a:lnTo>
                  <a:lnTo>
                    <a:pt x="484" y="656"/>
                  </a:lnTo>
                  <a:lnTo>
                    <a:pt x="581" y="714"/>
                  </a:lnTo>
                  <a:lnTo>
                    <a:pt x="685" y="770"/>
                  </a:lnTo>
                  <a:lnTo>
                    <a:pt x="796" y="825"/>
                  </a:lnTo>
                  <a:lnTo>
                    <a:pt x="915" y="876"/>
                  </a:lnTo>
                  <a:lnTo>
                    <a:pt x="1041" y="927"/>
                  </a:lnTo>
                  <a:lnTo>
                    <a:pt x="1174" y="975"/>
                  </a:lnTo>
                  <a:lnTo>
                    <a:pt x="1312" y="1020"/>
                  </a:lnTo>
                  <a:lnTo>
                    <a:pt x="1457" y="1064"/>
                  </a:lnTo>
                  <a:lnTo>
                    <a:pt x="1608" y="1105"/>
                  </a:lnTo>
                  <a:lnTo>
                    <a:pt x="1765" y="1143"/>
                  </a:lnTo>
                  <a:lnTo>
                    <a:pt x="1926" y="1179"/>
                  </a:lnTo>
                  <a:lnTo>
                    <a:pt x="2093" y="1212"/>
                  </a:lnTo>
                  <a:lnTo>
                    <a:pt x="2266" y="1243"/>
                  </a:lnTo>
                  <a:lnTo>
                    <a:pt x="2443" y="1271"/>
                  </a:lnTo>
                  <a:lnTo>
                    <a:pt x="2624" y="1295"/>
                  </a:lnTo>
                  <a:lnTo>
                    <a:pt x="2809" y="1317"/>
                  </a:lnTo>
                  <a:lnTo>
                    <a:pt x="2999" y="1336"/>
                  </a:lnTo>
                  <a:lnTo>
                    <a:pt x="3192" y="1351"/>
                  </a:lnTo>
                  <a:lnTo>
                    <a:pt x="3388" y="1363"/>
                  </a:lnTo>
                  <a:lnTo>
                    <a:pt x="3587" y="1373"/>
                  </a:lnTo>
                  <a:lnTo>
                    <a:pt x="3790" y="1378"/>
                  </a:lnTo>
                  <a:lnTo>
                    <a:pt x="3995" y="1380"/>
                  </a:lnTo>
                  <a:lnTo>
                    <a:pt x="4199" y="1378"/>
                  </a:lnTo>
                  <a:lnTo>
                    <a:pt x="4402" y="1373"/>
                  </a:lnTo>
                  <a:lnTo>
                    <a:pt x="4601" y="1363"/>
                  </a:lnTo>
                  <a:lnTo>
                    <a:pt x="4798" y="1351"/>
                  </a:lnTo>
                  <a:lnTo>
                    <a:pt x="4990" y="1336"/>
                  </a:lnTo>
                  <a:lnTo>
                    <a:pt x="5180" y="1317"/>
                  </a:lnTo>
                  <a:lnTo>
                    <a:pt x="5365" y="1295"/>
                  </a:lnTo>
                  <a:lnTo>
                    <a:pt x="5546" y="1271"/>
                  </a:lnTo>
                  <a:lnTo>
                    <a:pt x="5723" y="1243"/>
                  </a:lnTo>
                  <a:lnTo>
                    <a:pt x="5895" y="1212"/>
                  </a:lnTo>
                  <a:lnTo>
                    <a:pt x="6062" y="1179"/>
                  </a:lnTo>
                  <a:lnTo>
                    <a:pt x="6224" y="1143"/>
                  </a:lnTo>
                  <a:lnTo>
                    <a:pt x="6381" y="1105"/>
                  </a:lnTo>
                  <a:lnTo>
                    <a:pt x="6532" y="1064"/>
                  </a:lnTo>
                  <a:lnTo>
                    <a:pt x="6677" y="1020"/>
                  </a:lnTo>
                  <a:lnTo>
                    <a:pt x="6816" y="975"/>
                  </a:lnTo>
                  <a:lnTo>
                    <a:pt x="6948" y="926"/>
                  </a:lnTo>
                  <a:lnTo>
                    <a:pt x="7073" y="876"/>
                  </a:lnTo>
                  <a:lnTo>
                    <a:pt x="7192" y="825"/>
                  </a:lnTo>
                  <a:lnTo>
                    <a:pt x="7304" y="770"/>
                  </a:lnTo>
                  <a:lnTo>
                    <a:pt x="7408" y="714"/>
                  </a:lnTo>
                  <a:lnTo>
                    <a:pt x="7504" y="656"/>
                  </a:lnTo>
                  <a:lnTo>
                    <a:pt x="7592" y="597"/>
                  </a:lnTo>
                  <a:lnTo>
                    <a:pt x="7672" y="535"/>
                  </a:lnTo>
                  <a:lnTo>
                    <a:pt x="7744" y="473"/>
                  </a:lnTo>
                  <a:lnTo>
                    <a:pt x="7807" y="410"/>
                  </a:lnTo>
                  <a:lnTo>
                    <a:pt x="7861" y="344"/>
                  </a:lnTo>
                  <a:lnTo>
                    <a:pt x="7906" y="278"/>
                  </a:lnTo>
                  <a:lnTo>
                    <a:pt x="7941" y="210"/>
                  </a:lnTo>
                  <a:lnTo>
                    <a:pt x="7966" y="141"/>
                  </a:lnTo>
                  <a:lnTo>
                    <a:pt x="7982" y="71"/>
                  </a:lnTo>
                  <a:lnTo>
                    <a:pt x="7988" y="0"/>
                  </a:lnTo>
                  <a:lnTo>
                    <a:pt x="7988" y="868"/>
                  </a:lnTo>
                </a:path>
              </a:pathLst>
            </a:custGeom>
            <a:gradFill rotWithShape="0">
              <a:gsLst>
                <a:gs pos="0">
                  <a:srgbClr val="997BB7"/>
                </a:gs>
                <a:gs pos="100000">
                  <a:srgbClr val="009999"/>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15" name="Freeform 524"/>
            <p:cNvSpPr/>
            <p:nvPr/>
          </p:nvSpPr>
          <p:spPr bwMode="auto">
            <a:xfrm>
              <a:off x="3052" y="2999"/>
              <a:ext cx="307" cy="86"/>
            </a:xfrm>
            <a:custGeom>
              <a:avLst/>
              <a:gdLst>
                <a:gd name="T0" fmla="*/ 7966 w 7988"/>
                <a:gd name="T1" fmla="*/ 1008 h 2247"/>
                <a:gd name="T2" fmla="*/ 7861 w 7988"/>
                <a:gd name="T3" fmla="*/ 1212 h 2247"/>
                <a:gd name="T4" fmla="*/ 7672 w 7988"/>
                <a:gd name="T5" fmla="*/ 1404 h 2247"/>
                <a:gd name="T6" fmla="*/ 7408 w 7988"/>
                <a:gd name="T7" fmla="*/ 1582 h 2247"/>
                <a:gd name="T8" fmla="*/ 7073 w 7988"/>
                <a:gd name="T9" fmla="*/ 1744 h 2247"/>
                <a:gd name="T10" fmla="*/ 6677 w 7988"/>
                <a:gd name="T11" fmla="*/ 1888 h 2247"/>
                <a:gd name="T12" fmla="*/ 6224 w 7988"/>
                <a:gd name="T13" fmla="*/ 2011 h 2247"/>
                <a:gd name="T14" fmla="*/ 5723 w 7988"/>
                <a:gd name="T15" fmla="*/ 2111 h 2247"/>
                <a:gd name="T16" fmla="*/ 5180 w 7988"/>
                <a:gd name="T17" fmla="*/ 2185 h 2247"/>
                <a:gd name="T18" fmla="*/ 4601 w 7988"/>
                <a:gd name="T19" fmla="*/ 2231 h 2247"/>
                <a:gd name="T20" fmla="*/ 3995 w 7988"/>
                <a:gd name="T21" fmla="*/ 2247 h 2247"/>
                <a:gd name="T22" fmla="*/ 3388 w 7988"/>
                <a:gd name="T23" fmla="*/ 2231 h 2247"/>
                <a:gd name="T24" fmla="*/ 2809 w 7988"/>
                <a:gd name="T25" fmla="*/ 2185 h 2247"/>
                <a:gd name="T26" fmla="*/ 2266 w 7988"/>
                <a:gd name="T27" fmla="*/ 2111 h 2247"/>
                <a:gd name="T28" fmla="*/ 1765 w 7988"/>
                <a:gd name="T29" fmla="*/ 2012 h 2247"/>
                <a:gd name="T30" fmla="*/ 1312 w 7988"/>
                <a:gd name="T31" fmla="*/ 1889 h 2247"/>
                <a:gd name="T32" fmla="*/ 915 w 7988"/>
                <a:gd name="T33" fmla="*/ 1745 h 2247"/>
                <a:gd name="T34" fmla="*/ 581 w 7988"/>
                <a:gd name="T35" fmla="*/ 1584 h 2247"/>
                <a:gd name="T36" fmla="*/ 316 w 7988"/>
                <a:gd name="T37" fmla="*/ 1406 h 2247"/>
                <a:gd name="T38" fmla="*/ 127 w 7988"/>
                <a:gd name="T39" fmla="*/ 1215 h 2247"/>
                <a:gd name="T40" fmla="*/ 22 w 7988"/>
                <a:gd name="T41" fmla="*/ 1013 h 2247"/>
                <a:gd name="T42" fmla="*/ 0 w 7988"/>
                <a:gd name="T43" fmla="*/ 0 h 2247"/>
                <a:gd name="T44" fmla="*/ 47 w 7988"/>
                <a:gd name="T45" fmla="*/ 209 h 2247"/>
                <a:gd name="T46" fmla="*/ 181 w 7988"/>
                <a:gd name="T47" fmla="*/ 409 h 2247"/>
                <a:gd name="T48" fmla="*/ 396 w 7988"/>
                <a:gd name="T49" fmla="*/ 596 h 2247"/>
                <a:gd name="T50" fmla="*/ 685 w 7988"/>
                <a:gd name="T51" fmla="*/ 770 h 2247"/>
                <a:gd name="T52" fmla="*/ 1041 w 7988"/>
                <a:gd name="T53" fmla="*/ 926 h 2247"/>
                <a:gd name="T54" fmla="*/ 1457 w 7988"/>
                <a:gd name="T55" fmla="*/ 1063 h 2247"/>
                <a:gd name="T56" fmla="*/ 1926 w 7988"/>
                <a:gd name="T57" fmla="*/ 1179 h 2247"/>
                <a:gd name="T58" fmla="*/ 2443 w 7988"/>
                <a:gd name="T59" fmla="*/ 1270 h 2247"/>
                <a:gd name="T60" fmla="*/ 2999 w 7988"/>
                <a:gd name="T61" fmla="*/ 1335 h 2247"/>
                <a:gd name="T62" fmla="*/ 3587 w 7988"/>
                <a:gd name="T63" fmla="*/ 1372 h 2247"/>
                <a:gd name="T64" fmla="*/ 4199 w 7988"/>
                <a:gd name="T65" fmla="*/ 1377 h 2247"/>
                <a:gd name="T66" fmla="*/ 4798 w 7988"/>
                <a:gd name="T67" fmla="*/ 1350 h 2247"/>
                <a:gd name="T68" fmla="*/ 5365 w 7988"/>
                <a:gd name="T69" fmla="*/ 1294 h 2247"/>
                <a:gd name="T70" fmla="*/ 5895 w 7988"/>
                <a:gd name="T71" fmla="*/ 1212 h 2247"/>
                <a:gd name="T72" fmla="*/ 6381 w 7988"/>
                <a:gd name="T73" fmla="*/ 1104 h 2247"/>
                <a:gd name="T74" fmla="*/ 6816 w 7988"/>
                <a:gd name="T75" fmla="*/ 974 h 2247"/>
                <a:gd name="T76" fmla="*/ 7192 w 7988"/>
                <a:gd name="T77" fmla="*/ 824 h 2247"/>
                <a:gd name="T78" fmla="*/ 7504 w 7988"/>
                <a:gd name="T79" fmla="*/ 656 h 2247"/>
                <a:gd name="T80" fmla="*/ 7744 w 7988"/>
                <a:gd name="T81" fmla="*/ 473 h 2247"/>
                <a:gd name="T82" fmla="*/ 7906 w 7988"/>
                <a:gd name="T83" fmla="*/ 277 h 2247"/>
                <a:gd name="T84" fmla="*/ 7982 w 7988"/>
                <a:gd name="T85" fmla="*/ 70 h 22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7">
                  <a:moveTo>
                    <a:pt x="7988" y="867"/>
                  </a:moveTo>
                  <a:lnTo>
                    <a:pt x="7982" y="938"/>
                  </a:lnTo>
                  <a:lnTo>
                    <a:pt x="7966" y="1008"/>
                  </a:lnTo>
                  <a:lnTo>
                    <a:pt x="7941" y="1077"/>
                  </a:lnTo>
                  <a:lnTo>
                    <a:pt x="7906" y="1145"/>
                  </a:lnTo>
                  <a:lnTo>
                    <a:pt x="7861" y="1212"/>
                  </a:lnTo>
                  <a:lnTo>
                    <a:pt x="7807" y="1277"/>
                  </a:lnTo>
                  <a:lnTo>
                    <a:pt x="7744" y="1341"/>
                  </a:lnTo>
                  <a:lnTo>
                    <a:pt x="7672" y="1404"/>
                  </a:lnTo>
                  <a:lnTo>
                    <a:pt x="7592" y="1465"/>
                  </a:lnTo>
                  <a:lnTo>
                    <a:pt x="7504" y="1524"/>
                  </a:lnTo>
                  <a:lnTo>
                    <a:pt x="7408" y="1582"/>
                  </a:lnTo>
                  <a:lnTo>
                    <a:pt x="7304" y="1638"/>
                  </a:lnTo>
                  <a:lnTo>
                    <a:pt x="7192" y="1692"/>
                  </a:lnTo>
                  <a:lnTo>
                    <a:pt x="7073" y="1744"/>
                  </a:lnTo>
                  <a:lnTo>
                    <a:pt x="6948" y="1795"/>
                  </a:lnTo>
                  <a:lnTo>
                    <a:pt x="6816" y="1842"/>
                  </a:lnTo>
                  <a:lnTo>
                    <a:pt x="6677" y="1888"/>
                  </a:lnTo>
                  <a:lnTo>
                    <a:pt x="6532" y="1932"/>
                  </a:lnTo>
                  <a:lnTo>
                    <a:pt x="6381" y="1972"/>
                  </a:lnTo>
                  <a:lnTo>
                    <a:pt x="6224" y="2011"/>
                  </a:lnTo>
                  <a:lnTo>
                    <a:pt x="6062" y="2047"/>
                  </a:lnTo>
                  <a:lnTo>
                    <a:pt x="5895" y="2080"/>
                  </a:lnTo>
                  <a:lnTo>
                    <a:pt x="5723" y="2111"/>
                  </a:lnTo>
                  <a:lnTo>
                    <a:pt x="5546" y="2139"/>
                  </a:lnTo>
                  <a:lnTo>
                    <a:pt x="5365" y="2163"/>
                  </a:lnTo>
                  <a:lnTo>
                    <a:pt x="5180" y="2185"/>
                  </a:lnTo>
                  <a:lnTo>
                    <a:pt x="4990" y="2204"/>
                  </a:lnTo>
                  <a:lnTo>
                    <a:pt x="4798" y="2219"/>
                  </a:lnTo>
                  <a:lnTo>
                    <a:pt x="4601" y="2231"/>
                  </a:lnTo>
                  <a:lnTo>
                    <a:pt x="4402" y="2240"/>
                  </a:lnTo>
                  <a:lnTo>
                    <a:pt x="4199" y="2245"/>
                  </a:lnTo>
                  <a:lnTo>
                    <a:pt x="3995" y="2247"/>
                  </a:lnTo>
                  <a:lnTo>
                    <a:pt x="3790" y="2245"/>
                  </a:lnTo>
                  <a:lnTo>
                    <a:pt x="3587" y="2240"/>
                  </a:lnTo>
                  <a:lnTo>
                    <a:pt x="3388" y="2231"/>
                  </a:lnTo>
                  <a:lnTo>
                    <a:pt x="3192" y="2219"/>
                  </a:lnTo>
                  <a:lnTo>
                    <a:pt x="2999" y="2204"/>
                  </a:lnTo>
                  <a:lnTo>
                    <a:pt x="2809" y="2185"/>
                  </a:lnTo>
                  <a:lnTo>
                    <a:pt x="2624" y="2163"/>
                  </a:lnTo>
                  <a:lnTo>
                    <a:pt x="2443" y="2139"/>
                  </a:lnTo>
                  <a:lnTo>
                    <a:pt x="2266" y="2111"/>
                  </a:lnTo>
                  <a:lnTo>
                    <a:pt x="2093" y="2081"/>
                  </a:lnTo>
                  <a:lnTo>
                    <a:pt x="1926" y="2047"/>
                  </a:lnTo>
                  <a:lnTo>
                    <a:pt x="1765" y="2012"/>
                  </a:lnTo>
                  <a:lnTo>
                    <a:pt x="1608" y="1973"/>
                  </a:lnTo>
                  <a:lnTo>
                    <a:pt x="1457" y="1932"/>
                  </a:lnTo>
                  <a:lnTo>
                    <a:pt x="1312" y="1889"/>
                  </a:lnTo>
                  <a:lnTo>
                    <a:pt x="1174" y="1843"/>
                  </a:lnTo>
                  <a:lnTo>
                    <a:pt x="1041" y="1796"/>
                  </a:lnTo>
                  <a:lnTo>
                    <a:pt x="915" y="1745"/>
                  </a:lnTo>
                  <a:lnTo>
                    <a:pt x="796" y="1693"/>
                  </a:lnTo>
                  <a:lnTo>
                    <a:pt x="685" y="1639"/>
                  </a:lnTo>
                  <a:lnTo>
                    <a:pt x="581" y="1584"/>
                  </a:lnTo>
                  <a:lnTo>
                    <a:pt x="484" y="1526"/>
                  </a:lnTo>
                  <a:lnTo>
                    <a:pt x="396" y="1467"/>
                  </a:lnTo>
                  <a:lnTo>
                    <a:pt x="316" y="1406"/>
                  </a:lnTo>
                  <a:lnTo>
                    <a:pt x="244" y="1344"/>
                  </a:lnTo>
                  <a:lnTo>
                    <a:pt x="181" y="1280"/>
                  </a:lnTo>
                  <a:lnTo>
                    <a:pt x="127" y="1215"/>
                  </a:lnTo>
                  <a:lnTo>
                    <a:pt x="83" y="1149"/>
                  </a:lnTo>
                  <a:lnTo>
                    <a:pt x="47" y="1081"/>
                  </a:lnTo>
                  <a:lnTo>
                    <a:pt x="22" y="1013"/>
                  </a:lnTo>
                  <a:lnTo>
                    <a:pt x="6" y="944"/>
                  </a:lnTo>
                  <a:lnTo>
                    <a:pt x="0" y="873"/>
                  </a:lnTo>
                  <a:lnTo>
                    <a:pt x="0" y="0"/>
                  </a:lnTo>
                  <a:lnTo>
                    <a:pt x="6" y="71"/>
                  </a:lnTo>
                  <a:lnTo>
                    <a:pt x="22" y="141"/>
                  </a:lnTo>
                  <a:lnTo>
                    <a:pt x="47" y="209"/>
                  </a:lnTo>
                  <a:lnTo>
                    <a:pt x="83" y="277"/>
                  </a:lnTo>
                  <a:lnTo>
                    <a:pt x="127" y="344"/>
                  </a:lnTo>
                  <a:lnTo>
                    <a:pt x="181" y="409"/>
                  </a:lnTo>
                  <a:lnTo>
                    <a:pt x="244" y="473"/>
                  </a:lnTo>
                  <a:lnTo>
                    <a:pt x="316" y="535"/>
                  </a:lnTo>
                  <a:lnTo>
                    <a:pt x="396" y="596"/>
                  </a:lnTo>
                  <a:lnTo>
                    <a:pt x="484" y="656"/>
                  </a:lnTo>
                  <a:lnTo>
                    <a:pt x="581" y="714"/>
                  </a:lnTo>
                  <a:lnTo>
                    <a:pt x="685" y="770"/>
                  </a:lnTo>
                  <a:lnTo>
                    <a:pt x="796" y="824"/>
                  </a:lnTo>
                  <a:lnTo>
                    <a:pt x="915" y="876"/>
                  </a:lnTo>
                  <a:lnTo>
                    <a:pt x="1041" y="926"/>
                  </a:lnTo>
                  <a:lnTo>
                    <a:pt x="1174" y="974"/>
                  </a:lnTo>
                  <a:lnTo>
                    <a:pt x="1312" y="1019"/>
                  </a:lnTo>
                  <a:lnTo>
                    <a:pt x="1457" y="1063"/>
                  </a:lnTo>
                  <a:lnTo>
                    <a:pt x="1608" y="1104"/>
                  </a:lnTo>
                  <a:lnTo>
                    <a:pt x="1765" y="1142"/>
                  </a:lnTo>
                  <a:lnTo>
                    <a:pt x="1926" y="1179"/>
                  </a:lnTo>
                  <a:lnTo>
                    <a:pt x="2093" y="1212"/>
                  </a:lnTo>
                  <a:lnTo>
                    <a:pt x="2266" y="1243"/>
                  </a:lnTo>
                  <a:lnTo>
                    <a:pt x="2443" y="1270"/>
                  </a:lnTo>
                  <a:lnTo>
                    <a:pt x="2624" y="1294"/>
                  </a:lnTo>
                  <a:lnTo>
                    <a:pt x="2809" y="1317"/>
                  </a:lnTo>
                  <a:lnTo>
                    <a:pt x="2999" y="1335"/>
                  </a:lnTo>
                  <a:lnTo>
                    <a:pt x="3192" y="1350"/>
                  </a:lnTo>
                  <a:lnTo>
                    <a:pt x="3388" y="1362"/>
                  </a:lnTo>
                  <a:lnTo>
                    <a:pt x="3587" y="1372"/>
                  </a:lnTo>
                  <a:lnTo>
                    <a:pt x="3790" y="1377"/>
                  </a:lnTo>
                  <a:lnTo>
                    <a:pt x="3995" y="1379"/>
                  </a:lnTo>
                  <a:lnTo>
                    <a:pt x="4199" y="1377"/>
                  </a:lnTo>
                  <a:lnTo>
                    <a:pt x="4402" y="1372"/>
                  </a:lnTo>
                  <a:lnTo>
                    <a:pt x="4601" y="1362"/>
                  </a:lnTo>
                  <a:lnTo>
                    <a:pt x="4798" y="1350"/>
                  </a:lnTo>
                  <a:lnTo>
                    <a:pt x="4990" y="1335"/>
                  </a:lnTo>
                  <a:lnTo>
                    <a:pt x="5180" y="1317"/>
                  </a:lnTo>
                  <a:lnTo>
                    <a:pt x="5365" y="1294"/>
                  </a:lnTo>
                  <a:lnTo>
                    <a:pt x="5546" y="1270"/>
                  </a:lnTo>
                  <a:lnTo>
                    <a:pt x="5723" y="1243"/>
                  </a:lnTo>
                  <a:lnTo>
                    <a:pt x="5895" y="1212"/>
                  </a:lnTo>
                  <a:lnTo>
                    <a:pt x="6062" y="1179"/>
                  </a:lnTo>
                  <a:lnTo>
                    <a:pt x="6224" y="1142"/>
                  </a:lnTo>
                  <a:lnTo>
                    <a:pt x="6381" y="1104"/>
                  </a:lnTo>
                  <a:lnTo>
                    <a:pt x="6532" y="1063"/>
                  </a:lnTo>
                  <a:lnTo>
                    <a:pt x="6677" y="1019"/>
                  </a:lnTo>
                  <a:lnTo>
                    <a:pt x="6816" y="974"/>
                  </a:lnTo>
                  <a:lnTo>
                    <a:pt x="6948" y="926"/>
                  </a:lnTo>
                  <a:lnTo>
                    <a:pt x="7073" y="875"/>
                  </a:lnTo>
                  <a:lnTo>
                    <a:pt x="7192" y="824"/>
                  </a:lnTo>
                  <a:lnTo>
                    <a:pt x="7304" y="770"/>
                  </a:lnTo>
                  <a:lnTo>
                    <a:pt x="7408" y="714"/>
                  </a:lnTo>
                  <a:lnTo>
                    <a:pt x="7504" y="656"/>
                  </a:lnTo>
                  <a:lnTo>
                    <a:pt x="7592" y="596"/>
                  </a:lnTo>
                  <a:lnTo>
                    <a:pt x="7672" y="535"/>
                  </a:lnTo>
                  <a:lnTo>
                    <a:pt x="7744" y="473"/>
                  </a:lnTo>
                  <a:lnTo>
                    <a:pt x="7807" y="409"/>
                  </a:lnTo>
                  <a:lnTo>
                    <a:pt x="7861" y="344"/>
                  </a:lnTo>
                  <a:lnTo>
                    <a:pt x="7906" y="277"/>
                  </a:lnTo>
                  <a:lnTo>
                    <a:pt x="7941" y="209"/>
                  </a:lnTo>
                  <a:lnTo>
                    <a:pt x="7966" y="140"/>
                  </a:lnTo>
                  <a:lnTo>
                    <a:pt x="7982" y="70"/>
                  </a:lnTo>
                  <a:lnTo>
                    <a:pt x="7988" y="0"/>
                  </a:lnTo>
                  <a:lnTo>
                    <a:pt x="7988" y="867"/>
                  </a:lnTo>
                </a:path>
              </a:pathLst>
            </a:custGeom>
            <a:gradFill rotWithShape="0">
              <a:gsLst>
                <a:gs pos="0">
                  <a:srgbClr val="997BB7"/>
                </a:gs>
                <a:gs pos="100000">
                  <a:srgbClr val="009999"/>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16" name="Freeform 525"/>
            <p:cNvSpPr/>
            <p:nvPr/>
          </p:nvSpPr>
          <p:spPr bwMode="auto">
            <a:xfrm>
              <a:off x="3052" y="3066"/>
              <a:ext cx="307" cy="86"/>
            </a:xfrm>
            <a:custGeom>
              <a:avLst/>
              <a:gdLst>
                <a:gd name="T0" fmla="*/ 7966 w 7988"/>
                <a:gd name="T1" fmla="*/ 1009 h 2248"/>
                <a:gd name="T2" fmla="*/ 7861 w 7988"/>
                <a:gd name="T3" fmla="*/ 1213 h 2248"/>
                <a:gd name="T4" fmla="*/ 7672 w 7988"/>
                <a:gd name="T5" fmla="*/ 1404 h 2248"/>
                <a:gd name="T6" fmla="*/ 7408 w 7988"/>
                <a:gd name="T7" fmla="*/ 1583 h 2248"/>
                <a:gd name="T8" fmla="*/ 7073 w 7988"/>
                <a:gd name="T9" fmla="*/ 1745 h 2248"/>
                <a:gd name="T10" fmla="*/ 6677 w 7988"/>
                <a:gd name="T11" fmla="*/ 1888 h 2248"/>
                <a:gd name="T12" fmla="*/ 6224 w 7988"/>
                <a:gd name="T13" fmla="*/ 2011 h 2248"/>
                <a:gd name="T14" fmla="*/ 5723 w 7988"/>
                <a:gd name="T15" fmla="*/ 2112 h 2248"/>
                <a:gd name="T16" fmla="*/ 5180 w 7988"/>
                <a:gd name="T17" fmla="*/ 2186 h 2248"/>
                <a:gd name="T18" fmla="*/ 4601 w 7988"/>
                <a:gd name="T19" fmla="*/ 2232 h 2248"/>
                <a:gd name="T20" fmla="*/ 3995 w 7988"/>
                <a:gd name="T21" fmla="*/ 2248 h 2248"/>
                <a:gd name="T22" fmla="*/ 3388 w 7988"/>
                <a:gd name="T23" fmla="*/ 2232 h 2248"/>
                <a:gd name="T24" fmla="*/ 2809 w 7988"/>
                <a:gd name="T25" fmla="*/ 2186 h 2248"/>
                <a:gd name="T26" fmla="*/ 2266 w 7988"/>
                <a:gd name="T27" fmla="*/ 2112 h 2248"/>
                <a:gd name="T28" fmla="*/ 1765 w 7988"/>
                <a:gd name="T29" fmla="*/ 2012 h 2248"/>
                <a:gd name="T30" fmla="*/ 1312 w 7988"/>
                <a:gd name="T31" fmla="*/ 1889 h 2248"/>
                <a:gd name="T32" fmla="*/ 915 w 7988"/>
                <a:gd name="T33" fmla="*/ 1746 h 2248"/>
                <a:gd name="T34" fmla="*/ 581 w 7988"/>
                <a:gd name="T35" fmla="*/ 1584 h 2248"/>
                <a:gd name="T36" fmla="*/ 316 w 7988"/>
                <a:gd name="T37" fmla="*/ 1406 h 2248"/>
                <a:gd name="T38" fmla="*/ 127 w 7988"/>
                <a:gd name="T39" fmla="*/ 1216 h 2248"/>
                <a:gd name="T40" fmla="*/ 22 w 7988"/>
                <a:gd name="T41" fmla="*/ 1014 h 2248"/>
                <a:gd name="T42" fmla="*/ 0 w 7988"/>
                <a:gd name="T43" fmla="*/ 0 h 2248"/>
                <a:gd name="T44" fmla="*/ 47 w 7988"/>
                <a:gd name="T45" fmla="*/ 210 h 2248"/>
                <a:gd name="T46" fmla="*/ 181 w 7988"/>
                <a:gd name="T47" fmla="*/ 410 h 2248"/>
                <a:gd name="T48" fmla="*/ 396 w 7988"/>
                <a:gd name="T49" fmla="*/ 597 h 2248"/>
                <a:gd name="T50" fmla="*/ 685 w 7988"/>
                <a:gd name="T51" fmla="*/ 770 h 2248"/>
                <a:gd name="T52" fmla="*/ 1041 w 7988"/>
                <a:gd name="T53" fmla="*/ 926 h 2248"/>
                <a:gd name="T54" fmla="*/ 1457 w 7988"/>
                <a:gd name="T55" fmla="*/ 1063 h 2248"/>
                <a:gd name="T56" fmla="*/ 1926 w 7988"/>
                <a:gd name="T57" fmla="*/ 1179 h 2248"/>
                <a:gd name="T58" fmla="*/ 2443 w 7988"/>
                <a:gd name="T59" fmla="*/ 1270 h 2248"/>
                <a:gd name="T60" fmla="*/ 2999 w 7988"/>
                <a:gd name="T61" fmla="*/ 1335 h 2248"/>
                <a:gd name="T62" fmla="*/ 3587 w 7988"/>
                <a:gd name="T63" fmla="*/ 1372 h 2248"/>
                <a:gd name="T64" fmla="*/ 4199 w 7988"/>
                <a:gd name="T65" fmla="*/ 1378 h 2248"/>
                <a:gd name="T66" fmla="*/ 4798 w 7988"/>
                <a:gd name="T67" fmla="*/ 1352 h 2248"/>
                <a:gd name="T68" fmla="*/ 5365 w 7988"/>
                <a:gd name="T69" fmla="*/ 1296 h 2248"/>
                <a:gd name="T70" fmla="*/ 5895 w 7988"/>
                <a:gd name="T71" fmla="*/ 1213 h 2248"/>
                <a:gd name="T72" fmla="*/ 6381 w 7988"/>
                <a:gd name="T73" fmla="*/ 1105 h 2248"/>
                <a:gd name="T74" fmla="*/ 6816 w 7988"/>
                <a:gd name="T75" fmla="*/ 974 h 2248"/>
                <a:gd name="T76" fmla="*/ 7192 w 7988"/>
                <a:gd name="T77" fmla="*/ 824 h 2248"/>
                <a:gd name="T78" fmla="*/ 7504 w 7988"/>
                <a:gd name="T79" fmla="*/ 656 h 2248"/>
                <a:gd name="T80" fmla="*/ 7744 w 7988"/>
                <a:gd name="T81" fmla="*/ 473 h 2248"/>
                <a:gd name="T82" fmla="*/ 7906 w 7988"/>
                <a:gd name="T83" fmla="*/ 277 h 2248"/>
                <a:gd name="T84" fmla="*/ 7982 w 7988"/>
                <a:gd name="T85" fmla="*/ 71 h 2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248">
                  <a:moveTo>
                    <a:pt x="7988" y="869"/>
                  </a:moveTo>
                  <a:lnTo>
                    <a:pt x="7982" y="939"/>
                  </a:lnTo>
                  <a:lnTo>
                    <a:pt x="7966" y="1009"/>
                  </a:lnTo>
                  <a:lnTo>
                    <a:pt x="7941" y="1078"/>
                  </a:lnTo>
                  <a:lnTo>
                    <a:pt x="7906" y="1146"/>
                  </a:lnTo>
                  <a:lnTo>
                    <a:pt x="7861" y="1213"/>
                  </a:lnTo>
                  <a:lnTo>
                    <a:pt x="7807" y="1277"/>
                  </a:lnTo>
                  <a:lnTo>
                    <a:pt x="7744" y="1341"/>
                  </a:lnTo>
                  <a:lnTo>
                    <a:pt x="7672" y="1404"/>
                  </a:lnTo>
                  <a:lnTo>
                    <a:pt x="7592" y="1465"/>
                  </a:lnTo>
                  <a:lnTo>
                    <a:pt x="7504" y="1525"/>
                  </a:lnTo>
                  <a:lnTo>
                    <a:pt x="7408" y="1583"/>
                  </a:lnTo>
                  <a:lnTo>
                    <a:pt x="7304" y="1639"/>
                  </a:lnTo>
                  <a:lnTo>
                    <a:pt x="7192" y="1693"/>
                  </a:lnTo>
                  <a:lnTo>
                    <a:pt x="7073" y="1745"/>
                  </a:lnTo>
                  <a:lnTo>
                    <a:pt x="6948" y="1795"/>
                  </a:lnTo>
                  <a:lnTo>
                    <a:pt x="6816" y="1843"/>
                  </a:lnTo>
                  <a:lnTo>
                    <a:pt x="6677" y="1888"/>
                  </a:lnTo>
                  <a:lnTo>
                    <a:pt x="6532" y="1932"/>
                  </a:lnTo>
                  <a:lnTo>
                    <a:pt x="6381" y="1973"/>
                  </a:lnTo>
                  <a:lnTo>
                    <a:pt x="6224" y="2011"/>
                  </a:lnTo>
                  <a:lnTo>
                    <a:pt x="6062" y="2048"/>
                  </a:lnTo>
                  <a:lnTo>
                    <a:pt x="5895" y="2081"/>
                  </a:lnTo>
                  <a:lnTo>
                    <a:pt x="5723" y="2112"/>
                  </a:lnTo>
                  <a:lnTo>
                    <a:pt x="5546" y="2139"/>
                  </a:lnTo>
                  <a:lnTo>
                    <a:pt x="5365" y="2164"/>
                  </a:lnTo>
                  <a:lnTo>
                    <a:pt x="5180" y="2186"/>
                  </a:lnTo>
                  <a:lnTo>
                    <a:pt x="4990" y="2204"/>
                  </a:lnTo>
                  <a:lnTo>
                    <a:pt x="4798" y="2219"/>
                  </a:lnTo>
                  <a:lnTo>
                    <a:pt x="4601" y="2232"/>
                  </a:lnTo>
                  <a:lnTo>
                    <a:pt x="4402" y="2240"/>
                  </a:lnTo>
                  <a:lnTo>
                    <a:pt x="4199" y="2246"/>
                  </a:lnTo>
                  <a:lnTo>
                    <a:pt x="3995" y="2248"/>
                  </a:lnTo>
                  <a:lnTo>
                    <a:pt x="3790" y="2246"/>
                  </a:lnTo>
                  <a:lnTo>
                    <a:pt x="3587" y="2240"/>
                  </a:lnTo>
                  <a:lnTo>
                    <a:pt x="3388" y="2232"/>
                  </a:lnTo>
                  <a:lnTo>
                    <a:pt x="3192" y="2220"/>
                  </a:lnTo>
                  <a:lnTo>
                    <a:pt x="2999" y="2204"/>
                  </a:lnTo>
                  <a:lnTo>
                    <a:pt x="2809" y="2186"/>
                  </a:lnTo>
                  <a:lnTo>
                    <a:pt x="2624" y="2164"/>
                  </a:lnTo>
                  <a:lnTo>
                    <a:pt x="2443" y="2139"/>
                  </a:lnTo>
                  <a:lnTo>
                    <a:pt x="2266" y="2112"/>
                  </a:lnTo>
                  <a:lnTo>
                    <a:pt x="2093" y="2081"/>
                  </a:lnTo>
                  <a:lnTo>
                    <a:pt x="1926" y="2048"/>
                  </a:lnTo>
                  <a:lnTo>
                    <a:pt x="1765" y="2012"/>
                  </a:lnTo>
                  <a:lnTo>
                    <a:pt x="1608" y="1974"/>
                  </a:lnTo>
                  <a:lnTo>
                    <a:pt x="1457" y="1933"/>
                  </a:lnTo>
                  <a:lnTo>
                    <a:pt x="1312" y="1889"/>
                  </a:lnTo>
                  <a:lnTo>
                    <a:pt x="1174" y="1844"/>
                  </a:lnTo>
                  <a:lnTo>
                    <a:pt x="1041" y="1796"/>
                  </a:lnTo>
                  <a:lnTo>
                    <a:pt x="915" y="1746"/>
                  </a:lnTo>
                  <a:lnTo>
                    <a:pt x="796" y="1694"/>
                  </a:lnTo>
                  <a:lnTo>
                    <a:pt x="685" y="1640"/>
                  </a:lnTo>
                  <a:lnTo>
                    <a:pt x="581" y="1584"/>
                  </a:lnTo>
                  <a:lnTo>
                    <a:pt x="484" y="1527"/>
                  </a:lnTo>
                  <a:lnTo>
                    <a:pt x="396" y="1467"/>
                  </a:lnTo>
                  <a:lnTo>
                    <a:pt x="316" y="1406"/>
                  </a:lnTo>
                  <a:lnTo>
                    <a:pt x="244" y="1344"/>
                  </a:lnTo>
                  <a:lnTo>
                    <a:pt x="181" y="1281"/>
                  </a:lnTo>
                  <a:lnTo>
                    <a:pt x="127" y="1216"/>
                  </a:lnTo>
                  <a:lnTo>
                    <a:pt x="83" y="1150"/>
                  </a:lnTo>
                  <a:lnTo>
                    <a:pt x="47" y="1083"/>
                  </a:lnTo>
                  <a:lnTo>
                    <a:pt x="22" y="1014"/>
                  </a:lnTo>
                  <a:lnTo>
                    <a:pt x="6" y="945"/>
                  </a:lnTo>
                  <a:lnTo>
                    <a:pt x="0" y="874"/>
                  </a:lnTo>
                  <a:lnTo>
                    <a:pt x="0" y="0"/>
                  </a:lnTo>
                  <a:lnTo>
                    <a:pt x="6" y="71"/>
                  </a:lnTo>
                  <a:lnTo>
                    <a:pt x="22" y="141"/>
                  </a:lnTo>
                  <a:lnTo>
                    <a:pt x="47" y="210"/>
                  </a:lnTo>
                  <a:lnTo>
                    <a:pt x="83" y="277"/>
                  </a:lnTo>
                  <a:lnTo>
                    <a:pt x="127" y="344"/>
                  </a:lnTo>
                  <a:lnTo>
                    <a:pt x="181" y="410"/>
                  </a:lnTo>
                  <a:lnTo>
                    <a:pt x="244" y="474"/>
                  </a:lnTo>
                  <a:lnTo>
                    <a:pt x="316" y="536"/>
                  </a:lnTo>
                  <a:lnTo>
                    <a:pt x="396" y="597"/>
                  </a:lnTo>
                  <a:lnTo>
                    <a:pt x="484" y="656"/>
                  </a:lnTo>
                  <a:lnTo>
                    <a:pt x="581" y="714"/>
                  </a:lnTo>
                  <a:lnTo>
                    <a:pt x="685" y="770"/>
                  </a:lnTo>
                  <a:lnTo>
                    <a:pt x="796" y="824"/>
                  </a:lnTo>
                  <a:lnTo>
                    <a:pt x="915" y="877"/>
                  </a:lnTo>
                  <a:lnTo>
                    <a:pt x="1041" y="926"/>
                  </a:lnTo>
                  <a:lnTo>
                    <a:pt x="1174" y="974"/>
                  </a:lnTo>
                  <a:lnTo>
                    <a:pt x="1312" y="1020"/>
                  </a:lnTo>
                  <a:lnTo>
                    <a:pt x="1457" y="1063"/>
                  </a:lnTo>
                  <a:lnTo>
                    <a:pt x="1608" y="1105"/>
                  </a:lnTo>
                  <a:lnTo>
                    <a:pt x="1765" y="1144"/>
                  </a:lnTo>
                  <a:lnTo>
                    <a:pt x="1926" y="1179"/>
                  </a:lnTo>
                  <a:lnTo>
                    <a:pt x="2093" y="1213"/>
                  </a:lnTo>
                  <a:lnTo>
                    <a:pt x="2266" y="1243"/>
                  </a:lnTo>
                  <a:lnTo>
                    <a:pt x="2443" y="1270"/>
                  </a:lnTo>
                  <a:lnTo>
                    <a:pt x="2624" y="1296"/>
                  </a:lnTo>
                  <a:lnTo>
                    <a:pt x="2809" y="1317"/>
                  </a:lnTo>
                  <a:lnTo>
                    <a:pt x="2999" y="1335"/>
                  </a:lnTo>
                  <a:lnTo>
                    <a:pt x="3192" y="1352"/>
                  </a:lnTo>
                  <a:lnTo>
                    <a:pt x="3388" y="1364"/>
                  </a:lnTo>
                  <a:lnTo>
                    <a:pt x="3587" y="1372"/>
                  </a:lnTo>
                  <a:lnTo>
                    <a:pt x="3790" y="1378"/>
                  </a:lnTo>
                  <a:lnTo>
                    <a:pt x="3995" y="1379"/>
                  </a:lnTo>
                  <a:lnTo>
                    <a:pt x="4199" y="1378"/>
                  </a:lnTo>
                  <a:lnTo>
                    <a:pt x="4402" y="1372"/>
                  </a:lnTo>
                  <a:lnTo>
                    <a:pt x="4601" y="1364"/>
                  </a:lnTo>
                  <a:lnTo>
                    <a:pt x="4798" y="1352"/>
                  </a:lnTo>
                  <a:lnTo>
                    <a:pt x="4990" y="1335"/>
                  </a:lnTo>
                  <a:lnTo>
                    <a:pt x="5180" y="1317"/>
                  </a:lnTo>
                  <a:lnTo>
                    <a:pt x="5365" y="1296"/>
                  </a:lnTo>
                  <a:lnTo>
                    <a:pt x="5546" y="1270"/>
                  </a:lnTo>
                  <a:lnTo>
                    <a:pt x="5723" y="1243"/>
                  </a:lnTo>
                  <a:lnTo>
                    <a:pt x="5895" y="1213"/>
                  </a:lnTo>
                  <a:lnTo>
                    <a:pt x="6062" y="1179"/>
                  </a:lnTo>
                  <a:lnTo>
                    <a:pt x="6224" y="1144"/>
                  </a:lnTo>
                  <a:lnTo>
                    <a:pt x="6381" y="1105"/>
                  </a:lnTo>
                  <a:lnTo>
                    <a:pt x="6532" y="1063"/>
                  </a:lnTo>
                  <a:lnTo>
                    <a:pt x="6677" y="1020"/>
                  </a:lnTo>
                  <a:lnTo>
                    <a:pt x="6816" y="974"/>
                  </a:lnTo>
                  <a:lnTo>
                    <a:pt x="6948" y="926"/>
                  </a:lnTo>
                  <a:lnTo>
                    <a:pt x="7073" y="877"/>
                  </a:lnTo>
                  <a:lnTo>
                    <a:pt x="7192" y="824"/>
                  </a:lnTo>
                  <a:lnTo>
                    <a:pt x="7304" y="770"/>
                  </a:lnTo>
                  <a:lnTo>
                    <a:pt x="7408" y="714"/>
                  </a:lnTo>
                  <a:lnTo>
                    <a:pt x="7504" y="656"/>
                  </a:lnTo>
                  <a:lnTo>
                    <a:pt x="7592" y="597"/>
                  </a:lnTo>
                  <a:lnTo>
                    <a:pt x="7672" y="536"/>
                  </a:lnTo>
                  <a:lnTo>
                    <a:pt x="7744" y="473"/>
                  </a:lnTo>
                  <a:lnTo>
                    <a:pt x="7807" y="409"/>
                  </a:lnTo>
                  <a:lnTo>
                    <a:pt x="7861" y="344"/>
                  </a:lnTo>
                  <a:lnTo>
                    <a:pt x="7906" y="277"/>
                  </a:lnTo>
                  <a:lnTo>
                    <a:pt x="7941" y="209"/>
                  </a:lnTo>
                  <a:lnTo>
                    <a:pt x="7966" y="140"/>
                  </a:lnTo>
                  <a:lnTo>
                    <a:pt x="7982" y="71"/>
                  </a:lnTo>
                  <a:lnTo>
                    <a:pt x="7988" y="0"/>
                  </a:lnTo>
                  <a:lnTo>
                    <a:pt x="7988" y="869"/>
                  </a:lnTo>
                </a:path>
              </a:pathLst>
            </a:custGeom>
            <a:gradFill rotWithShape="0">
              <a:gsLst>
                <a:gs pos="0">
                  <a:srgbClr val="997BB7"/>
                </a:gs>
                <a:gs pos="100000">
                  <a:srgbClr val="009999"/>
                </a:gs>
              </a:gsLst>
              <a:lin ang="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717" name="Freeform 526"/>
          <p:cNvSpPr/>
          <p:nvPr/>
        </p:nvSpPr>
        <p:spPr bwMode="auto">
          <a:xfrm>
            <a:off x="2573338" y="2735263"/>
            <a:ext cx="352425" cy="107950"/>
          </a:xfrm>
          <a:custGeom>
            <a:avLst/>
            <a:gdLst>
              <a:gd name="T0" fmla="*/ 4401 w 7988"/>
              <a:gd name="T1" fmla="*/ 8 h 2886"/>
              <a:gd name="T2" fmla="*/ 4989 w 7988"/>
              <a:gd name="T3" fmla="*/ 46 h 2886"/>
              <a:gd name="T4" fmla="*/ 5546 w 7988"/>
              <a:gd name="T5" fmla="*/ 114 h 2886"/>
              <a:gd name="T6" fmla="*/ 6062 w 7988"/>
              <a:gd name="T7" fmla="*/ 210 h 2886"/>
              <a:gd name="T8" fmla="*/ 6532 w 7988"/>
              <a:gd name="T9" fmla="*/ 331 h 2886"/>
              <a:gd name="T10" fmla="*/ 6947 w 7988"/>
              <a:gd name="T11" fmla="*/ 474 h 2886"/>
              <a:gd name="T12" fmla="*/ 7303 w 7988"/>
              <a:gd name="T13" fmla="*/ 637 h 2886"/>
              <a:gd name="T14" fmla="*/ 7592 w 7988"/>
              <a:gd name="T15" fmla="*/ 819 h 2886"/>
              <a:gd name="T16" fmla="*/ 7807 w 7988"/>
              <a:gd name="T17" fmla="*/ 1015 h 2886"/>
              <a:gd name="T18" fmla="*/ 7941 w 7988"/>
              <a:gd name="T19" fmla="*/ 1224 h 2886"/>
              <a:gd name="T20" fmla="*/ 7988 w 7988"/>
              <a:gd name="T21" fmla="*/ 1443 h 2886"/>
              <a:gd name="T22" fmla="*/ 7941 w 7988"/>
              <a:gd name="T23" fmla="*/ 1662 h 2886"/>
              <a:gd name="T24" fmla="*/ 7807 w 7988"/>
              <a:gd name="T25" fmla="*/ 1871 h 2886"/>
              <a:gd name="T26" fmla="*/ 7592 w 7988"/>
              <a:gd name="T27" fmla="*/ 2068 h 2886"/>
              <a:gd name="T28" fmla="*/ 7303 w 7988"/>
              <a:gd name="T29" fmla="*/ 2249 h 2886"/>
              <a:gd name="T30" fmla="*/ 6947 w 7988"/>
              <a:gd name="T31" fmla="*/ 2412 h 2886"/>
              <a:gd name="T32" fmla="*/ 6532 w 7988"/>
              <a:gd name="T33" fmla="*/ 2556 h 2886"/>
              <a:gd name="T34" fmla="*/ 6062 w 7988"/>
              <a:gd name="T35" fmla="*/ 2677 h 2886"/>
              <a:gd name="T36" fmla="*/ 5546 w 7988"/>
              <a:gd name="T37" fmla="*/ 2773 h 2886"/>
              <a:gd name="T38" fmla="*/ 4989 w 7988"/>
              <a:gd name="T39" fmla="*/ 2840 h 2886"/>
              <a:gd name="T40" fmla="*/ 4401 w 7988"/>
              <a:gd name="T41" fmla="*/ 2879 h 2886"/>
              <a:gd name="T42" fmla="*/ 3789 w 7988"/>
              <a:gd name="T43" fmla="*/ 2884 h 2886"/>
              <a:gd name="T44" fmla="*/ 3191 w 7988"/>
              <a:gd name="T45" fmla="*/ 2857 h 2886"/>
              <a:gd name="T46" fmla="*/ 2624 w 7988"/>
              <a:gd name="T47" fmla="*/ 2799 h 2886"/>
              <a:gd name="T48" fmla="*/ 2093 w 7988"/>
              <a:gd name="T49" fmla="*/ 2712 h 2886"/>
              <a:gd name="T50" fmla="*/ 1608 w 7988"/>
              <a:gd name="T51" fmla="*/ 2599 h 2886"/>
              <a:gd name="T52" fmla="*/ 1173 w 7988"/>
              <a:gd name="T53" fmla="*/ 2463 h 2886"/>
              <a:gd name="T54" fmla="*/ 795 w 7988"/>
              <a:gd name="T55" fmla="*/ 2306 h 2886"/>
              <a:gd name="T56" fmla="*/ 484 w 7988"/>
              <a:gd name="T57" fmla="*/ 2130 h 2886"/>
              <a:gd name="T58" fmla="*/ 244 w 7988"/>
              <a:gd name="T59" fmla="*/ 1938 h 2886"/>
              <a:gd name="T60" fmla="*/ 82 w 7988"/>
              <a:gd name="T61" fmla="*/ 1733 h 2886"/>
              <a:gd name="T62" fmla="*/ 6 w 7988"/>
              <a:gd name="T63" fmla="*/ 1517 h 2886"/>
              <a:gd name="T64" fmla="*/ 22 w 7988"/>
              <a:gd name="T65" fmla="*/ 1296 h 2886"/>
              <a:gd name="T66" fmla="*/ 126 w 7988"/>
              <a:gd name="T67" fmla="*/ 1084 h 2886"/>
              <a:gd name="T68" fmla="*/ 315 w 7988"/>
              <a:gd name="T69" fmla="*/ 883 h 2886"/>
              <a:gd name="T70" fmla="*/ 581 w 7988"/>
              <a:gd name="T71" fmla="*/ 696 h 2886"/>
              <a:gd name="T72" fmla="*/ 914 w 7988"/>
              <a:gd name="T73" fmla="*/ 527 h 2886"/>
              <a:gd name="T74" fmla="*/ 1312 w 7988"/>
              <a:gd name="T75" fmla="*/ 377 h 2886"/>
              <a:gd name="T76" fmla="*/ 1764 w 7988"/>
              <a:gd name="T77" fmla="*/ 248 h 2886"/>
              <a:gd name="T78" fmla="*/ 2266 w 7988"/>
              <a:gd name="T79" fmla="*/ 143 h 2886"/>
              <a:gd name="T80" fmla="*/ 2808 w 7988"/>
              <a:gd name="T81" fmla="*/ 66 h 2886"/>
              <a:gd name="T82" fmla="*/ 3387 w 7988"/>
              <a:gd name="T83" fmla="*/ 17 h 2886"/>
              <a:gd name="T84" fmla="*/ 3994 w 7988"/>
              <a:gd name="T85" fmla="*/ 0 h 28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7988" h="2886">
                <a:moveTo>
                  <a:pt x="3994" y="0"/>
                </a:moveTo>
                <a:lnTo>
                  <a:pt x="4198" y="2"/>
                </a:lnTo>
                <a:lnTo>
                  <a:pt x="4401" y="8"/>
                </a:lnTo>
                <a:lnTo>
                  <a:pt x="4601" y="17"/>
                </a:lnTo>
                <a:lnTo>
                  <a:pt x="4797" y="30"/>
                </a:lnTo>
                <a:lnTo>
                  <a:pt x="4989" y="46"/>
                </a:lnTo>
                <a:lnTo>
                  <a:pt x="5179" y="66"/>
                </a:lnTo>
                <a:lnTo>
                  <a:pt x="5365" y="89"/>
                </a:lnTo>
                <a:lnTo>
                  <a:pt x="5546" y="114"/>
                </a:lnTo>
                <a:lnTo>
                  <a:pt x="5723" y="143"/>
                </a:lnTo>
                <a:lnTo>
                  <a:pt x="5895" y="175"/>
                </a:lnTo>
                <a:lnTo>
                  <a:pt x="6062" y="210"/>
                </a:lnTo>
                <a:lnTo>
                  <a:pt x="6224" y="248"/>
                </a:lnTo>
                <a:lnTo>
                  <a:pt x="6381" y="288"/>
                </a:lnTo>
                <a:lnTo>
                  <a:pt x="6532" y="331"/>
                </a:lnTo>
                <a:lnTo>
                  <a:pt x="6677" y="377"/>
                </a:lnTo>
                <a:lnTo>
                  <a:pt x="6816" y="424"/>
                </a:lnTo>
                <a:lnTo>
                  <a:pt x="6947" y="474"/>
                </a:lnTo>
                <a:lnTo>
                  <a:pt x="7073" y="527"/>
                </a:lnTo>
                <a:lnTo>
                  <a:pt x="7192" y="582"/>
                </a:lnTo>
                <a:lnTo>
                  <a:pt x="7303" y="637"/>
                </a:lnTo>
                <a:lnTo>
                  <a:pt x="7408" y="696"/>
                </a:lnTo>
                <a:lnTo>
                  <a:pt x="7504" y="757"/>
                </a:lnTo>
                <a:lnTo>
                  <a:pt x="7592" y="819"/>
                </a:lnTo>
                <a:lnTo>
                  <a:pt x="7672" y="883"/>
                </a:lnTo>
                <a:lnTo>
                  <a:pt x="7744" y="948"/>
                </a:lnTo>
                <a:lnTo>
                  <a:pt x="7807" y="1015"/>
                </a:lnTo>
                <a:lnTo>
                  <a:pt x="7861" y="1084"/>
                </a:lnTo>
                <a:lnTo>
                  <a:pt x="7906" y="1153"/>
                </a:lnTo>
                <a:lnTo>
                  <a:pt x="7941" y="1224"/>
                </a:lnTo>
                <a:lnTo>
                  <a:pt x="7966" y="1296"/>
                </a:lnTo>
                <a:lnTo>
                  <a:pt x="7982" y="1369"/>
                </a:lnTo>
                <a:lnTo>
                  <a:pt x="7988" y="1443"/>
                </a:lnTo>
                <a:lnTo>
                  <a:pt x="7982" y="1517"/>
                </a:lnTo>
                <a:lnTo>
                  <a:pt x="7966" y="1590"/>
                </a:lnTo>
                <a:lnTo>
                  <a:pt x="7941" y="1662"/>
                </a:lnTo>
                <a:lnTo>
                  <a:pt x="7906" y="1733"/>
                </a:lnTo>
                <a:lnTo>
                  <a:pt x="7861" y="1803"/>
                </a:lnTo>
                <a:lnTo>
                  <a:pt x="7807" y="1871"/>
                </a:lnTo>
                <a:lnTo>
                  <a:pt x="7744" y="1938"/>
                </a:lnTo>
                <a:lnTo>
                  <a:pt x="7672" y="2004"/>
                </a:lnTo>
                <a:lnTo>
                  <a:pt x="7592" y="2068"/>
                </a:lnTo>
                <a:lnTo>
                  <a:pt x="7504" y="2130"/>
                </a:lnTo>
                <a:lnTo>
                  <a:pt x="7408" y="2191"/>
                </a:lnTo>
                <a:lnTo>
                  <a:pt x="7303" y="2249"/>
                </a:lnTo>
                <a:lnTo>
                  <a:pt x="7192" y="2306"/>
                </a:lnTo>
                <a:lnTo>
                  <a:pt x="7073" y="2361"/>
                </a:lnTo>
                <a:lnTo>
                  <a:pt x="6947" y="2412"/>
                </a:lnTo>
                <a:lnTo>
                  <a:pt x="6816" y="2463"/>
                </a:lnTo>
                <a:lnTo>
                  <a:pt x="6677" y="2511"/>
                </a:lnTo>
                <a:lnTo>
                  <a:pt x="6532" y="2556"/>
                </a:lnTo>
                <a:lnTo>
                  <a:pt x="6381" y="2599"/>
                </a:lnTo>
                <a:lnTo>
                  <a:pt x="6224" y="2640"/>
                </a:lnTo>
                <a:lnTo>
                  <a:pt x="6062" y="2677"/>
                </a:lnTo>
                <a:lnTo>
                  <a:pt x="5895" y="2712"/>
                </a:lnTo>
                <a:lnTo>
                  <a:pt x="5723" y="2744"/>
                </a:lnTo>
                <a:lnTo>
                  <a:pt x="5546" y="2773"/>
                </a:lnTo>
                <a:lnTo>
                  <a:pt x="5365" y="2799"/>
                </a:lnTo>
                <a:lnTo>
                  <a:pt x="5179" y="2821"/>
                </a:lnTo>
                <a:lnTo>
                  <a:pt x="4989" y="2840"/>
                </a:lnTo>
                <a:lnTo>
                  <a:pt x="4797" y="2857"/>
                </a:lnTo>
                <a:lnTo>
                  <a:pt x="4601" y="2870"/>
                </a:lnTo>
                <a:lnTo>
                  <a:pt x="4401" y="2879"/>
                </a:lnTo>
                <a:lnTo>
                  <a:pt x="4198" y="2884"/>
                </a:lnTo>
                <a:lnTo>
                  <a:pt x="3994" y="2886"/>
                </a:lnTo>
                <a:lnTo>
                  <a:pt x="3789" y="2884"/>
                </a:lnTo>
                <a:lnTo>
                  <a:pt x="3587" y="2879"/>
                </a:lnTo>
                <a:lnTo>
                  <a:pt x="3387" y="2870"/>
                </a:lnTo>
                <a:lnTo>
                  <a:pt x="3191" y="2857"/>
                </a:lnTo>
                <a:lnTo>
                  <a:pt x="2998" y="2840"/>
                </a:lnTo>
                <a:lnTo>
                  <a:pt x="2808" y="2821"/>
                </a:lnTo>
                <a:lnTo>
                  <a:pt x="2624" y="2799"/>
                </a:lnTo>
                <a:lnTo>
                  <a:pt x="2442" y="2773"/>
                </a:lnTo>
                <a:lnTo>
                  <a:pt x="2266" y="2744"/>
                </a:lnTo>
                <a:lnTo>
                  <a:pt x="2093" y="2712"/>
                </a:lnTo>
                <a:lnTo>
                  <a:pt x="1926" y="2677"/>
                </a:lnTo>
                <a:lnTo>
                  <a:pt x="1764" y="2640"/>
                </a:lnTo>
                <a:lnTo>
                  <a:pt x="1608" y="2599"/>
                </a:lnTo>
                <a:lnTo>
                  <a:pt x="1457" y="2556"/>
                </a:lnTo>
                <a:lnTo>
                  <a:pt x="1312" y="2511"/>
                </a:lnTo>
                <a:lnTo>
                  <a:pt x="1173" y="2463"/>
                </a:lnTo>
                <a:lnTo>
                  <a:pt x="1040" y="2412"/>
                </a:lnTo>
                <a:lnTo>
                  <a:pt x="914" y="2361"/>
                </a:lnTo>
                <a:lnTo>
                  <a:pt x="795" y="2306"/>
                </a:lnTo>
                <a:lnTo>
                  <a:pt x="684" y="2249"/>
                </a:lnTo>
                <a:lnTo>
                  <a:pt x="581" y="2191"/>
                </a:lnTo>
                <a:lnTo>
                  <a:pt x="484" y="2130"/>
                </a:lnTo>
                <a:lnTo>
                  <a:pt x="395" y="2068"/>
                </a:lnTo>
                <a:lnTo>
                  <a:pt x="315" y="2004"/>
                </a:lnTo>
                <a:lnTo>
                  <a:pt x="244" y="1938"/>
                </a:lnTo>
                <a:lnTo>
                  <a:pt x="181" y="1871"/>
                </a:lnTo>
                <a:lnTo>
                  <a:pt x="126" y="1803"/>
                </a:lnTo>
                <a:lnTo>
                  <a:pt x="82" y="1733"/>
                </a:lnTo>
                <a:lnTo>
                  <a:pt x="47" y="1662"/>
                </a:lnTo>
                <a:lnTo>
                  <a:pt x="22" y="1590"/>
                </a:lnTo>
                <a:lnTo>
                  <a:pt x="6" y="1517"/>
                </a:lnTo>
                <a:lnTo>
                  <a:pt x="0" y="1443"/>
                </a:lnTo>
                <a:lnTo>
                  <a:pt x="6" y="1369"/>
                </a:lnTo>
                <a:lnTo>
                  <a:pt x="22" y="1296"/>
                </a:lnTo>
                <a:lnTo>
                  <a:pt x="47" y="1224"/>
                </a:lnTo>
                <a:lnTo>
                  <a:pt x="82" y="1153"/>
                </a:lnTo>
                <a:lnTo>
                  <a:pt x="126" y="1084"/>
                </a:lnTo>
                <a:lnTo>
                  <a:pt x="181" y="1015"/>
                </a:lnTo>
                <a:lnTo>
                  <a:pt x="244" y="948"/>
                </a:lnTo>
                <a:lnTo>
                  <a:pt x="315" y="883"/>
                </a:lnTo>
                <a:lnTo>
                  <a:pt x="395" y="819"/>
                </a:lnTo>
                <a:lnTo>
                  <a:pt x="484" y="757"/>
                </a:lnTo>
                <a:lnTo>
                  <a:pt x="581" y="696"/>
                </a:lnTo>
                <a:lnTo>
                  <a:pt x="684" y="637"/>
                </a:lnTo>
                <a:lnTo>
                  <a:pt x="795" y="582"/>
                </a:lnTo>
                <a:lnTo>
                  <a:pt x="914" y="527"/>
                </a:lnTo>
                <a:lnTo>
                  <a:pt x="1040" y="474"/>
                </a:lnTo>
                <a:lnTo>
                  <a:pt x="1173" y="424"/>
                </a:lnTo>
                <a:lnTo>
                  <a:pt x="1312" y="377"/>
                </a:lnTo>
                <a:lnTo>
                  <a:pt x="1457" y="331"/>
                </a:lnTo>
                <a:lnTo>
                  <a:pt x="1608" y="288"/>
                </a:lnTo>
                <a:lnTo>
                  <a:pt x="1764" y="248"/>
                </a:lnTo>
                <a:lnTo>
                  <a:pt x="1926" y="210"/>
                </a:lnTo>
                <a:lnTo>
                  <a:pt x="2093" y="175"/>
                </a:lnTo>
                <a:lnTo>
                  <a:pt x="2266" y="143"/>
                </a:lnTo>
                <a:lnTo>
                  <a:pt x="2442" y="114"/>
                </a:lnTo>
                <a:lnTo>
                  <a:pt x="2624" y="89"/>
                </a:lnTo>
                <a:lnTo>
                  <a:pt x="2808" y="66"/>
                </a:lnTo>
                <a:lnTo>
                  <a:pt x="2998" y="46"/>
                </a:lnTo>
                <a:lnTo>
                  <a:pt x="3191" y="30"/>
                </a:lnTo>
                <a:lnTo>
                  <a:pt x="3387" y="17"/>
                </a:lnTo>
                <a:lnTo>
                  <a:pt x="3587" y="8"/>
                </a:lnTo>
                <a:lnTo>
                  <a:pt x="3789" y="2"/>
                </a:lnTo>
                <a:lnTo>
                  <a:pt x="3994" y="0"/>
                </a:lnTo>
              </a:path>
            </a:pathLst>
          </a:custGeom>
          <a:solidFill>
            <a:srgbClr val="CC99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18" name="Text Box 527"/>
          <p:cNvSpPr>
            <a:spLocks noChangeArrowheads="1"/>
          </p:cNvSpPr>
          <p:nvPr/>
        </p:nvSpPr>
        <p:spPr bwMode="auto">
          <a:xfrm>
            <a:off x="2582863" y="2843213"/>
            <a:ext cx="346075" cy="1857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200" tIns="0" rIns="7200" bIns="36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lang="de-DE" altLang="zh-CN" sz="1200" b="1">
                <a:solidFill>
                  <a:schemeClr val="bg1"/>
                </a:solidFill>
                <a:latin typeface="Arial Narrow" panose="020B0606020202030204" pitchFamily="34" charset="0"/>
                <a:ea typeface="宋体" panose="02010600030101010101" pitchFamily="2" charset="-122"/>
                <a:cs typeface="Times New Roman" panose="02020603050405020304" pitchFamily="18" charset="0"/>
              </a:rPr>
              <a:t>HLR</a:t>
            </a:r>
            <a:endParaRPr lang="de-DE" altLang="zh-CN" sz="1200" b="1">
              <a:solidFill>
                <a:schemeClr val="bg1"/>
              </a:solidFill>
              <a:latin typeface="Arial Narrow" panose="020B0606020202030204" pitchFamily="34" charset="0"/>
              <a:ea typeface="宋体" panose="02010600030101010101" pitchFamily="2" charset="-122"/>
              <a:cs typeface="Times New Roman" panose="02020603050405020304" pitchFamily="18" charset="0"/>
            </a:endParaRPr>
          </a:p>
        </p:txBody>
      </p:sp>
      <p:sp>
        <p:nvSpPr>
          <p:cNvPr id="2719" name="Oval 528"/>
          <p:cNvSpPr>
            <a:spLocks noChangeArrowheads="1"/>
          </p:cNvSpPr>
          <p:nvPr/>
        </p:nvSpPr>
        <p:spPr bwMode="auto">
          <a:xfrm>
            <a:off x="304800" y="1268413"/>
            <a:ext cx="503238" cy="4633912"/>
          </a:xfrm>
          <a:prstGeom prst="ellipse">
            <a:avLst/>
          </a:prstGeom>
          <a:solidFill>
            <a:srgbClr val="FFCC00">
              <a:alpha val="50195"/>
            </a:srgbClr>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 tIns="36000" rIns="36000" bIns="36000"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zh-CN" altLang="en-GB" b="1">
                <a:latin typeface="Times New Roman" panose="02020603050405020304" pitchFamily="18" charset="0"/>
                <a:ea typeface="宋体" panose="02010600030101010101" pitchFamily="2" charset="-122"/>
                <a:cs typeface="Times New Roman" panose="02020603050405020304" pitchFamily="18" charset="0"/>
              </a:rPr>
              <a:t>运营支撑系统</a:t>
            </a:r>
            <a:endParaRPr kumimoji="1" lang="zh-CN" altLang="en-GB" b="1">
              <a:latin typeface="Times New Roman" panose="02020603050405020304" pitchFamily="18" charset="0"/>
              <a:ea typeface="宋体" panose="02010600030101010101" pitchFamily="2" charset="-122"/>
              <a:cs typeface="Times New Roman" panose="02020603050405020304" pitchFamily="18" charset="0"/>
            </a:endParaRPr>
          </a:p>
          <a:p>
            <a:pPr algn="ctr">
              <a:buSzPct val="100000"/>
            </a:pPr>
            <a:r>
              <a:rPr kumimoji="1" lang="en-GB" altLang="zh-CN" b="1">
                <a:latin typeface="Times New Roman" panose="02020603050405020304" pitchFamily="18" charset="0"/>
                <a:ea typeface="宋体" panose="02010600030101010101" pitchFamily="2" charset="-122"/>
                <a:cs typeface="Times New Roman" panose="02020603050405020304" pitchFamily="18" charset="0"/>
              </a:rPr>
              <a:t>O</a:t>
            </a:r>
            <a:endParaRPr kumimoji="1" lang="en-GB" altLang="zh-CN" b="1">
              <a:latin typeface="Times New Roman" panose="02020603050405020304" pitchFamily="18" charset="0"/>
              <a:ea typeface="宋体" panose="02010600030101010101" pitchFamily="2" charset="-122"/>
              <a:cs typeface="Times New Roman" panose="02020603050405020304" pitchFamily="18" charset="0"/>
            </a:endParaRPr>
          </a:p>
          <a:p>
            <a:pPr algn="ctr">
              <a:buSzPct val="100000"/>
            </a:pPr>
            <a:r>
              <a:rPr kumimoji="1" lang="en-GB" altLang="zh-CN" b="1">
                <a:latin typeface="Times New Roman" panose="02020603050405020304" pitchFamily="18" charset="0"/>
                <a:ea typeface="宋体" panose="02010600030101010101" pitchFamily="2" charset="-122"/>
                <a:cs typeface="Times New Roman" panose="02020603050405020304" pitchFamily="18" charset="0"/>
              </a:rPr>
              <a:t>S</a:t>
            </a:r>
            <a:endParaRPr kumimoji="1" lang="en-GB" altLang="zh-CN" b="1">
              <a:latin typeface="Times New Roman" panose="02020603050405020304" pitchFamily="18" charset="0"/>
              <a:ea typeface="宋体" panose="02010600030101010101" pitchFamily="2" charset="-122"/>
              <a:cs typeface="Times New Roman" panose="02020603050405020304" pitchFamily="18" charset="0"/>
            </a:endParaRPr>
          </a:p>
          <a:p>
            <a:pPr algn="ctr">
              <a:buSzPct val="100000"/>
            </a:pPr>
            <a:r>
              <a:rPr kumimoji="1" lang="en-GB" altLang="zh-CN" b="1">
                <a:latin typeface="Times New Roman" panose="02020603050405020304" pitchFamily="18" charset="0"/>
                <a:ea typeface="宋体" panose="02010600030101010101" pitchFamily="2" charset="-122"/>
                <a:cs typeface="Times New Roman" panose="02020603050405020304" pitchFamily="18" charset="0"/>
              </a:rPr>
              <a:t>S</a:t>
            </a:r>
            <a:endParaRPr kumimoji="1" lang="en-GB" altLang="zh-CN" b="1">
              <a:latin typeface="Times New Roman" panose="02020603050405020304" pitchFamily="18" charset="0"/>
              <a:ea typeface="宋体" panose="02010600030101010101" pitchFamily="2" charset="-122"/>
              <a:cs typeface="Times New Roman" panose="02020603050405020304" pitchFamily="18" charset="0"/>
            </a:endParaRPr>
          </a:p>
        </p:txBody>
      </p:sp>
      <p:sp>
        <p:nvSpPr>
          <p:cNvPr id="2720" name="Rectangle 529"/>
          <p:cNvSpPr>
            <a:spLocks noChangeArrowheads="1"/>
          </p:cNvSpPr>
          <p:nvPr>
            <p:ph type="title" idx="4294967295"/>
          </p:nvPr>
        </p:nvSpPr>
        <p:spPr>
          <a:xfrm>
            <a:off x="628650" y="365125"/>
            <a:ext cx="7886700" cy="587375"/>
          </a:xfrm>
        </p:spPr>
        <p:txBody>
          <a:bodyPr/>
          <a:lstStyle/>
          <a:p>
            <a:pPr eaLnBrk="1" hangingPunct="1"/>
            <a:r>
              <a:rPr lang="zh-CN" altLang="en-US" dirty="0">
                <a:ea typeface="宋体" panose="02010600030101010101" pitchFamily="2" charset="-122"/>
              </a:rPr>
              <a:t>传送网在电信网络总体结构图的地位</a:t>
            </a:r>
            <a:endParaRPr lang="zh-CN" altLang="en-US" dirty="0">
              <a:ea typeface="宋体" panose="02010600030101010101" pitchFamily="2" charset="-122"/>
            </a:endParaRPr>
          </a:p>
        </p:txBody>
      </p:sp>
    </p:spTree>
  </p:cSld>
  <p:clrMapOvr>
    <a:masterClrMapping/>
  </p:clrMapOvr>
  <p:transition>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2"/>
          <p:cNvGrpSpPr/>
          <p:nvPr/>
        </p:nvGrpSpPr>
        <p:grpSpPr bwMode="auto">
          <a:xfrm>
            <a:off x="53975" y="325438"/>
            <a:ext cx="9102725" cy="5416550"/>
            <a:chOff x="34" y="205"/>
            <a:chExt cx="5734" cy="3412"/>
          </a:xfrm>
        </p:grpSpPr>
        <p:sp>
          <p:nvSpPr>
            <p:cNvPr id="25603" name="Rectangle 3"/>
            <p:cNvSpPr>
              <a:spLocks noChangeArrowheads="1"/>
            </p:cNvSpPr>
            <p:nvPr/>
          </p:nvSpPr>
          <p:spPr bwMode="auto">
            <a:xfrm>
              <a:off x="439" y="205"/>
              <a:ext cx="4909" cy="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3200" b="0" dirty="0">
                  <a:solidFill>
                    <a:schemeClr val="tx2"/>
                  </a:solidFill>
                  <a:latin typeface="+mn-lt"/>
                  <a:ea typeface="+mn-ea"/>
                  <a:cs typeface="+mn-ea"/>
                  <a:sym typeface="+mn-lt"/>
                </a:rPr>
                <a:t>DTE </a:t>
              </a:r>
              <a:r>
                <a:rPr lang="zh-CN" altLang="en-US" sz="3200" b="0" dirty="0">
                  <a:solidFill>
                    <a:schemeClr val="tx2"/>
                  </a:solidFill>
                  <a:latin typeface="+mn-lt"/>
                  <a:ea typeface="+mn-ea"/>
                  <a:cs typeface="+mn-ea"/>
                  <a:sym typeface="+mn-lt"/>
                </a:rPr>
                <a:t>通过 </a:t>
              </a:r>
              <a:r>
                <a:rPr lang="en-US" altLang="zh-CN" sz="3200" b="0" dirty="0">
                  <a:solidFill>
                    <a:schemeClr val="tx2"/>
                  </a:solidFill>
                  <a:latin typeface="+mn-lt"/>
                  <a:ea typeface="+mn-ea"/>
                  <a:cs typeface="+mn-ea"/>
                  <a:sym typeface="+mn-lt"/>
                </a:rPr>
                <a:t>DCE</a:t>
              </a:r>
              <a:r>
                <a:rPr lang="zh-CN" altLang="en-US" sz="3200" b="0" dirty="0">
                  <a:solidFill>
                    <a:schemeClr val="tx2"/>
                  </a:solidFill>
                  <a:latin typeface="+mn-lt"/>
                  <a:ea typeface="+mn-ea"/>
                  <a:cs typeface="+mn-ea"/>
                  <a:sym typeface="+mn-lt"/>
                </a:rPr>
                <a:t>与通信传输线路相连 </a:t>
              </a:r>
              <a:endParaRPr lang="zh-CN" altLang="en-US" sz="3200" b="0" dirty="0">
                <a:solidFill>
                  <a:schemeClr val="tx2"/>
                </a:solidFill>
                <a:latin typeface="+mn-lt"/>
                <a:ea typeface="+mn-ea"/>
                <a:cs typeface="+mn-ea"/>
                <a:sym typeface="+mn-lt"/>
              </a:endParaRPr>
            </a:p>
          </p:txBody>
        </p:sp>
        <p:sp>
          <p:nvSpPr>
            <p:cNvPr id="25604" name="AutoShape 4"/>
            <p:cNvSpPr>
              <a:spLocks noChangeArrowheads="1"/>
            </p:cNvSpPr>
            <p:nvPr/>
          </p:nvSpPr>
          <p:spPr bwMode="auto">
            <a:xfrm>
              <a:off x="3720" y="1783"/>
              <a:ext cx="1734" cy="1328"/>
            </a:xfrm>
            <a:prstGeom prst="roundRect">
              <a:avLst>
                <a:gd name="adj" fmla="val 16667"/>
              </a:avLst>
            </a:prstGeom>
            <a:solidFill>
              <a:srgbClr val="66FF99"/>
            </a:solidFill>
            <a:ln w="1905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5605" name="AutoShape 5"/>
            <p:cNvSpPr>
              <a:spLocks noChangeArrowheads="1"/>
            </p:cNvSpPr>
            <p:nvPr/>
          </p:nvSpPr>
          <p:spPr bwMode="auto">
            <a:xfrm>
              <a:off x="4509" y="1843"/>
              <a:ext cx="839" cy="1087"/>
            </a:xfrm>
            <a:prstGeom prst="roundRect">
              <a:avLst>
                <a:gd name="adj" fmla="val 16667"/>
              </a:avLst>
            </a:prstGeom>
            <a:solidFill>
              <a:srgbClr val="FFFF66"/>
            </a:solidFill>
            <a:ln w="1270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5606" name="AutoShape 6"/>
            <p:cNvSpPr>
              <a:spLocks noChangeArrowheads="1"/>
            </p:cNvSpPr>
            <p:nvPr/>
          </p:nvSpPr>
          <p:spPr bwMode="auto">
            <a:xfrm>
              <a:off x="150" y="1783"/>
              <a:ext cx="1824" cy="1328"/>
            </a:xfrm>
            <a:prstGeom prst="roundRect">
              <a:avLst>
                <a:gd name="adj" fmla="val 16667"/>
              </a:avLst>
            </a:prstGeom>
            <a:solidFill>
              <a:srgbClr val="66FF99"/>
            </a:solidFill>
            <a:ln w="1905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5607" name="AutoShape 7"/>
            <p:cNvSpPr>
              <a:spLocks noChangeArrowheads="1"/>
            </p:cNvSpPr>
            <p:nvPr/>
          </p:nvSpPr>
          <p:spPr bwMode="auto">
            <a:xfrm>
              <a:off x="256" y="1843"/>
              <a:ext cx="841" cy="1087"/>
            </a:xfrm>
            <a:prstGeom prst="roundRect">
              <a:avLst>
                <a:gd name="adj" fmla="val 16667"/>
              </a:avLst>
            </a:prstGeom>
            <a:solidFill>
              <a:srgbClr val="FFFF66"/>
            </a:solidFill>
            <a:ln w="12700">
              <a:solidFill>
                <a:schemeClr val="tx1"/>
              </a:solidFill>
              <a:prstDash val="dash"/>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5608" name="Line 8"/>
            <p:cNvSpPr>
              <a:spLocks noChangeShapeType="1"/>
            </p:cNvSpPr>
            <p:nvPr/>
          </p:nvSpPr>
          <p:spPr bwMode="auto">
            <a:xfrm>
              <a:off x="4351" y="2567"/>
              <a:ext cx="314" cy="0"/>
            </a:xfrm>
            <a:prstGeom prst="line">
              <a:avLst/>
            </a:prstGeom>
            <a:noFill/>
            <a:ln w="76200" cmpd="tri">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09" name="Line 9"/>
            <p:cNvSpPr>
              <a:spLocks noChangeShapeType="1"/>
            </p:cNvSpPr>
            <p:nvPr/>
          </p:nvSpPr>
          <p:spPr bwMode="auto">
            <a:xfrm>
              <a:off x="991" y="2627"/>
              <a:ext cx="315" cy="0"/>
            </a:xfrm>
            <a:prstGeom prst="line">
              <a:avLst/>
            </a:prstGeom>
            <a:noFill/>
            <a:ln w="76200" cmpd="tri">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10" name="Rectangle 10"/>
            <p:cNvSpPr>
              <a:spLocks noChangeArrowheads="1"/>
            </p:cNvSpPr>
            <p:nvPr/>
          </p:nvSpPr>
          <p:spPr bwMode="auto">
            <a:xfrm>
              <a:off x="454" y="1842"/>
              <a:ext cx="439"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DTE</a:t>
              </a:r>
              <a:endParaRPr lang="en-US" altLang="zh-CN" sz="2000" b="0">
                <a:solidFill>
                  <a:srgbClr val="333399"/>
                </a:solidFill>
                <a:latin typeface="+mn-lt"/>
                <a:ea typeface="+mn-ea"/>
                <a:cs typeface="+mn-ea"/>
                <a:sym typeface="+mn-lt"/>
              </a:endParaRPr>
            </a:p>
          </p:txBody>
        </p:sp>
        <p:sp>
          <p:nvSpPr>
            <p:cNvPr id="25611" name="Rectangle 11"/>
            <p:cNvSpPr>
              <a:spLocks noChangeArrowheads="1"/>
            </p:cNvSpPr>
            <p:nvPr/>
          </p:nvSpPr>
          <p:spPr bwMode="auto">
            <a:xfrm>
              <a:off x="1452" y="2160"/>
              <a:ext cx="457"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DCE</a:t>
              </a:r>
              <a:endParaRPr lang="en-US" altLang="zh-CN" sz="2000" b="0">
                <a:solidFill>
                  <a:srgbClr val="333399"/>
                </a:solidFill>
                <a:latin typeface="+mn-lt"/>
                <a:ea typeface="+mn-ea"/>
                <a:cs typeface="+mn-ea"/>
                <a:sym typeface="+mn-lt"/>
              </a:endParaRPr>
            </a:p>
          </p:txBody>
        </p:sp>
        <p:sp>
          <p:nvSpPr>
            <p:cNvPr id="25612" name="Rectangle 12"/>
            <p:cNvSpPr>
              <a:spLocks noChangeArrowheads="1"/>
            </p:cNvSpPr>
            <p:nvPr/>
          </p:nvSpPr>
          <p:spPr bwMode="auto">
            <a:xfrm>
              <a:off x="3868" y="2160"/>
              <a:ext cx="457"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DCE</a:t>
              </a:r>
              <a:endParaRPr lang="en-US" altLang="zh-CN" sz="2000" b="0">
                <a:solidFill>
                  <a:srgbClr val="333399"/>
                </a:solidFill>
                <a:latin typeface="+mn-lt"/>
                <a:ea typeface="+mn-ea"/>
                <a:cs typeface="+mn-ea"/>
                <a:sym typeface="+mn-lt"/>
              </a:endParaRPr>
            </a:p>
          </p:txBody>
        </p:sp>
        <p:sp>
          <p:nvSpPr>
            <p:cNvPr id="25613" name="Freeform 13"/>
            <p:cNvSpPr/>
            <p:nvPr/>
          </p:nvSpPr>
          <p:spPr bwMode="auto">
            <a:xfrm>
              <a:off x="1877" y="2537"/>
              <a:ext cx="1924" cy="61"/>
            </a:xfrm>
            <a:custGeom>
              <a:avLst/>
              <a:gdLst>
                <a:gd name="T0" fmla="*/ 0 w 1759"/>
                <a:gd name="T1" fmla="*/ 0 h 49"/>
                <a:gd name="T2" fmla="*/ 2122 w 1759"/>
                <a:gd name="T3" fmla="*/ 0 h 49"/>
                <a:gd name="T4" fmla="*/ 1990 w 1759"/>
                <a:gd name="T5" fmla="*/ 346 h 49"/>
                <a:gd name="T6" fmla="*/ 3939 w 1759"/>
                <a:gd name="T7" fmla="*/ 346 h 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59" h="49">
                  <a:moveTo>
                    <a:pt x="0" y="0"/>
                  </a:moveTo>
                  <a:lnTo>
                    <a:pt x="948" y="0"/>
                  </a:lnTo>
                  <a:lnTo>
                    <a:pt x="888" y="48"/>
                  </a:lnTo>
                  <a:lnTo>
                    <a:pt x="1758" y="48"/>
                  </a:lnTo>
                </a:path>
              </a:pathLst>
            </a:custGeom>
            <a:noFill/>
            <a:ln w="38100" cap="rnd" cmpd="sng">
              <a:solidFill>
                <a:srgbClr val="333399"/>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5614" name="Rectangle 14"/>
            <p:cNvSpPr>
              <a:spLocks noChangeArrowheads="1"/>
            </p:cNvSpPr>
            <p:nvPr/>
          </p:nvSpPr>
          <p:spPr bwMode="auto">
            <a:xfrm>
              <a:off x="2303" y="2205"/>
              <a:ext cx="1229"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a:solidFill>
                    <a:srgbClr val="333399"/>
                  </a:solidFill>
                  <a:latin typeface="+mn-lt"/>
                  <a:ea typeface="+mn-ea"/>
                  <a:cs typeface="+mn-ea"/>
                  <a:sym typeface="+mn-lt"/>
                </a:rPr>
                <a:t>串行比特传输</a:t>
              </a:r>
              <a:endParaRPr lang="zh-CN" altLang="en-US" sz="2000" b="0">
                <a:solidFill>
                  <a:srgbClr val="333399"/>
                </a:solidFill>
                <a:latin typeface="+mn-lt"/>
                <a:ea typeface="+mn-ea"/>
                <a:cs typeface="+mn-ea"/>
                <a:sym typeface="+mn-lt"/>
              </a:endParaRPr>
            </a:p>
          </p:txBody>
        </p:sp>
        <p:sp>
          <p:nvSpPr>
            <p:cNvPr id="25615" name="Rectangle 15"/>
            <p:cNvSpPr>
              <a:spLocks noChangeArrowheads="1"/>
            </p:cNvSpPr>
            <p:nvPr/>
          </p:nvSpPr>
          <p:spPr bwMode="auto">
            <a:xfrm>
              <a:off x="3649" y="1364"/>
              <a:ext cx="1246"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a:solidFill>
                    <a:srgbClr val="333399"/>
                  </a:solidFill>
                  <a:latin typeface="+mn-lt"/>
                  <a:ea typeface="+mn-ea"/>
                  <a:cs typeface="+mn-ea"/>
                  <a:sym typeface="+mn-lt"/>
                </a:rPr>
                <a:t>信号线与控制线</a:t>
              </a:r>
              <a:endParaRPr lang="zh-CN" altLang="en-US" sz="2000" b="0">
                <a:solidFill>
                  <a:srgbClr val="333399"/>
                </a:solidFill>
                <a:latin typeface="+mn-lt"/>
                <a:ea typeface="+mn-ea"/>
                <a:cs typeface="+mn-ea"/>
                <a:sym typeface="+mn-lt"/>
              </a:endParaRPr>
            </a:p>
          </p:txBody>
        </p:sp>
        <p:sp>
          <p:nvSpPr>
            <p:cNvPr id="25616" name="Line 16"/>
            <p:cNvSpPr>
              <a:spLocks noChangeShapeType="1"/>
            </p:cNvSpPr>
            <p:nvPr/>
          </p:nvSpPr>
          <p:spPr bwMode="auto">
            <a:xfrm flipH="1">
              <a:off x="1157" y="1662"/>
              <a:ext cx="296" cy="935"/>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17" name="Line 17"/>
            <p:cNvSpPr>
              <a:spLocks noChangeShapeType="1"/>
            </p:cNvSpPr>
            <p:nvPr/>
          </p:nvSpPr>
          <p:spPr bwMode="auto">
            <a:xfrm>
              <a:off x="4306" y="1639"/>
              <a:ext cx="168" cy="889"/>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18" name="Line 18"/>
            <p:cNvSpPr>
              <a:spLocks noChangeShapeType="1"/>
            </p:cNvSpPr>
            <p:nvPr/>
          </p:nvSpPr>
          <p:spPr bwMode="auto">
            <a:xfrm>
              <a:off x="4403" y="2687"/>
              <a:ext cx="0" cy="846"/>
            </a:xfrm>
            <a:prstGeom prst="line">
              <a:avLst/>
            </a:prstGeom>
            <a:noFill/>
            <a:ln w="28575">
              <a:solidFill>
                <a:srgbClr val="333399"/>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19" name="Line 19"/>
            <p:cNvSpPr>
              <a:spLocks noChangeShapeType="1"/>
            </p:cNvSpPr>
            <p:nvPr/>
          </p:nvSpPr>
          <p:spPr bwMode="auto">
            <a:xfrm>
              <a:off x="1253" y="3370"/>
              <a:ext cx="3150" cy="0"/>
            </a:xfrm>
            <a:prstGeom prst="line">
              <a:avLst/>
            </a:prstGeom>
            <a:noFill/>
            <a:ln w="28575">
              <a:solidFill>
                <a:srgbClr val="333399"/>
              </a:solidFill>
              <a:round/>
              <a:headEnd type="triangle" w="sm" len="lg"/>
              <a:tailEnd type="triangle" w="sm"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20" name="Rectangle 20"/>
            <p:cNvSpPr>
              <a:spLocks noChangeArrowheads="1"/>
            </p:cNvSpPr>
            <p:nvPr/>
          </p:nvSpPr>
          <p:spPr bwMode="auto">
            <a:xfrm>
              <a:off x="34" y="1361"/>
              <a:ext cx="76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a:solidFill>
                    <a:srgbClr val="333399"/>
                  </a:solidFill>
                  <a:latin typeface="+mn-lt"/>
                  <a:ea typeface="+mn-ea"/>
                  <a:cs typeface="+mn-ea"/>
                  <a:sym typeface="+mn-lt"/>
                </a:rPr>
                <a:t>用户环境</a:t>
              </a:r>
              <a:endParaRPr lang="zh-CN" altLang="en-US" sz="2000" b="0">
                <a:solidFill>
                  <a:srgbClr val="333399"/>
                </a:solidFill>
                <a:latin typeface="+mn-lt"/>
                <a:ea typeface="+mn-ea"/>
                <a:cs typeface="+mn-ea"/>
                <a:sym typeface="+mn-lt"/>
              </a:endParaRPr>
            </a:p>
          </p:txBody>
        </p:sp>
        <p:sp>
          <p:nvSpPr>
            <p:cNvPr id="25621" name="Rectangle 21"/>
            <p:cNvSpPr>
              <a:spLocks noChangeArrowheads="1"/>
            </p:cNvSpPr>
            <p:nvPr/>
          </p:nvSpPr>
          <p:spPr bwMode="auto">
            <a:xfrm>
              <a:off x="2487" y="3221"/>
              <a:ext cx="761" cy="266"/>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a:solidFill>
                    <a:srgbClr val="333399"/>
                  </a:solidFill>
                  <a:latin typeface="+mn-lt"/>
                  <a:ea typeface="+mn-ea"/>
                  <a:cs typeface="+mn-ea"/>
                  <a:sym typeface="+mn-lt"/>
                </a:rPr>
                <a:t>通信环境</a:t>
              </a:r>
              <a:endParaRPr lang="zh-CN" altLang="en-US" sz="2000" b="0">
                <a:solidFill>
                  <a:srgbClr val="333399"/>
                </a:solidFill>
                <a:latin typeface="+mn-lt"/>
                <a:ea typeface="+mn-ea"/>
                <a:cs typeface="+mn-ea"/>
                <a:sym typeface="+mn-lt"/>
              </a:endParaRPr>
            </a:p>
          </p:txBody>
        </p:sp>
        <p:sp>
          <p:nvSpPr>
            <p:cNvPr id="25622" name="Rectangle 22"/>
            <p:cNvSpPr>
              <a:spLocks noChangeArrowheads="1"/>
            </p:cNvSpPr>
            <p:nvPr/>
          </p:nvSpPr>
          <p:spPr bwMode="auto">
            <a:xfrm>
              <a:off x="47" y="3349"/>
              <a:ext cx="76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a:solidFill>
                    <a:srgbClr val="333399"/>
                  </a:solidFill>
                  <a:latin typeface="+mn-lt"/>
                  <a:ea typeface="+mn-ea"/>
                  <a:cs typeface="+mn-ea"/>
                  <a:sym typeface="+mn-lt"/>
                </a:rPr>
                <a:t>用户设施</a:t>
              </a:r>
              <a:endParaRPr lang="zh-CN" altLang="en-US" sz="2000" b="0">
                <a:solidFill>
                  <a:srgbClr val="333399"/>
                </a:solidFill>
                <a:latin typeface="+mn-lt"/>
                <a:ea typeface="+mn-ea"/>
                <a:cs typeface="+mn-ea"/>
                <a:sym typeface="+mn-lt"/>
              </a:endParaRPr>
            </a:p>
          </p:txBody>
        </p:sp>
        <p:sp>
          <p:nvSpPr>
            <p:cNvPr id="25623" name="Rectangle 23"/>
            <p:cNvSpPr>
              <a:spLocks noChangeArrowheads="1"/>
            </p:cNvSpPr>
            <p:nvPr/>
          </p:nvSpPr>
          <p:spPr bwMode="auto">
            <a:xfrm>
              <a:off x="2553" y="2755"/>
              <a:ext cx="683" cy="241"/>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25624" name="Rectangle 24"/>
            <p:cNvSpPr>
              <a:spLocks noChangeArrowheads="1"/>
            </p:cNvSpPr>
            <p:nvPr/>
          </p:nvSpPr>
          <p:spPr bwMode="auto">
            <a:xfrm>
              <a:off x="2363" y="2797"/>
              <a:ext cx="76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a:solidFill>
                    <a:srgbClr val="333399"/>
                  </a:solidFill>
                  <a:latin typeface="+mn-lt"/>
                  <a:ea typeface="+mn-ea"/>
                  <a:cs typeface="+mn-ea"/>
                  <a:sym typeface="+mn-lt"/>
                </a:rPr>
                <a:t>通信设施</a:t>
              </a:r>
              <a:endParaRPr lang="zh-CN" altLang="en-US" sz="2000" b="0">
                <a:solidFill>
                  <a:srgbClr val="333399"/>
                </a:solidFill>
                <a:latin typeface="+mn-lt"/>
                <a:ea typeface="+mn-ea"/>
                <a:cs typeface="+mn-ea"/>
                <a:sym typeface="+mn-lt"/>
              </a:endParaRPr>
            </a:p>
          </p:txBody>
        </p:sp>
        <p:pic>
          <p:nvPicPr>
            <p:cNvPr id="29721" name="Picture 25"/>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11" y="2084"/>
              <a:ext cx="733"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pic>
          <p:nvPicPr>
            <p:cNvPr id="29722" name="Picture 26"/>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29" y="2339"/>
              <a:ext cx="760"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3" name="Picture 27"/>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49" y="2339"/>
              <a:ext cx="760" cy="4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724" name="Picture 28"/>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561" y="2084"/>
              <a:ext cx="733" cy="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699">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tx1"/>
                    </a:outerShdw>
                  </a:effectLst>
                </a14:hiddenEffects>
              </a:ext>
            </a:extLst>
          </p:spPr>
        </p:pic>
        <p:sp>
          <p:nvSpPr>
            <p:cNvPr id="25629" name="Rectangle 29"/>
            <p:cNvSpPr>
              <a:spLocks noChangeArrowheads="1"/>
            </p:cNvSpPr>
            <p:nvPr/>
          </p:nvSpPr>
          <p:spPr bwMode="auto">
            <a:xfrm>
              <a:off x="4707" y="1842"/>
              <a:ext cx="439"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000" b="0">
                  <a:solidFill>
                    <a:srgbClr val="333399"/>
                  </a:solidFill>
                  <a:latin typeface="+mn-lt"/>
                  <a:ea typeface="+mn-ea"/>
                  <a:cs typeface="+mn-ea"/>
                  <a:sym typeface="+mn-lt"/>
                </a:rPr>
                <a:t>DTE</a:t>
              </a:r>
              <a:endParaRPr lang="en-US" altLang="zh-CN" sz="2000" b="0">
                <a:solidFill>
                  <a:srgbClr val="333399"/>
                </a:solidFill>
                <a:latin typeface="+mn-lt"/>
                <a:ea typeface="+mn-ea"/>
                <a:cs typeface="+mn-ea"/>
                <a:sym typeface="+mn-lt"/>
              </a:endParaRPr>
            </a:p>
          </p:txBody>
        </p:sp>
        <p:sp>
          <p:nvSpPr>
            <p:cNvPr id="25630" name="Rectangle 30"/>
            <p:cNvSpPr>
              <a:spLocks noChangeArrowheads="1"/>
            </p:cNvSpPr>
            <p:nvPr/>
          </p:nvSpPr>
          <p:spPr bwMode="auto">
            <a:xfrm>
              <a:off x="939" y="1350"/>
              <a:ext cx="1246"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a:solidFill>
                    <a:srgbClr val="333399"/>
                  </a:solidFill>
                  <a:latin typeface="+mn-lt"/>
                  <a:ea typeface="+mn-ea"/>
                  <a:cs typeface="+mn-ea"/>
                  <a:sym typeface="+mn-lt"/>
                </a:rPr>
                <a:t>信号线与控制线</a:t>
              </a:r>
              <a:endParaRPr lang="zh-CN" altLang="en-US" sz="2000" b="0">
                <a:solidFill>
                  <a:srgbClr val="333399"/>
                </a:solidFill>
                <a:latin typeface="+mn-lt"/>
                <a:ea typeface="+mn-ea"/>
                <a:cs typeface="+mn-ea"/>
                <a:sym typeface="+mn-lt"/>
              </a:endParaRPr>
            </a:p>
          </p:txBody>
        </p:sp>
        <p:sp>
          <p:nvSpPr>
            <p:cNvPr id="25631" name="Line 31"/>
            <p:cNvSpPr>
              <a:spLocks noChangeShapeType="1"/>
            </p:cNvSpPr>
            <p:nvPr/>
          </p:nvSpPr>
          <p:spPr bwMode="auto">
            <a:xfrm>
              <a:off x="1253" y="2687"/>
              <a:ext cx="0" cy="846"/>
            </a:xfrm>
            <a:prstGeom prst="line">
              <a:avLst/>
            </a:prstGeom>
            <a:noFill/>
            <a:ln w="28575">
              <a:solidFill>
                <a:srgbClr val="333399"/>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sp>
          <p:nvSpPr>
            <p:cNvPr id="25632" name="Line 32"/>
            <p:cNvSpPr>
              <a:spLocks noChangeShapeType="1"/>
            </p:cNvSpPr>
            <p:nvPr/>
          </p:nvSpPr>
          <p:spPr bwMode="auto">
            <a:xfrm flipV="1">
              <a:off x="549" y="3087"/>
              <a:ext cx="259" cy="289"/>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5633" name="Rectangle 33"/>
            <p:cNvSpPr>
              <a:spLocks noChangeArrowheads="1"/>
            </p:cNvSpPr>
            <p:nvPr/>
          </p:nvSpPr>
          <p:spPr bwMode="auto">
            <a:xfrm>
              <a:off x="4699" y="3351"/>
              <a:ext cx="76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a:solidFill>
                    <a:srgbClr val="333399"/>
                  </a:solidFill>
                  <a:latin typeface="+mn-lt"/>
                  <a:ea typeface="+mn-ea"/>
                  <a:cs typeface="+mn-ea"/>
                  <a:sym typeface="+mn-lt"/>
                </a:rPr>
                <a:t>用户设施</a:t>
              </a:r>
              <a:endParaRPr lang="zh-CN" altLang="en-US" sz="2000" b="0">
                <a:solidFill>
                  <a:srgbClr val="333399"/>
                </a:solidFill>
                <a:latin typeface="+mn-lt"/>
                <a:ea typeface="+mn-ea"/>
                <a:cs typeface="+mn-ea"/>
                <a:sym typeface="+mn-lt"/>
              </a:endParaRPr>
            </a:p>
          </p:txBody>
        </p:sp>
        <p:sp>
          <p:nvSpPr>
            <p:cNvPr id="25634" name="Line 34"/>
            <p:cNvSpPr>
              <a:spLocks noChangeShapeType="1"/>
            </p:cNvSpPr>
            <p:nvPr/>
          </p:nvSpPr>
          <p:spPr bwMode="auto">
            <a:xfrm flipH="1" flipV="1">
              <a:off x="4760" y="3087"/>
              <a:ext cx="274" cy="289"/>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5635" name="Line 35"/>
            <p:cNvSpPr>
              <a:spLocks noChangeShapeType="1"/>
            </p:cNvSpPr>
            <p:nvPr/>
          </p:nvSpPr>
          <p:spPr bwMode="auto">
            <a:xfrm>
              <a:off x="380" y="1616"/>
              <a:ext cx="34" cy="348"/>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5636" name="Rectangle 36"/>
            <p:cNvSpPr>
              <a:spLocks noChangeArrowheads="1"/>
            </p:cNvSpPr>
            <p:nvPr/>
          </p:nvSpPr>
          <p:spPr bwMode="auto">
            <a:xfrm>
              <a:off x="5007" y="1350"/>
              <a:ext cx="761" cy="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000" b="0">
                  <a:solidFill>
                    <a:srgbClr val="333399"/>
                  </a:solidFill>
                  <a:latin typeface="+mn-lt"/>
                  <a:ea typeface="+mn-ea"/>
                  <a:cs typeface="+mn-ea"/>
                  <a:sym typeface="+mn-lt"/>
                </a:rPr>
                <a:t>用户环境</a:t>
              </a:r>
              <a:endParaRPr lang="zh-CN" altLang="en-US" sz="2000" b="0">
                <a:solidFill>
                  <a:srgbClr val="333399"/>
                </a:solidFill>
                <a:latin typeface="+mn-lt"/>
                <a:ea typeface="+mn-ea"/>
                <a:cs typeface="+mn-ea"/>
                <a:sym typeface="+mn-lt"/>
              </a:endParaRPr>
            </a:p>
          </p:txBody>
        </p:sp>
        <p:sp>
          <p:nvSpPr>
            <p:cNvPr id="25637" name="Line 37"/>
            <p:cNvSpPr>
              <a:spLocks noChangeShapeType="1"/>
            </p:cNvSpPr>
            <p:nvPr/>
          </p:nvSpPr>
          <p:spPr bwMode="auto">
            <a:xfrm flipH="1">
              <a:off x="5190" y="1570"/>
              <a:ext cx="225" cy="394"/>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5638" name="Line 38"/>
            <p:cNvSpPr>
              <a:spLocks noChangeShapeType="1"/>
            </p:cNvSpPr>
            <p:nvPr/>
          </p:nvSpPr>
          <p:spPr bwMode="auto">
            <a:xfrm flipH="1" flipV="1">
              <a:off x="2503" y="2532"/>
              <a:ext cx="274" cy="29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gr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12700" y="692150"/>
            <a:ext cx="8763000" cy="5813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kumimoji="0" lang="zh-CN" altLang="en-US" sz="2400" b="0" dirty="0">
                <a:latin typeface="+mn-lt"/>
                <a:ea typeface="+mn-ea"/>
                <a:cs typeface="+mn-ea"/>
                <a:sym typeface="+mn-lt"/>
              </a:rPr>
              <a:t>数据通信可分为同步通信和异步通信两大类</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同步通信（</a:t>
            </a:r>
            <a:r>
              <a:rPr lang="en-US" altLang="zh-CN" sz="2400" b="0" dirty="0">
                <a:solidFill>
                  <a:srgbClr val="0066CC"/>
                </a:solidFill>
                <a:latin typeface="+mn-lt"/>
                <a:ea typeface="+mn-ea"/>
                <a:cs typeface="+mn-ea"/>
                <a:sym typeface="+mn-lt"/>
              </a:rPr>
              <a:t>Synchronous Communication</a:t>
            </a:r>
            <a:r>
              <a:rPr lang="zh-CN" altLang="en-US" sz="2400" b="0" dirty="0">
                <a:solidFill>
                  <a:srgbClr val="0066CC"/>
                </a:solidFill>
                <a:latin typeface="+mn-lt"/>
                <a:ea typeface="+mn-ea"/>
                <a:cs typeface="+mn-ea"/>
                <a:sym typeface="+mn-lt"/>
              </a:rPr>
              <a:t>）</a:t>
            </a:r>
            <a:endParaRPr lang="zh-CN" altLang="en-US" sz="2400" b="0" dirty="0">
              <a:solidFill>
                <a:srgbClr val="0066CC"/>
              </a:solidFill>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要求收发双方的时钟频率相等，</a:t>
            </a:r>
            <a:r>
              <a:rPr kumimoji="0" lang="zh-CN" altLang="en-US" sz="2400" b="0" dirty="0">
                <a:latin typeface="+mn-lt"/>
                <a:ea typeface="+mn-ea"/>
                <a:cs typeface="+mn-ea"/>
                <a:sym typeface="+mn-lt"/>
              </a:rPr>
              <a:t>发送端发送连续的比特流。</a:t>
            </a:r>
            <a:endParaRPr kumimoji="0" lang="zh-CN" altLang="en-US" sz="2400" b="0" dirty="0">
              <a:latin typeface="+mn-lt"/>
              <a:ea typeface="+mn-ea"/>
              <a:cs typeface="+mn-ea"/>
              <a:sym typeface="+mn-lt"/>
            </a:endParaRPr>
          </a:p>
          <a:p>
            <a:pPr eaLnBrk="1" latinLnBrk="0" hangingPunct="1">
              <a:lnSpc>
                <a:spcPct val="120000"/>
              </a:lnSpc>
              <a:spcBef>
                <a:spcPct val="0"/>
              </a:spcBef>
              <a:buFontTx/>
              <a:buNone/>
              <a:defRPr/>
            </a:pPr>
            <a:endParaRPr kumimoji="0" lang="zh-CN" altLang="en-US" sz="2400" b="0" dirty="0">
              <a:latin typeface="+mn-lt"/>
              <a:ea typeface="+mn-ea"/>
              <a:cs typeface="+mn-ea"/>
              <a:sym typeface="+mn-lt"/>
            </a:endParaRPr>
          </a:p>
          <a:p>
            <a:pPr eaLnBrk="1" latinLnBrk="0" hangingPunct="1">
              <a:lnSpc>
                <a:spcPct val="120000"/>
              </a:lnSpc>
              <a:spcBef>
                <a:spcPct val="0"/>
              </a:spcBef>
              <a:buFontTx/>
              <a:buNone/>
              <a:defRPr/>
            </a:pPr>
            <a:endParaRPr kumimoji="0" lang="zh-CN" altLang="en-US" sz="2400" b="0" dirty="0">
              <a:latin typeface="+mn-lt"/>
              <a:ea typeface="+mn-ea"/>
              <a:cs typeface="+mn-ea"/>
              <a:sym typeface="+mn-lt"/>
            </a:endParaRPr>
          </a:p>
          <a:p>
            <a:pPr eaLnBrk="1" latinLnBrk="0" hangingPunct="1">
              <a:lnSpc>
                <a:spcPct val="120000"/>
              </a:lnSpc>
              <a:spcBef>
                <a:spcPct val="0"/>
              </a:spcBef>
              <a:buFontTx/>
              <a:buNone/>
              <a:defRPr/>
            </a:pPr>
            <a:endParaRPr lang="zh-CN" altLang="en-US" sz="2400" b="0" dirty="0">
              <a:solidFill>
                <a:srgbClr val="0066CC"/>
              </a:solidFill>
              <a:latin typeface="+mn-lt"/>
              <a:ea typeface="+mn-ea"/>
              <a:cs typeface="+mn-ea"/>
              <a:sym typeface="+mn-lt"/>
            </a:endParaRPr>
          </a:p>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异步通信（</a:t>
            </a:r>
            <a:r>
              <a:rPr lang="en-US" altLang="zh-CN" sz="2400" b="0" dirty="0">
                <a:solidFill>
                  <a:srgbClr val="0066CC"/>
                </a:solidFill>
                <a:latin typeface="+mn-lt"/>
                <a:ea typeface="+mn-ea"/>
                <a:cs typeface="+mn-ea"/>
                <a:sym typeface="+mn-lt"/>
              </a:rPr>
              <a:t>Asynchronous </a:t>
            </a:r>
            <a:endParaRPr lang="en-US" altLang="zh-CN" sz="2400" b="0" dirty="0">
              <a:solidFill>
                <a:srgbClr val="0066CC"/>
              </a:solidFill>
              <a:latin typeface="+mn-lt"/>
              <a:ea typeface="+mn-ea"/>
              <a:cs typeface="+mn-ea"/>
              <a:sym typeface="+mn-lt"/>
            </a:endParaRPr>
          </a:p>
          <a:p>
            <a:pPr eaLnBrk="1" latinLnBrk="0" hangingPunct="1">
              <a:lnSpc>
                <a:spcPct val="120000"/>
              </a:lnSpc>
              <a:spcBef>
                <a:spcPct val="0"/>
              </a:spcBef>
              <a:buFontTx/>
              <a:buNone/>
              <a:defRPr/>
            </a:pPr>
            <a:r>
              <a:rPr lang="en-US" altLang="zh-CN" sz="2400" b="0" dirty="0">
                <a:solidFill>
                  <a:srgbClr val="0066CC"/>
                </a:solidFill>
                <a:latin typeface="+mn-lt"/>
                <a:ea typeface="+mn-ea"/>
                <a:cs typeface="+mn-ea"/>
                <a:sym typeface="+mn-lt"/>
              </a:rPr>
              <a:t>Communication</a:t>
            </a:r>
            <a:r>
              <a:rPr lang="zh-CN" altLang="en-US" sz="2400" b="0" dirty="0">
                <a:solidFill>
                  <a:srgbClr val="0066CC"/>
                </a:solidFill>
                <a:latin typeface="+mn-lt"/>
                <a:ea typeface="+mn-ea"/>
                <a:cs typeface="+mn-ea"/>
                <a:sym typeface="+mn-lt"/>
              </a:rPr>
              <a:t>）</a:t>
            </a:r>
            <a:endParaRPr lang="zh-CN" altLang="en-US" sz="2400" b="0" dirty="0">
              <a:solidFill>
                <a:srgbClr val="0066CC"/>
              </a:solidFill>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不要求两端时钟同步，在发送</a:t>
            </a:r>
            <a:endParaRPr lang="en-US" altLang="zh-CN"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的用户数据前后加上标记符，</a:t>
            </a:r>
            <a:endParaRPr lang="en-US" altLang="zh-CN"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用户可根据需要随时发送数据。</a:t>
            </a:r>
            <a:endParaRPr lang="zh-CN" altLang="en-US" sz="2400" b="0" dirty="0">
              <a:latin typeface="+mn-lt"/>
              <a:ea typeface="+mn-ea"/>
              <a:cs typeface="+mn-ea"/>
              <a:sym typeface="+mn-lt"/>
            </a:endParaRPr>
          </a:p>
          <a:p>
            <a:pPr eaLnBrk="1" latinLnBrk="0" hangingPunct="1">
              <a:lnSpc>
                <a:spcPct val="120000"/>
              </a:lnSpc>
              <a:spcBef>
                <a:spcPct val="0"/>
              </a:spcBef>
              <a:buClr>
                <a:schemeClr val="folHlink"/>
              </a:buClr>
              <a:buSzPct val="60000"/>
              <a:buFont typeface="Wingdings" panose="05000000000000000000" pitchFamily="2" charset="2"/>
              <a:buNone/>
              <a:defRPr/>
            </a:pPr>
            <a:endParaRPr kumimoji="0" lang="zh-CN" altLang="en-US" sz="2400" b="0" dirty="0">
              <a:latin typeface="+mn-lt"/>
              <a:ea typeface="+mn-ea"/>
              <a:cs typeface="+mn-ea"/>
              <a:sym typeface="+mn-lt"/>
            </a:endParaRPr>
          </a:p>
          <a:p>
            <a:pPr eaLnBrk="1" latinLnBrk="0" hangingPunct="1">
              <a:lnSpc>
                <a:spcPct val="120000"/>
              </a:lnSpc>
              <a:spcBef>
                <a:spcPct val="0"/>
              </a:spcBef>
              <a:buFontTx/>
              <a:buNone/>
              <a:defRPr/>
            </a:pPr>
            <a:endParaRPr kumimoji="0" lang="zh-CN" altLang="en-US" sz="2400" b="0" dirty="0">
              <a:latin typeface="+mn-lt"/>
              <a:ea typeface="+mn-ea"/>
              <a:cs typeface="+mn-ea"/>
              <a:sym typeface="+mn-lt"/>
            </a:endParaRPr>
          </a:p>
        </p:txBody>
      </p:sp>
      <p:grpSp>
        <p:nvGrpSpPr>
          <p:cNvPr id="30723" name="Group 3"/>
          <p:cNvGrpSpPr/>
          <p:nvPr/>
        </p:nvGrpSpPr>
        <p:grpSpPr bwMode="auto">
          <a:xfrm>
            <a:off x="971550" y="2205038"/>
            <a:ext cx="6859588" cy="1055687"/>
            <a:chOff x="768" y="3223"/>
            <a:chExt cx="4321" cy="665"/>
          </a:xfrm>
        </p:grpSpPr>
        <p:sp>
          <p:nvSpPr>
            <p:cNvPr id="26629" name="Rectangle 4"/>
            <p:cNvSpPr>
              <a:spLocks noChangeArrowheads="1"/>
            </p:cNvSpPr>
            <p:nvPr/>
          </p:nvSpPr>
          <p:spPr bwMode="auto">
            <a:xfrm>
              <a:off x="891"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a:solidFill>
                    <a:srgbClr val="333399"/>
                  </a:solidFill>
                  <a:latin typeface="+mn-lt"/>
                  <a:ea typeface="+mn-ea"/>
                  <a:cs typeface="+mn-ea"/>
                  <a:sym typeface="+mn-lt"/>
                </a:rPr>
                <a:t>0</a:t>
              </a:r>
              <a:endParaRPr lang="en-US" altLang="zh-CN" sz="2400">
                <a:solidFill>
                  <a:srgbClr val="333399"/>
                </a:solidFill>
                <a:latin typeface="+mn-lt"/>
                <a:ea typeface="+mn-ea"/>
                <a:cs typeface="+mn-ea"/>
                <a:sym typeface="+mn-lt"/>
              </a:endParaRPr>
            </a:p>
          </p:txBody>
        </p:sp>
        <p:sp>
          <p:nvSpPr>
            <p:cNvPr id="26630" name="Rectangle 5"/>
            <p:cNvSpPr>
              <a:spLocks noChangeArrowheads="1"/>
            </p:cNvSpPr>
            <p:nvPr/>
          </p:nvSpPr>
          <p:spPr bwMode="auto">
            <a:xfrm>
              <a:off x="1362"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a:solidFill>
                    <a:srgbClr val="333399"/>
                  </a:solidFill>
                  <a:latin typeface="+mn-lt"/>
                  <a:ea typeface="+mn-ea"/>
                  <a:cs typeface="+mn-ea"/>
                  <a:sym typeface="+mn-lt"/>
                </a:rPr>
                <a:t>1</a:t>
              </a:r>
              <a:endParaRPr lang="en-US" altLang="zh-CN" sz="2400">
                <a:solidFill>
                  <a:srgbClr val="333399"/>
                </a:solidFill>
                <a:latin typeface="+mn-lt"/>
                <a:ea typeface="+mn-ea"/>
                <a:cs typeface="+mn-ea"/>
                <a:sym typeface="+mn-lt"/>
              </a:endParaRPr>
            </a:p>
          </p:txBody>
        </p:sp>
        <p:sp>
          <p:nvSpPr>
            <p:cNvPr id="26631" name="Rectangle 6"/>
            <p:cNvSpPr>
              <a:spLocks noChangeArrowheads="1"/>
            </p:cNvSpPr>
            <p:nvPr/>
          </p:nvSpPr>
          <p:spPr bwMode="auto">
            <a:xfrm>
              <a:off x="1833"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a:solidFill>
                    <a:srgbClr val="333399"/>
                  </a:solidFill>
                  <a:latin typeface="+mn-lt"/>
                  <a:ea typeface="+mn-ea"/>
                  <a:cs typeface="+mn-ea"/>
                  <a:sym typeface="+mn-lt"/>
                </a:rPr>
                <a:t>0</a:t>
              </a:r>
              <a:endParaRPr lang="en-US" altLang="zh-CN" sz="2400">
                <a:solidFill>
                  <a:srgbClr val="333399"/>
                </a:solidFill>
                <a:latin typeface="+mn-lt"/>
                <a:ea typeface="+mn-ea"/>
                <a:cs typeface="+mn-ea"/>
                <a:sym typeface="+mn-lt"/>
              </a:endParaRPr>
            </a:p>
          </p:txBody>
        </p:sp>
        <p:sp>
          <p:nvSpPr>
            <p:cNvPr id="26632" name="Rectangle 7"/>
            <p:cNvSpPr>
              <a:spLocks noChangeArrowheads="1"/>
            </p:cNvSpPr>
            <p:nvPr/>
          </p:nvSpPr>
          <p:spPr bwMode="auto">
            <a:xfrm>
              <a:off x="2334"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a:solidFill>
                    <a:srgbClr val="333399"/>
                  </a:solidFill>
                  <a:latin typeface="+mn-lt"/>
                  <a:ea typeface="+mn-ea"/>
                  <a:cs typeface="+mn-ea"/>
                  <a:sym typeface="+mn-lt"/>
                </a:rPr>
                <a:t>0</a:t>
              </a:r>
              <a:endParaRPr lang="en-US" altLang="zh-CN" sz="2400">
                <a:solidFill>
                  <a:srgbClr val="333399"/>
                </a:solidFill>
                <a:latin typeface="+mn-lt"/>
                <a:ea typeface="+mn-ea"/>
                <a:cs typeface="+mn-ea"/>
                <a:sym typeface="+mn-lt"/>
              </a:endParaRPr>
            </a:p>
          </p:txBody>
        </p:sp>
        <p:sp>
          <p:nvSpPr>
            <p:cNvPr id="26633" name="Rectangle 8"/>
            <p:cNvSpPr>
              <a:spLocks noChangeArrowheads="1"/>
            </p:cNvSpPr>
            <p:nvPr/>
          </p:nvSpPr>
          <p:spPr bwMode="auto">
            <a:xfrm>
              <a:off x="2805"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a:solidFill>
                    <a:srgbClr val="333399"/>
                  </a:solidFill>
                  <a:latin typeface="+mn-lt"/>
                  <a:ea typeface="+mn-ea"/>
                  <a:cs typeface="+mn-ea"/>
                  <a:sym typeface="+mn-lt"/>
                </a:rPr>
                <a:t>1</a:t>
              </a:r>
              <a:endParaRPr lang="en-US" altLang="zh-CN" sz="2400">
                <a:solidFill>
                  <a:srgbClr val="333399"/>
                </a:solidFill>
                <a:latin typeface="+mn-lt"/>
                <a:ea typeface="+mn-ea"/>
                <a:cs typeface="+mn-ea"/>
                <a:sym typeface="+mn-lt"/>
              </a:endParaRPr>
            </a:p>
          </p:txBody>
        </p:sp>
        <p:sp>
          <p:nvSpPr>
            <p:cNvPr id="26634" name="Rectangle 9"/>
            <p:cNvSpPr>
              <a:spLocks noChangeArrowheads="1"/>
            </p:cNvSpPr>
            <p:nvPr/>
          </p:nvSpPr>
          <p:spPr bwMode="auto">
            <a:xfrm>
              <a:off x="3276"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a:solidFill>
                    <a:srgbClr val="333399"/>
                  </a:solidFill>
                  <a:latin typeface="+mn-lt"/>
                  <a:ea typeface="+mn-ea"/>
                  <a:cs typeface="+mn-ea"/>
                  <a:sym typeface="+mn-lt"/>
                </a:rPr>
                <a:t>1</a:t>
              </a:r>
              <a:endParaRPr lang="en-US" altLang="zh-CN" sz="2400">
                <a:solidFill>
                  <a:srgbClr val="333399"/>
                </a:solidFill>
                <a:latin typeface="+mn-lt"/>
                <a:ea typeface="+mn-ea"/>
                <a:cs typeface="+mn-ea"/>
                <a:sym typeface="+mn-lt"/>
              </a:endParaRPr>
            </a:p>
          </p:txBody>
        </p:sp>
        <p:sp>
          <p:nvSpPr>
            <p:cNvPr id="26635" name="Rectangle 10"/>
            <p:cNvSpPr>
              <a:spLocks noChangeArrowheads="1"/>
            </p:cNvSpPr>
            <p:nvPr/>
          </p:nvSpPr>
          <p:spPr bwMode="auto">
            <a:xfrm>
              <a:off x="3747"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a:solidFill>
                    <a:srgbClr val="333399"/>
                  </a:solidFill>
                  <a:latin typeface="+mn-lt"/>
                  <a:ea typeface="+mn-ea"/>
                  <a:cs typeface="+mn-ea"/>
                  <a:sym typeface="+mn-lt"/>
                </a:rPr>
                <a:t>1</a:t>
              </a:r>
              <a:endParaRPr lang="en-US" altLang="zh-CN" sz="2400">
                <a:solidFill>
                  <a:srgbClr val="333399"/>
                </a:solidFill>
                <a:latin typeface="+mn-lt"/>
                <a:ea typeface="+mn-ea"/>
                <a:cs typeface="+mn-ea"/>
                <a:sym typeface="+mn-lt"/>
              </a:endParaRPr>
            </a:p>
          </p:txBody>
        </p:sp>
        <p:sp>
          <p:nvSpPr>
            <p:cNvPr id="26636" name="Rectangle 11"/>
            <p:cNvSpPr>
              <a:spLocks noChangeArrowheads="1"/>
            </p:cNvSpPr>
            <p:nvPr/>
          </p:nvSpPr>
          <p:spPr bwMode="auto">
            <a:xfrm>
              <a:off x="4248"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a:solidFill>
                    <a:srgbClr val="333399"/>
                  </a:solidFill>
                  <a:latin typeface="+mn-lt"/>
                  <a:ea typeface="+mn-ea"/>
                  <a:cs typeface="+mn-ea"/>
                  <a:sym typeface="+mn-lt"/>
                </a:rPr>
                <a:t>0</a:t>
              </a:r>
              <a:endParaRPr lang="en-US" altLang="zh-CN" sz="2400">
                <a:solidFill>
                  <a:srgbClr val="333399"/>
                </a:solidFill>
                <a:latin typeface="+mn-lt"/>
                <a:ea typeface="+mn-ea"/>
                <a:cs typeface="+mn-ea"/>
                <a:sym typeface="+mn-lt"/>
              </a:endParaRPr>
            </a:p>
          </p:txBody>
        </p:sp>
        <p:sp>
          <p:nvSpPr>
            <p:cNvPr id="26637" name="Rectangle 12"/>
            <p:cNvSpPr>
              <a:spLocks noChangeArrowheads="1"/>
            </p:cNvSpPr>
            <p:nvPr/>
          </p:nvSpPr>
          <p:spPr bwMode="auto">
            <a:xfrm>
              <a:off x="4734" y="3291"/>
              <a:ext cx="223"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8100">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defTabSz="762000" latinLnBrk="1">
                <a:spcBef>
                  <a:spcPct val="20000"/>
                </a:spcBef>
                <a:buChar char="•"/>
                <a:defRPr kumimoji="1" sz="2200">
                  <a:solidFill>
                    <a:schemeClr val="tx1"/>
                  </a:solidFill>
                  <a:latin typeface="-보람M" pitchFamily="18" charset="-127"/>
                  <a:ea typeface="-보람M" pitchFamily="18" charset="-127"/>
                </a:defRPr>
              </a:lvl1pPr>
              <a:lvl2pPr marL="742950" indent="-285750" defTabSz="762000" latinLnBrk="1">
                <a:spcBef>
                  <a:spcPct val="20000"/>
                </a:spcBef>
                <a:buChar char="•"/>
                <a:defRPr kumimoji="1" sz="2000">
                  <a:solidFill>
                    <a:schemeClr val="tx1"/>
                  </a:solidFill>
                  <a:latin typeface="-보람M" pitchFamily="18" charset="-127"/>
                  <a:ea typeface="-보람M" pitchFamily="18" charset="-127"/>
                </a:defRPr>
              </a:lvl2pPr>
              <a:lvl3pPr marL="1143000" indent="-228600" defTabSz="762000" latinLnBrk="1">
                <a:spcBef>
                  <a:spcPct val="20000"/>
                </a:spcBef>
                <a:buChar char="•"/>
                <a:defRPr kumimoji="1">
                  <a:solidFill>
                    <a:schemeClr val="tx1"/>
                  </a:solidFill>
                  <a:latin typeface="-보람M" pitchFamily="18" charset="-127"/>
                  <a:ea typeface="-보람M" pitchFamily="18" charset="-127"/>
                </a:defRPr>
              </a:lvl3pPr>
              <a:lvl4pPr marL="1600200" indent="-228600" defTabSz="762000" latinLnBrk="1">
                <a:spcBef>
                  <a:spcPct val="20000"/>
                </a:spcBef>
                <a:buChar char="•"/>
                <a:defRPr kumimoji="1" sz="1600">
                  <a:solidFill>
                    <a:schemeClr val="tx1"/>
                  </a:solidFill>
                  <a:latin typeface="-보람M" pitchFamily="18" charset="-127"/>
                  <a:ea typeface="-보람M" pitchFamily="18" charset="-127"/>
                </a:defRPr>
              </a:lvl4pPr>
              <a:lvl5pPr marL="2057400" indent="-228600" defTabSz="762000" latinLnBrk="1">
                <a:spcBef>
                  <a:spcPct val="20000"/>
                </a:spcBef>
                <a:buChar char="•"/>
                <a:defRPr kumimoji="1" sz="1400">
                  <a:solidFill>
                    <a:schemeClr val="tx1"/>
                  </a:solidFill>
                  <a:latin typeface="-보람M" pitchFamily="18" charset="-127"/>
                  <a:ea typeface="-보람M" pitchFamily="18" charset="-127"/>
                </a:defRPr>
              </a:lvl5pPr>
              <a:lvl6pPr marL="25146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620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en-US" altLang="zh-CN" sz="2400">
                  <a:solidFill>
                    <a:srgbClr val="333399"/>
                  </a:solidFill>
                  <a:latin typeface="+mn-lt"/>
                  <a:ea typeface="+mn-ea"/>
                  <a:cs typeface="+mn-ea"/>
                  <a:sym typeface="+mn-lt"/>
                </a:rPr>
                <a:t>0</a:t>
              </a:r>
              <a:endParaRPr lang="en-US" altLang="zh-CN" sz="2400">
                <a:solidFill>
                  <a:srgbClr val="333399"/>
                </a:solidFill>
                <a:latin typeface="+mn-lt"/>
                <a:ea typeface="+mn-ea"/>
                <a:cs typeface="+mn-ea"/>
                <a:sym typeface="+mn-lt"/>
              </a:endParaRPr>
            </a:p>
          </p:txBody>
        </p:sp>
        <p:sp>
          <p:nvSpPr>
            <p:cNvPr id="26638" name="Freeform 13"/>
            <p:cNvSpPr/>
            <p:nvPr/>
          </p:nvSpPr>
          <p:spPr bwMode="auto">
            <a:xfrm>
              <a:off x="768" y="3223"/>
              <a:ext cx="4321" cy="364"/>
            </a:xfrm>
            <a:custGeom>
              <a:avLst/>
              <a:gdLst>
                <a:gd name="T0" fmla="*/ 0 w 4321"/>
                <a:gd name="T1" fmla="*/ 36 h 487"/>
                <a:gd name="T2" fmla="*/ 477 w 4321"/>
                <a:gd name="T3" fmla="*/ 36 h 487"/>
                <a:gd name="T4" fmla="*/ 477 w 4321"/>
                <a:gd name="T5" fmla="*/ 0 h 487"/>
                <a:gd name="T6" fmla="*/ 963 w 4321"/>
                <a:gd name="T7" fmla="*/ 0 h 487"/>
                <a:gd name="T8" fmla="*/ 963 w 4321"/>
                <a:gd name="T9" fmla="*/ 36 h 487"/>
                <a:gd name="T10" fmla="*/ 1926 w 4321"/>
                <a:gd name="T11" fmla="*/ 36 h 487"/>
                <a:gd name="T12" fmla="*/ 1926 w 4321"/>
                <a:gd name="T13" fmla="*/ 0 h 487"/>
                <a:gd name="T14" fmla="*/ 3357 w 4321"/>
                <a:gd name="T15" fmla="*/ 0 h 487"/>
                <a:gd name="T16" fmla="*/ 3357 w 4321"/>
                <a:gd name="T17" fmla="*/ 36 h 487"/>
                <a:gd name="T18" fmla="*/ 4320 w 4321"/>
                <a:gd name="T19" fmla="*/ 36 h 48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321" h="487">
                  <a:moveTo>
                    <a:pt x="0" y="486"/>
                  </a:moveTo>
                  <a:lnTo>
                    <a:pt x="477" y="486"/>
                  </a:lnTo>
                  <a:lnTo>
                    <a:pt x="477" y="0"/>
                  </a:lnTo>
                  <a:lnTo>
                    <a:pt x="963" y="0"/>
                  </a:lnTo>
                  <a:lnTo>
                    <a:pt x="963" y="486"/>
                  </a:lnTo>
                  <a:lnTo>
                    <a:pt x="1926" y="486"/>
                  </a:lnTo>
                  <a:lnTo>
                    <a:pt x="1926" y="0"/>
                  </a:lnTo>
                  <a:lnTo>
                    <a:pt x="3357" y="0"/>
                  </a:lnTo>
                  <a:lnTo>
                    <a:pt x="3357" y="486"/>
                  </a:lnTo>
                  <a:lnTo>
                    <a:pt x="4320" y="486"/>
                  </a:lnTo>
                </a:path>
              </a:pathLst>
            </a:custGeom>
            <a:noFill/>
            <a:ln w="381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6639" name="Freeform 14"/>
            <p:cNvSpPr/>
            <p:nvPr/>
          </p:nvSpPr>
          <p:spPr bwMode="auto">
            <a:xfrm>
              <a:off x="5088" y="3586"/>
              <a:ext cx="1" cy="1"/>
            </a:xfrm>
            <a:custGeom>
              <a:avLst/>
              <a:gdLst>
                <a:gd name="T0" fmla="*/ 0 w 1"/>
                <a:gd name="T1" fmla="*/ 0 h 1"/>
                <a:gd name="T2" fmla="*/ 0 w 1"/>
                <a:gd name="T3" fmla="*/ 0 h 1"/>
                <a:gd name="T4" fmla="*/ 0 60000 65536"/>
                <a:gd name="T5" fmla="*/ 0 60000 65536"/>
              </a:gdLst>
              <a:ahLst/>
              <a:cxnLst>
                <a:cxn ang="T4">
                  <a:pos x="T0" y="T1"/>
                </a:cxn>
                <a:cxn ang="T5">
                  <a:pos x="T2" y="T3"/>
                </a:cxn>
              </a:cxnLst>
              <a:rect l="0" t="0" r="r" b="b"/>
              <a:pathLst>
                <a:path w="1" h="1">
                  <a:moveTo>
                    <a:pt x="0" y="0"/>
                  </a:moveTo>
                  <a:lnTo>
                    <a:pt x="0" y="0"/>
                  </a:lnTo>
                </a:path>
              </a:pathLst>
            </a:custGeom>
            <a:noFill/>
            <a:ln w="38100" cap="rnd" cmpd="sng">
              <a:solidFill>
                <a:schemeClr val="tx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6640" name="Line 15"/>
            <p:cNvSpPr>
              <a:spLocks noChangeShapeType="1"/>
            </p:cNvSpPr>
            <p:nvPr/>
          </p:nvSpPr>
          <p:spPr bwMode="auto">
            <a:xfrm flipV="1">
              <a:off x="1005" y="3696"/>
              <a:ext cx="0" cy="192"/>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6641" name="Line 16"/>
            <p:cNvSpPr>
              <a:spLocks noChangeShapeType="1"/>
            </p:cNvSpPr>
            <p:nvPr/>
          </p:nvSpPr>
          <p:spPr bwMode="auto">
            <a:xfrm flipV="1">
              <a:off x="1485" y="3696"/>
              <a:ext cx="0" cy="192"/>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6642" name="Line 17"/>
            <p:cNvSpPr>
              <a:spLocks noChangeShapeType="1"/>
            </p:cNvSpPr>
            <p:nvPr/>
          </p:nvSpPr>
          <p:spPr bwMode="auto">
            <a:xfrm flipV="1">
              <a:off x="1965" y="3696"/>
              <a:ext cx="0" cy="192"/>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26643" name="Line 18"/>
            <p:cNvSpPr>
              <a:spLocks noChangeShapeType="1"/>
            </p:cNvSpPr>
            <p:nvPr/>
          </p:nvSpPr>
          <p:spPr bwMode="auto">
            <a:xfrm flipV="1">
              <a:off x="2445" y="3696"/>
              <a:ext cx="0" cy="192"/>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grpSp>
      <p:pic>
        <p:nvPicPr>
          <p:cNvPr id="30724" name="Picture 20" descr="http://www.gzyinxun.com/Upfile/2011215/2011021543251033.gif"/>
          <p:cNvPicPr>
            <a:picLocks noChangeAspect="1" noChangeArrowheads="1"/>
          </p:cNvPicPr>
          <p:nvPr/>
        </p:nvPicPr>
        <p:blipFill>
          <a:blip r:embed="rId1">
            <a:extLst>
              <a:ext uri="{28A0092B-C50C-407E-A947-70E740481C1C}">
                <a14:useLocalDpi xmlns:a14="http://schemas.microsoft.com/office/drawing/2010/main" val="0"/>
              </a:ext>
            </a:extLst>
          </a:blip>
          <a:srcRect b="9026"/>
          <a:stretch>
            <a:fillRect/>
          </a:stretch>
        </p:blipFill>
        <p:spPr bwMode="auto">
          <a:xfrm>
            <a:off x="4540250" y="2955925"/>
            <a:ext cx="4451350"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algn="ctr">
              <a:lnSpc>
                <a:spcPct val="120000"/>
              </a:lnSpc>
              <a:defRPr/>
            </a:pPr>
            <a:r>
              <a:rPr lang="en-US" altLang="zh-CN" b="1" dirty="0">
                <a:latin typeface="+mn-lt"/>
                <a:ea typeface="+mn-ea"/>
                <a:cs typeface="+mn-ea"/>
                <a:sym typeface="+mn-lt"/>
              </a:rPr>
              <a:t>2.3 </a:t>
            </a:r>
            <a:r>
              <a:rPr lang="zh-CN" altLang="en-US" b="1" dirty="0">
                <a:latin typeface="+mn-lt"/>
                <a:ea typeface="+mn-ea"/>
                <a:cs typeface="+mn-ea"/>
                <a:sym typeface="+mn-lt"/>
              </a:rPr>
              <a:t>多路复用技术</a:t>
            </a:r>
            <a:endParaRPr lang="zh-CN" altLang="en-US" b="1" dirty="0">
              <a:latin typeface="+mn-lt"/>
              <a:ea typeface="+mn-ea"/>
              <a:cs typeface="+mn-ea"/>
              <a:sym typeface="+mn-lt"/>
            </a:endParaRPr>
          </a:p>
        </p:txBody>
      </p:sp>
      <p:sp>
        <p:nvSpPr>
          <p:cNvPr id="27651" name="Rectangle 3"/>
          <p:cNvSpPr>
            <a:spLocks noGrp="1" noChangeArrowheads="1"/>
          </p:cNvSpPr>
          <p:nvPr>
            <p:ph type="body" sz="half" idx="1"/>
          </p:nvPr>
        </p:nvSpPr>
        <p:spPr>
          <a:xfrm>
            <a:off x="323528" y="1412776"/>
            <a:ext cx="8496944" cy="5112568"/>
          </a:xfrm>
        </p:spPr>
        <p:txBody>
          <a:bodyPr rtlCol="0">
            <a:normAutofit lnSpcReduction="10000"/>
          </a:bodyPr>
          <a:lstStyle/>
          <a:p>
            <a:pPr marL="508000" indent="-508000">
              <a:lnSpc>
                <a:spcPct val="120000"/>
              </a:lnSpc>
              <a:spcBef>
                <a:spcPct val="0"/>
              </a:spcBef>
              <a:buFontTx/>
              <a:buNone/>
              <a:defRPr/>
            </a:pPr>
            <a:r>
              <a:rPr lang="zh-CN" altLang="en-US" sz="2400" b="1" dirty="0">
                <a:ea typeface="+mn-ea"/>
                <a:cs typeface="+mn-ea"/>
                <a:sym typeface="+mn-lt"/>
              </a:rPr>
              <a:t>    </a:t>
            </a:r>
            <a:r>
              <a:rPr lang="en-US" altLang="zh-CN" sz="2800" b="1" dirty="0">
                <a:ea typeface="+mn-ea"/>
                <a:cs typeface="+mn-ea"/>
                <a:sym typeface="+mn-lt"/>
              </a:rPr>
              <a:t>1</a:t>
            </a:r>
            <a:r>
              <a:rPr lang="zh-CN" altLang="en-US" sz="2800" b="1" dirty="0">
                <a:ea typeface="+mn-ea"/>
                <a:cs typeface="+mn-ea"/>
                <a:sym typeface="+mn-lt"/>
              </a:rPr>
              <a:t>、基带传输系统</a:t>
            </a:r>
            <a:endParaRPr lang="zh-CN" altLang="en-US" sz="2800" b="1" dirty="0">
              <a:ea typeface="+mn-ea"/>
              <a:cs typeface="+mn-ea"/>
              <a:sym typeface="+mn-lt"/>
            </a:endParaRPr>
          </a:p>
          <a:p>
            <a:pPr marL="508000" indent="-508000">
              <a:lnSpc>
                <a:spcPct val="120000"/>
              </a:lnSpc>
              <a:spcBef>
                <a:spcPct val="0"/>
              </a:spcBef>
              <a:buFontTx/>
              <a:buNone/>
              <a:defRPr/>
            </a:pPr>
            <a:r>
              <a:rPr lang="zh-CN" altLang="en-US" sz="2400" b="1" dirty="0">
                <a:ea typeface="+mn-ea"/>
                <a:cs typeface="+mn-ea"/>
                <a:sym typeface="+mn-lt"/>
              </a:rPr>
              <a:t>       指在短距离内直接在传输介质上传输模拟基带信号的系统。这里的基带特指话音信号占用的频带</a:t>
            </a:r>
            <a:r>
              <a:rPr lang="en-US" altLang="zh-CN" sz="2400" b="1" dirty="0">
                <a:ea typeface="+mn-ea"/>
                <a:cs typeface="+mn-ea"/>
                <a:sym typeface="+mn-lt"/>
              </a:rPr>
              <a:t>(300</a:t>
            </a:r>
            <a:r>
              <a:rPr lang="zh-CN" altLang="en-US" sz="2400" b="1" dirty="0">
                <a:ea typeface="+mn-ea"/>
                <a:cs typeface="+mn-ea"/>
                <a:sym typeface="+mn-lt"/>
              </a:rPr>
              <a:t>～</a:t>
            </a:r>
            <a:r>
              <a:rPr lang="en-US" altLang="zh-CN" sz="2400" b="1" dirty="0">
                <a:ea typeface="+mn-ea"/>
                <a:cs typeface="+mn-ea"/>
                <a:sym typeface="+mn-lt"/>
              </a:rPr>
              <a:t>3400 Hz)</a:t>
            </a:r>
            <a:r>
              <a:rPr lang="zh-CN" altLang="en-US" sz="2400" b="1" dirty="0">
                <a:ea typeface="+mn-ea"/>
                <a:cs typeface="+mn-ea"/>
                <a:sym typeface="+mn-lt"/>
              </a:rPr>
              <a:t>。或者说一个信号占用了整个带宽</a:t>
            </a:r>
            <a:endParaRPr lang="zh-CN" altLang="en-US" sz="2400" b="1" dirty="0">
              <a:ea typeface="+mn-ea"/>
              <a:cs typeface="+mn-ea"/>
              <a:sym typeface="+mn-lt"/>
            </a:endParaRPr>
          </a:p>
          <a:p>
            <a:pPr marL="508000" indent="-508000">
              <a:lnSpc>
                <a:spcPct val="120000"/>
              </a:lnSpc>
              <a:spcBef>
                <a:spcPct val="0"/>
              </a:spcBef>
              <a:defRPr/>
            </a:pPr>
            <a:r>
              <a:rPr lang="zh-CN" altLang="en-US" sz="2400" b="1" dirty="0">
                <a:ea typeface="+mn-ea"/>
                <a:cs typeface="+mn-ea"/>
                <a:sym typeface="+mn-lt"/>
              </a:rPr>
              <a:t>优点：线路设备简单；</a:t>
            </a:r>
            <a:endParaRPr lang="zh-CN" altLang="en-US" sz="2400" b="1" dirty="0">
              <a:ea typeface="+mn-ea"/>
              <a:cs typeface="+mn-ea"/>
              <a:sym typeface="+mn-lt"/>
            </a:endParaRPr>
          </a:p>
          <a:p>
            <a:pPr marL="508000" indent="-508000">
              <a:lnSpc>
                <a:spcPct val="120000"/>
              </a:lnSpc>
              <a:spcBef>
                <a:spcPct val="0"/>
              </a:spcBef>
              <a:defRPr/>
            </a:pPr>
            <a:r>
              <a:rPr lang="zh-CN" altLang="en-US" sz="2400" b="1" dirty="0">
                <a:ea typeface="+mn-ea"/>
                <a:cs typeface="+mn-ea"/>
                <a:sym typeface="+mn-lt"/>
              </a:rPr>
              <a:t>缺点：传输媒介的带宽利用率不高，不适于在长途线路上使用。</a:t>
            </a:r>
            <a:endParaRPr lang="en-US" altLang="zh-CN" sz="2400" b="1" dirty="0">
              <a:ea typeface="+mn-ea"/>
              <a:cs typeface="+mn-ea"/>
              <a:sym typeface="+mn-lt"/>
            </a:endParaRPr>
          </a:p>
          <a:p>
            <a:pPr marL="508000" indent="-508000">
              <a:lnSpc>
                <a:spcPct val="120000"/>
              </a:lnSpc>
              <a:spcBef>
                <a:spcPct val="0"/>
              </a:spcBef>
              <a:defRPr/>
            </a:pPr>
            <a:endParaRPr lang="zh-CN" altLang="en-US" sz="2800" b="1" dirty="0">
              <a:ea typeface="+mn-ea"/>
              <a:cs typeface="+mn-ea"/>
              <a:sym typeface="+mn-lt"/>
            </a:endParaRPr>
          </a:p>
          <a:p>
            <a:pPr marL="508000" indent="-508000" algn="just">
              <a:lnSpc>
                <a:spcPct val="120000"/>
              </a:lnSpc>
              <a:spcBef>
                <a:spcPct val="0"/>
              </a:spcBef>
              <a:buFontTx/>
              <a:buNone/>
              <a:defRPr/>
            </a:pPr>
            <a:r>
              <a:rPr lang="zh-CN" altLang="en-US" sz="2800" b="1" dirty="0">
                <a:ea typeface="+mn-ea"/>
                <a:cs typeface="+mn-ea"/>
                <a:sym typeface="+mn-lt"/>
              </a:rPr>
              <a:t>  </a:t>
            </a:r>
            <a:r>
              <a:rPr lang="zh-CN" altLang="en-US" sz="2800" b="1" dirty="0">
                <a:solidFill>
                  <a:srgbClr val="FF0000"/>
                </a:solidFill>
                <a:ea typeface="+mn-ea"/>
                <a:cs typeface="+mn-ea"/>
                <a:sym typeface="+mn-lt"/>
              </a:rPr>
              <a:t>多路复用</a:t>
            </a:r>
            <a:r>
              <a:rPr lang="zh-CN" altLang="en-US" sz="2800" b="1" dirty="0">
                <a:ea typeface="+mn-ea"/>
                <a:cs typeface="+mn-ea"/>
                <a:sym typeface="+mn-lt"/>
              </a:rPr>
              <a:t>是在一个公共信道上建立两条或多条传输信道，其目的是为了充分利用信道的容量，提高信道传输效率。</a:t>
            </a:r>
            <a:r>
              <a:rPr lang="zh-CN" altLang="en-US" sz="2800" dirty="0">
                <a:ea typeface="+mn-ea"/>
                <a:cs typeface="+mn-ea"/>
                <a:sym typeface="+mn-lt"/>
              </a:rPr>
              <a:t> </a:t>
            </a:r>
            <a:endParaRPr lang="zh-CN" altLang="en-US" sz="2800" b="1" dirty="0">
              <a:ea typeface="+mn-ea"/>
              <a:cs typeface="+mn-ea"/>
              <a:sym typeface="+mn-l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2.3 </a:t>
            </a:r>
            <a:r>
              <a:rPr lang="zh-CN" altLang="en-US" b="1">
                <a:latin typeface="+mn-lt"/>
                <a:ea typeface="+mn-ea"/>
                <a:cs typeface="+mn-ea"/>
                <a:sym typeface="+mn-lt"/>
              </a:rPr>
              <a:t>多路复用技术</a:t>
            </a:r>
            <a:endParaRPr lang="zh-CN" altLang="en-US" b="1">
              <a:latin typeface="+mn-lt"/>
              <a:ea typeface="+mn-ea"/>
              <a:cs typeface="+mn-ea"/>
              <a:sym typeface="+mn-lt"/>
            </a:endParaRPr>
          </a:p>
        </p:txBody>
      </p:sp>
      <p:sp>
        <p:nvSpPr>
          <p:cNvPr id="28675" name="Rectangle 3"/>
          <p:cNvSpPr>
            <a:spLocks noGrp="1" noChangeArrowheads="1"/>
          </p:cNvSpPr>
          <p:nvPr>
            <p:ph type="body" sz="half" idx="1"/>
          </p:nvPr>
        </p:nvSpPr>
        <p:spPr>
          <a:xfrm>
            <a:off x="323528" y="1124744"/>
            <a:ext cx="8712968" cy="4608512"/>
          </a:xfrm>
        </p:spPr>
        <p:txBody>
          <a:bodyPr rtlCol="0">
            <a:normAutofit/>
          </a:bodyPr>
          <a:lstStyle/>
          <a:p>
            <a:pPr marL="508000" indent="-508000" algn="just">
              <a:lnSpc>
                <a:spcPct val="120000"/>
              </a:lnSpc>
              <a:spcBef>
                <a:spcPct val="0"/>
              </a:spcBef>
              <a:buFontTx/>
              <a:buNone/>
              <a:defRPr/>
            </a:pPr>
            <a:r>
              <a:rPr lang="en-US" altLang="zh-CN" sz="2800" b="1" dirty="0">
                <a:ea typeface="+mn-ea"/>
                <a:cs typeface="+mn-ea"/>
                <a:sym typeface="+mn-lt"/>
              </a:rPr>
              <a:t>2</a:t>
            </a:r>
            <a:r>
              <a:rPr lang="zh-CN" altLang="en-US" sz="2800" b="1" dirty="0">
                <a:ea typeface="+mn-ea"/>
                <a:cs typeface="+mn-ea"/>
                <a:sym typeface="+mn-lt"/>
              </a:rPr>
              <a:t>、频分复用（</a:t>
            </a:r>
            <a:r>
              <a:rPr lang="en-US" altLang="zh-CN" sz="2800" b="1" dirty="0">
                <a:ea typeface="+mn-ea"/>
                <a:cs typeface="+mn-ea"/>
                <a:sym typeface="+mn-lt"/>
              </a:rPr>
              <a:t>FDM</a:t>
            </a:r>
            <a:r>
              <a:rPr lang="zh-CN" altLang="en-US" sz="2800" b="1" dirty="0">
                <a:ea typeface="+mn-ea"/>
                <a:cs typeface="+mn-ea"/>
                <a:sym typeface="+mn-lt"/>
              </a:rPr>
              <a:t>）</a:t>
            </a:r>
            <a:endParaRPr lang="zh-CN" altLang="en-US" sz="2800" b="1" dirty="0">
              <a:ea typeface="+mn-ea"/>
              <a:cs typeface="+mn-ea"/>
              <a:sym typeface="+mn-lt"/>
            </a:endParaRPr>
          </a:p>
          <a:p>
            <a:pPr marL="508000" indent="-508000" algn="just">
              <a:lnSpc>
                <a:spcPct val="120000"/>
              </a:lnSpc>
              <a:spcBef>
                <a:spcPct val="0"/>
              </a:spcBef>
              <a:buFontTx/>
              <a:buNone/>
              <a:defRPr/>
            </a:pPr>
            <a:r>
              <a:rPr lang="en-US" altLang="zh-CN" sz="2400" b="1" dirty="0">
                <a:ea typeface="+mn-ea"/>
                <a:cs typeface="+mn-ea"/>
                <a:sym typeface="+mn-lt"/>
              </a:rPr>
              <a:t>      FDM</a:t>
            </a:r>
            <a:r>
              <a:rPr lang="zh-CN" altLang="en-US" sz="2400" b="1" dirty="0">
                <a:ea typeface="+mn-ea"/>
                <a:cs typeface="+mn-ea"/>
                <a:sym typeface="+mn-lt"/>
              </a:rPr>
              <a:t>是把一条公共信道上可用的传输频段分割成多个较窄的子频带，并使每个子频带都变成为一个独立信道的复用技术。 </a:t>
            </a:r>
            <a:endParaRPr lang="zh-CN" altLang="en-US" sz="2400" b="1" dirty="0">
              <a:ea typeface="+mn-ea"/>
              <a:cs typeface="+mn-ea"/>
              <a:sym typeface="+mn-lt"/>
            </a:endParaRPr>
          </a:p>
          <a:p>
            <a:pPr marL="914400" lvl="1" indent="-457200">
              <a:lnSpc>
                <a:spcPct val="120000"/>
              </a:lnSpc>
              <a:spcBef>
                <a:spcPct val="0"/>
              </a:spcBef>
              <a:buFont typeface="Wingdings" panose="05000000000000000000" pitchFamily="2" charset="2"/>
              <a:buChar char="ü"/>
              <a:defRPr/>
            </a:pPr>
            <a:endParaRPr lang="zh-CN" altLang="en-US" sz="2400" b="1" dirty="0">
              <a:ea typeface="+mn-ea"/>
              <a:cs typeface="+mn-ea"/>
              <a:sym typeface="+mn-lt"/>
            </a:endParaRPr>
          </a:p>
        </p:txBody>
      </p:sp>
      <p:graphicFrame>
        <p:nvGraphicFramePr>
          <p:cNvPr id="4" name="Object 6"/>
          <p:cNvGraphicFramePr>
            <a:graphicFrameLocks noGrp="1" noChangeAspect="1"/>
          </p:cNvGraphicFramePr>
          <p:nvPr>
            <p:ph idx="1"/>
          </p:nvPr>
        </p:nvGraphicFramePr>
        <p:xfrm>
          <a:off x="163513" y="2420888"/>
          <a:ext cx="8712200" cy="3455987"/>
        </p:xfrm>
        <a:graphic>
          <a:graphicData uri="http://schemas.openxmlformats.org/presentationml/2006/ole">
            <mc:AlternateContent xmlns:mc="http://schemas.openxmlformats.org/markup-compatibility/2006">
              <mc:Choice xmlns:v="urn:schemas-microsoft-com:vml" Requires="v">
                <p:oleObj spid="_x0000_s32801" name="Visio" r:id="rId1" imgW="6078220" imgH="2411095" progId="Visio.Drawing.11">
                  <p:embed/>
                </p:oleObj>
              </mc:Choice>
              <mc:Fallback>
                <p:oleObj name="Visio" r:id="rId1" imgW="6078220" imgH="2411095" progId="Visio.Drawing.11">
                  <p:embed/>
                  <p:pic>
                    <p:nvPicPr>
                      <p:cNvPr id="0" name="图片 32800"/>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513" y="2420888"/>
                        <a:ext cx="8712200" cy="34559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 name="Text Box 9"/>
          <p:cNvSpPr txBox="1">
            <a:spLocks noChangeArrowheads="1"/>
          </p:cNvSpPr>
          <p:nvPr/>
        </p:nvSpPr>
        <p:spPr bwMode="auto">
          <a:xfrm>
            <a:off x="-72516" y="5454328"/>
            <a:ext cx="9505055"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latinLnBrk="1">
              <a:spcBef>
                <a:spcPct val="20000"/>
              </a:spcBef>
              <a:buChar char="•"/>
              <a:defRPr kumimoji="1" sz="2200">
                <a:solidFill>
                  <a:schemeClr val="tx1"/>
                </a:solidFill>
                <a:latin typeface="-보람M" pitchFamily="18" charset="-127"/>
                <a:ea typeface="-보람M" pitchFamily="18" charset="-127"/>
              </a:defRPr>
            </a:lvl1pPr>
            <a:lvl2pPr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vl="1" eaLnBrk="1" hangingPunct="1">
              <a:lnSpc>
                <a:spcPct val="120000"/>
              </a:lnSpc>
              <a:spcBef>
                <a:spcPct val="0"/>
              </a:spcBef>
              <a:buFontTx/>
              <a:buNone/>
              <a:defRPr/>
            </a:pPr>
            <a:r>
              <a:rPr lang="zh-CN" altLang="en-US" sz="2400" dirty="0">
                <a:latin typeface="+mn-lt"/>
                <a:ea typeface="+mn-ea"/>
                <a:cs typeface="+mn-ea"/>
                <a:sym typeface="+mn-lt"/>
              </a:rPr>
              <a:t>优点：容易实现，技术成熟，能较充分地利用信道带宽。 </a:t>
            </a:r>
            <a:endParaRPr lang="zh-CN" altLang="en-US" sz="2400" dirty="0">
              <a:latin typeface="+mn-lt"/>
              <a:ea typeface="+mn-ea"/>
              <a:cs typeface="+mn-ea"/>
              <a:sym typeface="+mn-lt"/>
            </a:endParaRPr>
          </a:p>
          <a:p>
            <a:pPr lvl="1" eaLnBrk="1" hangingPunct="1">
              <a:lnSpc>
                <a:spcPct val="120000"/>
              </a:lnSpc>
              <a:spcBef>
                <a:spcPct val="0"/>
              </a:spcBef>
              <a:buFontTx/>
              <a:buNone/>
              <a:defRPr/>
            </a:pPr>
            <a:r>
              <a:rPr lang="zh-CN" altLang="en-US" sz="2400" dirty="0">
                <a:latin typeface="+mn-lt"/>
                <a:ea typeface="+mn-ea"/>
                <a:cs typeface="+mn-ea"/>
                <a:sym typeface="+mn-lt"/>
              </a:rPr>
              <a:t>缺点：频段利用率低，成本高，设备体积大，稳定度不高。</a:t>
            </a:r>
            <a:endParaRPr lang="zh-CN" altLang="en-US" sz="2400" dirty="0">
              <a:latin typeface="+mn-lt"/>
              <a:ea typeface="+mn-ea"/>
              <a:cs typeface="+mn-ea"/>
              <a:sym typeface="+mn-lt"/>
            </a:endParaRPr>
          </a:p>
          <a:p>
            <a:pPr lvl="1" eaLnBrk="1" hangingPunct="1">
              <a:lnSpc>
                <a:spcPct val="120000"/>
              </a:lnSpc>
              <a:spcBef>
                <a:spcPct val="0"/>
              </a:spcBef>
              <a:buFontTx/>
              <a:buNone/>
              <a:defRPr/>
            </a:pPr>
            <a:r>
              <a:rPr lang="zh-CN" altLang="en-US" sz="2400" dirty="0">
                <a:latin typeface="+mn-lt"/>
                <a:ea typeface="+mn-ea"/>
                <a:cs typeface="+mn-ea"/>
                <a:sym typeface="+mn-lt"/>
              </a:rPr>
              <a:t>主要用于微波链路和铜线介质上。</a:t>
            </a:r>
            <a:endParaRPr lang="zh-CN" altLang="en-US" sz="2400" dirty="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Bottom)">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2.3</a:t>
            </a:r>
            <a:r>
              <a:rPr lang="zh-CN" altLang="en-US" b="1">
                <a:latin typeface="+mn-lt"/>
                <a:ea typeface="+mn-ea"/>
                <a:cs typeface="+mn-ea"/>
                <a:sym typeface="+mn-lt"/>
              </a:rPr>
              <a:t>多路复用技术</a:t>
            </a:r>
            <a:endParaRPr lang="zh-CN" altLang="en-US" b="1">
              <a:latin typeface="+mn-lt"/>
              <a:ea typeface="+mn-ea"/>
              <a:cs typeface="+mn-ea"/>
              <a:sym typeface="+mn-lt"/>
            </a:endParaRPr>
          </a:p>
        </p:txBody>
      </p:sp>
      <p:sp>
        <p:nvSpPr>
          <p:cNvPr id="31747" name="Rectangle 3"/>
          <p:cNvSpPr>
            <a:spLocks noGrp="1" noChangeArrowheads="1"/>
          </p:cNvSpPr>
          <p:nvPr>
            <p:ph type="body" sz="half" idx="1"/>
          </p:nvPr>
        </p:nvSpPr>
        <p:spPr>
          <a:xfrm>
            <a:off x="323528" y="1219200"/>
            <a:ext cx="8509000" cy="4937720"/>
          </a:xfrm>
        </p:spPr>
        <p:txBody>
          <a:bodyPr rtlCol="0">
            <a:normAutofit/>
          </a:bodyPr>
          <a:lstStyle/>
          <a:p>
            <a:pPr marL="508000" indent="-508000" algn="just">
              <a:lnSpc>
                <a:spcPct val="120000"/>
              </a:lnSpc>
              <a:spcBef>
                <a:spcPct val="0"/>
              </a:spcBef>
              <a:buFontTx/>
              <a:buNone/>
              <a:defRPr/>
            </a:pPr>
            <a:r>
              <a:rPr lang="en-US" altLang="zh-CN" sz="2800" b="1" dirty="0">
                <a:ea typeface="+mn-ea"/>
                <a:cs typeface="+mn-ea"/>
                <a:sym typeface="+mn-lt"/>
              </a:rPr>
              <a:t>3</a:t>
            </a:r>
            <a:r>
              <a:rPr lang="zh-CN" altLang="en-US" sz="2800" b="1" dirty="0">
                <a:ea typeface="+mn-ea"/>
                <a:cs typeface="+mn-ea"/>
                <a:sym typeface="+mn-lt"/>
              </a:rPr>
              <a:t>、时分复用（</a:t>
            </a:r>
            <a:r>
              <a:rPr lang="en-US" altLang="zh-CN" sz="2800" b="1" dirty="0">
                <a:ea typeface="+mn-ea"/>
                <a:cs typeface="+mn-ea"/>
                <a:sym typeface="+mn-lt"/>
              </a:rPr>
              <a:t>TDM</a:t>
            </a:r>
            <a:r>
              <a:rPr lang="zh-CN" altLang="en-US" sz="2800" b="1" dirty="0">
                <a:ea typeface="+mn-ea"/>
                <a:cs typeface="+mn-ea"/>
                <a:sym typeface="+mn-lt"/>
              </a:rPr>
              <a:t>）</a:t>
            </a:r>
            <a:endParaRPr lang="zh-CN" altLang="en-US" sz="2800" b="1" dirty="0">
              <a:ea typeface="+mn-ea"/>
              <a:cs typeface="+mn-ea"/>
              <a:sym typeface="+mn-lt"/>
            </a:endParaRPr>
          </a:p>
          <a:p>
            <a:pPr marL="508000" indent="-508000" algn="just">
              <a:lnSpc>
                <a:spcPct val="120000"/>
              </a:lnSpc>
              <a:spcBef>
                <a:spcPct val="0"/>
              </a:spcBef>
              <a:buFontTx/>
              <a:buNone/>
              <a:defRPr/>
            </a:pPr>
            <a:r>
              <a:rPr lang="en-US" altLang="zh-CN" sz="2400" b="1" dirty="0">
                <a:ea typeface="+mn-ea"/>
                <a:cs typeface="+mn-ea"/>
                <a:sym typeface="+mn-lt"/>
              </a:rPr>
              <a:t>       TDM</a:t>
            </a:r>
            <a:r>
              <a:rPr lang="zh-CN" altLang="en-US" sz="2400" b="1" dirty="0">
                <a:ea typeface="+mn-ea"/>
                <a:cs typeface="+mn-ea"/>
                <a:sym typeface="+mn-lt"/>
              </a:rPr>
              <a:t>是一种按规定的间隔，并在时间上相互错开，在一条公共信道上传输多路信号的复用技术。</a:t>
            </a:r>
            <a:r>
              <a:rPr lang="zh-CN" altLang="en-US" sz="1800" dirty="0">
                <a:ea typeface="+mn-ea"/>
                <a:cs typeface="+mn-ea"/>
                <a:sym typeface="+mn-lt"/>
              </a:rPr>
              <a:t> </a:t>
            </a:r>
            <a:endParaRPr lang="zh-CN" altLang="en-US" sz="1800" dirty="0">
              <a:ea typeface="+mn-ea"/>
              <a:cs typeface="+mn-ea"/>
              <a:sym typeface="+mn-lt"/>
            </a:endParaRPr>
          </a:p>
          <a:p>
            <a:pPr marL="508000" indent="-508000" algn="just">
              <a:lnSpc>
                <a:spcPct val="120000"/>
              </a:lnSpc>
              <a:spcBef>
                <a:spcPct val="0"/>
              </a:spcBef>
              <a:buFontTx/>
              <a:buNone/>
              <a:defRPr/>
            </a:pPr>
            <a:r>
              <a:rPr lang="zh-CN" altLang="en-US" sz="2400" b="1" dirty="0">
                <a:ea typeface="+mn-ea"/>
                <a:cs typeface="+mn-ea"/>
                <a:sym typeface="+mn-lt"/>
              </a:rPr>
              <a:t>       复用信道每帧的时间分成</a:t>
            </a:r>
            <a:r>
              <a:rPr lang="en-US" altLang="zh-CN" sz="2400" b="1" dirty="0">
                <a:ea typeface="+mn-ea"/>
                <a:cs typeface="+mn-ea"/>
                <a:sym typeface="+mn-lt"/>
              </a:rPr>
              <a:t>M</a:t>
            </a:r>
            <a:r>
              <a:rPr lang="zh-CN" altLang="en-US" sz="2400" b="1" dirty="0">
                <a:ea typeface="+mn-ea"/>
                <a:cs typeface="+mn-ea"/>
                <a:sym typeface="+mn-lt"/>
              </a:rPr>
              <a:t>个时隙，然后将时隙以某种方式分配给多路信号占用。 </a:t>
            </a:r>
            <a:endParaRPr lang="zh-CN" altLang="en-US" sz="2400" b="1" dirty="0">
              <a:ea typeface="+mn-ea"/>
              <a:cs typeface="+mn-ea"/>
              <a:sym typeface="+mn-lt"/>
            </a:endParaRPr>
          </a:p>
          <a:p>
            <a:pPr marL="914400" lvl="1" indent="-457200">
              <a:lnSpc>
                <a:spcPct val="120000"/>
              </a:lnSpc>
              <a:spcBef>
                <a:spcPct val="0"/>
              </a:spcBef>
              <a:buFont typeface="Wingdings" panose="05000000000000000000" pitchFamily="2" charset="2"/>
              <a:buChar char="ü"/>
              <a:defRPr/>
            </a:pPr>
            <a:endParaRPr lang="zh-CN" altLang="en-US" sz="2400" b="1" dirty="0">
              <a:ea typeface="+mn-ea"/>
              <a:cs typeface="+mn-ea"/>
              <a:sym typeface="+mn-lt"/>
            </a:endParaRPr>
          </a:p>
        </p:txBody>
      </p:sp>
      <p:graphicFrame>
        <p:nvGraphicFramePr>
          <p:cNvPr id="4" name="Object 5"/>
          <p:cNvGraphicFramePr>
            <a:graphicFrameLocks noGrp="1" noChangeAspect="1"/>
          </p:cNvGraphicFramePr>
          <p:nvPr>
            <p:ph idx="1"/>
          </p:nvPr>
        </p:nvGraphicFramePr>
        <p:xfrm>
          <a:off x="323528" y="3068960"/>
          <a:ext cx="8650649" cy="3888432"/>
        </p:xfrm>
        <a:graphic>
          <a:graphicData uri="http://schemas.openxmlformats.org/presentationml/2006/ole">
            <mc:AlternateContent xmlns:mc="http://schemas.openxmlformats.org/markup-compatibility/2006">
              <mc:Choice xmlns:v="urn:schemas-microsoft-com:vml" Requires="v">
                <p:oleObj spid="_x0000_s35873" name="Visio" r:id="rId1" imgW="6005195" imgH="2107565" progId="Visio.Drawing.11">
                  <p:embed/>
                </p:oleObj>
              </mc:Choice>
              <mc:Fallback>
                <p:oleObj name="Visio" r:id="rId1" imgW="6005195" imgH="2107565" progId="Visio.Drawing.11">
                  <p:embed/>
                  <p:pic>
                    <p:nvPicPr>
                      <p:cNvPr id="0" name="图片 35872"/>
                      <p:cNvPicPr>
                        <a:picLocks noGrp="1" noChangeAspect="1" noChangeArrowheads="1"/>
                      </p:cNvPicPr>
                      <p:nvPr/>
                    </p:nvPicPr>
                    <p:blipFill>
                      <a:blip r:embed="rId2">
                        <a:extLst>
                          <a:ext uri="{28A0092B-C50C-407E-A947-70E740481C1C}">
                            <a14:useLocalDpi xmlns:a14="http://schemas.microsoft.com/office/drawing/2010/main" val="0"/>
                          </a:ext>
                        </a:extLst>
                      </a:blip>
                      <a:srcRect l="3757" t="723"/>
                      <a:stretch>
                        <a:fillRect/>
                      </a:stretch>
                    </p:blipFill>
                    <p:spPr bwMode="auto">
                      <a:xfrm>
                        <a:off x="323528" y="3068960"/>
                        <a:ext cx="8650649" cy="3888432"/>
                      </a:xfrm>
                      <a:prstGeom prst="rect">
                        <a:avLst/>
                      </a:prstGeom>
                      <a:noFill/>
                      <a:ln>
                        <a:noFill/>
                      </a:ln>
                      <a:effectLst/>
                    </p:spPr>
                  </p:pic>
                </p:oleObj>
              </mc:Fallback>
            </mc:AlternateContent>
          </a:graphicData>
        </a:graphic>
      </p:graphicFrame>
      <p:sp>
        <p:nvSpPr>
          <p:cNvPr id="5" name="矩形 1"/>
          <p:cNvSpPr>
            <a:spLocks noChangeArrowheads="1"/>
          </p:cNvSpPr>
          <p:nvPr/>
        </p:nvSpPr>
        <p:spPr bwMode="auto">
          <a:xfrm>
            <a:off x="6581800" y="1153120"/>
            <a:ext cx="2550698" cy="42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r>
              <a:rPr lang="en-US" altLang="zh-CN" sz="2000" b="0" dirty="0">
                <a:solidFill>
                  <a:schemeClr val="accent5">
                    <a:lumMod val="75000"/>
                  </a:schemeClr>
                </a:solidFill>
                <a:latin typeface="+mn-lt"/>
                <a:ea typeface="+mn-ea"/>
                <a:cs typeface="+mn-ea"/>
                <a:sym typeface="+mn-lt"/>
              </a:rPr>
              <a:t>PCM</a:t>
            </a:r>
            <a:r>
              <a:rPr lang="zh-CN" altLang="en-US" sz="2000" b="0" dirty="0">
                <a:solidFill>
                  <a:schemeClr val="accent5">
                    <a:lumMod val="75000"/>
                  </a:schemeClr>
                </a:solidFill>
                <a:latin typeface="+mn-lt"/>
                <a:ea typeface="+mn-ea"/>
                <a:cs typeface="+mn-ea"/>
                <a:sym typeface="+mn-lt"/>
              </a:rPr>
              <a:t>：脉冲编码调制</a:t>
            </a:r>
            <a:endParaRPr lang="zh-CN" altLang="en-US" sz="2000" dirty="0">
              <a:solidFill>
                <a:schemeClr val="accent5">
                  <a:lumMod val="75000"/>
                </a:schemeClr>
              </a:solidFill>
              <a:latin typeface="+mn-lt"/>
              <a:ea typeface="+mn-ea"/>
              <a:cs typeface="+mn-ea"/>
              <a:sym typeface="+mn-l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2.3</a:t>
            </a:r>
            <a:r>
              <a:rPr lang="zh-CN" altLang="en-US" b="1">
                <a:latin typeface="+mn-lt"/>
                <a:ea typeface="+mn-ea"/>
                <a:cs typeface="+mn-ea"/>
                <a:sym typeface="+mn-lt"/>
              </a:rPr>
              <a:t>多路复用技术</a:t>
            </a:r>
            <a:endParaRPr lang="zh-CN" altLang="en-US" b="1">
              <a:latin typeface="+mn-lt"/>
              <a:ea typeface="+mn-ea"/>
              <a:cs typeface="+mn-ea"/>
              <a:sym typeface="+mn-lt"/>
            </a:endParaRPr>
          </a:p>
        </p:txBody>
      </p:sp>
      <p:sp>
        <p:nvSpPr>
          <p:cNvPr id="27651" name="Rectangle 3"/>
          <p:cNvSpPr>
            <a:spLocks noGrp="1" noChangeArrowheads="1"/>
          </p:cNvSpPr>
          <p:nvPr>
            <p:ph type="body" sz="half" idx="1"/>
          </p:nvPr>
        </p:nvSpPr>
        <p:spPr>
          <a:xfrm>
            <a:off x="251520" y="1219200"/>
            <a:ext cx="8568951" cy="5378152"/>
          </a:xfrm>
        </p:spPr>
        <p:txBody>
          <a:bodyPr rtlCol="0">
            <a:normAutofit/>
          </a:bodyPr>
          <a:lstStyle/>
          <a:p>
            <a:pPr marL="508000" indent="-508000" algn="just">
              <a:lnSpc>
                <a:spcPct val="140000"/>
              </a:lnSpc>
              <a:spcBef>
                <a:spcPct val="0"/>
              </a:spcBef>
              <a:buFontTx/>
              <a:buNone/>
              <a:defRPr/>
            </a:pPr>
            <a:r>
              <a:rPr lang="en-US" altLang="zh-CN" sz="2800" b="1" dirty="0">
                <a:ea typeface="+mn-ea"/>
                <a:cs typeface="+mn-ea"/>
                <a:sym typeface="+mn-lt"/>
              </a:rPr>
              <a:t>TDM</a:t>
            </a:r>
            <a:r>
              <a:rPr lang="zh-CN" altLang="en-US" sz="2800" b="1" dirty="0">
                <a:ea typeface="+mn-ea"/>
                <a:cs typeface="+mn-ea"/>
                <a:sym typeface="+mn-lt"/>
              </a:rPr>
              <a:t>标准</a:t>
            </a:r>
            <a:endParaRPr lang="zh-CN" altLang="en-US" sz="2800" b="1" dirty="0">
              <a:ea typeface="+mn-ea"/>
              <a:cs typeface="+mn-ea"/>
              <a:sym typeface="+mn-lt"/>
            </a:endParaRPr>
          </a:p>
          <a:p>
            <a:pPr marL="914400" lvl="1" indent="-457200" algn="just">
              <a:lnSpc>
                <a:spcPct val="140000"/>
              </a:lnSpc>
              <a:spcBef>
                <a:spcPct val="0"/>
              </a:spcBef>
              <a:defRPr/>
            </a:pPr>
            <a:r>
              <a:rPr lang="zh-CN" altLang="en-US" sz="2400" b="1" dirty="0">
                <a:ea typeface="+mn-ea"/>
                <a:cs typeface="+mn-ea"/>
                <a:sym typeface="+mn-lt"/>
              </a:rPr>
              <a:t>北美地区使用的</a:t>
            </a:r>
            <a:r>
              <a:rPr lang="en-US" altLang="zh-CN" sz="2400" b="1" dirty="0">
                <a:ea typeface="+mn-ea"/>
                <a:cs typeface="+mn-ea"/>
                <a:sym typeface="+mn-lt"/>
              </a:rPr>
              <a:t>T</a:t>
            </a:r>
            <a:r>
              <a:rPr lang="zh-CN" altLang="en-US" sz="2400" b="1" dirty="0">
                <a:ea typeface="+mn-ea"/>
                <a:cs typeface="+mn-ea"/>
                <a:sym typeface="+mn-lt"/>
              </a:rPr>
              <a:t>载波方式：一次群信号</a:t>
            </a:r>
            <a:r>
              <a:rPr lang="en-US" altLang="zh-CN" sz="2400" b="1" dirty="0">
                <a:ea typeface="+mn-ea"/>
                <a:cs typeface="+mn-ea"/>
                <a:sym typeface="+mn-lt"/>
              </a:rPr>
              <a:t>T1</a:t>
            </a:r>
            <a:r>
              <a:rPr lang="zh-CN" altLang="en-US" sz="2400" b="1" dirty="0">
                <a:ea typeface="+mn-ea"/>
                <a:cs typeface="+mn-ea"/>
                <a:sym typeface="+mn-lt"/>
              </a:rPr>
              <a:t>每帧</a:t>
            </a:r>
            <a:r>
              <a:rPr lang="en-US" altLang="zh-CN" sz="2400" b="1" dirty="0">
                <a:ea typeface="+mn-ea"/>
                <a:cs typeface="+mn-ea"/>
                <a:sym typeface="+mn-lt"/>
              </a:rPr>
              <a:t>24</a:t>
            </a:r>
            <a:r>
              <a:rPr lang="zh-CN" altLang="en-US" sz="2400" b="1" dirty="0">
                <a:ea typeface="+mn-ea"/>
                <a:cs typeface="+mn-ea"/>
                <a:sym typeface="+mn-lt"/>
              </a:rPr>
              <a:t>时隙，速率为</a:t>
            </a:r>
            <a:r>
              <a:rPr lang="en-US" altLang="zh-CN" sz="2400" b="1" dirty="0">
                <a:ea typeface="+mn-ea"/>
                <a:cs typeface="+mn-ea"/>
                <a:sym typeface="+mn-lt"/>
              </a:rPr>
              <a:t>1.544 Mb/s</a:t>
            </a:r>
            <a:r>
              <a:rPr lang="zh-CN" altLang="en-US" sz="2400" b="1" dirty="0">
                <a:ea typeface="+mn-ea"/>
                <a:cs typeface="+mn-ea"/>
                <a:sym typeface="+mn-lt"/>
              </a:rPr>
              <a:t>。  </a:t>
            </a:r>
            <a:endParaRPr lang="zh-CN" altLang="en-US" sz="2400" b="1" dirty="0">
              <a:ea typeface="+mn-ea"/>
              <a:cs typeface="+mn-ea"/>
              <a:sym typeface="+mn-lt"/>
            </a:endParaRPr>
          </a:p>
          <a:p>
            <a:pPr marL="914400" lvl="1" indent="-457200" algn="just">
              <a:lnSpc>
                <a:spcPct val="140000"/>
              </a:lnSpc>
              <a:spcBef>
                <a:spcPct val="0"/>
              </a:spcBef>
              <a:defRPr/>
            </a:pPr>
            <a:r>
              <a:rPr lang="zh-CN" altLang="en-US" sz="2400" b="1" dirty="0">
                <a:ea typeface="+mn-ea"/>
                <a:cs typeface="+mn-ea"/>
                <a:sym typeface="+mn-lt"/>
              </a:rPr>
              <a:t>国际电联标准</a:t>
            </a:r>
            <a:r>
              <a:rPr lang="en-US" altLang="zh-CN" sz="2400" b="1" dirty="0">
                <a:ea typeface="+mn-ea"/>
                <a:cs typeface="+mn-ea"/>
                <a:sym typeface="+mn-lt"/>
              </a:rPr>
              <a:t>E</a:t>
            </a:r>
            <a:r>
              <a:rPr lang="zh-CN" altLang="en-US" sz="2400" b="1" dirty="0">
                <a:ea typeface="+mn-ea"/>
                <a:cs typeface="+mn-ea"/>
                <a:sym typeface="+mn-lt"/>
              </a:rPr>
              <a:t>载波方式（欧洲体制）：一次群信号</a:t>
            </a:r>
            <a:r>
              <a:rPr lang="en-US" altLang="zh-CN" sz="2400" b="1" dirty="0">
                <a:ea typeface="+mn-ea"/>
                <a:cs typeface="+mn-ea"/>
                <a:sym typeface="+mn-lt"/>
              </a:rPr>
              <a:t>E1</a:t>
            </a:r>
            <a:r>
              <a:rPr lang="zh-CN" altLang="en-US" sz="2400" b="1" dirty="0">
                <a:ea typeface="+mn-ea"/>
                <a:cs typeface="+mn-ea"/>
                <a:sym typeface="+mn-lt"/>
              </a:rPr>
              <a:t>每帧</a:t>
            </a:r>
            <a:r>
              <a:rPr lang="en-US" altLang="zh-CN" sz="2400" b="1" dirty="0">
                <a:ea typeface="+mn-ea"/>
                <a:cs typeface="+mn-ea"/>
                <a:sym typeface="+mn-lt"/>
              </a:rPr>
              <a:t>32</a:t>
            </a:r>
            <a:r>
              <a:rPr lang="zh-CN" altLang="en-US" sz="2400" b="1" dirty="0">
                <a:ea typeface="+mn-ea"/>
                <a:cs typeface="+mn-ea"/>
                <a:sym typeface="+mn-lt"/>
              </a:rPr>
              <a:t>时隙</a:t>
            </a:r>
            <a:r>
              <a:rPr lang="en-US" altLang="zh-CN" sz="2400" b="1" dirty="0">
                <a:ea typeface="+mn-ea"/>
                <a:cs typeface="+mn-ea"/>
                <a:sym typeface="+mn-lt"/>
              </a:rPr>
              <a:t>, </a:t>
            </a:r>
            <a:r>
              <a:rPr lang="zh-CN" altLang="en-US" sz="2400" b="1" dirty="0">
                <a:ea typeface="+mn-ea"/>
                <a:cs typeface="+mn-ea"/>
                <a:sym typeface="+mn-lt"/>
              </a:rPr>
              <a:t>速率为</a:t>
            </a:r>
            <a:r>
              <a:rPr lang="en-US" altLang="zh-CN" sz="2400" b="1" dirty="0">
                <a:ea typeface="+mn-ea"/>
                <a:cs typeface="+mn-ea"/>
                <a:sym typeface="+mn-lt"/>
              </a:rPr>
              <a:t>2.048 Mb/s</a:t>
            </a:r>
            <a:r>
              <a:rPr lang="zh-CN" altLang="en-US" sz="2400" b="1" dirty="0">
                <a:ea typeface="+mn-ea"/>
                <a:cs typeface="+mn-ea"/>
                <a:sym typeface="+mn-lt"/>
              </a:rPr>
              <a:t>。</a:t>
            </a:r>
            <a:endParaRPr lang="en-US" altLang="zh-CN" sz="2400" b="1" dirty="0">
              <a:ea typeface="+mn-ea"/>
              <a:cs typeface="+mn-ea"/>
              <a:sym typeface="+mn-lt"/>
            </a:endParaRPr>
          </a:p>
          <a:p>
            <a:pPr marL="514350" indent="-457200" algn="just">
              <a:lnSpc>
                <a:spcPct val="140000"/>
              </a:lnSpc>
              <a:spcBef>
                <a:spcPct val="0"/>
              </a:spcBef>
              <a:defRPr/>
            </a:pPr>
            <a:r>
              <a:rPr lang="zh-CN" altLang="en-US" sz="2800" b="1" dirty="0">
                <a:ea typeface="+mn-ea"/>
                <a:cs typeface="+mn-ea"/>
                <a:sym typeface="+mn-lt"/>
              </a:rPr>
              <a:t>优点：信息传输效率高，信道占用频带窄，容量大。  </a:t>
            </a:r>
            <a:endParaRPr lang="zh-CN" altLang="en-US" sz="2800" b="1" dirty="0">
              <a:ea typeface="+mn-ea"/>
              <a:cs typeface="+mn-ea"/>
              <a:sym typeface="+mn-lt"/>
            </a:endParaRPr>
          </a:p>
          <a:p>
            <a:pPr marL="514350" indent="-457200" algn="just">
              <a:lnSpc>
                <a:spcPct val="140000"/>
              </a:lnSpc>
              <a:spcBef>
                <a:spcPct val="0"/>
              </a:spcBef>
              <a:defRPr/>
            </a:pPr>
            <a:r>
              <a:rPr lang="zh-CN" altLang="en-US" sz="2800" b="1" dirty="0">
                <a:ea typeface="+mn-ea"/>
                <a:cs typeface="+mn-ea"/>
                <a:sym typeface="+mn-lt"/>
              </a:rPr>
              <a:t>缺点：通信双方时隙必须严格保持同步。</a:t>
            </a:r>
            <a:endParaRPr lang="zh-CN" altLang="en-US" sz="2800" b="1" dirty="0">
              <a:ea typeface="+mn-ea"/>
              <a:cs typeface="+mn-ea"/>
              <a:sym typeface="+mn-lt"/>
            </a:endParaRPr>
          </a:p>
          <a:p>
            <a:pPr marL="514350" indent="-457200" algn="just">
              <a:lnSpc>
                <a:spcPct val="140000"/>
              </a:lnSpc>
              <a:spcBef>
                <a:spcPct val="0"/>
              </a:spcBef>
              <a:defRPr/>
            </a:pPr>
            <a:r>
              <a:rPr lang="zh-CN" altLang="en-US" sz="2800" b="1" dirty="0">
                <a:ea typeface="+mn-ea"/>
                <a:cs typeface="+mn-ea"/>
                <a:sym typeface="+mn-lt"/>
              </a:rPr>
              <a:t>目前主要有两种时分数字传输体制：准同步数字系列</a:t>
            </a:r>
            <a:r>
              <a:rPr lang="en-US" altLang="zh-CN" sz="2800" b="1" dirty="0">
                <a:ea typeface="+mn-ea"/>
                <a:cs typeface="+mn-ea"/>
                <a:sym typeface="+mn-lt"/>
              </a:rPr>
              <a:t>PDH</a:t>
            </a:r>
            <a:r>
              <a:rPr lang="zh-CN" altLang="en-US" sz="2800" b="1" dirty="0">
                <a:ea typeface="+mn-ea"/>
                <a:cs typeface="+mn-ea"/>
                <a:sym typeface="+mn-lt"/>
              </a:rPr>
              <a:t>和同步数字系列</a:t>
            </a:r>
            <a:r>
              <a:rPr lang="en-US" altLang="zh-CN" sz="2800" b="1" dirty="0">
                <a:ea typeface="+mn-ea"/>
                <a:cs typeface="+mn-ea"/>
                <a:sym typeface="+mn-lt"/>
              </a:rPr>
              <a:t>SDH</a:t>
            </a:r>
            <a:r>
              <a:rPr lang="zh-CN" altLang="en-US" sz="2800" b="1" dirty="0">
                <a:ea typeface="+mn-ea"/>
                <a:cs typeface="+mn-ea"/>
                <a:sym typeface="+mn-lt"/>
              </a:rPr>
              <a:t>。 </a:t>
            </a:r>
            <a:endParaRPr lang="zh-CN" altLang="en-US" sz="2800" b="1" dirty="0">
              <a:ea typeface="+mn-ea"/>
              <a:cs typeface="+mn-ea"/>
              <a:sym typeface="+mn-lt"/>
            </a:endParaRPr>
          </a:p>
          <a:p>
            <a:pPr marL="914400" lvl="1" indent="-457200" algn="just">
              <a:lnSpc>
                <a:spcPct val="140000"/>
              </a:lnSpc>
              <a:spcBef>
                <a:spcPct val="0"/>
              </a:spcBef>
              <a:defRPr/>
            </a:pPr>
            <a:endParaRPr lang="zh-CN" altLang="en-US" sz="2400" b="1" dirty="0">
              <a:ea typeface="+mn-ea"/>
              <a:cs typeface="+mn-ea"/>
              <a:sym typeface="+mn-lt"/>
            </a:endParaRPr>
          </a:p>
          <a:p>
            <a:pPr marL="914400" lvl="1" indent="-457200">
              <a:lnSpc>
                <a:spcPct val="140000"/>
              </a:lnSpc>
              <a:spcBef>
                <a:spcPct val="0"/>
              </a:spcBef>
              <a:buFont typeface="Wingdings" panose="05000000000000000000" pitchFamily="2" charset="2"/>
              <a:buNone/>
              <a:defRPr/>
            </a:pPr>
            <a:endParaRPr lang="zh-CN" altLang="en-US" sz="2400" b="1" dirty="0">
              <a:ea typeface="+mn-ea"/>
              <a:cs typeface="+mn-ea"/>
              <a:sym typeface="+mn-lt"/>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2.3</a:t>
            </a:r>
            <a:r>
              <a:rPr lang="zh-CN" altLang="en-US" b="1">
                <a:latin typeface="+mn-lt"/>
                <a:ea typeface="+mn-ea"/>
                <a:cs typeface="+mn-ea"/>
                <a:sym typeface="+mn-lt"/>
              </a:rPr>
              <a:t>多路复用技术</a:t>
            </a:r>
            <a:endParaRPr lang="zh-CN" altLang="en-US" b="1">
              <a:latin typeface="+mn-lt"/>
              <a:ea typeface="+mn-ea"/>
              <a:cs typeface="+mn-ea"/>
              <a:sym typeface="+mn-lt"/>
            </a:endParaRPr>
          </a:p>
        </p:txBody>
      </p:sp>
      <p:sp>
        <p:nvSpPr>
          <p:cNvPr id="34819" name="Rectangle 3"/>
          <p:cNvSpPr>
            <a:spLocks noGrp="1" noChangeArrowheads="1"/>
          </p:cNvSpPr>
          <p:nvPr>
            <p:ph type="body" sz="half" idx="1"/>
          </p:nvPr>
        </p:nvSpPr>
        <p:spPr>
          <a:xfrm>
            <a:off x="179512" y="1219200"/>
            <a:ext cx="8856984" cy="4876800"/>
          </a:xfrm>
        </p:spPr>
        <p:txBody>
          <a:bodyPr rtlCol="0">
            <a:normAutofit/>
          </a:bodyPr>
          <a:lstStyle/>
          <a:p>
            <a:pPr marL="508000" indent="-508000" algn="just">
              <a:lnSpc>
                <a:spcPct val="120000"/>
              </a:lnSpc>
              <a:spcBef>
                <a:spcPct val="0"/>
              </a:spcBef>
              <a:buFontTx/>
              <a:buNone/>
              <a:defRPr/>
            </a:pPr>
            <a:r>
              <a:rPr lang="en-US" altLang="zh-CN" sz="3200" b="1" dirty="0">
                <a:ea typeface="+mn-ea"/>
                <a:cs typeface="+mn-ea"/>
                <a:sym typeface="+mn-lt"/>
              </a:rPr>
              <a:t>4</a:t>
            </a:r>
            <a:r>
              <a:rPr lang="zh-CN" altLang="en-US" sz="3200" b="1" dirty="0">
                <a:ea typeface="+mn-ea"/>
                <a:cs typeface="+mn-ea"/>
                <a:sym typeface="+mn-lt"/>
              </a:rPr>
              <a:t>、波分复用（</a:t>
            </a:r>
            <a:r>
              <a:rPr lang="en-US" altLang="zh-CN" sz="3200" b="1" dirty="0">
                <a:ea typeface="+mn-ea"/>
                <a:cs typeface="+mn-ea"/>
                <a:sym typeface="+mn-lt"/>
              </a:rPr>
              <a:t>WDM</a:t>
            </a:r>
            <a:r>
              <a:rPr lang="zh-CN" altLang="en-US" sz="3200" b="1" dirty="0">
                <a:ea typeface="+mn-ea"/>
                <a:cs typeface="+mn-ea"/>
                <a:sym typeface="+mn-lt"/>
              </a:rPr>
              <a:t>）</a:t>
            </a:r>
            <a:endParaRPr lang="zh-CN" altLang="en-US" sz="3200" b="1" dirty="0">
              <a:ea typeface="+mn-ea"/>
              <a:cs typeface="+mn-ea"/>
              <a:sym typeface="+mn-lt"/>
            </a:endParaRPr>
          </a:p>
          <a:p>
            <a:pPr marL="508000" indent="-508000" algn="just">
              <a:lnSpc>
                <a:spcPct val="120000"/>
              </a:lnSpc>
              <a:spcBef>
                <a:spcPct val="0"/>
              </a:spcBef>
              <a:buFontTx/>
              <a:buNone/>
              <a:defRPr/>
            </a:pPr>
            <a:r>
              <a:rPr lang="en-US" altLang="zh-CN" sz="2800" b="1" dirty="0">
                <a:ea typeface="+mn-ea"/>
                <a:cs typeface="+mn-ea"/>
                <a:sym typeface="+mn-lt"/>
              </a:rPr>
              <a:t>       WDM</a:t>
            </a:r>
            <a:r>
              <a:rPr lang="zh-CN" altLang="en-US" sz="2800" b="1" dirty="0">
                <a:ea typeface="+mn-ea"/>
                <a:cs typeface="+mn-ea"/>
                <a:sym typeface="+mn-lt"/>
              </a:rPr>
              <a:t>本质上是光域上的频分复用技术，因为在光域上一般用波长代替频率，所以光的频分复用一般称为波分复用。 </a:t>
            </a:r>
            <a:endParaRPr lang="en-US" altLang="zh-CN" sz="2800" b="1" dirty="0">
              <a:ea typeface="+mn-ea"/>
              <a:cs typeface="+mn-ea"/>
              <a:sym typeface="+mn-lt"/>
            </a:endParaRPr>
          </a:p>
          <a:p>
            <a:pPr marL="508000" indent="-508000" algn="just">
              <a:lnSpc>
                <a:spcPct val="120000"/>
              </a:lnSpc>
              <a:spcBef>
                <a:spcPct val="0"/>
              </a:spcBef>
              <a:buFontTx/>
              <a:buNone/>
              <a:defRPr/>
            </a:pPr>
            <a:endParaRPr lang="zh-CN" altLang="en-US" sz="2800" b="1" dirty="0">
              <a:ea typeface="+mn-ea"/>
              <a:cs typeface="+mn-ea"/>
              <a:sym typeface="+mn-lt"/>
            </a:endParaRPr>
          </a:p>
        </p:txBody>
      </p:sp>
      <p:sp>
        <p:nvSpPr>
          <p:cNvPr id="4" name="Rectangle 3"/>
          <p:cNvSpPr txBox="1">
            <a:spLocks noChangeArrowheads="1"/>
          </p:cNvSpPr>
          <p:nvPr/>
        </p:nvSpPr>
        <p:spPr bwMode="auto">
          <a:xfrm>
            <a:off x="343149" y="3355074"/>
            <a:ext cx="8352928" cy="2753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noAutofit/>
          </a:bodyPr>
          <a:lstStyle>
            <a:lvl1pPr marL="171450" indent="-171450" algn="l" defTabSz="685800" rtl="0" fontAlgn="base">
              <a:lnSpc>
                <a:spcPct val="90000"/>
              </a:lnSpc>
              <a:spcBef>
                <a:spcPts val="750"/>
              </a:spcBef>
              <a:spcAft>
                <a:spcPct val="0"/>
              </a:spcAft>
              <a:buFont typeface="Arial" panose="020B0604020202020204" pitchFamily="34" charset="0"/>
              <a:buChar char="•"/>
              <a:defRPr sz="2100" kern="1200">
                <a:solidFill>
                  <a:schemeClr val="tx1"/>
                </a:solidFill>
                <a:latin typeface="+mn-lt"/>
                <a:ea typeface="宋体" panose="02010600030101010101" pitchFamily="2" charset="-122"/>
                <a:cs typeface="+mn-cs"/>
              </a:defRPr>
            </a:lvl1pPr>
            <a:lvl2pPr marL="514350" indent="-171450" algn="l" defTabSz="685800" rtl="0" fontAlgn="base">
              <a:lnSpc>
                <a:spcPct val="90000"/>
              </a:lnSpc>
              <a:spcBef>
                <a:spcPts val="375"/>
              </a:spcBef>
              <a:spcAft>
                <a:spcPct val="0"/>
              </a:spcAft>
              <a:buFont typeface="Arial" panose="020B0604020202020204" pitchFamily="34" charset="0"/>
              <a:buChar char="•"/>
              <a:defRPr kern="1200">
                <a:solidFill>
                  <a:schemeClr val="tx1"/>
                </a:solidFill>
                <a:latin typeface="+mn-lt"/>
                <a:ea typeface="宋体" panose="02010600030101010101" pitchFamily="2" charset="-122"/>
                <a:cs typeface="+mn-cs"/>
              </a:defRPr>
            </a:lvl2pPr>
            <a:lvl3pPr marL="857250" indent="-171450" algn="l" defTabSz="685800" rtl="0" fontAlgn="base">
              <a:lnSpc>
                <a:spcPct val="90000"/>
              </a:lnSpc>
              <a:spcBef>
                <a:spcPts val="375"/>
              </a:spcBef>
              <a:spcAft>
                <a:spcPct val="0"/>
              </a:spcAft>
              <a:buFont typeface="Arial" panose="020B0604020202020204" pitchFamily="34" charset="0"/>
              <a:buChar char="•"/>
              <a:defRPr sz="1500" kern="1200">
                <a:solidFill>
                  <a:schemeClr val="tx1"/>
                </a:solidFill>
                <a:latin typeface="+mn-lt"/>
                <a:ea typeface="宋体" panose="02010600030101010101" pitchFamily="2" charset="-122"/>
                <a:cs typeface="+mn-cs"/>
              </a:defRPr>
            </a:lvl3pPr>
            <a:lvl4pPr marL="12001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4pPr>
            <a:lvl5pPr marL="1543050" indent="-171450" algn="l" defTabSz="685800" rtl="0" fontAlgn="base">
              <a:lnSpc>
                <a:spcPct val="90000"/>
              </a:lnSpc>
              <a:spcBef>
                <a:spcPts val="375"/>
              </a:spcBef>
              <a:spcAft>
                <a:spcPct val="0"/>
              </a:spcAft>
              <a:buFont typeface="Arial" panose="020B0604020202020204" pitchFamily="34" charset="0"/>
              <a:buChar char="•"/>
              <a:defRPr sz="1300" kern="1200">
                <a:solidFill>
                  <a:schemeClr val="tx1"/>
                </a:solidFill>
                <a:latin typeface="+mn-lt"/>
                <a:ea typeface="宋体" panose="02010600030101010101" pitchFamily="2"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508000" indent="-508000" algn="just" eaLnBrk="1" hangingPunct="1">
              <a:lnSpc>
                <a:spcPct val="120000"/>
              </a:lnSpc>
              <a:spcBef>
                <a:spcPct val="0"/>
              </a:spcBef>
              <a:defRPr/>
            </a:pPr>
            <a:r>
              <a:rPr kumimoji="0" lang="en-US" altLang="zh-CN" sz="2800" b="1" dirty="0">
                <a:ea typeface="+mn-ea"/>
                <a:cs typeface="+mn-ea"/>
                <a:sym typeface="+mn-lt"/>
              </a:rPr>
              <a:t>WDM</a:t>
            </a:r>
            <a:r>
              <a:rPr kumimoji="0" lang="zh-CN" altLang="en-US" sz="2800" b="1" dirty="0">
                <a:ea typeface="+mn-ea"/>
                <a:cs typeface="+mn-ea"/>
                <a:sym typeface="+mn-lt"/>
              </a:rPr>
              <a:t>系统的分类：</a:t>
            </a:r>
            <a:endParaRPr kumimoji="0" lang="zh-CN" altLang="en-US" sz="2800" b="1" dirty="0">
              <a:ea typeface="+mn-ea"/>
              <a:cs typeface="+mn-ea"/>
              <a:sym typeface="+mn-lt"/>
            </a:endParaRPr>
          </a:p>
          <a:p>
            <a:pPr marL="914400" lvl="1" indent="-457200" algn="just" eaLnBrk="1" hangingPunct="1">
              <a:lnSpc>
                <a:spcPct val="120000"/>
              </a:lnSpc>
              <a:spcBef>
                <a:spcPct val="0"/>
              </a:spcBef>
              <a:buFont typeface="Wingdings" panose="05000000000000000000" pitchFamily="2" charset="2"/>
              <a:buChar char="ü"/>
              <a:defRPr/>
            </a:pPr>
            <a:r>
              <a:rPr kumimoji="0" lang="zh-CN" altLang="en-US" b="1" dirty="0">
                <a:ea typeface="+mn-ea"/>
                <a:cs typeface="+mn-ea"/>
                <a:sym typeface="+mn-lt"/>
              </a:rPr>
              <a:t>粗波分复用（</a:t>
            </a:r>
            <a:r>
              <a:rPr kumimoji="0" lang="en-US" altLang="zh-CN" b="1" dirty="0">
                <a:ea typeface="+mn-ea"/>
                <a:cs typeface="+mn-ea"/>
                <a:sym typeface="+mn-lt"/>
              </a:rPr>
              <a:t>CWDM</a:t>
            </a:r>
            <a:r>
              <a:rPr kumimoji="0" lang="zh-CN" altLang="en-US" b="1" dirty="0">
                <a:ea typeface="+mn-ea"/>
                <a:cs typeface="+mn-ea"/>
                <a:sym typeface="+mn-lt"/>
              </a:rPr>
              <a:t>）</a:t>
            </a:r>
            <a:endParaRPr kumimoji="0" lang="zh-CN" altLang="en-US" b="1" dirty="0">
              <a:ea typeface="+mn-ea"/>
              <a:cs typeface="+mn-ea"/>
              <a:sym typeface="+mn-lt"/>
            </a:endParaRPr>
          </a:p>
          <a:p>
            <a:pPr marL="914400" lvl="1" indent="-457200" algn="just" eaLnBrk="1" hangingPunct="1">
              <a:lnSpc>
                <a:spcPct val="120000"/>
              </a:lnSpc>
              <a:spcBef>
                <a:spcPct val="0"/>
              </a:spcBef>
              <a:buFont typeface="Wingdings" panose="05000000000000000000" pitchFamily="2" charset="2"/>
              <a:buChar char="ü"/>
              <a:defRPr/>
            </a:pPr>
            <a:r>
              <a:rPr kumimoji="0" lang="zh-CN" altLang="en-US" b="1" dirty="0">
                <a:ea typeface="+mn-ea"/>
                <a:cs typeface="+mn-ea"/>
                <a:sym typeface="+mn-lt"/>
              </a:rPr>
              <a:t>密集波分复用（</a:t>
            </a:r>
            <a:r>
              <a:rPr kumimoji="0" lang="en-US" altLang="zh-CN" b="1" dirty="0">
                <a:ea typeface="+mn-ea"/>
                <a:cs typeface="+mn-ea"/>
                <a:sym typeface="+mn-lt"/>
              </a:rPr>
              <a:t>DWDM</a:t>
            </a:r>
            <a:r>
              <a:rPr kumimoji="0" lang="zh-CN" altLang="en-US" b="1" dirty="0">
                <a:ea typeface="+mn-ea"/>
                <a:cs typeface="+mn-ea"/>
                <a:sym typeface="+mn-lt"/>
              </a:rPr>
              <a:t>）</a:t>
            </a:r>
            <a:r>
              <a:rPr kumimoji="0" lang="zh-CN" altLang="en-US" b="0" dirty="0">
                <a:ea typeface="+mn-ea"/>
                <a:cs typeface="+mn-ea"/>
                <a:sym typeface="+mn-lt"/>
              </a:rPr>
              <a:t> </a:t>
            </a:r>
            <a:endParaRPr kumimoji="0" lang="zh-CN" altLang="en-US" b="0" dirty="0">
              <a:ea typeface="+mn-ea"/>
              <a:cs typeface="+mn-ea"/>
              <a:sym typeface="+mn-lt"/>
            </a:endParaRPr>
          </a:p>
          <a:p>
            <a:pPr marL="1320800" lvl="2" indent="-406400" algn="just" eaLnBrk="1" hangingPunct="1">
              <a:lnSpc>
                <a:spcPct val="120000"/>
              </a:lnSpc>
              <a:spcBef>
                <a:spcPct val="0"/>
              </a:spcBef>
              <a:buFont typeface="Arial" panose="020B0604020202020204" pitchFamily="34" charset="0"/>
              <a:buChar char="−"/>
              <a:defRPr/>
            </a:pPr>
            <a:r>
              <a:rPr kumimoji="0" lang="zh-CN" altLang="en-US" sz="2400" b="1" dirty="0">
                <a:ea typeface="+mn-ea"/>
                <a:cs typeface="+mn-ea"/>
                <a:sym typeface="+mn-lt"/>
              </a:rPr>
              <a:t>双纤单向传输系统 </a:t>
            </a:r>
            <a:endParaRPr kumimoji="0" lang="zh-CN" altLang="en-US" sz="2400" b="1" dirty="0">
              <a:ea typeface="+mn-ea"/>
              <a:cs typeface="+mn-ea"/>
              <a:sym typeface="+mn-lt"/>
            </a:endParaRPr>
          </a:p>
          <a:p>
            <a:pPr marL="1320800" lvl="2" indent="-406400" algn="just" eaLnBrk="1" hangingPunct="1">
              <a:lnSpc>
                <a:spcPct val="120000"/>
              </a:lnSpc>
              <a:spcBef>
                <a:spcPct val="0"/>
              </a:spcBef>
              <a:buFont typeface="Arial" panose="020B0604020202020204" pitchFamily="34" charset="0"/>
              <a:buChar char="−"/>
              <a:defRPr/>
            </a:pPr>
            <a:r>
              <a:rPr kumimoji="0" lang="zh-CN" altLang="en-US" sz="2400" b="1" dirty="0">
                <a:ea typeface="+mn-ea"/>
                <a:cs typeface="+mn-ea"/>
                <a:sym typeface="+mn-lt"/>
              </a:rPr>
              <a:t>单纤双向传输系统</a:t>
            </a:r>
            <a:endParaRPr kumimoji="0" lang="zh-CN" altLang="en-US" sz="2400" b="1" dirty="0">
              <a:ea typeface="+mn-ea"/>
              <a:cs typeface="+mn-ea"/>
              <a:sym typeface="+mn-lt"/>
            </a:endParaRPr>
          </a:p>
          <a:p>
            <a:pPr marL="508000" indent="-508000" algn="just" eaLnBrk="1" hangingPunct="1">
              <a:lnSpc>
                <a:spcPct val="120000"/>
              </a:lnSpc>
              <a:spcBef>
                <a:spcPct val="0"/>
              </a:spcBef>
              <a:defRPr/>
            </a:pPr>
            <a:r>
              <a:rPr kumimoji="0" lang="zh-CN" altLang="en-US" sz="2800" b="1" dirty="0">
                <a:ea typeface="+mn-ea"/>
                <a:cs typeface="+mn-ea"/>
                <a:sym typeface="+mn-lt"/>
              </a:rPr>
              <a:t>优点：传输容量大；对各类业务信号“透明”；扩容方便；能组建动态可重构的光网络。</a:t>
            </a:r>
            <a:r>
              <a:rPr kumimoji="0" lang="zh-CN" altLang="en-US" sz="2000" b="0" dirty="0">
                <a:ea typeface="+mn-ea"/>
                <a:cs typeface="+mn-ea"/>
                <a:sym typeface="+mn-lt"/>
              </a:rPr>
              <a:t> </a:t>
            </a:r>
            <a:endParaRPr kumimoji="0" lang="zh-CN" altLang="en-US" sz="2000" b="0" dirty="0">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85825" y="216961"/>
            <a:ext cx="7772400" cy="1143000"/>
          </a:xfrm>
        </p:spPr>
        <p:txBody>
          <a:bodyPr/>
          <a:lstStyle/>
          <a:p>
            <a:pPr algn="ctr">
              <a:lnSpc>
                <a:spcPct val="120000"/>
              </a:lnSpc>
              <a:defRPr/>
            </a:pPr>
            <a:r>
              <a:rPr lang="en-US" altLang="zh-CN" b="1" dirty="0">
                <a:latin typeface="+mn-lt"/>
                <a:ea typeface="+mn-ea"/>
                <a:cs typeface="+mn-ea"/>
                <a:sym typeface="+mn-lt"/>
              </a:rPr>
              <a:t>2.3 </a:t>
            </a:r>
            <a:r>
              <a:rPr lang="zh-CN" altLang="en-US" b="1" dirty="0">
                <a:latin typeface="+mn-lt"/>
                <a:ea typeface="+mn-ea"/>
                <a:cs typeface="+mn-ea"/>
                <a:sym typeface="+mn-lt"/>
              </a:rPr>
              <a:t>多路复用技术</a:t>
            </a:r>
            <a:endParaRPr lang="zh-CN" altLang="en-US" b="1" dirty="0">
              <a:latin typeface="+mn-lt"/>
              <a:ea typeface="+mn-ea"/>
              <a:cs typeface="+mn-ea"/>
              <a:sym typeface="+mn-lt"/>
            </a:endParaRPr>
          </a:p>
        </p:txBody>
      </p:sp>
      <p:grpSp>
        <p:nvGrpSpPr>
          <p:cNvPr id="39939" name="Group 5"/>
          <p:cNvGrpSpPr/>
          <p:nvPr/>
        </p:nvGrpSpPr>
        <p:grpSpPr bwMode="auto">
          <a:xfrm>
            <a:off x="357535" y="224725"/>
            <a:ext cx="8785225" cy="4615408"/>
            <a:chOff x="96" y="432"/>
            <a:chExt cx="5534" cy="3148"/>
          </a:xfrm>
        </p:grpSpPr>
        <p:sp>
          <p:nvSpPr>
            <p:cNvPr id="35844" name="Text Box 6"/>
            <p:cNvSpPr txBox="1">
              <a:spLocks noChangeArrowheads="1"/>
            </p:cNvSpPr>
            <p:nvPr/>
          </p:nvSpPr>
          <p:spPr bwMode="auto">
            <a:xfrm>
              <a:off x="240" y="432"/>
              <a:ext cx="5328"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a:latin typeface="+mn-lt"/>
                  <a:ea typeface="+mn-ea"/>
                  <a:cs typeface="+mn-ea"/>
                  <a:sym typeface="+mn-lt"/>
                </a:rPr>
                <a:t>        </a:t>
              </a:r>
              <a:endParaRPr lang="zh-CN" altLang="en-US" sz="1800" b="0">
                <a:latin typeface="+mn-lt"/>
                <a:ea typeface="+mn-ea"/>
                <a:cs typeface="+mn-ea"/>
                <a:sym typeface="+mn-lt"/>
              </a:endParaRPr>
            </a:p>
          </p:txBody>
        </p:sp>
        <p:sp>
          <p:nvSpPr>
            <p:cNvPr id="35845" name="Text Box 7"/>
            <p:cNvSpPr txBox="1">
              <a:spLocks noChangeArrowheads="1"/>
            </p:cNvSpPr>
            <p:nvPr/>
          </p:nvSpPr>
          <p:spPr bwMode="auto">
            <a:xfrm flipH="1">
              <a:off x="4233" y="1527"/>
              <a:ext cx="1288" cy="17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 </a:t>
              </a:r>
              <a:r>
                <a:rPr lang="en-US" altLang="zh-CN" sz="1800" b="0">
                  <a:solidFill>
                    <a:srgbClr val="333399"/>
                  </a:solidFill>
                  <a:latin typeface="+mn-lt"/>
                  <a:ea typeface="+mn-ea"/>
                  <a:cs typeface="+mn-ea"/>
                  <a:sym typeface="+mn-lt"/>
                </a:rPr>
                <a:t>1550 nm           0 </a:t>
              </a:r>
              <a:endParaRPr lang="en-US" altLang="zh-CN"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a:solidFill>
                    <a:srgbClr val="333399"/>
                  </a:solidFill>
                  <a:latin typeface="+mn-lt"/>
                  <a:ea typeface="+mn-ea"/>
                  <a:cs typeface="+mn-ea"/>
                  <a:sym typeface="+mn-lt"/>
                </a:rPr>
                <a:t> 1551 nm           1</a:t>
              </a:r>
              <a:endParaRPr lang="en-US" altLang="zh-CN"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a:solidFill>
                    <a:srgbClr val="333399"/>
                  </a:solidFill>
                  <a:latin typeface="+mn-lt"/>
                  <a:ea typeface="+mn-ea"/>
                  <a:cs typeface="+mn-ea"/>
                  <a:sym typeface="+mn-lt"/>
                </a:rPr>
                <a:t> 1552 nm           2</a:t>
              </a:r>
              <a:endParaRPr lang="en-US" altLang="zh-CN"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a:solidFill>
                    <a:srgbClr val="333399"/>
                  </a:solidFill>
                  <a:latin typeface="+mn-lt"/>
                  <a:ea typeface="+mn-ea"/>
                  <a:cs typeface="+mn-ea"/>
                  <a:sym typeface="+mn-lt"/>
                </a:rPr>
                <a:t> 1553 nm           3</a:t>
              </a:r>
              <a:endParaRPr lang="en-US" altLang="zh-CN"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a:solidFill>
                    <a:srgbClr val="333399"/>
                  </a:solidFill>
                  <a:latin typeface="+mn-lt"/>
                  <a:ea typeface="+mn-ea"/>
                  <a:cs typeface="+mn-ea"/>
                  <a:sym typeface="+mn-lt"/>
                </a:rPr>
                <a:t> 1554 nm           4</a:t>
              </a:r>
              <a:endParaRPr lang="en-US" altLang="zh-CN"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a:solidFill>
                    <a:srgbClr val="333399"/>
                  </a:solidFill>
                  <a:latin typeface="+mn-lt"/>
                  <a:ea typeface="+mn-ea"/>
                  <a:cs typeface="+mn-ea"/>
                  <a:sym typeface="+mn-lt"/>
                </a:rPr>
                <a:t> 1555 nm           5</a:t>
              </a:r>
              <a:endParaRPr lang="en-US" altLang="zh-CN"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a:solidFill>
                    <a:srgbClr val="333399"/>
                  </a:solidFill>
                  <a:latin typeface="+mn-lt"/>
                  <a:ea typeface="+mn-ea"/>
                  <a:cs typeface="+mn-ea"/>
                  <a:sym typeface="+mn-lt"/>
                </a:rPr>
                <a:t> 1556 nm           6</a:t>
              </a:r>
              <a:endParaRPr lang="en-US" altLang="zh-CN"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a:solidFill>
                    <a:srgbClr val="333399"/>
                  </a:solidFill>
                  <a:latin typeface="+mn-lt"/>
                  <a:ea typeface="+mn-ea"/>
                  <a:cs typeface="+mn-ea"/>
                  <a:sym typeface="+mn-lt"/>
                </a:rPr>
                <a:t> 1557 nm           7</a:t>
              </a:r>
              <a:endParaRPr lang="en-US" altLang="zh-CN" sz="1800" b="0">
                <a:solidFill>
                  <a:srgbClr val="333399"/>
                </a:solidFill>
                <a:latin typeface="+mn-lt"/>
                <a:ea typeface="+mn-ea"/>
                <a:cs typeface="+mn-ea"/>
                <a:sym typeface="+mn-lt"/>
              </a:endParaRPr>
            </a:p>
          </p:txBody>
        </p:sp>
        <p:sp>
          <p:nvSpPr>
            <p:cNvPr id="35846" name="Text Box 8"/>
            <p:cNvSpPr txBox="1">
              <a:spLocks noChangeArrowheads="1"/>
            </p:cNvSpPr>
            <p:nvPr/>
          </p:nvSpPr>
          <p:spPr bwMode="auto">
            <a:xfrm>
              <a:off x="96" y="1550"/>
              <a:ext cx="1328" cy="1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dirty="0">
                  <a:solidFill>
                    <a:srgbClr val="333399"/>
                  </a:solidFill>
                  <a:latin typeface="+mn-lt"/>
                  <a:ea typeface="+mn-ea"/>
                  <a:cs typeface="+mn-ea"/>
                  <a:sym typeface="+mn-lt"/>
                </a:rPr>
                <a:t>0          1550 nm    </a:t>
              </a:r>
              <a:endParaRPr lang="en-US" altLang="zh-CN" sz="1800" b="0" dirty="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dirty="0">
                  <a:solidFill>
                    <a:srgbClr val="333399"/>
                  </a:solidFill>
                  <a:latin typeface="+mn-lt"/>
                  <a:ea typeface="+mn-ea"/>
                  <a:cs typeface="+mn-ea"/>
                  <a:sym typeface="+mn-lt"/>
                </a:rPr>
                <a:t>1          1551 nm  </a:t>
              </a:r>
              <a:endParaRPr lang="en-US" altLang="zh-CN" sz="1800" b="0" dirty="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dirty="0">
                  <a:solidFill>
                    <a:srgbClr val="333399"/>
                  </a:solidFill>
                  <a:latin typeface="+mn-lt"/>
                  <a:ea typeface="+mn-ea"/>
                  <a:cs typeface="+mn-ea"/>
                  <a:sym typeface="+mn-lt"/>
                </a:rPr>
                <a:t>2          1552 nm  </a:t>
              </a:r>
              <a:endParaRPr lang="en-US" altLang="zh-CN" sz="1800" b="0" dirty="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dirty="0">
                  <a:solidFill>
                    <a:srgbClr val="333399"/>
                  </a:solidFill>
                  <a:latin typeface="+mn-lt"/>
                  <a:ea typeface="+mn-ea"/>
                  <a:cs typeface="+mn-ea"/>
                  <a:sym typeface="+mn-lt"/>
                </a:rPr>
                <a:t>3          1553 nm  </a:t>
              </a:r>
              <a:endParaRPr lang="en-US" altLang="zh-CN" sz="1800" b="0" dirty="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dirty="0">
                  <a:solidFill>
                    <a:srgbClr val="333399"/>
                  </a:solidFill>
                  <a:latin typeface="+mn-lt"/>
                  <a:ea typeface="+mn-ea"/>
                  <a:cs typeface="+mn-ea"/>
                  <a:sym typeface="+mn-lt"/>
                </a:rPr>
                <a:t>4          1554 nm  </a:t>
              </a:r>
              <a:endParaRPr lang="en-US" altLang="zh-CN" sz="1800" b="0" dirty="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dirty="0">
                  <a:solidFill>
                    <a:srgbClr val="333399"/>
                  </a:solidFill>
                  <a:latin typeface="+mn-lt"/>
                  <a:ea typeface="+mn-ea"/>
                  <a:cs typeface="+mn-ea"/>
                  <a:sym typeface="+mn-lt"/>
                </a:rPr>
                <a:t>5          1555 nm  </a:t>
              </a:r>
              <a:endParaRPr lang="en-US" altLang="zh-CN" sz="1800" b="0" dirty="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dirty="0">
                  <a:solidFill>
                    <a:srgbClr val="333399"/>
                  </a:solidFill>
                  <a:latin typeface="+mn-lt"/>
                  <a:ea typeface="+mn-ea"/>
                  <a:cs typeface="+mn-ea"/>
                  <a:sym typeface="+mn-lt"/>
                </a:rPr>
                <a:t>6          1556 nm  </a:t>
              </a:r>
              <a:endParaRPr lang="en-US" altLang="zh-CN" sz="1800" b="0" dirty="0">
                <a:solidFill>
                  <a:srgbClr val="333399"/>
                </a:solidFill>
                <a:latin typeface="+mn-lt"/>
                <a:ea typeface="+mn-ea"/>
                <a:cs typeface="+mn-ea"/>
                <a:sym typeface="+mn-lt"/>
              </a:endParaRPr>
            </a:p>
            <a:p>
              <a:pPr eaLnBrk="1" latinLnBrk="0" hangingPunct="1">
                <a:lnSpc>
                  <a:spcPct val="120000"/>
                </a:lnSpc>
                <a:spcBef>
                  <a:spcPct val="0"/>
                </a:spcBef>
                <a:buFontTx/>
                <a:buNone/>
                <a:defRPr/>
              </a:pPr>
              <a:r>
                <a:rPr lang="en-US" altLang="zh-CN" sz="1800" b="0" dirty="0">
                  <a:solidFill>
                    <a:srgbClr val="333399"/>
                  </a:solidFill>
                  <a:latin typeface="+mn-lt"/>
                  <a:ea typeface="+mn-ea"/>
                  <a:cs typeface="+mn-ea"/>
                  <a:sym typeface="+mn-lt"/>
                </a:rPr>
                <a:t>7          1557 nm  </a:t>
              </a:r>
              <a:endParaRPr lang="en-US" altLang="zh-CN" sz="1800" b="0" dirty="0">
                <a:solidFill>
                  <a:srgbClr val="333399"/>
                </a:solidFill>
                <a:latin typeface="+mn-lt"/>
                <a:ea typeface="+mn-ea"/>
                <a:cs typeface="+mn-ea"/>
                <a:sym typeface="+mn-lt"/>
              </a:endParaRPr>
            </a:p>
          </p:txBody>
        </p:sp>
        <p:sp>
          <p:nvSpPr>
            <p:cNvPr id="35847" name="Rectangle 9"/>
            <p:cNvSpPr>
              <a:spLocks noChangeArrowheads="1"/>
            </p:cNvSpPr>
            <p:nvPr/>
          </p:nvSpPr>
          <p:spPr bwMode="auto">
            <a:xfrm>
              <a:off x="414" y="768"/>
              <a:ext cx="5216" cy="2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endParaRPr lang="zh-CN" altLang="en-US" sz="2800" dirty="0">
                <a:latin typeface="+mn-lt"/>
                <a:ea typeface="+mn-ea"/>
                <a:cs typeface="+mn-ea"/>
                <a:sym typeface="+mn-lt"/>
              </a:endParaRPr>
            </a:p>
          </p:txBody>
        </p:sp>
        <p:sp>
          <p:nvSpPr>
            <p:cNvPr id="35848" name="Line 10"/>
            <p:cNvSpPr>
              <a:spLocks noChangeShapeType="1"/>
            </p:cNvSpPr>
            <p:nvPr/>
          </p:nvSpPr>
          <p:spPr bwMode="auto">
            <a:xfrm>
              <a:off x="4313" y="1786"/>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49" name="Line 11"/>
            <p:cNvSpPr>
              <a:spLocks noChangeShapeType="1"/>
            </p:cNvSpPr>
            <p:nvPr/>
          </p:nvSpPr>
          <p:spPr bwMode="auto">
            <a:xfrm>
              <a:off x="4313" y="2007"/>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0" name="Line 12"/>
            <p:cNvSpPr>
              <a:spLocks noChangeShapeType="1"/>
            </p:cNvSpPr>
            <p:nvPr/>
          </p:nvSpPr>
          <p:spPr bwMode="auto">
            <a:xfrm>
              <a:off x="4313" y="2227"/>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1" name="Line 13"/>
            <p:cNvSpPr>
              <a:spLocks noChangeShapeType="1"/>
            </p:cNvSpPr>
            <p:nvPr/>
          </p:nvSpPr>
          <p:spPr bwMode="auto">
            <a:xfrm>
              <a:off x="4313" y="2449"/>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2" name="Line 14"/>
            <p:cNvSpPr>
              <a:spLocks noChangeShapeType="1"/>
            </p:cNvSpPr>
            <p:nvPr/>
          </p:nvSpPr>
          <p:spPr bwMode="auto">
            <a:xfrm>
              <a:off x="4313" y="2669"/>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3" name="Line 15"/>
            <p:cNvSpPr>
              <a:spLocks noChangeShapeType="1"/>
            </p:cNvSpPr>
            <p:nvPr/>
          </p:nvSpPr>
          <p:spPr bwMode="auto">
            <a:xfrm>
              <a:off x="4313" y="2891"/>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4" name="Line 16"/>
            <p:cNvSpPr>
              <a:spLocks noChangeShapeType="1"/>
            </p:cNvSpPr>
            <p:nvPr/>
          </p:nvSpPr>
          <p:spPr bwMode="auto">
            <a:xfrm>
              <a:off x="4313" y="3111"/>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5" name="Line 17"/>
            <p:cNvSpPr>
              <a:spLocks noChangeShapeType="1"/>
            </p:cNvSpPr>
            <p:nvPr/>
          </p:nvSpPr>
          <p:spPr bwMode="auto">
            <a:xfrm>
              <a:off x="4313" y="3333"/>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6" name="Line 18"/>
            <p:cNvSpPr>
              <a:spLocks noChangeShapeType="1"/>
            </p:cNvSpPr>
            <p:nvPr/>
          </p:nvSpPr>
          <p:spPr bwMode="auto">
            <a:xfrm>
              <a:off x="96" y="1786"/>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7" name="Line 19"/>
            <p:cNvSpPr>
              <a:spLocks noChangeShapeType="1"/>
            </p:cNvSpPr>
            <p:nvPr/>
          </p:nvSpPr>
          <p:spPr bwMode="auto">
            <a:xfrm>
              <a:off x="96" y="2007"/>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8" name="Line 20"/>
            <p:cNvSpPr>
              <a:spLocks noChangeShapeType="1"/>
            </p:cNvSpPr>
            <p:nvPr/>
          </p:nvSpPr>
          <p:spPr bwMode="auto">
            <a:xfrm>
              <a:off x="96" y="2227"/>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59" name="Line 21"/>
            <p:cNvSpPr>
              <a:spLocks noChangeShapeType="1"/>
            </p:cNvSpPr>
            <p:nvPr/>
          </p:nvSpPr>
          <p:spPr bwMode="auto">
            <a:xfrm>
              <a:off x="96" y="2449"/>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60" name="Line 22"/>
            <p:cNvSpPr>
              <a:spLocks noChangeShapeType="1"/>
            </p:cNvSpPr>
            <p:nvPr/>
          </p:nvSpPr>
          <p:spPr bwMode="auto">
            <a:xfrm>
              <a:off x="96" y="2669"/>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61" name="Line 23"/>
            <p:cNvSpPr>
              <a:spLocks noChangeShapeType="1"/>
            </p:cNvSpPr>
            <p:nvPr/>
          </p:nvSpPr>
          <p:spPr bwMode="auto">
            <a:xfrm>
              <a:off x="96" y="2891"/>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62" name="Line 24"/>
            <p:cNvSpPr>
              <a:spLocks noChangeShapeType="1"/>
            </p:cNvSpPr>
            <p:nvPr/>
          </p:nvSpPr>
          <p:spPr bwMode="auto">
            <a:xfrm>
              <a:off x="96" y="3111"/>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63" name="Line 25"/>
            <p:cNvSpPr>
              <a:spLocks noChangeShapeType="1"/>
            </p:cNvSpPr>
            <p:nvPr/>
          </p:nvSpPr>
          <p:spPr bwMode="auto">
            <a:xfrm>
              <a:off x="96" y="3333"/>
              <a:ext cx="1317" cy="0"/>
            </a:xfrm>
            <a:prstGeom prst="line">
              <a:avLst/>
            </a:prstGeom>
            <a:noFill/>
            <a:ln w="28575">
              <a:solidFill>
                <a:srgbClr val="333399"/>
              </a:solidFill>
              <a:round/>
              <a:headEnd type="none" w="sm" len="med"/>
              <a:tailEnd type="non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sz="2000">
                <a:latin typeface="+mn-lt"/>
                <a:ea typeface="+mn-ea"/>
                <a:cs typeface="+mn-ea"/>
                <a:sym typeface="+mn-lt"/>
              </a:endParaRPr>
            </a:p>
          </p:txBody>
        </p:sp>
        <p:sp>
          <p:nvSpPr>
            <p:cNvPr id="35864" name="Line 26"/>
            <p:cNvSpPr>
              <a:spLocks noChangeShapeType="1"/>
            </p:cNvSpPr>
            <p:nvPr/>
          </p:nvSpPr>
          <p:spPr bwMode="auto">
            <a:xfrm>
              <a:off x="1444" y="2556"/>
              <a:ext cx="2834" cy="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65" name="AutoShape 27"/>
            <p:cNvSpPr>
              <a:spLocks noChangeArrowheads="1"/>
            </p:cNvSpPr>
            <p:nvPr/>
          </p:nvSpPr>
          <p:spPr bwMode="auto">
            <a:xfrm rot="5400000">
              <a:off x="1976" y="2460"/>
              <a:ext cx="223" cy="187"/>
            </a:xfrm>
            <a:prstGeom prst="triangle">
              <a:avLst>
                <a:gd name="adj" fmla="val 50000"/>
              </a:avLst>
            </a:prstGeom>
            <a:solidFill>
              <a:srgbClr val="FF0066"/>
            </a:solidFill>
            <a:ln w="19050">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66" name="Rectangle 28"/>
            <p:cNvSpPr>
              <a:spLocks noChangeArrowheads="1"/>
            </p:cNvSpPr>
            <p:nvPr/>
          </p:nvSpPr>
          <p:spPr bwMode="auto">
            <a:xfrm>
              <a:off x="382" y="1725"/>
              <a:ext cx="313" cy="124"/>
            </a:xfrm>
            <a:prstGeom prst="rect">
              <a:avLst/>
            </a:prstGeom>
            <a:solidFill>
              <a:srgbClr val="FFFFCC"/>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67" name="Rectangle 29"/>
            <p:cNvSpPr>
              <a:spLocks noChangeArrowheads="1"/>
            </p:cNvSpPr>
            <p:nvPr/>
          </p:nvSpPr>
          <p:spPr bwMode="auto">
            <a:xfrm>
              <a:off x="382" y="1945"/>
              <a:ext cx="313" cy="123"/>
            </a:xfrm>
            <a:prstGeom prst="rect">
              <a:avLst/>
            </a:prstGeom>
            <a:solidFill>
              <a:srgbClr val="CCFF99"/>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68" name="Rectangle 30"/>
            <p:cNvSpPr>
              <a:spLocks noChangeArrowheads="1"/>
            </p:cNvSpPr>
            <p:nvPr/>
          </p:nvSpPr>
          <p:spPr bwMode="auto">
            <a:xfrm>
              <a:off x="382" y="2166"/>
              <a:ext cx="313" cy="123"/>
            </a:xfrm>
            <a:prstGeom prst="rect">
              <a:avLst/>
            </a:prstGeom>
            <a:solidFill>
              <a:srgbClr val="CCCC00"/>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69" name="Rectangle 31"/>
            <p:cNvSpPr>
              <a:spLocks noChangeArrowheads="1"/>
            </p:cNvSpPr>
            <p:nvPr/>
          </p:nvSpPr>
          <p:spPr bwMode="auto">
            <a:xfrm>
              <a:off x="382" y="2387"/>
              <a:ext cx="313" cy="123"/>
            </a:xfrm>
            <a:prstGeom prst="rect">
              <a:avLst/>
            </a:prstGeom>
            <a:solidFill>
              <a:srgbClr val="00CCFF"/>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70" name="Rectangle 32"/>
            <p:cNvSpPr>
              <a:spLocks noChangeArrowheads="1"/>
            </p:cNvSpPr>
            <p:nvPr/>
          </p:nvSpPr>
          <p:spPr bwMode="auto">
            <a:xfrm>
              <a:off x="382" y="2608"/>
              <a:ext cx="313" cy="123"/>
            </a:xfrm>
            <a:prstGeom prst="rect">
              <a:avLst/>
            </a:prstGeom>
            <a:solidFill>
              <a:srgbClr val="FF99FF"/>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71" name="Rectangle 33"/>
            <p:cNvSpPr>
              <a:spLocks noChangeArrowheads="1"/>
            </p:cNvSpPr>
            <p:nvPr/>
          </p:nvSpPr>
          <p:spPr bwMode="auto">
            <a:xfrm>
              <a:off x="382" y="2829"/>
              <a:ext cx="313" cy="123"/>
            </a:xfrm>
            <a:prstGeom prst="rect">
              <a:avLst/>
            </a:prstGeom>
            <a:solidFill>
              <a:srgbClr val="00CC00"/>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72" name="Rectangle 34"/>
            <p:cNvSpPr>
              <a:spLocks noChangeArrowheads="1"/>
            </p:cNvSpPr>
            <p:nvPr/>
          </p:nvSpPr>
          <p:spPr bwMode="auto">
            <a:xfrm>
              <a:off x="382" y="3050"/>
              <a:ext cx="313" cy="123"/>
            </a:xfrm>
            <a:prstGeom prst="rect">
              <a:avLst/>
            </a:prstGeom>
            <a:solidFill>
              <a:srgbClr val="FF00FF"/>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73" name="Rectangle 35"/>
            <p:cNvSpPr>
              <a:spLocks noChangeArrowheads="1"/>
            </p:cNvSpPr>
            <p:nvPr/>
          </p:nvSpPr>
          <p:spPr bwMode="auto">
            <a:xfrm>
              <a:off x="382" y="3270"/>
              <a:ext cx="313" cy="124"/>
            </a:xfrm>
            <a:prstGeom prst="rect">
              <a:avLst/>
            </a:prstGeom>
            <a:solidFill>
              <a:srgbClr val="3399FF"/>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74" name="Text Box 36"/>
            <p:cNvSpPr txBox="1">
              <a:spLocks noChangeArrowheads="1"/>
            </p:cNvSpPr>
            <p:nvPr/>
          </p:nvSpPr>
          <p:spPr bwMode="auto">
            <a:xfrm>
              <a:off x="2129" y="1897"/>
              <a:ext cx="625"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333399"/>
                  </a:solidFill>
                  <a:latin typeface="+mn-lt"/>
                  <a:ea typeface="+mn-ea"/>
                  <a:cs typeface="+mn-ea"/>
                  <a:sym typeface="+mn-lt"/>
                </a:rPr>
                <a:t>20 Gb/s</a:t>
              </a:r>
              <a:endParaRPr lang="en-US" altLang="zh-CN" sz="1800" b="0">
                <a:solidFill>
                  <a:srgbClr val="333399"/>
                </a:solidFill>
                <a:latin typeface="+mn-lt"/>
                <a:ea typeface="+mn-ea"/>
                <a:cs typeface="+mn-ea"/>
                <a:sym typeface="+mn-lt"/>
              </a:endParaRPr>
            </a:p>
          </p:txBody>
        </p:sp>
        <p:sp>
          <p:nvSpPr>
            <p:cNvPr id="35875" name="AutoShape 37"/>
            <p:cNvSpPr>
              <a:spLocks noChangeArrowheads="1"/>
            </p:cNvSpPr>
            <p:nvPr/>
          </p:nvSpPr>
          <p:spPr bwMode="auto">
            <a:xfrm rot="-5400000">
              <a:off x="487" y="2403"/>
              <a:ext cx="2041" cy="314"/>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6 w 21600"/>
                <a:gd name="T13" fmla="*/ 3027 h 21600"/>
                <a:gd name="T14" fmla="*/ 18594 w 21600"/>
                <a:gd name="T15" fmla="*/ 18573 h 21600"/>
              </a:gdLst>
              <a:ahLst/>
              <a:cxnLst>
                <a:cxn ang="T8">
                  <a:pos x="T0" y="T1"/>
                </a:cxn>
                <a:cxn ang="T9">
                  <a:pos x="T2" y="T3"/>
                </a:cxn>
                <a:cxn ang="T10">
                  <a:pos x="T4" y="T5"/>
                </a:cxn>
                <a:cxn ang="T11">
                  <a:pos x="T6" y="T7"/>
                </a:cxn>
              </a:cxnLst>
              <a:rect l="T12" t="T13" r="T14" b="T15"/>
              <a:pathLst>
                <a:path w="21600" h="21600">
                  <a:moveTo>
                    <a:pt x="0" y="0"/>
                  </a:moveTo>
                  <a:lnTo>
                    <a:pt x="2408" y="21600"/>
                  </a:lnTo>
                  <a:lnTo>
                    <a:pt x="19192" y="21600"/>
                  </a:lnTo>
                  <a:lnTo>
                    <a:pt x="21600" y="0"/>
                  </a:lnTo>
                  <a:lnTo>
                    <a:pt x="0" y="0"/>
                  </a:lnTo>
                  <a:close/>
                </a:path>
              </a:pathLst>
            </a:custGeom>
            <a:solidFill>
              <a:srgbClr val="CCCC00"/>
            </a:solidFill>
            <a:ln w="19050">
              <a:solidFill>
                <a:schemeClr val="tx1"/>
              </a:solidFill>
              <a:miter lim="800000"/>
            </a:ln>
            <a:effectLst>
              <a:outerShdw dist="35921" dir="2700000" algn="ctr" rotWithShape="0">
                <a:schemeClr val="bg2"/>
              </a:outerShdw>
            </a:effectLst>
          </p:spPr>
          <p:txBody>
            <a:bodyPr wrap="none" anchor="ctr"/>
            <a:lstStyle/>
            <a:p>
              <a:pPr>
                <a:lnSpc>
                  <a:spcPct val="120000"/>
                </a:lnSpc>
                <a:defRPr/>
              </a:pPr>
              <a:endParaRPr lang="zh-CN" altLang="en-US" sz="2000">
                <a:latin typeface="+mn-lt"/>
                <a:ea typeface="+mn-ea"/>
                <a:cs typeface="+mn-ea"/>
                <a:sym typeface="+mn-lt"/>
              </a:endParaRPr>
            </a:p>
          </p:txBody>
        </p:sp>
        <p:sp>
          <p:nvSpPr>
            <p:cNvPr id="35876" name="AutoShape 38"/>
            <p:cNvSpPr>
              <a:spLocks noChangeArrowheads="1"/>
            </p:cNvSpPr>
            <p:nvPr/>
          </p:nvSpPr>
          <p:spPr bwMode="auto">
            <a:xfrm rot="5400000" flipH="1">
              <a:off x="3136" y="2403"/>
              <a:ext cx="2041" cy="313"/>
            </a:xfrm>
            <a:custGeom>
              <a:avLst/>
              <a:gdLst>
                <a:gd name="T0" fmla="*/ 0 w 21600"/>
                <a:gd name="T1" fmla="*/ 0 h 21600"/>
                <a:gd name="T2" fmla="*/ 0 w 21600"/>
                <a:gd name="T3" fmla="*/ 0 h 21600"/>
                <a:gd name="T4" fmla="*/ 0 w 21600"/>
                <a:gd name="T5" fmla="*/ 0 h 21600"/>
                <a:gd name="T6" fmla="*/ 0 w 21600"/>
                <a:gd name="T7" fmla="*/ 0 h 21600"/>
                <a:gd name="T8" fmla="*/ 0 60000 65536"/>
                <a:gd name="T9" fmla="*/ 0 60000 65536"/>
                <a:gd name="T10" fmla="*/ 0 60000 65536"/>
                <a:gd name="T11" fmla="*/ 0 60000 65536"/>
                <a:gd name="T12" fmla="*/ 3006 w 21600"/>
                <a:gd name="T13" fmla="*/ 3036 h 21600"/>
                <a:gd name="T14" fmla="*/ 18594 w 21600"/>
                <a:gd name="T15" fmla="*/ 18564 h 21600"/>
              </a:gdLst>
              <a:ahLst/>
              <a:cxnLst>
                <a:cxn ang="T8">
                  <a:pos x="T0" y="T1"/>
                </a:cxn>
                <a:cxn ang="T9">
                  <a:pos x="T2" y="T3"/>
                </a:cxn>
                <a:cxn ang="T10">
                  <a:pos x="T4" y="T5"/>
                </a:cxn>
                <a:cxn ang="T11">
                  <a:pos x="T6" y="T7"/>
                </a:cxn>
              </a:cxnLst>
              <a:rect l="T12" t="T13" r="T14" b="T15"/>
              <a:pathLst>
                <a:path w="21600" h="21600">
                  <a:moveTo>
                    <a:pt x="0" y="0"/>
                  </a:moveTo>
                  <a:lnTo>
                    <a:pt x="2408" y="21600"/>
                  </a:lnTo>
                  <a:lnTo>
                    <a:pt x="19192" y="21600"/>
                  </a:lnTo>
                  <a:lnTo>
                    <a:pt x="21600" y="0"/>
                  </a:lnTo>
                  <a:lnTo>
                    <a:pt x="0" y="0"/>
                  </a:lnTo>
                  <a:close/>
                </a:path>
              </a:pathLst>
            </a:custGeom>
            <a:solidFill>
              <a:srgbClr val="FF9999"/>
            </a:solidFill>
            <a:ln w="19050">
              <a:solidFill>
                <a:schemeClr val="tx1"/>
              </a:solidFill>
              <a:miter lim="800000"/>
            </a:ln>
            <a:effectLst>
              <a:outerShdw dist="35921" dir="2700000" algn="ctr" rotWithShape="0">
                <a:schemeClr val="bg2"/>
              </a:outerShdw>
            </a:effectLst>
          </p:spPr>
          <p:txBody>
            <a:bodyPr wrap="none" anchor="ctr"/>
            <a:lstStyle/>
            <a:p>
              <a:pPr>
                <a:lnSpc>
                  <a:spcPct val="120000"/>
                </a:lnSpc>
                <a:defRPr/>
              </a:pPr>
              <a:endParaRPr lang="zh-CN" altLang="en-US" sz="2000">
                <a:latin typeface="+mn-lt"/>
                <a:ea typeface="+mn-ea"/>
                <a:cs typeface="+mn-ea"/>
                <a:sym typeface="+mn-lt"/>
              </a:endParaRPr>
            </a:p>
          </p:txBody>
        </p:sp>
        <p:sp>
          <p:nvSpPr>
            <p:cNvPr id="35877" name="Rectangle 39"/>
            <p:cNvSpPr>
              <a:spLocks noChangeArrowheads="1"/>
            </p:cNvSpPr>
            <p:nvPr/>
          </p:nvSpPr>
          <p:spPr bwMode="auto">
            <a:xfrm>
              <a:off x="5013" y="1725"/>
              <a:ext cx="313" cy="124"/>
            </a:xfrm>
            <a:prstGeom prst="rect">
              <a:avLst/>
            </a:prstGeom>
            <a:solidFill>
              <a:srgbClr val="FFFFCC"/>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78" name="Rectangle 40"/>
            <p:cNvSpPr>
              <a:spLocks noChangeArrowheads="1"/>
            </p:cNvSpPr>
            <p:nvPr/>
          </p:nvSpPr>
          <p:spPr bwMode="auto">
            <a:xfrm>
              <a:off x="5013" y="1945"/>
              <a:ext cx="313" cy="123"/>
            </a:xfrm>
            <a:prstGeom prst="rect">
              <a:avLst/>
            </a:prstGeom>
            <a:solidFill>
              <a:srgbClr val="CCFF99"/>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79" name="Rectangle 41"/>
            <p:cNvSpPr>
              <a:spLocks noChangeArrowheads="1"/>
            </p:cNvSpPr>
            <p:nvPr/>
          </p:nvSpPr>
          <p:spPr bwMode="auto">
            <a:xfrm>
              <a:off x="5013" y="2166"/>
              <a:ext cx="313" cy="123"/>
            </a:xfrm>
            <a:prstGeom prst="rect">
              <a:avLst/>
            </a:prstGeom>
            <a:solidFill>
              <a:srgbClr val="CCCC00"/>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80" name="Rectangle 42"/>
            <p:cNvSpPr>
              <a:spLocks noChangeArrowheads="1"/>
            </p:cNvSpPr>
            <p:nvPr/>
          </p:nvSpPr>
          <p:spPr bwMode="auto">
            <a:xfrm>
              <a:off x="5013" y="2387"/>
              <a:ext cx="313" cy="123"/>
            </a:xfrm>
            <a:prstGeom prst="rect">
              <a:avLst/>
            </a:prstGeom>
            <a:solidFill>
              <a:srgbClr val="00CCFF"/>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81" name="Rectangle 43"/>
            <p:cNvSpPr>
              <a:spLocks noChangeArrowheads="1"/>
            </p:cNvSpPr>
            <p:nvPr/>
          </p:nvSpPr>
          <p:spPr bwMode="auto">
            <a:xfrm>
              <a:off x="5013" y="2608"/>
              <a:ext cx="313" cy="123"/>
            </a:xfrm>
            <a:prstGeom prst="rect">
              <a:avLst/>
            </a:prstGeom>
            <a:solidFill>
              <a:srgbClr val="FF99FF"/>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82" name="Rectangle 44"/>
            <p:cNvSpPr>
              <a:spLocks noChangeArrowheads="1"/>
            </p:cNvSpPr>
            <p:nvPr/>
          </p:nvSpPr>
          <p:spPr bwMode="auto">
            <a:xfrm>
              <a:off x="5013" y="2829"/>
              <a:ext cx="313" cy="123"/>
            </a:xfrm>
            <a:prstGeom prst="rect">
              <a:avLst/>
            </a:prstGeom>
            <a:solidFill>
              <a:srgbClr val="00CC00"/>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83" name="Rectangle 45"/>
            <p:cNvSpPr>
              <a:spLocks noChangeArrowheads="1"/>
            </p:cNvSpPr>
            <p:nvPr/>
          </p:nvSpPr>
          <p:spPr bwMode="auto">
            <a:xfrm>
              <a:off x="5013" y="3050"/>
              <a:ext cx="313" cy="123"/>
            </a:xfrm>
            <a:prstGeom prst="rect">
              <a:avLst/>
            </a:prstGeom>
            <a:solidFill>
              <a:srgbClr val="FF00FF"/>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84" name="Rectangle 46"/>
            <p:cNvSpPr>
              <a:spLocks noChangeArrowheads="1"/>
            </p:cNvSpPr>
            <p:nvPr/>
          </p:nvSpPr>
          <p:spPr bwMode="auto">
            <a:xfrm>
              <a:off x="5013" y="3270"/>
              <a:ext cx="313" cy="124"/>
            </a:xfrm>
            <a:prstGeom prst="rect">
              <a:avLst/>
            </a:prstGeom>
            <a:solidFill>
              <a:srgbClr val="3399FF"/>
            </a:solidFill>
            <a:ln w="9525">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85" name="AutoShape 47"/>
            <p:cNvSpPr>
              <a:spLocks noChangeArrowheads="1"/>
            </p:cNvSpPr>
            <p:nvPr/>
          </p:nvSpPr>
          <p:spPr bwMode="auto">
            <a:xfrm rot="5400000">
              <a:off x="2717" y="2461"/>
              <a:ext cx="223" cy="186"/>
            </a:xfrm>
            <a:prstGeom prst="triangle">
              <a:avLst>
                <a:gd name="adj" fmla="val 50000"/>
              </a:avLst>
            </a:prstGeom>
            <a:solidFill>
              <a:srgbClr val="FF0066"/>
            </a:solidFill>
            <a:ln w="19050">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86" name="AutoShape 48"/>
            <p:cNvSpPr>
              <a:spLocks noChangeArrowheads="1"/>
            </p:cNvSpPr>
            <p:nvPr/>
          </p:nvSpPr>
          <p:spPr bwMode="auto">
            <a:xfrm rot="5400000">
              <a:off x="3480" y="2460"/>
              <a:ext cx="223" cy="187"/>
            </a:xfrm>
            <a:prstGeom prst="triangle">
              <a:avLst>
                <a:gd name="adj" fmla="val 50000"/>
              </a:avLst>
            </a:prstGeom>
            <a:solidFill>
              <a:srgbClr val="FF0066"/>
            </a:solidFill>
            <a:ln w="19050">
              <a:solidFill>
                <a:schemeClr val="tx1"/>
              </a:solidFill>
              <a:miter lim="800000"/>
            </a:ln>
            <a:effectLst>
              <a:outerShdw dist="35921" dir="2700000" algn="ctr" rotWithShape="0">
                <a:schemeClr val="bg2"/>
              </a:outerShdw>
            </a:effec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000">
                <a:latin typeface="+mn-lt"/>
                <a:ea typeface="+mn-ea"/>
                <a:cs typeface="+mn-ea"/>
                <a:sym typeface="+mn-lt"/>
              </a:endParaRPr>
            </a:p>
          </p:txBody>
        </p:sp>
        <p:sp>
          <p:nvSpPr>
            <p:cNvPr id="35887" name="Line 49"/>
            <p:cNvSpPr>
              <a:spLocks noChangeShapeType="1"/>
            </p:cNvSpPr>
            <p:nvPr/>
          </p:nvSpPr>
          <p:spPr bwMode="auto">
            <a:xfrm flipH="1">
              <a:off x="2351" y="2158"/>
              <a:ext cx="81" cy="392"/>
            </a:xfrm>
            <a:prstGeom prst="line">
              <a:avLst/>
            </a:prstGeom>
            <a:noFill/>
            <a:ln w="28575">
              <a:solidFill>
                <a:srgbClr val="333399"/>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88" name="Text Box 50"/>
            <p:cNvSpPr txBox="1">
              <a:spLocks noChangeArrowheads="1"/>
            </p:cNvSpPr>
            <p:nvPr/>
          </p:nvSpPr>
          <p:spPr bwMode="auto">
            <a:xfrm>
              <a:off x="1366" y="2220"/>
              <a:ext cx="262"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复</a:t>
              </a:r>
              <a:endParaRPr lang="zh-CN" altLang="en-US"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用</a:t>
              </a:r>
              <a:endParaRPr lang="zh-CN" altLang="en-US" sz="1800" b="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800" b="0">
                  <a:solidFill>
                    <a:srgbClr val="333399"/>
                  </a:solidFill>
                  <a:latin typeface="+mn-lt"/>
                  <a:ea typeface="+mn-ea"/>
                  <a:cs typeface="+mn-ea"/>
                  <a:sym typeface="+mn-lt"/>
                </a:rPr>
                <a:t>器</a:t>
              </a:r>
              <a:endParaRPr lang="zh-CN" altLang="en-US" sz="1800" b="0">
                <a:solidFill>
                  <a:srgbClr val="333399"/>
                </a:solidFill>
                <a:latin typeface="+mn-lt"/>
                <a:ea typeface="+mn-ea"/>
                <a:cs typeface="+mn-ea"/>
                <a:sym typeface="+mn-lt"/>
              </a:endParaRPr>
            </a:p>
          </p:txBody>
        </p:sp>
        <p:sp>
          <p:nvSpPr>
            <p:cNvPr id="35889" name="Text Box 51"/>
            <p:cNvSpPr txBox="1">
              <a:spLocks noChangeArrowheads="1"/>
            </p:cNvSpPr>
            <p:nvPr/>
          </p:nvSpPr>
          <p:spPr bwMode="auto">
            <a:xfrm>
              <a:off x="4018" y="2220"/>
              <a:ext cx="262"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800" b="0" dirty="0">
                  <a:solidFill>
                    <a:srgbClr val="333399"/>
                  </a:solidFill>
                  <a:latin typeface="+mn-lt"/>
                  <a:ea typeface="+mn-ea"/>
                  <a:cs typeface="+mn-ea"/>
                  <a:sym typeface="+mn-lt"/>
                </a:rPr>
                <a:t>分</a:t>
              </a:r>
              <a:endParaRPr lang="zh-CN" altLang="en-US" sz="1800" b="0" dirty="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800" b="0" dirty="0">
                  <a:solidFill>
                    <a:srgbClr val="333399"/>
                  </a:solidFill>
                  <a:latin typeface="+mn-lt"/>
                  <a:ea typeface="+mn-ea"/>
                  <a:cs typeface="+mn-ea"/>
                  <a:sym typeface="+mn-lt"/>
                </a:rPr>
                <a:t>用</a:t>
              </a:r>
              <a:endParaRPr lang="zh-CN" altLang="en-US" sz="1800" b="0" dirty="0">
                <a:solidFill>
                  <a:srgbClr val="333399"/>
                </a:solidFill>
                <a:latin typeface="+mn-lt"/>
                <a:ea typeface="+mn-ea"/>
                <a:cs typeface="+mn-ea"/>
                <a:sym typeface="+mn-lt"/>
              </a:endParaRPr>
            </a:p>
            <a:p>
              <a:pPr eaLnBrk="1" latinLnBrk="0" hangingPunct="1">
                <a:lnSpc>
                  <a:spcPct val="120000"/>
                </a:lnSpc>
                <a:spcBef>
                  <a:spcPct val="0"/>
                </a:spcBef>
                <a:buFontTx/>
                <a:buNone/>
                <a:defRPr/>
              </a:pPr>
              <a:r>
                <a:rPr lang="zh-CN" altLang="en-US" sz="1800" b="0" dirty="0">
                  <a:solidFill>
                    <a:srgbClr val="333399"/>
                  </a:solidFill>
                  <a:latin typeface="+mn-lt"/>
                  <a:ea typeface="+mn-ea"/>
                  <a:cs typeface="+mn-ea"/>
                  <a:sym typeface="+mn-lt"/>
                </a:rPr>
                <a:t>器</a:t>
              </a:r>
              <a:endParaRPr lang="zh-CN" altLang="en-US" sz="1800" b="0" dirty="0">
                <a:solidFill>
                  <a:srgbClr val="333399"/>
                </a:solidFill>
                <a:latin typeface="+mn-lt"/>
                <a:ea typeface="+mn-ea"/>
                <a:cs typeface="+mn-ea"/>
                <a:sym typeface="+mn-lt"/>
              </a:endParaRPr>
            </a:p>
          </p:txBody>
        </p:sp>
        <p:sp>
          <p:nvSpPr>
            <p:cNvPr id="35890" name="Text Box 52"/>
            <p:cNvSpPr txBox="1">
              <a:spLocks noChangeArrowheads="1"/>
            </p:cNvSpPr>
            <p:nvPr/>
          </p:nvSpPr>
          <p:spPr bwMode="auto">
            <a:xfrm>
              <a:off x="2871" y="1960"/>
              <a:ext cx="496"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333399"/>
                  </a:solidFill>
                  <a:latin typeface="+mn-lt"/>
                  <a:ea typeface="+mn-ea"/>
                  <a:cs typeface="+mn-ea"/>
                  <a:sym typeface="+mn-lt"/>
                </a:rPr>
                <a:t>EDFA</a:t>
              </a:r>
              <a:endParaRPr lang="en-US" altLang="zh-CN" sz="1800" b="0">
                <a:solidFill>
                  <a:srgbClr val="333399"/>
                </a:solidFill>
                <a:latin typeface="+mn-lt"/>
                <a:ea typeface="+mn-ea"/>
                <a:cs typeface="+mn-ea"/>
                <a:sym typeface="+mn-lt"/>
              </a:endParaRPr>
            </a:p>
          </p:txBody>
        </p:sp>
        <p:sp>
          <p:nvSpPr>
            <p:cNvPr id="35891" name="Line 53"/>
            <p:cNvSpPr>
              <a:spLocks noChangeShapeType="1"/>
            </p:cNvSpPr>
            <p:nvPr/>
          </p:nvSpPr>
          <p:spPr bwMode="auto">
            <a:xfrm flipH="1">
              <a:off x="2846" y="2219"/>
              <a:ext cx="276" cy="272"/>
            </a:xfrm>
            <a:prstGeom prst="line">
              <a:avLst/>
            </a:prstGeom>
            <a:noFill/>
            <a:ln w="28575">
              <a:solidFill>
                <a:srgbClr val="333399"/>
              </a:solidFill>
              <a:roun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92" name="Line 54"/>
            <p:cNvSpPr>
              <a:spLocks noChangeShapeType="1"/>
            </p:cNvSpPr>
            <p:nvPr/>
          </p:nvSpPr>
          <p:spPr bwMode="auto">
            <a:xfrm>
              <a:off x="2056" y="2714"/>
              <a:ext cx="0" cy="12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93" name="Line 55"/>
            <p:cNvSpPr>
              <a:spLocks noChangeShapeType="1"/>
            </p:cNvSpPr>
            <p:nvPr/>
          </p:nvSpPr>
          <p:spPr bwMode="auto">
            <a:xfrm>
              <a:off x="2808" y="2714"/>
              <a:ext cx="0" cy="124"/>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94" name="Line 56"/>
            <p:cNvSpPr>
              <a:spLocks noChangeShapeType="1"/>
            </p:cNvSpPr>
            <p:nvPr/>
          </p:nvSpPr>
          <p:spPr bwMode="auto">
            <a:xfrm>
              <a:off x="2054" y="2775"/>
              <a:ext cx="753" cy="0"/>
            </a:xfrm>
            <a:prstGeom prst="line">
              <a:avLst/>
            </a:prstGeom>
            <a:noFill/>
            <a:ln w="28575">
              <a:solidFill>
                <a:srgbClr val="333399"/>
              </a:solidFill>
              <a:round/>
              <a:headEnd type="triangle" w="sm" len="med"/>
              <a:tailEnd type="triangle" w="sm"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nSpc>
                  <a:spcPct val="120000"/>
                </a:lnSpc>
                <a:defRPr/>
              </a:pPr>
              <a:endParaRPr lang="zh-CN" altLang="en-US" sz="2000">
                <a:latin typeface="+mn-lt"/>
                <a:ea typeface="+mn-ea"/>
                <a:cs typeface="+mn-ea"/>
                <a:sym typeface="+mn-lt"/>
              </a:endParaRPr>
            </a:p>
          </p:txBody>
        </p:sp>
        <p:sp>
          <p:nvSpPr>
            <p:cNvPr id="35895" name="Text Box 57"/>
            <p:cNvSpPr txBox="1">
              <a:spLocks noChangeArrowheads="1"/>
            </p:cNvSpPr>
            <p:nvPr/>
          </p:nvSpPr>
          <p:spPr bwMode="auto">
            <a:xfrm>
              <a:off x="2066" y="2765"/>
              <a:ext cx="593" cy="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800" b="0">
                  <a:solidFill>
                    <a:srgbClr val="333399"/>
                  </a:solidFill>
                  <a:latin typeface="+mn-lt"/>
                  <a:ea typeface="+mn-ea"/>
                  <a:cs typeface="+mn-ea"/>
                  <a:sym typeface="+mn-lt"/>
                </a:rPr>
                <a:t>120 km</a:t>
              </a:r>
              <a:endParaRPr lang="en-US" altLang="zh-CN" sz="1800" b="0">
                <a:solidFill>
                  <a:srgbClr val="333399"/>
                </a:solidFill>
                <a:latin typeface="+mn-lt"/>
                <a:ea typeface="+mn-ea"/>
                <a:cs typeface="+mn-ea"/>
                <a:sym typeface="+mn-lt"/>
              </a:endParaRPr>
            </a:p>
          </p:txBody>
        </p:sp>
      </p:grpSp>
      <p:sp>
        <p:nvSpPr>
          <p:cNvPr id="2" name="矩形 1"/>
          <p:cNvSpPr/>
          <p:nvPr/>
        </p:nvSpPr>
        <p:spPr>
          <a:xfrm>
            <a:off x="-9956" y="1281785"/>
            <a:ext cx="3897221" cy="535531"/>
          </a:xfrm>
          <a:prstGeom prst="rect">
            <a:avLst/>
          </a:prstGeom>
        </p:spPr>
        <p:txBody>
          <a:bodyPr wrap="none">
            <a:spAutoFit/>
          </a:bodyPr>
          <a:lstStyle/>
          <a:p>
            <a:pPr eaLnBrk="1" hangingPunct="1">
              <a:lnSpc>
                <a:spcPct val="120000"/>
              </a:lnSpc>
              <a:defRPr/>
            </a:pPr>
            <a:r>
              <a:rPr lang="zh-CN" altLang="en-US" dirty="0">
                <a:latin typeface="+mn-ea"/>
                <a:ea typeface="+mn-ea"/>
                <a:cs typeface="+mn-ea"/>
                <a:sym typeface="+mn-lt"/>
              </a:rPr>
              <a:t>波分复用就是光的频分复用</a:t>
            </a:r>
            <a:endParaRPr lang="zh-CN" altLang="en-US" dirty="0">
              <a:latin typeface="+mn-ea"/>
              <a:ea typeface="+mn-ea"/>
              <a:cs typeface="+mn-ea"/>
              <a:sym typeface="+mn-lt"/>
            </a:endParaRPr>
          </a:p>
        </p:txBody>
      </p:sp>
      <p:sp>
        <p:nvSpPr>
          <p:cNvPr id="4" name="矩形 3"/>
          <p:cNvSpPr/>
          <p:nvPr/>
        </p:nvSpPr>
        <p:spPr>
          <a:xfrm>
            <a:off x="-9956" y="4718967"/>
            <a:ext cx="9153956" cy="1865126"/>
          </a:xfrm>
          <a:prstGeom prst="rect">
            <a:avLst/>
          </a:prstGeom>
        </p:spPr>
        <p:txBody>
          <a:bodyPr wrap="square">
            <a:spAutoFit/>
          </a:bodyPr>
          <a:lstStyle/>
          <a:p>
            <a:pPr marL="88900" indent="635000" algn="just">
              <a:lnSpc>
                <a:spcPct val="120000"/>
              </a:lnSpc>
              <a:defRPr/>
            </a:pPr>
            <a:r>
              <a:rPr lang="zh-CN" altLang="en-US" dirty="0">
                <a:latin typeface="+mn-ea"/>
                <a:ea typeface="+mn-ea"/>
                <a:cs typeface="+mn-ea"/>
                <a:sym typeface="+mn-lt"/>
              </a:rPr>
              <a:t>基本思想：将光纤的低损耗窗口划分成若干信道，每一信道占用不同的光波频率</a:t>
            </a:r>
            <a:r>
              <a:rPr lang="en-US" altLang="zh-CN" dirty="0">
                <a:latin typeface="+mn-ea"/>
                <a:ea typeface="+mn-ea"/>
                <a:cs typeface="+mn-ea"/>
                <a:sym typeface="+mn-lt"/>
              </a:rPr>
              <a:t>(</a:t>
            </a:r>
            <a:r>
              <a:rPr lang="zh-CN" altLang="en-US" dirty="0">
                <a:latin typeface="+mn-ea"/>
                <a:ea typeface="+mn-ea"/>
                <a:cs typeface="+mn-ea"/>
                <a:sym typeface="+mn-lt"/>
              </a:rPr>
              <a:t>或波长</a:t>
            </a:r>
            <a:r>
              <a:rPr lang="en-US" altLang="zh-CN" dirty="0">
                <a:latin typeface="+mn-ea"/>
                <a:ea typeface="+mn-ea"/>
                <a:cs typeface="+mn-ea"/>
                <a:sym typeface="+mn-lt"/>
              </a:rPr>
              <a:t>)</a:t>
            </a:r>
            <a:r>
              <a:rPr lang="zh-CN" altLang="en-US" dirty="0">
                <a:latin typeface="+mn-ea"/>
                <a:ea typeface="+mn-ea"/>
                <a:cs typeface="+mn-ea"/>
                <a:sym typeface="+mn-lt"/>
              </a:rPr>
              <a:t>，在发送端采用合波器将不同波长的光载波信号合并起来送入一根光纤进行传输。在接收端，再由一分波器将这些由不同波长光载波信号组成的光信号分离开来。</a:t>
            </a:r>
            <a:r>
              <a:rPr lang="zh-CN" altLang="en-US" sz="2000" dirty="0">
                <a:latin typeface="+mn-ea"/>
                <a:ea typeface="+mn-ea"/>
                <a:cs typeface="+mn-ea"/>
                <a:sym typeface="+mn-lt"/>
              </a:rPr>
              <a:t> </a:t>
            </a:r>
            <a:endParaRPr lang="zh-CN" altLang="en-US" sz="2000" dirty="0">
              <a:latin typeface="+mn-ea"/>
              <a:ea typeface="+mn-ea"/>
              <a:cs typeface="+mn-ea"/>
              <a:sym typeface="+mn-lt"/>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2.4 PDH</a:t>
            </a:r>
            <a:r>
              <a:rPr lang="zh-CN" altLang="en-US" b="1">
                <a:latin typeface="+mn-lt"/>
                <a:ea typeface="+mn-ea"/>
                <a:cs typeface="+mn-ea"/>
                <a:sym typeface="+mn-lt"/>
              </a:rPr>
              <a:t>和</a:t>
            </a:r>
            <a:r>
              <a:rPr lang="en-US" altLang="zh-CN" b="1">
                <a:latin typeface="+mn-lt"/>
                <a:ea typeface="+mn-ea"/>
                <a:cs typeface="+mn-ea"/>
                <a:sym typeface="+mn-lt"/>
              </a:rPr>
              <a:t>SDH</a:t>
            </a:r>
            <a:endParaRPr lang="en-US" altLang="zh-CN" b="1">
              <a:latin typeface="+mn-lt"/>
              <a:ea typeface="+mn-ea"/>
              <a:cs typeface="+mn-ea"/>
              <a:sym typeface="+mn-lt"/>
            </a:endParaRPr>
          </a:p>
        </p:txBody>
      </p:sp>
      <p:sp>
        <p:nvSpPr>
          <p:cNvPr id="37891" name="Rectangle 3"/>
          <p:cNvSpPr>
            <a:spLocks noGrp="1" noChangeArrowheads="1"/>
          </p:cNvSpPr>
          <p:nvPr>
            <p:ph type="body" sz="half" idx="1"/>
          </p:nvPr>
        </p:nvSpPr>
        <p:spPr>
          <a:xfrm>
            <a:off x="323528" y="1371600"/>
            <a:ext cx="8568952" cy="4724400"/>
          </a:xfrm>
        </p:spPr>
        <p:txBody>
          <a:bodyPr rtlCol="0">
            <a:normAutofit/>
          </a:bodyPr>
          <a:lstStyle/>
          <a:p>
            <a:pPr algn="just">
              <a:lnSpc>
                <a:spcPct val="120000"/>
              </a:lnSpc>
              <a:spcBef>
                <a:spcPts val="0"/>
              </a:spcBef>
              <a:buFontTx/>
              <a:buNone/>
              <a:defRPr/>
            </a:pPr>
            <a:r>
              <a:rPr lang="zh-CN" altLang="en-US" sz="2800" b="1" dirty="0">
                <a:solidFill>
                  <a:srgbClr val="FF0000"/>
                </a:solidFill>
                <a:cs typeface="+mn-ea"/>
                <a:sym typeface="+mn-lt"/>
              </a:rPr>
              <a:t>数字复用</a:t>
            </a:r>
            <a:r>
              <a:rPr lang="en-US" altLang="zh-CN" sz="2800" b="1" dirty="0">
                <a:solidFill>
                  <a:srgbClr val="FF0000"/>
                </a:solidFill>
                <a:cs typeface="+mn-ea"/>
                <a:sym typeface="+mn-lt"/>
              </a:rPr>
              <a:t>:</a:t>
            </a:r>
            <a:endParaRPr lang="en-US" altLang="zh-CN" sz="2800" b="1" dirty="0">
              <a:solidFill>
                <a:srgbClr val="FF0000"/>
              </a:solidFill>
              <a:cs typeface="+mn-ea"/>
              <a:sym typeface="+mn-lt"/>
            </a:endParaRPr>
          </a:p>
          <a:p>
            <a:pPr algn="just">
              <a:lnSpc>
                <a:spcPct val="120000"/>
              </a:lnSpc>
              <a:spcBef>
                <a:spcPts val="0"/>
              </a:spcBef>
              <a:buFontTx/>
              <a:buNone/>
              <a:defRPr/>
            </a:pPr>
            <a:r>
              <a:rPr lang="zh-CN" altLang="en-US" sz="2800" b="1" dirty="0">
                <a:ea typeface="+mn-ea"/>
                <a:cs typeface="+mn-ea"/>
                <a:sym typeface="+mn-lt"/>
              </a:rPr>
              <a:t>  把低速数字信号</a:t>
            </a:r>
            <a:r>
              <a:rPr lang="en-US" altLang="zh-CN" sz="2800" b="1" dirty="0">
                <a:ea typeface="+mn-ea"/>
                <a:cs typeface="+mn-ea"/>
                <a:sym typeface="+mn-lt"/>
              </a:rPr>
              <a:t>(</a:t>
            </a:r>
            <a:r>
              <a:rPr lang="zh-CN" altLang="en-US" sz="2800" b="1" dirty="0">
                <a:ea typeface="+mn-ea"/>
                <a:cs typeface="+mn-ea"/>
                <a:sym typeface="+mn-lt"/>
              </a:rPr>
              <a:t>低次群</a:t>
            </a:r>
            <a:r>
              <a:rPr lang="en-US" altLang="zh-CN" sz="2800" b="1" dirty="0">
                <a:ea typeface="+mn-ea"/>
                <a:cs typeface="+mn-ea"/>
                <a:sym typeface="+mn-lt"/>
              </a:rPr>
              <a:t>)</a:t>
            </a:r>
            <a:r>
              <a:rPr lang="zh-CN" altLang="en-US" sz="2800" b="1" dirty="0">
                <a:ea typeface="+mn-ea"/>
                <a:cs typeface="+mn-ea"/>
                <a:sym typeface="+mn-lt"/>
              </a:rPr>
              <a:t>按照时隙叠加的办法合成一个高速数字信号</a:t>
            </a:r>
            <a:r>
              <a:rPr lang="en-US" altLang="zh-CN" sz="2800" b="1" dirty="0">
                <a:ea typeface="+mn-ea"/>
                <a:cs typeface="+mn-ea"/>
                <a:sym typeface="+mn-lt"/>
              </a:rPr>
              <a:t>(</a:t>
            </a:r>
            <a:r>
              <a:rPr lang="zh-CN" altLang="en-US" sz="2800" b="1" dirty="0">
                <a:ea typeface="+mn-ea"/>
                <a:cs typeface="+mn-ea"/>
                <a:sym typeface="+mn-lt"/>
              </a:rPr>
              <a:t>高次群</a:t>
            </a:r>
            <a:r>
              <a:rPr lang="en-US" altLang="zh-CN" sz="2800" b="1" dirty="0">
                <a:ea typeface="+mn-ea"/>
                <a:cs typeface="+mn-ea"/>
                <a:sym typeface="+mn-lt"/>
              </a:rPr>
              <a:t>)</a:t>
            </a:r>
            <a:r>
              <a:rPr lang="zh-CN" altLang="en-US" sz="2800" b="1" dirty="0">
                <a:ea typeface="+mn-ea"/>
                <a:cs typeface="+mn-ea"/>
                <a:sym typeface="+mn-lt"/>
              </a:rPr>
              <a:t>的过程叫数字复用，是一种常用的干线大容量时分复用数字传输方法。</a:t>
            </a:r>
            <a:endParaRPr lang="en-US" altLang="zh-CN" sz="2800" b="1" dirty="0">
              <a:ea typeface="+mn-ea"/>
              <a:cs typeface="+mn-ea"/>
              <a:sym typeface="+mn-lt"/>
            </a:endParaRPr>
          </a:p>
          <a:p>
            <a:pPr algn="just">
              <a:lnSpc>
                <a:spcPct val="120000"/>
              </a:lnSpc>
              <a:spcBef>
                <a:spcPts val="0"/>
              </a:spcBef>
              <a:buFontTx/>
              <a:buNone/>
              <a:defRPr/>
            </a:pPr>
            <a:r>
              <a:rPr lang="zh-CN" altLang="en-US" sz="2800" b="1" dirty="0">
                <a:ea typeface="+mn-ea"/>
                <a:cs typeface="+mn-ea"/>
                <a:sym typeface="+mn-lt"/>
              </a:rPr>
              <a:t>分类：</a:t>
            </a:r>
            <a:endParaRPr lang="zh-CN" altLang="en-US" sz="2800" b="1" dirty="0">
              <a:ea typeface="+mn-ea"/>
              <a:cs typeface="+mn-ea"/>
              <a:sym typeface="+mn-lt"/>
            </a:endParaRPr>
          </a:p>
          <a:p>
            <a:pPr algn="just">
              <a:lnSpc>
                <a:spcPct val="120000"/>
              </a:lnSpc>
              <a:spcBef>
                <a:spcPts val="0"/>
              </a:spcBef>
              <a:buFontTx/>
              <a:buNone/>
              <a:defRPr/>
            </a:pPr>
            <a:r>
              <a:rPr lang="zh-CN" altLang="en-US" sz="2800" b="1" dirty="0">
                <a:ea typeface="+mn-ea"/>
                <a:cs typeface="+mn-ea"/>
                <a:sym typeface="+mn-lt"/>
              </a:rPr>
              <a:t>        根据复用的方式不同，有准同步数字复用系列</a:t>
            </a:r>
            <a:r>
              <a:rPr lang="en-US" altLang="zh-CN" sz="2800" b="1" dirty="0">
                <a:ea typeface="+mn-ea"/>
                <a:cs typeface="+mn-ea"/>
                <a:sym typeface="+mn-lt"/>
              </a:rPr>
              <a:t>(PDH)</a:t>
            </a:r>
            <a:r>
              <a:rPr lang="zh-CN" altLang="en-US" sz="2800" b="1" dirty="0">
                <a:ea typeface="+mn-ea"/>
                <a:cs typeface="+mn-ea"/>
                <a:sym typeface="+mn-lt"/>
              </a:rPr>
              <a:t>和同步数字复用系列</a:t>
            </a:r>
            <a:r>
              <a:rPr lang="en-US" altLang="zh-CN" sz="2800" b="1" dirty="0">
                <a:ea typeface="+mn-ea"/>
                <a:cs typeface="+mn-ea"/>
                <a:sym typeface="+mn-lt"/>
              </a:rPr>
              <a:t>(SDH)</a:t>
            </a:r>
            <a:r>
              <a:rPr lang="zh-CN" altLang="en-US" sz="2800" b="1" dirty="0">
                <a:ea typeface="+mn-ea"/>
                <a:cs typeface="+mn-ea"/>
                <a:sym typeface="+mn-lt"/>
              </a:rPr>
              <a:t>。</a:t>
            </a:r>
            <a:endParaRPr lang="zh-CN" altLang="en-US" sz="2800" b="1" dirty="0">
              <a:ea typeface="+mn-ea"/>
              <a:cs typeface="+mn-ea"/>
              <a:sym typeface="+mn-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2.4 PDH</a:t>
            </a:r>
            <a:r>
              <a:rPr lang="zh-CN" altLang="en-US" b="1">
                <a:latin typeface="+mn-lt"/>
                <a:ea typeface="+mn-ea"/>
                <a:cs typeface="+mn-ea"/>
                <a:sym typeface="+mn-lt"/>
              </a:rPr>
              <a:t>和</a:t>
            </a:r>
            <a:r>
              <a:rPr lang="en-US" altLang="zh-CN" b="1">
                <a:latin typeface="+mn-lt"/>
                <a:ea typeface="+mn-ea"/>
                <a:cs typeface="+mn-ea"/>
                <a:sym typeface="+mn-lt"/>
              </a:rPr>
              <a:t>SDH</a:t>
            </a:r>
            <a:endParaRPr lang="zh-CN" altLang="en-US" b="1">
              <a:latin typeface="+mn-lt"/>
              <a:ea typeface="+mn-ea"/>
              <a:cs typeface="+mn-ea"/>
              <a:sym typeface="+mn-lt"/>
            </a:endParaRPr>
          </a:p>
        </p:txBody>
      </p:sp>
      <p:sp>
        <p:nvSpPr>
          <p:cNvPr id="38915" name="Rectangle 3"/>
          <p:cNvSpPr>
            <a:spLocks noGrp="1" noChangeArrowheads="1"/>
          </p:cNvSpPr>
          <p:nvPr>
            <p:ph type="body" sz="half" idx="1"/>
          </p:nvPr>
        </p:nvSpPr>
        <p:spPr>
          <a:xfrm>
            <a:off x="635000" y="1371600"/>
            <a:ext cx="7608888" cy="4724400"/>
          </a:xfrm>
        </p:spPr>
        <p:txBody>
          <a:bodyPr rtlCol="0">
            <a:normAutofit/>
          </a:bodyPr>
          <a:lstStyle/>
          <a:p>
            <a:pPr>
              <a:lnSpc>
                <a:spcPct val="120000"/>
              </a:lnSpc>
              <a:spcBef>
                <a:spcPct val="0"/>
              </a:spcBef>
              <a:buFontTx/>
              <a:buNone/>
              <a:defRPr/>
            </a:pPr>
            <a:r>
              <a:rPr lang="zh-CN" altLang="en-US" sz="3200" b="1" dirty="0">
                <a:ea typeface="+mn-ea"/>
                <a:cs typeface="+mn-ea"/>
                <a:sym typeface="+mn-lt"/>
              </a:rPr>
              <a:t>一、</a:t>
            </a:r>
            <a:r>
              <a:rPr lang="en-US" altLang="zh-CN" sz="3200" b="1" dirty="0">
                <a:ea typeface="+mn-ea"/>
                <a:cs typeface="+mn-ea"/>
                <a:sym typeface="+mn-lt"/>
              </a:rPr>
              <a:t>PDH</a:t>
            </a:r>
            <a:endParaRPr lang="en-US" altLang="zh-CN" sz="3200" b="1" dirty="0">
              <a:ea typeface="+mn-ea"/>
              <a:cs typeface="+mn-ea"/>
              <a:sym typeface="+mn-lt"/>
            </a:endParaRPr>
          </a:p>
          <a:p>
            <a:pPr>
              <a:lnSpc>
                <a:spcPct val="120000"/>
              </a:lnSpc>
              <a:spcBef>
                <a:spcPct val="0"/>
              </a:spcBef>
              <a:defRPr/>
            </a:pPr>
            <a:r>
              <a:rPr lang="en-US" altLang="zh-CN" sz="2600" b="1" dirty="0">
                <a:ea typeface="+mn-ea"/>
                <a:cs typeface="+mn-ea"/>
                <a:sym typeface="+mn-lt"/>
              </a:rPr>
              <a:t>PDH(</a:t>
            </a:r>
            <a:r>
              <a:rPr lang="en-US" altLang="en-US" sz="2600" b="1" dirty="0" err="1">
                <a:ea typeface="+mn-ea"/>
                <a:cs typeface="+mn-ea"/>
                <a:sym typeface="+mn-lt"/>
              </a:rPr>
              <a:t>Plesiochronous</a:t>
            </a:r>
            <a:r>
              <a:rPr lang="en-US" altLang="zh-CN" sz="2600" b="1" dirty="0">
                <a:ea typeface="+mn-ea"/>
                <a:cs typeface="+mn-ea"/>
                <a:sym typeface="+mn-lt"/>
              </a:rPr>
              <a:t> Digital Hierarchy)</a:t>
            </a:r>
            <a:r>
              <a:rPr lang="zh-CN" altLang="en-US" sz="2600" b="1" dirty="0">
                <a:ea typeface="+mn-ea"/>
                <a:cs typeface="+mn-ea"/>
                <a:sym typeface="+mn-lt"/>
              </a:rPr>
              <a:t>准同步数字复用</a:t>
            </a:r>
            <a:r>
              <a:rPr lang="en-US" altLang="zh-CN" sz="2600" b="1" dirty="0">
                <a:ea typeface="+mn-ea"/>
                <a:cs typeface="+mn-ea"/>
                <a:sym typeface="+mn-lt"/>
              </a:rPr>
              <a:t>,</a:t>
            </a:r>
            <a:r>
              <a:rPr lang="zh-CN" altLang="en-US" sz="2600" b="1" dirty="0">
                <a:ea typeface="+mn-ea"/>
                <a:cs typeface="+mn-ea"/>
                <a:sym typeface="+mn-lt"/>
              </a:rPr>
              <a:t>是一种异步复用方式。</a:t>
            </a:r>
            <a:r>
              <a:rPr lang="zh-CN" altLang="en-US" sz="3200" b="1" dirty="0">
                <a:ea typeface="+mn-ea"/>
                <a:cs typeface="+mn-ea"/>
                <a:sym typeface="+mn-lt"/>
              </a:rPr>
              <a:t> </a:t>
            </a:r>
            <a:endParaRPr lang="zh-CN" altLang="en-US" sz="3200" b="1" dirty="0">
              <a:ea typeface="+mn-ea"/>
              <a:cs typeface="+mn-ea"/>
              <a:sym typeface="+mn-lt"/>
            </a:endParaRPr>
          </a:p>
          <a:p>
            <a:pPr>
              <a:lnSpc>
                <a:spcPct val="120000"/>
              </a:lnSpc>
              <a:spcBef>
                <a:spcPct val="0"/>
              </a:spcBef>
              <a:defRPr/>
            </a:pPr>
            <a:r>
              <a:rPr lang="en-US" altLang="zh-CN" sz="2600" b="1" dirty="0">
                <a:ea typeface="+mn-ea"/>
                <a:cs typeface="+mn-ea"/>
                <a:sym typeface="+mn-lt"/>
              </a:rPr>
              <a:t>ITU-T</a:t>
            </a:r>
            <a:r>
              <a:rPr lang="zh-CN" altLang="en-US" sz="2600" b="1" dirty="0">
                <a:ea typeface="+mn-ea"/>
                <a:cs typeface="+mn-ea"/>
                <a:sym typeface="+mn-lt"/>
              </a:rPr>
              <a:t>推荐了两类准同步数字复用系列：北美和日本等国采用</a:t>
            </a:r>
            <a:r>
              <a:rPr lang="en-US" altLang="zh-CN" sz="2600" b="1" dirty="0">
                <a:ea typeface="+mn-ea"/>
                <a:cs typeface="+mn-ea"/>
                <a:sym typeface="+mn-lt"/>
              </a:rPr>
              <a:t>24</a:t>
            </a:r>
            <a:r>
              <a:rPr lang="zh-CN" altLang="en-US" sz="2600" b="1" dirty="0">
                <a:ea typeface="+mn-ea"/>
                <a:cs typeface="+mn-ea"/>
                <a:sym typeface="+mn-lt"/>
              </a:rPr>
              <a:t>路系统，欧洲和中国等国家采用</a:t>
            </a:r>
            <a:r>
              <a:rPr lang="en-US" altLang="zh-CN" sz="2600" b="1" dirty="0">
                <a:ea typeface="+mn-ea"/>
                <a:cs typeface="+mn-ea"/>
                <a:sym typeface="+mn-lt"/>
              </a:rPr>
              <a:t>30/32</a:t>
            </a:r>
            <a:r>
              <a:rPr lang="zh-CN" altLang="en-US" sz="2600" b="1" dirty="0">
                <a:ea typeface="+mn-ea"/>
                <a:cs typeface="+mn-ea"/>
                <a:sym typeface="+mn-lt"/>
              </a:rPr>
              <a:t>路系统。</a:t>
            </a:r>
            <a:endParaRPr lang="zh-CN" altLang="en-US" sz="2600" b="1" dirty="0">
              <a:ea typeface="+mn-ea"/>
              <a:cs typeface="+mn-ea"/>
              <a:sym typeface="+mn-l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标题 1"/>
          <p:cNvSpPr>
            <a:spLocks noGrp="1"/>
          </p:cNvSpPr>
          <p:nvPr>
            <p:ph type="title"/>
          </p:nvPr>
        </p:nvSpPr>
        <p:spPr>
          <a:xfrm>
            <a:off x="628650" y="365125"/>
            <a:ext cx="7886700" cy="976313"/>
          </a:xfrm>
        </p:spPr>
        <p:txBody>
          <a:bodyPr/>
          <a:lstStyle/>
          <a:p>
            <a:pPr>
              <a:lnSpc>
                <a:spcPct val="120000"/>
              </a:lnSpc>
              <a:defRPr/>
            </a:pPr>
            <a:r>
              <a:rPr lang="zh-CN" altLang="en-US">
                <a:latin typeface="+mn-lt"/>
                <a:ea typeface="+mn-ea"/>
                <a:cs typeface="+mn-ea"/>
                <a:sym typeface="+mn-lt"/>
              </a:rPr>
              <a:t>导入</a:t>
            </a:r>
            <a:endParaRPr lang="zh-CN" altLang="en-US">
              <a:latin typeface="+mn-lt"/>
              <a:ea typeface="+mn-ea"/>
              <a:cs typeface="+mn-ea"/>
              <a:sym typeface="+mn-lt"/>
            </a:endParaRPr>
          </a:p>
        </p:txBody>
      </p:sp>
      <p:sp>
        <p:nvSpPr>
          <p:cNvPr id="3" name="内容占位符 2"/>
          <p:cNvSpPr>
            <a:spLocks noGrp="1"/>
          </p:cNvSpPr>
          <p:nvPr>
            <p:ph idx="1"/>
          </p:nvPr>
        </p:nvSpPr>
        <p:spPr>
          <a:xfrm>
            <a:off x="628650" y="1341438"/>
            <a:ext cx="7886700" cy="5183187"/>
          </a:xfrm>
        </p:spPr>
        <p:txBody>
          <a:bodyPr rtlCol="0">
            <a:noAutofit/>
          </a:bodyPr>
          <a:lstStyle/>
          <a:p>
            <a:pPr>
              <a:lnSpc>
                <a:spcPct val="140000"/>
              </a:lnSpc>
              <a:spcBef>
                <a:spcPct val="0"/>
              </a:spcBef>
              <a:defRPr/>
            </a:pPr>
            <a:r>
              <a:rPr lang="zh-CN" altLang="en-US" sz="2400" b="1" dirty="0">
                <a:ea typeface="+mn-ea"/>
                <a:cs typeface="+mn-ea"/>
                <a:sym typeface="+mn-lt"/>
              </a:rPr>
              <a:t>传送网的定义：</a:t>
            </a:r>
            <a:endParaRPr lang="en-US" altLang="zh-CN" sz="2400" b="1" dirty="0">
              <a:ea typeface="+mn-ea"/>
              <a:cs typeface="+mn-ea"/>
              <a:sym typeface="+mn-lt"/>
            </a:endParaRPr>
          </a:p>
          <a:p>
            <a:pPr lvl="1">
              <a:lnSpc>
                <a:spcPct val="140000"/>
              </a:lnSpc>
              <a:spcBef>
                <a:spcPct val="0"/>
              </a:spcBef>
              <a:defRPr/>
            </a:pPr>
            <a:r>
              <a:rPr lang="zh-CN" altLang="en-US" sz="2000" dirty="0">
                <a:ea typeface="+mn-ea"/>
                <a:cs typeface="+mn-ea"/>
                <a:sym typeface="+mn-lt"/>
              </a:rPr>
              <a:t>是为各类业务网提供业务信息传送手段的基础设施。</a:t>
            </a:r>
            <a:endParaRPr lang="en-US" altLang="zh-CN" sz="2000" dirty="0">
              <a:ea typeface="+mn-ea"/>
              <a:cs typeface="+mn-ea"/>
              <a:sym typeface="+mn-lt"/>
            </a:endParaRPr>
          </a:p>
          <a:p>
            <a:pPr lvl="1">
              <a:lnSpc>
                <a:spcPct val="140000"/>
              </a:lnSpc>
              <a:spcBef>
                <a:spcPct val="0"/>
              </a:spcBef>
              <a:defRPr/>
            </a:pPr>
            <a:r>
              <a:rPr lang="zh-CN" altLang="en-US" sz="2000" dirty="0">
                <a:ea typeface="+mn-ea"/>
                <a:cs typeface="+mn-ea"/>
                <a:sym typeface="+mn-lt"/>
              </a:rPr>
              <a:t>连接各类通信网络的业务节点</a:t>
            </a:r>
            <a:endParaRPr lang="en-US" altLang="zh-CN" sz="2000" dirty="0">
              <a:ea typeface="+mn-ea"/>
              <a:cs typeface="+mn-ea"/>
              <a:sym typeface="+mn-lt"/>
            </a:endParaRPr>
          </a:p>
          <a:p>
            <a:pPr lvl="1">
              <a:lnSpc>
                <a:spcPct val="140000"/>
              </a:lnSpc>
              <a:spcBef>
                <a:spcPct val="0"/>
              </a:spcBef>
              <a:defRPr/>
            </a:pPr>
            <a:r>
              <a:rPr lang="zh-CN" altLang="en-US" sz="2000" dirty="0">
                <a:ea typeface="+mn-ea"/>
                <a:cs typeface="+mn-ea"/>
                <a:sym typeface="+mn-lt"/>
              </a:rPr>
              <a:t>提供任意两个节点之间的透明传输</a:t>
            </a:r>
            <a:endParaRPr lang="en-US" altLang="zh-CN" sz="2000" dirty="0">
              <a:ea typeface="+mn-ea"/>
              <a:cs typeface="+mn-ea"/>
              <a:sym typeface="+mn-lt"/>
            </a:endParaRPr>
          </a:p>
          <a:p>
            <a:pPr>
              <a:lnSpc>
                <a:spcPct val="140000"/>
              </a:lnSpc>
              <a:spcBef>
                <a:spcPct val="0"/>
              </a:spcBef>
              <a:defRPr/>
            </a:pPr>
            <a:r>
              <a:rPr lang="zh-CN" altLang="en-US" sz="2400" b="1" dirty="0">
                <a:ea typeface="+mn-ea"/>
                <a:cs typeface="+mn-ea"/>
                <a:sym typeface="+mn-lt"/>
              </a:rPr>
              <a:t>传送网的功能</a:t>
            </a:r>
            <a:endParaRPr lang="en-US" altLang="zh-CN" sz="2400" b="1" dirty="0">
              <a:ea typeface="+mn-ea"/>
              <a:cs typeface="+mn-ea"/>
              <a:sym typeface="+mn-lt"/>
            </a:endParaRPr>
          </a:p>
          <a:p>
            <a:pPr lvl="1">
              <a:lnSpc>
                <a:spcPct val="140000"/>
              </a:lnSpc>
              <a:spcBef>
                <a:spcPct val="0"/>
              </a:spcBef>
              <a:defRPr/>
            </a:pPr>
            <a:r>
              <a:rPr lang="zh-CN" altLang="en-US" sz="2000" dirty="0">
                <a:ea typeface="+mn-ea"/>
                <a:cs typeface="+mn-ea"/>
                <a:sym typeface="+mn-lt"/>
              </a:rPr>
              <a:t>带宽调度</a:t>
            </a:r>
            <a:endParaRPr lang="en-US" altLang="zh-CN" sz="2000" dirty="0">
              <a:ea typeface="+mn-ea"/>
              <a:cs typeface="+mn-ea"/>
              <a:sym typeface="+mn-lt"/>
            </a:endParaRPr>
          </a:p>
          <a:p>
            <a:pPr lvl="1">
              <a:lnSpc>
                <a:spcPct val="140000"/>
              </a:lnSpc>
              <a:spcBef>
                <a:spcPct val="0"/>
              </a:spcBef>
              <a:defRPr/>
            </a:pPr>
            <a:r>
              <a:rPr lang="zh-CN" altLang="en-US" sz="2000" dirty="0">
                <a:ea typeface="+mn-ea"/>
                <a:cs typeface="+mn-ea"/>
                <a:sym typeface="+mn-lt"/>
              </a:rPr>
              <a:t>故障</a:t>
            </a:r>
            <a:r>
              <a:rPr lang="zh-CN" altLang="en-US" sz="2000" dirty="0" smtClean="0">
                <a:ea typeface="+mn-ea"/>
                <a:cs typeface="+mn-ea"/>
                <a:sym typeface="+mn-lt"/>
              </a:rPr>
              <a:t>切换与保护</a:t>
            </a:r>
            <a:endParaRPr lang="en-US" altLang="zh-CN" sz="2000" dirty="0">
              <a:ea typeface="+mn-ea"/>
              <a:cs typeface="+mn-ea"/>
              <a:sym typeface="+mn-lt"/>
            </a:endParaRPr>
          </a:p>
          <a:p>
            <a:pPr>
              <a:lnSpc>
                <a:spcPct val="140000"/>
              </a:lnSpc>
              <a:spcBef>
                <a:spcPct val="0"/>
              </a:spcBef>
              <a:defRPr/>
            </a:pPr>
            <a:r>
              <a:rPr lang="zh-CN" altLang="en-US" sz="2400" b="1" dirty="0">
                <a:ea typeface="+mn-ea"/>
                <a:cs typeface="+mn-ea"/>
                <a:sym typeface="+mn-lt"/>
              </a:rPr>
              <a:t>传送网的技术</a:t>
            </a:r>
            <a:endParaRPr lang="en-US" altLang="zh-CN" sz="2400" b="1" dirty="0">
              <a:ea typeface="+mn-ea"/>
              <a:cs typeface="+mn-ea"/>
              <a:sym typeface="+mn-lt"/>
            </a:endParaRPr>
          </a:p>
          <a:p>
            <a:pPr lvl="1">
              <a:lnSpc>
                <a:spcPct val="140000"/>
              </a:lnSpc>
              <a:spcBef>
                <a:spcPct val="0"/>
              </a:spcBef>
              <a:defRPr/>
            </a:pPr>
            <a:r>
              <a:rPr lang="zh-CN" altLang="en-US" sz="2000" dirty="0">
                <a:ea typeface="+mn-ea"/>
                <a:cs typeface="+mn-ea"/>
                <a:sym typeface="+mn-lt"/>
              </a:rPr>
              <a:t>传输介质</a:t>
            </a:r>
            <a:endParaRPr lang="en-US" altLang="zh-CN" sz="2000" dirty="0">
              <a:ea typeface="+mn-ea"/>
              <a:cs typeface="+mn-ea"/>
              <a:sym typeface="+mn-lt"/>
            </a:endParaRPr>
          </a:p>
          <a:p>
            <a:pPr lvl="1">
              <a:lnSpc>
                <a:spcPct val="140000"/>
              </a:lnSpc>
              <a:spcBef>
                <a:spcPct val="0"/>
              </a:spcBef>
              <a:defRPr/>
            </a:pPr>
            <a:r>
              <a:rPr lang="zh-CN" altLang="en-US" sz="2000" dirty="0">
                <a:solidFill>
                  <a:srgbClr val="FF0000"/>
                </a:solidFill>
                <a:ea typeface="+mn-ea"/>
                <a:cs typeface="+mn-ea"/>
                <a:sym typeface="+mn-lt"/>
              </a:rPr>
              <a:t>复用（带宽使用）</a:t>
            </a:r>
            <a:endParaRPr lang="en-US" altLang="zh-CN" sz="2000" dirty="0">
              <a:solidFill>
                <a:srgbClr val="FF0000"/>
              </a:solidFill>
              <a:ea typeface="+mn-ea"/>
              <a:cs typeface="+mn-ea"/>
              <a:sym typeface="+mn-lt"/>
            </a:endParaRPr>
          </a:p>
          <a:p>
            <a:pPr lvl="1">
              <a:lnSpc>
                <a:spcPct val="140000"/>
              </a:lnSpc>
              <a:spcBef>
                <a:spcPct val="0"/>
              </a:spcBef>
              <a:defRPr/>
            </a:pPr>
            <a:r>
              <a:rPr lang="zh-CN" altLang="en-US" sz="2000" dirty="0">
                <a:ea typeface="+mn-ea"/>
                <a:cs typeface="+mn-ea"/>
                <a:sym typeface="+mn-lt"/>
              </a:rPr>
              <a:t>管理维护</a:t>
            </a:r>
            <a:endParaRPr lang="en-US" altLang="zh-CN" sz="2000" dirty="0">
              <a:ea typeface="+mn-ea"/>
              <a:cs typeface="+mn-ea"/>
              <a:sym typeface="+mn-lt"/>
            </a:endParaRPr>
          </a:p>
          <a:p>
            <a:pPr lvl="1">
              <a:lnSpc>
                <a:spcPct val="140000"/>
              </a:lnSpc>
              <a:spcBef>
                <a:spcPct val="0"/>
              </a:spcBef>
              <a:defRPr/>
            </a:pPr>
            <a:r>
              <a:rPr lang="zh-CN" altLang="en-US" sz="2000" dirty="0">
                <a:ea typeface="+mn-ea"/>
                <a:cs typeface="+mn-ea"/>
                <a:sym typeface="+mn-lt"/>
              </a:rPr>
              <a:t>网元设备选择</a:t>
            </a:r>
            <a:endParaRPr lang="en-US" altLang="zh-CN" sz="2000" dirty="0">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animEffect transition="in" filter="fade">
                                      <p:cBhvr>
                                        <p:cTn id="18" dur="1000"/>
                                        <p:tgtEl>
                                          <p:spTgt spid="3">
                                            <p:txEl>
                                              <p:pRg st="4" end="4"/>
                                            </p:txEl>
                                          </p:spTgt>
                                        </p:tgtEl>
                                      </p:cBhvr>
                                    </p:animEffect>
                                    <p:anim calcmode="lin" valueType="num">
                                      <p:cBhvr>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Effect transition="in" filter="fade">
                                      <p:cBhvr>
                                        <p:cTn id="23" dur="1000"/>
                                        <p:tgtEl>
                                          <p:spTgt spid="3">
                                            <p:txEl>
                                              <p:pRg st="5" end="5"/>
                                            </p:txEl>
                                          </p:spTgt>
                                        </p:tgtEl>
                                      </p:cBhvr>
                                    </p:animEffect>
                                    <p:anim calcmode="lin" valueType="num">
                                      <p:cBhvr>
                                        <p:cTn id="24"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anim calcmode="lin" valueType="num">
                                      <p:cBhvr additive="base">
                                        <p:cTn id="4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2.4 PDH</a:t>
            </a:r>
            <a:r>
              <a:rPr lang="zh-CN" altLang="en-US" b="1">
                <a:latin typeface="+mn-lt"/>
                <a:ea typeface="+mn-ea"/>
                <a:cs typeface="+mn-ea"/>
                <a:sym typeface="+mn-lt"/>
              </a:rPr>
              <a:t>和</a:t>
            </a:r>
            <a:r>
              <a:rPr lang="en-US" altLang="zh-CN" b="1">
                <a:latin typeface="+mn-lt"/>
                <a:ea typeface="+mn-ea"/>
                <a:cs typeface="+mn-ea"/>
                <a:sym typeface="+mn-lt"/>
              </a:rPr>
              <a:t>SDH</a:t>
            </a:r>
            <a:endParaRPr lang="zh-CN" altLang="en-US" b="1">
              <a:latin typeface="+mn-lt"/>
              <a:ea typeface="+mn-ea"/>
              <a:cs typeface="+mn-ea"/>
              <a:sym typeface="+mn-lt"/>
            </a:endParaRPr>
          </a:p>
        </p:txBody>
      </p:sp>
      <p:grpSp>
        <p:nvGrpSpPr>
          <p:cNvPr id="44035" name="Group 153"/>
          <p:cNvGrpSpPr/>
          <p:nvPr/>
        </p:nvGrpSpPr>
        <p:grpSpPr bwMode="auto">
          <a:xfrm>
            <a:off x="90366" y="1232878"/>
            <a:ext cx="9042400" cy="5511800"/>
            <a:chOff x="25" y="486"/>
            <a:chExt cx="5696" cy="3472"/>
          </a:xfrm>
        </p:grpSpPr>
        <p:sp>
          <p:nvSpPr>
            <p:cNvPr id="39940" name="Rectangle 154"/>
            <p:cNvSpPr>
              <a:spLocks noChangeArrowheads="1"/>
            </p:cNvSpPr>
            <p:nvPr/>
          </p:nvSpPr>
          <p:spPr bwMode="auto">
            <a:xfrm>
              <a:off x="1776" y="3648"/>
              <a:ext cx="219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b="0">
                  <a:latin typeface="+mn-lt"/>
                  <a:ea typeface="+mn-ea"/>
                  <a:cs typeface="+mn-ea"/>
                  <a:sym typeface="+mn-lt"/>
                </a:rPr>
                <a:t>PCM30/32</a:t>
              </a:r>
              <a:r>
                <a:rPr lang="zh-CN" altLang="en-US" sz="2400" b="0">
                  <a:latin typeface="+mn-lt"/>
                  <a:ea typeface="+mn-ea"/>
                  <a:cs typeface="+mn-ea"/>
                  <a:sym typeface="+mn-lt"/>
                </a:rPr>
                <a:t>系统的帧结构</a:t>
              </a:r>
              <a:endParaRPr lang="zh-CN" altLang="en-US" sz="2400" b="0">
                <a:latin typeface="+mn-lt"/>
                <a:ea typeface="+mn-ea"/>
                <a:cs typeface="+mn-ea"/>
                <a:sym typeface="+mn-lt"/>
              </a:endParaRPr>
            </a:p>
          </p:txBody>
        </p:sp>
        <p:sp>
          <p:nvSpPr>
            <p:cNvPr id="39941" name="Rectangle 155"/>
            <p:cNvSpPr>
              <a:spLocks noChangeArrowheads="1"/>
            </p:cNvSpPr>
            <p:nvPr/>
          </p:nvSpPr>
          <p:spPr bwMode="auto">
            <a:xfrm>
              <a:off x="46" y="882"/>
              <a:ext cx="354" cy="301"/>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42" name="Rectangle 156"/>
            <p:cNvSpPr>
              <a:spLocks noChangeArrowheads="1"/>
            </p:cNvSpPr>
            <p:nvPr/>
          </p:nvSpPr>
          <p:spPr bwMode="auto">
            <a:xfrm>
              <a:off x="161"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F0</a:t>
              </a:r>
              <a:endParaRPr lang="en-US" altLang="zh-CN" sz="2400" b="0">
                <a:latin typeface="+mn-lt"/>
                <a:ea typeface="+mn-ea"/>
                <a:cs typeface="+mn-ea"/>
                <a:sym typeface="+mn-lt"/>
              </a:endParaRPr>
            </a:p>
          </p:txBody>
        </p:sp>
        <p:sp>
          <p:nvSpPr>
            <p:cNvPr id="39943" name="Rectangle 157"/>
            <p:cNvSpPr>
              <a:spLocks noChangeArrowheads="1"/>
            </p:cNvSpPr>
            <p:nvPr/>
          </p:nvSpPr>
          <p:spPr bwMode="auto">
            <a:xfrm>
              <a:off x="2015" y="501"/>
              <a:ext cx="124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16 </a:t>
              </a:r>
              <a:r>
                <a:rPr lang="zh-CN" altLang="en-US" sz="1700" b="0">
                  <a:solidFill>
                    <a:srgbClr val="000000"/>
                  </a:solidFill>
                  <a:latin typeface="+mn-lt"/>
                  <a:ea typeface="+mn-ea"/>
                  <a:cs typeface="+mn-ea"/>
                  <a:sym typeface="+mn-lt"/>
                </a:rPr>
                <a:t>帧为一复帧，</a:t>
              </a:r>
              <a:r>
                <a:rPr lang="en-US" altLang="zh-CN" sz="1700" b="0">
                  <a:solidFill>
                    <a:srgbClr val="000000"/>
                  </a:solidFill>
                  <a:latin typeface="+mn-lt"/>
                  <a:ea typeface="+mn-ea"/>
                  <a:cs typeface="+mn-ea"/>
                  <a:sym typeface="+mn-lt"/>
                </a:rPr>
                <a:t>125</a:t>
              </a:r>
              <a:endParaRPr lang="en-US" altLang="zh-CN" sz="2400" b="0">
                <a:latin typeface="+mn-lt"/>
                <a:ea typeface="+mn-ea"/>
                <a:cs typeface="+mn-ea"/>
                <a:sym typeface="+mn-lt"/>
              </a:endParaRPr>
            </a:p>
          </p:txBody>
        </p:sp>
        <p:sp>
          <p:nvSpPr>
            <p:cNvPr id="39944" name="Rectangle 158"/>
            <p:cNvSpPr>
              <a:spLocks noChangeArrowheads="1"/>
            </p:cNvSpPr>
            <p:nvPr/>
          </p:nvSpPr>
          <p:spPr bwMode="auto">
            <a:xfrm>
              <a:off x="3282" y="486"/>
              <a:ext cx="7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a:solidFill>
                    <a:srgbClr val="000000"/>
                  </a:solidFill>
                  <a:latin typeface="+mn-lt"/>
                  <a:ea typeface="+mn-ea"/>
                  <a:cs typeface="+mn-ea"/>
                  <a:sym typeface="+mn-lt"/>
                </a:rPr>
                <a:t>ų</a:t>
              </a:r>
              <a:endParaRPr lang="en-US" altLang="zh-CN" sz="2400" b="0" dirty="0">
                <a:latin typeface="+mn-lt"/>
                <a:ea typeface="+mn-ea"/>
                <a:cs typeface="+mn-ea"/>
                <a:sym typeface="+mn-lt"/>
              </a:endParaRPr>
            </a:p>
          </p:txBody>
        </p:sp>
        <p:sp>
          <p:nvSpPr>
            <p:cNvPr id="39945" name="Rectangle 159"/>
            <p:cNvSpPr>
              <a:spLocks noChangeArrowheads="1"/>
            </p:cNvSpPr>
            <p:nvPr/>
          </p:nvSpPr>
          <p:spPr bwMode="auto">
            <a:xfrm>
              <a:off x="3358" y="501"/>
              <a:ext cx="79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a:solidFill>
                    <a:srgbClr val="000000"/>
                  </a:solidFill>
                  <a:latin typeface="+mn-lt"/>
                  <a:ea typeface="+mn-ea"/>
                  <a:cs typeface="+mn-ea"/>
                  <a:sym typeface="+mn-lt"/>
                </a:rPr>
                <a:t>s×16</a:t>
              </a:r>
              <a:r>
                <a:rPr lang="zh-CN" altLang="en-US" sz="1700" b="0" dirty="0">
                  <a:solidFill>
                    <a:srgbClr val="000000"/>
                  </a:solidFill>
                  <a:latin typeface="+mn-lt"/>
                  <a:ea typeface="+mn-ea"/>
                  <a:cs typeface="+mn-ea"/>
                  <a:sym typeface="+mn-lt"/>
                </a:rPr>
                <a:t>＝</a:t>
              </a:r>
              <a:r>
                <a:rPr lang="en-US" altLang="zh-CN" sz="1700" b="0" dirty="0">
                  <a:solidFill>
                    <a:srgbClr val="000000"/>
                  </a:solidFill>
                  <a:latin typeface="+mn-lt"/>
                  <a:ea typeface="+mn-ea"/>
                  <a:cs typeface="+mn-ea"/>
                  <a:sym typeface="+mn-lt"/>
                </a:rPr>
                <a:t>2 </a:t>
              </a:r>
              <a:r>
                <a:rPr lang="en-US" altLang="zh-CN" sz="1700" b="0" dirty="0" err="1">
                  <a:solidFill>
                    <a:srgbClr val="000000"/>
                  </a:solidFill>
                  <a:latin typeface="+mn-lt"/>
                  <a:ea typeface="+mn-ea"/>
                  <a:cs typeface="+mn-ea"/>
                  <a:sym typeface="+mn-lt"/>
                </a:rPr>
                <a:t>ms</a:t>
              </a:r>
              <a:endParaRPr lang="en-US" altLang="zh-CN" sz="2400" b="0" dirty="0">
                <a:latin typeface="+mn-lt"/>
                <a:ea typeface="+mn-ea"/>
                <a:cs typeface="+mn-ea"/>
                <a:sym typeface="+mn-lt"/>
              </a:endParaRPr>
            </a:p>
          </p:txBody>
        </p:sp>
        <p:sp>
          <p:nvSpPr>
            <p:cNvPr id="39946" name="Rectangle 160"/>
            <p:cNvSpPr>
              <a:spLocks noChangeArrowheads="1"/>
            </p:cNvSpPr>
            <p:nvPr/>
          </p:nvSpPr>
          <p:spPr bwMode="auto">
            <a:xfrm>
              <a:off x="400" y="882"/>
              <a:ext cx="355"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47" name="Rectangle 161"/>
            <p:cNvSpPr>
              <a:spLocks noChangeArrowheads="1"/>
            </p:cNvSpPr>
            <p:nvPr/>
          </p:nvSpPr>
          <p:spPr bwMode="auto">
            <a:xfrm>
              <a:off x="516"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F1</a:t>
              </a:r>
              <a:endParaRPr lang="en-US" altLang="zh-CN" sz="2400" b="0">
                <a:latin typeface="+mn-lt"/>
                <a:ea typeface="+mn-ea"/>
                <a:cs typeface="+mn-ea"/>
                <a:sym typeface="+mn-lt"/>
              </a:endParaRPr>
            </a:p>
          </p:txBody>
        </p:sp>
        <p:sp>
          <p:nvSpPr>
            <p:cNvPr id="39948" name="Rectangle 162"/>
            <p:cNvSpPr>
              <a:spLocks noChangeArrowheads="1"/>
            </p:cNvSpPr>
            <p:nvPr/>
          </p:nvSpPr>
          <p:spPr bwMode="auto">
            <a:xfrm>
              <a:off x="755" y="882"/>
              <a:ext cx="355"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49" name="Rectangle 163"/>
            <p:cNvSpPr>
              <a:spLocks noChangeArrowheads="1"/>
            </p:cNvSpPr>
            <p:nvPr/>
          </p:nvSpPr>
          <p:spPr bwMode="auto">
            <a:xfrm>
              <a:off x="871"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F2</a:t>
              </a:r>
              <a:endParaRPr lang="en-US" altLang="zh-CN" sz="2400" b="0">
                <a:latin typeface="+mn-lt"/>
                <a:ea typeface="+mn-ea"/>
                <a:cs typeface="+mn-ea"/>
                <a:sym typeface="+mn-lt"/>
              </a:endParaRPr>
            </a:p>
          </p:txBody>
        </p:sp>
        <p:sp>
          <p:nvSpPr>
            <p:cNvPr id="39950" name="Rectangle 164"/>
            <p:cNvSpPr>
              <a:spLocks noChangeArrowheads="1"/>
            </p:cNvSpPr>
            <p:nvPr/>
          </p:nvSpPr>
          <p:spPr bwMode="auto">
            <a:xfrm>
              <a:off x="1110" y="882"/>
              <a:ext cx="355"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51" name="Rectangle 165"/>
            <p:cNvSpPr>
              <a:spLocks noChangeArrowheads="1"/>
            </p:cNvSpPr>
            <p:nvPr/>
          </p:nvSpPr>
          <p:spPr bwMode="auto">
            <a:xfrm>
              <a:off x="1225"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F3</a:t>
              </a:r>
              <a:endParaRPr lang="en-US" altLang="zh-CN" sz="2400" b="0">
                <a:latin typeface="+mn-lt"/>
                <a:ea typeface="+mn-ea"/>
                <a:cs typeface="+mn-ea"/>
                <a:sym typeface="+mn-lt"/>
              </a:endParaRPr>
            </a:p>
          </p:txBody>
        </p:sp>
        <p:sp>
          <p:nvSpPr>
            <p:cNvPr id="39952" name="Rectangle 166"/>
            <p:cNvSpPr>
              <a:spLocks noChangeArrowheads="1"/>
            </p:cNvSpPr>
            <p:nvPr/>
          </p:nvSpPr>
          <p:spPr bwMode="auto">
            <a:xfrm>
              <a:off x="1465" y="882"/>
              <a:ext cx="354"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53" name="Rectangle 167"/>
            <p:cNvSpPr>
              <a:spLocks noChangeArrowheads="1"/>
            </p:cNvSpPr>
            <p:nvPr/>
          </p:nvSpPr>
          <p:spPr bwMode="auto">
            <a:xfrm>
              <a:off x="1580"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F4</a:t>
              </a:r>
              <a:endParaRPr lang="en-US" altLang="zh-CN" sz="2400" b="0">
                <a:latin typeface="+mn-lt"/>
                <a:ea typeface="+mn-ea"/>
                <a:cs typeface="+mn-ea"/>
                <a:sym typeface="+mn-lt"/>
              </a:endParaRPr>
            </a:p>
          </p:txBody>
        </p:sp>
        <p:sp>
          <p:nvSpPr>
            <p:cNvPr id="39954" name="Rectangle 168"/>
            <p:cNvSpPr>
              <a:spLocks noChangeArrowheads="1"/>
            </p:cNvSpPr>
            <p:nvPr/>
          </p:nvSpPr>
          <p:spPr bwMode="auto">
            <a:xfrm>
              <a:off x="1819" y="882"/>
              <a:ext cx="355"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55" name="Rectangle 169"/>
            <p:cNvSpPr>
              <a:spLocks noChangeArrowheads="1"/>
            </p:cNvSpPr>
            <p:nvPr/>
          </p:nvSpPr>
          <p:spPr bwMode="auto">
            <a:xfrm>
              <a:off x="1935"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F5</a:t>
              </a:r>
              <a:endParaRPr lang="en-US" altLang="zh-CN" sz="2400" b="0">
                <a:latin typeface="+mn-lt"/>
                <a:ea typeface="+mn-ea"/>
                <a:cs typeface="+mn-ea"/>
                <a:sym typeface="+mn-lt"/>
              </a:endParaRPr>
            </a:p>
          </p:txBody>
        </p:sp>
        <p:sp>
          <p:nvSpPr>
            <p:cNvPr id="39956" name="Rectangle 170"/>
            <p:cNvSpPr>
              <a:spLocks noChangeArrowheads="1"/>
            </p:cNvSpPr>
            <p:nvPr/>
          </p:nvSpPr>
          <p:spPr bwMode="auto">
            <a:xfrm>
              <a:off x="2174" y="882"/>
              <a:ext cx="354"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57" name="Rectangle 171"/>
            <p:cNvSpPr>
              <a:spLocks noChangeArrowheads="1"/>
            </p:cNvSpPr>
            <p:nvPr/>
          </p:nvSpPr>
          <p:spPr bwMode="auto">
            <a:xfrm>
              <a:off x="2289"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F6</a:t>
              </a:r>
              <a:endParaRPr lang="en-US" altLang="zh-CN" sz="2400" b="0">
                <a:latin typeface="+mn-lt"/>
                <a:ea typeface="+mn-ea"/>
                <a:cs typeface="+mn-ea"/>
                <a:sym typeface="+mn-lt"/>
              </a:endParaRPr>
            </a:p>
          </p:txBody>
        </p:sp>
        <p:sp>
          <p:nvSpPr>
            <p:cNvPr id="39958" name="Rectangle 172"/>
            <p:cNvSpPr>
              <a:spLocks noChangeArrowheads="1"/>
            </p:cNvSpPr>
            <p:nvPr/>
          </p:nvSpPr>
          <p:spPr bwMode="auto">
            <a:xfrm>
              <a:off x="2528" y="882"/>
              <a:ext cx="355"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59" name="Rectangle 173"/>
            <p:cNvSpPr>
              <a:spLocks noChangeArrowheads="1"/>
            </p:cNvSpPr>
            <p:nvPr/>
          </p:nvSpPr>
          <p:spPr bwMode="auto">
            <a:xfrm>
              <a:off x="2644"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F7</a:t>
              </a:r>
              <a:endParaRPr lang="en-US" altLang="zh-CN" sz="2400" b="0">
                <a:latin typeface="+mn-lt"/>
                <a:ea typeface="+mn-ea"/>
                <a:cs typeface="+mn-ea"/>
                <a:sym typeface="+mn-lt"/>
              </a:endParaRPr>
            </a:p>
          </p:txBody>
        </p:sp>
        <p:sp>
          <p:nvSpPr>
            <p:cNvPr id="39960" name="Rectangle 174"/>
            <p:cNvSpPr>
              <a:spLocks noChangeArrowheads="1"/>
            </p:cNvSpPr>
            <p:nvPr/>
          </p:nvSpPr>
          <p:spPr bwMode="auto">
            <a:xfrm>
              <a:off x="2883" y="882"/>
              <a:ext cx="355"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61" name="Rectangle 175"/>
            <p:cNvSpPr>
              <a:spLocks noChangeArrowheads="1"/>
            </p:cNvSpPr>
            <p:nvPr/>
          </p:nvSpPr>
          <p:spPr bwMode="auto">
            <a:xfrm>
              <a:off x="2999"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F8</a:t>
              </a:r>
              <a:endParaRPr lang="en-US" altLang="zh-CN" sz="2400" b="0">
                <a:latin typeface="+mn-lt"/>
                <a:ea typeface="+mn-ea"/>
                <a:cs typeface="+mn-ea"/>
                <a:sym typeface="+mn-lt"/>
              </a:endParaRPr>
            </a:p>
          </p:txBody>
        </p:sp>
        <p:sp>
          <p:nvSpPr>
            <p:cNvPr id="39962" name="Rectangle 176"/>
            <p:cNvSpPr>
              <a:spLocks noChangeArrowheads="1"/>
            </p:cNvSpPr>
            <p:nvPr/>
          </p:nvSpPr>
          <p:spPr bwMode="auto">
            <a:xfrm>
              <a:off x="3238" y="882"/>
              <a:ext cx="355"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63" name="Rectangle 177"/>
            <p:cNvSpPr>
              <a:spLocks noChangeArrowheads="1"/>
            </p:cNvSpPr>
            <p:nvPr/>
          </p:nvSpPr>
          <p:spPr bwMode="auto">
            <a:xfrm>
              <a:off x="3353" y="953"/>
              <a:ext cx="161"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F9</a:t>
              </a:r>
              <a:endParaRPr lang="en-US" altLang="zh-CN" sz="2400" b="0">
                <a:latin typeface="+mn-lt"/>
                <a:ea typeface="+mn-ea"/>
                <a:cs typeface="+mn-ea"/>
                <a:sym typeface="+mn-lt"/>
              </a:endParaRPr>
            </a:p>
          </p:txBody>
        </p:sp>
        <p:sp>
          <p:nvSpPr>
            <p:cNvPr id="39964" name="Rectangle 178"/>
            <p:cNvSpPr>
              <a:spLocks noChangeArrowheads="1"/>
            </p:cNvSpPr>
            <p:nvPr/>
          </p:nvSpPr>
          <p:spPr bwMode="auto">
            <a:xfrm>
              <a:off x="3593" y="882"/>
              <a:ext cx="354"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65" name="Rectangle 179"/>
            <p:cNvSpPr>
              <a:spLocks noChangeArrowheads="1"/>
            </p:cNvSpPr>
            <p:nvPr/>
          </p:nvSpPr>
          <p:spPr bwMode="auto">
            <a:xfrm>
              <a:off x="3679" y="953"/>
              <a:ext cx="2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F10</a:t>
              </a:r>
              <a:endParaRPr lang="en-US" altLang="zh-CN" sz="2400" b="0">
                <a:latin typeface="+mn-lt"/>
                <a:ea typeface="+mn-ea"/>
                <a:cs typeface="+mn-ea"/>
                <a:sym typeface="+mn-lt"/>
              </a:endParaRPr>
            </a:p>
          </p:txBody>
        </p:sp>
        <p:sp>
          <p:nvSpPr>
            <p:cNvPr id="39966" name="Rectangle 180"/>
            <p:cNvSpPr>
              <a:spLocks noChangeArrowheads="1"/>
            </p:cNvSpPr>
            <p:nvPr/>
          </p:nvSpPr>
          <p:spPr bwMode="auto">
            <a:xfrm>
              <a:off x="3947" y="882"/>
              <a:ext cx="355"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67" name="Rectangle 181"/>
            <p:cNvSpPr>
              <a:spLocks noChangeArrowheads="1"/>
            </p:cNvSpPr>
            <p:nvPr/>
          </p:nvSpPr>
          <p:spPr bwMode="auto">
            <a:xfrm>
              <a:off x="4033" y="953"/>
              <a:ext cx="22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F11</a:t>
              </a:r>
              <a:endParaRPr lang="en-US" altLang="zh-CN" sz="2400" b="0">
                <a:latin typeface="+mn-lt"/>
                <a:ea typeface="+mn-ea"/>
                <a:cs typeface="+mn-ea"/>
                <a:sym typeface="+mn-lt"/>
              </a:endParaRPr>
            </a:p>
          </p:txBody>
        </p:sp>
        <p:sp>
          <p:nvSpPr>
            <p:cNvPr id="39968" name="Rectangle 182"/>
            <p:cNvSpPr>
              <a:spLocks noChangeArrowheads="1"/>
            </p:cNvSpPr>
            <p:nvPr/>
          </p:nvSpPr>
          <p:spPr bwMode="auto">
            <a:xfrm>
              <a:off x="4302" y="882"/>
              <a:ext cx="355"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69" name="Rectangle 183"/>
            <p:cNvSpPr>
              <a:spLocks noChangeArrowheads="1"/>
            </p:cNvSpPr>
            <p:nvPr/>
          </p:nvSpPr>
          <p:spPr bwMode="auto">
            <a:xfrm>
              <a:off x="4388" y="953"/>
              <a:ext cx="2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F12</a:t>
              </a:r>
              <a:endParaRPr lang="en-US" altLang="zh-CN" sz="2400" b="0">
                <a:latin typeface="+mn-lt"/>
                <a:ea typeface="+mn-ea"/>
                <a:cs typeface="+mn-ea"/>
                <a:sym typeface="+mn-lt"/>
              </a:endParaRPr>
            </a:p>
          </p:txBody>
        </p:sp>
        <p:sp>
          <p:nvSpPr>
            <p:cNvPr id="39970" name="Rectangle 184"/>
            <p:cNvSpPr>
              <a:spLocks noChangeArrowheads="1"/>
            </p:cNvSpPr>
            <p:nvPr/>
          </p:nvSpPr>
          <p:spPr bwMode="auto">
            <a:xfrm>
              <a:off x="4657" y="882"/>
              <a:ext cx="354"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71" name="Rectangle 185"/>
            <p:cNvSpPr>
              <a:spLocks noChangeArrowheads="1"/>
            </p:cNvSpPr>
            <p:nvPr/>
          </p:nvSpPr>
          <p:spPr bwMode="auto">
            <a:xfrm>
              <a:off x="4742" y="953"/>
              <a:ext cx="2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F13</a:t>
              </a:r>
              <a:endParaRPr lang="en-US" altLang="zh-CN" sz="2400" b="0">
                <a:latin typeface="+mn-lt"/>
                <a:ea typeface="+mn-ea"/>
                <a:cs typeface="+mn-ea"/>
                <a:sym typeface="+mn-lt"/>
              </a:endParaRPr>
            </a:p>
          </p:txBody>
        </p:sp>
        <p:sp>
          <p:nvSpPr>
            <p:cNvPr id="39972" name="Rectangle 186"/>
            <p:cNvSpPr>
              <a:spLocks noChangeArrowheads="1"/>
            </p:cNvSpPr>
            <p:nvPr/>
          </p:nvSpPr>
          <p:spPr bwMode="auto">
            <a:xfrm>
              <a:off x="5011" y="882"/>
              <a:ext cx="355"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73" name="Rectangle 187"/>
            <p:cNvSpPr>
              <a:spLocks noChangeArrowheads="1"/>
            </p:cNvSpPr>
            <p:nvPr/>
          </p:nvSpPr>
          <p:spPr bwMode="auto">
            <a:xfrm>
              <a:off x="5097" y="953"/>
              <a:ext cx="2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F14</a:t>
              </a:r>
              <a:endParaRPr lang="en-US" altLang="zh-CN" sz="2400" b="0">
                <a:latin typeface="+mn-lt"/>
                <a:ea typeface="+mn-ea"/>
                <a:cs typeface="+mn-ea"/>
                <a:sym typeface="+mn-lt"/>
              </a:endParaRPr>
            </a:p>
          </p:txBody>
        </p:sp>
        <p:sp>
          <p:nvSpPr>
            <p:cNvPr id="39974" name="Rectangle 188"/>
            <p:cNvSpPr>
              <a:spLocks noChangeArrowheads="1"/>
            </p:cNvSpPr>
            <p:nvPr/>
          </p:nvSpPr>
          <p:spPr bwMode="auto">
            <a:xfrm>
              <a:off x="5366" y="882"/>
              <a:ext cx="354"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75" name="Rectangle 189"/>
            <p:cNvSpPr>
              <a:spLocks noChangeArrowheads="1"/>
            </p:cNvSpPr>
            <p:nvPr/>
          </p:nvSpPr>
          <p:spPr bwMode="auto">
            <a:xfrm>
              <a:off x="5452" y="953"/>
              <a:ext cx="2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F15</a:t>
              </a:r>
              <a:endParaRPr lang="en-US" altLang="zh-CN" sz="2400" b="0">
                <a:latin typeface="+mn-lt"/>
                <a:ea typeface="+mn-ea"/>
                <a:cs typeface="+mn-ea"/>
                <a:sym typeface="+mn-lt"/>
              </a:endParaRPr>
            </a:p>
          </p:txBody>
        </p:sp>
        <p:sp>
          <p:nvSpPr>
            <p:cNvPr id="39976" name="Line 190"/>
            <p:cNvSpPr>
              <a:spLocks noChangeShapeType="1"/>
            </p:cNvSpPr>
            <p:nvPr/>
          </p:nvSpPr>
          <p:spPr bwMode="auto">
            <a:xfrm flipV="1">
              <a:off x="46" y="580"/>
              <a:ext cx="1" cy="20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77" name="Line 191"/>
            <p:cNvSpPr>
              <a:spLocks noChangeShapeType="1"/>
            </p:cNvSpPr>
            <p:nvPr/>
          </p:nvSpPr>
          <p:spPr bwMode="auto">
            <a:xfrm flipV="1">
              <a:off x="5720" y="580"/>
              <a:ext cx="1" cy="20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78" name="Line 192"/>
            <p:cNvSpPr>
              <a:spLocks noChangeShapeType="1"/>
            </p:cNvSpPr>
            <p:nvPr/>
          </p:nvSpPr>
          <p:spPr bwMode="auto">
            <a:xfrm>
              <a:off x="134" y="681"/>
              <a:ext cx="5498"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79" name="Freeform 193"/>
            <p:cNvSpPr/>
            <p:nvPr/>
          </p:nvSpPr>
          <p:spPr bwMode="auto">
            <a:xfrm>
              <a:off x="5605" y="656"/>
              <a:ext cx="115" cy="48"/>
            </a:xfrm>
            <a:custGeom>
              <a:avLst/>
              <a:gdLst>
                <a:gd name="T0" fmla="*/ 0 w 345"/>
                <a:gd name="T1" fmla="*/ 0 h 95"/>
                <a:gd name="T2" fmla="*/ 0 w 345"/>
                <a:gd name="T3" fmla="*/ 1 h 95"/>
                <a:gd name="T4" fmla="*/ 0 w 345"/>
                <a:gd name="T5" fmla="*/ 1 h 95"/>
                <a:gd name="T6" fmla="*/ 0 w 345"/>
                <a:gd name="T7" fmla="*/ 1 h 95"/>
                <a:gd name="T8" fmla="*/ 0 w 345"/>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5" h="95">
                  <a:moveTo>
                    <a:pt x="0" y="0"/>
                  </a:moveTo>
                  <a:lnTo>
                    <a:pt x="62" y="48"/>
                  </a:lnTo>
                  <a:lnTo>
                    <a:pt x="0" y="95"/>
                  </a:lnTo>
                  <a:lnTo>
                    <a:pt x="345" y="48"/>
                  </a:lnTo>
                  <a:lnTo>
                    <a:pt x="0"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39980" name="Freeform 194"/>
            <p:cNvSpPr/>
            <p:nvPr/>
          </p:nvSpPr>
          <p:spPr bwMode="auto">
            <a:xfrm>
              <a:off x="46" y="656"/>
              <a:ext cx="115" cy="48"/>
            </a:xfrm>
            <a:custGeom>
              <a:avLst/>
              <a:gdLst>
                <a:gd name="T0" fmla="*/ 0 w 347"/>
                <a:gd name="T1" fmla="*/ 0 h 95"/>
                <a:gd name="T2" fmla="*/ 0 w 347"/>
                <a:gd name="T3" fmla="*/ 1 h 95"/>
                <a:gd name="T4" fmla="*/ 0 w 347"/>
                <a:gd name="T5" fmla="*/ 1 h 95"/>
                <a:gd name="T6" fmla="*/ 0 w 347"/>
                <a:gd name="T7" fmla="*/ 1 h 95"/>
                <a:gd name="T8" fmla="*/ 0 w 347"/>
                <a:gd name="T9" fmla="*/ 0 h 9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7" h="95">
                  <a:moveTo>
                    <a:pt x="347" y="0"/>
                  </a:moveTo>
                  <a:lnTo>
                    <a:pt x="284" y="48"/>
                  </a:lnTo>
                  <a:lnTo>
                    <a:pt x="347" y="95"/>
                  </a:lnTo>
                  <a:lnTo>
                    <a:pt x="0" y="48"/>
                  </a:lnTo>
                  <a:lnTo>
                    <a:pt x="347"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39981" name="Line 195"/>
            <p:cNvSpPr>
              <a:spLocks noChangeShapeType="1"/>
            </p:cNvSpPr>
            <p:nvPr/>
          </p:nvSpPr>
          <p:spPr bwMode="auto">
            <a:xfrm flipV="1">
              <a:off x="400" y="1284"/>
              <a:ext cx="1" cy="10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82" name="Line 196"/>
            <p:cNvSpPr>
              <a:spLocks noChangeShapeType="1"/>
            </p:cNvSpPr>
            <p:nvPr/>
          </p:nvSpPr>
          <p:spPr bwMode="auto">
            <a:xfrm>
              <a:off x="400" y="1384"/>
              <a:ext cx="4611"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83" name="Line 197"/>
            <p:cNvSpPr>
              <a:spLocks noChangeShapeType="1"/>
            </p:cNvSpPr>
            <p:nvPr/>
          </p:nvSpPr>
          <p:spPr bwMode="auto">
            <a:xfrm flipV="1">
              <a:off x="46" y="1284"/>
              <a:ext cx="1" cy="15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84" name="Freeform 198"/>
            <p:cNvSpPr/>
            <p:nvPr/>
          </p:nvSpPr>
          <p:spPr bwMode="auto">
            <a:xfrm>
              <a:off x="25" y="1354"/>
              <a:ext cx="42" cy="131"/>
            </a:xfrm>
            <a:custGeom>
              <a:avLst/>
              <a:gdLst>
                <a:gd name="T0" fmla="*/ 0 w 126"/>
                <a:gd name="T1" fmla="*/ 0 h 262"/>
                <a:gd name="T2" fmla="*/ 0 w 126"/>
                <a:gd name="T3" fmla="*/ 1 h 262"/>
                <a:gd name="T4" fmla="*/ 0 w 126"/>
                <a:gd name="T5" fmla="*/ 0 h 262"/>
                <a:gd name="T6" fmla="*/ 0 w 126"/>
                <a:gd name="T7" fmla="*/ 1 h 262"/>
                <a:gd name="T8" fmla="*/ 0 w 126"/>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2">
                  <a:moveTo>
                    <a:pt x="126" y="0"/>
                  </a:moveTo>
                  <a:lnTo>
                    <a:pt x="62" y="47"/>
                  </a:lnTo>
                  <a:lnTo>
                    <a:pt x="0" y="0"/>
                  </a:lnTo>
                  <a:lnTo>
                    <a:pt x="62" y="262"/>
                  </a:lnTo>
                  <a:lnTo>
                    <a:pt x="126"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39985" name="Rectangle 199"/>
            <p:cNvSpPr>
              <a:spLocks noChangeArrowheads="1"/>
            </p:cNvSpPr>
            <p:nvPr/>
          </p:nvSpPr>
          <p:spPr bwMode="auto">
            <a:xfrm>
              <a:off x="1184" y="1406"/>
              <a:ext cx="114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a:solidFill>
                    <a:srgbClr val="000000"/>
                  </a:solidFill>
                  <a:latin typeface="+mn-lt"/>
                  <a:ea typeface="+mn-ea"/>
                  <a:cs typeface="+mn-ea"/>
                  <a:sym typeface="+mn-lt"/>
                </a:rPr>
                <a:t>每帧 </a:t>
              </a:r>
              <a:r>
                <a:rPr lang="en-US" altLang="zh-CN" sz="1700" b="0">
                  <a:solidFill>
                    <a:srgbClr val="000000"/>
                  </a:solidFill>
                  <a:latin typeface="+mn-lt"/>
                  <a:ea typeface="+mn-ea"/>
                  <a:cs typeface="+mn-ea"/>
                  <a:sym typeface="+mn-lt"/>
                </a:rPr>
                <a:t>32 </a:t>
              </a:r>
              <a:r>
                <a:rPr lang="zh-CN" altLang="en-US" sz="1700" b="0">
                  <a:solidFill>
                    <a:srgbClr val="000000"/>
                  </a:solidFill>
                  <a:latin typeface="+mn-lt"/>
                  <a:ea typeface="+mn-ea"/>
                  <a:cs typeface="+mn-ea"/>
                  <a:sym typeface="+mn-lt"/>
                </a:rPr>
                <a:t>时隙，</a:t>
              </a:r>
              <a:r>
                <a:rPr lang="en-US" altLang="zh-CN" sz="1700" b="0">
                  <a:solidFill>
                    <a:srgbClr val="000000"/>
                  </a:solidFill>
                  <a:latin typeface="+mn-lt"/>
                  <a:ea typeface="+mn-ea"/>
                  <a:cs typeface="+mn-ea"/>
                  <a:sym typeface="+mn-lt"/>
                </a:rPr>
                <a:t>125</a:t>
              </a:r>
              <a:endParaRPr lang="en-US" altLang="zh-CN" sz="2400" b="0">
                <a:latin typeface="+mn-lt"/>
                <a:ea typeface="+mn-ea"/>
                <a:cs typeface="+mn-ea"/>
                <a:sym typeface="+mn-lt"/>
              </a:endParaRPr>
            </a:p>
          </p:txBody>
        </p:sp>
        <p:sp>
          <p:nvSpPr>
            <p:cNvPr id="39986" name="Rectangle 200"/>
            <p:cNvSpPr>
              <a:spLocks noChangeArrowheads="1"/>
            </p:cNvSpPr>
            <p:nvPr/>
          </p:nvSpPr>
          <p:spPr bwMode="auto">
            <a:xfrm>
              <a:off x="2370" y="1391"/>
              <a:ext cx="7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a:solidFill>
                    <a:srgbClr val="000000"/>
                  </a:solidFill>
                  <a:latin typeface="+mn-lt"/>
                  <a:ea typeface="+mn-ea"/>
                  <a:cs typeface="+mn-ea"/>
                  <a:sym typeface="+mn-lt"/>
                </a:rPr>
                <a:t>ų</a:t>
              </a:r>
              <a:endParaRPr lang="en-US" altLang="zh-CN" sz="2400" b="0" dirty="0">
                <a:latin typeface="+mn-lt"/>
                <a:ea typeface="+mn-ea"/>
                <a:cs typeface="+mn-ea"/>
                <a:sym typeface="+mn-lt"/>
              </a:endParaRPr>
            </a:p>
          </p:txBody>
        </p:sp>
        <p:sp>
          <p:nvSpPr>
            <p:cNvPr id="39987" name="Rectangle 201"/>
            <p:cNvSpPr>
              <a:spLocks noChangeArrowheads="1"/>
            </p:cNvSpPr>
            <p:nvPr/>
          </p:nvSpPr>
          <p:spPr bwMode="auto">
            <a:xfrm>
              <a:off x="2443" y="1406"/>
              <a:ext cx="6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a:solidFill>
                    <a:srgbClr val="000000"/>
                  </a:solidFill>
                  <a:latin typeface="+mn-lt"/>
                  <a:ea typeface="+mn-ea"/>
                  <a:cs typeface="+mn-ea"/>
                  <a:sym typeface="+mn-lt"/>
                </a:rPr>
                <a:t>s</a:t>
              </a:r>
              <a:endParaRPr lang="en-US" altLang="zh-CN" sz="2400" b="0" dirty="0">
                <a:latin typeface="+mn-lt"/>
                <a:ea typeface="+mn-ea"/>
                <a:cs typeface="+mn-ea"/>
                <a:sym typeface="+mn-lt"/>
              </a:endParaRPr>
            </a:p>
          </p:txBody>
        </p:sp>
        <p:sp>
          <p:nvSpPr>
            <p:cNvPr id="39988" name="Line 202"/>
            <p:cNvSpPr>
              <a:spLocks noChangeShapeType="1"/>
            </p:cNvSpPr>
            <p:nvPr/>
          </p:nvSpPr>
          <p:spPr bwMode="auto">
            <a:xfrm flipV="1">
              <a:off x="5011" y="1384"/>
              <a:ext cx="1" cy="10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89" name="Rectangle 203"/>
            <p:cNvSpPr>
              <a:spLocks noChangeArrowheads="1"/>
            </p:cNvSpPr>
            <p:nvPr/>
          </p:nvSpPr>
          <p:spPr bwMode="auto">
            <a:xfrm>
              <a:off x="46" y="1585"/>
              <a:ext cx="354" cy="301"/>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90" name="Rectangle 204"/>
            <p:cNvSpPr>
              <a:spLocks noChangeArrowheads="1"/>
            </p:cNvSpPr>
            <p:nvPr/>
          </p:nvSpPr>
          <p:spPr bwMode="auto">
            <a:xfrm>
              <a:off x="126" y="1657"/>
              <a:ext cx="252"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TS0</a:t>
              </a:r>
              <a:endParaRPr lang="en-US" altLang="zh-CN" sz="2400" b="0">
                <a:latin typeface="+mn-lt"/>
                <a:ea typeface="+mn-ea"/>
                <a:cs typeface="+mn-ea"/>
                <a:sym typeface="+mn-lt"/>
              </a:endParaRPr>
            </a:p>
          </p:txBody>
        </p:sp>
        <p:sp>
          <p:nvSpPr>
            <p:cNvPr id="39991" name="Rectangle 205"/>
            <p:cNvSpPr>
              <a:spLocks noChangeArrowheads="1"/>
            </p:cNvSpPr>
            <p:nvPr/>
          </p:nvSpPr>
          <p:spPr bwMode="auto">
            <a:xfrm>
              <a:off x="400" y="1585"/>
              <a:ext cx="1951"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92" name="Rectangle 206"/>
            <p:cNvSpPr>
              <a:spLocks noChangeArrowheads="1"/>
            </p:cNvSpPr>
            <p:nvPr/>
          </p:nvSpPr>
          <p:spPr bwMode="auto">
            <a:xfrm>
              <a:off x="2351" y="1585"/>
              <a:ext cx="355" cy="301"/>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93" name="Rectangle 207"/>
            <p:cNvSpPr>
              <a:spLocks noChangeArrowheads="1"/>
            </p:cNvSpPr>
            <p:nvPr/>
          </p:nvSpPr>
          <p:spPr bwMode="auto">
            <a:xfrm>
              <a:off x="2364" y="1657"/>
              <a:ext cx="32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a:solidFill>
                    <a:srgbClr val="FF0000"/>
                  </a:solidFill>
                  <a:latin typeface="+mn-lt"/>
                  <a:ea typeface="+mn-ea"/>
                  <a:cs typeface="+mn-ea"/>
                  <a:sym typeface="+mn-lt"/>
                </a:rPr>
                <a:t>TS16</a:t>
              </a:r>
              <a:endParaRPr lang="en-US" altLang="zh-CN" sz="2400" b="0" dirty="0">
                <a:solidFill>
                  <a:srgbClr val="FF0000"/>
                </a:solidFill>
                <a:latin typeface="+mn-lt"/>
                <a:ea typeface="+mn-ea"/>
                <a:cs typeface="+mn-ea"/>
                <a:sym typeface="+mn-lt"/>
              </a:endParaRPr>
            </a:p>
          </p:txBody>
        </p:sp>
        <p:sp>
          <p:nvSpPr>
            <p:cNvPr id="39994" name="Rectangle 208"/>
            <p:cNvSpPr>
              <a:spLocks noChangeArrowheads="1"/>
            </p:cNvSpPr>
            <p:nvPr/>
          </p:nvSpPr>
          <p:spPr bwMode="auto">
            <a:xfrm>
              <a:off x="2706" y="1585"/>
              <a:ext cx="1951"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95" name="Rectangle 209"/>
            <p:cNvSpPr>
              <a:spLocks noChangeArrowheads="1"/>
            </p:cNvSpPr>
            <p:nvPr/>
          </p:nvSpPr>
          <p:spPr bwMode="auto">
            <a:xfrm>
              <a:off x="4657" y="1585"/>
              <a:ext cx="354" cy="301"/>
            </a:xfrm>
            <a:prstGeom prst="rect">
              <a:avLst/>
            </a:prstGeom>
            <a:solidFill>
              <a:srgbClr val="FFFFFF"/>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39996" name="Rectangle 210"/>
            <p:cNvSpPr>
              <a:spLocks noChangeArrowheads="1"/>
            </p:cNvSpPr>
            <p:nvPr/>
          </p:nvSpPr>
          <p:spPr bwMode="auto">
            <a:xfrm>
              <a:off x="4707" y="1657"/>
              <a:ext cx="329"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TS31</a:t>
              </a:r>
              <a:endParaRPr lang="en-US" altLang="zh-CN" sz="2400" b="0">
                <a:latin typeface="+mn-lt"/>
                <a:ea typeface="+mn-ea"/>
                <a:cs typeface="+mn-ea"/>
                <a:sym typeface="+mn-lt"/>
              </a:endParaRPr>
            </a:p>
          </p:txBody>
        </p:sp>
        <p:sp>
          <p:nvSpPr>
            <p:cNvPr id="39997" name="Freeform 211"/>
            <p:cNvSpPr/>
            <p:nvPr/>
          </p:nvSpPr>
          <p:spPr bwMode="auto">
            <a:xfrm>
              <a:off x="4990" y="1454"/>
              <a:ext cx="42" cy="131"/>
            </a:xfrm>
            <a:custGeom>
              <a:avLst/>
              <a:gdLst>
                <a:gd name="T0" fmla="*/ 0 w 126"/>
                <a:gd name="T1" fmla="*/ 0 h 262"/>
                <a:gd name="T2" fmla="*/ 0 w 126"/>
                <a:gd name="T3" fmla="*/ 1 h 262"/>
                <a:gd name="T4" fmla="*/ 0 w 126"/>
                <a:gd name="T5" fmla="*/ 0 h 262"/>
                <a:gd name="T6" fmla="*/ 0 w 126"/>
                <a:gd name="T7" fmla="*/ 1 h 262"/>
                <a:gd name="T8" fmla="*/ 0 w 126"/>
                <a:gd name="T9" fmla="*/ 0 h 26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2">
                  <a:moveTo>
                    <a:pt x="126" y="0"/>
                  </a:moveTo>
                  <a:lnTo>
                    <a:pt x="64" y="47"/>
                  </a:lnTo>
                  <a:lnTo>
                    <a:pt x="0" y="0"/>
                  </a:lnTo>
                  <a:lnTo>
                    <a:pt x="64" y="262"/>
                  </a:lnTo>
                  <a:lnTo>
                    <a:pt x="126"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39998" name="Line 212"/>
            <p:cNvSpPr>
              <a:spLocks noChangeShapeType="1"/>
            </p:cNvSpPr>
            <p:nvPr/>
          </p:nvSpPr>
          <p:spPr bwMode="auto">
            <a:xfrm flipV="1">
              <a:off x="400" y="1987"/>
              <a:ext cx="1" cy="10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39999" name="Line 213"/>
            <p:cNvSpPr>
              <a:spLocks noChangeShapeType="1"/>
            </p:cNvSpPr>
            <p:nvPr/>
          </p:nvSpPr>
          <p:spPr bwMode="auto">
            <a:xfrm>
              <a:off x="400" y="2088"/>
              <a:ext cx="1419"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00" name="Line 214"/>
            <p:cNvSpPr>
              <a:spLocks noChangeShapeType="1"/>
            </p:cNvSpPr>
            <p:nvPr/>
          </p:nvSpPr>
          <p:spPr bwMode="auto">
            <a:xfrm flipV="1">
              <a:off x="1819" y="2088"/>
              <a:ext cx="1" cy="15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01" name="Freeform 215"/>
            <p:cNvSpPr/>
            <p:nvPr/>
          </p:nvSpPr>
          <p:spPr bwMode="auto">
            <a:xfrm>
              <a:off x="1798" y="2158"/>
              <a:ext cx="42" cy="131"/>
            </a:xfrm>
            <a:custGeom>
              <a:avLst/>
              <a:gdLst>
                <a:gd name="T0" fmla="*/ 0 w 126"/>
                <a:gd name="T1" fmla="*/ 0 h 261"/>
                <a:gd name="T2" fmla="*/ 0 w 126"/>
                <a:gd name="T3" fmla="*/ 1 h 261"/>
                <a:gd name="T4" fmla="*/ 0 w 126"/>
                <a:gd name="T5" fmla="*/ 0 h 261"/>
                <a:gd name="T6" fmla="*/ 0 w 126"/>
                <a:gd name="T7" fmla="*/ 1 h 261"/>
                <a:gd name="T8" fmla="*/ 0 w 126"/>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1">
                  <a:moveTo>
                    <a:pt x="126" y="0"/>
                  </a:moveTo>
                  <a:lnTo>
                    <a:pt x="63" y="48"/>
                  </a:lnTo>
                  <a:lnTo>
                    <a:pt x="0" y="0"/>
                  </a:lnTo>
                  <a:lnTo>
                    <a:pt x="63" y="261"/>
                  </a:lnTo>
                  <a:lnTo>
                    <a:pt x="126"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40002" name="Line 216"/>
            <p:cNvSpPr>
              <a:spLocks noChangeShapeType="1"/>
            </p:cNvSpPr>
            <p:nvPr/>
          </p:nvSpPr>
          <p:spPr bwMode="auto">
            <a:xfrm flipV="1">
              <a:off x="46" y="1987"/>
              <a:ext cx="1" cy="20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03" name="Freeform 217"/>
            <p:cNvSpPr/>
            <p:nvPr/>
          </p:nvSpPr>
          <p:spPr bwMode="auto">
            <a:xfrm>
              <a:off x="25" y="2158"/>
              <a:ext cx="42" cy="131"/>
            </a:xfrm>
            <a:custGeom>
              <a:avLst/>
              <a:gdLst>
                <a:gd name="T0" fmla="*/ 0 w 126"/>
                <a:gd name="T1" fmla="*/ 0 h 261"/>
                <a:gd name="T2" fmla="*/ 0 w 126"/>
                <a:gd name="T3" fmla="*/ 1 h 261"/>
                <a:gd name="T4" fmla="*/ 0 w 126"/>
                <a:gd name="T5" fmla="*/ 0 h 261"/>
                <a:gd name="T6" fmla="*/ 0 w 126"/>
                <a:gd name="T7" fmla="*/ 1 h 261"/>
                <a:gd name="T8" fmla="*/ 0 w 126"/>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1">
                  <a:moveTo>
                    <a:pt x="126" y="0"/>
                  </a:moveTo>
                  <a:lnTo>
                    <a:pt x="62" y="48"/>
                  </a:lnTo>
                  <a:lnTo>
                    <a:pt x="0" y="0"/>
                  </a:lnTo>
                  <a:lnTo>
                    <a:pt x="62" y="261"/>
                  </a:lnTo>
                  <a:lnTo>
                    <a:pt x="126"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40004" name="Rectangle 218"/>
            <p:cNvSpPr>
              <a:spLocks noChangeArrowheads="1"/>
            </p:cNvSpPr>
            <p:nvPr/>
          </p:nvSpPr>
          <p:spPr bwMode="auto">
            <a:xfrm>
              <a:off x="483" y="2209"/>
              <a:ext cx="1236"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a:solidFill>
                    <a:srgbClr val="000000"/>
                  </a:solidFill>
                  <a:latin typeface="+mn-lt"/>
                  <a:ea typeface="+mn-ea"/>
                  <a:cs typeface="+mn-ea"/>
                  <a:sym typeface="+mn-lt"/>
                </a:rPr>
                <a:t>偶数帧，帧同步时隙</a:t>
              </a:r>
              <a:endParaRPr lang="zh-CN" altLang="en-US" sz="2400" b="0">
                <a:latin typeface="+mn-lt"/>
                <a:ea typeface="+mn-ea"/>
                <a:cs typeface="+mn-ea"/>
                <a:sym typeface="+mn-lt"/>
              </a:endParaRPr>
            </a:p>
          </p:txBody>
        </p:sp>
        <p:sp>
          <p:nvSpPr>
            <p:cNvPr id="40005" name="Rectangle 219"/>
            <p:cNvSpPr>
              <a:spLocks noChangeArrowheads="1"/>
            </p:cNvSpPr>
            <p:nvPr/>
          </p:nvSpPr>
          <p:spPr bwMode="auto">
            <a:xfrm>
              <a:off x="46" y="2389"/>
              <a:ext cx="221"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06" name="Rectangle 220"/>
            <p:cNvSpPr>
              <a:spLocks noChangeArrowheads="1"/>
            </p:cNvSpPr>
            <p:nvPr/>
          </p:nvSpPr>
          <p:spPr bwMode="auto">
            <a:xfrm>
              <a:off x="127"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07" name="Rectangle 221"/>
            <p:cNvSpPr>
              <a:spLocks noChangeArrowheads="1"/>
            </p:cNvSpPr>
            <p:nvPr/>
          </p:nvSpPr>
          <p:spPr bwMode="auto">
            <a:xfrm>
              <a:off x="267"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08" name="Rectangle 222"/>
            <p:cNvSpPr>
              <a:spLocks noChangeArrowheads="1"/>
            </p:cNvSpPr>
            <p:nvPr/>
          </p:nvSpPr>
          <p:spPr bwMode="auto">
            <a:xfrm>
              <a:off x="366" y="2461"/>
              <a:ext cx="60"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a:solidFill>
                    <a:srgbClr val="FF0000"/>
                  </a:solidFill>
                  <a:latin typeface="+mn-lt"/>
                  <a:ea typeface="+mn-ea"/>
                  <a:cs typeface="+mn-ea"/>
                  <a:sym typeface="+mn-lt"/>
                </a:rPr>
                <a:t>0</a:t>
              </a:r>
              <a:endParaRPr lang="en-US" altLang="zh-CN" sz="2400" b="0" dirty="0">
                <a:solidFill>
                  <a:srgbClr val="FF0000"/>
                </a:solidFill>
                <a:latin typeface="+mn-lt"/>
                <a:ea typeface="+mn-ea"/>
                <a:cs typeface="+mn-ea"/>
                <a:sym typeface="+mn-lt"/>
              </a:endParaRPr>
            </a:p>
          </p:txBody>
        </p:sp>
        <p:sp>
          <p:nvSpPr>
            <p:cNvPr id="40009" name="Rectangle 223"/>
            <p:cNvSpPr>
              <a:spLocks noChangeArrowheads="1"/>
            </p:cNvSpPr>
            <p:nvPr/>
          </p:nvSpPr>
          <p:spPr bwMode="auto">
            <a:xfrm>
              <a:off x="489"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10" name="Rectangle 224"/>
            <p:cNvSpPr>
              <a:spLocks noChangeArrowheads="1"/>
            </p:cNvSpPr>
            <p:nvPr/>
          </p:nvSpPr>
          <p:spPr bwMode="auto">
            <a:xfrm>
              <a:off x="571"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0</a:t>
              </a:r>
              <a:endParaRPr lang="en-US" altLang="zh-CN" sz="2400" b="0">
                <a:latin typeface="+mn-lt"/>
                <a:ea typeface="+mn-ea"/>
                <a:cs typeface="+mn-ea"/>
                <a:sym typeface="+mn-lt"/>
              </a:endParaRPr>
            </a:p>
          </p:txBody>
        </p:sp>
        <p:sp>
          <p:nvSpPr>
            <p:cNvPr id="40011" name="Rectangle 225"/>
            <p:cNvSpPr>
              <a:spLocks noChangeArrowheads="1"/>
            </p:cNvSpPr>
            <p:nvPr/>
          </p:nvSpPr>
          <p:spPr bwMode="auto">
            <a:xfrm>
              <a:off x="711"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12" name="Rectangle 226"/>
            <p:cNvSpPr>
              <a:spLocks noChangeArrowheads="1"/>
            </p:cNvSpPr>
            <p:nvPr/>
          </p:nvSpPr>
          <p:spPr bwMode="auto">
            <a:xfrm>
              <a:off x="793"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13" name="Rectangle 227"/>
            <p:cNvSpPr>
              <a:spLocks noChangeArrowheads="1"/>
            </p:cNvSpPr>
            <p:nvPr/>
          </p:nvSpPr>
          <p:spPr bwMode="auto">
            <a:xfrm>
              <a:off x="933" y="2389"/>
              <a:ext cx="221"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14" name="Rectangle 228"/>
            <p:cNvSpPr>
              <a:spLocks noChangeArrowheads="1"/>
            </p:cNvSpPr>
            <p:nvPr/>
          </p:nvSpPr>
          <p:spPr bwMode="auto">
            <a:xfrm>
              <a:off x="1014"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15" name="Rectangle 229"/>
            <p:cNvSpPr>
              <a:spLocks noChangeArrowheads="1"/>
            </p:cNvSpPr>
            <p:nvPr/>
          </p:nvSpPr>
          <p:spPr bwMode="auto">
            <a:xfrm>
              <a:off x="1154"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16" name="Rectangle 230"/>
            <p:cNvSpPr>
              <a:spLocks noChangeArrowheads="1"/>
            </p:cNvSpPr>
            <p:nvPr/>
          </p:nvSpPr>
          <p:spPr bwMode="auto">
            <a:xfrm>
              <a:off x="1236"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0</a:t>
              </a:r>
              <a:endParaRPr lang="en-US" altLang="zh-CN" sz="2400" b="0">
                <a:latin typeface="+mn-lt"/>
                <a:ea typeface="+mn-ea"/>
                <a:cs typeface="+mn-ea"/>
                <a:sym typeface="+mn-lt"/>
              </a:endParaRPr>
            </a:p>
          </p:txBody>
        </p:sp>
        <p:sp>
          <p:nvSpPr>
            <p:cNvPr id="40017" name="Rectangle 231"/>
            <p:cNvSpPr>
              <a:spLocks noChangeArrowheads="1"/>
            </p:cNvSpPr>
            <p:nvPr/>
          </p:nvSpPr>
          <p:spPr bwMode="auto">
            <a:xfrm>
              <a:off x="1376"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18" name="Rectangle 232"/>
            <p:cNvSpPr>
              <a:spLocks noChangeArrowheads="1"/>
            </p:cNvSpPr>
            <p:nvPr/>
          </p:nvSpPr>
          <p:spPr bwMode="auto">
            <a:xfrm>
              <a:off x="1457"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19" name="Rectangle 233"/>
            <p:cNvSpPr>
              <a:spLocks noChangeArrowheads="1"/>
            </p:cNvSpPr>
            <p:nvPr/>
          </p:nvSpPr>
          <p:spPr bwMode="auto">
            <a:xfrm>
              <a:off x="1598" y="2389"/>
              <a:ext cx="221"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20" name="Rectangle 234"/>
            <p:cNvSpPr>
              <a:spLocks noChangeArrowheads="1"/>
            </p:cNvSpPr>
            <p:nvPr/>
          </p:nvSpPr>
          <p:spPr bwMode="auto">
            <a:xfrm>
              <a:off x="1679"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21" name="Line 235"/>
            <p:cNvSpPr>
              <a:spLocks noChangeShapeType="1"/>
            </p:cNvSpPr>
            <p:nvPr/>
          </p:nvSpPr>
          <p:spPr bwMode="auto">
            <a:xfrm flipV="1">
              <a:off x="2706" y="1987"/>
              <a:ext cx="1" cy="10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22" name="Line 236"/>
            <p:cNvSpPr>
              <a:spLocks noChangeShapeType="1"/>
            </p:cNvSpPr>
            <p:nvPr/>
          </p:nvSpPr>
          <p:spPr bwMode="auto">
            <a:xfrm>
              <a:off x="2706" y="2088"/>
              <a:ext cx="1419" cy="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23" name="Line 237"/>
            <p:cNvSpPr>
              <a:spLocks noChangeShapeType="1"/>
            </p:cNvSpPr>
            <p:nvPr/>
          </p:nvSpPr>
          <p:spPr bwMode="auto">
            <a:xfrm flipV="1">
              <a:off x="4125" y="2088"/>
              <a:ext cx="1" cy="150"/>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24" name="Freeform 238"/>
            <p:cNvSpPr/>
            <p:nvPr/>
          </p:nvSpPr>
          <p:spPr bwMode="auto">
            <a:xfrm>
              <a:off x="4104" y="2158"/>
              <a:ext cx="42" cy="131"/>
            </a:xfrm>
            <a:custGeom>
              <a:avLst/>
              <a:gdLst>
                <a:gd name="T0" fmla="*/ 0 w 126"/>
                <a:gd name="T1" fmla="*/ 0 h 261"/>
                <a:gd name="T2" fmla="*/ 0 w 126"/>
                <a:gd name="T3" fmla="*/ 1 h 261"/>
                <a:gd name="T4" fmla="*/ 0 w 126"/>
                <a:gd name="T5" fmla="*/ 0 h 261"/>
                <a:gd name="T6" fmla="*/ 0 w 126"/>
                <a:gd name="T7" fmla="*/ 1 h 261"/>
                <a:gd name="T8" fmla="*/ 0 w 126"/>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1">
                  <a:moveTo>
                    <a:pt x="126" y="0"/>
                  </a:moveTo>
                  <a:lnTo>
                    <a:pt x="64" y="48"/>
                  </a:lnTo>
                  <a:lnTo>
                    <a:pt x="0" y="0"/>
                  </a:lnTo>
                  <a:lnTo>
                    <a:pt x="64" y="261"/>
                  </a:lnTo>
                  <a:lnTo>
                    <a:pt x="126"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40025" name="Line 239"/>
            <p:cNvSpPr>
              <a:spLocks noChangeShapeType="1"/>
            </p:cNvSpPr>
            <p:nvPr/>
          </p:nvSpPr>
          <p:spPr bwMode="auto">
            <a:xfrm flipV="1">
              <a:off x="2351" y="1987"/>
              <a:ext cx="1" cy="201"/>
            </a:xfrm>
            <a:prstGeom prst="line">
              <a:avLst/>
            </a:prstGeom>
            <a:noFill/>
            <a:ln w="9525">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40026" name="Freeform 240"/>
            <p:cNvSpPr/>
            <p:nvPr/>
          </p:nvSpPr>
          <p:spPr bwMode="auto">
            <a:xfrm>
              <a:off x="2330" y="2158"/>
              <a:ext cx="42" cy="131"/>
            </a:xfrm>
            <a:custGeom>
              <a:avLst/>
              <a:gdLst>
                <a:gd name="T0" fmla="*/ 0 w 126"/>
                <a:gd name="T1" fmla="*/ 0 h 261"/>
                <a:gd name="T2" fmla="*/ 0 w 126"/>
                <a:gd name="T3" fmla="*/ 1 h 261"/>
                <a:gd name="T4" fmla="*/ 0 w 126"/>
                <a:gd name="T5" fmla="*/ 0 h 261"/>
                <a:gd name="T6" fmla="*/ 0 w 126"/>
                <a:gd name="T7" fmla="*/ 1 h 261"/>
                <a:gd name="T8" fmla="*/ 0 w 126"/>
                <a:gd name="T9" fmla="*/ 0 h 2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6" h="261">
                  <a:moveTo>
                    <a:pt x="126" y="0"/>
                  </a:moveTo>
                  <a:lnTo>
                    <a:pt x="62" y="48"/>
                  </a:lnTo>
                  <a:lnTo>
                    <a:pt x="0" y="0"/>
                  </a:lnTo>
                  <a:lnTo>
                    <a:pt x="62" y="261"/>
                  </a:lnTo>
                  <a:lnTo>
                    <a:pt x="126"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40027" name="Rectangle 241"/>
            <p:cNvSpPr>
              <a:spLocks noChangeArrowheads="1"/>
            </p:cNvSpPr>
            <p:nvPr/>
          </p:nvSpPr>
          <p:spPr bwMode="auto">
            <a:xfrm>
              <a:off x="2848" y="2209"/>
              <a:ext cx="109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a:solidFill>
                    <a:srgbClr val="000000"/>
                  </a:solidFill>
                  <a:latin typeface="+mn-lt"/>
                  <a:ea typeface="+mn-ea"/>
                  <a:cs typeface="+mn-ea"/>
                  <a:sym typeface="+mn-lt"/>
                </a:rPr>
                <a:t>复帧同步、告警码</a:t>
              </a:r>
              <a:endParaRPr lang="zh-CN" altLang="en-US" sz="2400" b="0">
                <a:latin typeface="+mn-lt"/>
                <a:ea typeface="+mn-ea"/>
                <a:cs typeface="+mn-ea"/>
                <a:sym typeface="+mn-lt"/>
              </a:endParaRPr>
            </a:p>
          </p:txBody>
        </p:sp>
        <p:sp>
          <p:nvSpPr>
            <p:cNvPr id="40028" name="Rectangle 242"/>
            <p:cNvSpPr>
              <a:spLocks noChangeArrowheads="1"/>
            </p:cNvSpPr>
            <p:nvPr/>
          </p:nvSpPr>
          <p:spPr bwMode="auto">
            <a:xfrm>
              <a:off x="2351"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29" name="Rectangle 243"/>
            <p:cNvSpPr>
              <a:spLocks noChangeArrowheads="1"/>
            </p:cNvSpPr>
            <p:nvPr/>
          </p:nvSpPr>
          <p:spPr bwMode="auto">
            <a:xfrm>
              <a:off x="2433"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0</a:t>
              </a:r>
              <a:endParaRPr lang="en-US" altLang="zh-CN" sz="2400" b="0">
                <a:latin typeface="+mn-lt"/>
                <a:ea typeface="+mn-ea"/>
                <a:cs typeface="+mn-ea"/>
                <a:sym typeface="+mn-lt"/>
              </a:endParaRPr>
            </a:p>
          </p:txBody>
        </p:sp>
        <p:sp>
          <p:nvSpPr>
            <p:cNvPr id="40030" name="Rectangle 244"/>
            <p:cNvSpPr>
              <a:spLocks noChangeArrowheads="1"/>
            </p:cNvSpPr>
            <p:nvPr/>
          </p:nvSpPr>
          <p:spPr bwMode="auto">
            <a:xfrm>
              <a:off x="2573"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31" name="Rectangle 245"/>
            <p:cNvSpPr>
              <a:spLocks noChangeArrowheads="1"/>
            </p:cNvSpPr>
            <p:nvPr/>
          </p:nvSpPr>
          <p:spPr bwMode="auto">
            <a:xfrm>
              <a:off x="2655"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0</a:t>
              </a:r>
              <a:endParaRPr lang="en-US" altLang="zh-CN" sz="2400" b="0">
                <a:latin typeface="+mn-lt"/>
                <a:ea typeface="+mn-ea"/>
                <a:cs typeface="+mn-ea"/>
                <a:sym typeface="+mn-lt"/>
              </a:endParaRPr>
            </a:p>
          </p:txBody>
        </p:sp>
        <p:sp>
          <p:nvSpPr>
            <p:cNvPr id="40032" name="Rectangle 246"/>
            <p:cNvSpPr>
              <a:spLocks noChangeArrowheads="1"/>
            </p:cNvSpPr>
            <p:nvPr/>
          </p:nvSpPr>
          <p:spPr bwMode="auto">
            <a:xfrm>
              <a:off x="2795" y="2389"/>
              <a:ext cx="221"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33" name="Rectangle 247"/>
            <p:cNvSpPr>
              <a:spLocks noChangeArrowheads="1"/>
            </p:cNvSpPr>
            <p:nvPr/>
          </p:nvSpPr>
          <p:spPr bwMode="auto">
            <a:xfrm>
              <a:off x="2876"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0</a:t>
              </a:r>
              <a:endParaRPr lang="en-US" altLang="zh-CN" sz="2400" b="0">
                <a:latin typeface="+mn-lt"/>
                <a:ea typeface="+mn-ea"/>
                <a:cs typeface="+mn-ea"/>
                <a:sym typeface="+mn-lt"/>
              </a:endParaRPr>
            </a:p>
          </p:txBody>
        </p:sp>
        <p:sp>
          <p:nvSpPr>
            <p:cNvPr id="40034" name="Rectangle 248"/>
            <p:cNvSpPr>
              <a:spLocks noChangeArrowheads="1"/>
            </p:cNvSpPr>
            <p:nvPr/>
          </p:nvSpPr>
          <p:spPr bwMode="auto">
            <a:xfrm>
              <a:off x="3016"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35" name="Rectangle 249"/>
            <p:cNvSpPr>
              <a:spLocks noChangeArrowheads="1"/>
            </p:cNvSpPr>
            <p:nvPr/>
          </p:nvSpPr>
          <p:spPr bwMode="auto">
            <a:xfrm>
              <a:off x="3098"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0</a:t>
              </a:r>
              <a:endParaRPr lang="en-US" altLang="zh-CN" sz="2400" b="0">
                <a:latin typeface="+mn-lt"/>
                <a:ea typeface="+mn-ea"/>
                <a:cs typeface="+mn-ea"/>
                <a:sym typeface="+mn-lt"/>
              </a:endParaRPr>
            </a:p>
          </p:txBody>
        </p:sp>
        <p:sp>
          <p:nvSpPr>
            <p:cNvPr id="40036" name="Rectangle 250"/>
            <p:cNvSpPr>
              <a:spLocks noChangeArrowheads="1"/>
            </p:cNvSpPr>
            <p:nvPr/>
          </p:nvSpPr>
          <p:spPr bwMode="auto">
            <a:xfrm>
              <a:off x="3238"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37" name="Rectangle 251"/>
            <p:cNvSpPr>
              <a:spLocks noChangeArrowheads="1"/>
            </p:cNvSpPr>
            <p:nvPr/>
          </p:nvSpPr>
          <p:spPr bwMode="auto">
            <a:xfrm>
              <a:off x="3320"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38" name="Rectangle 252"/>
            <p:cNvSpPr>
              <a:spLocks noChangeArrowheads="1"/>
            </p:cNvSpPr>
            <p:nvPr/>
          </p:nvSpPr>
          <p:spPr bwMode="auto">
            <a:xfrm>
              <a:off x="3460" y="2389"/>
              <a:ext cx="221"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39" name="Rectangle 253"/>
            <p:cNvSpPr>
              <a:spLocks noChangeArrowheads="1"/>
            </p:cNvSpPr>
            <p:nvPr/>
          </p:nvSpPr>
          <p:spPr bwMode="auto">
            <a:xfrm>
              <a:off x="3509" y="2461"/>
              <a:ext cx="92"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A</a:t>
              </a:r>
              <a:endParaRPr lang="en-US" altLang="zh-CN" sz="2400" b="0">
                <a:latin typeface="+mn-lt"/>
                <a:ea typeface="+mn-ea"/>
                <a:cs typeface="+mn-ea"/>
                <a:sym typeface="+mn-lt"/>
              </a:endParaRPr>
            </a:p>
          </p:txBody>
        </p:sp>
        <p:sp>
          <p:nvSpPr>
            <p:cNvPr id="40040" name="Rectangle 254"/>
            <p:cNvSpPr>
              <a:spLocks noChangeArrowheads="1"/>
            </p:cNvSpPr>
            <p:nvPr/>
          </p:nvSpPr>
          <p:spPr bwMode="auto">
            <a:xfrm>
              <a:off x="3593" y="2545"/>
              <a:ext cx="49" cy="116"/>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100" b="0">
                  <a:solidFill>
                    <a:srgbClr val="000000"/>
                  </a:solidFill>
                  <a:latin typeface="+mn-lt"/>
                  <a:ea typeface="+mn-ea"/>
                  <a:cs typeface="+mn-ea"/>
                  <a:sym typeface="+mn-lt"/>
                </a:rPr>
                <a:t>2</a:t>
              </a:r>
              <a:endParaRPr lang="en-US" altLang="zh-CN" sz="2400" b="0">
                <a:latin typeface="+mn-lt"/>
                <a:ea typeface="+mn-ea"/>
                <a:cs typeface="+mn-ea"/>
                <a:sym typeface="+mn-lt"/>
              </a:endParaRPr>
            </a:p>
          </p:txBody>
        </p:sp>
        <p:sp>
          <p:nvSpPr>
            <p:cNvPr id="40041" name="Rectangle 255"/>
            <p:cNvSpPr>
              <a:spLocks noChangeArrowheads="1"/>
            </p:cNvSpPr>
            <p:nvPr/>
          </p:nvSpPr>
          <p:spPr bwMode="auto">
            <a:xfrm>
              <a:off x="3681"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42" name="Rectangle 256"/>
            <p:cNvSpPr>
              <a:spLocks noChangeArrowheads="1"/>
            </p:cNvSpPr>
            <p:nvPr/>
          </p:nvSpPr>
          <p:spPr bwMode="auto">
            <a:xfrm>
              <a:off x="3763"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43" name="Rectangle 257"/>
            <p:cNvSpPr>
              <a:spLocks noChangeArrowheads="1"/>
            </p:cNvSpPr>
            <p:nvPr/>
          </p:nvSpPr>
          <p:spPr bwMode="auto">
            <a:xfrm>
              <a:off x="3903" y="2389"/>
              <a:ext cx="222" cy="302"/>
            </a:xfrm>
            <a:prstGeom prst="rect">
              <a:avLst/>
            </a:prstGeom>
            <a:solidFill>
              <a:srgbClr val="FF9933"/>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44" name="Rectangle 258"/>
            <p:cNvSpPr>
              <a:spLocks noChangeArrowheads="1"/>
            </p:cNvSpPr>
            <p:nvPr/>
          </p:nvSpPr>
          <p:spPr bwMode="auto">
            <a:xfrm>
              <a:off x="3984" y="2461"/>
              <a:ext cx="77" cy="180"/>
            </a:xfrm>
            <a:prstGeom prst="rect">
              <a:avLst/>
            </a:prstGeom>
            <a:solidFill>
              <a:srgbClr val="FF99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45" name="Rectangle 259"/>
            <p:cNvSpPr>
              <a:spLocks noChangeArrowheads="1"/>
            </p:cNvSpPr>
            <p:nvPr/>
          </p:nvSpPr>
          <p:spPr bwMode="auto">
            <a:xfrm>
              <a:off x="4318" y="2461"/>
              <a:ext cx="649"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a:solidFill>
                    <a:srgbClr val="000000"/>
                  </a:solidFill>
                  <a:latin typeface="+mn-lt"/>
                  <a:ea typeface="+mn-ea"/>
                  <a:cs typeface="+mn-ea"/>
                  <a:sym typeface="+mn-lt"/>
                </a:rPr>
                <a:t>在 </a:t>
              </a:r>
              <a:r>
                <a:rPr lang="en-US" altLang="zh-CN" sz="1700" b="0">
                  <a:solidFill>
                    <a:srgbClr val="000000"/>
                  </a:solidFill>
                  <a:latin typeface="+mn-lt"/>
                  <a:ea typeface="+mn-ea"/>
                  <a:cs typeface="+mn-ea"/>
                  <a:sym typeface="+mn-lt"/>
                </a:rPr>
                <a:t>F0 </a:t>
              </a:r>
              <a:r>
                <a:rPr lang="zh-CN" altLang="en-US" sz="1700" b="0">
                  <a:solidFill>
                    <a:srgbClr val="000000"/>
                  </a:solidFill>
                  <a:latin typeface="+mn-lt"/>
                  <a:ea typeface="+mn-ea"/>
                  <a:cs typeface="+mn-ea"/>
                  <a:sym typeface="+mn-lt"/>
                </a:rPr>
                <a:t>帧中</a:t>
              </a:r>
              <a:endParaRPr lang="zh-CN" altLang="en-US" sz="2400" b="0">
                <a:latin typeface="+mn-lt"/>
                <a:ea typeface="+mn-ea"/>
                <a:cs typeface="+mn-ea"/>
                <a:sym typeface="+mn-lt"/>
              </a:endParaRPr>
            </a:p>
          </p:txBody>
        </p:sp>
        <p:sp>
          <p:nvSpPr>
            <p:cNvPr id="40046" name="Rectangle 260"/>
            <p:cNvSpPr>
              <a:spLocks noChangeArrowheads="1"/>
            </p:cNvSpPr>
            <p:nvPr/>
          </p:nvSpPr>
          <p:spPr bwMode="auto">
            <a:xfrm>
              <a:off x="487" y="2813"/>
              <a:ext cx="412"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a:solidFill>
                    <a:srgbClr val="000000"/>
                  </a:solidFill>
                  <a:latin typeface="+mn-lt"/>
                  <a:ea typeface="+mn-ea"/>
                  <a:cs typeface="+mn-ea"/>
                  <a:sym typeface="+mn-lt"/>
                </a:rPr>
                <a:t>奇数帧</a:t>
              </a:r>
              <a:endParaRPr lang="zh-CN" altLang="en-US" sz="2400" b="0">
                <a:latin typeface="+mn-lt"/>
                <a:ea typeface="+mn-ea"/>
                <a:cs typeface="+mn-ea"/>
                <a:sym typeface="+mn-lt"/>
              </a:endParaRPr>
            </a:p>
          </p:txBody>
        </p:sp>
        <p:sp>
          <p:nvSpPr>
            <p:cNvPr id="40047" name="Rectangle 261"/>
            <p:cNvSpPr>
              <a:spLocks noChangeArrowheads="1"/>
            </p:cNvSpPr>
            <p:nvPr/>
          </p:nvSpPr>
          <p:spPr bwMode="auto">
            <a:xfrm>
              <a:off x="46" y="2992"/>
              <a:ext cx="221"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48" name="Rectangle 262"/>
            <p:cNvSpPr>
              <a:spLocks noChangeArrowheads="1"/>
            </p:cNvSpPr>
            <p:nvPr/>
          </p:nvSpPr>
          <p:spPr bwMode="auto">
            <a:xfrm>
              <a:off x="127"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49" name="Rectangle 263"/>
            <p:cNvSpPr>
              <a:spLocks noChangeArrowheads="1"/>
            </p:cNvSpPr>
            <p:nvPr/>
          </p:nvSpPr>
          <p:spPr bwMode="auto">
            <a:xfrm>
              <a:off x="267"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50" name="Rectangle 264"/>
            <p:cNvSpPr>
              <a:spLocks noChangeArrowheads="1"/>
            </p:cNvSpPr>
            <p:nvPr/>
          </p:nvSpPr>
          <p:spPr bwMode="auto">
            <a:xfrm>
              <a:off x="349"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a:solidFill>
                    <a:srgbClr val="FF0000"/>
                  </a:solidFill>
                  <a:latin typeface="+mn-lt"/>
                  <a:ea typeface="+mn-ea"/>
                  <a:cs typeface="+mn-ea"/>
                  <a:sym typeface="+mn-lt"/>
                </a:rPr>
                <a:t>1</a:t>
              </a:r>
              <a:endParaRPr lang="en-US" altLang="zh-CN" sz="2400" b="0" dirty="0">
                <a:solidFill>
                  <a:srgbClr val="FF0000"/>
                </a:solidFill>
                <a:latin typeface="+mn-lt"/>
                <a:ea typeface="+mn-ea"/>
                <a:cs typeface="+mn-ea"/>
                <a:sym typeface="+mn-lt"/>
              </a:endParaRPr>
            </a:p>
          </p:txBody>
        </p:sp>
        <p:sp>
          <p:nvSpPr>
            <p:cNvPr id="40051" name="Rectangle 265"/>
            <p:cNvSpPr>
              <a:spLocks noChangeArrowheads="1"/>
            </p:cNvSpPr>
            <p:nvPr/>
          </p:nvSpPr>
          <p:spPr bwMode="auto">
            <a:xfrm>
              <a:off x="489"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52" name="Rectangle 266"/>
            <p:cNvSpPr>
              <a:spLocks noChangeArrowheads="1"/>
            </p:cNvSpPr>
            <p:nvPr/>
          </p:nvSpPr>
          <p:spPr bwMode="auto">
            <a:xfrm>
              <a:off x="538" y="3064"/>
              <a:ext cx="92"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dirty="0">
                  <a:solidFill>
                    <a:srgbClr val="000000"/>
                  </a:solidFill>
                  <a:latin typeface="+mn-lt"/>
                  <a:ea typeface="+mn-ea"/>
                  <a:cs typeface="+mn-ea"/>
                  <a:sym typeface="+mn-lt"/>
                </a:rPr>
                <a:t>A</a:t>
              </a:r>
              <a:endParaRPr lang="en-US" altLang="zh-CN" sz="2400" b="0" dirty="0">
                <a:latin typeface="+mn-lt"/>
                <a:ea typeface="+mn-ea"/>
                <a:cs typeface="+mn-ea"/>
                <a:sym typeface="+mn-lt"/>
              </a:endParaRPr>
            </a:p>
          </p:txBody>
        </p:sp>
        <p:sp>
          <p:nvSpPr>
            <p:cNvPr id="40053" name="Rectangle 267"/>
            <p:cNvSpPr>
              <a:spLocks noChangeArrowheads="1"/>
            </p:cNvSpPr>
            <p:nvPr/>
          </p:nvSpPr>
          <p:spPr bwMode="auto">
            <a:xfrm>
              <a:off x="623" y="3148"/>
              <a:ext cx="49" cy="116"/>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1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54" name="Rectangle 268"/>
            <p:cNvSpPr>
              <a:spLocks noChangeArrowheads="1"/>
            </p:cNvSpPr>
            <p:nvPr/>
          </p:nvSpPr>
          <p:spPr bwMode="auto">
            <a:xfrm>
              <a:off x="711"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55" name="Rectangle 269"/>
            <p:cNvSpPr>
              <a:spLocks noChangeArrowheads="1"/>
            </p:cNvSpPr>
            <p:nvPr/>
          </p:nvSpPr>
          <p:spPr bwMode="auto">
            <a:xfrm>
              <a:off x="793"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56" name="Rectangle 270"/>
            <p:cNvSpPr>
              <a:spLocks noChangeArrowheads="1"/>
            </p:cNvSpPr>
            <p:nvPr/>
          </p:nvSpPr>
          <p:spPr bwMode="auto">
            <a:xfrm>
              <a:off x="933" y="2992"/>
              <a:ext cx="221"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57" name="Rectangle 271"/>
            <p:cNvSpPr>
              <a:spLocks noChangeArrowheads="1"/>
            </p:cNvSpPr>
            <p:nvPr/>
          </p:nvSpPr>
          <p:spPr bwMode="auto">
            <a:xfrm>
              <a:off x="1014"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58" name="Rectangle 272"/>
            <p:cNvSpPr>
              <a:spLocks noChangeArrowheads="1"/>
            </p:cNvSpPr>
            <p:nvPr/>
          </p:nvSpPr>
          <p:spPr bwMode="auto">
            <a:xfrm>
              <a:off x="1154"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59" name="Rectangle 273"/>
            <p:cNvSpPr>
              <a:spLocks noChangeArrowheads="1"/>
            </p:cNvSpPr>
            <p:nvPr/>
          </p:nvSpPr>
          <p:spPr bwMode="auto">
            <a:xfrm>
              <a:off x="1236"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60" name="Rectangle 274"/>
            <p:cNvSpPr>
              <a:spLocks noChangeArrowheads="1"/>
            </p:cNvSpPr>
            <p:nvPr/>
          </p:nvSpPr>
          <p:spPr bwMode="auto">
            <a:xfrm>
              <a:off x="1376"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61" name="Rectangle 275"/>
            <p:cNvSpPr>
              <a:spLocks noChangeArrowheads="1"/>
            </p:cNvSpPr>
            <p:nvPr/>
          </p:nvSpPr>
          <p:spPr bwMode="auto">
            <a:xfrm>
              <a:off x="1457"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62" name="Rectangle 276"/>
            <p:cNvSpPr>
              <a:spLocks noChangeArrowheads="1"/>
            </p:cNvSpPr>
            <p:nvPr/>
          </p:nvSpPr>
          <p:spPr bwMode="auto">
            <a:xfrm>
              <a:off x="1598" y="2992"/>
              <a:ext cx="221"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63" name="Rectangle 277"/>
            <p:cNvSpPr>
              <a:spLocks noChangeArrowheads="1"/>
            </p:cNvSpPr>
            <p:nvPr/>
          </p:nvSpPr>
          <p:spPr bwMode="auto">
            <a:xfrm>
              <a:off x="1679"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64" name="Rectangle 278"/>
            <p:cNvSpPr>
              <a:spLocks noChangeArrowheads="1"/>
            </p:cNvSpPr>
            <p:nvPr/>
          </p:nvSpPr>
          <p:spPr bwMode="auto">
            <a:xfrm>
              <a:off x="3028" y="2813"/>
              <a:ext cx="687"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a:solidFill>
                    <a:srgbClr val="000000"/>
                  </a:solidFill>
                  <a:latin typeface="+mn-lt"/>
                  <a:ea typeface="+mn-ea"/>
                  <a:cs typeface="+mn-ea"/>
                  <a:sym typeface="+mn-lt"/>
                </a:rPr>
                <a:t>线路标志码</a:t>
              </a:r>
              <a:endParaRPr lang="zh-CN" altLang="en-US" sz="2400" b="0">
                <a:latin typeface="+mn-lt"/>
                <a:ea typeface="+mn-ea"/>
                <a:cs typeface="+mn-ea"/>
                <a:sym typeface="+mn-lt"/>
              </a:endParaRPr>
            </a:p>
          </p:txBody>
        </p:sp>
        <p:sp>
          <p:nvSpPr>
            <p:cNvPr id="40065" name="Rectangle 279"/>
            <p:cNvSpPr>
              <a:spLocks noChangeArrowheads="1"/>
            </p:cNvSpPr>
            <p:nvPr/>
          </p:nvSpPr>
          <p:spPr bwMode="auto">
            <a:xfrm>
              <a:off x="2351"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66" name="Rectangle 280"/>
            <p:cNvSpPr>
              <a:spLocks noChangeArrowheads="1"/>
            </p:cNvSpPr>
            <p:nvPr/>
          </p:nvSpPr>
          <p:spPr bwMode="auto">
            <a:xfrm>
              <a:off x="2436"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a</a:t>
              </a:r>
              <a:endParaRPr lang="en-US" altLang="zh-CN" sz="2400" b="0">
                <a:latin typeface="+mn-lt"/>
                <a:ea typeface="+mn-ea"/>
                <a:cs typeface="+mn-ea"/>
                <a:sym typeface="+mn-lt"/>
              </a:endParaRPr>
            </a:p>
          </p:txBody>
        </p:sp>
        <p:sp>
          <p:nvSpPr>
            <p:cNvPr id="40067" name="Rectangle 281"/>
            <p:cNvSpPr>
              <a:spLocks noChangeArrowheads="1"/>
            </p:cNvSpPr>
            <p:nvPr/>
          </p:nvSpPr>
          <p:spPr bwMode="auto">
            <a:xfrm>
              <a:off x="2573"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68" name="Rectangle 282"/>
            <p:cNvSpPr>
              <a:spLocks noChangeArrowheads="1"/>
            </p:cNvSpPr>
            <p:nvPr/>
          </p:nvSpPr>
          <p:spPr bwMode="auto">
            <a:xfrm>
              <a:off x="2655"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b</a:t>
              </a:r>
              <a:endParaRPr lang="en-US" altLang="zh-CN" sz="2400" b="0">
                <a:latin typeface="+mn-lt"/>
                <a:ea typeface="+mn-ea"/>
                <a:cs typeface="+mn-ea"/>
                <a:sym typeface="+mn-lt"/>
              </a:endParaRPr>
            </a:p>
          </p:txBody>
        </p:sp>
        <p:sp>
          <p:nvSpPr>
            <p:cNvPr id="40069" name="Rectangle 283"/>
            <p:cNvSpPr>
              <a:spLocks noChangeArrowheads="1"/>
            </p:cNvSpPr>
            <p:nvPr/>
          </p:nvSpPr>
          <p:spPr bwMode="auto">
            <a:xfrm>
              <a:off x="2795" y="2992"/>
              <a:ext cx="221"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70" name="Rectangle 284"/>
            <p:cNvSpPr>
              <a:spLocks noChangeArrowheads="1"/>
            </p:cNvSpPr>
            <p:nvPr/>
          </p:nvSpPr>
          <p:spPr bwMode="auto">
            <a:xfrm>
              <a:off x="2880" y="3064"/>
              <a:ext cx="69"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c</a:t>
              </a:r>
              <a:endParaRPr lang="en-US" altLang="zh-CN" sz="2400" b="0">
                <a:latin typeface="+mn-lt"/>
                <a:ea typeface="+mn-ea"/>
                <a:cs typeface="+mn-ea"/>
                <a:sym typeface="+mn-lt"/>
              </a:endParaRPr>
            </a:p>
          </p:txBody>
        </p:sp>
        <p:sp>
          <p:nvSpPr>
            <p:cNvPr id="40071" name="Rectangle 285"/>
            <p:cNvSpPr>
              <a:spLocks noChangeArrowheads="1"/>
            </p:cNvSpPr>
            <p:nvPr/>
          </p:nvSpPr>
          <p:spPr bwMode="auto">
            <a:xfrm>
              <a:off x="3016"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72" name="Rectangle 286"/>
            <p:cNvSpPr>
              <a:spLocks noChangeArrowheads="1"/>
            </p:cNvSpPr>
            <p:nvPr/>
          </p:nvSpPr>
          <p:spPr bwMode="auto">
            <a:xfrm>
              <a:off x="3098"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d</a:t>
              </a:r>
              <a:endParaRPr lang="en-US" altLang="zh-CN" sz="2400" b="0">
                <a:latin typeface="+mn-lt"/>
                <a:ea typeface="+mn-ea"/>
                <a:cs typeface="+mn-ea"/>
                <a:sym typeface="+mn-lt"/>
              </a:endParaRPr>
            </a:p>
          </p:txBody>
        </p:sp>
        <p:sp>
          <p:nvSpPr>
            <p:cNvPr id="40073" name="Rectangle 287"/>
            <p:cNvSpPr>
              <a:spLocks noChangeArrowheads="1"/>
            </p:cNvSpPr>
            <p:nvPr/>
          </p:nvSpPr>
          <p:spPr bwMode="auto">
            <a:xfrm>
              <a:off x="3238"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74" name="Rectangle 288"/>
            <p:cNvSpPr>
              <a:spLocks noChangeArrowheads="1"/>
            </p:cNvSpPr>
            <p:nvPr/>
          </p:nvSpPr>
          <p:spPr bwMode="auto">
            <a:xfrm>
              <a:off x="3323"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a</a:t>
              </a:r>
              <a:endParaRPr lang="en-US" altLang="zh-CN" sz="2400" b="0">
                <a:latin typeface="+mn-lt"/>
                <a:ea typeface="+mn-ea"/>
                <a:cs typeface="+mn-ea"/>
                <a:sym typeface="+mn-lt"/>
              </a:endParaRPr>
            </a:p>
          </p:txBody>
        </p:sp>
        <p:sp>
          <p:nvSpPr>
            <p:cNvPr id="40075" name="Rectangle 289"/>
            <p:cNvSpPr>
              <a:spLocks noChangeArrowheads="1"/>
            </p:cNvSpPr>
            <p:nvPr/>
          </p:nvSpPr>
          <p:spPr bwMode="auto">
            <a:xfrm>
              <a:off x="3460" y="2992"/>
              <a:ext cx="221"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76" name="Rectangle 290"/>
            <p:cNvSpPr>
              <a:spLocks noChangeArrowheads="1"/>
            </p:cNvSpPr>
            <p:nvPr/>
          </p:nvSpPr>
          <p:spPr bwMode="auto">
            <a:xfrm>
              <a:off x="3541"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b</a:t>
              </a:r>
              <a:endParaRPr lang="en-US" altLang="zh-CN" sz="2400" b="0">
                <a:latin typeface="+mn-lt"/>
                <a:ea typeface="+mn-ea"/>
                <a:cs typeface="+mn-ea"/>
                <a:sym typeface="+mn-lt"/>
              </a:endParaRPr>
            </a:p>
          </p:txBody>
        </p:sp>
        <p:sp>
          <p:nvSpPr>
            <p:cNvPr id="40077" name="Rectangle 291"/>
            <p:cNvSpPr>
              <a:spLocks noChangeArrowheads="1"/>
            </p:cNvSpPr>
            <p:nvPr/>
          </p:nvSpPr>
          <p:spPr bwMode="auto">
            <a:xfrm>
              <a:off x="3681"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78" name="Rectangle 292"/>
            <p:cNvSpPr>
              <a:spLocks noChangeArrowheads="1"/>
            </p:cNvSpPr>
            <p:nvPr/>
          </p:nvSpPr>
          <p:spPr bwMode="auto">
            <a:xfrm>
              <a:off x="3766" y="3064"/>
              <a:ext cx="69"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c</a:t>
              </a:r>
              <a:endParaRPr lang="en-US" altLang="zh-CN" sz="2400" b="0">
                <a:latin typeface="+mn-lt"/>
                <a:ea typeface="+mn-ea"/>
                <a:cs typeface="+mn-ea"/>
                <a:sym typeface="+mn-lt"/>
              </a:endParaRPr>
            </a:p>
          </p:txBody>
        </p:sp>
        <p:sp>
          <p:nvSpPr>
            <p:cNvPr id="40079" name="Rectangle 293"/>
            <p:cNvSpPr>
              <a:spLocks noChangeArrowheads="1"/>
            </p:cNvSpPr>
            <p:nvPr/>
          </p:nvSpPr>
          <p:spPr bwMode="auto">
            <a:xfrm>
              <a:off x="3903" y="2992"/>
              <a:ext cx="222" cy="302"/>
            </a:xfrm>
            <a:prstGeom prst="rect">
              <a:avLst/>
            </a:prstGeom>
            <a:solidFill>
              <a:srgbClr val="009999"/>
            </a:solidFill>
            <a:ln w="17463">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40080" name="Rectangle 294"/>
            <p:cNvSpPr>
              <a:spLocks noChangeArrowheads="1"/>
            </p:cNvSpPr>
            <p:nvPr/>
          </p:nvSpPr>
          <p:spPr bwMode="auto">
            <a:xfrm>
              <a:off x="3984" y="3064"/>
              <a:ext cx="77" cy="180"/>
            </a:xfrm>
            <a:prstGeom prst="rect">
              <a:avLst/>
            </a:prstGeom>
            <a:solidFill>
              <a:srgbClr val="0099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d</a:t>
              </a:r>
              <a:endParaRPr lang="en-US" altLang="zh-CN" sz="2400" b="0">
                <a:latin typeface="+mn-lt"/>
                <a:ea typeface="+mn-ea"/>
                <a:cs typeface="+mn-ea"/>
                <a:sym typeface="+mn-lt"/>
              </a:endParaRPr>
            </a:p>
          </p:txBody>
        </p:sp>
        <p:sp>
          <p:nvSpPr>
            <p:cNvPr id="40081" name="Rectangle 295"/>
            <p:cNvSpPr>
              <a:spLocks noChangeArrowheads="1"/>
            </p:cNvSpPr>
            <p:nvPr/>
          </p:nvSpPr>
          <p:spPr bwMode="auto">
            <a:xfrm>
              <a:off x="4265" y="3064"/>
              <a:ext cx="84"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F</a:t>
              </a:r>
              <a:endParaRPr lang="en-US" altLang="zh-CN" sz="2400" b="0">
                <a:latin typeface="+mn-lt"/>
                <a:ea typeface="+mn-ea"/>
                <a:cs typeface="+mn-ea"/>
                <a:sym typeface="+mn-lt"/>
              </a:endParaRPr>
            </a:p>
          </p:txBody>
        </p:sp>
        <p:sp>
          <p:nvSpPr>
            <p:cNvPr id="40082" name="Rectangle 296"/>
            <p:cNvSpPr>
              <a:spLocks noChangeArrowheads="1"/>
            </p:cNvSpPr>
            <p:nvPr/>
          </p:nvSpPr>
          <p:spPr bwMode="auto">
            <a:xfrm>
              <a:off x="4330" y="3148"/>
              <a:ext cx="4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100" b="0">
                  <a:solidFill>
                    <a:srgbClr val="000000"/>
                  </a:solidFill>
                  <a:latin typeface="+mn-lt"/>
                  <a:ea typeface="+mn-ea"/>
                  <a:cs typeface="+mn-ea"/>
                  <a:sym typeface="+mn-lt"/>
                </a:rPr>
                <a:t>1</a:t>
              </a:r>
              <a:endParaRPr lang="en-US" altLang="zh-CN" sz="2400" b="0">
                <a:latin typeface="+mn-lt"/>
                <a:ea typeface="+mn-ea"/>
                <a:cs typeface="+mn-ea"/>
                <a:sym typeface="+mn-lt"/>
              </a:endParaRPr>
            </a:p>
          </p:txBody>
        </p:sp>
        <p:sp>
          <p:nvSpPr>
            <p:cNvPr id="40083" name="Rectangle 297"/>
            <p:cNvSpPr>
              <a:spLocks noChangeArrowheads="1"/>
            </p:cNvSpPr>
            <p:nvPr/>
          </p:nvSpPr>
          <p:spPr bwMode="auto">
            <a:xfrm>
              <a:off x="4369" y="3064"/>
              <a:ext cx="221"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a:solidFill>
                    <a:srgbClr val="000000"/>
                  </a:solidFill>
                  <a:latin typeface="+mn-lt"/>
                  <a:ea typeface="+mn-ea"/>
                  <a:cs typeface="+mn-ea"/>
                  <a:sym typeface="+mn-lt"/>
                </a:rPr>
                <a:t>～</a:t>
              </a:r>
              <a:r>
                <a:rPr lang="en-US" altLang="zh-CN" sz="1700" b="0">
                  <a:solidFill>
                    <a:srgbClr val="000000"/>
                  </a:solidFill>
                  <a:latin typeface="+mn-lt"/>
                  <a:ea typeface="+mn-ea"/>
                  <a:cs typeface="+mn-ea"/>
                  <a:sym typeface="+mn-lt"/>
                </a:rPr>
                <a:t>F</a:t>
              </a:r>
              <a:endParaRPr lang="en-US" altLang="zh-CN" sz="2400" b="0">
                <a:latin typeface="+mn-lt"/>
                <a:ea typeface="+mn-ea"/>
                <a:cs typeface="+mn-ea"/>
                <a:sym typeface="+mn-lt"/>
              </a:endParaRPr>
            </a:p>
          </p:txBody>
        </p:sp>
        <p:sp>
          <p:nvSpPr>
            <p:cNvPr id="40084" name="Rectangle 298"/>
            <p:cNvSpPr>
              <a:spLocks noChangeArrowheads="1"/>
            </p:cNvSpPr>
            <p:nvPr/>
          </p:nvSpPr>
          <p:spPr bwMode="auto">
            <a:xfrm>
              <a:off x="4553" y="3148"/>
              <a:ext cx="99"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100" b="0">
                  <a:solidFill>
                    <a:srgbClr val="000000"/>
                  </a:solidFill>
                  <a:latin typeface="+mn-lt"/>
                  <a:ea typeface="+mn-ea"/>
                  <a:cs typeface="+mn-ea"/>
                  <a:sym typeface="+mn-lt"/>
                </a:rPr>
                <a:t>15</a:t>
              </a:r>
              <a:endParaRPr lang="en-US" altLang="zh-CN" sz="2400" b="0">
                <a:latin typeface="+mn-lt"/>
                <a:ea typeface="+mn-ea"/>
                <a:cs typeface="+mn-ea"/>
                <a:sym typeface="+mn-lt"/>
              </a:endParaRPr>
            </a:p>
          </p:txBody>
        </p:sp>
        <p:sp>
          <p:nvSpPr>
            <p:cNvPr id="40085" name="Rectangle 299"/>
            <p:cNvSpPr>
              <a:spLocks noChangeArrowheads="1"/>
            </p:cNvSpPr>
            <p:nvPr/>
          </p:nvSpPr>
          <p:spPr bwMode="auto">
            <a:xfrm>
              <a:off x="4652" y="3064"/>
              <a:ext cx="275" cy="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1700" b="0">
                  <a:solidFill>
                    <a:srgbClr val="000000"/>
                  </a:solidFill>
                  <a:latin typeface="+mn-lt"/>
                  <a:ea typeface="+mn-ea"/>
                  <a:cs typeface="+mn-ea"/>
                  <a:sym typeface="+mn-lt"/>
                </a:rPr>
                <a:t>帧中</a:t>
              </a:r>
              <a:endParaRPr lang="zh-CN" altLang="en-US" sz="2400" b="0">
                <a:latin typeface="+mn-lt"/>
                <a:ea typeface="+mn-ea"/>
                <a:cs typeface="+mn-ea"/>
                <a:sym typeface="+mn-lt"/>
              </a:endParaRPr>
            </a:p>
          </p:txBody>
        </p:sp>
        <p:sp>
          <p:nvSpPr>
            <p:cNvPr id="40086" name="Rectangle 300"/>
            <p:cNvSpPr>
              <a:spLocks noChangeArrowheads="1"/>
            </p:cNvSpPr>
            <p:nvPr/>
          </p:nvSpPr>
          <p:spPr bwMode="auto">
            <a:xfrm rot="5400000">
              <a:off x="3570" y="2789"/>
              <a:ext cx="137" cy="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700" b="0">
                  <a:solidFill>
                    <a:srgbClr val="000000"/>
                  </a:solidFill>
                  <a:latin typeface="+mn-lt"/>
                  <a:ea typeface="+mn-ea"/>
                  <a:cs typeface="+mn-ea"/>
                  <a:sym typeface="+mn-lt"/>
                </a:rPr>
                <a:t>…</a:t>
              </a:r>
              <a:endParaRPr lang="en-US" altLang="zh-CN" sz="2400" b="0">
                <a:latin typeface="+mn-lt"/>
                <a:ea typeface="+mn-ea"/>
                <a:cs typeface="+mn-ea"/>
                <a:sym typeface="+mn-lt"/>
              </a:endParaRPr>
            </a:p>
          </p:txBody>
        </p:sp>
      </p:grpSp>
      <p:sp>
        <p:nvSpPr>
          <p:cNvPr id="2" name="矩形 1"/>
          <p:cNvSpPr/>
          <p:nvPr/>
        </p:nvSpPr>
        <p:spPr>
          <a:xfrm>
            <a:off x="214985" y="5950804"/>
            <a:ext cx="1733167" cy="400110"/>
          </a:xfrm>
          <a:prstGeom prst="rect">
            <a:avLst/>
          </a:prstGeom>
        </p:spPr>
        <p:txBody>
          <a:bodyPr wrap="none">
            <a:spAutoFit/>
          </a:bodyPr>
          <a:lstStyle/>
          <a:p>
            <a:r>
              <a:rPr lang="zh-CN" altLang="en-US" sz="2000" dirty="0">
                <a:solidFill>
                  <a:srgbClr val="C00000"/>
                </a:solidFill>
                <a:latin typeface="+mn-ea"/>
                <a:ea typeface="+mn-ea"/>
                <a:cs typeface="+mn-ea"/>
                <a:sym typeface="+mn-lt"/>
              </a:rPr>
              <a:t>帧失步告警码</a:t>
            </a:r>
            <a:endParaRPr lang="zh-CN" altLang="en-US" sz="2000" dirty="0">
              <a:solidFill>
                <a:srgbClr val="C00000"/>
              </a:solidFill>
              <a:latin typeface="+mn-ea"/>
              <a:ea typeface="+mn-ea"/>
            </a:endParaRPr>
          </a:p>
        </p:txBody>
      </p:sp>
      <p:cxnSp>
        <p:nvCxnSpPr>
          <p:cNvPr id="4" name="直接箭头连接符 3"/>
          <p:cNvCxnSpPr>
            <a:stCxn id="40051" idx="2"/>
          </p:cNvCxnSpPr>
          <p:nvPr/>
        </p:nvCxnSpPr>
        <p:spPr>
          <a:xfrm flipH="1">
            <a:off x="997623" y="5690578"/>
            <a:ext cx="5556" cy="24765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34925" y="1101725"/>
            <a:ext cx="8991600" cy="4081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Clr>
                <a:srgbClr val="FF9933"/>
              </a:buClr>
              <a:defRPr/>
            </a:pPr>
            <a:r>
              <a:rPr lang="zh-CN" altLang="en-US" sz="2400" b="0" dirty="0">
                <a:latin typeface="+mn-lt"/>
                <a:ea typeface="+mn-ea"/>
                <a:cs typeface="+mn-ea"/>
                <a:sym typeface="+mn-lt"/>
              </a:rPr>
              <a:t> </a:t>
            </a:r>
            <a:r>
              <a:rPr lang="zh-CN" altLang="en-US" sz="2400" dirty="0">
                <a:solidFill>
                  <a:srgbClr val="00B0F0"/>
                </a:solidFill>
                <a:latin typeface="+mn-lt"/>
                <a:ea typeface="+mn-ea"/>
                <a:cs typeface="+mn-ea"/>
                <a:sym typeface="+mn-lt"/>
              </a:rPr>
              <a:t>偶数帧</a:t>
            </a:r>
            <a:r>
              <a:rPr lang="zh-CN" altLang="en-US" sz="2400" dirty="0">
                <a:latin typeface="+mn-lt"/>
                <a:ea typeface="+mn-ea"/>
                <a:cs typeface="+mn-ea"/>
                <a:sym typeface="+mn-lt"/>
              </a:rPr>
              <a:t>的</a:t>
            </a:r>
            <a:r>
              <a:rPr lang="en-US" altLang="zh-CN" sz="2400" dirty="0">
                <a:latin typeface="+mn-lt"/>
                <a:ea typeface="+mn-ea"/>
                <a:cs typeface="+mn-ea"/>
                <a:sym typeface="+mn-lt"/>
              </a:rPr>
              <a:t>TS0</a:t>
            </a:r>
            <a:r>
              <a:rPr lang="zh-CN" altLang="en-US" sz="2400" dirty="0">
                <a:latin typeface="+mn-lt"/>
                <a:ea typeface="+mn-ea"/>
                <a:cs typeface="+mn-ea"/>
                <a:sym typeface="+mn-lt"/>
              </a:rPr>
              <a:t>用来传送帧同步码，后七位固定为“</a:t>
            </a:r>
            <a:r>
              <a:rPr lang="en-US" altLang="zh-CN" sz="2400" dirty="0">
                <a:latin typeface="+mn-lt"/>
                <a:ea typeface="+mn-ea"/>
                <a:cs typeface="+mn-ea"/>
                <a:sym typeface="+mn-lt"/>
              </a:rPr>
              <a:t>0011011”</a:t>
            </a:r>
            <a:r>
              <a:rPr lang="zh-CN" altLang="en-US" sz="2400" dirty="0">
                <a:latin typeface="+mn-lt"/>
                <a:ea typeface="+mn-ea"/>
                <a:cs typeface="+mn-ea"/>
                <a:sym typeface="+mn-lt"/>
              </a:rPr>
              <a:t>；</a:t>
            </a:r>
            <a:endParaRPr lang="zh-CN" altLang="en-US" sz="2400" dirty="0">
              <a:latin typeface="+mn-lt"/>
              <a:ea typeface="+mn-ea"/>
              <a:cs typeface="+mn-ea"/>
              <a:sym typeface="+mn-lt"/>
            </a:endParaRPr>
          </a:p>
          <a:p>
            <a:pPr eaLnBrk="1" latinLnBrk="0" hangingPunct="1">
              <a:lnSpc>
                <a:spcPct val="120000"/>
              </a:lnSpc>
              <a:spcBef>
                <a:spcPct val="0"/>
              </a:spcBef>
              <a:buClr>
                <a:srgbClr val="FF9933"/>
              </a:buClr>
              <a:defRPr/>
            </a:pPr>
            <a:r>
              <a:rPr lang="zh-CN" altLang="en-US" sz="2400" dirty="0">
                <a:latin typeface="+mn-lt"/>
                <a:ea typeface="+mn-ea"/>
                <a:cs typeface="+mn-ea"/>
                <a:sym typeface="+mn-lt"/>
              </a:rPr>
              <a:t> 奇数帧</a:t>
            </a:r>
            <a:r>
              <a:rPr lang="en-US" altLang="zh-CN" sz="2400" dirty="0">
                <a:latin typeface="+mn-lt"/>
                <a:ea typeface="+mn-ea"/>
                <a:cs typeface="+mn-ea"/>
                <a:sym typeface="+mn-lt"/>
              </a:rPr>
              <a:t>TS0</a:t>
            </a:r>
            <a:r>
              <a:rPr lang="zh-CN" altLang="en-US" sz="2400" dirty="0">
                <a:latin typeface="+mn-lt"/>
                <a:ea typeface="+mn-ea"/>
                <a:cs typeface="+mn-ea"/>
                <a:sym typeface="+mn-lt"/>
              </a:rPr>
              <a:t>的第二位固定为“</a:t>
            </a:r>
            <a:r>
              <a:rPr lang="en-US" altLang="zh-CN" sz="2400" dirty="0">
                <a:latin typeface="+mn-lt"/>
                <a:ea typeface="+mn-ea"/>
                <a:cs typeface="+mn-ea"/>
                <a:sym typeface="+mn-lt"/>
              </a:rPr>
              <a:t>1”</a:t>
            </a:r>
            <a:r>
              <a:rPr lang="zh-CN" altLang="en-US" sz="2400" dirty="0">
                <a:latin typeface="+mn-lt"/>
                <a:ea typeface="+mn-ea"/>
                <a:cs typeface="+mn-ea"/>
                <a:sym typeface="+mn-lt"/>
              </a:rPr>
              <a:t>，以便接收端区分奇偶帧，第三位为</a:t>
            </a:r>
            <a:r>
              <a:rPr lang="zh-CN" altLang="en-US" sz="2400" dirty="0">
                <a:solidFill>
                  <a:srgbClr val="FF0000"/>
                </a:solidFill>
                <a:latin typeface="+mn-lt"/>
                <a:ea typeface="+mn-ea"/>
                <a:cs typeface="+mn-ea"/>
                <a:sym typeface="+mn-lt"/>
              </a:rPr>
              <a:t>帧失步告警码</a:t>
            </a:r>
            <a:r>
              <a:rPr lang="zh-CN" altLang="en-US" sz="2400" dirty="0">
                <a:latin typeface="+mn-lt"/>
                <a:ea typeface="+mn-ea"/>
                <a:cs typeface="+mn-ea"/>
                <a:sym typeface="+mn-lt"/>
              </a:rPr>
              <a:t>，“</a:t>
            </a:r>
            <a:r>
              <a:rPr lang="en-US" altLang="zh-CN" sz="2400" dirty="0">
                <a:latin typeface="+mn-lt"/>
                <a:ea typeface="+mn-ea"/>
                <a:cs typeface="+mn-ea"/>
                <a:sym typeface="+mn-lt"/>
              </a:rPr>
              <a:t>0”</a:t>
            </a:r>
            <a:r>
              <a:rPr lang="zh-CN" altLang="en-US" sz="2400" dirty="0">
                <a:latin typeface="+mn-lt"/>
                <a:ea typeface="+mn-ea"/>
                <a:cs typeface="+mn-ea"/>
                <a:sym typeface="+mn-lt"/>
              </a:rPr>
              <a:t>表示本端工作正常，“</a:t>
            </a:r>
            <a:r>
              <a:rPr lang="en-US" altLang="zh-CN" sz="2400" dirty="0">
                <a:latin typeface="+mn-lt"/>
                <a:ea typeface="+mn-ea"/>
                <a:cs typeface="+mn-ea"/>
                <a:sym typeface="+mn-lt"/>
              </a:rPr>
              <a:t>1”</a:t>
            </a:r>
            <a:r>
              <a:rPr lang="zh-CN" altLang="en-US" sz="2400" dirty="0">
                <a:latin typeface="+mn-lt"/>
                <a:ea typeface="+mn-ea"/>
                <a:cs typeface="+mn-ea"/>
                <a:sym typeface="+mn-lt"/>
              </a:rPr>
              <a:t>则表示本端已失步。</a:t>
            </a:r>
            <a:endParaRPr lang="zh-CN" altLang="en-US" sz="2400" dirty="0">
              <a:latin typeface="+mn-lt"/>
              <a:ea typeface="+mn-ea"/>
              <a:cs typeface="+mn-ea"/>
              <a:sym typeface="+mn-lt"/>
            </a:endParaRPr>
          </a:p>
          <a:p>
            <a:pPr eaLnBrk="1" latinLnBrk="0" hangingPunct="1">
              <a:lnSpc>
                <a:spcPct val="120000"/>
              </a:lnSpc>
              <a:spcBef>
                <a:spcPct val="0"/>
              </a:spcBef>
              <a:buClr>
                <a:srgbClr val="FF9933"/>
              </a:buClr>
              <a:defRPr/>
            </a:pPr>
            <a:r>
              <a:rPr lang="zh-CN" altLang="en-US" sz="2400" dirty="0">
                <a:latin typeface="+mn-lt"/>
                <a:ea typeface="+mn-ea"/>
                <a:cs typeface="+mn-ea"/>
                <a:sym typeface="+mn-lt"/>
              </a:rPr>
              <a:t> 每帧的</a:t>
            </a:r>
            <a:r>
              <a:rPr lang="en-US" altLang="zh-CN" sz="2400" dirty="0">
                <a:latin typeface="+mn-lt"/>
                <a:ea typeface="+mn-ea"/>
                <a:cs typeface="+mn-ea"/>
                <a:sym typeface="+mn-lt"/>
              </a:rPr>
              <a:t>TS16</a:t>
            </a:r>
            <a:r>
              <a:rPr lang="zh-CN" altLang="en-US" sz="2400" dirty="0">
                <a:latin typeface="+mn-lt"/>
                <a:ea typeface="+mn-ea"/>
                <a:cs typeface="+mn-ea"/>
                <a:sym typeface="+mn-lt"/>
              </a:rPr>
              <a:t>用来传送数字型线路信令和复帧同步码以及复帧失步</a:t>
            </a:r>
            <a:r>
              <a:rPr lang="zh-CN" altLang="en-US" sz="2400" dirty="0">
                <a:solidFill>
                  <a:srgbClr val="FF0000"/>
                </a:solidFill>
                <a:latin typeface="+mn-lt"/>
                <a:ea typeface="+mn-ea"/>
                <a:cs typeface="+mn-ea"/>
                <a:sym typeface="+mn-lt"/>
              </a:rPr>
              <a:t>告警码。</a:t>
            </a:r>
            <a:endParaRPr lang="zh-CN" altLang="en-US" sz="2400" dirty="0">
              <a:solidFill>
                <a:srgbClr val="FF0000"/>
              </a:solidFill>
              <a:latin typeface="+mn-lt"/>
              <a:ea typeface="+mn-ea"/>
              <a:cs typeface="+mn-ea"/>
              <a:sym typeface="+mn-lt"/>
            </a:endParaRPr>
          </a:p>
          <a:p>
            <a:pPr eaLnBrk="1" latinLnBrk="0" hangingPunct="1">
              <a:lnSpc>
                <a:spcPct val="120000"/>
              </a:lnSpc>
              <a:spcBef>
                <a:spcPct val="0"/>
              </a:spcBef>
              <a:buClr>
                <a:srgbClr val="FF9933"/>
              </a:buClr>
              <a:defRPr/>
            </a:pPr>
            <a:r>
              <a:rPr lang="zh-CN" altLang="en-US" sz="2400" dirty="0">
                <a:latin typeface="+mn-lt"/>
                <a:ea typeface="+mn-ea"/>
                <a:cs typeface="+mn-ea"/>
                <a:sym typeface="+mn-lt"/>
              </a:rPr>
              <a:t> 在</a:t>
            </a:r>
            <a:r>
              <a:rPr lang="en-US" altLang="zh-CN" sz="2400" dirty="0">
                <a:latin typeface="+mn-lt"/>
                <a:ea typeface="+mn-ea"/>
                <a:cs typeface="+mn-ea"/>
                <a:sym typeface="+mn-lt"/>
              </a:rPr>
              <a:t>PCM30/32</a:t>
            </a:r>
            <a:r>
              <a:rPr lang="zh-CN" altLang="en-US" sz="2400" dirty="0">
                <a:latin typeface="+mn-lt"/>
                <a:ea typeface="+mn-ea"/>
                <a:cs typeface="+mn-ea"/>
                <a:sym typeface="+mn-lt"/>
              </a:rPr>
              <a:t>系统中</a:t>
            </a:r>
            <a:r>
              <a:rPr lang="en-US" altLang="zh-CN" sz="2400" dirty="0">
                <a:latin typeface="+mn-lt"/>
                <a:ea typeface="+mn-ea"/>
                <a:cs typeface="+mn-ea"/>
                <a:sym typeface="+mn-lt"/>
              </a:rPr>
              <a:t>16</a:t>
            </a:r>
            <a:r>
              <a:rPr lang="zh-CN" altLang="en-US" sz="2400" dirty="0">
                <a:latin typeface="+mn-lt"/>
                <a:ea typeface="+mn-ea"/>
                <a:cs typeface="+mn-ea"/>
                <a:sym typeface="+mn-lt"/>
              </a:rPr>
              <a:t>帧为一个复帧。</a:t>
            </a:r>
            <a:endParaRPr lang="zh-CN" altLang="en-US" sz="2400" dirty="0">
              <a:latin typeface="+mn-lt"/>
              <a:ea typeface="+mn-ea"/>
              <a:cs typeface="+mn-ea"/>
              <a:sym typeface="+mn-lt"/>
            </a:endParaRPr>
          </a:p>
          <a:p>
            <a:pPr eaLnBrk="1" latinLnBrk="0" hangingPunct="1">
              <a:lnSpc>
                <a:spcPct val="120000"/>
              </a:lnSpc>
              <a:spcBef>
                <a:spcPct val="0"/>
              </a:spcBef>
              <a:buClr>
                <a:srgbClr val="FF9933"/>
              </a:buClr>
              <a:defRPr/>
            </a:pPr>
            <a:r>
              <a:rPr lang="zh-CN" altLang="en-US" sz="2400" dirty="0">
                <a:latin typeface="+mn-lt"/>
                <a:ea typeface="+mn-ea"/>
                <a:cs typeface="+mn-ea"/>
                <a:sym typeface="+mn-lt"/>
              </a:rPr>
              <a:t> 多个</a:t>
            </a:r>
            <a:r>
              <a:rPr lang="en-US" altLang="zh-CN" sz="2400" dirty="0">
                <a:latin typeface="+mn-lt"/>
                <a:ea typeface="+mn-ea"/>
                <a:cs typeface="+mn-ea"/>
                <a:sym typeface="+mn-lt"/>
              </a:rPr>
              <a:t>PDH</a:t>
            </a:r>
            <a:r>
              <a:rPr lang="zh-CN" altLang="en-US" sz="2400" dirty="0">
                <a:latin typeface="+mn-lt"/>
                <a:ea typeface="+mn-ea"/>
                <a:cs typeface="+mn-ea"/>
                <a:sym typeface="+mn-lt"/>
              </a:rPr>
              <a:t>的一次群可复用成一个二次群，以此类推可组成更高次群的信号。</a:t>
            </a:r>
            <a:endParaRPr lang="zh-CN" altLang="en-US" sz="2400" dirty="0">
              <a:latin typeface="+mn-lt"/>
              <a:ea typeface="+mn-ea"/>
              <a:cs typeface="+mn-ea"/>
              <a:sym typeface="+mn-lt"/>
            </a:endParaRPr>
          </a:p>
        </p:txBody>
      </p:sp>
      <p:sp>
        <p:nvSpPr>
          <p:cNvPr id="40963" name="Rectangle 4"/>
          <p:cNvSpPr>
            <a:spLocks noChangeArrowheads="1"/>
          </p:cNvSpPr>
          <p:nvPr/>
        </p:nvSpPr>
        <p:spPr bwMode="auto">
          <a:xfrm>
            <a:off x="633413"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hangingPunct="1">
              <a:lnSpc>
                <a:spcPct val="120000"/>
              </a:lnSpc>
              <a:spcBef>
                <a:spcPct val="0"/>
              </a:spcBef>
              <a:buFontTx/>
              <a:buNone/>
              <a:defRPr/>
            </a:pPr>
            <a:r>
              <a:rPr lang="en-US" altLang="zh-CN" sz="4000">
                <a:solidFill>
                  <a:srgbClr val="663300"/>
                </a:solidFill>
                <a:latin typeface="+mn-lt"/>
                <a:ea typeface="+mn-ea"/>
                <a:cs typeface="+mn-ea"/>
                <a:sym typeface="+mn-lt"/>
              </a:rPr>
              <a:t>2.4 PDH</a:t>
            </a:r>
            <a:r>
              <a:rPr lang="zh-CN" altLang="en-US" sz="4000">
                <a:solidFill>
                  <a:srgbClr val="663300"/>
                </a:solidFill>
                <a:latin typeface="+mn-lt"/>
                <a:ea typeface="+mn-ea"/>
                <a:cs typeface="+mn-ea"/>
                <a:sym typeface="+mn-lt"/>
              </a:rPr>
              <a:t>和</a:t>
            </a:r>
            <a:r>
              <a:rPr lang="en-US" altLang="zh-CN" sz="4000">
                <a:solidFill>
                  <a:srgbClr val="663300"/>
                </a:solidFill>
                <a:latin typeface="+mn-lt"/>
                <a:ea typeface="+mn-ea"/>
                <a:cs typeface="+mn-ea"/>
                <a:sym typeface="+mn-lt"/>
              </a:rPr>
              <a:t>SDH</a:t>
            </a:r>
            <a:endParaRPr lang="zh-CN" altLang="en-US" sz="4000">
              <a:solidFill>
                <a:srgbClr val="663300"/>
              </a:solidFill>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2.4 PDH</a:t>
            </a:r>
            <a:r>
              <a:rPr lang="zh-CN" altLang="en-US" b="1">
                <a:latin typeface="+mn-lt"/>
                <a:ea typeface="+mn-ea"/>
                <a:cs typeface="+mn-ea"/>
                <a:sym typeface="+mn-lt"/>
              </a:rPr>
              <a:t>和</a:t>
            </a:r>
            <a:r>
              <a:rPr lang="en-US" altLang="zh-CN" b="1">
                <a:latin typeface="+mn-lt"/>
                <a:ea typeface="+mn-ea"/>
                <a:cs typeface="+mn-ea"/>
                <a:sym typeface="+mn-lt"/>
              </a:rPr>
              <a:t>SDH</a:t>
            </a:r>
            <a:endParaRPr lang="zh-CN" altLang="en-US" b="1">
              <a:latin typeface="+mn-lt"/>
              <a:ea typeface="+mn-ea"/>
              <a:cs typeface="+mn-ea"/>
              <a:sym typeface="+mn-lt"/>
            </a:endParaRPr>
          </a:p>
        </p:txBody>
      </p:sp>
      <p:graphicFrame>
        <p:nvGraphicFramePr>
          <p:cNvPr id="160865" name="Group 97"/>
          <p:cNvGraphicFramePr>
            <a:graphicFrameLocks noGrp="1"/>
          </p:cNvGraphicFramePr>
          <p:nvPr>
            <p:ph type="tbl" idx="1"/>
          </p:nvPr>
        </p:nvGraphicFramePr>
        <p:xfrm>
          <a:off x="635000" y="1371600"/>
          <a:ext cx="8258175" cy="4724402"/>
        </p:xfrm>
        <a:graphic>
          <a:graphicData uri="http://schemas.openxmlformats.org/drawingml/2006/table">
            <a:tbl>
              <a:tblPr/>
              <a:tblGrid>
                <a:gridCol w="1560513"/>
                <a:gridCol w="1871662"/>
                <a:gridCol w="1441450"/>
                <a:gridCol w="1655763"/>
                <a:gridCol w="1728787"/>
              </a:tblGrid>
              <a:tr h="473075">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zh-CN" altLang="en-US" sz="2000" b="1" i="0" u="none" strike="noStrike" cap="none" normalizeH="0" baseline="0" dirty="0">
                          <a:ln>
                            <a:noFill/>
                          </a:ln>
                          <a:solidFill>
                            <a:schemeClr val="tx1"/>
                          </a:solidFill>
                          <a:effectLst/>
                          <a:latin typeface="+mn-lt"/>
                          <a:ea typeface="+mn-ea"/>
                          <a:cs typeface="+mn-ea"/>
                          <a:sym typeface="+mn-lt"/>
                        </a:rPr>
                        <a:t>地区（国家）</a:t>
                      </a:r>
                      <a:endParaRPr kumimoji="1" lang="zh-CN" altLang="en-US" sz="2000" b="1" i="0" u="none" strike="noStrike" cap="none" normalizeH="0" baseline="0" dirty="0">
                        <a:ln>
                          <a:noFill/>
                        </a:ln>
                        <a:solidFill>
                          <a:schemeClr val="tx1"/>
                        </a:solidFill>
                        <a:effectLst/>
                        <a:latin typeface="+mn-lt"/>
                        <a:ea typeface="+mn-ea"/>
                        <a:cs typeface="+mn-ea"/>
                        <a:sym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zh-CN" altLang="en-US" sz="2000" b="1" i="0" u="none" strike="noStrike" cap="none" normalizeH="0" baseline="0">
                          <a:ln>
                            <a:noFill/>
                          </a:ln>
                          <a:solidFill>
                            <a:schemeClr val="tx1"/>
                          </a:solidFill>
                          <a:effectLst/>
                          <a:latin typeface="+mn-lt"/>
                          <a:ea typeface="+mn-ea"/>
                          <a:cs typeface="+mn-ea"/>
                          <a:sym typeface="+mn-lt"/>
                        </a:rPr>
                        <a:t>一次群（基群）</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zh-CN" altLang="en-US" sz="2000" b="1" i="0" u="none" strike="noStrike" cap="none" normalizeH="0" baseline="0">
                          <a:ln>
                            <a:noFill/>
                          </a:ln>
                          <a:solidFill>
                            <a:schemeClr val="tx1"/>
                          </a:solidFill>
                          <a:effectLst/>
                          <a:latin typeface="+mn-lt"/>
                          <a:ea typeface="+mn-ea"/>
                          <a:cs typeface="+mn-ea"/>
                          <a:sym typeface="+mn-lt"/>
                        </a:rPr>
                        <a:t>二次群</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zh-CN" altLang="en-US" sz="2000" b="1" i="0" u="none" strike="noStrike" cap="none" normalizeH="0" baseline="0">
                          <a:ln>
                            <a:noFill/>
                          </a:ln>
                          <a:solidFill>
                            <a:schemeClr val="tx1"/>
                          </a:solidFill>
                          <a:effectLst/>
                          <a:latin typeface="+mn-lt"/>
                          <a:ea typeface="+mn-ea"/>
                          <a:cs typeface="+mn-ea"/>
                          <a:sym typeface="+mn-lt"/>
                        </a:rPr>
                        <a:t>三次群</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zh-CN" altLang="en-US" sz="2000" b="1" i="0" u="none" strike="noStrike" cap="none" normalizeH="0" baseline="0">
                          <a:ln>
                            <a:noFill/>
                          </a:ln>
                          <a:solidFill>
                            <a:schemeClr val="tx1"/>
                          </a:solidFill>
                          <a:effectLst/>
                          <a:latin typeface="+mn-lt"/>
                          <a:ea typeface="+mn-ea"/>
                          <a:cs typeface="+mn-ea"/>
                          <a:sym typeface="+mn-lt"/>
                        </a:rPr>
                        <a:t>四次群</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rowSpan="3">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zh-CN" altLang="en-US" sz="2000" b="1" i="0" u="none" strike="noStrike" cap="none" normalizeH="0" baseline="0" dirty="0">
                          <a:ln>
                            <a:noFill/>
                          </a:ln>
                          <a:solidFill>
                            <a:schemeClr val="tx1"/>
                          </a:solidFill>
                          <a:effectLst/>
                          <a:latin typeface="+mn-lt"/>
                          <a:ea typeface="+mn-ea"/>
                          <a:cs typeface="+mn-ea"/>
                          <a:sym typeface="+mn-lt"/>
                        </a:rPr>
                        <a:t>北美</a:t>
                      </a:r>
                      <a:endParaRPr kumimoji="1" lang="zh-CN" altLang="en-US" sz="2000" b="1" i="0" u="none" strike="noStrike" cap="none" normalizeH="0" baseline="0" dirty="0">
                        <a:ln>
                          <a:noFill/>
                        </a:ln>
                        <a:solidFill>
                          <a:schemeClr val="tx1"/>
                        </a:solidFill>
                        <a:effectLst/>
                        <a:latin typeface="+mn-lt"/>
                        <a:ea typeface="+mn-ea"/>
                        <a:cs typeface="+mn-ea"/>
                        <a:sym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dirty="0">
                          <a:ln>
                            <a:noFill/>
                          </a:ln>
                          <a:solidFill>
                            <a:schemeClr val="tx1"/>
                          </a:solidFill>
                          <a:effectLst/>
                          <a:latin typeface="+mn-lt"/>
                          <a:ea typeface="+mn-ea"/>
                          <a:cs typeface="+mn-ea"/>
                          <a:sym typeface="+mn-lt"/>
                        </a:rPr>
                        <a:t>24</a:t>
                      </a:r>
                      <a:r>
                        <a:rPr kumimoji="1" lang="zh-CN" altLang="en-US" sz="2000" b="1" i="0" u="none" strike="noStrike" cap="none" normalizeH="0" baseline="0" dirty="0">
                          <a:ln>
                            <a:noFill/>
                          </a:ln>
                          <a:solidFill>
                            <a:schemeClr val="tx1"/>
                          </a:solidFill>
                          <a:effectLst/>
                          <a:latin typeface="+mn-lt"/>
                          <a:ea typeface="+mn-ea"/>
                          <a:cs typeface="+mn-ea"/>
                          <a:sym typeface="+mn-lt"/>
                        </a:rPr>
                        <a:t>路</a:t>
                      </a:r>
                      <a:endParaRPr kumimoji="1" lang="zh-CN" altLang="en-US" sz="2000" b="1" i="0" u="none" strike="noStrike" cap="none" normalizeH="0" baseline="0" dirty="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96</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672</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4032</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vMerge="1">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dirty="0">
                          <a:ln>
                            <a:noFill/>
                          </a:ln>
                          <a:solidFill>
                            <a:schemeClr val="tx1"/>
                          </a:solidFill>
                          <a:effectLst/>
                          <a:latin typeface="+mn-lt"/>
                          <a:ea typeface="+mn-ea"/>
                          <a:cs typeface="+mn-ea"/>
                          <a:sym typeface="+mn-lt"/>
                        </a:rPr>
                        <a:t>1.544Mb/s</a:t>
                      </a:r>
                      <a:endParaRPr kumimoji="1" lang="en-US" altLang="zh-CN" sz="2000" b="1" i="0" u="none" strike="noStrike" cap="none" normalizeH="0" baseline="0" dirty="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(24×4)</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(96×7)</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(672×6)</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vMerge="1">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endParaRPr kumimoji="1" lang="zh-CN" altLang="en-US" sz="2000" b="1" i="0" u="none" strike="noStrike" cap="none" normalizeH="0" baseline="0" dirty="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6.312Mb/s</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44.736Mb/s</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274.176Mb/s</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rowSpan="3">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zh-CN" altLang="en-US" sz="2000" b="1" i="0" u="none" strike="noStrike" cap="none" normalizeH="0" baseline="0" dirty="0">
                          <a:ln>
                            <a:noFill/>
                          </a:ln>
                          <a:solidFill>
                            <a:schemeClr val="tx1"/>
                          </a:solidFill>
                          <a:effectLst/>
                          <a:latin typeface="+mn-lt"/>
                          <a:ea typeface="+mn-ea"/>
                          <a:cs typeface="+mn-ea"/>
                          <a:sym typeface="+mn-lt"/>
                        </a:rPr>
                        <a:t>日本</a:t>
                      </a:r>
                      <a:endParaRPr kumimoji="1" lang="zh-CN" altLang="en-US" sz="2000" b="1" i="0" u="none" strike="noStrike" cap="none" normalizeH="0" baseline="0" dirty="0">
                        <a:ln>
                          <a:noFill/>
                        </a:ln>
                        <a:solidFill>
                          <a:schemeClr val="tx1"/>
                        </a:solidFill>
                        <a:effectLst/>
                        <a:latin typeface="+mn-lt"/>
                        <a:ea typeface="+mn-ea"/>
                        <a:cs typeface="+mn-ea"/>
                        <a:sym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24</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96</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480</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1440</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vMerge="1">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1.544Mb/s</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(24×4)</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(96×5)</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(480×3)</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vMerge="1">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6.312Mb/s</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32.064Mb/s</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97.728Mb/s</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rowSpan="3">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zh-CN" altLang="en-US" sz="2000" b="1" i="0" u="none" strike="noStrike" cap="none" normalizeH="0" baseline="0" dirty="0">
                          <a:ln>
                            <a:noFill/>
                          </a:ln>
                          <a:solidFill>
                            <a:schemeClr val="tx1"/>
                          </a:solidFill>
                          <a:effectLst/>
                          <a:latin typeface="+mn-lt"/>
                          <a:ea typeface="+mn-ea"/>
                          <a:cs typeface="+mn-ea"/>
                          <a:sym typeface="+mn-lt"/>
                        </a:rPr>
                        <a:t>欧洲</a:t>
                      </a:r>
                      <a:endParaRPr kumimoji="1" lang="zh-CN" altLang="en-US" sz="2000" b="1" i="0" u="none" strike="noStrike" cap="none" normalizeH="0" baseline="0" dirty="0">
                        <a:ln>
                          <a:noFill/>
                        </a:ln>
                        <a:solidFill>
                          <a:schemeClr val="tx1"/>
                        </a:solidFill>
                        <a:effectLst/>
                        <a:latin typeface="+mn-lt"/>
                        <a:ea typeface="+mn-ea"/>
                        <a:cs typeface="+mn-ea"/>
                        <a:sym typeface="+mn-lt"/>
                      </a:endParaRPr>
                    </a:p>
                    <a:p>
                      <a:pPr marL="0" marR="0" lvl="0" indent="0" algn="ctr" defTabSz="914400" rtl="0" eaLnBrk="1" fontAlgn="base" latinLnBrk="1" hangingPunct="1">
                        <a:lnSpc>
                          <a:spcPct val="120000"/>
                        </a:lnSpc>
                        <a:spcBef>
                          <a:spcPct val="0"/>
                        </a:spcBef>
                        <a:spcAft>
                          <a:spcPct val="0"/>
                        </a:spcAft>
                        <a:buClrTx/>
                        <a:buSzTx/>
                        <a:buFontTx/>
                        <a:buNone/>
                      </a:pPr>
                      <a:r>
                        <a:rPr kumimoji="1" lang="zh-CN" altLang="en-US" sz="2000" b="1" i="0" u="none" strike="noStrike" cap="none" normalizeH="0" baseline="0" dirty="0">
                          <a:ln>
                            <a:noFill/>
                          </a:ln>
                          <a:solidFill>
                            <a:schemeClr val="tx1"/>
                          </a:solidFill>
                          <a:effectLst/>
                          <a:latin typeface="+mn-lt"/>
                          <a:ea typeface="+mn-ea"/>
                          <a:cs typeface="+mn-ea"/>
                          <a:sym typeface="+mn-lt"/>
                        </a:rPr>
                        <a:t>中国</a:t>
                      </a:r>
                      <a:endParaRPr kumimoji="1" lang="zh-CN" altLang="en-US" sz="2000" b="1" i="0" u="none" strike="noStrike" cap="none" normalizeH="0" baseline="0" dirty="0">
                        <a:ln>
                          <a:noFill/>
                        </a:ln>
                        <a:solidFill>
                          <a:schemeClr val="tx1"/>
                        </a:solidFill>
                        <a:effectLst/>
                        <a:latin typeface="+mn-lt"/>
                        <a:ea typeface="+mn-ea"/>
                        <a:cs typeface="+mn-ea"/>
                        <a:sym typeface="+mn-lt"/>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30</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120</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480</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1920</a:t>
                      </a:r>
                      <a:r>
                        <a:rPr kumimoji="1" lang="zh-CN" altLang="en-US" sz="2000" b="1" i="0" u="none" strike="noStrike" cap="none" normalizeH="0" baseline="0">
                          <a:ln>
                            <a:noFill/>
                          </a:ln>
                          <a:solidFill>
                            <a:schemeClr val="tx1"/>
                          </a:solidFill>
                          <a:effectLst/>
                          <a:latin typeface="+mn-lt"/>
                          <a:ea typeface="+mn-ea"/>
                          <a:cs typeface="+mn-ea"/>
                          <a:sym typeface="+mn-lt"/>
                        </a:rPr>
                        <a:t>路</a:t>
                      </a:r>
                      <a:endParaRPr kumimoji="1" lang="zh-CN" altLang="en-US"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1488">
                <a:tc vMerge="1">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dirty="0">
                          <a:ln>
                            <a:noFill/>
                          </a:ln>
                          <a:solidFill>
                            <a:schemeClr val="tx1"/>
                          </a:solidFill>
                          <a:effectLst/>
                          <a:latin typeface="+mn-lt"/>
                          <a:ea typeface="+mn-ea"/>
                          <a:cs typeface="+mn-ea"/>
                          <a:sym typeface="+mn-lt"/>
                        </a:rPr>
                        <a:t>2.048Mb/s</a:t>
                      </a:r>
                      <a:endParaRPr kumimoji="1" lang="en-US" altLang="zh-CN" sz="2000" b="1" i="0" u="none" strike="noStrike" cap="none" normalizeH="0" baseline="0" dirty="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dirty="0">
                          <a:ln>
                            <a:noFill/>
                          </a:ln>
                          <a:solidFill>
                            <a:schemeClr val="tx1"/>
                          </a:solidFill>
                          <a:effectLst/>
                          <a:latin typeface="+mn-lt"/>
                          <a:ea typeface="+mn-ea"/>
                          <a:cs typeface="+mn-ea"/>
                          <a:sym typeface="+mn-lt"/>
                        </a:rPr>
                        <a:t>(30/32×4)</a:t>
                      </a:r>
                      <a:endParaRPr kumimoji="1" lang="en-US" altLang="zh-CN" sz="2000" b="1" i="0" u="none" strike="noStrike" cap="none" normalizeH="0" baseline="0" dirty="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(120×4)</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(480×4)</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3075">
                <a:tc vMerge="1">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endParaRPr kumimoji="1" lang="zh-CN" altLang="en-US" sz="2000" b="1" i="0" u="none" strike="noStrike" cap="none" normalizeH="0" baseline="0" dirty="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8.448Mb/s</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a:ln>
                            <a:noFill/>
                          </a:ln>
                          <a:solidFill>
                            <a:schemeClr val="tx1"/>
                          </a:solidFill>
                          <a:effectLst/>
                          <a:latin typeface="+mn-lt"/>
                          <a:ea typeface="+mn-ea"/>
                          <a:cs typeface="+mn-ea"/>
                          <a:sym typeface="+mn-lt"/>
                        </a:rPr>
                        <a:t>34.368Mb/s</a:t>
                      </a:r>
                      <a:endParaRPr kumimoji="1" lang="en-US" altLang="zh-CN" sz="2000" b="1" i="0" u="none" strike="noStrike" cap="none" normalizeH="0" baseline="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1" hangingPunct="1">
                        <a:lnSpc>
                          <a:spcPct val="120000"/>
                        </a:lnSpc>
                        <a:spcBef>
                          <a:spcPct val="0"/>
                        </a:spcBef>
                        <a:spcAft>
                          <a:spcPct val="0"/>
                        </a:spcAft>
                        <a:buClrTx/>
                        <a:buSzTx/>
                        <a:buFontTx/>
                        <a:buNone/>
                      </a:pPr>
                      <a:r>
                        <a:rPr kumimoji="1" lang="en-US" altLang="zh-CN" sz="2000" b="1" i="0" u="none" strike="noStrike" cap="none" normalizeH="0" baseline="0" dirty="0">
                          <a:ln>
                            <a:noFill/>
                          </a:ln>
                          <a:solidFill>
                            <a:schemeClr val="tx1"/>
                          </a:solidFill>
                          <a:effectLst/>
                          <a:latin typeface="+mn-lt"/>
                          <a:ea typeface="+mn-ea"/>
                          <a:cs typeface="+mn-ea"/>
                          <a:sym typeface="+mn-lt"/>
                        </a:rPr>
                        <a:t>139.264Mb/s</a:t>
                      </a:r>
                      <a:endParaRPr kumimoji="1" lang="en-US" altLang="zh-CN" sz="2000" b="1" i="0" u="none" strike="noStrike" cap="none" normalizeH="0" baseline="0" dirty="0">
                        <a:ln>
                          <a:noFill/>
                        </a:ln>
                        <a:solidFill>
                          <a:schemeClr val="tx1"/>
                        </a:solidFill>
                        <a:effectLst/>
                        <a:latin typeface="+mn-lt"/>
                        <a:ea typeface="+mn-ea"/>
                        <a:cs typeface="+mn-ea"/>
                        <a:sym typeface="+mn-lt"/>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endParaRPr lang="zh-CN" altLang="en-US"/>
          </a:p>
        </p:txBody>
      </p:sp>
      <p:sp>
        <p:nvSpPr>
          <p:cNvPr id="7" name="内容占位符 6"/>
          <p:cNvSpPr>
            <a:spLocks noGrp="1"/>
          </p:cNvSpPr>
          <p:nvPr>
            <p:ph idx="1"/>
          </p:nvPr>
        </p:nvSpPr>
        <p:spPr/>
        <p:txBody>
          <a:bodyPr/>
          <a:lstStyle/>
          <a:p>
            <a:r>
              <a:rPr lang="zh-CN" altLang="en-US" dirty="0"/>
              <a:t>课堂</a:t>
            </a:r>
            <a:r>
              <a:rPr lang="zh-CN" altLang="en-US" dirty="0" smtClean="0"/>
              <a:t>讨论</a:t>
            </a:r>
            <a:r>
              <a:rPr lang="zh-CN" altLang="en-US" dirty="0"/>
              <a:t>。</a:t>
            </a:r>
            <a:r>
              <a:rPr lang="zh-CN" altLang="en-US" dirty="0" smtClean="0"/>
              <a:t>然后请大家在课后移步</a:t>
            </a:r>
            <a:r>
              <a:rPr lang="zh-CN" altLang="en-US" dirty="0"/>
              <a:t>砺儒云课堂</a:t>
            </a:r>
            <a:r>
              <a:rPr lang="zh-CN" altLang="en-US" dirty="0" smtClean="0"/>
              <a:t>第一章的</a:t>
            </a:r>
            <a:r>
              <a:rPr lang="zh-CN" altLang="en-US" dirty="0"/>
              <a:t>课堂</a:t>
            </a:r>
            <a:r>
              <a:rPr lang="zh-CN" altLang="en-US" dirty="0" smtClean="0"/>
              <a:t>讨论</a:t>
            </a:r>
            <a:r>
              <a:rPr lang="en-US" altLang="zh-CN" dirty="0"/>
              <a:t>2</a:t>
            </a:r>
            <a:r>
              <a:rPr lang="zh-CN" altLang="en-US" dirty="0" smtClean="0"/>
              <a:t>，进行讨论</a:t>
            </a:r>
            <a:r>
              <a:rPr lang="zh-CN" altLang="en-US" dirty="0"/>
              <a:t>吧。</a:t>
            </a:r>
            <a:endParaRPr lang="zh-CN" alt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2.4 PDH</a:t>
            </a:r>
            <a:r>
              <a:rPr lang="zh-CN" altLang="en-US" b="1">
                <a:latin typeface="+mn-lt"/>
                <a:ea typeface="+mn-ea"/>
                <a:cs typeface="+mn-ea"/>
                <a:sym typeface="+mn-lt"/>
              </a:rPr>
              <a:t>和</a:t>
            </a:r>
            <a:r>
              <a:rPr lang="en-US" altLang="zh-CN" b="1">
                <a:latin typeface="+mn-lt"/>
                <a:ea typeface="+mn-ea"/>
                <a:cs typeface="+mn-ea"/>
                <a:sym typeface="+mn-lt"/>
              </a:rPr>
              <a:t>SDH</a:t>
            </a:r>
            <a:endParaRPr lang="zh-CN" altLang="en-US" b="1">
              <a:latin typeface="+mn-lt"/>
              <a:ea typeface="+mn-ea"/>
              <a:cs typeface="+mn-ea"/>
              <a:sym typeface="+mn-lt"/>
            </a:endParaRPr>
          </a:p>
        </p:txBody>
      </p:sp>
      <p:sp>
        <p:nvSpPr>
          <p:cNvPr id="43011" name="Rectangle 3"/>
          <p:cNvSpPr>
            <a:spLocks noGrp="1" noChangeArrowheads="1"/>
          </p:cNvSpPr>
          <p:nvPr>
            <p:ph type="body" sz="half" idx="1"/>
          </p:nvPr>
        </p:nvSpPr>
        <p:spPr>
          <a:xfrm>
            <a:off x="635000" y="1371600"/>
            <a:ext cx="7608888" cy="4724400"/>
          </a:xfrm>
        </p:spPr>
        <p:txBody>
          <a:bodyPr rtlCol="0">
            <a:normAutofit/>
          </a:bodyPr>
          <a:lstStyle/>
          <a:p>
            <a:pPr>
              <a:lnSpc>
                <a:spcPct val="130000"/>
              </a:lnSpc>
              <a:spcBef>
                <a:spcPct val="0"/>
              </a:spcBef>
              <a:buFontTx/>
              <a:buNone/>
              <a:defRPr/>
            </a:pPr>
            <a:r>
              <a:rPr lang="en-US" altLang="zh-CN" sz="3200" b="1">
                <a:ea typeface="+mn-ea"/>
                <a:cs typeface="+mn-ea"/>
                <a:sym typeface="+mn-lt"/>
              </a:rPr>
              <a:t>PDH</a:t>
            </a:r>
            <a:r>
              <a:rPr lang="zh-CN" altLang="en-US" sz="3200" b="1">
                <a:ea typeface="+mn-ea"/>
                <a:cs typeface="+mn-ea"/>
                <a:sym typeface="+mn-lt"/>
              </a:rPr>
              <a:t>存在的主要问题</a:t>
            </a:r>
            <a:endParaRPr lang="zh-CN" altLang="en-US" sz="3200" b="1">
              <a:ea typeface="+mn-ea"/>
              <a:cs typeface="+mn-ea"/>
              <a:sym typeface="+mn-lt"/>
            </a:endParaRPr>
          </a:p>
          <a:p>
            <a:pPr>
              <a:lnSpc>
                <a:spcPct val="130000"/>
              </a:lnSpc>
              <a:spcBef>
                <a:spcPct val="0"/>
              </a:spcBef>
              <a:defRPr/>
            </a:pPr>
            <a:r>
              <a:rPr lang="zh-CN" altLang="en-US" sz="2600" b="1">
                <a:ea typeface="+mn-ea"/>
                <a:cs typeface="+mn-ea"/>
                <a:sym typeface="+mn-lt"/>
              </a:rPr>
              <a:t>标准不统一，存在三种标准，且互不兼容；</a:t>
            </a:r>
            <a:endParaRPr lang="zh-CN" altLang="en-US" sz="2600" b="1">
              <a:ea typeface="+mn-ea"/>
              <a:cs typeface="+mn-ea"/>
              <a:sym typeface="+mn-lt"/>
            </a:endParaRPr>
          </a:p>
          <a:p>
            <a:pPr>
              <a:lnSpc>
                <a:spcPct val="130000"/>
              </a:lnSpc>
              <a:spcBef>
                <a:spcPct val="0"/>
              </a:spcBef>
              <a:defRPr/>
            </a:pPr>
            <a:r>
              <a:rPr lang="zh-CN" altLang="en-US" sz="2600" b="1">
                <a:ea typeface="+mn-ea"/>
                <a:cs typeface="+mn-ea"/>
                <a:sym typeface="+mn-lt"/>
              </a:rPr>
              <a:t>没有世界性的标准光接口规范，导致各国厂商开发的不同光接口无法在光路上互通；</a:t>
            </a:r>
            <a:endParaRPr lang="zh-CN" altLang="en-US" sz="2600" b="1">
              <a:ea typeface="+mn-ea"/>
              <a:cs typeface="+mn-ea"/>
              <a:sym typeface="+mn-lt"/>
            </a:endParaRPr>
          </a:p>
          <a:p>
            <a:pPr>
              <a:lnSpc>
                <a:spcPct val="130000"/>
              </a:lnSpc>
              <a:spcBef>
                <a:spcPct val="0"/>
              </a:spcBef>
              <a:defRPr/>
            </a:pPr>
            <a:r>
              <a:rPr lang="zh-CN" altLang="en-US" sz="2600" b="1">
                <a:ea typeface="+mn-ea"/>
                <a:cs typeface="+mn-ea"/>
                <a:sym typeface="+mn-lt"/>
              </a:rPr>
              <a:t>上、下话路很不方便；</a:t>
            </a:r>
            <a:endParaRPr lang="zh-CN" altLang="en-US" sz="2600" b="1">
              <a:ea typeface="+mn-ea"/>
              <a:cs typeface="+mn-ea"/>
              <a:sym typeface="+mn-lt"/>
            </a:endParaRPr>
          </a:p>
          <a:p>
            <a:pPr>
              <a:lnSpc>
                <a:spcPct val="130000"/>
              </a:lnSpc>
              <a:spcBef>
                <a:spcPct val="0"/>
              </a:spcBef>
              <a:defRPr/>
            </a:pPr>
            <a:r>
              <a:rPr lang="en-US" altLang="zh-CN" sz="2600" b="1">
                <a:ea typeface="+mn-ea"/>
                <a:cs typeface="+mn-ea"/>
                <a:sym typeface="+mn-lt"/>
              </a:rPr>
              <a:t>PDH</a:t>
            </a:r>
            <a:r>
              <a:rPr lang="zh-CN" altLang="en-US" sz="2600" b="1">
                <a:ea typeface="+mn-ea"/>
                <a:cs typeface="+mn-ea"/>
                <a:sym typeface="+mn-lt"/>
              </a:rPr>
              <a:t>各级帧结构所预留的少量比特不能适应现代通信网操作、维护和管理发展的要求。</a:t>
            </a:r>
            <a:r>
              <a:rPr lang="zh-CN" altLang="en-US" sz="2000">
                <a:ea typeface="+mn-ea"/>
                <a:cs typeface="+mn-ea"/>
                <a:sym typeface="+mn-lt"/>
              </a:rPr>
              <a:t>  </a:t>
            </a:r>
            <a:r>
              <a:rPr lang="zh-CN" altLang="en-US" sz="2600" b="1">
                <a:ea typeface="+mn-ea"/>
                <a:cs typeface="+mn-ea"/>
                <a:sym typeface="+mn-lt"/>
              </a:rPr>
              <a:t> </a:t>
            </a:r>
            <a:endParaRPr lang="en-US" altLang="zh-CN" sz="2600" b="1">
              <a:ea typeface="+mn-ea"/>
              <a:cs typeface="+mn-ea"/>
              <a:sym typeface="+mn-lt"/>
            </a:endParaRPr>
          </a:p>
          <a:p>
            <a:pPr>
              <a:lnSpc>
                <a:spcPct val="130000"/>
              </a:lnSpc>
              <a:spcBef>
                <a:spcPct val="0"/>
              </a:spcBef>
              <a:defRPr/>
            </a:pPr>
            <a:r>
              <a:rPr lang="zh-CN" altLang="en-US" sz="2600" b="1">
                <a:ea typeface="+mn-ea"/>
                <a:cs typeface="+mn-ea"/>
                <a:sym typeface="+mn-lt"/>
              </a:rPr>
              <a:t>作用：点对点传输</a:t>
            </a:r>
            <a:endParaRPr lang="zh-CN" altLang="en-US" sz="2600" b="1">
              <a:ea typeface="+mn-ea"/>
              <a:cs typeface="+mn-ea"/>
              <a:sym typeface="+mn-lt"/>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2.4 PDH</a:t>
            </a:r>
            <a:r>
              <a:rPr lang="zh-CN" altLang="en-US" b="1">
                <a:latin typeface="+mn-lt"/>
                <a:ea typeface="+mn-ea"/>
                <a:cs typeface="+mn-ea"/>
                <a:sym typeface="+mn-lt"/>
              </a:rPr>
              <a:t>和</a:t>
            </a:r>
            <a:r>
              <a:rPr lang="en-US" altLang="zh-CN" b="1">
                <a:latin typeface="+mn-lt"/>
                <a:ea typeface="+mn-ea"/>
                <a:cs typeface="+mn-ea"/>
                <a:sym typeface="+mn-lt"/>
              </a:rPr>
              <a:t>SDH</a:t>
            </a:r>
            <a:endParaRPr lang="zh-CN" altLang="en-US" b="1">
              <a:latin typeface="+mn-lt"/>
              <a:ea typeface="+mn-ea"/>
              <a:cs typeface="+mn-ea"/>
              <a:sym typeface="+mn-lt"/>
            </a:endParaRPr>
          </a:p>
        </p:txBody>
      </p:sp>
      <p:sp>
        <p:nvSpPr>
          <p:cNvPr id="44035" name="Rectangle 3"/>
          <p:cNvSpPr>
            <a:spLocks noGrp="1" noChangeArrowheads="1"/>
          </p:cNvSpPr>
          <p:nvPr>
            <p:ph type="body" sz="half" idx="1"/>
          </p:nvPr>
        </p:nvSpPr>
        <p:spPr>
          <a:xfrm>
            <a:off x="769938" y="1052513"/>
            <a:ext cx="7608887" cy="4724400"/>
          </a:xfrm>
        </p:spPr>
        <p:txBody>
          <a:bodyPr rtlCol="0">
            <a:normAutofit lnSpcReduction="10000"/>
          </a:bodyPr>
          <a:lstStyle/>
          <a:p>
            <a:pPr>
              <a:lnSpc>
                <a:spcPct val="120000"/>
              </a:lnSpc>
              <a:spcBef>
                <a:spcPct val="0"/>
              </a:spcBef>
              <a:buFontTx/>
              <a:buNone/>
              <a:defRPr/>
            </a:pPr>
            <a:r>
              <a:rPr lang="zh-CN" altLang="en-US" sz="3200" b="1">
                <a:ea typeface="+mn-ea"/>
                <a:cs typeface="+mn-ea"/>
                <a:sym typeface="+mn-lt"/>
              </a:rPr>
              <a:t>二、</a:t>
            </a:r>
            <a:r>
              <a:rPr lang="en-US" altLang="zh-CN" sz="3200" b="1">
                <a:ea typeface="+mn-ea"/>
                <a:cs typeface="+mn-ea"/>
                <a:sym typeface="+mn-lt"/>
              </a:rPr>
              <a:t>SDH</a:t>
            </a:r>
            <a:endParaRPr lang="en-US" altLang="zh-CN" sz="3200" b="1">
              <a:ea typeface="+mn-ea"/>
              <a:cs typeface="+mn-ea"/>
              <a:sym typeface="+mn-lt"/>
            </a:endParaRPr>
          </a:p>
          <a:p>
            <a:pPr algn="just">
              <a:lnSpc>
                <a:spcPct val="120000"/>
              </a:lnSpc>
              <a:spcBef>
                <a:spcPct val="0"/>
              </a:spcBef>
              <a:defRPr/>
            </a:pPr>
            <a:r>
              <a:rPr lang="en-US" altLang="zh-CN" sz="2600" b="1">
                <a:ea typeface="+mn-ea"/>
                <a:cs typeface="+mn-ea"/>
                <a:sym typeface="+mn-lt"/>
              </a:rPr>
              <a:t>SDH(Synchronous Digital Hierarchy)</a:t>
            </a:r>
            <a:r>
              <a:rPr lang="zh-CN" altLang="en-US" sz="2600" b="1">
                <a:ea typeface="+mn-ea"/>
                <a:cs typeface="+mn-ea"/>
                <a:sym typeface="+mn-lt"/>
              </a:rPr>
              <a:t>同步数字系列，是</a:t>
            </a:r>
            <a:r>
              <a:rPr lang="en-US" altLang="zh-CN" sz="2600" b="1">
                <a:ea typeface="+mn-ea"/>
                <a:cs typeface="+mn-ea"/>
                <a:sym typeface="+mn-lt"/>
              </a:rPr>
              <a:t>ITU-T</a:t>
            </a:r>
            <a:r>
              <a:rPr lang="zh-CN" altLang="en-US" sz="2600" b="1">
                <a:ea typeface="+mn-ea"/>
                <a:cs typeface="+mn-ea"/>
                <a:sym typeface="+mn-lt"/>
              </a:rPr>
              <a:t>制定的，独立于设备制造商的</a:t>
            </a:r>
            <a:r>
              <a:rPr lang="en-US" altLang="zh-CN" sz="2600" b="1">
                <a:ea typeface="+mn-ea"/>
                <a:cs typeface="+mn-ea"/>
                <a:sym typeface="+mn-lt"/>
              </a:rPr>
              <a:t>NNI</a:t>
            </a:r>
            <a:r>
              <a:rPr lang="zh-CN" altLang="en-US" sz="2600" b="1">
                <a:ea typeface="+mn-ea"/>
                <a:cs typeface="+mn-ea"/>
                <a:sym typeface="+mn-lt"/>
              </a:rPr>
              <a:t>（网络节点接口）间的数字传输体制接口标准</a:t>
            </a:r>
            <a:r>
              <a:rPr lang="en-US" altLang="zh-CN" sz="2600" b="1">
                <a:ea typeface="+mn-ea"/>
                <a:cs typeface="+mn-ea"/>
                <a:sym typeface="+mn-lt"/>
              </a:rPr>
              <a:t>(</a:t>
            </a:r>
            <a:r>
              <a:rPr lang="zh-CN" altLang="en-US" sz="2600" b="1">
                <a:ea typeface="+mn-ea"/>
                <a:cs typeface="+mn-ea"/>
                <a:sym typeface="+mn-lt"/>
              </a:rPr>
              <a:t>光、电接口</a:t>
            </a:r>
            <a:r>
              <a:rPr lang="en-US" altLang="zh-CN" sz="2600" b="1">
                <a:ea typeface="+mn-ea"/>
                <a:cs typeface="+mn-ea"/>
                <a:sym typeface="+mn-lt"/>
              </a:rPr>
              <a:t>)</a:t>
            </a:r>
            <a:r>
              <a:rPr lang="zh-CN" altLang="en-US" sz="2600" b="1">
                <a:ea typeface="+mn-ea"/>
                <a:cs typeface="+mn-ea"/>
                <a:sym typeface="+mn-lt"/>
              </a:rPr>
              <a:t>，</a:t>
            </a:r>
            <a:endParaRPr lang="en-US" altLang="zh-CN" sz="2600" b="1">
              <a:ea typeface="+mn-ea"/>
              <a:cs typeface="+mn-ea"/>
              <a:sym typeface="+mn-lt"/>
            </a:endParaRPr>
          </a:p>
          <a:p>
            <a:pPr algn="just">
              <a:lnSpc>
                <a:spcPct val="120000"/>
              </a:lnSpc>
              <a:spcBef>
                <a:spcPct val="0"/>
              </a:spcBef>
              <a:defRPr/>
            </a:pPr>
            <a:r>
              <a:rPr lang="zh-CN" altLang="en-US" sz="2600" b="1">
                <a:ea typeface="+mn-ea"/>
                <a:cs typeface="+mn-ea"/>
                <a:sym typeface="+mn-lt"/>
              </a:rPr>
              <a:t>主要用于光纤传输系统。</a:t>
            </a:r>
            <a:endParaRPr lang="zh-CN" altLang="en-US" sz="2600" b="1">
              <a:ea typeface="+mn-ea"/>
              <a:cs typeface="+mn-ea"/>
              <a:sym typeface="+mn-lt"/>
            </a:endParaRPr>
          </a:p>
          <a:p>
            <a:pPr algn="just">
              <a:lnSpc>
                <a:spcPct val="120000"/>
              </a:lnSpc>
              <a:spcBef>
                <a:spcPct val="0"/>
              </a:spcBef>
              <a:defRPr/>
            </a:pPr>
            <a:r>
              <a:rPr lang="en-US" altLang="zh-CN" sz="2600" b="1">
                <a:ea typeface="+mn-ea"/>
                <a:cs typeface="+mn-ea"/>
                <a:sym typeface="+mn-lt"/>
              </a:rPr>
              <a:t>SDH</a:t>
            </a:r>
            <a:r>
              <a:rPr lang="zh-CN" altLang="en-US" sz="2600" b="1">
                <a:ea typeface="+mn-ea"/>
                <a:cs typeface="+mn-ea"/>
                <a:sym typeface="+mn-lt"/>
              </a:rPr>
              <a:t>的速率：</a:t>
            </a:r>
            <a:r>
              <a:rPr lang="en-US" altLang="zh-CN" sz="2600" b="1">
                <a:ea typeface="+mn-ea"/>
                <a:cs typeface="+mn-ea"/>
                <a:sym typeface="+mn-lt"/>
              </a:rPr>
              <a:t>SDH</a:t>
            </a:r>
            <a:r>
              <a:rPr lang="zh-CN" altLang="en-US" sz="2600" b="1">
                <a:ea typeface="+mn-ea"/>
                <a:cs typeface="+mn-ea"/>
                <a:sym typeface="+mn-lt"/>
              </a:rPr>
              <a:t>基本群信号是</a:t>
            </a:r>
            <a:r>
              <a:rPr lang="en-US" altLang="zh-CN" sz="2600" b="1">
                <a:ea typeface="+mn-ea"/>
                <a:cs typeface="+mn-ea"/>
                <a:sym typeface="+mn-lt"/>
              </a:rPr>
              <a:t>STM-1</a:t>
            </a:r>
            <a:r>
              <a:rPr lang="zh-CN" altLang="en-US" sz="2600" b="1">
                <a:ea typeface="+mn-ea"/>
                <a:cs typeface="+mn-ea"/>
                <a:sym typeface="+mn-lt"/>
              </a:rPr>
              <a:t>，其速率为</a:t>
            </a:r>
            <a:r>
              <a:rPr lang="en-US" altLang="zh-CN" sz="2600" b="1">
                <a:ea typeface="+mn-ea"/>
                <a:cs typeface="+mn-ea"/>
                <a:sym typeface="+mn-lt"/>
              </a:rPr>
              <a:t>155.520Mbit/s</a:t>
            </a:r>
            <a:r>
              <a:rPr lang="zh-CN" altLang="en-US" sz="2600" b="1">
                <a:ea typeface="+mn-ea"/>
                <a:cs typeface="+mn-ea"/>
                <a:sym typeface="+mn-lt"/>
              </a:rPr>
              <a:t>。更高等级的</a:t>
            </a:r>
            <a:r>
              <a:rPr lang="en-US" altLang="zh-CN" sz="2600" b="1">
                <a:ea typeface="+mn-ea"/>
                <a:cs typeface="+mn-ea"/>
                <a:sym typeface="+mn-lt"/>
              </a:rPr>
              <a:t>STM-N</a:t>
            </a:r>
            <a:r>
              <a:rPr lang="zh-CN" altLang="en-US" sz="2600" b="1">
                <a:ea typeface="+mn-ea"/>
                <a:cs typeface="+mn-ea"/>
                <a:sym typeface="+mn-lt"/>
              </a:rPr>
              <a:t>群信号可以看成是将</a:t>
            </a:r>
            <a:r>
              <a:rPr lang="en-US" altLang="zh-CN" sz="2600" b="1">
                <a:ea typeface="+mn-ea"/>
                <a:cs typeface="+mn-ea"/>
                <a:sym typeface="+mn-lt"/>
              </a:rPr>
              <a:t>STM-1</a:t>
            </a:r>
            <a:r>
              <a:rPr lang="zh-CN" altLang="en-US" sz="2600" b="1">
                <a:ea typeface="+mn-ea"/>
                <a:cs typeface="+mn-ea"/>
                <a:sym typeface="+mn-lt"/>
              </a:rPr>
              <a:t>基本群信号</a:t>
            </a:r>
            <a:r>
              <a:rPr lang="zh-CN" altLang="en-US" sz="2600" b="1">
                <a:solidFill>
                  <a:srgbClr val="FF0000"/>
                </a:solidFill>
                <a:ea typeface="+mn-ea"/>
                <a:cs typeface="+mn-ea"/>
                <a:sym typeface="+mn-lt"/>
              </a:rPr>
              <a:t>字节间插</a:t>
            </a:r>
            <a:r>
              <a:rPr lang="zh-CN" altLang="en-US" sz="2600" b="1">
                <a:ea typeface="+mn-ea"/>
                <a:cs typeface="+mn-ea"/>
                <a:sym typeface="+mn-lt"/>
              </a:rPr>
              <a:t>同步复用的结果。</a:t>
            </a:r>
            <a:r>
              <a:rPr lang="en-US" altLang="zh-CN" sz="2600" b="1">
                <a:ea typeface="+mn-ea"/>
                <a:cs typeface="+mn-ea"/>
                <a:sym typeface="+mn-lt"/>
              </a:rPr>
              <a:t>N</a:t>
            </a:r>
            <a:r>
              <a:rPr lang="zh-CN" altLang="en-US" sz="2600" b="1">
                <a:ea typeface="+mn-ea"/>
                <a:cs typeface="+mn-ea"/>
                <a:sym typeface="+mn-lt"/>
              </a:rPr>
              <a:t>目前可取</a:t>
            </a:r>
            <a:r>
              <a:rPr lang="en-US" altLang="zh-CN" sz="2600" b="1">
                <a:ea typeface="+mn-ea"/>
                <a:cs typeface="+mn-ea"/>
                <a:sym typeface="+mn-lt"/>
              </a:rPr>
              <a:t>1</a:t>
            </a:r>
            <a:r>
              <a:rPr lang="zh-CN" altLang="en-US" sz="2600" b="1">
                <a:ea typeface="+mn-ea"/>
                <a:cs typeface="+mn-ea"/>
                <a:sym typeface="+mn-lt"/>
              </a:rPr>
              <a:t>、</a:t>
            </a:r>
            <a:r>
              <a:rPr lang="en-US" altLang="zh-CN" sz="2600" b="1">
                <a:ea typeface="+mn-ea"/>
                <a:cs typeface="+mn-ea"/>
                <a:sym typeface="+mn-lt"/>
              </a:rPr>
              <a:t>4</a:t>
            </a:r>
            <a:r>
              <a:rPr lang="zh-CN" altLang="en-US" sz="2600" b="1">
                <a:ea typeface="+mn-ea"/>
                <a:cs typeface="+mn-ea"/>
                <a:sym typeface="+mn-lt"/>
              </a:rPr>
              <a:t>、</a:t>
            </a:r>
            <a:r>
              <a:rPr lang="en-US" altLang="zh-CN" sz="2600" b="1">
                <a:ea typeface="+mn-ea"/>
                <a:cs typeface="+mn-ea"/>
                <a:sym typeface="+mn-lt"/>
              </a:rPr>
              <a:t>16</a:t>
            </a:r>
            <a:r>
              <a:rPr lang="zh-CN" altLang="en-US" sz="2600" b="1">
                <a:ea typeface="+mn-ea"/>
                <a:cs typeface="+mn-ea"/>
                <a:sym typeface="+mn-lt"/>
              </a:rPr>
              <a:t>、</a:t>
            </a:r>
            <a:r>
              <a:rPr lang="en-US" altLang="zh-CN" sz="2600" b="1">
                <a:ea typeface="+mn-ea"/>
                <a:cs typeface="+mn-ea"/>
                <a:sym typeface="+mn-lt"/>
              </a:rPr>
              <a:t>64</a:t>
            </a:r>
            <a:r>
              <a:rPr lang="zh-CN" altLang="en-US" sz="2600" b="1">
                <a:ea typeface="+mn-ea"/>
                <a:cs typeface="+mn-ea"/>
                <a:sym typeface="+mn-lt"/>
              </a:rPr>
              <a:t>。 </a:t>
            </a:r>
            <a:endParaRPr lang="zh-CN" altLang="en-US" sz="2600" b="1">
              <a:ea typeface="+mn-ea"/>
              <a:cs typeface="+mn-ea"/>
              <a:sym typeface="+mn-l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28650" y="365125"/>
            <a:ext cx="7886700" cy="976313"/>
          </a:xfrm>
        </p:spPr>
        <p:txBody>
          <a:bodyPr/>
          <a:lstStyle/>
          <a:p>
            <a:pPr algn="ctr">
              <a:lnSpc>
                <a:spcPct val="120000"/>
              </a:lnSpc>
              <a:defRPr/>
            </a:pPr>
            <a:r>
              <a:rPr lang="en-US" altLang="zh-CN" b="1">
                <a:latin typeface="+mn-lt"/>
                <a:ea typeface="+mn-ea"/>
                <a:cs typeface="+mn-ea"/>
                <a:sym typeface="+mn-lt"/>
              </a:rPr>
              <a:t>2.4 PDH</a:t>
            </a:r>
            <a:r>
              <a:rPr lang="zh-CN" altLang="en-US" b="1">
                <a:latin typeface="+mn-lt"/>
                <a:ea typeface="+mn-ea"/>
                <a:cs typeface="+mn-ea"/>
                <a:sym typeface="+mn-lt"/>
              </a:rPr>
              <a:t>和</a:t>
            </a:r>
            <a:r>
              <a:rPr lang="en-US" altLang="zh-CN" b="1">
                <a:latin typeface="+mn-lt"/>
                <a:ea typeface="+mn-ea"/>
                <a:cs typeface="+mn-ea"/>
                <a:sym typeface="+mn-lt"/>
              </a:rPr>
              <a:t>SDH</a:t>
            </a:r>
            <a:endParaRPr lang="zh-CN" altLang="en-US" b="1">
              <a:latin typeface="+mn-lt"/>
              <a:ea typeface="+mn-ea"/>
              <a:cs typeface="+mn-ea"/>
              <a:sym typeface="+mn-lt"/>
            </a:endParaRPr>
          </a:p>
        </p:txBody>
      </p:sp>
      <p:graphicFrame>
        <p:nvGraphicFramePr>
          <p:cNvPr id="49155" name="Object 4"/>
          <p:cNvGraphicFramePr>
            <a:graphicFrameLocks noGrp="1" noChangeAspect="1"/>
          </p:cNvGraphicFramePr>
          <p:nvPr>
            <p:ph idx="1"/>
          </p:nvPr>
        </p:nvGraphicFramePr>
        <p:xfrm>
          <a:off x="2089150" y="1773238"/>
          <a:ext cx="4605338" cy="3095625"/>
        </p:xfrm>
        <a:graphic>
          <a:graphicData uri="http://schemas.openxmlformats.org/presentationml/2006/ole">
            <mc:AlternateContent xmlns:mc="http://schemas.openxmlformats.org/markup-compatibility/2006">
              <mc:Choice xmlns:v="urn:schemas-microsoft-com:vml" Requires="v">
                <p:oleObj spid="_x0000_s49186" name="Visio" r:id="rId1" imgW="2479675" imgH="1666240" progId="Visio.Drawing.11">
                  <p:embed/>
                </p:oleObj>
              </mc:Choice>
              <mc:Fallback>
                <p:oleObj name="Visio" r:id="rId1" imgW="2479675" imgH="1666240" progId="Visio.Drawing.11">
                  <p:embed/>
                  <p:pic>
                    <p:nvPicPr>
                      <p:cNvPr id="0" name="Object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9150" y="1773238"/>
                        <a:ext cx="4605338" cy="3095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5558" y="69155"/>
            <a:ext cx="7772400" cy="1143000"/>
          </a:xfrm>
        </p:spPr>
        <p:txBody>
          <a:bodyPr/>
          <a:lstStyle/>
          <a:p>
            <a:pPr algn="ctr">
              <a:lnSpc>
                <a:spcPct val="120000"/>
              </a:lnSpc>
              <a:defRPr/>
            </a:pPr>
            <a:r>
              <a:rPr lang="en-US" altLang="zh-CN" b="1" dirty="0">
                <a:latin typeface="+mn-lt"/>
                <a:ea typeface="+mn-ea"/>
                <a:cs typeface="+mn-ea"/>
                <a:sym typeface="+mn-lt"/>
              </a:rPr>
              <a:t>STM-1</a:t>
            </a:r>
            <a:r>
              <a:rPr lang="zh-CN" altLang="en-US" b="1" dirty="0">
                <a:latin typeface="+mn-lt"/>
                <a:ea typeface="+mn-ea"/>
                <a:cs typeface="+mn-ea"/>
                <a:sym typeface="+mn-lt"/>
              </a:rPr>
              <a:t>的帧结构</a:t>
            </a:r>
            <a:endParaRPr lang="zh-CN" altLang="en-US" b="1" dirty="0">
              <a:latin typeface="+mn-lt"/>
              <a:ea typeface="+mn-ea"/>
              <a:cs typeface="+mn-ea"/>
              <a:sym typeface="+mn-lt"/>
            </a:endParaRPr>
          </a:p>
        </p:txBody>
      </p:sp>
      <p:graphicFrame>
        <p:nvGraphicFramePr>
          <p:cNvPr id="50179" name="Object 4"/>
          <p:cNvGraphicFramePr>
            <a:graphicFrameLocks noGrp="1" noChangeAspect="1"/>
          </p:cNvGraphicFramePr>
          <p:nvPr>
            <p:ph sz="half" idx="2"/>
          </p:nvPr>
        </p:nvGraphicFramePr>
        <p:xfrm>
          <a:off x="1031515" y="909690"/>
          <a:ext cx="6780485" cy="3743273"/>
        </p:xfrm>
        <a:graphic>
          <a:graphicData uri="http://schemas.openxmlformats.org/presentationml/2006/ole">
            <mc:AlternateContent xmlns:mc="http://schemas.openxmlformats.org/markup-compatibility/2006">
              <mc:Choice xmlns:v="urn:schemas-microsoft-com:vml" Requires="v">
                <p:oleObj spid="_x0000_s50211" name="Visio" r:id="rId1" imgW="3674745" imgH="2336800" progId="Visio.Drawing.11">
                  <p:embed/>
                </p:oleObj>
              </mc:Choice>
              <mc:Fallback>
                <p:oleObj name="Visio" r:id="rId1" imgW="3674745" imgH="2336800" progId="Visio.Drawing.11">
                  <p:embed/>
                  <p:pic>
                    <p:nvPicPr>
                      <p:cNvPr id="0" name="Object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15" y="909690"/>
                        <a:ext cx="6780485" cy="3743273"/>
                      </a:xfrm>
                      <a:prstGeom prst="rect">
                        <a:avLst/>
                      </a:prstGeom>
                      <a:noFill/>
                      <a:ln>
                        <a:noFill/>
                      </a:ln>
                    </p:spPr>
                  </p:pic>
                </p:oleObj>
              </mc:Fallback>
            </mc:AlternateContent>
          </a:graphicData>
        </a:graphic>
      </p:graphicFrame>
      <p:sp>
        <p:nvSpPr>
          <p:cNvPr id="46084" name="矩形 1"/>
          <p:cNvSpPr>
            <a:spLocks noChangeArrowheads="1"/>
          </p:cNvSpPr>
          <p:nvPr/>
        </p:nvSpPr>
        <p:spPr bwMode="auto">
          <a:xfrm>
            <a:off x="119632" y="4797152"/>
            <a:ext cx="86042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en-US" altLang="zh-CN" sz="2000" dirty="0">
                <a:latin typeface="+mn-lt"/>
                <a:ea typeface="+mn-ea"/>
                <a:cs typeface="+mn-ea"/>
                <a:sym typeface="+mn-lt"/>
              </a:rPr>
              <a:t>ITU-T</a:t>
            </a:r>
            <a:r>
              <a:rPr lang="zh-CN" altLang="en-US" sz="2000" dirty="0">
                <a:latin typeface="+mn-lt"/>
                <a:ea typeface="+mn-ea"/>
                <a:cs typeface="+mn-ea"/>
                <a:sym typeface="+mn-lt"/>
              </a:rPr>
              <a:t>建议</a:t>
            </a:r>
            <a:r>
              <a:rPr lang="en-US" altLang="zh-CN" sz="2000" dirty="0">
                <a:latin typeface="+mn-lt"/>
                <a:ea typeface="+mn-ea"/>
                <a:cs typeface="+mn-ea"/>
                <a:sym typeface="+mn-lt"/>
              </a:rPr>
              <a:t>G.709</a:t>
            </a:r>
            <a:r>
              <a:rPr lang="zh-CN" altLang="en-US" sz="2000" dirty="0">
                <a:latin typeface="+mn-lt"/>
                <a:ea typeface="+mn-ea"/>
                <a:cs typeface="+mn-ea"/>
                <a:sym typeface="+mn-lt"/>
              </a:rPr>
              <a:t>中采纳了一种矩形块状的</a:t>
            </a:r>
            <a:r>
              <a:rPr lang="en-US" altLang="zh-CN" sz="2000" dirty="0">
                <a:latin typeface="+mn-lt"/>
                <a:ea typeface="+mn-ea"/>
                <a:cs typeface="+mn-ea"/>
                <a:sym typeface="+mn-lt"/>
              </a:rPr>
              <a:t>STM-N</a:t>
            </a:r>
            <a:r>
              <a:rPr lang="zh-CN" altLang="en-US" sz="2000" dirty="0">
                <a:latin typeface="+mn-lt"/>
                <a:ea typeface="+mn-ea"/>
                <a:cs typeface="+mn-ea"/>
                <a:sym typeface="+mn-lt"/>
              </a:rPr>
              <a:t>帧结构，每一帧由</a:t>
            </a:r>
            <a:r>
              <a:rPr lang="en-US" altLang="zh-CN" sz="2000" dirty="0">
                <a:latin typeface="+mn-lt"/>
                <a:ea typeface="+mn-ea"/>
                <a:cs typeface="+mn-ea"/>
                <a:sym typeface="+mn-lt"/>
              </a:rPr>
              <a:t>270×N</a:t>
            </a:r>
            <a:r>
              <a:rPr lang="zh-CN" altLang="en-US" sz="2000" dirty="0">
                <a:latin typeface="+mn-lt"/>
                <a:ea typeface="+mn-ea"/>
                <a:cs typeface="+mn-ea"/>
                <a:sym typeface="+mn-lt"/>
              </a:rPr>
              <a:t>列和</a:t>
            </a:r>
            <a:r>
              <a:rPr lang="en-US" altLang="zh-CN" sz="2000" dirty="0">
                <a:latin typeface="+mn-lt"/>
                <a:ea typeface="+mn-ea"/>
                <a:cs typeface="+mn-ea"/>
                <a:sym typeface="+mn-lt"/>
              </a:rPr>
              <a:t>9</a:t>
            </a:r>
            <a:r>
              <a:rPr lang="zh-CN" altLang="en-US" sz="2000" dirty="0">
                <a:latin typeface="+mn-lt"/>
                <a:ea typeface="+mn-ea"/>
                <a:cs typeface="+mn-ea"/>
                <a:sym typeface="+mn-lt"/>
              </a:rPr>
              <a:t>行组成。</a:t>
            </a:r>
            <a:r>
              <a:rPr lang="zh-CN" altLang="en-US" sz="1400" dirty="0">
                <a:latin typeface="+mn-lt"/>
                <a:ea typeface="+mn-ea"/>
                <a:cs typeface="+mn-ea"/>
                <a:sym typeface="+mn-lt"/>
              </a:rPr>
              <a:t> </a:t>
            </a:r>
            <a:endParaRPr lang="zh-CN" altLang="en-US" sz="1400" dirty="0">
              <a:latin typeface="+mn-lt"/>
              <a:ea typeface="+mn-ea"/>
              <a:cs typeface="+mn-ea"/>
              <a:sym typeface="+mn-lt"/>
            </a:endParaRPr>
          </a:p>
          <a:p>
            <a:pPr algn="just" eaLnBrk="1" latinLnBrk="0" hangingPunct="1">
              <a:lnSpc>
                <a:spcPct val="120000"/>
              </a:lnSpc>
              <a:spcBef>
                <a:spcPct val="0"/>
              </a:spcBef>
              <a:buFontTx/>
              <a:buNone/>
              <a:defRPr/>
            </a:pPr>
            <a:r>
              <a:rPr lang="en-US" altLang="zh-CN" sz="2000" dirty="0">
                <a:latin typeface="+mn-lt"/>
                <a:ea typeface="+mn-ea"/>
                <a:cs typeface="+mn-ea"/>
                <a:sym typeface="+mn-lt"/>
              </a:rPr>
              <a:t>STM-n</a:t>
            </a:r>
            <a:r>
              <a:rPr lang="zh-CN" altLang="en-US" sz="2000" dirty="0">
                <a:latin typeface="+mn-lt"/>
                <a:ea typeface="+mn-ea"/>
                <a:cs typeface="+mn-ea"/>
                <a:sym typeface="+mn-lt"/>
              </a:rPr>
              <a:t>帧的长度也是</a:t>
            </a:r>
            <a:r>
              <a:rPr lang="en-US" altLang="zh-CN" sz="2000" dirty="0">
                <a:latin typeface="+mn-lt"/>
                <a:ea typeface="+mn-ea"/>
                <a:cs typeface="+mn-ea"/>
                <a:sym typeface="+mn-lt"/>
              </a:rPr>
              <a:t>125us</a:t>
            </a:r>
            <a:r>
              <a:rPr lang="zh-CN" altLang="en-US" sz="2000" dirty="0">
                <a:latin typeface="+mn-lt"/>
                <a:ea typeface="+mn-ea"/>
                <a:cs typeface="+mn-ea"/>
                <a:sym typeface="+mn-lt"/>
              </a:rPr>
              <a:t>，即</a:t>
            </a:r>
            <a:r>
              <a:rPr lang="en-US" altLang="zh-CN" sz="2000" dirty="0">
                <a:latin typeface="+mn-lt"/>
                <a:ea typeface="+mn-ea"/>
                <a:cs typeface="+mn-ea"/>
                <a:sym typeface="+mn-lt"/>
              </a:rPr>
              <a:t>1s</a:t>
            </a:r>
            <a:r>
              <a:rPr lang="zh-CN" altLang="en-US" sz="2000" dirty="0">
                <a:latin typeface="+mn-lt"/>
                <a:ea typeface="+mn-ea"/>
                <a:cs typeface="+mn-ea"/>
                <a:sym typeface="+mn-lt"/>
              </a:rPr>
              <a:t>传送</a:t>
            </a:r>
            <a:r>
              <a:rPr lang="en-US" altLang="zh-CN" sz="2000" dirty="0">
                <a:latin typeface="+mn-lt"/>
                <a:ea typeface="+mn-ea"/>
                <a:cs typeface="+mn-ea"/>
                <a:sym typeface="+mn-lt"/>
              </a:rPr>
              <a:t>8000</a:t>
            </a:r>
            <a:r>
              <a:rPr lang="zh-CN" altLang="en-US" sz="2000" dirty="0">
                <a:latin typeface="+mn-lt"/>
                <a:ea typeface="+mn-ea"/>
                <a:cs typeface="+mn-ea"/>
                <a:sym typeface="+mn-lt"/>
              </a:rPr>
              <a:t>帧。</a:t>
            </a:r>
            <a:r>
              <a:rPr lang="zh-CN" altLang="en-US" sz="1400" dirty="0">
                <a:latin typeface="+mn-lt"/>
                <a:ea typeface="+mn-ea"/>
                <a:cs typeface="+mn-ea"/>
                <a:sym typeface="+mn-lt"/>
              </a:rPr>
              <a:t> </a:t>
            </a:r>
            <a:endParaRPr lang="zh-CN" altLang="en-US" sz="1400" dirty="0">
              <a:latin typeface="+mn-lt"/>
              <a:ea typeface="+mn-ea"/>
              <a:cs typeface="+mn-ea"/>
              <a:sym typeface="+mn-lt"/>
            </a:endParaRPr>
          </a:p>
          <a:p>
            <a:pPr algn="just" eaLnBrk="1" latinLnBrk="0" hangingPunct="1">
              <a:lnSpc>
                <a:spcPct val="120000"/>
              </a:lnSpc>
              <a:spcBef>
                <a:spcPct val="0"/>
              </a:spcBef>
              <a:buFontTx/>
              <a:buNone/>
              <a:defRPr/>
            </a:pPr>
            <a:r>
              <a:rPr lang="zh-CN" altLang="en-US" sz="2000" dirty="0">
                <a:latin typeface="+mn-lt"/>
                <a:ea typeface="+mn-ea"/>
                <a:cs typeface="+mn-ea"/>
                <a:sym typeface="+mn-lt"/>
              </a:rPr>
              <a:t>每个</a:t>
            </a:r>
            <a:r>
              <a:rPr lang="en-US" altLang="zh-CN" sz="2000" dirty="0">
                <a:latin typeface="+mn-lt"/>
                <a:ea typeface="+mn-ea"/>
                <a:cs typeface="+mn-ea"/>
                <a:sym typeface="+mn-lt"/>
              </a:rPr>
              <a:t>STM</a:t>
            </a:r>
            <a:r>
              <a:rPr lang="zh-CN" altLang="en-US" sz="2000" dirty="0">
                <a:latin typeface="+mn-lt"/>
                <a:ea typeface="+mn-ea"/>
                <a:cs typeface="+mn-ea"/>
                <a:sym typeface="+mn-lt"/>
              </a:rPr>
              <a:t>帧由段开销</a:t>
            </a:r>
            <a:r>
              <a:rPr lang="en-US" altLang="zh-CN" sz="2000" dirty="0">
                <a:latin typeface="+mn-lt"/>
                <a:ea typeface="+mn-ea"/>
                <a:cs typeface="+mn-ea"/>
                <a:sym typeface="+mn-lt"/>
              </a:rPr>
              <a:t>SOH(Section Overhead)</a:t>
            </a:r>
            <a:r>
              <a:rPr lang="zh-CN" altLang="en-US" sz="2000" dirty="0">
                <a:latin typeface="+mn-lt"/>
                <a:ea typeface="+mn-ea"/>
                <a:cs typeface="+mn-ea"/>
                <a:sym typeface="+mn-lt"/>
              </a:rPr>
              <a:t>、管理单元指针</a:t>
            </a:r>
            <a:r>
              <a:rPr lang="en-US" altLang="zh-CN" sz="2000" dirty="0">
                <a:latin typeface="+mn-lt"/>
                <a:ea typeface="+mn-ea"/>
                <a:cs typeface="+mn-ea"/>
                <a:sym typeface="+mn-lt"/>
              </a:rPr>
              <a:t>(</a:t>
            </a:r>
            <a:r>
              <a:rPr lang="en-US" altLang="zh-CN" sz="2000" dirty="0" err="1">
                <a:latin typeface="+mn-lt"/>
                <a:ea typeface="+mn-ea"/>
                <a:cs typeface="+mn-ea"/>
                <a:sym typeface="+mn-lt"/>
              </a:rPr>
              <a:t>AU-PTR:Administrative</a:t>
            </a:r>
            <a:r>
              <a:rPr lang="en-US" altLang="zh-CN" sz="2000" dirty="0">
                <a:latin typeface="+mn-lt"/>
                <a:ea typeface="+mn-ea"/>
                <a:cs typeface="+mn-ea"/>
                <a:sym typeface="+mn-lt"/>
              </a:rPr>
              <a:t> Unit Pointer)</a:t>
            </a:r>
            <a:r>
              <a:rPr lang="zh-CN" altLang="en-US" sz="2000" dirty="0">
                <a:latin typeface="+mn-lt"/>
                <a:ea typeface="+mn-ea"/>
                <a:cs typeface="+mn-ea"/>
                <a:sym typeface="+mn-lt"/>
              </a:rPr>
              <a:t>和 </a:t>
            </a:r>
            <a:r>
              <a:rPr lang="en-US" altLang="zh-CN" sz="2000" dirty="0">
                <a:latin typeface="+mn-lt"/>
                <a:ea typeface="+mn-ea"/>
                <a:cs typeface="+mn-ea"/>
                <a:sym typeface="+mn-lt"/>
              </a:rPr>
              <a:t>STM</a:t>
            </a:r>
            <a:r>
              <a:rPr lang="zh-CN" altLang="en-US" sz="2000" dirty="0">
                <a:latin typeface="+mn-lt"/>
                <a:ea typeface="+mn-ea"/>
                <a:cs typeface="+mn-ea"/>
                <a:sym typeface="+mn-lt"/>
              </a:rPr>
              <a:t>净负荷</a:t>
            </a:r>
            <a:r>
              <a:rPr lang="en-US" altLang="zh-CN" sz="2000" dirty="0">
                <a:latin typeface="+mn-lt"/>
                <a:ea typeface="+mn-ea"/>
                <a:cs typeface="+mn-ea"/>
                <a:sym typeface="+mn-lt"/>
              </a:rPr>
              <a:t>(Payload)</a:t>
            </a:r>
            <a:r>
              <a:rPr lang="zh-CN" altLang="en-US" sz="2000" dirty="0">
                <a:latin typeface="+mn-lt"/>
                <a:ea typeface="+mn-ea"/>
                <a:cs typeface="+mn-ea"/>
                <a:sym typeface="+mn-lt"/>
              </a:rPr>
              <a:t>三部分组成。</a:t>
            </a:r>
            <a:endParaRPr lang="zh-CN" altLang="en-US" sz="2000" dirty="0">
              <a:latin typeface="+mn-lt"/>
              <a:ea typeface="+mn-ea"/>
              <a:cs typeface="+mn-ea"/>
              <a:sym typeface="+mn-lt"/>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SDH</a:t>
            </a:r>
            <a:r>
              <a:rPr lang="zh-CN" altLang="en-US" b="1">
                <a:latin typeface="+mn-lt"/>
                <a:ea typeface="+mn-ea"/>
                <a:cs typeface="+mn-ea"/>
                <a:sym typeface="+mn-lt"/>
              </a:rPr>
              <a:t>的帧结构</a:t>
            </a:r>
            <a:endParaRPr lang="zh-CN" altLang="en-US" b="1">
              <a:latin typeface="+mn-lt"/>
              <a:ea typeface="+mn-ea"/>
              <a:cs typeface="+mn-ea"/>
              <a:sym typeface="+mn-lt"/>
            </a:endParaRPr>
          </a:p>
        </p:txBody>
      </p:sp>
      <p:sp>
        <p:nvSpPr>
          <p:cNvPr id="40963" name="Rectangle 3"/>
          <p:cNvSpPr>
            <a:spLocks noGrp="1" noChangeArrowheads="1"/>
          </p:cNvSpPr>
          <p:nvPr>
            <p:ph type="body" sz="half" idx="1"/>
          </p:nvPr>
        </p:nvSpPr>
        <p:spPr>
          <a:xfrm>
            <a:off x="539552" y="3448049"/>
            <a:ext cx="8455223" cy="3221311"/>
          </a:xfrm>
        </p:spPr>
        <p:txBody>
          <a:bodyPr rtlCol="0">
            <a:normAutofit/>
          </a:bodyPr>
          <a:lstStyle/>
          <a:p>
            <a:pPr algn="just">
              <a:lnSpc>
                <a:spcPct val="120000"/>
              </a:lnSpc>
              <a:spcBef>
                <a:spcPct val="0"/>
              </a:spcBef>
              <a:defRPr/>
            </a:pPr>
            <a:r>
              <a:rPr lang="en-US" altLang="zh-CN" sz="2400" b="1" dirty="0">
                <a:ea typeface="+mn-ea"/>
                <a:cs typeface="+mn-ea"/>
                <a:sym typeface="+mn-lt"/>
              </a:rPr>
              <a:t>SOH</a:t>
            </a:r>
            <a:r>
              <a:rPr lang="zh-CN" altLang="en-US" sz="2400" b="1" dirty="0">
                <a:ea typeface="+mn-ea"/>
                <a:cs typeface="+mn-ea"/>
                <a:sym typeface="+mn-lt"/>
              </a:rPr>
              <a:t>：为了保证信息正常灵活的传输所需的附加字节，供网络运行、维护、管理使用。又进一步分为</a:t>
            </a:r>
            <a:r>
              <a:rPr lang="zh-CN" altLang="en-US" sz="2400" b="1" dirty="0">
                <a:solidFill>
                  <a:srgbClr val="FF0000"/>
                </a:solidFill>
                <a:ea typeface="+mn-ea"/>
                <a:cs typeface="+mn-ea"/>
                <a:sym typeface="+mn-lt"/>
              </a:rPr>
              <a:t>再生段开销（</a:t>
            </a:r>
            <a:r>
              <a:rPr lang="en-US" altLang="zh-CN" sz="2400" b="1" dirty="0">
                <a:solidFill>
                  <a:srgbClr val="FF0000"/>
                </a:solidFill>
                <a:ea typeface="+mn-ea"/>
                <a:cs typeface="+mn-ea"/>
                <a:sym typeface="+mn-lt"/>
              </a:rPr>
              <a:t>RSOH</a:t>
            </a:r>
            <a:r>
              <a:rPr lang="zh-CN" altLang="en-US" sz="2400" b="1" dirty="0">
                <a:solidFill>
                  <a:srgbClr val="FF0000"/>
                </a:solidFill>
                <a:ea typeface="+mn-ea"/>
                <a:cs typeface="+mn-ea"/>
                <a:sym typeface="+mn-lt"/>
              </a:rPr>
              <a:t>）和复用段开销（</a:t>
            </a:r>
            <a:r>
              <a:rPr lang="en-US" altLang="zh-CN" sz="2400" b="1" dirty="0">
                <a:solidFill>
                  <a:srgbClr val="FF0000"/>
                </a:solidFill>
                <a:ea typeface="+mn-ea"/>
                <a:cs typeface="+mn-ea"/>
                <a:sym typeface="+mn-lt"/>
              </a:rPr>
              <a:t>MSOH</a:t>
            </a:r>
            <a:r>
              <a:rPr lang="zh-CN" altLang="en-US" sz="2400" b="1" dirty="0">
                <a:solidFill>
                  <a:srgbClr val="FF0000"/>
                </a:solidFill>
                <a:ea typeface="+mn-ea"/>
                <a:cs typeface="+mn-ea"/>
                <a:sym typeface="+mn-lt"/>
              </a:rPr>
              <a:t>）</a:t>
            </a:r>
            <a:r>
              <a:rPr lang="zh-CN" altLang="en-US" sz="2400" b="1" dirty="0">
                <a:ea typeface="+mn-ea"/>
                <a:cs typeface="+mn-ea"/>
                <a:sym typeface="+mn-lt"/>
              </a:rPr>
              <a:t>。 </a:t>
            </a:r>
            <a:endParaRPr lang="zh-CN" altLang="en-US" sz="2400" b="1" dirty="0">
              <a:ea typeface="+mn-ea"/>
              <a:cs typeface="+mn-ea"/>
              <a:sym typeface="+mn-lt"/>
            </a:endParaRPr>
          </a:p>
          <a:p>
            <a:pPr algn="just">
              <a:lnSpc>
                <a:spcPct val="120000"/>
              </a:lnSpc>
              <a:spcBef>
                <a:spcPct val="0"/>
              </a:spcBef>
              <a:defRPr/>
            </a:pPr>
            <a:r>
              <a:rPr lang="zh-CN" altLang="en-US" sz="2400" b="1" dirty="0">
                <a:ea typeface="+mn-ea"/>
                <a:cs typeface="+mn-ea"/>
                <a:sym typeface="+mn-lt"/>
              </a:rPr>
              <a:t>净负荷区域：包含各支路信息，以及少量用于通道性能监视、管理和控制的</a:t>
            </a:r>
            <a:r>
              <a:rPr lang="zh-CN" altLang="en-US" sz="2400" b="1" dirty="0">
                <a:solidFill>
                  <a:srgbClr val="FF0000"/>
                </a:solidFill>
                <a:ea typeface="+mn-ea"/>
                <a:cs typeface="+mn-ea"/>
                <a:sym typeface="+mn-lt"/>
              </a:rPr>
              <a:t>通道开销字节</a:t>
            </a:r>
            <a:r>
              <a:rPr lang="en-US" altLang="zh-CN" sz="2400" b="1" dirty="0">
                <a:solidFill>
                  <a:srgbClr val="FF0000"/>
                </a:solidFill>
                <a:ea typeface="+mn-ea"/>
                <a:cs typeface="+mn-ea"/>
                <a:sym typeface="+mn-lt"/>
              </a:rPr>
              <a:t>(</a:t>
            </a:r>
            <a:r>
              <a:rPr lang="en-US" altLang="zh-CN" sz="2400" b="1" dirty="0">
                <a:ea typeface="+mn-ea"/>
                <a:cs typeface="+mn-ea"/>
                <a:sym typeface="+mn-lt"/>
              </a:rPr>
              <a:t>POH)</a:t>
            </a:r>
            <a:r>
              <a:rPr lang="zh-CN" altLang="en-US" sz="2400" b="1" dirty="0">
                <a:ea typeface="+mn-ea"/>
                <a:cs typeface="+mn-ea"/>
                <a:sym typeface="+mn-lt"/>
              </a:rPr>
              <a:t>。</a:t>
            </a:r>
            <a:endParaRPr lang="zh-CN" altLang="en-US" sz="2400" b="1" dirty="0">
              <a:ea typeface="+mn-ea"/>
              <a:cs typeface="+mn-ea"/>
              <a:sym typeface="+mn-lt"/>
            </a:endParaRPr>
          </a:p>
          <a:p>
            <a:pPr algn="just">
              <a:lnSpc>
                <a:spcPct val="120000"/>
              </a:lnSpc>
              <a:spcBef>
                <a:spcPct val="0"/>
              </a:spcBef>
              <a:defRPr/>
            </a:pPr>
            <a:r>
              <a:rPr lang="zh-CN" altLang="en-US" sz="2400" b="1" dirty="0">
                <a:ea typeface="+mn-ea"/>
                <a:cs typeface="+mn-ea"/>
                <a:sym typeface="+mn-lt"/>
              </a:rPr>
              <a:t>管理单元指针：指示信息净负荷中第一字节在</a:t>
            </a:r>
            <a:r>
              <a:rPr lang="en-US" altLang="zh-CN" sz="2400" b="1" dirty="0">
                <a:ea typeface="+mn-ea"/>
                <a:cs typeface="+mn-ea"/>
                <a:sym typeface="+mn-lt"/>
              </a:rPr>
              <a:t>STM-1</a:t>
            </a:r>
            <a:r>
              <a:rPr lang="zh-CN" altLang="en-US" sz="2400" b="1" dirty="0">
                <a:ea typeface="+mn-ea"/>
                <a:cs typeface="+mn-ea"/>
                <a:sym typeface="+mn-lt"/>
              </a:rPr>
              <a:t>帧内的准确位置，以便正确提取与分解净负荷中的信息。  </a:t>
            </a:r>
            <a:endParaRPr lang="zh-CN" altLang="en-US" sz="2400" b="1" dirty="0">
              <a:ea typeface="+mn-ea"/>
              <a:cs typeface="+mn-ea"/>
              <a:sym typeface="+mn-lt"/>
            </a:endParaRPr>
          </a:p>
        </p:txBody>
      </p:sp>
      <p:graphicFrame>
        <p:nvGraphicFramePr>
          <p:cNvPr id="51204" name="Object 4"/>
          <p:cNvGraphicFramePr>
            <a:graphicFrameLocks noGrp="1" noChangeAspect="1"/>
          </p:cNvGraphicFramePr>
          <p:nvPr>
            <p:ph sz="half" idx="2"/>
          </p:nvPr>
        </p:nvGraphicFramePr>
        <p:xfrm>
          <a:off x="395536" y="273050"/>
          <a:ext cx="4675188" cy="2978150"/>
        </p:xfrm>
        <a:graphic>
          <a:graphicData uri="http://schemas.openxmlformats.org/presentationml/2006/ole">
            <mc:AlternateContent xmlns:mc="http://schemas.openxmlformats.org/markup-compatibility/2006">
              <mc:Choice xmlns:v="urn:schemas-microsoft-com:vml" Requires="v">
                <p:oleObj spid="_x0000_s51237" name="Visio" r:id="rId1" imgW="3674745" imgH="2336800" progId="Visio.Drawing.11">
                  <p:embed/>
                </p:oleObj>
              </mc:Choice>
              <mc:Fallback>
                <p:oleObj name="Visio" r:id="rId1" imgW="3674745" imgH="2336800" progId="Visio.Drawing.11">
                  <p:embed/>
                  <p:pic>
                    <p:nvPicPr>
                      <p:cNvPr id="0" name="Object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73050"/>
                        <a:ext cx="4675188" cy="2978150"/>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69988" name="Text Box 4"/>
          <p:cNvSpPr txBox="1">
            <a:spLocks noChangeArrowheads="1"/>
          </p:cNvSpPr>
          <p:nvPr/>
        </p:nvSpPr>
        <p:spPr bwMode="auto">
          <a:xfrm>
            <a:off x="6026150" y="441325"/>
            <a:ext cx="2986088" cy="264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r>
              <a:rPr lang="zh-CN" altLang="en-US" sz="2000">
                <a:solidFill>
                  <a:srgbClr val="FF5050"/>
                </a:solidFill>
                <a:latin typeface="+mn-lt"/>
                <a:ea typeface="+mn-ea"/>
                <a:cs typeface="+mn-ea"/>
                <a:sym typeface="+mn-lt"/>
              </a:rPr>
              <a:t>注意：</a:t>
            </a:r>
            <a:endParaRPr lang="zh-CN" altLang="en-US" sz="2000">
              <a:solidFill>
                <a:srgbClr val="FF5050"/>
              </a:solidFill>
              <a:latin typeface="+mn-lt"/>
              <a:ea typeface="+mn-ea"/>
              <a:cs typeface="+mn-ea"/>
              <a:sym typeface="+mn-lt"/>
            </a:endParaRPr>
          </a:p>
          <a:p>
            <a:pPr eaLnBrk="1" hangingPunct="1">
              <a:lnSpc>
                <a:spcPct val="120000"/>
              </a:lnSpc>
              <a:spcBef>
                <a:spcPct val="0"/>
              </a:spcBef>
              <a:buFontTx/>
              <a:buNone/>
              <a:defRPr/>
            </a:pPr>
            <a:r>
              <a:rPr lang="zh-CN" altLang="en-US" sz="2000">
                <a:solidFill>
                  <a:srgbClr val="FF5050"/>
                </a:solidFill>
                <a:latin typeface="+mn-lt"/>
                <a:ea typeface="+mn-ea"/>
                <a:cs typeface="+mn-ea"/>
                <a:sym typeface="+mn-lt"/>
              </a:rPr>
              <a:t>信息净负荷并不等于有效负荷，因为信息净负荷中存放的是经过打包的低速信号，即在低速信号中加上了相应的</a:t>
            </a:r>
            <a:r>
              <a:rPr lang="en-US" altLang="zh-CN" sz="2000">
                <a:solidFill>
                  <a:srgbClr val="FF5050"/>
                </a:solidFill>
                <a:latin typeface="+mn-lt"/>
                <a:ea typeface="+mn-ea"/>
                <a:cs typeface="+mn-ea"/>
                <a:sym typeface="+mn-lt"/>
              </a:rPr>
              <a:t>POH</a:t>
            </a:r>
            <a:r>
              <a:rPr lang="zh-CN" altLang="en-US" sz="2000">
                <a:solidFill>
                  <a:srgbClr val="FF5050"/>
                </a:solidFill>
                <a:latin typeface="+mn-lt"/>
                <a:ea typeface="+mn-ea"/>
                <a:cs typeface="+mn-ea"/>
                <a:sym typeface="+mn-lt"/>
              </a:rPr>
              <a:t>。</a:t>
            </a:r>
            <a:endParaRPr lang="zh-CN" altLang="en-US" sz="2000">
              <a:solidFill>
                <a:srgbClr val="FF5050"/>
              </a:solidFill>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63">
                                            <p:txEl>
                                              <p:pRg st="1" end="1"/>
                                            </p:txEl>
                                          </p:spTgt>
                                        </p:tgtEl>
                                        <p:attrNameLst>
                                          <p:attrName>style.visibility</p:attrName>
                                        </p:attrNameLst>
                                      </p:cBhvr>
                                      <p:to>
                                        <p:strVal val="visible"/>
                                      </p:to>
                                    </p:set>
                                    <p:anim calcmode="lin" valueType="num">
                                      <p:cBhvr additive="base">
                                        <p:cTn id="7" dur="500" fill="hold"/>
                                        <p:tgtEl>
                                          <p:spTgt spid="4096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69988"/>
                                        </p:tgtEl>
                                        <p:attrNameLst>
                                          <p:attrName>style.visibility</p:attrName>
                                        </p:attrNameLst>
                                      </p:cBhvr>
                                      <p:to>
                                        <p:strVal val="visible"/>
                                      </p:to>
                                    </p:set>
                                    <p:animEffect transition="in" filter="slide(fromBottom)">
                                      <p:cBhvr>
                                        <p:cTn id="13" dur="500"/>
                                        <p:tgtEl>
                                          <p:spTgt spid="16998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963">
                                            <p:txEl>
                                              <p:pRg st="2" end="2"/>
                                            </p:txEl>
                                          </p:spTgt>
                                        </p:tgtEl>
                                        <p:attrNameLst>
                                          <p:attrName>style.visibility</p:attrName>
                                        </p:attrNameLst>
                                      </p:cBhvr>
                                      <p:to>
                                        <p:strVal val="visible"/>
                                      </p:to>
                                    </p:set>
                                    <p:anim calcmode="lin" valueType="num">
                                      <p:cBhvr additive="base">
                                        <p:cTn id="18" dur="500" fill="hold"/>
                                        <p:tgtEl>
                                          <p:spTgt spid="4096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09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SDH</a:t>
            </a:r>
            <a:r>
              <a:rPr lang="zh-CN" altLang="en-US" b="1">
                <a:latin typeface="+mn-lt"/>
                <a:ea typeface="+mn-ea"/>
                <a:cs typeface="+mn-ea"/>
                <a:sym typeface="+mn-lt"/>
              </a:rPr>
              <a:t>开销的功能</a:t>
            </a:r>
            <a:endParaRPr lang="zh-CN" altLang="en-US" b="1">
              <a:latin typeface="+mn-lt"/>
              <a:ea typeface="+mn-ea"/>
              <a:cs typeface="+mn-ea"/>
              <a:sym typeface="+mn-lt"/>
            </a:endParaRPr>
          </a:p>
        </p:txBody>
      </p:sp>
      <p:sp>
        <p:nvSpPr>
          <p:cNvPr id="48131" name="Rectangle 3"/>
          <p:cNvSpPr>
            <a:spLocks noGrp="1" noChangeArrowheads="1"/>
          </p:cNvSpPr>
          <p:nvPr>
            <p:ph type="body" sz="half" idx="1"/>
          </p:nvPr>
        </p:nvSpPr>
        <p:spPr>
          <a:xfrm>
            <a:off x="0" y="3830861"/>
            <a:ext cx="9036496" cy="3023964"/>
          </a:xfrm>
        </p:spPr>
        <p:txBody>
          <a:bodyPr rtlCol="0">
            <a:normAutofit lnSpcReduction="10000"/>
          </a:bodyPr>
          <a:lstStyle/>
          <a:p>
            <a:pPr algn="just">
              <a:lnSpc>
                <a:spcPct val="120000"/>
              </a:lnSpc>
              <a:spcBef>
                <a:spcPct val="0"/>
              </a:spcBef>
              <a:defRPr/>
            </a:pPr>
            <a:r>
              <a:rPr lang="en-US" altLang="zh-CN" sz="2400" b="1" dirty="0">
                <a:ea typeface="+mn-ea"/>
                <a:cs typeface="+mn-ea"/>
                <a:sym typeface="+mn-lt"/>
              </a:rPr>
              <a:t>RSOH</a:t>
            </a:r>
            <a:r>
              <a:rPr lang="zh-CN" altLang="en-US" sz="2400" b="1" dirty="0">
                <a:ea typeface="+mn-ea"/>
                <a:cs typeface="+mn-ea"/>
                <a:sym typeface="+mn-lt"/>
              </a:rPr>
              <a:t>：负责管理</a:t>
            </a:r>
            <a:r>
              <a:rPr lang="zh-CN" altLang="en-US" sz="2400" b="1" dirty="0">
                <a:solidFill>
                  <a:srgbClr val="FF0000"/>
                </a:solidFill>
                <a:ea typeface="+mn-ea"/>
                <a:cs typeface="+mn-ea"/>
                <a:sym typeface="+mn-lt"/>
              </a:rPr>
              <a:t>再生段</a:t>
            </a:r>
            <a:r>
              <a:rPr lang="zh-CN" altLang="en-US" sz="2400" b="1" dirty="0">
                <a:ea typeface="+mn-ea"/>
                <a:cs typeface="+mn-ea"/>
                <a:sym typeface="+mn-lt"/>
              </a:rPr>
              <a:t>，支持</a:t>
            </a:r>
            <a:r>
              <a:rPr lang="en-US" altLang="zh-CN" sz="2400" b="1" dirty="0">
                <a:ea typeface="+mn-ea"/>
                <a:cs typeface="+mn-ea"/>
                <a:sym typeface="+mn-lt"/>
              </a:rPr>
              <a:t>STM-N</a:t>
            </a:r>
            <a:r>
              <a:rPr lang="zh-CN" altLang="en-US" sz="2400" b="1" dirty="0">
                <a:ea typeface="+mn-ea"/>
                <a:cs typeface="+mn-ea"/>
                <a:sym typeface="+mn-lt"/>
              </a:rPr>
              <a:t>信号的性能监视、帧定位、</a:t>
            </a:r>
            <a:r>
              <a:rPr lang="en-US" altLang="zh-CN" sz="2400" b="1" dirty="0">
                <a:ea typeface="+mn-ea"/>
                <a:cs typeface="+mn-ea"/>
                <a:sym typeface="+mn-lt"/>
              </a:rPr>
              <a:t>OAM&amp;P</a:t>
            </a:r>
            <a:r>
              <a:rPr lang="zh-CN" altLang="en-US" sz="2400" b="1" dirty="0">
                <a:ea typeface="+mn-ea"/>
                <a:cs typeface="+mn-ea"/>
                <a:sym typeface="+mn-lt"/>
              </a:rPr>
              <a:t>（运行、控制、维护、提供）信息传送。</a:t>
            </a:r>
            <a:endParaRPr lang="zh-CN" altLang="en-US" sz="2400" b="1" dirty="0">
              <a:ea typeface="+mn-ea"/>
              <a:cs typeface="+mn-ea"/>
              <a:sym typeface="+mn-lt"/>
            </a:endParaRPr>
          </a:p>
          <a:p>
            <a:pPr algn="just">
              <a:lnSpc>
                <a:spcPct val="120000"/>
              </a:lnSpc>
              <a:spcBef>
                <a:spcPct val="0"/>
              </a:spcBef>
              <a:defRPr/>
            </a:pPr>
            <a:r>
              <a:rPr lang="en-US" altLang="zh-CN" sz="2400" b="1" dirty="0">
                <a:ea typeface="+mn-ea"/>
                <a:cs typeface="+mn-ea"/>
                <a:sym typeface="+mn-lt"/>
              </a:rPr>
              <a:t>MSOH</a:t>
            </a:r>
            <a:r>
              <a:rPr lang="zh-CN" altLang="en-US" sz="2400" b="1" dirty="0">
                <a:ea typeface="+mn-ea"/>
                <a:cs typeface="+mn-ea"/>
                <a:sym typeface="+mn-lt"/>
              </a:rPr>
              <a:t>：负责管理</a:t>
            </a:r>
            <a:r>
              <a:rPr lang="zh-CN" altLang="en-US" sz="2400" b="1" dirty="0">
                <a:solidFill>
                  <a:srgbClr val="FF0000"/>
                </a:solidFill>
                <a:ea typeface="+mn-ea"/>
                <a:cs typeface="+mn-ea"/>
                <a:sym typeface="+mn-lt"/>
              </a:rPr>
              <a:t>复用段</a:t>
            </a:r>
            <a:r>
              <a:rPr lang="zh-CN" altLang="en-US" sz="2400" b="1" dirty="0">
                <a:ea typeface="+mn-ea"/>
                <a:cs typeface="+mn-ea"/>
                <a:sym typeface="+mn-lt"/>
              </a:rPr>
              <a:t>，支持复用或串联低阶信号、性能监视、自动保护切换、复用段维护等。</a:t>
            </a:r>
            <a:endParaRPr lang="zh-CN" altLang="en-US" sz="2400" b="1" dirty="0">
              <a:ea typeface="+mn-ea"/>
              <a:cs typeface="+mn-ea"/>
              <a:sym typeface="+mn-lt"/>
            </a:endParaRPr>
          </a:p>
          <a:p>
            <a:pPr algn="just">
              <a:lnSpc>
                <a:spcPct val="120000"/>
              </a:lnSpc>
              <a:spcBef>
                <a:spcPct val="0"/>
              </a:spcBef>
              <a:defRPr/>
            </a:pPr>
            <a:r>
              <a:rPr lang="en-US" altLang="zh-CN" sz="2400" b="1" dirty="0">
                <a:ea typeface="+mn-ea"/>
                <a:cs typeface="+mn-ea"/>
                <a:sym typeface="+mn-lt"/>
              </a:rPr>
              <a:t>POH</a:t>
            </a:r>
            <a:r>
              <a:rPr lang="zh-CN" altLang="en-US" sz="2400" b="1" dirty="0">
                <a:ea typeface="+mn-ea"/>
                <a:cs typeface="+mn-ea"/>
                <a:sym typeface="+mn-lt"/>
              </a:rPr>
              <a:t>（通道开销）：主要用于端到端的通道管理，支持通道的性能监视、告警指示、通道跟踪、净负荷内容指示等。 </a:t>
            </a:r>
            <a:endParaRPr lang="zh-CN" altLang="en-US" sz="2400" b="1" dirty="0">
              <a:ea typeface="+mn-ea"/>
              <a:cs typeface="+mn-ea"/>
              <a:sym typeface="+mn-lt"/>
            </a:endParaRPr>
          </a:p>
          <a:p>
            <a:pPr algn="just">
              <a:lnSpc>
                <a:spcPct val="120000"/>
              </a:lnSpc>
              <a:spcBef>
                <a:spcPct val="0"/>
              </a:spcBef>
              <a:defRPr/>
            </a:pPr>
            <a:r>
              <a:rPr lang="en-US" altLang="zh-CN" sz="2400" b="1" dirty="0">
                <a:ea typeface="+mn-ea"/>
                <a:cs typeface="+mn-ea"/>
                <a:sym typeface="+mn-lt"/>
              </a:rPr>
              <a:t>ATU-R</a:t>
            </a:r>
            <a:r>
              <a:rPr lang="zh-CN" altLang="en-US" sz="2400" b="1" dirty="0">
                <a:ea typeface="+mn-ea"/>
                <a:cs typeface="+mn-ea"/>
                <a:sym typeface="+mn-lt"/>
              </a:rPr>
              <a:t>：定位</a:t>
            </a:r>
            <a:r>
              <a:rPr lang="en-US" altLang="zh-CN" sz="2400" b="1" dirty="0">
                <a:ea typeface="+mn-ea"/>
                <a:cs typeface="+mn-ea"/>
                <a:sym typeface="+mn-lt"/>
              </a:rPr>
              <a:t>STM-N</a:t>
            </a:r>
            <a:r>
              <a:rPr lang="zh-CN" altLang="en-US" sz="2400" b="1" dirty="0">
                <a:ea typeface="+mn-ea"/>
                <a:cs typeface="+mn-ea"/>
                <a:sym typeface="+mn-lt"/>
              </a:rPr>
              <a:t>净负荷的起始位置。 </a:t>
            </a:r>
            <a:endParaRPr lang="zh-CN" altLang="en-US" sz="2400" b="1" dirty="0">
              <a:ea typeface="+mn-ea"/>
              <a:cs typeface="+mn-ea"/>
              <a:sym typeface="+mn-lt"/>
            </a:endParaRPr>
          </a:p>
        </p:txBody>
      </p:sp>
      <p:graphicFrame>
        <p:nvGraphicFramePr>
          <p:cNvPr id="52228" name="Object 4"/>
          <p:cNvGraphicFramePr>
            <a:graphicFrameLocks noGrp="1" noChangeAspect="1"/>
          </p:cNvGraphicFramePr>
          <p:nvPr>
            <p:ph sz="half" idx="2"/>
          </p:nvPr>
        </p:nvGraphicFramePr>
        <p:xfrm>
          <a:off x="251520" y="988442"/>
          <a:ext cx="4110038" cy="2617788"/>
        </p:xfrm>
        <a:graphic>
          <a:graphicData uri="http://schemas.openxmlformats.org/presentationml/2006/ole">
            <mc:AlternateContent xmlns:mc="http://schemas.openxmlformats.org/markup-compatibility/2006">
              <mc:Choice xmlns:v="urn:schemas-microsoft-com:vml" Requires="v">
                <p:oleObj spid="_x0000_s52261" name="Visio" r:id="rId1" imgW="3674745" imgH="2336800" progId="Visio.Drawing.11">
                  <p:embed/>
                </p:oleObj>
              </mc:Choice>
              <mc:Fallback>
                <p:oleObj name="Visio" r:id="rId1" imgW="3674745" imgH="2336800" progId="Visio.Drawing.11">
                  <p:embed/>
                  <p:pic>
                    <p:nvPicPr>
                      <p:cNvPr id="0" name="Object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988442"/>
                        <a:ext cx="4110038" cy="2617788"/>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71012" name="Text Box 4"/>
          <p:cNvSpPr txBox="1">
            <a:spLocks noChangeArrowheads="1"/>
          </p:cNvSpPr>
          <p:nvPr/>
        </p:nvSpPr>
        <p:spPr bwMode="auto">
          <a:xfrm>
            <a:off x="4788024" y="1530573"/>
            <a:ext cx="3744912" cy="1533525"/>
          </a:xfrm>
          <a:prstGeom prst="rect">
            <a:avLst/>
          </a:prstGeom>
          <a:solidFill>
            <a:srgbClr val="FFFFCC"/>
          </a:solidFill>
          <a:ln w="7938">
            <a:solidFill>
              <a:schemeClr val="accent2"/>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dirty="0">
                <a:latin typeface="+mn-lt"/>
                <a:ea typeface="+mn-ea"/>
                <a:cs typeface="+mn-ea"/>
                <a:sym typeface="+mn-lt"/>
              </a:rPr>
              <a:t>段其实也相当于一条大的传输通道，</a:t>
            </a:r>
            <a:r>
              <a:rPr lang="en-US" altLang="zh-CN" sz="2000" dirty="0">
                <a:latin typeface="+mn-lt"/>
                <a:ea typeface="+mn-ea"/>
                <a:cs typeface="+mn-ea"/>
                <a:sym typeface="+mn-lt"/>
              </a:rPr>
              <a:t>RSOH</a:t>
            </a:r>
            <a:r>
              <a:rPr lang="zh-CN" altLang="en-US" sz="2000" dirty="0">
                <a:latin typeface="+mn-lt"/>
                <a:ea typeface="+mn-ea"/>
                <a:cs typeface="+mn-ea"/>
                <a:sym typeface="+mn-lt"/>
              </a:rPr>
              <a:t>和</a:t>
            </a:r>
            <a:r>
              <a:rPr lang="en-US" altLang="zh-CN" sz="2000" dirty="0">
                <a:latin typeface="+mn-lt"/>
                <a:ea typeface="+mn-ea"/>
                <a:cs typeface="+mn-ea"/>
                <a:sym typeface="+mn-lt"/>
              </a:rPr>
              <a:t>MSOH</a:t>
            </a:r>
            <a:r>
              <a:rPr lang="zh-CN" altLang="en-US" sz="2000" dirty="0">
                <a:latin typeface="+mn-lt"/>
                <a:ea typeface="+mn-ea"/>
                <a:cs typeface="+mn-ea"/>
                <a:sym typeface="+mn-lt"/>
              </a:rPr>
              <a:t>的作用也就是对这一条大的传输通道进行监控。</a:t>
            </a:r>
            <a:endParaRPr lang="zh-CN" altLang="en-US" sz="2000" dirty="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71012"/>
                                        </p:tgtEl>
                                        <p:attrNameLst>
                                          <p:attrName>style.visibility</p:attrName>
                                        </p:attrNameLst>
                                      </p:cBhvr>
                                      <p:to>
                                        <p:strVal val="visible"/>
                                      </p:to>
                                    </p:set>
                                    <p:animEffect transition="in" filter="slide(fromBottom)">
                                      <p:cBhvr>
                                        <p:cTn id="7" dur="500"/>
                                        <p:tgtEl>
                                          <p:spTgt spid="1710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 name="Rectangle 2"/>
          <p:cNvSpPr>
            <a:spLocks noChangeArrowheads="1"/>
          </p:cNvSpPr>
          <p:nvPr>
            <p:ph type="title" idx="4294967295"/>
          </p:nvPr>
        </p:nvSpPr>
        <p:spPr>
          <a:xfrm>
            <a:off x="641350" y="409575"/>
            <a:ext cx="7731125" cy="765175"/>
          </a:xfrm>
        </p:spPr>
        <p:txBody>
          <a:bodyPr/>
          <a:lstStyle/>
          <a:p>
            <a:r>
              <a:rPr lang="zh-CN" altLang="en-US" sz="3100">
                <a:latin typeface="宋体" panose="02010600030101010101" pitchFamily="2" charset="-122"/>
                <a:ea typeface="宋体" panose="02010600030101010101" pitchFamily="2" charset="-122"/>
              </a:rPr>
              <a:t>光纤通信</a:t>
            </a:r>
            <a:r>
              <a:rPr lang="en-US" altLang="zh-CN" sz="3100">
                <a:latin typeface="Arial" panose="020B0604020202020204" pitchFamily="34" charset="0"/>
                <a:ea typeface="宋体" panose="02010600030101010101" pitchFamily="2" charset="-122"/>
              </a:rPr>
              <a:t>—</a:t>
            </a:r>
            <a:r>
              <a:rPr lang="zh-CN" altLang="en-US" sz="3100">
                <a:latin typeface="宋体" panose="02010600030101010101" pitchFamily="2" charset="-122"/>
                <a:ea typeface="宋体" panose="02010600030101010101" pitchFamily="2" charset="-122"/>
              </a:rPr>
              <a:t>现代通信中传输系统的主要方式</a:t>
            </a:r>
            <a:endParaRPr lang="zh-CN" altLang="en-US" sz="3100">
              <a:latin typeface="宋体" panose="02010600030101010101" pitchFamily="2" charset="-122"/>
              <a:ea typeface="宋体" panose="02010600030101010101" pitchFamily="2" charset="-122"/>
            </a:endParaRPr>
          </a:p>
        </p:txBody>
      </p:sp>
      <p:sp>
        <p:nvSpPr>
          <p:cNvPr id="2724" name="Rectangle 124"/>
          <p:cNvSpPr>
            <a:spLocks noChangeArrowheads="1"/>
          </p:cNvSpPr>
          <p:nvPr/>
        </p:nvSpPr>
        <p:spPr bwMode="auto">
          <a:xfrm>
            <a:off x="1066800" y="5715000"/>
            <a:ext cx="7772400"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kumimoji="1" lang="zh-CN" altLang="en-US" sz="2800" b="1">
              <a:solidFill>
                <a:srgbClr val="CC0000"/>
              </a:solidFill>
              <a:latin typeface="Arial Black" panose="020B0A04020102020204" pitchFamily="34" charset="0"/>
              <a:ea typeface="宋体" panose="02010600030101010101" pitchFamily="2" charset="-122"/>
            </a:endParaRPr>
          </a:p>
        </p:txBody>
      </p:sp>
      <p:sp>
        <p:nvSpPr>
          <p:cNvPr id="2725" name="Text Box 125"/>
          <p:cNvSpPr>
            <a:spLocks noChangeArrowheads="1"/>
          </p:cNvSpPr>
          <p:nvPr/>
        </p:nvSpPr>
        <p:spPr bwMode="auto">
          <a:xfrm>
            <a:off x="2982913" y="6235700"/>
            <a:ext cx="3200400" cy="396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zh-CN" altLang="en-US" sz="2000">
                <a:solidFill>
                  <a:srgbClr val="000000"/>
                </a:solidFill>
                <a:latin typeface="Times New Roman" panose="02020603050405020304" pitchFamily="18" charset="0"/>
                <a:ea typeface="宋体" panose="02010600030101010101" pitchFamily="2" charset="-122"/>
              </a:rPr>
              <a:t>现代通信方式示意图</a:t>
            </a:r>
            <a:endParaRPr kumimoji="1" lang="zh-CN" altLang="en-US" sz="2000">
              <a:solidFill>
                <a:srgbClr val="000000"/>
              </a:solidFill>
              <a:latin typeface="Times New Roman" panose="02020603050405020304" pitchFamily="18" charset="0"/>
              <a:ea typeface="宋体" panose="02010600030101010101" pitchFamily="2" charset="-122"/>
            </a:endParaRPr>
          </a:p>
        </p:txBody>
      </p:sp>
      <p:pic>
        <p:nvPicPr>
          <p:cNvPr id="2726" name="Picture 369"/>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201738"/>
            <a:ext cx="9144000" cy="50371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2.4 PDH</a:t>
            </a:r>
            <a:r>
              <a:rPr lang="zh-CN" altLang="en-US" b="1">
                <a:latin typeface="+mn-lt"/>
                <a:ea typeface="+mn-ea"/>
                <a:cs typeface="+mn-ea"/>
                <a:sym typeface="+mn-lt"/>
              </a:rPr>
              <a:t>和</a:t>
            </a:r>
            <a:r>
              <a:rPr lang="en-US" altLang="zh-CN" b="1">
                <a:latin typeface="+mn-lt"/>
                <a:ea typeface="+mn-ea"/>
                <a:cs typeface="+mn-ea"/>
                <a:sym typeface="+mn-lt"/>
              </a:rPr>
              <a:t>SDH</a:t>
            </a:r>
            <a:endParaRPr lang="zh-CN" altLang="en-US" b="1">
              <a:latin typeface="+mn-lt"/>
              <a:ea typeface="+mn-ea"/>
              <a:cs typeface="+mn-ea"/>
              <a:sym typeface="+mn-lt"/>
            </a:endParaRPr>
          </a:p>
        </p:txBody>
      </p:sp>
      <p:sp>
        <p:nvSpPr>
          <p:cNvPr id="50179" name="Rectangle 3"/>
          <p:cNvSpPr>
            <a:spLocks noGrp="1" noChangeArrowheads="1"/>
          </p:cNvSpPr>
          <p:nvPr>
            <p:ph type="body" sz="half" idx="1"/>
          </p:nvPr>
        </p:nvSpPr>
        <p:spPr>
          <a:xfrm>
            <a:off x="635000" y="1371600"/>
            <a:ext cx="7608888" cy="4724400"/>
          </a:xfrm>
        </p:spPr>
        <p:txBody>
          <a:bodyPr rtlCol="0">
            <a:normAutofit/>
          </a:bodyPr>
          <a:lstStyle/>
          <a:p>
            <a:pPr>
              <a:lnSpc>
                <a:spcPct val="120000"/>
              </a:lnSpc>
              <a:spcBef>
                <a:spcPts val="0"/>
              </a:spcBef>
              <a:buFontTx/>
              <a:buNone/>
              <a:defRPr/>
            </a:pPr>
            <a:r>
              <a:rPr lang="zh-CN" altLang="en-US" sz="3200" b="1">
                <a:ea typeface="+mn-ea"/>
                <a:cs typeface="+mn-ea"/>
                <a:sym typeface="+mn-lt"/>
              </a:rPr>
              <a:t>再生段、复用段、通道的关系 </a:t>
            </a:r>
            <a:endParaRPr lang="en-US" altLang="zh-CN" sz="3200" b="1">
              <a:ea typeface="+mn-ea"/>
              <a:cs typeface="+mn-ea"/>
              <a:sym typeface="+mn-lt"/>
            </a:endParaRPr>
          </a:p>
        </p:txBody>
      </p:sp>
      <p:graphicFrame>
        <p:nvGraphicFramePr>
          <p:cNvPr id="54276" name="Object 4"/>
          <p:cNvGraphicFramePr>
            <a:graphicFrameLocks noGrp="1" noChangeAspect="1"/>
          </p:cNvGraphicFramePr>
          <p:nvPr>
            <p:ph sz="half" idx="2"/>
          </p:nvPr>
        </p:nvGraphicFramePr>
        <p:xfrm>
          <a:off x="0" y="2744788"/>
          <a:ext cx="9144000" cy="2374900"/>
        </p:xfrm>
        <a:graphic>
          <a:graphicData uri="http://schemas.openxmlformats.org/presentationml/2006/ole">
            <mc:AlternateContent xmlns:mc="http://schemas.openxmlformats.org/markup-compatibility/2006">
              <mc:Choice xmlns:v="urn:schemas-microsoft-com:vml" Requires="v">
                <p:oleObj spid="_x0000_s54308" name="Visio" r:id="rId1" imgW="5080000" imgH="1318895" progId="Visio.Drawing.11">
                  <p:embed/>
                </p:oleObj>
              </mc:Choice>
              <mc:Fallback>
                <p:oleObj name="Visio" r:id="rId1" imgW="5080000" imgH="1318895" progId="Visio.Drawing.11">
                  <p:embed/>
                  <p:pic>
                    <p:nvPicPr>
                      <p:cNvPr id="0" name="Object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44788"/>
                        <a:ext cx="9144000" cy="2374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5427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244600"/>
            <a:ext cx="8640763" cy="558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2.4 PDH</a:t>
            </a:r>
            <a:r>
              <a:rPr lang="zh-CN" altLang="en-US" b="1">
                <a:latin typeface="+mn-lt"/>
                <a:ea typeface="+mn-ea"/>
                <a:cs typeface="+mn-ea"/>
                <a:sym typeface="+mn-lt"/>
              </a:rPr>
              <a:t>和</a:t>
            </a:r>
            <a:r>
              <a:rPr lang="en-US" altLang="zh-CN" b="1">
                <a:latin typeface="+mn-lt"/>
                <a:ea typeface="+mn-ea"/>
                <a:cs typeface="+mn-ea"/>
                <a:sym typeface="+mn-lt"/>
              </a:rPr>
              <a:t>SDH</a:t>
            </a:r>
            <a:endParaRPr lang="zh-CN" altLang="en-US" b="1">
              <a:latin typeface="+mn-lt"/>
              <a:ea typeface="+mn-ea"/>
              <a:cs typeface="+mn-ea"/>
              <a:sym typeface="+mn-lt"/>
            </a:endParaRPr>
          </a:p>
        </p:txBody>
      </p:sp>
      <p:pic>
        <p:nvPicPr>
          <p:cNvPr id="119811" name="Picture 66"/>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1557338"/>
            <a:ext cx="889317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SDH</a:t>
            </a:r>
            <a:r>
              <a:rPr lang="zh-CN" altLang="en-US" b="1">
                <a:latin typeface="+mn-lt"/>
                <a:ea typeface="+mn-ea"/>
                <a:cs typeface="+mn-ea"/>
                <a:sym typeface="+mn-lt"/>
              </a:rPr>
              <a:t>的复用结构</a:t>
            </a:r>
            <a:endParaRPr lang="zh-CN" altLang="en-US" b="1">
              <a:latin typeface="+mn-lt"/>
              <a:ea typeface="+mn-ea"/>
              <a:cs typeface="+mn-ea"/>
              <a:sym typeface="+mn-lt"/>
            </a:endParaRPr>
          </a:p>
        </p:txBody>
      </p:sp>
      <p:graphicFrame>
        <p:nvGraphicFramePr>
          <p:cNvPr id="56323" name="Object 4"/>
          <p:cNvGraphicFramePr>
            <a:graphicFrameLocks noGrp="1" noChangeAspect="1"/>
          </p:cNvGraphicFramePr>
          <p:nvPr>
            <p:ph sz="half" idx="2"/>
          </p:nvPr>
        </p:nvGraphicFramePr>
        <p:xfrm>
          <a:off x="0" y="1685925"/>
          <a:ext cx="9144000" cy="4681538"/>
        </p:xfrm>
        <a:graphic>
          <a:graphicData uri="http://schemas.openxmlformats.org/presentationml/2006/ole">
            <mc:AlternateContent xmlns:mc="http://schemas.openxmlformats.org/markup-compatibility/2006">
              <mc:Choice xmlns:v="urn:schemas-microsoft-com:vml" Requires="v">
                <p:oleObj spid="_x0000_s56363" name="Visio" r:id="rId1" imgW="5790565" imgH="2964815" progId="Visio.Drawing.11">
                  <p:embed/>
                </p:oleObj>
              </mc:Choice>
              <mc:Fallback>
                <p:oleObj name="Visio" r:id="rId1" imgW="5790565" imgH="2964815" progId="Visio.Drawing.11">
                  <p:embed/>
                  <p:pic>
                    <p:nvPicPr>
                      <p:cNvPr id="0" name="Object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85925"/>
                        <a:ext cx="9144000" cy="4681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2228" name="矩形 1"/>
          <p:cNvSpPr>
            <a:spLocks noChangeArrowheads="1"/>
          </p:cNvSpPr>
          <p:nvPr/>
        </p:nvSpPr>
        <p:spPr bwMode="auto">
          <a:xfrm>
            <a:off x="0" y="4206875"/>
            <a:ext cx="45720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zh-CN" altLang="en-US" sz="2400" dirty="0">
                <a:latin typeface="+mn-lt"/>
                <a:ea typeface="+mn-ea"/>
                <a:cs typeface="+mn-ea"/>
                <a:sym typeface="+mn-lt"/>
              </a:rPr>
              <a:t>各种业务信号复用进</a:t>
            </a:r>
            <a:r>
              <a:rPr lang="en-US" altLang="zh-CN" sz="2400" dirty="0">
                <a:latin typeface="+mn-lt"/>
                <a:ea typeface="+mn-ea"/>
                <a:cs typeface="+mn-ea"/>
                <a:sym typeface="+mn-lt"/>
              </a:rPr>
              <a:t>STM-N</a:t>
            </a:r>
            <a:r>
              <a:rPr lang="zh-CN" altLang="en-US" sz="2400" dirty="0">
                <a:latin typeface="+mn-lt"/>
                <a:ea typeface="+mn-ea"/>
                <a:cs typeface="+mn-ea"/>
                <a:sym typeface="+mn-lt"/>
              </a:rPr>
              <a:t>帧的过程都要经历</a:t>
            </a:r>
            <a:r>
              <a:rPr lang="zh-CN" altLang="en-US" sz="2400" dirty="0">
                <a:solidFill>
                  <a:srgbClr val="FF0000"/>
                </a:solidFill>
                <a:latin typeface="+mn-lt"/>
                <a:ea typeface="+mn-ea"/>
                <a:cs typeface="+mn-ea"/>
                <a:sym typeface="+mn-lt"/>
              </a:rPr>
              <a:t>映射（</a:t>
            </a:r>
            <a:r>
              <a:rPr lang="en-US" altLang="zh-CN" sz="2400" dirty="0">
                <a:solidFill>
                  <a:srgbClr val="FF0000"/>
                </a:solidFill>
                <a:latin typeface="+mn-lt"/>
                <a:ea typeface="+mn-ea"/>
                <a:cs typeface="+mn-ea"/>
                <a:sym typeface="+mn-lt"/>
              </a:rPr>
              <a:t>mapping</a:t>
            </a:r>
            <a:r>
              <a:rPr lang="zh-CN" altLang="en-US" sz="2400" dirty="0">
                <a:solidFill>
                  <a:srgbClr val="FF0000"/>
                </a:solidFill>
                <a:latin typeface="+mn-lt"/>
                <a:ea typeface="+mn-ea"/>
                <a:cs typeface="+mn-ea"/>
                <a:sym typeface="+mn-lt"/>
              </a:rPr>
              <a:t>）、定位（</a:t>
            </a:r>
            <a:r>
              <a:rPr lang="en-US" altLang="zh-CN" sz="2400" dirty="0">
                <a:solidFill>
                  <a:srgbClr val="FF0000"/>
                </a:solidFill>
                <a:latin typeface="+mn-lt"/>
                <a:ea typeface="+mn-ea"/>
                <a:cs typeface="+mn-ea"/>
                <a:sym typeface="+mn-lt"/>
              </a:rPr>
              <a:t>aligning</a:t>
            </a:r>
            <a:r>
              <a:rPr lang="zh-CN" altLang="en-US" sz="2400" dirty="0">
                <a:solidFill>
                  <a:srgbClr val="FF0000"/>
                </a:solidFill>
                <a:latin typeface="+mn-lt"/>
                <a:ea typeface="+mn-ea"/>
                <a:cs typeface="+mn-ea"/>
                <a:sym typeface="+mn-lt"/>
              </a:rPr>
              <a:t>）和复用（</a:t>
            </a:r>
            <a:r>
              <a:rPr lang="en-US" altLang="zh-CN" sz="2400" dirty="0">
                <a:solidFill>
                  <a:srgbClr val="FF0000"/>
                </a:solidFill>
                <a:latin typeface="+mn-lt"/>
                <a:ea typeface="+mn-ea"/>
                <a:cs typeface="+mn-ea"/>
                <a:sym typeface="+mn-lt"/>
              </a:rPr>
              <a:t>multiplexing</a:t>
            </a:r>
            <a:r>
              <a:rPr lang="zh-CN" altLang="en-US" sz="2400" dirty="0">
                <a:solidFill>
                  <a:srgbClr val="FF0000"/>
                </a:solidFill>
                <a:latin typeface="+mn-lt"/>
                <a:ea typeface="+mn-ea"/>
                <a:cs typeface="+mn-ea"/>
                <a:sym typeface="+mn-lt"/>
              </a:rPr>
              <a:t>）</a:t>
            </a:r>
            <a:r>
              <a:rPr lang="zh-CN" altLang="en-US" sz="2400" dirty="0">
                <a:latin typeface="+mn-lt"/>
                <a:ea typeface="+mn-ea"/>
                <a:cs typeface="+mn-ea"/>
                <a:sym typeface="+mn-lt"/>
              </a:rPr>
              <a:t>三个步骤。 </a:t>
            </a:r>
            <a:endParaRPr lang="zh-CN" altLang="en-US" sz="2400" dirty="0">
              <a:latin typeface="+mn-lt"/>
              <a:ea typeface="+mn-ea"/>
              <a:cs typeface="+mn-ea"/>
              <a:sym typeface="+mn-lt"/>
            </a:endParaRPr>
          </a:p>
        </p:txBody>
      </p:sp>
      <p:cxnSp>
        <p:nvCxnSpPr>
          <p:cNvPr id="56325" name="直接连接符 2"/>
          <p:cNvCxnSpPr>
            <a:cxnSpLocks noChangeShapeType="1"/>
          </p:cNvCxnSpPr>
          <p:nvPr/>
        </p:nvCxnSpPr>
        <p:spPr bwMode="auto">
          <a:xfrm>
            <a:off x="6875463" y="1219200"/>
            <a:ext cx="0" cy="4873625"/>
          </a:xfrm>
          <a:prstGeom prst="line">
            <a:avLst/>
          </a:prstGeom>
          <a:noFill/>
          <a:ln w="7938" algn="ctr">
            <a:solidFill>
              <a:srgbClr val="FF0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直接连接符 6"/>
          <p:cNvCxnSpPr/>
          <p:nvPr/>
        </p:nvCxnSpPr>
        <p:spPr bwMode="auto">
          <a:xfrm>
            <a:off x="5867400" y="1268413"/>
            <a:ext cx="0" cy="4875212"/>
          </a:xfrm>
          <a:prstGeom prst="line">
            <a:avLst/>
          </a:prstGeom>
          <a:solidFill>
            <a:schemeClr val="accent1"/>
          </a:solidFill>
          <a:ln w="7938"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27" name="直接连接符 7"/>
          <p:cNvCxnSpPr>
            <a:cxnSpLocks noChangeShapeType="1"/>
          </p:cNvCxnSpPr>
          <p:nvPr/>
        </p:nvCxnSpPr>
        <p:spPr bwMode="auto">
          <a:xfrm>
            <a:off x="4716463" y="1268413"/>
            <a:ext cx="0" cy="4875212"/>
          </a:xfrm>
          <a:prstGeom prst="line">
            <a:avLst/>
          </a:prstGeom>
          <a:noFill/>
          <a:ln w="7938" algn="ctr">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28" name="直接连接符 8"/>
          <p:cNvCxnSpPr>
            <a:cxnSpLocks noChangeShapeType="1"/>
          </p:cNvCxnSpPr>
          <p:nvPr/>
        </p:nvCxnSpPr>
        <p:spPr bwMode="auto">
          <a:xfrm>
            <a:off x="3779838" y="1268413"/>
            <a:ext cx="0" cy="4875212"/>
          </a:xfrm>
          <a:prstGeom prst="line">
            <a:avLst/>
          </a:prstGeom>
          <a:noFill/>
          <a:ln w="7938" algn="ctr">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直接连接符 9"/>
          <p:cNvCxnSpPr/>
          <p:nvPr/>
        </p:nvCxnSpPr>
        <p:spPr bwMode="auto">
          <a:xfrm>
            <a:off x="2771775" y="1420813"/>
            <a:ext cx="0" cy="4875212"/>
          </a:xfrm>
          <a:prstGeom prst="line">
            <a:avLst/>
          </a:prstGeom>
          <a:solidFill>
            <a:schemeClr val="accent1"/>
          </a:solidFill>
          <a:ln w="7938" cap="flat" cmpd="sng" algn="ctr">
            <a:solidFill>
              <a:schemeClr val="accent1">
                <a:lumMod val="60000"/>
                <a:lumOff val="40000"/>
              </a:schemeClr>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30" name="直接连接符 11"/>
          <p:cNvCxnSpPr>
            <a:cxnSpLocks noChangeShapeType="1"/>
          </p:cNvCxnSpPr>
          <p:nvPr/>
        </p:nvCxnSpPr>
        <p:spPr bwMode="auto">
          <a:xfrm>
            <a:off x="1692275" y="1420813"/>
            <a:ext cx="0" cy="4875212"/>
          </a:xfrm>
          <a:prstGeom prst="line">
            <a:avLst/>
          </a:prstGeom>
          <a:noFill/>
          <a:ln w="7938" algn="ctr">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331" name="直接连接符 12"/>
          <p:cNvCxnSpPr>
            <a:cxnSpLocks noChangeShapeType="1"/>
          </p:cNvCxnSpPr>
          <p:nvPr/>
        </p:nvCxnSpPr>
        <p:spPr bwMode="auto">
          <a:xfrm>
            <a:off x="684213" y="1420813"/>
            <a:ext cx="0" cy="4875212"/>
          </a:xfrm>
          <a:prstGeom prst="line">
            <a:avLst/>
          </a:prstGeom>
          <a:noFill/>
          <a:ln w="7938" algn="ctr">
            <a:solidFill>
              <a:srgbClr val="FFC000"/>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SDH</a:t>
            </a:r>
            <a:r>
              <a:rPr lang="zh-CN" altLang="en-US" b="1">
                <a:latin typeface="+mn-lt"/>
                <a:ea typeface="+mn-ea"/>
                <a:cs typeface="+mn-ea"/>
                <a:sym typeface="+mn-lt"/>
              </a:rPr>
              <a:t>的复用结构</a:t>
            </a:r>
            <a:endParaRPr lang="zh-CN" altLang="en-US" b="1">
              <a:latin typeface="+mn-lt"/>
              <a:ea typeface="+mn-ea"/>
              <a:cs typeface="+mn-ea"/>
              <a:sym typeface="+mn-lt"/>
            </a:endParaRPr>
          </a:p>
        </p:txBody>
      </p:sp>
      <p:sp>
        <p:nvSpPr>
          <p:cNvPr id="54275" name="Rectangle 3"/>
          <p:cNvSpPr>
            <a:spLocks noGrp="1" noChangeArrowheads="1"/>
          </p:cNvSpPr>
          <p:nvPr>
            <p:ph type="body" sz="half" idx="1"/>
          </p:nvPr>
        </p:nvSpPr>
        <p:spPr>
          <a:xfrm>
            <a:off x="635000" y="1371600"/>
            <a:ext cx="7608888" cy="4724400"/>
          </a:xfrm>
        </p:spPr>
        <p:txBody>
          <a:bodyPr rtlCol="0">
            <a:normAutofit/>
          </a:bodyPr>
          <a:lstStyle/>
          <a:p>
            <a:pPr algn="just">
              <a:lnSpc>
                <a:spcPct val="120000"/>
              </a:lnSpc>
              <a:spcBef>
                <a:spcPct val="0"/>
              </a:spcBef>
              <a:defRPr/>
            </a:pPr>
            <a:r>
              <a:rPr lang="zh-CN" altLang="en-US" sz="2600" b="1" dirty="0">
                <a:ea typeface="+mn-ea"/>
                <a:cs typeface="+mn-ea"/>
                <a:sym typeface="+mn-lt"/>
              </a:rPr>
              <a:t>映射：将各种速率的支路信号先分别经过码速调整装入相应的</a:t>
            </a:r>
            <a:r>
              <a:rPr lang="zh-CN" altLang="en-US" sz="2600" b="1" dirty="0">
                <a:solidFill>
                  <a:srgbClr val="FF0000"/>
                </a:solidFill>
                <a:ea typeface="+mn-ea"/>
                <a:cs typeface="+mn-ea"/>
                <a:sym typeface="+mn-lt"/>
              </a:rPr>
              <a:t>标准容器</a:t>
            </a:r>
            <a:r>
              <a:rPr lang="zh-CN" altLang="en-US" sz="2600" b="1" dirty="0">
                <a:ea typeface="+mn-ea"/>
                <a:cs typeface="+mn-ea"/>
                <a:sym typeface="+mn-lt"/>
              </a:rPr>
              <a:t>，然后再装进虚容器的过程。 </a:t>
            </a:r>
            <a:endParaRPr lang="zh-CN" altLang="en-US" sz="2600" b="1" dirty="0">
              <a:ea typeface="+mn-ea"/>
              <a:cs typeface="+mn-ea"/>
              <a:sym typeface="+mn-lt"/>
            </a:endParaRPr>
          </a:p>
          <a:p>
            <a:pPr algn="just">
              <a:lnSpc>
                <a:spcPct val="120000"/>
              </a:lnSpc>
              <a:spcBef>
                <a:spcPct val="0"/>
              </a:spcBef>
              <a:buFont typeface="Wingdings" panose="05000000000000000000" pitchFamily="2" charset="2"/>
              <a:buChar char=""/>
              <a:defRPr/>
            </a:pPr>
            <a:r>
              <a:rPr lang="zh-CN" altLang="en-US" sz="2600" b="1" dirty="0">
                <a:ea typeface="+mn-ea"/>
                <a:cs typeface="+mn-ea"/>
                <a:sym typeface="+mn-lt"/>
              </a:rPr>
              <a:t>定位：指通过指针调整，使指针的值指向低阶</a:t>
            </a:r>
            <a:r>
              <a:rPr lang="en-US" altLang="zh-CN" sz="2600" b="1" dirty="0">
                <a:ea typeface="+mn-ea"/>
                <a:cs typeface="+mn-ea"/>
                <a:sym typeface="+mn-lt"/>
              </a:rPr>
              <a:t>VC</a:t>
            </a:r>
            <a:r>
              <a:rPr lang="zh-CN" altLang="en-US" sz="2600" b="1" dirty="0">
                <a:ea typeface="+mn-ea"/>
                <a:cs typeface="+mn-ea"/>
                <a:sym typeface="+mn-lt"/>
              </a:rPr>
              <a:t>帧的起点在</a:t>
            </a:r>
            <a:r>
              <a:rPr lang="en-US" altLang="zh-CN" sz="2600" b="1" dirty="0">
                <a:solidFill>
                  <a:srgbClr val="FF0000"/>
                </a:solidFill>
                <a:ea typeface="+mn-ea"/>
                <a:cs typeface="+mn-ea"/>
                <a:sym typeface="+mn-lt"/>
              </a:rPr>
              <a:t>TU</a:t>
            </a:r>
            <a:r>
              <a:rPr lang="zh-CN" altLang="en-US" sz="2600" b="1" dirty="0">
                <a:solidFill>
                  <a:srgbClr val="FF0000"/>
                </a:solidFill>
                <a:ea typeface="+mn-ea"/>
                <a:cs typeface="+mn-ea"/>
                <a:sym typeface="+mn-lt"/>
              </a:rPr>
              <a:t>净负荷</a:t>
            </a:r>
            <a:r>
              <a:rPr lang="zh-CN" altLang="en-US" sz="2600" b="1" dirty="0">
                <a:ea typeface="+mn-ea"/>
                <a:cs typeface="+mn-ea"/>
                <a:sym typeface="+mn-lt"/>
              </a:rPr>
              <a:t>中，或高阶</a:t>
            </a:r>
            <a:r>
              <a:rPr lang="en-US" altLang="zh-CN" sz="2600" b="1" dirty="0">
                <a:ea typeface="+mn-ea"/>
                <a:cs typeface="+mn-ea"/>
                <a:sym typeface="+mn-lt"/>
              </a:rPr>
              <a:t>VC</a:t>
            </a:r>
            <a:r>
              <a:rPr lang="zh-CN" altLang="en-US" sz="2600" b="1" dirty="0">
                <a:ea typeface="+mn-ea"/>
                <a:cs typeface="+mn-ea"/>
                <a:sym typeface="+mn-lt"/>
              </a:rPr>
              <a:t>帧的起点在</a:t>
            </a:r>
            <a:r>
              <a:rPr lang="en-US" altLang="zh-CN" sz="2600" b="1" dirty="0">
                <a:solidFill>
                  <a:srgbClr val="FF0000"/>
                </a:solidFill>
                <a:ea typeface="+mn-ea"/>
                <a:cs typeface="+mn-ea"/>
                <a:sym typeface="+mn-lt"/>
              </a:rPr>
              <a:t>AU</a:t>
            </a:r>
            <a:r>
              <a:rPr lang="zh-CN" altLang="en-US" sz="2600" b="1" dirty="0">
                <a:solidFill>
                  <a:srgbClr val="FF0000"/>
                </a:solidFill>
                <a:ea typeface="+mn-ea"/>
                <a:cs typeface="+mn-ea"/>
                <a:sym typeface="+mn-lt"/>
              </a:rPr>
              <a:t>净负荷中</a:t>
            </a:r>
            <a:r>
              <a:rPr lang="zh-CN" altLang="en-US" sz="2600" b="1" dirty="0">
                <a:ea typeface="+mn-ea"/>
                <a:cs typeface="+mn-ea"/>
                <a:sym typeface="+mn-lt"/>
              </a:rPr>
              <a:t>的具体位置，使收端能据此正确地分离相应的</a:t>
            </a:r>
            <a:r>
              <a:rPr lang="en-US" altLang="zh-CN" sz="2600" b="1" dirty="0">
                <a:ea typeface="+mn-ea"/>
                <a:cs typeface="+mn-ea"/>
                <a:sym typeface="+mn-lt"/>
              </a:rPr>
              <a:t>VC</a:t>
            </a:r>
            <a:r>
              <a:rPr lang="zh-CN" altLang="en-US" sz="2600" b="1" dirty="0">
                <a:ea typeface="+mn-ea"/>
                <a:cs typeface="+mn-ea"/>
                <a:sym typeface="+mn-lt"/>
              </a:rPr>
              <a:t>。</a:t>
            </a:r>
            <a:endParaRPr lang="zh-CN" altLang="en-US" sz="2600" b="1" dirty="0">
              <a:ea typeface="+mn-ea"/>
              <a:cs typeface="+mn-ea"/>
              <a:sym typeface="+mn-lt"/>
            </a:endParaRPr>
          </a:p>
          <a:p>
            <a:pPr algn="just">
              <a:lnSpc>
                <a:spcPct val="120000"/>
              </a:lnSpc>
              <a:spcBef>
                <a:spcPct val="0"/>
              </a:spcBef>
              <a:buFont typeface="Wingdings" panose="05000000000000000000" pitchFamily="2" charset="2"/>
              <a:buChar char=""/>
              <a:defRPr/>
            </a:pPr>
            <a:r>
              <a:rPr lang="zh-CN" altLang="en-US" sz="2600" b="1" dirty="0">
                <a:ea typeface="+mn-ea"/>
                <a:cs typeface="+mn-ea"/>
                <a:sym typeface="+mn-lt"/>
              </a:rPr>
              <a:t>复用：使多个低阶通道层的信号</a:t>
            </a:r>
            <a:r>
              <a:rPr lang="zh-CN" altLang="en-US" sz="2600" b="1" dirty="0">
                <a:solidFill>
                  <a:srgbClr val="FF0000"/>
                </a:solidFill>
                <a:ea typeface="+mn-ea"/>
                <a:cs typeface="+mn-ea"/>
                <a:sym typeface="+mn-lt"/>
              </a:rPr>
              <a:t>适配进高阶</a:t>
            </a:r>
            <a:r>
              <a:rPr lang="zh-CN" altLang="en-US" sz="2600" b="1" dirty="0">
                <a:ea typeface="+mn-ea"/>
                <a:cs typeface="+mn-ea"/>
                <a:sym typeface="+mn-lt"/>
              </a:rPr>
              <a:t>通道层或把多个高阶通道层信号适配进复用层的过程。 </a:t>
            </a:r>
            <a:endParaRPr lang="zh-CN" altLang="en-US" sz="2600" b="1" dirty="0">
              <a:ea typeface="+mn-ea"/>
              <a:cs typeface="+mn-ea"/>
              <a:sym typeface="+mn-l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760413" y="1466850"/>
            <a:ext cx="8137525" cy="1074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a:latin typeface="+mn-lt"/>
                <a:ea typeface="+mn-ea"/>
                <a:cs typeface="+mn-ea"/>
                <a:sym typeface="+mn-lt"/>
              </a:rPr>
              <a:t> 课堂讨论</a:t>
            </a:r>
            <a:r>
              <a:rPr lang="en-US" altLang="zh-CN" sz="2800" dirty="0">
                <a:latin typeface="+mn-lt"/>
                <a:ea typeface="+mn-ea"/>
                <a:cs typeface="+mn-ea"/>
                <a:sym typeface="+mn-lt"/>
              </a:rPr>
              <a:t>2:</a:t>
            </a:r>
            <a:r>
              <a:rPr lang="zh-CN" altLang="en-US" sz="2800" dirty="0">
                <a:latin typeface="+mn-lt"/>
                <a:ea typeface="+mn-ea"/>
                <a:cs typeface="+mn-ea"/>
                <a:sym typeface="+mn-lt"/>
              </a:rPr>
              <a:t> 此处有两个指针</a:t>
            </a:r>
            <a:r>
              <a:rPr lang="en-US" altLang="zh-CN" sz="2800" dirty="0">
                <a:latin typeface="+mn-lt"/>
                <a:ea typeface="+mn-ea"/>
                <a:cs typeface="+mn-ea"/>
                <a:sym typeface="+mn-lt"/>
              </a:rPr>
              <a:t>AU-PTR</a:t>
            </a:r>
            <a:r>
              <a:rPr lang="zh-CN" altLang="en-US" sz="2800" dirty="0">
                <a:latin typeface="+mn-lt"/>
                <a:ea typeface="+mn-ea"/>
                <a:cs typeface="+mn-ea"/>
                <a:sym typeface="+mn-lt"/>
              </a:rPr>
              <a:t>和</a:t>
            </a:r>
            <a:r>
              <a:rPr lang="en-US" altLang="zh-CN" sz="2800" dirty="0">
                <a:latin typeface="+mn-lt"/>
                <a:ea typeface="+mn-ea"/>
                <a:cs typeface="+mn-ea"/>
                <a:sym typeface="+mn-lt"/>
              </a:rPr>
              <a:t>TU-PTR</a:t>
            </a:r>
            <a:r>
              <a:rPr lang="zh-CN" altLang="en-US" sz="2800" dirty="0">
                <a:latin typeface="+mn-lt"/>
                <a:ea typeface="+mn-ea"/>
                <a:cs typeface="+mn-ea"/>
                <a:sym typeface="+mn-lt"/>
              </a:rPr>
              <a:t>， 为什么要两个？</a:t>
            </a:r>
            <a:endParaRPr lang="zh-CN" altLang="en-US" sz="2800" dirty="0">
              <a:latin typeface="+mn-lt"/>
              <a:ea typeface="+mn-ea"/>
              <a:cs typeface="+mn-ea"/>
              <a:sym typeface="+mn-lt"/>
            </a:endParaRPr>
          </a:p>
        </p:txBody>
      </p:sp>
      <p:sp>
        <p:nvSpPr>
          <p:cNvPr id="285699" name="Rectangle 3"/>
          <p:cNvSpPr>
            <a:spLocks noChangeArrowheads="1"/>
          </p:cNvSpPr>
          <p:nvPr/>
        </p:nvSpPr>
        <p:spPr bwMode="auto">
          <a:xfrm>
            <a:off x="470125" y="2508241"/>
            <a:ext cx="8497887" cy="2625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a:solidFill>
                  <a:schemeClr val="bg1"/>
                </a:solidFill>
                <a:latin typeface="+mn-lt"/>
                <a:ea typeface="+mn-ea"/>
                <a:cs typeface="+mn-ea"/>
                <a:sym typeface="+mn-lt"/>
              </a:rPr>
              <a:t>   两个指针提供了两级定位功能，</a:t>
            </a:r>
            <a:r>
              <a:rPr lang="en-US" altLang="zh-CN" sz="2800" dirty="0">
                <a:solidFill>
                  <a:schemeClr val="bg1"/>
                </a:solidFill>
                <a:latin typeface="+mn-lt"/>
                <a:ea typeface="+mn-ea"/>
                <a:cs typeface="+mn-ea"/>
                <a:sym typeface="+mn-lt"/>
              </a:rPr>
              <a:t>AU-PTR</a:t>
            </a:r>
            <a:r>
              <a:rPr lang="zh-CN" altLang="en-US" sz="2800" dirty="0">
                <a:solidFill>
                  <a:schemeClr val="bg1"/>
                </a:solidFill>
                <a:latin typeface="+mn-lt"/>
                <a:ea typeface="+mn-ea"/>
                <a:cs typeface="+mn-ea"/>
                <a:sym typeface="+mn-lt"/>
              </a:rPr>
              <a:t>使收端正确定位、分离</a:t>
            </a:r>
            <a:r>
              <a:rPr lang="en-US" altLang="zh-CN" sz="2800" dirty="0">
                <a:solidFill>
                  <a:schemeClr val="bg1"/>
                </a:solidFill>
                <a:latin typeface="+mn-lt"/>
                <a:ea typeface="+mn-ea"/>
                <a:cs typeface="+mn-ea"/>
                <a:sym typeface="+mn-lt"/>
              </a:rPr>
              <a:t>VC4</a:t>
            </a:r>
            <a:r>
              <a:rPr lang="zh-CN" altLang="en-US" sz="2800" dirty="0">
                <a:solidFill>
                  <a:schemeClr val="bg1"/>
                </a:solidFill>
                <a:latin typeface="+mn-lt"/>
                <a:ea typeface="+mn-ea"/>
                <a:cs typeface="+mn-ea"/>
                <a:sym typeface="+mn-lt"/>
              </a:rPr>
              <a:t>， 而</a:t>
            </a:r>
            <a:r>
              <a:rPr lang="en-US" altLang="zh-CN" sz="2800" dirty="0">
                <a:solidFill>
                  <a:schemeClr val="bg1"/>
                </a:solidFill>
                <a:latin typeface="+mn-lt"/>
                <a:ea typeface="+mn-ea"/>
                <a:cs typeface="+mn-ea"/>
                <a:sym typeface="+mn-lt"/>
              </a:rPr>
              <a:t>VC4</a:t>
            </a:r>
            <a:r>
              <a:rPr lang="zh-CN" altLang="en-US" sz="2800" dirty="0">
                <a:solidFill>
                  <a:schemeClr val="bg1"/>
                </a:solidFill>
                <a:latin typeface="+mn-lt"/>
                <a:ea typeface="+mn-ea"/>
                <a:cs typeface="+mn-ea"/>
                <a:sym typeface="+mn-lt"/>
              </a:rPr>
              <a:t>可装载</a:t>
            </a:r>
            <a:r>
              <a:rPr lang="en-US" altLang="zh-CN" sz="2800" dirty="0">
                <a:solidFill>
                  <a:schemeClr val="bg1"/>
                </a:solidFill>
                <a:latin typeface="+mn-lt"/>
                <a:ea typeface="+mn-ea"/>
                <a:cs typeface="+mn-ea"/>
                <a:sym typeface="+mn-lt"/>
              </a:rPr>
              <a:t>3</a:t>
            </a:r>
            <a:r>
              <a:rPr lang="zh-CN" altLang="en-US" sz="2800" dirty="0">
                <a:solidFill>
                  <a:schemeClr val="bg1"/>
                </a:solidFill>
                <a:latin typeface="+mn-lt"/>
                <a:ea typeface="+mn-ea"/>
                <a:cs typeface="+mn-ea"/>
                <a:sym typeface="+mn-lt"/>
              </a:rPr>
              <a:t>个</a:t>
            </a:r>
            <a:r>
              <a:rPr lang="en-US" altLang="zh-CN" sz="2800" dirty="0">
                <a:solidFill>
                  <a:schemeClr val="bg1"/>
                </a:solidFill>
                <a:latin typeface="+mn-lt"/>
                <a:ea typeface="+mn-ea"/>
                <a:cs typeface="+mn-ea"/>
                <a:sym typeface="+mn-lt"/>
              </a:rPr>
              <a:t>VC3</a:t>
            </a:r>
            <a:r>
              <a:rPr lang="zh-CN" altLang="en-US" sz="2800" dirty="0">
                <a:solidFill>
                  <a:schemeClr val="bg1"/>
                </a:solidFill>
                <a:latin typeface="+mn-lt"/>
                <a:ea typeface="+mn-ea"/>
                <a:cs typeface="+mn-ea"/>
                <a:sym typeface="+mn-lt"/>
              </a:rPr>
              <a:t>（想想看为什么是</a:t>
            </a:r>
            <a:r>
              <a:rPr lang="en-US" altLang="zh-CN" sz="2800" dirty="0">
                <a:solidFill>
                  <a:schemeClr val="bg1"/>
                </a:solidFill>
                <a:latin typeface="+mn-lt"/>
                <a:ea typeface="+mn-ea"/>
                <a:cs typeface="+mn-ea"/>
                <a:sym typeface="+mn-lt"/>
              </a:rPr>
              <a:t>3</a:t>
            </a:r>
            <a:r>
              <a:rPr lang="zh-CN" altLang="en-US" sz="2800" dirty="0">
                <a:solidFill>
                  <a:schemeClr val="bg1"/>
                </a:solidFill>
                <a:latin typeface="+mn-lt"/>
                <a:ea typeface="+mn-ea"/>
                <a:cs typeface="+mn-ea"/>
                <a:sym typeface="+mn-lt"/>
              </a:rPr>
              <a:t>个？）那么</a:t>
            </a:r>
            <a:r>
              <a:rPr lang="en-US" altLang="zh-CN" sz="2800" dirty="0">
                <a:solidFill>
                  <a:schemeClr val="bg1"/>
                </a:solidFill>
                <a:latin typeface="+mn-lt"/>
                <a:ea typeface="+mn-ea"/>
                <a:cs typeface="+mn-ea"/>
                <a:sym typeface="+mn-lt"/>
              </a:rPr>
              <a:t>TU-PTR</a:t>
            </a:r>
            <a:r>
              <a:rPr lang="zh-CN" altLang="en-US" sz="2800" dirty="0">
                <a:solidFill>
                  <a:schemeClr val="bg1"/>
                </a:solidFill>
                <a:latin typeface="+mn-lt"/>
                <a:ea typeface="+mn-ea"/>
                <a:cs typeface="+mn-ea"/>
                <a:sym typeface="+mn-lt"/>
              </a:rPr>
              <a:t>相应的定位每个</a:t>
            </a:r>
            <a:r>
              <a:rPr lang="en-US" altLang="zh-CN" sz="2800" dirty="0">
                <a:solidFill>
                  <a:schemeClr val="bg1"/>
                </a:solidFill>
                <a:latin typeface="+mn-lt"/>
                <a:ea typeface="+mn-ea"/>
                <a:cs typeface="+mn-ea"/>
                <a:sym typeface="+mn-lt"/>
              </a:rPr>
              <a:t>VC3</a:t>
            </a:r>
            <a:r>
              <a:rPr lang="zh-CN" altLang="en-US" sz="2800" dirty="0">
                <a:solidFill>
                  <a:schemeClr val="bg1"/>
                </a:solidFill>
                <a:latin typeface="+mn-lt"/>
                <a:ea typeface="+mn-ea"/>
                <a:cs typeface="+mn-ea"/>
                <a:sym typeface="+mn-lt"/>
              </a:rPr>
              <a:t>起点的具体位置。那么，在接收端通过</a:t>
            </a:r>
            <a:r>
              <a:rPr lang="en-US" altLang="zh-CN" sz="2800" dirty="0">
                <a:solidFill>
                  <a:schemeClr val="bg1"/>
                </a:solidFill>
                <a:latin typeface="+mn-lt"/>
                <a:ea typeface="+mn-ea"/>
                <a:cs typeface="+mn-ea"/>
                <a:sym typeface="+mn-lt"/>
              </a:rPr>
              <a:t>AU-PTR</a:t>
            </a:r>
            <a:r>
              <a:rPr lang="zh-CN" altLang="en-US" sz="2800" dirty="0">
                <a:solidFill>
                  <a:schemeClr val="bg1"/>
                </a:solidFill>
                <a:latin typeface="+mn-lt"/>
                <a:ea typeface="+mn-ea"/>
                <a:cs typeface="+mn-ea"/>
                <a:sym typeface="+mn-lt"/>
              </a:rPr>
              <a:t>定位到相应的</a:t>
            </a:r>
            <a:r>
              <a:rPr lang="en-US" altLang="zh-CN" sz="2800" dirty="0">
                <a:solidFill>
                  <a:schemeClr val="bg1"/>
                </a:solidFill>
                <a:latin typeface="+mn-lt"/>
                <a:ea typeface="+mn-ea"/>
                <a:cs typeface="+mn-ea"/>
                <a:sym typeface="+mn-lt"/>
              </a:rPr>
              <a:t>VC4</a:t>
            </a:r>
            <a:r>
              <a:rPr lang="zh-CN" altLang="en-US" sz="2800" dirty="0">
                <a:solidFill>
                  <a:schemeClr val="bg1"/>
                </a:solidFill>
                <a:latin typeface="+mn-lt"/>
                <a:ea typeface="+mn-ea"/>
                <a:cs typeface="+mn-ea"/>
                <a:sym typeface="+mn-lt"/>
              </a:rPr>
              <a:t>，又通过</a:t>
            </a:r>
            <a:r>
              <a:rPr lang="en-US" altLang="zh-CN" sz="2800" dirty="0">
                <a:solidFill>
                  <a:schemeClr val="bg1"/>
                </a:solidFill>
                <a:latin typeface="+mn-lt"/>
                <a:ea typeface="+mn-ea"/>
                <a:cs typeface="+mn-ea"/>
                <a:sym typeface="+mn-lt"/>
              </a:rPr>
              <a:t>TU-PTR</a:t>
            </a:r>
            <a:r>
              <a:rPr lang="zh-CN" altLang="en-US" sz="2800" dirty="0">
                <a:solidFill>
                  <a:schemeClr val="bg1"/>
                </a:solidFill>
                <a:latin typeface="+mn-lt"/>
                <a:ea typeface="+mn-ea"/>
                <a:cs typeface="+mn-ea"/>
                <a:sym typeface="+mn-lt"/>
              </a:rPr>
              <a:t>定位到相应的</a:t>
            </a:r>
            <a:r>
              <a:rPr lang="en-US" altLang="zh-CN" sz="2800" dirty="0">
                <a:solidFill>
                  <a:schemeClr val="bg1"/>
                </a:solidFill>
                <a:latin typeface="+mn-lt"/>
                <a:ea typeface="+mn-ea"/>
                <a:cs typeface="+mn-ea"/>
                <a:sym typeface="+mn-lt"/>
              </a:rPr>
              <a:t>VC3</a:t>
            </a:r>
            <a:r>
              <a:rPr lang="zh-CN" altLang="en-US" sz="2800" dirty="0">
                <a:solidFill>
                  <a:schemeClr val="bg1"/>
                </a:solidFill>
                <a:latin typeface="+mn-lt"/>
                <a:ea typeface="+mn-ea"/>
                <a:cs typeface="+mn-ea"/>
                <a:sym typeface="+mn-lt"/>
              </a:rPr>
              <a:t>。</a:t>
            </a:r>
            <a:endParaRPr lang="zh-CN" altLang="en-US" sz="2800" dirty="0">
              <a:solidFill>
                <a:schemeClr val="bg1"/>
              </a:solidFill>
              <a:latin typeface="+mn-lt"/>
              <a:ea typeface="+mn-ea"/>
              <a:cs typeface="+mn-ea"/>
              <a:sym typeface="+mn-lt"/>
            </a:endParaRPr>
          </a:p>
        </p:txBody>
      </p:sp>
      <p:sp>
        <p:nvSpPr>
          <p:cNvPr id="2" name="矩形 1"/>
          <p:cNvSpPr/>
          <p:nvPr/>
        </p:nvSpPr>
        <p:spPr>
          <a:xfrm>
            <a:off x="725044" y="5100618"/>
            <a:ext cx="7988051" cy="954107"/>
          </a:xfrm>
          <a:prstGeom prst="rect">
            <a:avLst/>
          </a:prstGeom>
        </p:spPr>
        <p:txBody>
          <a:bodyPr wrap="square">
            <a:spAutoFit/>
          </a:bodyPr>
          <a:lstStyle/>
          <a:p>
            <a:r>
              <a:rPr lang="zh-CN" altLang="en-US" sz="2800" dirty="0">
                <a:latin typeface="+mn-lt"/>
                <a:ea typeface="+mn-ea"/>
                <a:cs typeface="+mn-ea"/>
                <a:sym typeface="+mn-lt"/>
              </a:rPr>
              <a:t> 讨论</a:t>
            </a:r>
            <a:r>
              <a:rPr lang="en-US" altLang="zh-CN" sz="2800" dirty="0">
                <a:latin typeface="+mn-lt"/>
                <a:ea typeface="+mn-ea"/>
                <a:cs typeface="+mn-ea"/>
                <a:sym typeface="+mn-lt"/>
              </a:rPr>
              <a:t>3:</a:t>
            </a:r>
            <a:r>
              <a:rPr lang="zh-CN" altLang="en-US" sz="2800" dirty="0">
                <a:latin typeface="+mn-lt"/>
                <a:ea typeface="+mn-ea"/>
                <a:cs typeface="+mn-ea"/>
                <a:sym typeface="+mn-lt"/>
              </a:rPr>
              <a:t> 从</a:t>
            </a:r>
            <a:r>
              <a:rPr lang="en-US" altLang="zh-CN" sz="2800" dirty="0">
                <a:latin typeface="+mn-lt"/>
                <a:ea typeface="+mn-ea"/>
                <a:cs typeface="+mn-ea"/>
                <a:sym typeface="+mn-lt"/>
              </a:rPr>
              <a:t>2Mbit/s</a:t>
            </a:r>
            <a:r>
              <a:rPr lang="zh-CN" altLang="en-US" sz="2800" dirty="0">
                <a:latin typeface="+mn-lt"/>
                <a:ea typeface="+mn-ea"/>
                <a:cs typeface="+mn-ea"/>
                <a:sym typeface="+mn-lt"/>
              </a:rPr>
              <a:t>信号复用进</a:t>
            </a:r>
            <a:r>
              <a:rPr lang="en-US" altLang="zh-CN" sz="2800" dirty="0">
                <a:latin typeface="+mn-lt"/>
                <a:ea typeface="+mn-ea"/>
                <a:cs typeface="+mn-ea"/>
                <a:sym typeface="+mn-lt"/>
              </a:rPr>
              <a:t>STM-1</a:t>
            </a:r>
            <a:r>
              <a:rPr lang="zh-CN" altLang="en-US" sz="2800" dirty="0">
                <a:latin typeface="+mn-lt"/>
                <a:ea typeface="+mn-ea"/>
                <a:cs typeface="+mn-ea"/>
                <a:sym typeface="+mn-lt"/>
              </a:rPr>
              <a:t>信号</a:t>
            </a:r>
            <a:r>
              <a:rPr lang="en-US" altLang="zh-CN" sz="2800" dirty="0">
                <a:latin typeface="+mn-lt"/>
                <a:ea typeface="+mn-ea"/>
                <a:cs typeface="+mn-ea"/>
                <a:sym typeface="+mn-lt"/>
              </a:rPr>
              <a:t>STM-1</a:t>
            </a:r>
            <a:r>
              <a:rPr lang="zh-CN" altLang="en-US" sz="2800" dirty="0">
                <a:latin typeface="+mn-lt"/>
                <a:ea typeface="+mn-ea"/>
                <a:cs typeface="+mn-ea"/>
                <a:sym typeface="+mn-lt"/>
              </a:rPr>
              <a:t>可容纳多少个</a:t>
            </a:r>
            <a:r>
              <a:rPr lang="en-US" altLang="zh-CN" sz="2800" dirty="0">
                <a:latin typeface="+mn-lt"/>
                <a:ea typeface="+mn-ea"/>
                <a:cs typeface="+mn-ea"/>
                <a:sym typeface="+mn-lt"/>
              </a:rPr>
              <a:t>2Mbit/s</a:t>
            </a:r>
            <a:r>
              <a:rPr lang="zh-CN" altLang="en-US" sz="2800" dirty="0">
                <a:latin typeface="+mn-lt"/>
                <a:ea typeface="+mn-ea"/>
                <a:cs typeface="+mn-ea"/>
                <a:sym typeface="+mn-lt"/>
              </a:rPr>
              <a:t>信号</a:t>
            </a:r>
            <a:r>
              <a:rPr lang="en-US" altLang="zh-CN" sz="2800" dirty="0">
                <a:latin typeface="+mn-lt"/>
                <a:ea typeface="+mn-ea"/>
                <a:cs typeface="+mn-ea"/>
                <a:sym typeface="+mn-lt"/>
              </a:rPr>
              <a:t>,</a:t>
            </a:r>
            <a:r>
              <a:rPr lang="zh-CN" altLang="en-US" sz="2800" dirty="0">
                <a:latin typeface="+mn-lt"/>
                <a:ea typeface="+mn-ea"/>
                <a:cs typeface="+mn-ea"/>
                <a:sym typeface="+mn-lt"/>
              </a:rPr>
              <a:t>为什么？</a:t>
            </a:r>
            <a:endParaRPr lang="zh-CN" altLang="en-US" sz="2800" dirty="0">
              <a:latin typeface="+mn-lt"/>
              <a:ea typeface="+mn-ea"/>
              <a:cs typeface="+mn-ea"/>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85699"/>
                                        </p:tgtEl>
                                        <p:attrNameLst>
                                          <p:attrName>style.visibility</p:attrName>
                                        </p:attrNameLst>
                                      </p:cBhvr>
                                      <p:to>
                                        <p:strVal val="visible"/>
                                      </p:to>
                                    </p:set>
                                    <p:anim calcmode="lin" valueType="num">
                                      <p:cBhvr additive="base">
                                        <p:cTn id="7" dur="500" fill="hold"/>
                                        <p:tgtEl>
                                          <p:spTgt spid="285699"/>
                                        </p:tgtEl>
                                        <p:attrNameLst>
                                          <p:attrName>ppt_x</p:attrName>
                                        </p:attrNameLst>
                                      </p:cBhvr>
                                      <p:tavLst>
                                        <p:tav tm="0">
                                          <p:val>
                                            <p:strVal val="#ppt_x"/>
                                          </p:val>
                                        </p:tav>
                                        <p:tav tm="100000">
                                          <p:val>
                                            <p:strVal val="#ppt_x"/>
                                          </p:val>
                                        </p:tav>
                                      </p:tavLst>
                                    </p:anim>
                                    <p:anim calcmode="lin" valueType="num">
                                      <p:cBhvr additive="base">
                                        <p:cTn id="8" dur="500" fill="hold"/>
                                        <p:tgtEl>
                                          <p:spTgt spid="28569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5699" grpId="0"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99592" y="1905506"/>
            <a:ext cx="7560840" cy="1938992"/>
          </a:xfrm>
          <a:prstGeom prst="rect">
            <a:avLst/>
          </a:prstGeom>
        </p:spPr>
        <p:txBody>
          <a:bodyPr wrap="square">
            <a:spAutoFit/>
          </a:bodyPr>
          <a:lstStyle/>
          <a:p>
            <a:r>
              <a:rPr lang="zh-CN" altLang="en-US" dirty="0">
                <a:latin typeface="等线" panose="02010600030101010101" pitchFamily="2" charset="-122"/>
                <a:ea typeface="等线" panose="02010600030101010101" pitchFamily="2" charset="-122"/>
              </a:rPr>
              <a:t>学习各种信号的帧结构</a:t>
            </a:r>
            <a:r>
              <a:rPr lang="zh-CN" altLang="en-US" dirty="0" smtClean="0">
                <a:latin typeface="等线" panose="02010600030101010101" pitchFamily="2" charset="-122"/>
                <a:ea typeface="等线" panose="02010600030101010101" pitchFamily="2" charset="-122"/>
              </a:rPr>
              <a:t>，为什么</a:t>
            </a:r>
            <a:r>
              <a:rPr lang="zh-CN" altLang="en-US" dirty="0">
                <a:latin typeface="等线" panose="02010600030101010101" pitchFamily="2" charset="-122"/>
                <a:ea typeface="等线" panose="02010600030101010101" pitchFamily="2" charset="-122"/>
              </a:rPr>
              <a:t>像上述</a:t>
            </a:r>
            <a:r>
              <a:rPr lang="en-US" altLang="zh-CN" dirty="0">
                <a:latin typeface="等线" panose="02010600030101010101" pitchFamily="2" charset="-122"/>
                <a:ea typeface="等线" panose="02010600030101010101" pitchFamily="2" charset="-122"/>
              </a:rPr>
              <a:t>STM-1</a:t>
            </a:r>
            <a:r>
              <a:rPr lang="zh-CN" altLang="en-US" dirty="0">
                <a:latin typeface="等线" panose="02010600030101010101" pitchFamily="2" charset="-122"/>
                <a:ea typeface="等线" panose="02010600030101010101" pitchFamily="2" charset="-122"/>
              </a:rPr>
              <a:t>信号最多容纳</a:t>
            </a:r>
            <a:r>
              <a:rPr lang="en-US" altLang="zh-CN" dirty="0">
                <a:latin typeface="等线" panose="02010600030101010101" pitchFamily="2" charset="-122"/>
                <a:ea typeface="等线" panose="02010600030101010101" pitchFamily="2" charset="-122"/>
              </a:rPr>
              <a:t>3</a:t>
            </a:r>
            <a:r>
              <a:rPr lang="zh-CN" altLang="en-US" dirty="0">
                <a:latin typeface="等线" panose="02010600030101010101" pitchFamily="2" charset="-122"/>
                <a:ea typeface="等线" panose="02010600030101010101" pitchFamily="2" charset="-122"/>
              </a:rPr>
              <a:t>个</a:t>
            </a:r>
            <a:r>
              <a:rPr lang="en-US" altLang="zh-CN" dirty="0">
                <a:latin typeface="等线" panose="02010600030101010101" pitchFamily="2" charset="-122"/>
                <a:ea typeface="等线" panose="02010600030101010101" pitchFamily="2" charset="-122"/>
              </a:rPr>
              <a:t>34Mbit/s</a:t>
            </a:r>
            <a:r>
              <a:rPr lang="zh-CN" altLang="en-US" dirty="0">
                <a:latin typeface="等线" panose="02010600030101010101" pitchFamily="2" charset="-122"/>
                <a:ea typeface="等线" panose="02010600030101010101" pitchFamily="2" charset="-122"/>
              </a:rPr>
              <a:t>信号，而使用的标准中复用的信号都是</a:t>
            </a:r>
            <a:r>
              <a:rPr lang="en-US" altLang="zh-CN" dirty="0">
                <a:latin typeface="等线" panose="02010600030101010101" pitchFamily="2" charset="-122"/>
                <a:ea typeface="等线" panose="02010600030101010101" pitchFamily="2" charset="-122"/>
              </a:rPr>
              <a:t>4</a:t>
            </a:r>
            <a:r>
              <a:rPr lang="zh-CN" altLang="en-US" dirty="0">
                <a:latin typeface="等线" panose="02010600030101010101" pitchFamily="2" charset="-122"/>
                <a:ea typeface="等线" panose="02010600030101010101" pitchFamily="2" charset="-122"/>
              </a:rPr>
              <a:t>倍的关系，这个标准中的各次群信号速率是如何得出的，以及他们之间</a:t>
            </a:r>
            <a:r>
              <a:rPr lang="en-US" altLang="zh-CN" dirty="0">
                <a:latin typeface="等线" panose="02010600030101010101" pitchFamily="2" charset="-122"/>
                <a:ea typeface="等线" panose="02010600030101010101" pitchFamily="2" charset="-122"/>
              </a:rPr>
              <a:t>4</a:t>
            </a:r>
            <a:r>
              <a:rPr lang="zh-CN" altLang="en-US" dirty="0">
                <a:latin typeface="等线" panose="02010600030101010101" pitchFamily="2" charset="-122"/>
                <a:ea typeface="等线" panose="02010600030101010101" pitchFamily="2" charset="-122"/>
              </a:rPr>
              <a:t>倍关系的原因。</a:t>
            </a:r>
            <a:endParaRPr lang="zh-CN" altLang="en-US" dirty="0">
              <a:latin typeface="等线" panose="02010600030101010101" pitchFamily="2" charset="-122"/>
              <a:ea typeface="等线" panose="02010600030101010101" pitchFamily="2" charset="-122"/>
            </a:endParaRPr>
          </a:p>
          <a:p>
            <a:endParaRPr lang="zh-CN" altLang="en-US"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SDH</a:t>
            </a:r>
            <a:r>
              <a:rPr lang="zh-CN" altLang="en-US" b="1">
                <a:latin typeface="+mn-lt"/>
                <a:ea typeface="+mn-ea"/>
                <a:cs typeface="+mn-ea"/>
                <a:sym typeface="+mn-lt"/>
              </a:rPr>
              <a:t>的复用结构</a:t>
            </a:r>
            <a:endParaRPr lang="zh-CN" altLang="en-US" b="1">
              <a:latin typeface="+mn-lt"/>
              <a:ea typeface="+mn-ea"/>
              <a:cs typeface="+mn-ea"/>
              <a:sym typeface="+mn-lt"/>
            </a:endParaRPr>
          </a:p>
        </p:txBody>
      </p:sp>
      <p:sp>
        <p:nvSpPr>
          <p:cNvPr id="48131" name="Rectangle 3"/>
          <p:cNvSpPr>
            <a:spLocks noGrp="1" noChangeArrowheads="1"/>
          </p:cNvSpPr>
          <p:nvPr>
            <p:ph type="body" sz="half" idx="1"/>
          </p:nvPr>
        </p:nvSpPr>
        <p:spPr>
          <a:xfrm>
            <a:off x="467544" y="1371600"/>
            <a:ext cx="7776344" cy="5225752"/>
          </a:xfrm>
        </p:spPr>
        <p:txBody>
          <a:bodyPr rtlCol="0">
            <a:noAutofit/>
          </a:bodyPr>
          <a:lstStyle/>
          <a:p>
            <a:pPr algn="just">
              <a:lnSpc>
                <a:spcPct val="120000"/>
              </a:lnSpc>
              <a:spcBef>
                <a:spcPct val="0"/>
              </a:spcBef>
              <a:defRPr/>
            </a:pPr>
            <a:r>
              <a:rPr lang="en-US" altLang="zh-CN" sz="2800" b="1" dirty="0">
                <a:ea typeface="+mn-ea"/>
                <a:cs typeface="+mn-ea"/>
                <a:sym typeface="+mn-lt"/>
              </a:rPr>
              <a:t>SDH</a:t>
            </a:r>
            <a:r>
              <a:rPr lang="zh-CN" altLang="en-US" sz="2800" b="1" dirty="0">
                <a:ea typeface="+mn-ea"/>
                <a:cs typeface="+mn-ea"/>
                <a:sym typeface="+mn-lt"/>
              </a:rPr>
              <a:t>的基本复用单元</a:t>
            </a:r>
            <a:endParaRPr lang="zh-CN" altLang="en-US" sz="2800" b="1" dirty="0">
              <a:ea typeface="+mn-ea"/>
              <a:cs typeface="+mn-ea"/>
              <a:sym typeface="+mn-lt"/>
            </a:endParaRPr>
          </a:p>
          <a:p>
            <a:pPr marL="762000" lvl="1" indent="-304800" algn="just">
              <a:lnSpc>
                <a:spcPct val="120000"/>
              </a:lnSpc>
              <a:spcBef>
                <a:spcPct val="0"/>
              </a:spcBef>
              <a:buFontTx/>
              <a:buAutoNum type="circleNumDbPlain"/>
              <a:defRPr/>
            </a:pPr>
            <a:r>
              <a:rPr lang="zh-CN" altLang="en-US" sz="2400" b="1" dirty="0">
                <a:solidFill>
                  <a:srgbClr val="00B0F0"/>
                </a:solidFill>
                <a:ea typeface="+mn-ea"/>
                <a:cs typeface="+mn-ea"/>
                <a:sym typeface="+mn-lt"/>
              </a:rPr>
              <a:t>标准容器（</a:t>
            </a:r>
            <a:r>
              <a:rPr lang="en-US" altLang="zh-CN" sz="2400" b="1" dirty="0">
                <a:solidFill>
                  <a:srgbClr val="00B0F0"/>
                </a:solidFill>
                <a:ea typeface="+mn-ea"/>
                <a:cs typeface="+mn-ea"/>
                <a:sym typeface="+mn-lt"/>
              </a:rPr>
              <a:t>C</a:t>
            </a:r>
            <a:r>
              <a:rPr lang="zh-CN" altLang="en-US" sz="2400" b="1" dirty="0">
                <a:solidFill>
                  <a:srgbClr val="00B0F0"/>
                </a:solidFill>
                <a:ea typeface="+mn-ea"/>
                <a:cs typeface="+mn-ea"/>
                <a:sym typeface="+mn-lt"/>
              </a:rPr>
              <a:t>）</a:t>
            </a:r>
            <a:r>
              <a:rPr lang="zh-CN" altLang="en-US" sz="2400" b="1" dirty="0">
                <a:ea typeface="+mn-ea"/>
                <a:cs typeface="+mn-ea"/>
                <a:sym typeface="+mn-lt"/>
              </a:rPr>
              <a:t>：容器是一种用来</a:t>
            </a:r>
            <a:r>
              <a:rPr lang="zh-CN" altLang="en-US" sz="2400" b="1" dirty="0">
                <a:solidFill>
                  <a:srgbClr val="FF0000"/>
                </a:solidFill>
                <a:ea typeface="+mn-ea"/>
                <a:cs typeface="+mn-ea"/>
                <a:sym typeface="+mn-lt"/>
              </a:rPr>
              <a:t>装载各种速率</a:t>
            </a:r>
            <a:r>
              <a:rPr lang="zh-CN" altLang="en-US" sz="2400" b="1" dirty="0">
                <a:ea typeface="+mn-ea"/>
                <a:cs typeface="+mn-ea"/>
                <a:sym typeface="+mn-lt"/>
              </a:rPr>
              <a:t>的业务信号的</a:t>
            </a:r>
            <a:r>
              <a:rPr lang="zh-CN" altLang="en-US" sz="2400" b="1" dirty="0">
                <a:solidFill>
                  <a:srgbClr val="FF0000"/>
                </a:solidFill>
                <a:ea typeface="+mn-ea"/>
                <a:cs typeface="+mn-ea"/>
                <a:sym typeface="+mn-lt"/>
              </a:rPr>
              <a:t>信息结构</a:t>
            </a:r>
            <a:r>
              <a:rPr lang="zh-CN" altLang="en-US" sz="2400" b="1" dirty="0">
                <a:ea typeface="+mn-ea"/>
                <a:cs typeface="+mn-ea"/>
                <a:sym typeface="+mn-lt"/>
              </a:rPr>
              <a:t>，主要完成</a:t>
            </a:r>
            <a:r>
              <a:rPr lang="zh-CN" altLang="en-US" sz="2400" b="1" dirty="0">
                <a:solidFill>
                  <a:srgbClr val="FF0000"/>
                </a:solidFill>
                <a:ea typeface="+mn-ea"/>
                <a:cs typeface="+mn-ea"/>
                <a:sym typeface="+mn-lt"/>
              </a:rPr>
              <a:t>适配功能</a:t>
            </a:r>
            <a:r>
              <a:rPr lang="zh-CN" altLang="en-US" sz="2400" b="1" dirty="0">
                <a:ea typeface="+mn-ea"/>
                <a:cs typeface="+mn-ea"/>
                <a:sym typeface="+mn-lt"/>
              </a:rPr>
              <a:t>（例如速率调整）。</a:t>
            </a:r>
            <a:r>
              <a:rPr lang="en-US" altLang="zh-CN" sz="2400" b="1" dirty="0">
                <a:ea typeface="+mn-ea"/>
                <a:cs typeface="+mn-ea"/>
                <a:sym typeface="+mn-lt"/>
              </a:rPr>
              <a:t>ITU</a:t>
            </a:r>
            <a:r>
              <a:rPr lang="zh-CN" altLang="en-US" sz="2400" b="1" dirty="0">
                <a:ea typeface="+mn-ea"/>
                <a:cs typeface="+mn-ea"/>
                <a:sym typeface="+mn-lt"/>
              </a:rPr>
              <a:t>建议</a:t>
            </a:r>
            <a:r>
              <a:rPr lang="en-US" altLang="zh-CN" sz="2400" b="1" dirty="0">
                <a:ea typeface="+mn-ea"/>
                <a:cs typeface="+mn-ea"/>
                <a:sym typeface="+mn-lt"/>
              </a:rPr>
              <a:t>G.707</a:t>
            </a:r>
            <a:r>
              <a:rPr lang="zh-CN" altLang="en-US" sz="2400" b="1" dirty="0">
                <a:ea typeface="+mn-ea"/>
                <a:cs typeface="+mn-ea"/>
                <a:sym typeface="+mn-lt"/>
              </a:rPr>
              <a:t>规定了</a:t>
            </a:r>
            <a:r>
              <a:rPr lang="en-US" altLang="zh-CN" sz="2400" b="1" dirty="0">
                <a:ea typeface="+mn-ea"/>
                <a:cs typeface="+mn-ea"/>
                <a:sym typeface="+mn-lt"/>
              </a:rPr>
              <a:t>5</a:t>
            </a:r>
            <a:r>
              <a:rPr lang="zh-CN" altLang="en-US" sz="2400" b="1" dirty="0">
                <a:ea typeface="+mn-ea"/>
                <a:cs typeface="+mn-ea"/>
                <a:sym typeface="+mn-lt"/>
              </a:rPr>
              <a:t>种标准容器：</a:t>
            </a:r>
            <a:r>
              <a:rPr lang="en-US" altLang="zh-CN" sz="2400" b="1" dirty="0">
                <a:ea typeface="+mn-ea"/>
                <a:cs typeface="+mn-ea"/>
                <a:sym typeface="+mn-lt"/>
              </a:rPr>
              <a:t>C-11</a:t>
            </a:r>
            <a:r>
              <a:rPr lang="zh-CN" altLang="en-US" sz="2400" b="1" dirty="0">
                <a:ea typeface="+mn-ea"/>
                <a:cs typeface="+mn-ea"/>
                <a:sym typeface="+mn-lt"/>
              </a:rPr>
              <a:t>、</a:t>
            </a:r>
            <a:r>
              <a:rPr lang="en-US" altLang="zh-CN" sz="2400" b="1" dirty="0">
                <a:ea typeface="+mn-ea"/>
                <a:cs typeface="+mn-ea"/>
                <a:sym typeface="+mn-lt"/>
              </a:rPr>
              <a:t>C-12</a:t>
            </a:r>
            <a:r>
              <a:rPr lang="zh-CN" altLang="en-US" sz="2400" b="1" dirty="0">
                <a:ea typeface="+mn-ea"/>
                <a:cs typeface="+mn-ea"/>
                <a:sym typeface="+mn-lt"/>
              </a:rPr>
              <a:t>、</a:t>
            </a:r>
            <a:r>
              <a:rPr lang="en-US" altLang="zh-CN" sz="2400" b="1" dirty="0">
                <a:ea typeface="+mn-ea"/>
                <a:cs typeface="+mn-ea"/>
                <a:sym typeface="+mn-lt"/>
              </a:rPr>
              <a:t>C-2</a:t>
            </a:r>
            <a:r>
              <a:rPr lang="zh-CN" altLang="en-US" sz="2400" b="1" dirty="0">
                <a:ea typeface="+mn-ea"/>
                <a:cs typeface="+mn-ea"/>
                <a:sym typeface="+mn-lt"/>
              </a:rPr>
              <a:t>、</a:t>
            </a:r>
            <a:r>
              <a:rPr lang="en-US" altLang="zh-CN" sz="2400" b="1" dirty="0">
                <a:ea typeface="+mn-ea"/>
                <a:cs typeface="+mn-ea"/>
                <a:sym typeface="+mn-lt"/>
              </a:rPr>
              <a:t>C-3</a:t>
            </a:r>
            <a:r>
              <a:rPr lang="zh-CN" altLang="en-US" sz="2400" b="1" dirty="0">
                <a:ea typeface="+mn-ea"/>
                <a:cs typeface="+mn-ea"/>
                <a:sym typeface="+mn-lt"/>
              </a:rPr>
              <a:t>和</a:t>
            </a:r>
            <a:r>
              <a:rPr lang="en-US" altLang="zh-CN" sz="2400" b="1" dirty="0">
                <a:ea typeface="+mn-ea"/>
                <a:cs typeface="+mn-ea"/>
                <a:sym typeface="+mn-lt"/>
              </a:rPr>
              <a:t>C-4</a:t>
            </a:r>
            <a:r>
              <a:rPr lang="zh-CN" altLang="en-US" sz="2400" b="1" dirty="0">
                <a:ea typeface="+mn-ea"/>
                <a:cs typeface="+mn-ea"/>
                <a:sym typeface="+mn-lt"/>
              </a:rPr>
              <a:t>，其标准输入比特率分别为</a:t>
            </a:r>
            <a:r>
              <a:rPr lang="en-US" altLang="zh-CN" sz="2400" b="1" dirty="0">
                <a:ea typeface="+mn-ea"/>
                <a:cs typeface="+mn-ea"/>
                <a:sym typeface="+mn-lt"/>
              </a:rPr>
              <a:t>1.544</a:t>
            </a:r>
            <a:r>
              <a:rPr lang="zh-CN" altLang="en-US" sz="2400" b="1" dirty="0">
                <a:ea typeface="+mn-ea"/>
                <a:cs typeface="+mn-ea"/>
                <a:sym typeface="+mn-lt"/>
              </a:rPr>
              <a:t>、</a:t>
            </a:r>
            <a:r>
              <a:rPr lang="en-US" altLang="zh-CN" sz="2400" b="1" dirty="0">
                <a:ea typeface="+mn-ea"/>
                <a:cs typeface="+mn-ea"/>
                <a:sym typeface="+mn-lt"/>
              </a:rPr>
              <a:t>2.048</a:t>
            </a:r>
            <a:r>
              <a:rPr lang="zh-CN" altLang="en-US" sz="2400" b="1" dirty="0">
                <a:ea typeface="+mn-ea"/>
                <a:cs typeface="+mn-ea"/>
                <a:sym typeface="+mn-lt"/>
              </a:rPr>
              <a:t>、</a:t>
            </a:r>
            <a:r>
              <a:rPr lang="en-US" altLang="zh-CN" sz="2400" b="1" dirty="0">
                <a:ea typeface="+mn-ea"/>
                <a:cs typeface="+mn-ea"/>
                <a:sym typeface="+mn-lt"/>
              </a:rPr>
              <a:t>6.312</a:t>
            </a:r>
            <a:r>
              <a:rPr lang="zh-CN" altLang="en-US" sz="2400" b="1" dirty="0">
                <a:ea typeface="+mn-ea"/>
                <a:cs typeface="+mn-ea"/>
                <a:sym typeface="+mn-lt"/>
              </a:rPr>
              <a:t>、</a:t>
            </a:r>
            <a:r>
              <a:rPr lang="en-US" altLang="zh-CN" sz="2400" b="1" dirty="0">
                <a:ea typeface="+mn-ea"/>
                <a:cs typeface="+mn-ea"/>
                <a:sym typeface="+mn-lt"/>
              </a:rPr>
              <a:t>34.368</a:t>
            </a:r>
            <a:r>
              <a:rPr lang="zh-CN" altLang="en-US" sz="2400" b="1" dirty="0">
                <a:ea typeface="+mn-ea"/>
                <a:cs typeface="+mn-ea"/>
                <a:sym typeface="+mn-lt"/>
              </a:rPr>
              <a:t>（或</a:t>
            </a:r>
            <a:r>
              <a:rPr lang="en-US" altLang="zh-CN" sz="2400" b="1" dirty="0">
                <a:ea typeface="+mn-ea"/>
                <a:cs typeface="+mn-ea"/>
                <a:sym typeface="+mn-lt"/>
              </a:rPr>
              <a:t>44.736</a:t>
            </a:r>
            <a:r>
              <a:rPr lang="zh-CN" altLang="en-US" sz="2400" b="1" dirty="0">
                <a:ea typeface="+mn-ea"/>
                <a:cs typeface="+mn-ea"/>
                <a:sym typeface="+mn-lt"/>
              </a:rPr>
              <a:t>）和</a:t>
            </a:r>
            <a:r>
              <a:rPr lang="en-US" altLang="zh-CN" sz="2400" b="1" dirty="0">
                <a:ea typeface="+mn-ea"/>
                <a:cs typeface="+mn-ea"/>
                <a:sym typeface="+mn-lt"/>
              </a:rPr>
              <a:t>139.264Mb/s</a:t>
            </a:r>
            <a:r>
              <a:rPr lang="zh-CN" altLang="en-US" sz="2400" b="1" dirty="0">
                <a:ea typeface="+mn-ea"/>
                <a:cs typeface="+mn-ea"/>
                <a:sym typeface="+mn-lt"/>
              </a:rPr>
              <a:t>。</a:t>
            </a:r>
            <a:endParaRPr lang="en-US" altLang="zh-CN" sz="2400" b="1" dirty="0">
              <a:ea typeface="+mn-ea"/>
              <a:cs typeface="+mn-ea"/>
              <a:sym typeface="+mn-lt"/>
            </a:endParaRPr>
          </a:p>
          <a:p>
            <a:pPr marL="762000" lvl="1" indent="-304800" algn="just">
              <a:lnSpc>
                <a:spcPct val="120000"/>
              </a:lnSpc>
              <a:spcBef>
                <a:spcPct val="0"/>
              </a:spcBef>
              <a:buFontTx/>
              <a:buAutoNum type="circleNumDbPlain"/>
              <a:defRPr/>
            </a:pPr>
            <a:r>
              <a:rPr lang="zh-CN" altLang="en-US" sz="2800" b="1" dirty="0">
                <a:solidFill>
                  <a:srgbClr val="00B0F0"/>
                </a:solidFill>
                <a:ea typeface="+mn-ea"/>
                <a:cs typeface="+mn-ea"/>
                <a:sym typeface="+mn-lt"/>
              </a:rPr>
              <a:t>虚容器</a:t>
            </a:r>
            <a:r>
              <a:rPr lang="en-US" altLang="zh-CN" sz="2800" b="1" dirty="0">
                <a:solidFill>
                  <a:srgbClr val="00B0F0"/>
                </a:solidFill>
                <a:ea typeface="+mn-ea"/>
                <a:cs typeface="+mn-ea"/>
                <a:sym typeface="+mn-lt"/>
              </a:rPr>
              <a:t>(VC)</a:t>
            </a:r>
            <a:r>
              <a:rPr lang="zh-CN" altLang="en-US" sz="2800" b="1" dirty="0">
                <a:solidFill>
                  <a:srgbClr val="00B0F0"/>
                </a:solidFill>
                <a:ea typeface="+mn-ea"/>
                <a:cs typeface="+mn-ea"/>
                <a:sym typeface="+mn-lt"/>
              </a:rPr>
              <a:t>：</a:t>
            </a:r>
            <a:r>
              <a:rPr lang="zh-CN" altLang="en-US" sz="2800" b="1" dirty="0">
                <a:ea typeface="+mn-ea"/>
                <a:cs typeface="+mn-ea"/>
                <a:sym typeface="+mn-lt"/>
              </a:rPr>
              <a:t>是用来支持</a:t>
            </a:r>
            <a:r>
              <a:rPr lang="en-US" altLang="zh-CN" sz="2800" b="1" dirty="0">
                <a:solidFill>
                  <a:srgbClr val="FF0000"/>
                </a:solidFill>
                <a:ea typeface="+mn-ea"/>
                <a:cs typeface="+mn-ea"/>
                <a:sym typeface="+mn-lt"/>
              </a:rPr>
              <a:t>SDH</a:t>
            </a:r>
            <a:r>
              <a:rPr lang="zh-CN" altLang="en-US" sz="2800" b="1" dirty="0">
                <a:solidFill>
                  <a:srgbClr val="FF0000"/>
                </a:solidFill>
                <a:ea typeface="+mn-ea"/>
                <a:cs typeface="+mn-ea"/>
                <a:sym typeface="+mn-lt"/>
              </a:rPr>
              <a:t>的通道层连</a:t>
            </a:r>
            <a:r>
              <a:rPr lang="zh-CN" altLang="en-US" sz="2800" b="1" dirty="0">
                <a:ea typeface="+mn-ea"/>
                <a:cs typeface="+mn-ea"/>
                <a:sym typeface="+mn-lt"/>
              </a:rPr>
              <a:t>接的信息结构，由容器输出的</a:t>
            </a:r>
            <a:r>
              <a:rPr lang="zh-CN" altLang="en-US" sz="2800" b="1" dirty="0">
                <a:solidFill>
                  <a:srgbClr val="FF0000"/>
                </a:solidFill>
                <a:ea typeface="+mn-ea"/>
                <a:cs typeface="+mn-ea"/>
                <a:sym typeface="+mn-lt"/>
              </a:rPr>
              <a:t>信息净负荷加上通道开销</a:t>
            </a:r>
            <a:r>
              <a:rPr lang="en-US" altLang="zh-CN" sz="2800" b="1" dirty="0">
                <a:solidFill>
                  <a:srgbClr val="FF0000"/>
                </a:solidFill>
                <a:ea typeface="+mn-ea"/>
                <a:cs typeface="+mn-ea"/>
                <a:sym typeface="+mn-lt"/>
              </a:rPr>
              <a:t>POH</a:t>
            </a:r>
            <a:r>
              <a:rPr lang="zh-CN" altLang="en-US" sz="2800" b="1" dirty="0">
                <a:solidFill>
                  <a:srgbClr val="FF0000"/>
                </a:solidFill>
                <a:ea typeface="+mn-ea"/>
                <a:cs typeface="+mn-ea"/>
                <a:sym typeface="+mn-lt"/>
              </a:rPr>
              <a:t>组成。</a:t>
            </a:r>
            <a:r>
              <a:rPr lang="zh-CN" altLang="en-US" sz="2800" b="1" dirty="0">
                <a:ea typeface="+mn-ea"/>
                <a:cs typeface="+mn-ea"/>
                <a:sym typeface="+mn-lt"/>
              </a:rPr>
              <a:t>虚容器共用</a:t>
            </a:r>
            <a:r>
              <a:rPr lang="en-US" altLang="zh-CN" sz="2800" b="1" dirty="0">
                <a:ea typeface="+mn-ea"/>
                <a:cs typeface="+mn-ea"/>
                <a:sym typeface="+mn-lt"/>
              </a:rPr>
              <a:t>5</a:t>
            </a:r>
            <a:r>
              <a:rPr lang="zh-CN" altLang="en-US" sz="2800" b="1" dirty="0">
                <a:ea typeface="+mn-ea"/>
                <a:cs typeface="+mn-ea"/>
                <a:sym typeface="+mn-lt"/>
              </a:rPr>
              <a:t>种：</a:t>
            </a:r>
            <a:r>
              <a:rPr lang="en-US" altLang="zh-CN" sz="2800" b="1" dirty="0">
                <a:ea typeface="+mn-ea"/>
                <a:cs typeface="+mn-ea"/>
                <a:sym typeface="+mn-lt"/>
              </a:rPr>
              <a:t>VC-11</a:t>
            </a:r>
            <a:r>
              <a:rPr lang="zh-CN" altLang="en-US" sz="2800" b="1" dirty="0">
                <a:ea typeface="+mn-ea"/>
                <a:cs typeface="+mn-ea"/>
                <a:sym typeface="+mn-lt"/>
              </a:rPr>
              <a:t>、</a:t>
            </a:r>
            <a:r>
              <a:rPr lang="en-US" altLang="zh-CN" sz="2800" b="1" dirty="0">
                <a:ea typeface="+mn-ea"/>
                <a:cs typeface="+mn-ea"/>
                <a:sym typeface="+mn-lt"/>
              </a:rPr>
              <a:t>VC-12</a:t>
            </a:r>
            <a:r>
              <a:rPr lang="zh-CN" altLang="en-US" sz="2800" b="1" dirty="0">
                <a:ea typeface="+mn-ea"/>
                <a:cs typeface="+mn-ea"/>
                <a:sym typeface="+mn-lt"/>
              </a:rPr>
              <a:t>、</a:t>
            </a:r>
            <a:r>
              <a:rPr lang="en-US" altLang="zh-CN" sz="2800" b="1" dirty="0">
                <a:ea typeface="+mn-ea"/>
                <a:cs typeface="+mn-ea"/>
                <a:sym typeface="+mn-lt"/>
              </a:rPr>
              <a:t>VC-2</a:t>
            </a:r>
            <a:r>
              <a:rPr lang="zh-CN" altLang="en-US" sz="2800" b="1" dirty="0">
                <a:ea typeface="+mn-ea"/>
                <a:cs typeface="+mn-ea"/>
                <a:sym typeface="+mn-lt"/>
              </a:rPr>
              <a:t>、</a:t>
            </a:r>
            <a:r>
              <a:rPr lang="en-US" altLang="zh-CN" sz="2800" b="1" dirty="0">
                <a:ea typeface="+mn-ea"/>
                <a:cs typeface="+mn-ea"/>
                <a:sym typeface="+mn-lt"/>
              </a:rPr>
              <a:t>VC-3</a:t>
            </a:r>
            <a:r>
              <a:rPr lang="zh-CN" altLang="en-US" sz="2800" b="1" dirty="0">
                <a:ea typeface="+mn-ea"/>
                <a:cs typeface="+mn-ea"/>
                <a:sym typeface="+mn-lt"/>
              </a:rPr>
              <a:t>和</a:t>
            </a:r>
            <a:r>
              <a:rPr lang="en-US" altLang="zh-CN" sz="2800" b="1" dirty="0">
                <a:ea typeface="+mn-ea"/>
                <a:cs typeface="+mn-ea"/>
                <a:sym typeface="+mn-lt"/>
              </a:rPr>
              <a:t>VC-4</a:t>
            </a:r>
            <a:r>
              <a:rPr lang="zh-CN" altLang="en-US" sz="2800" b="1" dirty="0">
                <a:ea typeface="+mn-ea"/>
                <a:cs typeface="+mn-ea"/>
                <a:sym typeface="+mn-lt"/>
              </a:rPr>
              <a:t>。。</a:t>
            </a:r>
            <a:endParaRPr lang="zh-CN" altLang="en-US" sz="2800" b="1" dirty="0">
              <a:ea typeface="+mn-ea"/>
              <a:cs typeface="+mn-ea"/>
              <a:sym typeface="+mn-lt"/>
            </a:endParaRPr>
          </a:p>
          <a:p>
            <a:pPr marL="457200" lvl="1" indent="0" algn="just">
              <a:lnSpc>
                <a:spcPct val="120000"/>
              </a:lnSpc>
              <a:spcBef>
                <a:spcPct val="0"/>
              </a:spcBef>
              <a:buFontTx/>
              <a:buNone/>
              <a:defRPr/>
            </a:pPr>
            <a:r>
              <a:rPr lang="zh-CN" altLang="en-US" sz="2800" dirty="0">
                <a:ea typeface="+mn-ea"/>
                <a:cs typeface="+mn-ea"/>
                <a:sym typeface="+mn-lt"/>
              </a:rPr>
              <a:t>  </a:t>
            </a:r>
            <a:endParaRPr lang="zh-CN" altLang="en-US" sz="3600" b="1" dirty="0">
              <a:ea typeface="+mn-ea"/>
              <a:cs typeface="+mn-ea"/>
              <a:sym typeface="+mn-lt"/>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2146" name="Group 2"/>
          <p:cNvGrpSpPr/>
          <p:nvPr/>
        </p:nvGrpSpPr>
        <p:grpSpPr bwMode="auto">
          <a:xfrm>
            <a:off x="430213" y="1789113"/>
            <a:ext cx="7985125" cy="4572000"/>
            <a:chOff x="312" y="1296"/>
            <a:chExt cx="5784" cy="3312"/>
          </a:xfrm>
        </p:grpSpPr>
        <p:pic>
          <p:nvPicPr>
            <p:cNvPr id="60424" name="Picture 3" descr="BOY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2" y="2256"/>
              <a:ext cx="840" cy="960"/>
            </a:xfrm>
            <a:prstGeom prst="rect">
              <a:avLst/>
            </a:prstGeom>
            <a:noFill/>
            <a:ln>
              <a:noFill/>
            </a:ln>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9" name="AutoShape 4"/>
            <p:cNvSpPr>
              <a:spLocks noChangeArrowheads="1"/>
            </p:cNvSpPr>
            <p:nvPr/>
          </p:nvSpPr>
          <p:spPr bwMode="auto">
            <a:xfrm>
              <a:off x="1488" y="1296"/>
              <a:ext cx="4608" cy="3312"/>
            </a:xfrm>
            <a:prstGeom prst="foldedCorner">
              <a:avLst>
                <a:gd name="adj" fmla="val 20639"/>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a:latin typeface="+mn-lt"/>
                <a:ea typeface="+mn-ea"/>
                <a:cs typeface="+mn-ea"/>
                <a:sym typeface="+mn-lt"/>
              </a:endParaRPr>
            </a:p>
          </p:txBody>
        </p:sp>
      </p:grpSp>
      <p:sp>
        <p:nvSpPr>
          <p:cNvPr id="56323" name="Text Box 5"/>
          <p:cNvSpPr txBox="1">
            <a:spLocks noChangeArrowheads="1"/>
          </p:cNvSpPr>
          <p:nvPr/>
        </p:nvSpPr>
        <p:spPr bwMode="auto">
          <a:xfrm>
            <a:off x="1720850" y="1709738"/>
            <a:ext cx="7446963" cy="4718050"/>
          </a:xfrm>
          <a:prstGeom prst="rect">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07" tIns="39754" rIns="79507" bIns="39754">
            <a:spAutoFit/>
          </a:bodyP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i="1" dirty="0">
                <a:latin typeface="+mn-lt"/>
                <a:ea typeface="+mn-ea"/>
                <a:cs typeface="+mn-ea"/>
                <a:sym typeface="+mn-lt"/>
              </a:rPr>
              <a:t>虚容器</a:t>
            </a:r>
            <a:r>
              <a:rPr lang="en-US" altLang="zh-CN" sz="2000" b="0" i="1" dirty="0">
                <a:latin typeface="+mn-lt"/>
                <a:ea typeface="+mn-ea"/>
                <a:cs typeface="+mn-ea"/>
                <a:sym typeface="+mn-lt"/>
              </a:rPr>
              <a:t>---</a:t>
            </a:r>
            <a:r>
              <a:rPr lang="en-US" altLang="zh-CN" sz="2000" i="1" dirty="0">
                <a:latin typeface="+mn-lt"/>
                <a:ea typeface="+mn-ea"/>
                <a:cs typeface="+mn-ea"/>
                <a:sym typeface="+mn-lt"/>
              </a:rPr>
              <a:t>Virtual Container---VC</a:t>
            </a:r>
            <a:endParaRPr lang="en-US" altLang="zh-CN" sz="2000" i="1" dirty="0">
              <a:latin typeface="+mn-lt"/>
              <a:ea typeface="+mn-ea"/>
              <a:cs typeface="+mn-ea"/>
              <a:sym typeface="+mn-lt"/>
            </a:endParaRPr>
          </a:p>
          <a:p>
            <a:pPr eaLnBrk="1" latinLnBrk="0" hangingPunct="1">
              <a:lnSpc>
                <a:spcPct val="120000"/>
              </a:lnSpc>
              <a:spcBef>
                <a:spcPct val="0"/>
              </a:spcBef>
              <a:buFontTx/>
              <a:buNone/>
              <a:defRPr/>
            </a:pPr>
            <a:endParaRPr lang="en-US" altLang="zh-CN" sz="700" dirty="0">
              <a:latin typeface="+mn-lt"/>
              <a:ea typeface="+mn-ea"/>
              <a:cs typeface="+mn-ea"/>
              <a:sym typeface="+mn-lt"/>
            </a:endParaRPr>
          </a:p>
          <a:p>
            <a:pPr eaLnBrk="1" latinLnBrk="0" hangingPunct="1">
              <a:lnSpc>
                <a:spcPct val="120000"/>
              </a:lnSpc>
              <a:spcBef>
                <a:spcPct val="0"/>
              </a:spcBef>
              <a:buFontTx/>
              <a:buNone/>
              <a:defRPr/>
            </a:pPr>
            <a:r>
              <a:rPr lang="zh-CN" altLang="en-US" sz="2000" i="1" dirty="0">
                <a:latin typeface="+mn-lt"/>
                <a:ea typeface="+mn-ea"/>
                <a:cs typeface="+mn-ea"/>
                <a:sym typeface="+mn-lt"/>
              </a:rPr>
              <a:t>不同的</a:t>
            </a:r>
            <a:r>
              <a:rPr lang="en-US" altLang="zh-CN" sz="2000" i="1" dirty="0">
                <a:latin typeface="+mn-lt"/>
                <a:ea typeface="+mn-ea"/>
                <a:cs typeface="+mn-ea"/>
                <a:sym typeface="+mn-lt"/>
              </a:rPr>
              <a:t>PDH </a:t>
            </a:r>
            <a:r>
              <a:rPr lang="zh-CN" altLang="en-US" sz="2000" i="1" dirty="0">
                <a:latin typeface="+mn-lt"/>
                <a:ea typeface="+mn-ea"/>
                <a:cs typeface="+mn-ea"/>
                <a:sym typeface="+mn-lt"/>
              </a:rPr>
              <a:t>原始信息对应于不同的</a:t>
            </a:r>
            <a:r>
              <a:rPr lang="en-US" altLang="zh-CN" sz="2000" i="1" dirty="0">
                <a:latin typeface="+mn-lt"/>
                <a:ea typeface="+mn-ea"/>
                <a:cs typeface="+mn-ea"/>
                <a:sym typeface="+mn-lt"/>
              </a:rPr>
              <a:t>VC</a:t>
            </a:r>
            <a:r>
              <a:rPr lang="zh-CN" altLang="en-US" sz="2000" i="1" dirty="0">
                <a:latin typeface="+mn-lt"/>
                <a:ea typeface="+mn-ea"/>
                <a:cs typeface="+mn-ea"/>
                <a:sym typeface="+mn-lt"/>
              </a:rPr>
              <a:t>：</a:t>
            </a:r>
            <a:endParaRPr lang="zh-CN" altLang="en-US" sz="2000" i="1" dirty="0">
              <a:latin typeface="+mn-lt"/>
              <a:ea typeface="+mn-ea"/>
              <a:cs typeface="+mn-ea"/>
              <a:sym typeface="+mn-lt"/>
            </a:endParaRPr>
          </a:p>
          <a:p>
            <a:pPr eaLnBrk="1" latinLnBrk="0" hangingPunct="1">
              <a:lnSpc>
                <a:spcPct val="120000"/>
              </a:lnSpc>
              <a:spcBef>
                <a:spcPct val="0"/>
              </a:spcBef>
              <a:buFontTx/>
              <a:buNone/>
              <a:defRPr/>
            </a:pPr>
            <a:endParaRPr lang="zh-CN" altLang="en-US" sz="600" i="1" dirty="0">
              <a:latin typeface="+mn-lt"/>
              <a:ea typeface="+mn-ea"/>
              <a:cs typeface="+mn-ea"/>
              <a:sym typeface="+mn-lt"/>
            </a:endParaRPr>
          </a:p>
          <a:p>
            <a:pPr eaLnBrk="1" latinLnBrk="0" hangingPunct="1">
              <a:lnSpc>
                <a:spcPct val="120000"/>
              </a:lnSpc>
              <a:spcBef>
                <a:spcPct val="0"/>
              </a:spcBef>
              <a:defRPr/>
            </a:pPr>
            <a:r>
              <a:rPr lang="zh-CN" altLang="en-US" sz="2000" dirty="0">
                <a:latin typeface="+mn-lt"/>
                <a:ea typeface="+mn-ea"/>
                <a:cs typeface="+mn-ea"/>
                <a:sym typeface="+mn-lt"/>
              </a:rPr>
              <a:t>  低阶虚容器</a:t>
            </a:r>
            <a:r>
              <a:rPr lang="en-US" altLang="zh-CN" sz="2000" dirty="0">
                <a:latin typeface="+mn-lt"/>
                <a:ea typeface="+mn-ea"/>
                <a:cs typeface="+mn-ea"/>
                <a:sym typeface="+mn-lt"/>
              </a:rPr>
              <a:t>(</a:t>
            </a:r>
            <a:r>
              <a:rPr lang="zh-CN" altLang="en-US" sz="2000" dirty="0">
                <a:latin typeface="+mn-lt"/>
                <a:ea typeface="+mn-ea"/>
                <a:cs typeface="+mn-ea"/>
                <a:sym typeface="+mn-lt"/>
              </a:rPr>
              <a:t>单个结构）</a:t>
            </a:r>
            <a:r>
              <a:rPr lang="en-US" altLang="zh-CN" sz="2000" dirty="0">
                <a:latin typeface="+mn-lt"/>
                <a:ea typeface="+mn-ea"/>
                <a:cs typeface="+mn-ea"/>
                <a:sym typeface="+mn-lt"/>
              </a:rPr>
              <a:t>--Lower order VC</a:t>
            </a:r>
            <a:endParaRPr lang="en-US" altLang="zh-CN" sz="2000" dirty="0">
              <a:latin typeface="+mn-lt"/>
              <a:ea typeface="+mn-ea"/>
              <a:cs typeface="+mn-ea"/>
              <a:sym typeface="+mn-lt"/>
            </a:endParaRPr>
          </a:p>
          <a:p>
            <a:pPr eaLnBrk="1" latinLnBrk="0" hangingPunct="1">
              <a:lnSpc>
                <a:spcPct val="120000"/>
              </a:lnSpc>
              <a:spcBef>
                <a:spcPct val="0"/>
              </a:spcBef>
              <a:buFontTx/>
              <a:buNone/>
              <a:defRPr/>
            </a:pPr>
            <a:r>
              <a:rPr lang="en-US" altLang="zh-CN" sz="2000" dirty="0">
                <a:latin typeface="+mn-lt"/>
                <a:ea typeface="+mn-ea"/>
                <a:cs typeface="+mn-ea"/>
                <a:sym typeface="+mn-lt"/>
              </a:rPr>
              <a:t>           1.5Mb/s---------------VC-11</a:t>
            </a:r>
            <a:endParaRPr lang="en-US" altLang="zh-CN" sz="2000" dirty="0">
              <a:latin typeface="+mn-lt"/>
              <a:ea typeface="+mn-ea"/>
              <a:cs typeface="+mn-ea"/>
              <a:sym typeface="+mn-lt"/>
            </a:endParaRPr>
          </a:p>
          <a:p>
            <a:pPr eaLnBrk="1" latinLnBrk="0" hangingPunct="1">
              <a:lnSpc>
                <a:spcPct val="120000"/>
              </a:lnSpc>
              <a:spcBef>
                <a:spcPct val="0"/>
              </a:spcBef>
              <a:buFontTx/>
              <a:buNone/>
              <a:defRPr/>
            </a:pPr>
            <a:r>
              <a:rPr lang="en-US" altLang="zh-CN" sz="2000" dirty="0">
                <a:latin typeface="+mn-lt"/>
                <a:ea typeface="+mn-ea"/>
                <a:cs typeface="+mn-ea"/>
                <a:sym typeface="+mn-lt"/>
              </a:rPr>
              <a:t>           </a:t>
            </a:r>
            <a:r>
              <a:rPr lang="en-US" altLang="zh-CN" sz="2000" dirty="0">
                <a:solidFill>
                  <a:schemeClr val="accent2"/>
                </a:solidFill>
                <a:latin typeface="+mn-lt"/>
                <a:ea typeface="+mn-ea"/>
                <a:cs typeface="+mn-ea"/>
                <a:sym typeface="+mn-lt"/>
              </a:rPr>
              <a:t>2Mb/s-----------------VC-12</a:t>
            </a:r>
            <a:endParaRPr lang="en-US" altLang="zh-CN" sz="2000" dirty="0">
              <a:solidFill>
                <a:schemeClr val="accent2"/>
              </a:solidFill>
              <a:latin typeface="+mn-lt"/>
              <a:ea typeface="+mn-ea"/>
              <a:cs typeface="+mn-ea"/>
              <a:sym typeface="+mn-lt"/>
            </a:endParaRPr>
          </a:p>
          <a:p>
            <a:pPr eaLnBrk="1" latinLnBrk="0" hangingPunct="1">
              <a:lnSpc>
                <a:spcPct val="120000"/>
              </a:lnSpc>
              <a:spcBef>
                <a:spcPct val="0"/>
              </a:spcBef>
              <a:buFontTx/>
              <a:buNone/>
              <a:defRPr/>
            </a:pPr>
            <a:r>
              <a:rPr lang="en-US" altLang="zh-CN" sz="2000" dirty="0">
                <a:latin typeface="+mn-lt"/>
                <a:ea typeface="+mn-ea"/>
                <a:cs typeface="+mn-ea"/>
                <a:sym typeface="+mn-lt"/>
              </a:rPr>
              <a:t>           6.3Mb/s---------------VC-2</a:t>
            </a:r>
            <a:endParaRPr lang="en-US" altLang="zh-CN" sz="2000" dirty="0">
              <a:latin typeface="+mn-lt"/>
              <a:ea typeface="+mn-ea"/>
              <a:cs typeface="+mn-ea"/>
              <a:sym typeface="+mn-lt"/>
            </a:endParaRPr>
          </a:p>
          <a:p>
            <a:pPr eaLnBrk="1" latinLnBrk="0" hangingPunct="1">
              <a:lnSpc>
                <a:spcPct val="120000"/>
              </a:lnSpc>
              <a:spcBef>
                <a:spcPct val="0"/>
              </a:spcBef>
              <a:defRPr/>
            </a:pPr>
            <a:r>
              <a:rPr lang="en-US" altLang="zh-CN" sz="2000" dirty="0">
                <a:latin typeface="+mn-lt"/>
                <a:ea typeface="+mn-ea"/>
                <a:cs typeface="+mn-ea"/>
                <a:sym typeface="+mn-lt"/>
              </a:rPr>
              <a:t>   </a:t>
            </a:r>
            <a:r>
              <a:rPr lang="zh-CN" altLang="en-US" sz="2000" dirty="0">
                <a:latin typeface="+mn-lt"/>
                <a:ea typeface="+mn-ea"/>
                <a:cs typeface="+mn-ea"/>
                <a:sym typeface="+mn-lt"/>
              </a:rPr>
              <a:t>高阶虚容器（可由多个</a:t>
            </a:r>
            <a:r>
              <a:rPr lang="en-US" altLang="zh-CN" sz="2000" dirty="0">
                <a:latin typeface="+mn-lt"/>
                <a:ea typeface="+mn-ea"/>
                <a:cs typeface="+mn-ea"/>
                <a:sym typeface="+mn-lt"/>
              </a:rPr>
              <a:t>TU</a:t>
            </a:r>
            <a:r>
              <a:rPr lang="zh-CN" altLang="en-US" sz="2000" dirty="0">
                <a:latin typeface="+mn-lt"/>
                <a:ea typeface="+mn-ea"/>
                <a:cs typeface="+mn-ea"/>
                <a:sym typeface="+mn-lt"/>
              </a:rPr>
              <a:t>或</a:t>
            </a:r>
            <a:r>
              <a:rPr lang="en-US" altLang="zh-CN" sz="2000" dirty="0">
                <a:latin typeface="+mn-lt"/>
                <a:ea typeface="+mn-ea"/>
                <a:cs typeface="+mn-ea"/>
                <a:sym typeface="+mn-lt"/>
              </a:rPr>
              <a:t>TUG</a:t>
            </a:r>
            <a:r>
              <a:rPr lang="zh-CN" altLang="en-US" sz="2000" dirty="0">
                <a:latin typeface="+mn-lt"/>
                <a:ea typeface="+mn-ea"/>
                <a:cs typeface="+mn-ea"/>
                <a:sym typeface="+mn-lt"/>
              </a:rPr>
              <a:t>组成）</a:t>
            </a:r>
            <a:endParaRPr lang="zh-CN" altLang="en-US" sz="2000" dirty="0">
              <a:latin typeface="+mn-lt"/>
              <a:ea typeface="+mn-ea"/>
              <a:cs typeface="+mn-ea"/>
              <a:sym typeface="+mn-lt"/>
            </a:endParaRPr>
          </a:p>
          <a:p>
            <a:pPr eaLnBrk="1" latinLnBrk="0" hangingPunct="1">
              <a:lnSpc>
                <a:spcPct val="120000"/>
              </a:lnSpc>
              <a:spcBef>
                <a:spcPct val="0"/>
              </a:spcBef>
              <a:buFontTx/>
              <a:buNone/>
              <a:defRPr/>
            </a:pPr>
            <a:r>
              <a:rPr lang="zh-CN" altLang="en-US" sz="2000" dirty="0">
                <a:latin typeface="+mn-lt"/>
                <a:ea typeface="+mn-ea"/>
                <a:cs typeface="+mn-ea"/>
                <a:sym typeface="+mn-lt"/>
              </a:rPr>
              <a:t>     </a:t>
            </a:r>
            <a:r>
              <a:rPr lang="en-US" altLang="zh-CN" sz="2000" dirty="0">
                <a:latin typeface="+mn-lt"/>
                <a:ea typeface="+mn-ea"/>
                <a:cs typeface="+mn-ea"/>
                <a:sym typeface="+mn-lt"/>
              </a:rPr>
              <a:t>--Higher order VC</a:t>
            </a:r>
            <a:endParaRPr lang="en-US" altLang="zh-CN" sz="2000" dirty="0">
              <a:latin typeface="+mn-lt"/>
              <a:ea typeface="+mn-ea"/>
              <a:cs typeface="+mn-ea"/>
              <a:sym typeface="+mn-lt"/>
            </a:endParaRPr>
          </a:p>
          <a:p>
            <a:pPr eaLnBrk="1" latinLnBrk="0" hangingPunct="1">
              <a:lnSpc>
                <a:spcPct val="120000"/>
              </a:lnSpc>
              <a:spcBef>
                <a:spcPct val="0"/>
              </a:spcBef>
              <a:buFontTx/>
              <a:buNone/>
              <a:defRPr/>
            </a:pPr>
            <a:r>
              <a:rPr lang="en-US" altLang="zh-CN" sz="2000" dirty="0">
                <a:latin typeface="+mn-lt"/>
                <a:ea typeface="+mn-ea"/>
                <a:cs typeface="+mn-ea"/>
                <a:sym typeface="+mn-lt"/>
              </a:rPr>
              <a:t>           34Mb/s</a:t>
            </a:r>
            <a:r>
              <a:rPr lang="zh-CN" altLang="en-US" sz="2000" dirty="0">
                <a:latin typeface="+mn-lt"/>
                <a:ea typeface="+mn-ea"/>
                <a:cs typeface="+mn-ea"/>
                <a:sym typeface="+mn-lt"/>
              </a:rPr>
              <a:t>或</a:t>
            </a:r>
            <a:r>
              <a:rPr lang="en-US" altLang="zh-CN" sz="2000" dirty="0">
                <a:latin typeface="+mn-lt"/>
                <a:ea typeface="+mn-ea"/>
                <a:cs typeface="+mn-ea"/>
                <a:sym typeface="+mn-lt"/>
              </a:rPr>
              <a:t>45Mb/s-----VC-3</a:t>
            </a:r>
            <a:endParaRPr lang="en-US" altLang="zh-CN" sz="2000" dirty="0">
              <a:latin typeface="+mn-lt"/>
              <a:ea typeface="+mn-ea"/>
              <a:cs typeface="+mn-ea"/>
              <a:sym typeface="+mn-lt"/>
            </a:endParaRPr>
          </a:p>
          <a:p>
            <a:pPr eaLnBrk="1" latinLnBrk="0" hangingPunct="1">
              <a:lnSpc>
                <a:spcPct val="120000"/>
              </a:lnSpc>
              <a:spcBef>
                <a:spcPct val="0"/>
              </a:spcBef>
              <a:buFontTx/>
              <a:buNone/>
              <a:defRPr/>
            </a:pPr>
            <a:r>
              <a:rPr lang="en-US" altLang="zh-CN" sz="2000" dirty="0">
                <a:latin typeface="+mn-lt"/>
                <a:ea typeface="+mn-ea"/>
                <a:cs typeface="+mn-ea"/>
                <a:sym typeface="+mn-lt"/>
              </a:rPr>
              <a:t>          </a:t>
            </a:r>
            <a:r>
              <a:rPr lang="en-US" altLang="zh-CN" sz="2000" dirty="0">
                <a:solidFill>
                  <a:schemeClr val="accent2"/>
                </a:solidFill>
                <a:latin typeface="+mn-lt"/>
                <a:ea typeface="+mn-ea"/>
                <a:cs typeface="+mn-ea"/>
                <a:sym typeface="+mn-lt"/>
              </a:rPr>
              <a:t>140Mb/s-----------------VC-4</a:t>
            </a:r>
            <a:endParaRPr lang="en-US" altLang="zh-CN" sz="2000" dirty="0">
              <a:solidFill>
                <a:schemeClr val="accent2"/>
              </a:solidFill>
              <a:latin typeface="+mn-lt"/>
              <a:ea typeface="+mn-ea"/>
              <a:cs typeface="+mn-ea"/>
              <a:sym typeface="+mn-lt"/>
            </a:endParaRPr>
          </a:p>
          <a:p>
            <a:pPr eaLnBrk="1" latinLnBrk="0" hangingPunct="1">
              <a:lnSpc>
                <a:spcPct val="120000"/>
              </a:lnSpc>
              <a:spcBef>
                <a:spcPct val="0"/>
              </a:spcBef>
              <a:buFontTx/>
              <a:buNone/>
              <a:defRPr/>
            </a:pPr>
            <a:r>
              <a:rPr lang="en-US" altLang="zh-CN" sz="2000" dirty="0">
                <a:solidFill>
                  <a:schemeClr val="accent2"/>
                </a:solidFill>
                <a:latin typeface="+mn-lt"/>
                <a:ea typeface="+mn-ea"/>
                <a:cs typeface="+mn-ea"/>
                <a:sym typeface="+mn-lt"/>
              </a:rPr>
              <a:t>       </a:t>
            </a:r>
            <a:endParaRPr lang="en-US" altLang="zh-CN" sz="2000" dirty="0">
              <a:solidFill>
                <a:schemeClr val="accent2"/>
              </a:solidFill>
              <a:latin typeface="+mn-lt"/>
              <a:ea typeface="+mn-ea"/>
              <a:cs typeface="+mn-ea"/>
              <a:sym typeface="+mn-lt"/>
            </a:endParaRPr>
          </a:p>
          <a:p>
            <a:pPr eaLnBrk="1" latinLnBrk="0" hangingPunct="1">
              <a:lnSpc>
                <a:spcPct val="120000"/>
              </a:lnSpc>
              <a:spcBef>
                <a:spcPct val="0"/>
              </a:spcBef>
              <a:buFontTx/>
              <a:buNone/>
              <a:defRPr/>
            </a:pPr>
            <a:endParaRPr lang="zh-CN" altLang="en-US" sz="2000" dirty="0">
              <a:latin typeface="+mn-lt"/>
              <a:ea typeface="+mn-ea"/>
              <a:cs typeface="+mn-ea"/>
              <a:sym typeface="+mn-lt"/>
            </a:endParaRPr>
          </a:p>
        </p:txBody>
      </p:sp>
      <p:sp>
        <p:nvSpPr>
          <p:cNvPr id="56324" name="Text Box 6"/>
          <p:cNvSpPr txBox="1">
            <a:spLocks noChangeArrowheads="1"/>
          </p:cNvSpPr>
          <p:nvPr/>
        </p:nvSpPr>
        <p:spPr bwMode="auto">
          <a:xfrm>
            <a:off x="280988" y="1258888"/>
            <a:ext cx="2185987"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400">
                <a:latin typeface="+mn-lt"/>
                <a:ea typeface="+mn-ea"/>
                <a:cs typeface="+mn-ea"/>
                <a:sym typeface="+mn-lt"/>
              </a:rPr>
              <a:t>虚容器（二）  </a:t>
            </a:r>
            <a:endParaRPr lang="zh-CN" altLang="en-US" sz="2400">
              <a:latin typeface="+mn-lt"/>
              <a:ea typeface="+mn-ea"/>
              <a:cs typeface="+mn-ea"/>
              <a:sym typeface="+mn-lt"/>
            </a:endParaRPr>
          </a:p>
        </p:txBody>
      </p:sp>
      <p:sp>
        <p:nvSpPr>
          <p:cNvPr id="56325" name="Text Box 7"/>
          <p:cNvSpPr txBox="1">
            <a:spLocks noChangeArrowheads="1"/>
          </p:cNvSpPr>
          <p:nvPr/>
        </p:nvSpPr>
        <p:spPr bwMode="auto">
          <a:xfrm>
            <a:off x="7354888" y="247650"/>
            <a:ext cx="160337"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endParaRPr lang="zh-CN" altLang="en-US" sz="2100" b="0">
              <a:solidFill>
                <a:schemeClr val="accent2"/>
              </a:solidFill>
              <a:latin typeface="+mn-lt"/>
              <a:ea typeface="+mn-ea"/>
              <a:cs typeface="+mn-ea"/>
              <a:sym typeface="+mn-lt"/>
            </a:endParaRPr>
          </a:p>
        </p:txBody>
      </p:sp>
      <p:sp>
        <p:nvSpPr>
          <p:cNvPr id="262152" name="Text Box 8">
            <a:hlinkClick r:id="rId2" action="ppaction://hlinksldjump" highlightClick="1"/>
          </p:cNvPr>
          <p:cNvSpPr txBox="1">
            <a:spLocks noChangeArrowheads="1"/>
          </p:cNvSpPr>
          <p:nvPr/>
        </p:nvSpPr>
        <p:spPr bwMode="auto">
          <a:xfrm>
            <a:off x="304800" y="439738"/>
            <a:ext cx="2630488" cy="479425"/>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07" tIns="39754" rIns="79507" bIns="39754" anchor="ctr">
            <a:spAutoFit/>
          </a:bodyPr>
          <a:lstStyle>
            <a:lvl1pPr defTabSz="795655">
              <a:defRPr kumimoji="1" sz="2400">
                <a:solidFill>
                  <a:schemeClr val="tx1"/>
                </a:solidFill>
                <a:latin typeface="Gulim" panose="020B0600000101010101" pitchFamily="34" charset="-127"/>
                <a:ea typeface="Gulim" panose="020B0600000101010101" pitchFamily="34" charset="-127"/>
              </a:defRPr>
            </a:lvl1pPr>
            <a:lvl2pPr marL="396875" defTabSz="795655">
              <a:defRPr kumimoji="1" sz="2400">
                <a:solidFill>
                  <a:schemeClr val="tx1"/>
                </a:solidFill>
                <a:latin typeface="Gulim" panose="020B0600000101010101" pitchFamily="34" charset="-127"/>
                <a:ea typeface="Gulim" panose="020B0600000101010101" pitchFamily="34" charset="-127"/>
              </a:defRPr>
            </a:lvl2pPr>
            <a:lvl3pPr marL="795655" defTabSz="795655">
              <a:defRPr kumimoji="1" sz="2400">
                <a:solidFill>
                  <a:schemeClr val="tx1"/>
                </a:solidFill>
                <a:latin typeface="Gulim" panose="020B0600000101010101" pitchFamily="34" charset="-127"/>
                <a:ea typeface="Gulim" panose="020B0600000101010101" pitchFamily="34" charset="-127"/>
              </a:defRPr>
            </a:lvl3pPr>
            <a:lvl4pPr marL="1192530" defTabSz="795655">
              <a:defRPr kumimoji="1" sz="2400">
                <a:solidFill>
                  <a:schemeClr val="tx1"/>
                </a:solidFill>
                <a:latin typeface="Gulim" panose="020B0600000101010101" pitchFamily="34" charset="-127"/>
                <a:ea typeface="Gulim" panose="020B0600000101010101" pitchFamily="34" charset="-127"/>
              </a:defRPr>
            </a:lvl4pPr>
            <a:lvl5pPr marL="1590675" defTabSz="795655">
              <a:defRPr kumimoji="1" sz="2400">
                <a:solidFill>
                  <a:schemeClr val="tx1"/>
                </a:solidFill>
                <a:latin typeface="Gulim" panose="020B0600000101010101" pitchFamily="34" charset="-127"/>
                <a:ea typeface="Gulim" panose="020B0600000101010101" pitchFamily="34" charset="-127"/>
              </a:defRPr>
            </a:lvl5pPr>
            <a:lvl6pPr marL="2047875" defTabSz="795655" fontAlgn="base" latinLnBrk="1">
              <a:spcBef>
                <a:spcPct val="0"/>
              </a:spcBef>
              <a:spcAft>
                <a:spcPct val="0"/>
              </a:spcAft>
              <a:defRPr kumimoji="1" sz="2400">
                <a:solidFill>
                  <a:schemeClr val="tx1"/>
                </a:solidFill>
                <a:latin typeface="Gulim" panose="020B0600000101010101" pitchFamily="34" charset="-127"/>
                <a:ea typeface="Gulim" panose="020B0600000101010101" pitchFamily="34" charset="-127"/>
              </a:defRPr>
            </a:lvl6pPr>
            <a:lvl7pPr marL="2505075" defTabSz="795655" fontAlgn="base" latinLnBrk="1">
              <a:spcBef>
                <a:spcPct val="0"/>
              </a:spcBef>
              <a:spcAft>
                <a:spcPct val="0"/>
              </a:spcAft>
              <a:defRPr kumimoji="1" sz="2400">
                <a:solidFill>
                  <a:schemeClr val="tx1"/>
                </a:solidFill>
                <a:latin typeface="Gulim" panose="020B0600000101010101" pitchFamily="34" charset="-127"/>
                <a:ea typeface="Gulim" panose="020B0600000101010101" pitchFamily="34" charset="-127"/>
              </a:defRPr>
            </a:lvl7pPr>
            <a:lvl8pPr marL="2962275" defTabSz="795655" fontAlgn="base" latinLnBrk="1">
              <a:spcBef>
                <a:spcPct val="0"/>
              </a:spcBef>
              <a:spcAft>
                <a:spcPct val="0"/>
              </a:spcAft>
              <a:defRPr kumimoji="1" sz="2400">
                <a:solidFill>
                  <a:schemeClr val="tx1"/>
                </a:solidFill>
                <a:latin typeface="Gulim" panose="020B0600000101010101" pitchFamily="34" charset="-127"/>
                <a:ea typeface="Gulim" panose="020B0600000101010101" pitchFamily="34" charset="-127"/>
              </a:defRPr>
            </a:lvl8pPr>
            <a:lvl9pPr marL="3419475" defTabSz="795655" fontAlgn="base" latinLnBrk="1">
              <a:spcBef>
                <a:spcPct val="0"/>
              </a:spcBef>
              <a:spcAft>
                <a:spcPct val="0"/>
              </a:spcAft>
              <a:defRPr kumimoji="1" sz="2400">
                <a:solidFill>
                  <a:schemeClr val="tx1"/>
                </a:solidFill>
                <a:latin typeface="Gulim" panose="020B0600000101010101" pitchFamily="34" charset="-127"/>
                <a:ea typeface="Gulim" panose="020B0600000101010101" pitchFamily="34" charset="-127"/>
              </a:defRPr>
            </a:lvl9pPr>
          </a:lstStyle>
          <a:p>
            <a:pPr algn="ctr" eaLnBrk="1" hangingPunct="1">
              <a:lnSpc>
                <a:spcPct val="120000"/>
              </a:lnSpc>
              <a:defRPr/>
            </a:pPr>
            <a:r>
              <a:rPr lang="en-US" altLang="zh-CN" i="1">
                <a:effectLst>
                  <a:outerShdw blurRad="38100" dist="38100" dir="2700000" algn="tl">
                    <a:srgbClr val="C0C0C0"/>
                  </a:outerShdw>
                </a:effectLst>
                <a:latin typeface="+mn-lt"/>
                <a:ea typeface="+mn-ea"/>
                <a:cs typeface="+mn-ea"/>
                <a:sym typeface="+mn-lt"/>
              </a:rPr>
              <a:t>VC </a:t>
            </a:r>
            <a:r>
              <a:rPr lang="zh-CN" altLang="en-US" i="1">
                <a:effectLst>
                  <a:outerShdw blurRad="38100" dist="38100" dir="2700000" algn="tl">
                    <a:srgbClr val="C0C0C0"/>
                  </a:outerShdw>
                </a:effectLst>
                <a:latin typeface="+mn-lt"/>
                <a:ea typeface="+mn-ea"/>
                <a:cs typeface="+mn-ea"/>
                <a:sym typeface="+mn-lt"/>
              </a:rPr>
              <a:t>、通道、段</a:t>
            </a:r>
            <a:endParaRPr lang="zh-CN" altLang="en-US" i="1">
              <a:effectLst>
                <a:outerShdw blurRad="38100" dist="38100" dir="2700000" algn="tl">
                  <a:srgbClr val="C0C0C0"/>
                </a:outerShdw>
              </a:effectLst>
              <a:latin typeface="+mn-lt"/>
              <a:ea typeface="+mn-ea"/>
              <a:cs typeface="+mn-ea"/>
              <a:sym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499"/>
                                          </p:stCondLst>
                                        </p:cTn>
                                        <p:tgtEl>
                                          <p:spTgt spid="262146"/>
                                        </p:tgtEl>
                                        <p:attrNameLst>
                                          <p:attrName>style.visibility</p:attrName>
                                        </p:attrNameLst>
                                      </p:cBhvr>
                                      <p:to>
                                        <p:strVal val="visible"/>
                                      </p:to>
                                    </p:set>
                                  </p:childTnLst>
                                </p:cTn>
                              </p:par>
                            </p:childTnLst>
                          </p:cTn>
                        </p:par>
                        <p:par>
                          <p:cTn id="7" fill="hold">
                            <p:stCondLst>
                              <p:cond delay="1500"/>
                            </p:stCondLst>
                            <p:childTnLst>
                              <p:par>
                                <p:cTn id="8" presetID="2" presetClass="entr" presetSubtype="2" fill="hold" grpId="0" nodeType="afterEffect">
                                  <p:stCondLst>
                                    <p:cond delay="0"/>
                                  </p:stCondLst>
                                  <p:childTnLst>
                                    <p:set>
                                      <p:cBhvr>
                                        <p:cTn id="9" dur="1" fill="hold">
                                          <p:stCondLst>
                                            <p:cond delay="0"/>
                                          </p:stCondLst>
                                        </p:cTn>
                                        <p:tgtEl>
                                          <p:spTgt spid="262152"/>
                                        </p:tgtEl>
                                        <p:attrNameLst>
                                          <p:attrName>style.visibility</p:attrName>
                                        </p:attrNameLst>
                                      </p:cBhvr>
                                      <p:to>
                                        <p:strVal val="visible"/>
                                      </p:to>
                                    </p:set>
                                    <p:anim calcmode="lin" valueType="num">
                                      <p:cBhvr additive="base">
                                        <p:cTn id="10" dur="500" fill="hold"/>
                                        <p:tgtEl>
                                          <p:spTgt spid="262152"/>
                                        </p:tgtEl>
                                        <p:attrNameLst>
                                          <p:attrName>ppt_x</p:attrName>
                                        </p:attrNameLst>
                                      </p:cBhvr>
                                      <p:tavLst>
                                        <p:tav tm="0">
                                          <p:val>
                                            <p:strVal val="1+#ppt_w/2"/>
                                          </p:val>
                                        </p:tav>
                                        <p:tav tm="100000">
                                          <p:val>
                                            <p:strVal val="#ppt_x"/>
                                          </p:val>
                                        </p:tav>
                                      </p:tavLst>
                                    </p:anim>
                                    <p:anim calcmode="lin" valueType="num">
                                      <p:cBhvr additive="base">
                                        <p:cTn id="11" dur="500" fill="hold"/>
                                        <p:tgtEl>
                                          <p:spTgt spid="26215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52" grpId="0"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606425" y="1192213"/>
            <a:ext cx="2187575" cy="479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400">
                <a:latin typeface="+mn-lt"/>
                <a:ea typeface="+mn-ea"/>
                <a:cs typeface="+mn-ea"/>
                <a:sym typeface="+mn-lt"/>
              </a:rPr>
              <a:t>虚容器（三）  </a:t>
            </a:r>
            <a:endParaRPr lang="zh-CN" altLang="en-US" sz="2400">
              <a:latin typeface="+mn-lt"/>
              <a:ea typeface="+mn-ea"/>
              <a:cs typeface="+mn-ea"/>
              <a:sym typeface="+mn-lt"/>
            </a:endParaRPr>
          </a:p>
        </p:txBody>
      </p:sp>
      <p:pic>
        <p:nvPicPr>
          <p:cNvPr id="61443" name="Picture 3" descr="BABY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1788" y="1855788"/>
            <a:ext cx="12604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AutoShape 4"/>
          <p:cNvSpPr>
            <a:spLocks noChangeArrowheads="1"/>
          </p:cNvSpPr>
          <p:nvPr/>
        </p:nvSpPr>
        <p:spPr bwMode="auto">
          <a:xfrm>
            <a:off x="1457325" y="1590675"/>
            <a:ext cx="7223125" cy="860425"/>
          </a:xfrm>
          <a:prstGeom prst="cloudCallout">
            <a:avLst>
              <a:gd name="adj1" fmla="val -43236"/>
              <a:gd name="adj2" fmla="val 59454"/>
            </a:avLst>
          </a:prstGeom>
          <a:noFill/>
          <a:ln>
            <a:noFill/>
          </a:ln>
          <a:effectLst/>
          <a:extLst>
            <a:ext uri="{909E8E84-426E-40DD-AFC4-6F175D3DCCD1}">
              <a14:hiddenFill xmlns:a14="http://schemas.microsoft.com/office/drawing/2010/main">
                <a:solidFill>
                  <a:schemeClr val="hlink"/>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a:latin typeface="+mn-lt"/>
              <a:ea typeface="+mn-ea"/>
              <a:cs typeface="+mn-ea"/>
              <a:sym typeface="+mn-lt"/>
            </a:endParaRPr>
          </a:p>
        </p:txBody>
      </p:sp>
      <p:sp>
        <p:nvSpPr>
          <p:cNvPr id="57349" name="Text Box 5"/>
          <p:cNvSpPr txBox="1">
            <a:spLocks noChangeArrowheads="1"/>
          </p:cNvSpPr>
          <p:nvPr/>
        </p:nvSpPr>
        <p:spPr bwMode="auto">
          <a:xfrm>
            <a:off x="1801813" y="1801813"/>
            <a:ext cx="6618287"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400" i="1">
                <a:latin typeface="+mn-lt"/>
                <a:ea typeface="+mn-ea"/>
                <a:cs typeface="+mn-ea"/>
                <a:sym typeface="+mn-lt"/>
              </a:rPr>
              <a:t>那么，虚容器里除了原始信息以外还有什么呢</a:t>
            </a:r>
            <a:r>
              <a:rPr lang="zh-CN" altLang="en-US" sz="2100" b="0">
                <a:latin typeface="+mn-lt"/>
                <a:ea typeface="+mn-ea"/>
                <a:cs typeface="+mn-ea"/>
                <a:sym typeface="+mn-lt"/>
              </a:rPr>
              <a:t>？</a:t>
            </a:r>
            <a:endParaRPr lang="zh-CN" altLang="en-US" sz="2100" b="0">
              <a:latin typeface="+mn-lt"/>
              <a:ea typeface="+mn-ea"/>
              <a:cs typeface="+mn-ea"/>
              <a:sym typeface="+mn-lt"/>
            </a:endParaRPr>
          </a:p>
        </p:txBody>
      </p:sp>
      <p:sp>
        <p:nvSpPr>
          <p:cNvPr id="57350" name="Line 6"/>
          <p:cNvSpPr>
            <a:spLocks noChangeShapeType="1"/>
          </p:cNvSpPr>
          <p:nvPr/>
        </p:nvSpPr>
        <p:spPr bwMode="auto">
          <a:xfrm flipH="1">
            <a:off x="3910013" y="3843338"/>
            <a:ext cx="595312" cy="396875"/>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nvGrpSpPr>
          <p:cNvPr id="263175" name="Group 7"/>
          <p:cNvGrpSpPr/>
          <p:nvPr/>
        </p:nvGrpSpPr>
        <p:grpSpPr bwMode="auto">
          <a:xfrm>
            <a:off x="530225" y="2716213"/>
            <a:ext cx="8216900" cy="3511550"/>
            <a:chOff x="480" y="1968"/>
            <a:chExt cx="5952" cy="2544"/>
          </a:xfrm>
        </p:grpSpPr>
        <p:pic>
          <p:nvPicPr>
            <p:cNvPr id="61450" name="Picture 8" descr="BOY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 y="2640"/>
              <a:ext cx="866"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AutoShape 9"/>
            <p:cNvSpPr>
              <a:spLocks noChangeArrowheads="1"/>
            </p:cNvSpPr>
            <p:nvPr/>
          </p:nvSpPr>
          <p:spPr bwMode="auto">
            <a:xfrm>
              <a:off x="1632" y="1968"/>
              <a:ext cx="4800" cy="2544"/>
            </a:xfrm>
            <a:prstGeom prst="foldedCorner">
              <a:avLst>
                <a:gd name="adj" fmla="val 12060"/>
              </a:avLst>
            </a:prstGeom>
            <a:solidFill>
              <a:srgbClr val="FFFFFF"/>
            </a:solidFill>
            <a:ln>
              <a:noFill/>
            </a:ln>
            <a:effectLst/>
            <a:extLs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a:latin typeface="+mn-lt"/>
                <a:ea typeface="+mn-ea"/>
                <a:cs typeface="+mn-ea"/>
                <a:sym typeface="+mn-lt"/>
              </a:endParaRPr>
            </a:p>
          </p:txBody>
        </p:sp>
        <p:sp>
          <p:nvSpPr>
            <p:cNvPr id="57356" name="AutoShape 10"/>
            <p:cNvSpPr>
              <a:spLocks noChangeArrowheads="1"/>
            </p:cNvSpPr>
            <p:nvPr/>
          </p:nvSpPr>
          <p:spPr bwMode="auto">
            <a:xfrm>
              <a:off x="2112" y="2592"/>
              <a:ext cx="3408" cy="1295"/>
            </a:xfrm>
            <a:prstGeom prst="cube">
              <a:avLst>
                <a:gd name="adj" fmla="val 25000"/>
              </a:avLst>
            </a:prstGeom>
            <a:solidFill>
              <a:srgbClr val="3366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a:latin typeface="+mn-lt"/>
                <a:ea typeface="+mn-ea"/>
                <a:cs typeface="+mn-ea"/>
                <a:sym typeface="+mn-lt"/>
              </a:endParaRPr>
            </a:p>
          </p:txBody>
        </p:sp>
        <p:sp>
          <p:nvSpPr>
            <p:cNvPr id="57357" name="Text Box 11"/>
            <p:cNvSpPr txBox="1">
              <a:spLocks noChangeArrowheads="1"/>
            </p:cNvSpPr>
            <p:nvPr/>
          </p:nvSpPr>
          <p:spPr bwMode="auto">
            <a:xfrm>
              <a:off x="1712" y="2063"/>
              <a:ext cx="4193"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07" tIns="39754" rIns="79507" bIns="39754">
              <a:spAutoFit/>
            </a:bodyP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i="1">
                  <a:latin typeface="+mn-lt"/>
                  <a:ea typeface="+mn-ea"/>
                  <a:cs typeface="+mn-ea"/>
                  <a:sym typeface="+mn-lt"/>
                </a:rPr>
                <a:t>画一个图来表示</a:t>
              </a:r>
              <a:r>
                <a:rPr lang="en-US" altLang="zh-CN" sz="2400" i="1">
                  <a:latin typeface="+mn-lt"/>
                  <a:ea typeface="+mn-ea"/>
                  <a:cs typeface="+mn-ea"/>
                  <a:sym typeface="+mn-lt"/>
                </a:rPr>
                <a:t>VC</a:t>
              </a:r>
              <a:r>
                <a:rPr lang="zh-CN" altLang="en-US" sz="2400" i="1">
                  <a:latin typeface="+mn-lt"/>
                  <a:ea typeface="+mn-ea"/>
                  <a:cs typeface="+mn-ea"/>
                  <a:sym typeface="+mn-lt"/>
                </a:rPr>
                <a:t>的构成：</a:t>
              </a:r>
              <a:endParaRPr lang="zh-CN" altLang="en-US" sz="2100" b="0">
                <a:latin typeface="+mn-lt"/>
                <a:ea typeface="+mn-ea"/>
                <a:cs typeface="+mn-ea"/>
                <a:sym typeface="+mn-lt"/>
              </a:endParaRPr>
            </a:p>
          </p:txBody>
        </p:sp>
        <p:sp>
          <p:nvSpPr>
            <p:cNvPr id="57358" name="AutoShape 12"/>
            <p:cNvSpPr>
              <a:spLocks noChangeArrowheads="1"/>
            </p:cNvSpPr>
            <p:nvPr/>
          </p:nvSpPr>
          <p:spPr bwMode="auto">
            <a:xfrm>
              <a:off x="2352" y="2592"/>
              <a:ext cx="3168" cy="1295"/>
            </a:xfrm>
            <a:prstGeom prst="cube">
              <a:avLst>
                <a:gd name="adj" fmla="val 25000"/>
              </a:avLst>
            </a:prstGeom>
            <a:solidFill>
              <a:schemeClr val="folHlink"/>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a:latin typeface="+mn-lt"/>
                <a:ea typeface="+mn-ea"/>
                <a:cs typeface="+mn-ea"/>
                <a:sym typeface="+mn-lt"/>
              </a:endParaRPr>
            </a:p>
          </p:txBody>
        </p:sp>
        <p:sp>
          <p:nvSpPr>
            <p:cNvPr id="57359" name="AutoShape 13"/>
            <p:cNvSpPr>
              <a:spLocks noChangeArrowheads="1"/>
            </p:cNvSpPr>
            <p:nvPr/>
          </p:nvSpPr>
          <p:spPr bwMode="auto">
            <a:xfrm>
              <a:off x="2928" y="2592"/>
              <a:ext cx="2592" cy="1295"/>
            </a:xfrm>
            <a:prstGeom prst="cube">
              <a:avLst>
                <a:gd name="adj" fmla="val 25000"/>
              </a:avLst>
            </a:prstGeom>
            <a:solidFill>
              <a:srgbClr val="FFCC99"/>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nchor="ct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endParaRPr lang="zh-CN" altLang="en-US" sz="2100" b="0">
                <a:latin typeface="+mn-lt"/>
                <a:ea typeface="+mn-ea"/>
                <a:cs typeface="+mn-ea"/>
                <a:sym typeface="+mn-lt"/>
              </a:endParaRPr>
            </a:p>
          </p:txBody>
        </p:sp>
        <p:sp>
          <p:nvSpPr>
            <p:cNvPr id="57360" name="Text Box 14"/>
            <p:cNvSpPr txBox="1">
              <a:spLocks noChangeArrowheads="1"/>
            </p:cNvSpPr>
            <p:nvPr/>
          </p:nvSpPr>
          <p:spPr bwMode="auto">
            <a:xfrm>
              <a:off x="3395" y="3101"/>
              <a:ext cx="1253" cy="34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400" b="0">
                  <a:solidFill>
                    <a:schemeClr val="tx2"/>
                  </a:solidFill>
                  <a:latin typeface="+mn-lt"/>
                  <a:ea typeface="+mn-ea"/>
                  <a:cs typeface="+mn-ea"/>
                  <a:sym typeface="+mn-lt"/>
                </a:rPr>
                <a:t>原 始 信 息</a:t>
              </a:r>
              <a:r>
                <a:rPr lang="zh-CN" altLang="en-US" sz="2400" b="0">
                  <a:solidFill>
                    <a:srgbClr val="339933"/>
                  </a:solidFill>
                  <a:latin typeface="+mn-lt"/>
                  <a:ea typeface="+mn-ea"/>
                  <a:cs typeface="+mn-ea"/>
                  <a:sym typeface="+mn-lt"/>
                </a:rPr>
                <a:t> </a:t>
              </a:r>
              <a:endParaRPr lang="zh-CN" altLang="en-US" sz="2100" b="0">
                <a:solidFill>
                  <a:srgbClr val="339933"/>
                </a:solidFill>
                <a:latin typeface="+mn-lt"/>
                <a:ea typeface="+mn-ea"/>
                <a:cs typeface="+mn-ea"/>
                <a:sym typeface="+mn-lt"/>
              </a:endParaRPr>
            </a:p>
          </p:txBody>
        </p:sp>
        <p:sp>
          <p:nvSpPr>
            <p:cNvPr id="57361" name="Text Box 15"/>
            <p:cNvSpPr txBox="1">
              <a:spLocks noChangeArrowheads="1"/>
            </p:cNvSpPr>
            <p:nvPr/>
          </p:nvSpPr>
          <p:spPr bwMode="auto">
            <a:xfrm>
              <a:off x="2277" y="2880"/>
              <a:ext cx="727" cy="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eaVert" wrap="none" lIns="79507" tIns="39754" rIns="79507" bIns="39754">
              <a:spAutoFit/>
            </a:bodyP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400" b="0" dirty="0">
                  <a:latin typeface="+mn-lt"/>
                  <a:ea typeface="+mn-ea"/>
                  <a:cs typeface="+mn-ea"/>
                  <a:sym typeface="+mn-lt"/>
                </a:rPr>
                <a:t>塞入比特</a:t>
              </a:r>
              <a:endParaRPr lang="zh-CN" altLang="en-US" sz="2400" dirty="0">
                <a:latin typeface="+mn-lt"/>
                <a:ea typeface="+mn-ea"/>
                <a:cs typeface="+mn-ea"/>
                <a:sym typeface="+mn-lt"/>
              </a:endParaRPr>
            </a:p>
            <a:p>
              <a:pPr algn="ctr" eaLnBrk="1" latinLnBrk="0" hangingPunct="1">
                <a:lnSpc>
                  <a:spcPct val="120000"/>
                </a:lnSpc>
                <a:spcBef>
                  <a:spcPct val="0"/>
                </a:spcBef>
                <a:buFontTx/>
                <a:buNone/>
                <a:defRPr/>
              </a:pPr>
              <a:r>
                <a:rPr lang="zh-CN" altLang="en-US" sz="2400" b="0" dirty="0">
                  <a:latin typeface="+mn-lt"/>
                  <a:ea typeface="+mn-ea"/>
                  <a:cs typeface="+mn-ea"/>
                  <a:sym typeface="+mn-lt"/>
                </a:rPr>
                <a:t>调整控制</a:t>
              </a:r>
              <a:endParaRPr lang="zh-CN" altLang="en-US" sz="2100" b="0" dirty="0">
                <a:latin typeface="+mn-lt"/>
                <a:ea typeface="+mn-ea"/>
                <a:cs typeface="+mn-ea"/>
                <a:sym typeface="+mn-lt"/>
              </a:endParaRPr>
            </a:p>
          </p:txBody>
        </p:sp>
        <p:sp>
          <p:nvSpPr>
            <p:cNvPr id="57362" name="Text Box 16"/>
            <p:cNvSpPr txBox="1">
              <a:spLocks noChangeArrowheads="1"/>
            </p:cNvSpPr>
            <p:nvPr/>
          </p:nvSpPr>
          <p:spPr bwMode="auto">
            <a:xfrm>
              <a:off x="2105" y="2880"/>
              <a:ext cx="268" cy="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en-US" altLang="zh-CN" sz="2100" b="0">
                  <a:latin typeface="+mn-lt"/>
                  <a:ea typeface="+mn-ea"/>
                  <a:cs typeface="+mn-ea"/>
                  <a:sym typeface="+mn-lt"/>
                </a:rPr>
                <a:t>P</a:t>
              </a:r>
              <a:endParaRPr lang="en-US" altLang="zh-CN" sz="2100" b="0">
                <a:latin typeface="+mn-lt"/>
                <a:ea typeface="+mn-ea"/>
                <a:cs typeface="+mn-ea"/>
                <a:sym typeface="+mn-lt"/>
              </a:endParaRPr>
            </a:p>
            <a:p>
              <a:pPr algn="ctr" eaLnBrk="1" latinLnBrk="0" hangingPunct="1">
                <a:lnSpc>
                  <a:spcPct val="120000"/>
                </a:lnSpc>
                <a:spcBef>
                  <a:spcPct val="0"/>
                </a:spcBef>
                <a:buFontTx/>
                <a:buNone/>
                <a:defRPr/>
              </a:pPr>
              <a:r>
                <a:rPr lang="en-US" altLang="zh-CN" sz="2100" b="0">
                  <a:latin typeface="+mn-lt"/>
                  <a:ea typeface="+mn-ea"/>
                  <a:cs typeface="+mn-ea"/>
                  <a:sym typeface="+mn-lt"/>
                </a:rPr>
                <a:t>O</a:t>
              </a:r>
              <a:endParaRPr lang="en-US" altLang="zh-CN" sz="2100" b="0">
                <a:latin typeface="+mn-lt"/>
                <a:ea typeface="+mn-ea"/>
                <a:cs typeface="+mn-ea"/>
                <a:sym typeface="+mn-lt"/>
              </a:endParaRPr>
            </a:p>
            <a:p>
              <a:pPr algn="ctr" eaLnBrk="1" latinLnBrk="0" hangingPunct="1">
                <a:lnSpc>
                  <a:spcPct val="120000"/>
                </a:lnSpc>
                <a:spcBef>
                  <a:spcPct val="0"/>
                </a:spcBef>
                <a:buFontTx/>
                <a:buNone/>
                <a:defRPr/>
              </a:pPr>
              <a:r>
                <a:rPr lang="en-US" altLang="zh-CN" sz="2100" b="0">
                  <a:latin typeface="+mn-lt"/>
                  <a:ea typeface="+mn-ea"/>
                  <a:cs typeface="+mn-ea"/>
                  <a:sym typeface="+mn-lt"/>
                </a:rPr>
                <a:t>H</a:t>
              </a:r>
              <a:endParaRPr lang="en-US" altLang="zh-CN" sz="2100" b="0">
                <a:latin typeface="+mn-lt"/>
                <a:ea typeface="+mn-ea"/>
                <a:cs typeface="+mn-ea"/>
                <a:sym typeface="+mn-lt"/>
              </a:endParaRPr>
            </a:p>
          </p:txBody>
        </p:sp>
        <p:sp>
          <p:nvSpPr>
            <p:cNvPr id="57363" name="Line 17"/>
            <p:cNvSpPr>
              <a:spLocks noChangeShapeType="1"/>
            </p:cNvSpPr>
            <p:nvPr/>
          </p:nvSpPr>
          <p:spPr bwMode="auto">
            <a:xfrm>
              <a:off x="2208" y="3888"/>
              <a:ext cx="192" cy="240"/>
            </a:xfrm>
            <a:prstGeom prst="line">
              <a:avLst/>
            </a:prstGeom>
            <a:noFill/>
            <a:ln w="9525">
              <a:solidFill>
                <a:schemeClr val="accent2"/>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nSpc>
                  <a:spcPct val="120000"/>
                </a:lnSpc>
                <a:defRPr/>
              </a:pPr>
              <a:endParaRPr lang="zh-CN" altLang="en-US">
                <a:latin typeface="+mn-lt"/>
                <a:ea typeface="+mn-ea"/>
                <a:cs typeface="+mn-ea"/>
                <a:sym typeface="+mn-lt"/>
              </a:endParaRPr>
            </a:p>
          </p:txBody>
        </p:sp>
      </p:grpSp>
      <p:sp>
        <p:nvSpPr>
          <p:cNvPr id="57352" name="Text Box 18"/>
          <p:cNvSpPr txBox="1">
            <a:spLocks noChangeArrowheads="1"/>
          </p:cNvSpPr>
          <p:nvPr/>
        </p:nvSpPr>
        <p:spPr bwMode="auto">
          <a:xfrm>
            <a:off x="3246438" y="5434013"/>
            <a:ext cx="5138737" cy="8175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79507" tIns="39754" rIns="79507" bIns="39754">
            <a:spAutoFit/>
          </a:bodyPr>
          <a:lstStyle>
            <a:lvl1pPr defTabSz="795655" latinLnBrk="1">
              <a:spcBef>
                <a:spcPct val="20000"/>
              </a:spcBef>
              <a:buChar char="•"/>
              <a:defRPr kumimoji="1" sz="2200">
                <a:solidFill>
                  <a:schemeClr val="tx1"/>
                </a:solidFill>
                <a:latin typeface="-보람M" pitchFamily="18" charset="-127"/>
                <a:ea typeface="-보람M" pitchFamily="18" charset="-127"/>
              </a:defRPr>
            </a:lvl1pPr>
            <a:lvl2pPr marL="742950" indent="-285750" defTabSz="795655" latinLnBrk="1">
              <a:spcBef>
                <a:spcPct val="20000"/>
              </a:spcBef>
              <a:buChar char="•"/>
              <a:defRPr kumimoji="1" sz="2000">
                <a:solidFill>
                  <a:schemeClr val="tx1"/>
                </a:solidFill>
                <a:latin typeface="-보람M" pitchFamily="18" charset="-127"/>
                <a:ea typeface="-보람M" pitchFamily="18" charset="-127"/>
              </a:defRPr>
            </a:lvl2pPr>
            <a:lvl3pPr marL="1143000" indent="-228600" defTabSz="795655" latinLnBrk="1">
              <a:spcBef>
                <a:spcPct val="20000"/>
              </a:spcBef>
              <a:buChar char="•"/>
              <a:defRPr kumimoji="1">
                <a:solidFill>
                  <a:schemeClr val="tx1"/>
                </a:solidFill>
                <a:latin typeface="-보람M" pitchFamily="18" charset="-127"/>
                <a:ea typeface="-보람M" pitchFamily="18" charset="-127"/>
              </a:defRPr>
            </a:lvl3pPr>
            <a:lvl4pPr marL="1600200" indent="-228600" defTabSz="795655" latinLnBrk="1">
              <a:spcBef>
                <a:spcPct val="20000"/>
              </a:spcBef>
              <a:buChar char="•"/>
              <a:defRPr kumimoji="1" sz="1600">
                <a:solidFill>
                  <a:schemeClr val="tx1"/>
                </a:solidFill>
                <a:latin typeface="-보람M" pitchFamily="18" charset="-127"/>
                <a:ea typeface="-보람M" pitchFamily="18" charset="-127"/>
              </a:defRPr>
            </a:lvl4pPr>
            <a:lvl5pPr marL="2057400" indent="-228600" defTabSz="795655" latinLnBrk="1">
              <a:spcBef>
                <a:spcPct val="20000"/>
              </a:spcBef>
              <a:buChar char="•"/>
              <a:defRPr kumimoji="1" sz="1400">
                <a:solidFill>
                  <a:schemeClr val="tx1"/>
                </a:solidFill>
                <a:latin typeface="-보람M" pitchFamily="18" charset="-127"/>
                <a:ea typeface="-보람M" pitchFamily="18" charset="-127"/>
              </a:defRPr>
            </a:lvl5pPr>
            <a:lvl6pPr marL="25146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defTabSz="795655"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100">
                <a:latin typeface="+mn-lt"/>
                <a:ea typeface="+mn-ea"/>
                <a:cs typeface="+mn-ea"/>
                <a:sym typeface="+mn-lt"/>
              </a:rPr>
              <a:t>即‘通道开销’，</a:t>
            </a:r>
            <a:endParaRPr lang="zh-CN" altLang="en-US" sz="2100">
              <a:latin typeface="+mn-lt"/>
              <a:ea typeface="+mn-ea"/>
              <a:cs typeface="+mn-ea"/>
              <a:sym typeface="+mn-lt"/>
            </a:endParaRPr>
          </a:p>
          <a:p>
            <a:pPr eaLnBrk="1" latinLnBrk="0" hangingPunct="1">
              <a:lnSpc>
                <a:spcPct val="120000"/>
              </a:lnSpc>
              <a:spcBef>
                <a:spcPct val="0"/>
              </a:spcBef>
              <a:buFontTx/>
              <a:buNone/>
              <a:defRPr/>
            </a:pPr>
            <a:r>
              <a:rPr lang="zh-CN" altLang="en-US" sz="2100">
                <a:latin typeface="+mn-lt"/>
                <a:ea typeface="+mn-ea"/>
                <a:cs typeface="+mn-ea"/>
                <a:sym typeface="+mn-lt"/>
              </a:rPr>
              <a:t>可见</a:t>
            </a:r>
            <a:r>
              <a:rPr lang="en-US" altLang="zh-CN" sz="2100">
                <a:latin typeface="+mn-lt"/>
                <a:ea typeface="+mn-ea"/>
                <a:cs typeface="+mn-ea"/>
                <a:sym typeface="+mn-lt"/>
              </a:rPr>
              <a:t>VC</a:t>
            </a:r>
            <a:r>
              <a:rPr lang="zh-CN" altLang="en-US" sz="2100">
                <a:latin typeface="+mn-lt"/>
                <a:ea typeface="+mn-ea"/>
                <a:cs typeface="+mn-ea"/>
                <a:sym typeface="+mn-lt"/>
              </a:rPr>
              <a:t>是与通道这个概念是紧密相连的。</a:t>
            </a:r>
            <a:endParaRPr lang="zh-CN" altLang="en-US" sz="2100" b="0">
              <a:latin typeface="+mn-lt"/>
              <a:ea typeface="+mn-ea"/>
              <a:cs typeface="+mn-ea"/>
              <a:sym typeface="+mn-lt"/>
            </a:endParaRPr>
          </a:p>
        </p:txBody>
      </p:sp>
      <p:sp>
        <p:nvSpPr>
          <p:cNvPr id="263187" name="Text Box 19">
            <a:hlinkClick r:id="rId3" action="ppaction://hlinksldjump" highlightClick="1"/>
          </p:cNvPr>
          <p:cNvSpPr txBox="1">
            <a:spLocks noChangeArrowheads="1"/>
          </p:cNvSpPr>
          <p:nvPr/>
        </p:nvSpPr>
        <p:spPr bwMode="auto">
          <a:xfrm>
            <a:off x="265113" y="452438"/>
            <a:ext cx="2630487" cy="479425"/>
          </a:xfrm>
          <a:prstGeom prst="rect">
            <a:avLst/>
          </a:prstGeom>
          <a:noFill/>
          <a:ln>
            <a:noFill/>
          </a:ln>
          <a:effectLst/>
          <a:extLst>
            <a:ext uri="{909E8E84-426E-40DD-AFC4-6F175D3DCCD1}">
              <a14:hiddenFill xmlns:a14="http://schemas.microsoft.com/office/drawing/2010/main">
                <a:solidFill>
                  <a:schemeClr val="bg1">
                    <a:alpha val="50000"/>
                  </a:scheme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9507" tIns="39754" rIns="79507" bIns="39754" anchor="ctr">
            <a:spAutoFit/>
          </a:bodyPr>
          <a:lstStyle>
            <a:lvl1pPr defTabSz="795655">
              <a:defRPr kumimoji="1" sz="2400">
                <a:solidFill>
                  <a:schemeClr val="tx1"/>
                </a:solidFill>
                <a:latin typeface="Gulim" panose="020B0600000101010101" pitchFamily="34" charset="-127"/>
                <a:ea typeface="Gulim" panose="020B0600000101010101" pitchFamily="34" charset="-127"/>
              </a:defRPr>
            </a:lvl1pPr>
            <a:lvl2pPr marL="396875" defTabSz="795655">
              <a:defRPr kumimoji="1" sz="2400">
                <a:solidFill>
                  <a:schemeClr val="tx1"/>
                </a:solidFill>
                <a:latin typeface="Gulim" panose="020B0600000101010101" pitchFamily="34" charset="-127"/>
                <a:ea typeface="Gulim" panose="020B0600000101010101" pitchFamily="34" charset="-127"/>
              </a:defRPr>
            </a:lvl2pPr>
            <a:lvl3pPr marL="795655" defTabSz="795655">
              <a:defRPr kumimoji="1" sz="2400">
                <a:solidFill>
                  <a:schemeClr val="tx1"/>
                </a:solidFill>
                <a:latin typeface="Gulim" panose="020B0600000101010101" pitchFamily="34" charset="-127"/>
                <a:ea typeface="Gulim" panose="020B0600000101010101" pitchFamily="34" charset="-127"/>
              </a:defRPr>
            </a:lvl3pPr>
            <a:lvl4pPr marL="1192530" defTabSz="795655">
              <a:defRPr kumimoji="1" sz="2400">
                <a:solidFill>
                  <a:schemeClr val="tx1"/>
                </a:solidFill>
                <a:latin typeface="Gulim" panose="020B0600000101010101" pitchFamily="34" charset="-127"/>
                <a:ea typeface="Gulim" panose="020B0600000101010101" pitchFamily="34" charset="-127"/>
              </a:defRPr>
            </a:lvl4pPr>
            <a:lvl5pPr marL="1590675" defTabSz="795655">
              <a:defRPr kumimoji="1" sz="2400">
                <a:solidFill>
                  <a:schemeClr val="tx1"/>
                </a:solidFill>
                <a:latin typeface="Gulim" panose="020B0600000101010101" pitchFamily="34" charset="-127"/>
                <a:ea typeface="Gulim" panose="020B0600000101010101" pitchFamily="34" charset="-127"/>
              </a:defRPr>
            </a:lvl5pPr>
            <a:lvl6pPr marL="2047875" defTabSz="795655" fontAlgn="base" latinLnBrk="1">
              <a:spcBef>
                <a:spcPct val="0"/>
              </a:spcBef>
              <a:spcAft>
                <a:spcPct val="0"/>
              </a:spcAft>
              <a:defRPr kumimoji="1" sz="2400">
                <a:solidFill>
                  <a:schemeClr val="tx1"/>
                </a:solidFill>
                <a:latin typeface="Gulim" panose="020B0600000101010101" pitchFamily="34" charset="-127"/>
                <a:ea typeface="Gulim" panose="020B0600000101010101" pitchFamily="34" charset="-127"/>
              </a:defRPr>
            </a:lvl6pPr>
            <a:lvl7pPr marL="2505075" defTabSz="795655" fontAlgn="base" latinLnBrk="1">
              <a:spcBef>
                <a:spcPct val="0"/>
              </a:spcBef>
              <a:spcAft>
                <a:spcPct val="0"/>
              </a:spcAft>
              <a:defRPr kumimoji="1" sz="2400">
                <a:solidFill>
                  <a:schemeClr val="tx1"/>
                </a:solidFill>
                <a:latin typeface="Gulim" panose="020B0600000101010101" pitchFamily="34" charset="-127"/>
                <a:ea typeface="Gulim" panose="020B0600000101010101" pitchFamily="34" charset="-127"/>
              </a:defRPr>
            </a:lvl7pPr>
            <a:lvl8pPr marL="2962275" defTabSz="795655" fontAlgn="base" latinLnBrk="1">
              <a:spcBef>
                <a:spcPct val="0"/>
              </a:spcBef>
              <a:spcAft>
                <a:spcPct val="0"/>
              </a:spcAft>
              <a:defRPr kumimoji="1" sz="2400">
                <a:solidFill>
                  <a:schemeClr val="tx1"/>
                </a:solidFill>
                <a:latin typeface="Gulim" panose="020B0600000101010101" pitchFamily="34" charset="-127"/>
                <a:ea typeface="Gulim" panose="020B0600000101010101" pitchFamily="34" charset="-127"/>
              </a:defRPr>
            </a:lvl8pPr>
            <a:lvl9pPr marL="3419475" defTabSz="795655" fontAlgn="base" latinLnBrk="1">
              <a:spcBef>
                <a:spcPct val="0"/>
              </a:spcBef>
              <a:spcAft>
                <a:spcPct val="0"/>
              </a:spcAft>
              <a:defRPr kumimoji="1" sz="2400">
                <a:solidFill>
                  <a:schemeClr val="tx1"/>
                </a:solidFill>
                <a:latin typeface="Gulim" panose="020B0600000101010101" pitchFamily="34" charset="-127"/>
                <a:ea typeface="Gulim" panose="020B0600000101010101" pitchFamily="34" charset="-127"/>
              </a:defRPr>
            </a:lvl9pPr>
          </a:lstStyle>
          <a:p>
            <a:pPr algn="ctr" eaLnBrk="1" hangingPunct="1">
              <a:lnSpc>
                <a:spcPct val="120000"/>
              </a:lnSpc>
              <a:defRPr/>
            </a:pPr>
            <a:r>
              <a:rPr lang="en-US" altLang="zh-CN" i="1">
                <a:effectLst>
                  <a:outerShdw blurRad="38100" dist="38100" dir="2700000" algn="tl">
                    <a:srgbClr val="C0C0C0"/>
                  </a:outerShdw>
                </a:effectLst>
                <a:latin typeface="+mn-lt"/>
                <a:ea typeface="+mn-ea"/>
                <a:cs typeface="+mn-ea"/>
                <a:sym typeface="+mn-lt"/>
              </a:rPr>
              <a:t>VC </a:t>
            </a:r>
            <a:r>
              <a:rPr lang="zh-CN" altLang="en-US" i="1">
                <a:effectLst>
                  <a:outerShdw blurRad="38100" dist="38100" dir="2700000" algn="tl">
                    <a:srgbClr val="C0C0C0"/>
                  </a:outerShdw>
                </a:effectLst>
                <a:latin typeface="+mn-lt"/>
                <a:ea typeface="+mn-ea"/>
                <a:cs typeface="+mn-ea"/>
                <a:sym typeface="+mn-lt"/>
              </a:rPr>
              <a:t>、通道、段</a:t>
            </a:r>
            <a:endParaRPr lang="zh-CN" altLang="en-US" i="1">
              <a:effectLst>
                <a:outerShdw blurRad="38100" dist="38100" dir="2700000" algn="tl">
                  <a:srgbClr val="C0C0C0"/>
                </a:outerShdw>
              </a:effectLst>
              <a:latin typeface="+mn-lt"/>
              <a:ea typeface="+mn-ea"/>
              <a:cs typeface="+mn-ea"/>
              <a:sym typeface="+mn-l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63175"/>
                                        </p:tgtEl>
                                        <p:attrNameLst>
                                          <p:attrName>style.visibility</p:attrName>
                                        </p:attrNameLst>
                                      </p:cBhvr>
                                      <p:to>
                                        <p:strVal val="visible"/>
                                      </p:to>
                                    </p:set>
                                    <p:animEffect transition="in" filter="box(out)">
                                      <p:cBhvr>
                                        <p:cTn id="7" dur="500"/>
                                        <p:tgtEl>
                                          <p:spTgt spid="263175"/>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63187"/>
                                        </p:tgtEl>
                                        <p:attrNameLst>
                                          <p:attrName>style.visibility</p:attrName>
                                        </p:attrNameLst>
                                      </p:cBhvr>
                                      <p:to>
                                        <p:strVal val="visible"/>
                                      </p:to>
                                    </p:set>
                                    <p:anim calcmode="lin" valueType="num">
                                      <p:cBhvr additive="base">
                                        <p:cTn id="11" dur="500" fill="hold"/>
                                        <p:tgtEl>
                                          <p:spTgt spid="263187"/>
                                        </p:tgtEl>
                                        <p:attrNameLst>
                                          <p:attrName>ppt_x</p:attrName>
                                        </p:attrNameLst>
                                      </p:cBhvr>
                                      <p:tavLst>
                                        <p:tav tm="0">
                                          <p:val>
                                            <p:strVal val="1+#ppt_w/2"/>
                                          </p:val>
                                        </p:tav>
                                        <p:tav tm="100000">
                                          <p:val>
                                            <p:strVal val="#ppt_x"/>
                                          </p:val>
                                        </p:tav>
                                      </p:tavLst>
                                    </p:anim>
                                    <p:anim calcmode="lin" valueType="num">
                                      <p:cBhvr additive="base">
                                        <p:cTn id="12" dur="500" fill="hold"/>
                                        <p:tgtEl>
                                          <p:spTgt spid="263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87" grpId="0"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SDH</a:t>
            </a:r>
            <a:r>
              <a:rPr lang="zh-CN" altLang="en-US" b="1">
                <a:latin typeface="+mn-lt"/>
                <a:ea typeface="+mn-ea"/>
                <a:cs typeface="+mn-ea"/>
                <a:sym typeface="+mn-lt"/>
              </a:rPr>
              <a:t>的基本复用单元</a:t>
            </a:r>
            <a:endParaRPr lang="zh-CN" altLang="en-US" b="1">
              <a:latin typeface="+mn-lt"/>
              <a:ea typeface="+mn-ea"/>
              <a:cs typeface="+mn-ea"/>
              <a:sym typeface="+mn-lt"/>
            </a:endParaRPr>
          </a:p>
        </p:txBody>
      </p:sp>
      <p:sp>
        <p:nvSpPr>
          <p:cNvPr id="47107" name="Rectangle 3"/>
          <p:cNvSpPr>
            <a:spLocks noGrp="1" noChangeArrowheads="1"/>
          </p:cNvSpPr>
          <p:nvPr>
            <p:ph type="body" sz="half" idx="1"/>
          </p:nvPr>
        </p:nvSpPr>
        <p:spPr>
          <a:xfrm>
            <a:off x="251520" y="2788861"/>
            <a:ext cx="8352408" cy="4724400"/>
          </a:xfrm>
        </p:spPr>
        <p:txBody>
          <a:bodyPr rtlCol="0">
            <a:normAutofit/>
          </a:bodyPr>
          <a:lstStyle/>
          <a:p>
            <a:pPr marL="800100" lvl="1" indent="-342900" algn="just">
              <a:lnSpc>
                <a:spcPct val="120000"/>
              </a:lnSpc>
              <a:spcBef>
                <a:spcPct val="0"/>
              </a:spcBef>
              <a:buFontTx/>
              <a:buAutoNum type="circleNumDbPlain" startAt="3"/>
              <a:defRPr/>
            </a:pPr>
            <a:r>
              <a:rPr lang="zh-CN" altLang="en-US" sz="2400" b="1" dirty="0">
                <a:ea typeface="+mn-ea"/>
                <a:cs typeface="+mn-ea"/>
                <a:sym typeface="+mn-lt"/>
              </a:rPr>
              <a:t>支路单元和支路单元组（</a:t>
            </a:r>
            <a:r>
              <a:rPr lang="en-US" altLang="zh-CN" sz="2400" b="1" dirty="0">
                <a:ea typeface="+mn-ea"/>
                <a:cs typeface="+mn-ea"/>
                <a:sym typeface="+mn-lt"/>
              </a:rPr>
              <a:t>TU</a:t>
            </a:r>
            <a:r>
              <a:rPr lang="zh-CN" altLang="en-US" sz="2400" b="1" dirty="0">
                <a:ea typeface="+mn-ea"/>
                <a:cs typeface="+mn-ea"/>
                <a:sym typeface="+mn-lt"/>
              </a:rPr>
              <a:t>和</a:t>
            </a:r>
            <a:r>
              <a:rPr lang="en-US" altLang="zh-CN" sz="2400" b="1" dirty="0">
                <a:ea typeface="+mn-ea"/>
                <a:cs typeface="+mn-ea"/>
                <a:sym typeface="+mn-lt"/>
              </a:rPr>
              <a:t>TUG</a:t>
            </a:r>
            <a:r>
              <a:rPr lang="zh-CN" altLang="en-US" sz="2400" b="1" dirty="0">
                <a:ea typeface="+mn-ea"/>
                <a:cs typeface="+mn-ea"/>
                <a:sym typeface="+mn-lt"/>
              </a:rPr>
              <a:t>）：</a:t>
            </a:r>
            <a:r>
              <a:rPr lang="en-US" altLang="zh-CN" sz="2400" b="1" dirty="0">
                <a:ea typeface="+mn-ea"/>
                <a:cs typeface="+mn-ea"/>
                <a:sym typeface="+mn-lt"/>
              </a:rPr>
              <a:t>TU</a:t>
            </a:r>
            <a:r>
              <a:rPr lang="zh-CN" altLang="en-US" sz="2400" b="1" dirty="0">
                <a:ea typeface="+mn-ea"/>
                <a:cs typeface="+mn-ea"/>
                <a:sym typeface="+mn-lt"/>
              </a:rPr>
              <a:t>是</a:t>
            </a:r>
            <a:r>
              <a:rPr lang="zh-CN" altLang="en-US" sz="2400" b="1" dirty="0">
                <a:solidFill>
                  <a:srgbClr val="FF0000"/>
                </a:solidFill>
                <a:ea typeface="+mn-ea"/>
                <a:cs typeface="+mn-ea"/>
                <a:sym typeface="+mn-lt"/>
              </a:rPr>
              <a:t>提供低阶通道层和高阶通道层之间适配的信息结构，</a:t>
            </a:r>
            <a:r>
              <a:rPr lang="zh-CN" altLang="en-US" sz="2400" b="1" dirty="0">
                <a:ea typeface="+mn-ea"/>
                <a:cs typeface="+mn-ea"/>
                <a:sym typeface="+mn-lt"/>
              </a:rPr>
              <a:t>共有</a:t>
            </a:r>
            <a:r>
              <a:rPr lang="en-US" altLang="zh-CN" sz="2400" b="1" dirty="0">
                <a:ea typeface="+mn-ea"/>
                <a:cs typeface="+mn-ea"/>
                <a:sym typeface="+mn-lt"/>
              </a:rPr>
              <a:t>4</a:t>
            </a:r>
            <a:r>
              <a:rPr lang="zh-CN" altLang="en-US" sz="2400" b="1" dirty="0">
                <a:ea typeface="+mn-ea"/>
                <a:cs typeface="+mn-ea"/>
                <a:sym typeface="+mn-lt"/>
              </a:rPr>
              <a:t>种：</a:t>
            </a:r>
            <a:r>
              <a:rPr lang="en-US" altLang="zh-CN" sz="2400" b="1" dirty="0">
                <a:ea typeface="+mn-ea"/>
                <a:cs typeface="+mn-ea"/>
                <a:sym typeface="+mn-lt"/>
              </a:rPr>
              <a:t>TU-11</a:t>
            </a:r>
            <a:r>
              <a:rPr lang="zh-CN" altLang="en-US" sz="2400" b="1" dirty="0">
                <a:ea typeface="+mn-ea"/>
                <a:cs typeface="+mn-ea"/>
                <a:sym typeface="+mn-lt"/>
              </a:rPr>
              <a:t>、</a:t>
            </a:r>
            <a:r>
              <a:rPr lang="en-US" altLang="zh-CN" sz="2400" b="1" dirty="0">
                <a:ea typeface="+mn-ea"/>
                <a:cs typeface="+mn-ea"/>
                <a:sym typeface="+mn-lt"/>
              </a:rPr>
              <a:t>TU-12</a:t>
            </a:r>
            <a:r>
              <a:rPr lang="zh-CN" altLang="en-US" sz="2400" b="1" dirty="0">
                <a:ea typeface="+mn-ea"/>
                <a:cs typeface="+mn-ea"/>
                <a:sym typeface="+mn-lt"/>
              </a:rPr>
              <a:t>、</a:t>
            </a:r>
            <a:r>
              <a:rPr lang="en-US" altLang="zh-CN" sz="2400" b="1" dirty="0">
                <a:ea typeface="+mn-ea"/>
                <a:cs typeface="+mn-ea"/>
                <a:sym typeface="+mn-lt"/>
              </a:rPr>
              <a:t>TU-2</a:t>
            </a:r>
            <a:r>
              <a:rPr lang="zh-CN" altLang="en-US" sz="2400" b="1" dirty="0">
                <a:ea typeface="+mn-ea"/>
                <a:cs typeface="+mn-ea"/>
                <a:sym typeface="+mn-lt"/>
              </a:rPr>
              <a:t>、</a:t>
            </a:r>
            <a:r>
              <a:rPr lang="en-US" altLang="zh-CN" sz="2400" b="1" dirty="0">
                <a:ea typeface="+mn-ea"/>
                <a:cs typeface="+mn-ea"/>
                <a:sym typeface="+mn-lt"/>
              </a:rPr>
              <a:t>TU-3</a:t>
            </a:r>
            <a:r>
              <a:rPr lang="zh-CN" altLang="en-US" sz="2400" b="1" dirty="0">
                <a:ea typeface="+mn-ea"/>
                <a:cs typeface="+mn-ea"/>
                <a:sym typeface="+mn-lt"/>
              </a:rPr>
              <a:t>。 </a:t>
            </a:r>
            <a:endParaRPr lang="en-US" altLang="zh-CN" sz="2400" b="1" dirty="0">
              <a:ea typeface="+mn-ea"/>
              <a:cs typeface="+mn-ea"/>
              <a:sym typeface="+mn-lt"/>
            </a:endParaRPr>
          </a:p>
          <a:p>
            <a:pPr marL="800100" lvl="1" indent="-342900" algn="just">
              <a:lnSpc>
                <a:spcPct val="120000"/>
              </a:lnSpc>
              <a:spcBef>
                <a:spcPct val="0"/>
              </a:spcBef>
              <a:defRPr/>
            </a:pPr>
            <a:r>
              <a:rPr lang="en-US" altLang="zh-CN" sz="2400" b="1" dirty="0">
                <a:ea typeface="+mn-ea"/>
                <a:cs typeface="+mn-ea"/>
                <a:sym typeface="+mn-lt"/>
              </a:rPr>
              <a:t> TU-n</a:t>
            </a:r>
            <a:r>
              <a:rPr lang="zh-CN" altLang="en-US" sz="2400" b="1" dirty="0">
                <a:ea typeface="+mn-ea"/>
                <a:cs typeface="+mn-ea"/>
                <a:sym typeface="+mn-lt"/>
              </a:rPr>
              <a:t>由一个相应的低阶</a:t>
            </a:r>
            <a:r>
              <a:rPr lang="en-US" altLang="zh-CN" sz="2400" b="1" dirty="0">
                <a:ea typeface="+mn-ea"/>
                <a:cs typeface="+mn-ea"/>
                <a:sym typeface="+mn-lt"/>
              </a:rPr>
              <a:t>VC-n</a:t>
            </a:r>
            <a:r>
              <a:rPr lang="zh-CN" altLang="en-US" sz="2400" b="1" dirty="0">
                <a:ea typeface="+mn-ea"/>
                <a:cs typeface="+mn-ea"/>
                <a:sym typeface="+mn-lt"/>
              </a:rPr>
              <a:t>和一个相应的支路单元指针</a:t>
            </a:r>
            <a:r>
              <a:rPr lang="en-US" altLang="zh-CN" sz="2400" b="1" dirty="0">
                <a:ea typeface="+mn-ea"/>
                <a:cs typeface="+mn-ea"/>
                <a:sym typeface="+mn-lt"/>
              </a:rPr>
              <a:t>TU-</a:t>
            </a:r>
            <a:r>
              <a:rPr lang="en-US" altLang="zh-CN" sz="2400" b="1" dirty="0" err="1">
                <a:ea typeface="+mn-ea"/>
                <a:cs typeface="+mn-ea"/>
                <a:sym typeface="+mn-lt"/>
              </a:rPr>
              <a:t>nPTR</a:t>
            </a:r>
            <a:r>
              <a:rPr lang="zh-CN" altLang="en-US" sz="2400" b="1" dirty="0">
                <a:ea typeface="+mn-ea"/>
                <a:cs typeface="+mn-ea"/>
                <a:sym typeface="+mn-lt"/>
              </a:rPr>
              <a:t>组成。</a:t>
            </a:r>
            <a:endParaRPr lang="en-US" altLang="zh-CN" sz="2400" b="1" dirty="0">
              <a:ea typeface="+mn-ea"/>
              <a:cs typeface="+mn-ea"/>
              <a:sym typeface="+mn-lt"/>
            </a:endParaRPr>
          </a:p>
          <a:p>
            <a:pPr marL="800100" lvl="1" indent="-342900" algn="just">
              <a:lnSpc>
                <a:spcPct val="120000"/>
              </a:lnSpc>
              <a:spcBef>
                <a:spcPct val="0"/>
              </a:spcBef>
              <a:defRPr/>
            </a:pPr>
            <a:r>
              <a:rPr lang="zh-CN" altLang="en-US" sz="2400" b="1" dirty="0">
                <a:ea typeface="+mn-ea"/>
                <a:cs typeface="+mn-ea"/>
                <a:sym typeface="+mn-lt"/>
              </a:rPr>
              <a:t>在高阶</a:t>
            </a:r>
            <a:r>
              <a:rPr lang="en-US" altLang="zh-CN" sz="2400" b="1" dirty="0">
                <a:ea typeface="+mn-ea"/>
                <a:cs typeface="+mn-ea"/>
                <a:sym typeface="+mn-lt"/>
              </a:rPr>
              <a:t>VC</a:t>
            </a:r>
            <a:r>
              <a:rPr lang="zh-CN" altLang="en-US" sz="2400" b="1" dirty="0">
                <a:ea typeface="+mn-ea"/>
                <a:cs typeface="+mn-ea"/>
                <a:sym typeface="+mn-lt"/>
              </a:rPr>
              <a:t>净负荷中固定地占用规定位置的一个或多个</a:t>
            </a:r>
            <a:r>
              <a:rPr lang="en-US" altLang="zh-CN" sz="2400" b="1" dirty="0">
                <a:ea typeface="+mn-ea"/>
                <a:cs typeface="+mn-ea"/>
                <a:sym typeface="+mn-lt"/>
              </a:rPr>
              <a:t>TU</a:t>
            </a:r>
            <a:r>
              <a:rPr lang="zh-CN" altLang="en-US" sz="2400" b="1" dirty="0">
                <a:ea typeface="+mn-ea"/>
                <a:cs typeface="+mn-ea"/>
                <a:sym typeface="+mn-lt"/>
              </a:rPr>
              <a:t>的集合称为支路单元组</a:t>
            </a:r>
            <a:r>
              <a:rPr lang="en-US" altLang="zh-CN" sz="2400" b="1" dirty="0">
                <a:ea typeface="+mn-ea"/>
                <a:cs typeface="+mn-ea"/>
                <a:sym typeface="+mn-lt"/>
              </a:rPr>
              <a:t>TUG</a:t>
            </a:r>
            <a:r>
              <a:rPr lang="zh-CN" altLang="en-US" sz="2400" b="1" dirty="0">
                <a:ea typeface="+mn-ea"/>
                <a:cs typeface="+mn-ea"/>
                <a:sym typeface="+mn-lt"/>
              </a:rPr>
              <a:t>。 </a:t>
            </a:r>
            <a:endParaRPr lang="en-US" altLang="zh-CN" sz="2400" b="1" dirty="0">
              <a:ea typeface="+mn-ea"/>
              <a:cs typeface="+mn-ea"/>
              <a:sym typeface="+mn-lt"/>
            </a:endParaRPr>
          </a:p>
          <a:p>
            <a:pPr marL="800100" lvl="1" indent="-342900" algn="just">
              <a:lnSpc>
                <a:spcPct val="120000"/>
              </a:lnSpc>
              <a:spcBef>
                <a:spcPct val="0"/>
              </a:spcBef>
              <a:buFontTx/>
              <a:buAutoNum type="circleNumDbPlain" startAt="3"/>
              <a:defRPr/>
            </a:pPr>
            <a:endParaRPr lang="zh-CN" altLang="en-US" sz="2400" b="1" dirty="0">
              <a:ea typeface="+mn-ea"/>
              <a:cs typeface="+mn-ea"/>
              <a:sym typeface="+mn-lt"/>
            </a:endParaRPr>
          </a:p>
        </p:txBody>
      </p:sp>
      <p:sp>
        <p:nvSpPr>
          <p:cNvPr id="4" name="矩形 1"/>
          <p:cNvSpPr>
            <a:spLocks noChangeArrowheads="1"/>
          </p:cNvSpPr>
          <p:nvPr/>
        </p:nvSpPr>
        <p:spPr bwMode="auto">
          <a:xfrm>
            <a:off x="749300" y="1706939"/>
            <a:ext cx="76454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defRPr/>
            </a:pPr>
            <a:r>
              <a:rPr lang="zh-CN" altLang="en-US" sz="2400" dirty="0">
                <a:latin typeface="+mn-lt"/>
                <a:ea typeface="+mn-ea"/>
                <a:cs typeface="+mn-ea"/>
                <a:sym typeface="+mn-lt"/>
              </a:rPr>
              <a:t>准备装进</a:t>
            </a:r>
            <a:r>
              <a:rPr lang="en-US" altLang="zh-CN" sz="2400" dirty="0">
                <a:latin typeface="+mn-lt"/>
                <a:ea typeface="+mn-ea"/>
                <a:cs typeface="+mn-ea"/>
                <a:sym typeface="+mn-lt"/>
              </a:rPr>
              <a:t>TU</a:t>
            </a:r>
            <a:r>
              <a:rPr lang="zh-CN" altLang="en-US" sz="2400" dirty="0">
                <a:latin typeface="+mn-lt"/>
                <a:ea typeface="+mn-ea"/>
                <a:cs typeface="+mn-ea"/>
                <a:sym typeface="+mn-lt"/>
              </a:rPr>
              <a:t>（支路单元）的虚容器称为低阶虚容器；</a:t>
            </a:r>
            <a:endParaRPr lang="en-US" altLang="zh-CN" sz="2400" dirty="0">
              <a:latin typeface="+mn-lt"/>
              <a:ea typeface="+mn-ea"/>
              <a:cs typeface="+mn-ea"/>
              <a:sym typeface="+mn-lt"/>
            </a:endParaRPr>
          </a:p>
          <a:p>
            <a:pPr eaLnBrk="1" hangingPunct="1">
              <a:lnSpc>
                <a:spcPct val="120000"/>
              </a:lnSpc>
              <a:spcBef>
                <a:spcPct val="0"/>
              </a:spcBef>
              <a:defRPr/>
            </a:pPr>
            <a:r>
              <a:rPr lang="zh-CN" altLang="en-US" sz="2400" dirty="0">
                <a:latin typeface="+mn-lt"/>
                <a:ea typeface="+mn-ea"/>
                <a:cs typeface="+mn-ea"/>
                <a:sym typeface="+mn-lt"/>
              </a:rPr>
              <a:t>准备装进</a:t>
            </a:r>
            <a:r>
              <a:rPr lang="en-US" altLang="zh-CN" sz="2400" dirty="0">
                <a:latin typeface="+mn-lt"/>
                <a:ea typeface="+mn-ea"/>
                <a:cs typeface="+mn-ea"/>
                <a:sym typeface="+mn-lt"/>
              </a:rPr>
              <a:t>AU</a:t>
            </a:r>
            <a:r>
              <a:rPr lang="zh-CN" altLang="en-US" sz="2400" dirty="0">
                <a:latin typeface="+mn-lt"/>
                <a:ea typeface="+mn-ea"/>
                <a:cs typeface="+mn-ea"/>
                <a:sym typeface="+mn-lt"/>
              </a:rPr>
              <a:t>（管理单元）的虚容器称为高阶虚容器</a:t>
            </a:r>
            <a:endParaRPr lang="zh-CN" altLang="en-US" sz="2400" dirty="0">
              <a:latin typeface="+mn-lt"/>
              <a:ea typeface="+mn-ea"/>
              <a:cs typeface="+mn-ea"/>
              <a:sym typeface="+mn-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219075" y="422275"/>
            <a:ext cx="7772400" cy="685800"/>
          </a:xfrm>
        </p:spPr>
        <p:txBody>
          <a:bodyPr/>
          <a:lstStyle/>
          <a:p>
            <a:pPr>
              <a:lnSpc>
                <a:spcPct val="120000"/>
              </a:lnSpc>
              <a:defRPr/>
            </a:pPr>
            <a:r>
              <a:rPr lang="zh-CN" altLang="en-US" sz="2400" b="1">
                <a:latin typeface="+mn-lt"/>
                <a:ea typeface="+mn-ea"/>
                <a:cs typeface="+mn-ea"/>
                <a:sym typeface="+mn-lt"/>
              </a:rPr>
              <a:t>物理层下面的传输媒体</a:t>
            </a:r>
            <a:endParaRPr lang="zh-CN" altLang="en-US" sz="2400" b="1">
              <a:latin typeface="+mn-lt"/>
              <a:ea typeface="+mn-ea"/>
              <a:cs typeface="+mn-ea"/>
              <a:sym typeface="+mn-lt"/>
            </a:endParaRPr>
          </a:p>
        </p:txBody>
      </p:sp>
      <p:sp>
        <p:nvSpPr>
          <p:cNvPr id="6147" name="Text Box 3"/>
          <p:cNvSpPr txBox="1">
            <a:spLocks noChangeArrowheads="1"/>
          </p:cNvSpPr>
          <p:nvPr/>
        </p:nvSpPr>
        <p:spPr bwMode="auto">
          <a:xfrm>
            <a:off x="247650" y="1341438"/>
            <a:ext cx="8686800" cy="4926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dirty="0">
                <a:solidFill>
                  <a:srgbClr val="0066CC"/>
                </a:solidFill>
                <a:latin typeface="+mn-lt"/>
                <a:ea typeface="+mn-ea"/>
                <a:cs typeface="+mn-ea"/>
                <a:sym typeface="+mn-lt"/>
              </a:rPr>
              <a:t>传输媒体（介质）</a:t>
            </a:r>
            <a:r>
              <a:rPr lang="zh-CN" altLang="en-US" sz="2400" b="0" dirty="0">
                <a:latin typeface="+mn-lt"/>
                <a:ea typeface="+mn-ea"/>
                <a:cs typeface="+mn-ea"/>
                <a:sym typeface="+mn-lt"/>
              </a:rPr>
              <a:t>－－指传输信号的物理通信线路。</a:t>
            </a:r>
            <a:endParaRPr lang="zh-CN" altLang="en-US" sz="2400" b="0" dirty="0">
              <a:latin typeface="+mn-lt"/>
              <a:ea typeface="+mn-ea"/>
              <a:cs typeface="+mn-ea"/>
              <a:sym typeface="+mn-lt"/>
            </a:endParaRPr>
          </a:p>
          <a:p>
            <a:pPr marL="342900" indent="-342900" eaLnBrk="1" latinLnBrk="0" hangingPunct="1">
              <a:lnSpc>
                <a:spcPct val="120000"/>
              </a:lnSpc>
              <a:spcBef>
                <a:spcPct val="0"/>
              </a:spcBef>
              <a:defRPr/>
            </a:pPr>
            <a:r>
              <a:rPr lang="zh-CN" altLang="en-US" sz="2400" b="0" dirty="0">
                <a:latin typeface="+mn-lt"/>
                <a:ea typeface="+mn-ea"/>
                <a:cs typeface="+mn-ea"/>
                <a:sym typeface="+mn-lt"/>
              </a:rPr>
              <a:t>数据能否成功传输依赖于两个因素：</a:t>
            </a:r>
            <a:endParaRPr lang="en-US" altLang="zh-CN" sz="2400" b="0" dirty="0">
              <a:latin typeface="+mn-lt"/>
              <a:ea typeface="+mn-ea"/>
              <a:cs typeface="+mn-ea"/>
              <a:sym typeface="+mn-lt"/>
            </a:endParaRPr>
          </a:p>
          <a:p>
            <a:pPr marL="1085850" lvl="1" indent="-342900" eaLnBrk="1" latinLnBrk="0" hangingPunct="1">
              <a:lnSpc>
                <a:spcPct val="120000"/>
              </a:lnSpc>
              <a:spcBef>
                <a:spcPct val="0"/>
              </a:spcBef>
              <a:defRPr/>
            </a:pPr>
            <a:r>
              <a:rPr lang="zh-CN" altLang="en-US" b="0" dirty="0">
                <a:latin typeface="+mn-lt"/>
                <a:ea typeface="+mn-ea"/>
                <a:cs typeface="+mn-ea"/>
                <a:sym typeface="+mn-lt"/>
              </a:rPr>
              <a:t>被传输信号本身的质量</a:t>
            </a:r>
            <a:endParaRPr lang="en-US" altLang="zh-CN" b="0" dirty="0">
              <a:latin typeface="+mn-lt"/>
              <a:ea typeface="+mn-ea"/>
              <a:cs typeface="+mn-ea"/>
              <a:sym typeface="+mn-lt"/>
            </a:endParaRPr>
          </a:p>
          <a:p>
            <a:pPr marL="1085850" lvl="1" indent="-342900" eaLnBrk="1" latinLnBrk="0" hangingPunct="1">
              <a:lnSpc>
                <a:spcPct val="120000"/>
              </a:lnSpc>
              <a:spcBef>
                <a:spcPct val="0"/>
              </a:spcBef>
              <a:defRPr/>
            </a:pPr>
            <a:r>
              <a:rPr lang="zh-CN" altLang="en-US" b="0" dirty="0">
                <a:latin typeface="+mn-lt"/>
                <a:ea typeface="+mn-ea"/>
                <a:cs typeface="+mn-ea"/>
                <a:sym typeface="+mn-lt"/>
              </a:rPr>
              <a:t>传输介质的特性。</a:t>
            </a:r>
            <a:endParaRPr lang="zh-CN" altLang="en-US" b="0" dirty="0">
              <a:latin typeface="+mn-lt"/>
              <a:ea typeface="+mn-ea"/>
              <a:cs typeface="+mn-ea"/>
              <a:sym typeface="+mn-lt"/>
            </a:endParaRPr>
          </a:p>
          <a:p>
            <a:pPr marL="342900" indent="-342900" eaLnBrk="1" latinLnBrk="0" hangingPunct="1">
              <a:lnSpc>
                <a:spcPct val="120000"/>
              </a:lnSpc>
              <a:spcBef>
                <a:spcPct val="0"/>
              </a:spcBef>
              <a:defRPr/>
            </a:pPr>
            <a:r>
              <a:rPr lang="zh-CN" altLang="en-US" sz="2400" b="0" dirty="0">
                <a:latin typeface="+mn-lt"/>
                <a:ea typeface="+mn-ea"/>
                <a:cs typeface="+mn-ea"/>
                <a:sym typeface="+mn-lt"/>
              </a:rPr>
              <a:t>实际中传输的信号由多个频率成分组成，信号包含的频率成分的范围称为</a:t>
            </a:r>
            <a:r>
              <a:rPr lang="zh-CN" altLang="en-US" sz="2400" b="0" dirty="0">
                <a:solidFill>
                  <a:srgbClr val="0066CC"/>
                </a:solidFill>
                <a:latin typeface="+mn-lt"/>
                <a:ea typeface="+mn-ea"/>
                <a:cs typeface="+mn-ea"/>
                <a:sym typeface="+mn-lt"/>
              </a:rPr>
              <a:t>频谱</a:t>
            </a:r>
            <a:r>
              <a:rPr lang="zh-CN" altLang="en-US" sz="2400" b="0" dirty="0">
                <a:latin typeface="+mn-lt"/>
                <a:ea typeface="+mn-ea"/>
                <a:cs typeface="+mn-ea"/>
                <a:sym typeface="+mn-lt"/>
              </a:rPr>
              <a:t>。</a:t>
            </a:r>
            <a:endParaRPr lang="zh-CN" altLang="en-US" sz="2400" b="0" dirty="0">
              <a:latin typeface="+mn-lt"/>
              <a:ea typeface="+mn-ea"/>
              <a:cs typeface="+mn-ea"/>
              <a:sym typeface="+mn-lt"/>
            </a:endParaRPr>
          </a:p>
          <a:p>
            <a:pPr marL="342900" indent="-342900" eaLnBrk="1" latinLnBrk="0" hangingPunct="1">
              <a:lnSpc>
                <a:spcPct val="120000"/>
              </a:lnSpc>
              <a:spcBef>
                <a:spcPct val="0"/>
              </a:spcBef>
              <a:defRPr/>
            </a:pPr>
            <a:r>
              <a:rPr lang="zh-CN" altLang="en-US" sz="2400" b="0" dirty="0">
                <a:solidFill>
                  <a:srgbClr val="0066CC"/>
                </a:solidFill>
                <a:latin typeface="+mn-lt"/>
                <a:ea typeface="+mn-ea"/>
                <a:cs typeface="+mn-ea"/>
                <a:sym typeface="+mn-lt"/>
              </a:rPr>
              <a:t>信号的带宽</a:t>
            </a:r>
            <a:r>
              <a:rPr lang="zh-CN" altLang="en-US" sz="2400" b="0" dirty="0">
                <a:latin typeface="+mn-lt"/>
                <a:ea typeface="+mn-ea"/>
                <a:cs typeface="+mn-ea"/>
                <a:sym typeface="+mn-lt"/>
              </a:rPr>
              <a:t>即频谱的绝对宽度。</a:t>
            </a:r>
            <a:endParaRPr lang="zh-CN" altLang="en-US" sz="2400" b="0" dirty="0">
              <a:latin typeface="+mn-lt"/>
              <a:ea typeface="+mn-ea"/>
              <a:cs typeface="+mn-ea"/>
              <a:sym typeface="+mn-lt"/>
            </a:endParaRPr>
          </a:p>
          <a:p>
            <a:pPr marL="342900" indent="-342900" eaLnBrk="1" latinLnBrk="0" hangingPunct="1">
              <a:lnSpc>
                <a:spcPct val="120000"/>
              </a:lnSpc>
              <a:spcBef>
                <a:spcPct val="0"/>
              </a:spcBef>
              <a:defRPr/>
            </a:pPr>
            <a:r>
              <a:rPr lang="zh-CN" altLang="en-US" b="0" dirty="0">
                <a:solidFill>
                  <a:srgbClr val="0066CC"/>
                </a:solidFill>
                <a:latin typeface="+mn-lt"/>
                <a:ea typeface="+mn-ea"/>
                <a:cs typeface="+mn-ea"/>
                <a:sym typeface="+mn-lt"/>
              </a:rPr>
              <a:t>有效带宽</a:t>
            </a:r>
            <a:r>
              <a:rPr lang="zh-CN" altLang="en-US" b="0" dirty="0">
                <a:latin typeface="+mn-lt"/>
                <a:ea typeface="+mn-ea"/>
                <a:cs typeface="+mn-ea"/>
                <a:sym typeface="+mn-lt"/>
              </a:rPr>
              <a:t>指包含信号主要能量的那一部分带宽。</a:t>
            </a:r>
            <a:endParaRPr lang="en-US" altLang="zh-CN" b="0" dirty="0">
              <a:latin typeface="+mn-lt"/>
              <a:ea typeface="+mn-ea"/>
              <a:cs typeface="+mn-ea"/>
              <a:sym typeface="+mn-lt"/>
            </a:endParaRPr>
          </a:p>
          <a:p>
            <a:pPr marL="342900" indent="-342900" eaLnBrk="1" latinLnBrk="0" hangingPunct="1">
              <a:lnSpc>
                <a:spcPct val="120000"/>
              </a:lnSpc>
              <a:spcBef>
                <a:spcPct val="0"/>
              </a:spcBef>
              <a:defRPr/>
            </a:pPr>
            <a:r>
              <a:rPr lang="zh-CN" altLang="en-US" sz="2400" b="0" dirty="0">
                <a:latin typeface="+mn-lt"/>
                <a:ea typeface="+mn-ea"/>
                <a:cs typeface="+mn-ea"/>
                <a:sym typeface="+mn-lt"/>
              </a:rPr>
              <a:t>对于传输介质：</a:t>
            </a:r>
            <a:endParaRPr lang="zh-CN" altLang="en-US" sz="2400" b="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　　　用有效传输距离和带宽来衡量传输介质的质量。</a:t>
            </a:r>
            <a:endParaRPr lang="zh-CN" altLang="en-US" sz="2400" b="0" dirty="0">
              <a:latin typeface="+mn-lt"/>
              <a:ea typeface="+mn-ea"/>
              <a:cs typeface="+mn-ea"/>
              <a:sym typeface="+mn-lt"/>
            </a:endParaRPr>
          </a:p>
          <a:p>
            <a:pPr eaLnBrk="1" latinLnBrk="0" hangingPunct="1">
              <a:lnSpc>
                <a:spcPct val="120000"/>
              </a:lnSpc>
              <a:spcBef>
                <a:spcPct val="0"/>
              </a:spcBef>
              <a:buFontTx/>
              <a:buNone/>
              <a:defRPr/>
            </a:pPr>
            <a:endParaRPr lang="zh-CN" altLang="en-US" sz="2400" b="0" dirty="0">
              <a:latin typeface="+mn-lt"/>
              <a:ea typeface="+mn-ea"/>
              <a:cs typeface="+mn-ea"/>
              <a:sym typeface="+mn-lt"/>
            </a:endParaRP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SDH</a:t>
            </a:r>
            <a:r>
              <a:rPr lang="zh-CN" altLang="en-US" b="1">
                <a:latin typeface="+mn-lt"/>
                <a:ea typeface="+mn-ea"/>
                <a:cs typeface="+mn-ea"/>
                <a:sym typeface="+mn-lt"/>
              </a:rPr>
              <a:t>的基本复用单元</a:t>
            </a:r>
            <a:endParaRPr lang="zh-CN" altLang="en-US" b="1">
              <a:latin typeface="+mn-lt"/>
              <a:ea typeface="+mn-ea"/>
              <a:cs typeface="+mn-ea"/>
              <a:sym typeface="+mn-lt"/>
            </a:endParaRPr>
          </a:p>
        </p:txBody>
      </p:sp>
      <p:sp>
        <p:nvSpPr>
          <p:cNvPr id="48131" name="Rectangle 3"/>
          <p:cNvSpPr>
            <a:spLocks noGrp="1" noChangeArrowheads="1"/>
          </p:cNvSpPr>
          <p:nvPr>
            <p:ph type="body" sz="half" idx="1"/>
          </p:nvPr>
        </p:nvSpPr>
        <p:spPr>
          <a:xfrm>
            <a:off x="-324544" y="1371600"/>
            <a:ext cx="8568432" cy="4724400"/>
          </a:xfrm>
        </p:spPr>
        <p:txBody>
          <a:bodyPr rtlCol="0">
            <a:normAutofit/>
          </a:bodyPr>
          <a:lstStyle/>
          <a:p>
            <a:pPr marL="762000" lvl="1" indent="-304800" algn="just">
              <a:lnSpc>
                <a:spcPct val="120000"/>
              </a:lnSpc>
              <a:spcBef>
                <a:spcPct val="0"/>
              </a:spcBef>
              <a:buFontTx/>
              <a:buAutoNum type="circleNumDbPlain" startAt="4"/>
              <a:defRPr/>
            </a:pPr>
            <a:r>
              <a:rPr lang="zh-CN" altLang="en-US" sz="2400" b="1" dirty="0">
                <a:ea typeface="+mn-ea"/>
                <a:cs typeface="+mn-ea"/>
                <a:sym typeface="+mn-lt"/>
              </a:rPr>
              <a:t>管理单元和管理单元组（</a:t>
            </a:r>
            <a:r>
              <a:rPr lang="en-US" altLang="zh-CN" sz="2400" b="1" dirty="0">
                <a:ea typeface="+mn-ea"/>
                <a:cs typeface="+mn-ea"/>
                <a:sym typeface="+mn-lt"/>
              </a:rPr>
              <a:t>AU</a:t>
            </a:r>
            <a:r>
              <a:rPr lang="zh-CN" altLang="en-US" sz="2400" b="1" dirty="0">
                <a:ea typeface="+mn-ea"/>
                <a:cs typeface="+mn-ea"/>
                <a:sym typeface="+mn-lt"/>
              </a:rPr>
              <a:t>和</a:t>
            </a:r>
            <a:r>
              <a:rPr lang="en-US" altLang="zh-CN" sz="2400" b="1" dirty="0">
                <a:ea typeface="+mn-ea"/>
                <a:cs typeface="+mn-ea"/>
                <a:sym typeface="+mn-lt"/>
              </a:rPr>
              <a:t>AUG</a:t>
            </a:r>
            <a:r>
              <a:rPr lang="zh-CN" altLang="en-US" sz="2400" b="1" dirty="0">
                <a:ea typeface="+mn-ea"/>
                <a:cs typeface="+mn-ea"/>
                <a:sym typeface="+mn-lt"/>
              </a:rPr>
              <a:t>）：</a:t>
            </a:r>
            <a:r>
              <a:rPr lang="en-US" altLang="zh-CN" sz="2400" b="1" dirty="0">
                <a:ea typeface="+mn-ea"/>
                <a:cs typeface="+mn-ea"/>
                <a:sym typeface="+mn-lt"/>
              </a:rPr>
              <a:t>AU</a:t>
            </a:r>
            <a:r>
              <a:rPr lang="zh-CN" altLang="en-US" sz="2400" b="1" dirty="0">
                <a:ea typeface="+mn-ea"/>
                <a:cs typeface="+mn-ea"/>
                <a:sym typeface="+mn-lt"/>
              </a:rPr>
              <a:t>是</a:t>
            </a:r>
            <a:r>
              <a:rPr lang="zh-CN" altLang="en-US" sz="2400" b="1" dirty="0">
                <a:solidFill>
                  <a:srgbClr val="FF0000"/>
                </a:solidFill>
                <a:ea typeface="+mn-ea"/>
                <a:cs typeface="+mn-ea"/>
                <a:sym typeface="+mn-lt"/>
              </a:rPr>
              <a:t>提供高阶通道层和复用段层之间适配的信息结构</a:t>
            </a:r>
            <a:r>
              <a:rPr lang="zh-CN" altLang="en-US" sz="2400" b="1" dirty="0">
                <a:ea typeface="+mn-ea"/>
                <a:cs typeface="+mn-ea"/>
                <a:sym typeface="+mn-lt"/>
              </a:rPr>
              <a:t>，有</a:t>
            </a:r>
            <a:r>
              <a:rPr lang="en-US" altLang="zh-CN" sz="2400" b="1" dirty="0">
                <a:ea typeface="+mn-ea"/>
                <a:cs typeface="+mn-ea"/>
                <a:sym typeface="+mn-lt"/>
              </a:rPr>
              <a:t>AU-3</a:t>
            </a:r>
            <a:r>
              <a:rPr lang="zh-CN" altLang="en-US" sz="2400" b="1" dirty="0">
                <a:ea typeface="+mn-ea"/>
                <a:cs typeface="+mn-ea"/>
                <a:sym typeface="+mn-lt"/>
              </a:rPr>
              <a:t>和</a:t>
            </a:r>
            <a:r>
              <a:rPr lang="en-US" altLang="zh-CN" sz="2400" b="1" dirty="0">
                <a:ea typeface="+mn-ea"/>
                <a:cs typeface="+mn-ea"/>
                <a:sym typeface="+mn-lt"/>
              </a:rPr>
              <a:t>AU-4</a:t>
            </a:r>
            <a:r>
              <a:rPr lang="zh-CN" altLang="en-US" sz="2400" b="1" dirty="0">
                <a:ea typeface="+mn-ea"/>
                <a:cs typeface="+mn-ea"/>
                <a:sym typeface="+mn-lt"/>
              </a:rPr>
              <a:t>两种管理单元。</a:t>
            </a:r>
            <a:endParaRPr lang="en-US" altLang="zh-CN" sz="2400" b="1" dirty="0">
              <a:ea typeface="+mn-ea"/>
              <a:cs typeface="+mn-ea"/>
              <a:sym typeface="+mn-lt"/>
            </a:endParaRPr>
          </a:p>
          <a:p>
            <a:pPr marL="800100" lvl="1" indent="-342900" algn="just">
              <a:lnSpc>
                <a:spcPct val="120000"/>
              </a:lnSpc>
              <a:spcBef>
                <a:spcPct val="0"/>
              </a:spcBef>
              <a:defRPr/>
            </a:pPr>
            <a:r>
              <a:rPr lang="en-US" altLang="zh-CN" sz="2400" b="1" dirty="0">
                <a:ea typeface="+mn-ea"/>
                <a:cs typeface="+mn-ea"/>
                <a:sym typeface="+mn-lt"/>
              </a:rPr>
              <a:t>AU-n</a:t>
            </a:r>
            <a:r>
              <a:rPr lang="zh-CN" altLang="en-US" sz="2400" b="1" dirty="0">
                <a:ea typeface="+mn-ea"/>
                <a:cs typeface="+mn-ea"/>
                <a:sym typeface="+mn-lt"/>
              </a:rPr>
              <a:t>由一个相应的高阶</a:t>
            </a:r>
            <a:r>
              <a:rPr lang="en-US" altLang="zh-CN" sz="2400" b="1" dirty="0">
                <a:ea typeface="+mn-ea"/>
                <a:cs typeface="+mn-ea"/>
                <a:sym typeface="+mn-lt"/>
              </a:rPr>
              <a:t>VC-n</a:t>
            </a:r>
            <a:r>
              <a:rPr lang="zh-CN" altLang="en-US" sz="2400" b="1" dirty="0">
                <a:ea typeface="+mn-ea"/>
                <a:cs typeface="+mn-ea"/>
                <a:sym typeface="+mn-lt"/>
              </a:rPr>
              <a:t>和一个相应的管理单元指针</a:t>
            </a:r>
            <a:r>
              <a:rPr lang="en-US" altLang="zh-CN" sz="2400" b="1" dirty="0">
                <a:ea typeface="+mn-ea"/>
                <a:cs typeface="+mn-ea"/>
                <a:sym typeface="+mn-lt"/>
              </a:rPr>
              <a:t>AU-</a:t>
            </a:r>
            <a:r>
              <a:rPr lang="en-US" altLang="zh-CN" sz="2400" b="1" dirty="0" err="1">
                <a:ea typeface="+mn-ea"/>
                <a:cs typeface="+mn-ea"/>
                <a:sym typeface="+mn-lt"/>
              </a:rPr>
              <a:t>nPTR</a:t>
            </a:r>
            <a:r>
              <a:rPr lang="zh-CN" altLang="en-US" sz="2400" b="1" dirty="0">
                <a:ea typeface="+mn-ea"/>
                <a:cs typeface="+mn-ea"/>
                <a:sym typeface="+mn-lt"/>
              </a:rPr>
              <a:t>组成。 </a:t>
            </a:r>
            <a:endParaRPr lang="en-US" altLang="zh-CN" sz="2400" b="1" dirty="0">
              <a:ea typeface="+mn-ea"/>
              <a:cs typeface="+mn-ea"/>
              <a:sym typeface="+mn-lt"/>
            </a:endParaRPr>
          </a:p>
          <a:p>
            <a:pPr marL="800100" lvl="1" indent="-342900" algn="just">
              <a:lnSpc>
                <a:spcPct val="120000"/>
              </a:lnSpc>
              <a:spcBef>
                <a:spcPct val="0"/>
              </a:spcBef>
              <a:defRPr/>
            </a:pPr>
            <a:r>
              <a:rPr lang="zh-CN" altLang="en-US" sz="2400" b="1" dirty="0">
                <a:ea typeface="+mn-ea"/>
                <a:cs typeface="+mn-ea"/>
                <a:sym typeface="+mn-lt"/>
              </a:rPr>
              <a:t>在</a:t>
            </a:r>
            <a:r>
              <a:rPr lang="en-US" altLang="zh-CN" sz="2400" b="1" dirty="0">
                <a:ea typeface="+mn-ea"/>
                <a:cs typeface="+mn-ea"/>
                <a:sym typeface="+mn-lt"/>
              </a:rPr>
              <a:t>STM-N</a:t>
            </a:r>
            <a:r>
              <a:rPr lang="zh-CN" altLang="en-US" sz="2400" b="1" dirty="0">
                <a:ea typeface="+mn-ea"/>
                <a:cs typeface="+mn-ea"/>
                <a:sym typeface="+mn-lt"/>
              </a:rPr>
              <a:t>帧的净负荷中固定地占用规定位置的一个或多个</a:t>
            </a:r>
            <a:r>
              <a:rPr lang="en-US" altLang="zh-CN" sz="2400" b="1" dirty="0">
                <a:ea typeface="+mn-ea"/>
                <a:cs typeface="+mn-ea"/>
                <a:sym typeface="+mn-lt"/>
              </a:rPr>
              <a:t>AU</a:t>
            </a:r>
            <a:r>
              <a:rPr lang="zh-CN" altLang="en-US" sz="2400" b="1" dirty="0">
                <a:ea typeface="+mn-ea"/>
                <a:cs typeface="+mn-ea"/>
                <a:sym typeface="+mn-lt"/>
              </a:rPr>
              <a:t>的集合称为管理单元组</a:t>
            </a:r>
            <a:r>
              <a:rPr lang="en-US" altLang="zh-CN" sz="2400" b="1" dirty="0">
                <a:ea typeface="+mn-ea"/>
                <a:cs typeface="+mn-ea"/>
                <a:sym typeface="+mn-lt"/>
              </a:rPr>
              <a:t>AUG</a:t>
            </a:r>
            <a:r>
              <a:rPr lang="zh-CN" altLang="en-US" sz="2400" b="1" dirty="0">
                <a:ea typeface="+mn-ea"/>
                <a:cs typeface="+mn-ea"/>
                <a:sym typeface="+mn-lt"/>
              </a:rPr>
              <a:t>。</a:t>
            </a:r>
            <a:endParaRPr lang="zh-CN" altLang="en-US" sz="2400" b="1" dirty="0">
              <a:ea typeface="+mn-ea"/>
              <a:cs typeface="+mn-ea"/>
              <a:sym typeface="+mn-lt"/>
            </a:endParaRPr>
          </a:p>
          <a:p>
            <a:pPr marL="762000" lvl="1" indent="-304800" algn="just">
              <a:lnSpc>
                <a:spcPct val="120000"/>
              </a:lnSpc>
              <a:spcBef>
                <a:spcPct val="0"/>
              </a:spcBef>
              <a:buFontTx/>
              <a:buAutoNum type="circleNumDbPlain" startAt="4"/>
              <a:defRPr/>
            </a:pPr>
            <a:endParaRPr lang="zh-CN" altLang="en-US" sz="2400" b="1" dirty="0">
              <a:ea typeface="+mn-ea"/>
              <a:cs typeface="+mn-ea"/>
              <a:sym typeface="+mn-lt"/>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81000" y="1341438"/>
            <a:ext cx="8763000" cy="44135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600" dirty="0">
                <a:latin typeface="+mn-lt"/>
                <a:ea typeface="+mn-ea"/>
                <a:cs typeface="+mn-ea"/>
                <a:sym typeface="+mn-lt"/>
              </a:rPr>
              <a:t>[</a:t>
            </a:r>
            <a:r>
              <a:rPr lang="zh-CN" altLang="en-US" sz="2600" dirty="0">
                <a:latin typeface="+mn-lt"/>
                <a:ea typeface="+mn-ea"/>
                <a:cs typeface="+mn-ea"/>
                <a:sym typeface="+mn-lt"/>
              </a:rPr>
              <a:t>任务</a:t>
            </a:r>
            <a:r>
              <a:rPr lang="en-US" altLang="zh-CN" sz="2600" dirty="0">
                <a:latin typeface="+mn-lt"/>
                <a:ea typeface="+mn-ea"/>
                <a:cs typeface="+mn-ea"/>
                <a:sym typeface="+mn-lt"/>
              </a:rPr>
              <a:t>] </a:t>
            </a:r>
            <a:r>
              <a:rPr lang="zh-CN" altLang="en-US" sz="2600" dirty="0">
                <a:latin typeface="+mn-lt"/>
                <a:ea typeface="+mn-ea"/>
                <a:cs typeface="+mn-ea"/>
                <a:sym typeface="+mn-lt"/>
              </a:rPr>
              <a:t>将</a:t>
            </a:r>
            <a:r>
              <a:rPr lang="en-US" altLang="zh-CN" sz="2600" dirty="0">
                <a:latin typeface="+mn-lt"/>
                <a:ea typeface="+mn-ea"/>
                <a:cs typeface="+mn-ea"/>
                <a:sym typeface="+mn-lt"/>
              </a:rPr>
              <a:t>PCM</a:t>
            </a:r>
            <a:r>
              <a:rPr lang="zh-CN" altLang="en-US" sz="2600" dirty="0">
                <a:latin typeface="+mn-lt"/>
                <a:ea typeface="+mn-ea"/>
                <a:cs typeface="+mn-ea"/>
                <a:sym typeface="+mn-lt"/>
              </a:rPr>
              <a:t>四次群（</a:t>
            </a:r>
            <a:r>
              <a:rPr lang="en-US" altLang="zh-CN" sz="2600" dirty="0">
                <a:latin typeface="+mn-lt"/>
                <a:ea typeface="+mn-ea"/>
                <a:cs typeface="+mn-ea"/>
                <a:sym typeface="+mn-lt"/>
              </a:rPr>
              <a:t>139.264Mbit/s</a:t>
            </a:r>
            <a:r>
              <a:rPr lang="zh-CN" altLang="en-US" sz="2600" dirty="0">
                <a:latin typeface="+mn-lt"/>
                <a:ea typeface="+mn-ea"/>
                <a:cs typeface="+mn-ea"/>
                <a:sym typeface="+mn-lt"/>
              </a:rPr>
              <a:t>）组成</a:t>
            </a:r>
            <a:r>
              <a:rPr lang="en-US" altLang="zh-CN" sz="2600" dirty="0">
                <a:latin typeface="+mn-lt"/>
                <a:ea typeface="+mn-ea"/>
                <a:cs typeface="+mn-ea"/>
                <a:sym typeface="+mn-lt"/>
              </a:rPr>
              <a:t>STM-1</a:t>
            </a:r>
            <a:r>
              <a:rPr lang="zh-CN" altLang="en-US" sz="2600" dirty="0">
                <a:latin typeface="+mn-lt"/>
                <a:ea typeface="+mn-ea"/>
                <a:cs typeface="+mn-ea"/>
                <a:sym typeface="+mn-lt"/>
              </a:rPr>
              <a:t>。</a:t>
            </a:r>
            <a:endParaRPr lang="zh-CN" altLang="en-US" sz="2600" dirty="0">
              <a:latin typeface="+mn-lt"/>
              <a:ea typeface="+mn-ea"/>
              <a:cs typeface="+mn-ea"/>
              <a:sym typeface="+mn-lt"/>
            </a:endParaRPr>
          </a:p>
          <a:p>
            <a:pPr eaLnBrk="1" latinLnBrk="0" hangingPunct="1">
              <a:lnSpc>
                <a:spcPct val="120000"/>
              </a:lnSpc>
              <a:spcBef>
                <a:spcPct val="0"/>
              </a:spcBef>
              <a:buFontTx/>
              <a:buNone/>
              <a:defRPr/>
            </a:pPr>
            <a:endParaRPr lang="en-US" altLang="zh-CN" sz="2600" dirty="0">
              <a:latin typeface="+mn-lt"/>
              <a:ea typeface="+mn-ea"/>
              <a:cs typeface="+mn-ea"/>
              <a:sym typeface="+mn-lt"/>
            </a:endParaRPr>
          </a:p>
          <a:p>
            <a:pPr eaLnBrk="1" latinLnBrk="0" hangingPunct="1">
              <a:lnSpc>
                <a:spcPct val="120000"/>
              </a:lnSpc>
              <a:spcBef>
                <a:spcPct val="0"/>
              </a:spcBef>
              <a:buFontTx/>
              <a:buNone/>
              <a:defRPr/>
            </a:pPr>
            <a:endParaRPr lang="en-US" altLang="zh-CN" sz="2600" dirty="0">
              <a:latin typeface="+mn-lt"/>
              <a:ea typeface="+mn-ea"/>
              <a:cs typeface="+mn-ea"/>
              <a:sym typeface="+mn-lt"/>
            </a:endParaRPr>
          </a:p>
          <a:p>
            <a:pPr marL="457200" indent="-457200" eaLnBrk="1" latinLnBrk="0" hangingPunct="1">
              <a:lnSpc>
                <a:spcPct val="120000"/>
              </a:lnSpc>
              <a:spcBef>
                <a:spcPct val="0"/>
              </a:spcBef>
              <a:defRPr/>
            </a:pPr>
            <a:r>
              <a:rPr lang="zh-CN" altLang="en-US" sz="2600" dirty="0">
                <a:latin typeface="+mn-lt"/>
                <a:ea typeface="+mn-ea"/>
                <a:cs typeface="+mn-ea"/>
                <a:sym typeface="+mn-lt"/>
              </a:rPr>
              <a:t>第一步：映射</a:t>
            </a:r>
            <a:endParaRPr lang="zh-CN" altLang="en-US" sz="2600" dirty="0">
              <a:latin typeface="+mn-lt"/>
              <a:ea typeface="+mn-ea"/>
              <a:cs typeface="+mn-ea"/>
              <a:sym typeface="+mn-lt"/>
            </a:endParaRPr>
          </a:p>
          <a:p>
            <a:pPr eaLnBrk="1" latinLnBrk="0" hangingPunct="1">
              <a:lnSpc>
                <a:spcPct val="120000"/>
              </a:lnSpc>
              <a:spcBef>
                <a:spcPct val="0"/>
              </a:spcBef>
              <a:buFontTx/>
              <a:buNone/>
              <a:defRPr/>
            </a:pPr>
            <a:r>
              <a:rPr lang="zh-CN" altLang="en-US" sz="2600" dirty="0">
                <a:latin typeface="+mn-lt"/>
                <a:ea typeface="+mn-ea"/>
                <a:cs typeface="+mn-ea"/>
                <a:sym typeface="+mn-lt"/>
              </a:rPr>
              <a:t>        将各种</a:t>
            </a:r>
            <a:r>
              <a:rPr lang="en-US" altLang="zh-CN" sz="2600" dirty="0">
                <a:latin typeface="+mn-lt"/>
                <a:ea typeface="+mn-ea"/>
                <a:cs typeface="+mn-ea"/>
                <a:sym typeface="+mn-lt"/>
              </a:rPr>
              <a:t>PDH</a:t>
            </a:r>
            <a:r>
              <a:rPr lang="zh-CN" altLang="en-US" sz="2600" dirty="0">
                <a:latin typeface="+mn-lt"/>
                <a:ea typeface="+mn-ea"/>
                <a:cs typeface="+mn-ea"/>
                <a:sym typeface="+mn-lt"/>
              </a:rPr>
              <a:t>信号经过码速调整装入标准容器</a:t>
            </a:r>
            <a:r>
              <a:rPr lang="en-US" altLang="zh-CN" sz="2600" dirty="0">
                <a:latin typeface="+mn-lt"/>
                <a:ea typeface="+mn-ea"/>
                <a:cs typeface="+mn-ea"/>
                <a:sym typeface="+mn-lt"/>
              </a:rPr>
              <a:t>C</a:t>
            </a:r>
            <a:r>
              <a:rPr lang="zh-CN" altLang="en-US" sz="2600" dirty="0">
                <a:latin typeface="+mn-lt"/>
                <a:ea typeface="+mn-ea"/>
                <a:cs typeface="+mn-ea"/>
                <a:sym typeface="+mn-lt"/>
              </a:rPr>
              <a:t>，再加入通道开销</a:t>
            </a:r>
            <a:r>
              <a:rPr lang="en-US" altLang="zh-CN" sz="2600" dirty="0">
                <a:latin typeface="+mn-lt"/>
                <a:ea typeface="+mn-ea"/>
                <a:cs typeface="+mn-ea"/>
                <a:sym typeface="+mn-lt"/>
              </a:rPr>
              <a:t>POH</a:t>
            </a:r>
            <a:r>
              <a:rPr lang="zh-CN" altLang="en-US" sz="2600" dirty="0">
                <a:latin typeface="+mn-lt"/>
                <a:ea typeface="+mn-ea"/>
                <a:cs typeface="+mn-ea"/>
                <a:sym typeface="+mn-lt"/>
              </a:rPr>
              <a:t>形成</a:t>
            </a:r>
            <a:r>
              <a:rPr lang="en-US" altLang="zh-CN" sz="2600" dirty="0">
                <a:latin typeface="+mn-lt"/>
                <a:ea typeface="+mn-ea"/>
                <a:cs typeface="+mn-ea"/>
                <a:sym typeface="+mn-lt"/>
              </a:rPr>
              <a:t>VC</a:t>
            </a:r>
            <a:r>
              <a:rPr lang="zh-CN" altLang="en-US" sz="2600" dirty="0">
                <a:latin typeface="+mn-lt"/>
                <a:ea typeface="+mn-ea"/>
                <a:cs typeface="+mn-ea"/>
                <a:sym typeface="+mn-lt"/>
              </a:rPr>
              <a:t>。</a:t>
            </a:r>
            <a:endParaRPr lang="zh-CN" altLang="en-US" sz="2600" dirty="0">
              <a:latin typeface="+mn-lt"/>
              <a:ea typeface="+mn-ea"/>
              <a:cs typeface="+mn-ea"/>
              <a:sym typeface="+mn-lt"/>
            </a:endParaRPr>
          </a:p>
          <a:p>
            <a:pPr eaLnBrk="1" latinLnBrk="0" hangingPunct="1">
              <a:lnSpc>
                <a:spcPct val="120000"/>
              </a:lnSpc>
              <a:spcBef>
                <a:spcPct val="0"/>
              </a:spcBef>
              <a:buFontTx/>
              <a:buNone/>
              <a:defRPr/>
            </a:pPr>
            <a:r>
              <a:rPr lang="zh-CN" altLang="en-US" sz="2600" dirty="0">
                <a:latin typeface="+mn-lt"/>
                <a:ea typeface="+mn-ea"/>
                <a:cs typeface="+mn-ea"/>
                <a:sym typeface="+mn-lt"/>
              </a:rPr>
              <a:t>具体过程：</a:t>
            </a:r>
            <a:endParaRPr lang="zh-CN" altLang="en-US" sz="2600" dirty="0">
              <a:latin typeface="+mn-lt"/>
              <a:ea typeface="+mn-ea"/>
              <a:cs typeface="+mn-ea"/>
              <a:sym typeface="+mn-lt"/>
            </a:endParaRPr>
          </a:p>
          <a:p>
            <a:pPr eaLnBrk="1" latinLnBrk="0" hangingPunct="1">
              <a:lnSpc>
                <a:spcPct val="120000"/>
              </a:lnSpc>
              <a:spcBef>
                <a:spcPct val="0"/>
              </a:spcBef>
              <a:buFontTx/>
              <a:buNone/>
              <a:defRPr/>
            </a:pPr>
            <a:r>
              <a:rPr lang="en-US" altLang="zh-CN" sz="2600" dirty="0">
                <a:latin typeface="+mn-lt"/>
                <a:ea typeface="+mn-ea"/>
                <a:cs typeface="+mn-ea"/>
                <a:sym typeface="+mn-lt"/>
              </a:rPr>
              <a:t>PCM</a:t>
            </a:r>
            <a:r>
              <a:rPr lang="zh-CN" altLang="en-US" sz="2600" dirty="0">
                <a:latin typeface="+mn-lt"/>
                <a:ea typeface="+mn-ea"/>
                <a:cs typeface="+mn-ea"/>
                <a:sym typeface="+mn-lt"/>
              </a:rPr>
              <a:t>四次群经过正码速调整装入</a:t>
            </a:r>
            <a:r>
              <a:rPr lang="en-US" altLang="zh-CN" sz="2600" dirty="0">
                <a:latin typeface="+mn-lt"/>
                <a:ea typeface="+mn-ea"/>
                <a:cs typeface="+mn-ea"/>
                <a:sym typeface="+mn-lt"/>
              </a:rPr>
              <a:t>C-4</a:t>
            </a:r>
            <a:r>
              <a:rPr lang="zh-CN" altLang="en-US" sz="2600" dirty="0">
                <a:latin typeface="+mn-lt"/>
                <a:ea typeface="+mn-ea"/>
                <a:cs typeface="+mn-ea"/>
                <a:sym typeface="+mn-lt"/>
              </a:rPr>
              <a:t>；</a:t>
            </a:r>
            <a:endParaRPr lang="zh-CN" altLang="en-US" sz="2600" dirty="0">
              <a:latin typeface="+mn-lt"/>
              <a:ea typeface="+mn-ea"/>
              <a:cs typeface="+mn-ea"/>
              <a:sym typeface="+mn-lt"/>
            </a:endParaRPr>
          </a:p>
          <a:p>
            <a:pPr eaLnBrk="1" latinLnBrk="0" hangingPunct="1">
              <a:lnSpc>
                <a:spcPct val="120000"/>
              </a:lnSpc>
              <a:spcBef>
                <a:spcPct val="0"/>
              </a:spcBef>
              <a:buFontTx/>
              <a:buNone/>
              <a:defRPr/>
            </a:pPr>
            <a:r>
              <a:rPr lang="zh-CN" altLang="en-US" sz="2600" dirty="0">
                <a:latin typeface="+mn-lt"/>
                <a:ea typeface="+mn-ea"/>
                <a:cs typeface="+mn-ea"/>
                <a:sym typeface="+mn-lt"/>
              </a:rPr>
              <a:t>再加上</a:t>
            </a:r>
            <a:r>
              <a:rPr lang="en-US" altLang="zh-CN" sz="2600" dirty="0">
                <a:latin typeface="+mn-lt"/>
                <a:ea typeface="+mn-ea"/>
                <a:cs typeface="+mn-ea"/>
                <a:sym typeface="+mn-lt"/>
              </a:rPr>
              <a:t>VC-4 POH</a:t>
            </a:r>
            <a:r>
              <a:rPr lang="zh-CN" altLang="en-US" sz="2600" dirty="0">
                <a:latin typeface="+mn-lt"/>
                <a:ea typeface="+mn-ea"/>
                <a:cs typeface="+mn-ea"/>
                <a:sym typeface="+mn-lt"/>
              </a:rPr>
              <a:t>形成</a:t>
            </a:r>
            <a:r>
              <a:rPr lang="en-US" altLang="zh-CN" sz="2600" dirty="0">
                <a:latin typeface="+mn-lt"/>
                <a:ea typeface="+mn-ea"/>
                <a:cs typeface="+mn-ea"/>
                <a:sym typeface="+mn-lt"/>
              </a:rPr>
              <a:t>VC-4</a:t>
            </a:r>
            <a:r>
              <a:rPr lang="zh-CN" altLang="en-US" sz="2600" dirty="0">
                <a:latin typeface="+mn-lt"/>
                <a:ea typeface="+mn-ea"/>
                <a:cs typeface="+mn-ea"/>
                <a:sym typeface="+mn-lt"/>
              </a:rPr>
              <a:t>。</a:t>
            </a:r>
            <a:endParaRPr lang="zh-CN" altLang="en-US" sz="2600" dirty="0">
              <a:latin typeface="+mn-lt"/>
              <a:ea typeface="+mn-ea"/>
              <a:cs typeface="+mn-ea"/>
              <a:sym typeface="+mn-lt"/>
            </a:endParaRPr>
          </a:p>
        </p:txBody>
      </p:sp>
      <p:sp>
        <p:nvSpPr>
          <p:cNvPr id="60419" name="Rectangle 3"/>
          <p:cNvSpPr>
            <a:spLocks noChangeArrowheads="1"/>
          </p:cNvSpPr>
          <p:nvPr/>
        </p:nvSpPr>
        <p:spPr bwMode="auto">
          <a:xfrm>
            <a:off x="633413" y="762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hangingPunct="1">
              <a:lnSpc>
                <a:spcPct val="120000"/>
              </a:lnSpc>
              <a:spcBef>
                <a:spcPct val="0"/>
              </a:spcBef>
              <a:buFontTx/>
              <a:buNone/>
              <a:defRPr/>
            </a:pPr>
            <a:r>
              <a:rPr lang="en-US" altLang="zh-CN" sz="4000" dirty="0">
                <a:solidFill>
                  <a:srgbClr val="663300"/>
                </a:solidFill>
                <a:latin typeface="+mn-lt"/>
                <a:ea typeface="+mn-ea"/>
                <a:cs typeface="+mn-ea"/>
                <a:sym typeface="+mn-lt"/>
              </a:rPr>
              <a:t>SDH</a:t>
            </a:r>
            <a:r>
              <a:rPr lang="zh-CN" altLang="en-US" sz="4000" dirty="0">
                <a:solidFill>
                  <a:srgbClr val="663300"/>
                </a:solidFill>
                <a:latin typeface="+mn-lt"/>
                <a:ea typeface="+mn-ea"/>
                <a:cs typeface="+mn-ea"/>
                <a:sym typeface="+mn-lt"/>
              </a:rPr>
              <a:t>的复用举例</a:t>
            </a:r>
            <a:endParaRPr lang="zh-CN" altLang="en-US" sz="4000" dirty="0">
              <a:solidFill>
                <a:srgbClr val="663300"/>
              </a:solidFill>
              <a:latin typeface="+mn-lt"/>
              <a:ea typeface="+mn-ea"/>
              <a:cs typeface="+mn-ea"/>
              <a:sym typeface="+mn-lt"/>
            </a:endParaRPr>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538" name="Group 2"/>
          <p:cNvGrpSpPr/>
          <p:nvPr/>
        </p:nvGrpSpPr>
        <p:grpSpPr bwMode="auto">
          <a:xfrm>
            <a:off x="107504" y="1340768"/>
            <a:ext cx="9118600" cy="4953000"/>
            <a:chOff x="16" y="336"/>
            <a:chExt cx="5744" cy="3120"/>
          </a:xfrm>
        </p:grpSpPr>
        <p:sp>
          <p:nvSpPr>
            <p:cNvPr id="61443" name="Rectangle 3"/>
            <p:cNvSpPr>
              <a:spLocks noChangeArrowheads="1"/>
            </p:cNvSpPr>
            <p:nvPr/>
          </p:nvSpPr>
          <p:spPr bwMode="auto">
            <a:xfrm>
              <a:off x="1041" y="571"/>
              <a:ext cx="754"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solidFill>
                    <a:srgbClr val="000000"/>
                  </a:solidFill>
                  <a:latin typeface="+mn-lt"/>
                  <a:ea typeface="+mn-ea"/>
                  <a:cs typeface="+mn-ea"/>
                  <a:sym typeface="+mn-lt"/>
                </a:rPr>
                <a:t>9 </a:t>
              </a:r>
              <a:r>
                <a:rPr lang="zh-CN" altLang="en-US" sz="1600" b="0">
                  <a:solidFill>
                    <a:srgbClr val="000000"/>
                  </a:solidFill>
                  <a:latin typeface="+mn-lt"/>
                  <a:ea typeface="+mn-ea"/>
                  <a:cs typeface="+mn-ea"/>
                  <a:sym typeface="+mn-lt"/>
                </a:rPr>
                <a:t>列开销字节</a:t>
              </a:r>
              <a:endParaRPr lang="zh-CN" altLang="en-US" sz="2400" b="0">
                <a:latin typeface="+mn-lt"/>
                <a:ea typeface="+mn-ea"/>
                <a:cs typeface="+mn-ea"/>
                <a:sym typeface="+mn-lt"/>
              </a:endParaRPr>
            </a:p>
          </p:txBody>
        </p:sp>
        <p:sp>
          <p:nvSpPr>
            <p:cNvPr id="61444" name="Rectangle 4"/>
            <p:cNvSpPr>
              <a:spLocks noChangeArrowheads="1"/>
            </p:cNvSpPr>
            <p:nvPr/>
          </p:nvSpPr>
          <p:spPr bwMode="auto">
            <a:xfrm>
              <a:off x="810" y="833"/>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45" name="Rectangle 5"/>
            <p:cNvSpPr>
              <a:spLocks noChangeArrowheads="1"/>
            </p:cNvSpPr>
            <p:nvPr/>
          </p:nvSpPr>
          <p:spPr bwMode="auto">
            <a:xfrm>
              <a:off x="1045" y="833"/>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46" name="Rectangle 6"/>
            <p:cNvSpPr>
              <a:spLocks noChangeArrowheads="1"/>
            </p:cNvSpPr>
            <p:nvPr/>
          </p:nvSpPr>
          <p:spPr bwMode="auto">
            <a:xfrm>
              <a:off x="1280" y="833"/>
              <a:ext cx="516"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47" name="Rectangle 7"/>
            <p:cNvSpPr>
              <a:spLocks noChangeArrowheads="1"/>
            </p:cNvSpPr>
            <p:nvPr/>
          </p:nvSpPr>
          <p:spPr bwMode="auto">
            <a:xfrm>
              <a:off x="1796" y="833"/>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48" name="Line 8"/>
            <p:cNvSpPr>
              <a:spLocks noChangeShapeType="1"/>
            </p:cNvSpPr>
            <p:nvPr/>
          </p:nvSpPr>
          <p:spPr bwMode="auto">
            <a:xfrm flipV="1">
              <a:off x="810" y="645"/>
              <a:ext cx="1" cy="188"/>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449" name="Line 9"/>
            <p:cNvSpPr>
              <a:spLocks noChangeShapeType="1"/>
            </p:cNvSpPr>
            <p:nvPr/>
          </p:nvSpPr>
          <p:spPr bwMode="auto">
            <a:xfrm flipV="1">
              <a:off x="2031" y="645"/>
              <a:ext cx="1" cy="188"/>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450" name="Line 10"/>
            <p:cNvSpPr>
              <a:spLocks noChangeShapeType="1"/>
            </p:cNvSpPr>
            <p:nvPr/>
          </p:nvSpPr>
          <p:spPr bwMode="auto">
            <a:xfrm flipH="1">
              <a:off x="904" y="739"/>
              <a:ext cx="3945" cy="1"/>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451" name="Freeform 11"/>
            <p:cNvSpPr/>
            <p:nvPr/>
          </p:nvSpPr>
          <p:spPr bwMode="auto">
            <a:xfrm>
              <a:off x="1909" y="717"/>
              <a:ext cx="122" cy="45"/>
            </a:xfrm>
            <a:custGeom>
              <a:avLst/>
              <a:gdLst>
                <a:gd name="T0" fmla="*/ 0 w 365"/>
                <a:gd name="T1" fmla="*/ 0 h 134"/>
                <a:gd name="T2" fmla="*/ 0 w 365"/>
                <a:gd name="T3" fmla="*/ 0 h 134"/>
                <a:gd name="T4" fmla="*/ 0 w 365"/>
                <a:gd name="T5" fmla="*/ 0 h 134"/>
                <a:gd name="T6" fmla="*/ 0 w 365"/>
                <a:gd name="T7" fmla="*/ 0 h 134"/>
                <a:gd name="T8" fmla="*/ 0 w 365"/>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34">
                  <a:moveTo>
                    <a:pt x="0" y="0"/>
                  </a:moveTo>
                  <a:lnTo>
                    <a:pt x="66" y="66"/>
                  </a:lnTo>
                  <a:lnTo>
                    <a:pt x="0" y="134"/>
                  </a:lnTo>
                  <a:lnTo>
                    <a:pt x="365" y="66"/>
                  </a:lnTo>
                  <a:lnTo>
                    <a:pt x="0"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61452" name="Freeform 12"/>
            <p:cNvSpPr/>
            <p:nvPr/>
          </p:nvSpPr>
          <p:spPr bwMode="auto">
            <a:xfrm>
              <a:off x="810" y="717"/>
              <a:ext cx="122" cy="45"/>
            </a:xfrm>
            <a:custGeom>
              <a:avLst/>
              <a:gdLst>
                <a:gd name="T0" fmla="*/ 0 w 365"/>
                <a:gd name="T1" fmla="*/ 0 h 134"/>
                <a:gd name="T2" fmla="*/ 0 w 365"/>
                <a:gd name="T3" fmla="*/ 0 h 134"/>
                <a:gd name="T4" fmla="*/ 0 w 365"/>
                <a:gd name="T5" fmla="*/ 0 h 134"/>
                <a:gd name="T6" fmla="*/ 0 w 365"/>
                <a:gd name="T7" fmla="*/ 0 h 134"/>
                <a:gd name="T8" fmla="*/ 0 w 365"/>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34">
                  <a:moveTo>
                    <a:pt x="365" y="0"/>
                  </a:moveTo>
                  <a:lnTo>
                    <a:pt x="299" y="66"/>
                  </a:lnTo>
                  <a:lnTo>
                    <a:pt x="365" y="134"/>
                  </a:lnTo>
                  <a:lnTo>
                    <a:pt x="0" y="66"/>
                  </a:lnTo>
                  <a:lnTo>
                    <a:pt x="365"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61453" name="Freeform 13"/>
            <p:cNvSpPr/>
            <p:nvPr/>
          </p:nvSpPr>
          <p:spPr bwMode="auto">
            <a:xfrm>
              <a:off x="2031" y="717"/>
              <a:ext cx="122" cy="45"/>
            </a:xfrm>
            <a:custGeom>
              <a:avLst/>
              <a:gdLst>
                <a:gd name="T0" fmla="*/ 0 w 367"/>
                <a:gd name="T1" fmla="*/ 0 h 134"/>
                <a:gd name="T2" fmla="*/ 0 w 367"/>
                <a:gd name="T3" fmla="*/ 0 h 134"/>
                <a:gd name="T4" fmla="*/ 0 w 367"/>
                <a:gd name="T5" fmla="*/ 0 h 134"/>
                <a:gd name="T6" fmla="*/ 0 w 367"/>
                <a:gd name="T7" fmla="*/ 0 h 134"/>
                <a:gd name="T8" fmla="*/ 0 w 367"/>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7" h="134">
                  <a:moveTo>
                    <a:pt x="367" y="0"/>
                  </a:moveTo>
                  <a:lnTo>
                    <a:pt x="300" y="66"/>
                  </a:lnTo>
                  <a:lnTo>
                    <a:pt x="367" y="134"/>
                  </a:lnTo>
                  <a:lnTo>
                    <a:pt x="0" y="66"/>
                  </a:lnTo>
                  <a:lnTo>
                    <a:pt x="367"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61454" name="Line 14"/>
            <p:cNvSpPr>
              <a:spLocks noChangeShapeType="1"/>
            </p:cNvSpPr>
            <p:nvPr/>
          </p:nvSpPr>
          <p:spPr bwMode="auto">
            <a:xfrm flipV="1">
              <a:off x="4943" y="645"/>
              <a:ext cx="1" cy="188"/>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455" name="Freeform 15"/>
            <p:cNvSpPr/>
            <p:nvPr/>
          </p:nvSpPr>
          <p:spPr bwMode="auto">
            <a:xfrm>
              <a:off x="4821" y="717"/>
              <a:ext cx="122" cy="45"/>
            </a:xfrm>
            <a:custGeom>
              <a:avLst/>
              <a:gdLst>
                <a:gd name="T0" fmla="*/ 0 w 366"/>
                <a:gd name="T1" fmla="*/ 0 h 134"/>
                <a:gd name="T2" fmla="*/ 0 w 366"/>
                <a:gd name="T3" fmla="*/ 0 h 134"/>
                <a:gd name="T4" fmla="*/ 0 w 366"/>
                <a:gd name="T5" fmla="*/ 0 h 134"/>
                <a:gd name="T6" fmla="*/ 0 w 366"/>
                <a:gd name="T7" fmla="*/ 0 h 134"/>
                <a:gd name="T8" fmla="*/ 0 w 366"/>
                <a:gd name="T9" fmla="*/ 0 h 13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34">
                  <a:moveTo>
                    <a:pt x="0" y="0"/>
                  </a:moveTo>
                  <a:lnTo>
                    <a:pt x="66" y="66"/>
                  </a:lnTo>
                  <a:lnTo>
                    <a:pt x="0" y="134"/>
                  </a:lnTo>
                  <a:lnTo>
                    <a:pt x="366" y="66"/>
                  </a:lnTo>
                  <a:lnTo>
                    <a:pt x="0"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61456" name="Rectangle 16"/>
            <p:cNvSpPr>
              <a:spLocks noChangeArrowheads="1"/>
            </p:cNvSpPr>
            <p:nvPr/>
          </p:nvSpPr>
          <p:spPr bwMode="auto">
            <a:xfrm>
              <a:off x="2658" y="571"/>
              <a:ext cx="653"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solidFill>
                    <a:srgbClr val="000000"/>
                  </a:solidFill>
                  <a:latin typeface="+mn-lt"/>
                  <a:ea typeface="+mn-ea"/>
                  <a:cs typeface="+mn-ea"/>
                  <a:sym typeface="+mn-lt"/>
                </a:rPr>
                <a:t>261 </a:t>
              </a:r>
              <a:r>
                <a:rPr lang="zh-CN" altLang="en-US" sz="1600" b="0">
                  <a:solidFill>
                    <a:srgbClr val="000000"/>
                  </a:solidFill>
                  <a:latin typeface="+mn-lt"/>
                  <a:ea typeface="+mn-ea"/>
                  <a:cs typeface="+mn-ea"/>
                  <a:sym typeface="+mn-lt"/>
                </a:rPr>
                <a:t>列</a:t>
              </a:r>
              <a:r>
                <a:rPr lang="en-US" altLang="zh-CN" sz="1600" b="0">
                  <a:solidFill>
                    <a:srgbClr val="000000"/>
                  </a:solidFill>
                  <a:latin typeface="+mn-lt"/>
                  <a:ea typeface="+mn-ea"/>
                  <a:cs typeface="+mn-ea"/>
                  <a:sym typeface="+mn-lt"/>
                </a:rPr>
                <a:t>STM</a:t>
              </a:r>
              <a:endParaRPr lang="en-US" altLang="zh-CN" sz="2400" b="0">
                <a:latin typeface="+mn-lt"/>
                <a:ea typeface="+mn-ea"/>
                <a:cs typeface="+mn-ea"/>
                <a:sym typeface="+mn-lt"/>
              </a:endParaRPr>
            </a:p>
          </p:txBody>
        </p:sp>
        <p:sp>
          <p:nvSpPr>
            <p:cNvPr id="61457" name="Rectangle 17"/>
            <p:cNvSpPr>
              <a:spLocks noChangeArrowheads="1"/>
            </p:cNvSpPr>
            <p:nvPr/>
          </p:nvSpPr>
          <p:spPr bwMode="auto">
            <a:xfrm>
              <a:off x="3290" y="576"/>
              <a:ext cx="4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solidFill>
                    <a:srgbClr val="000000"/>
                  </a:solidFill>
                  <a:latin typeface="+mn-lt"/>
                  <a:ea typeface="+mn-ea"/>
                  <a:cs typeface="+mn-ea"/>
                  <a:sym typeface="+mn-lt"/>
                </a:rPr>
                <a:t>-</a:t>
              </a:r>
              <a:endParaRPr lang="en-US" altLang="zh-CN" sz="2400" b="0">
                <a:latin typeface="+mn-lt"/>
                <a:ea typeface="+mn-ea"/>
                <a:cs typeface="+mn-ea"/>
                <a:sym typeface="+mn-lt"/>
              </a:endParaRPr>
            </a:p>
          </p:txBody>
        </p:sp>
        <p:sp>
          <p:nvSpPr>
            <p:cNvPr id="61458" name="Rectangle 18"/>
            <p:cNvSpPr>
              <a:spLocks noChangeArrowheads="1"/>
            </p:cNvSpPr>
            <p:nvPr/>
          </p:nvSpPr>
          <p:spPr bwMode="auto">
            <a:xfrm>
              <a:off x="3369" y="571"/>
              <a:ext cx="992"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solidFill>
                    <a:srgbClr val="000000"/>
                  </a:solidFill>
                  <a:latin typeface="+mn-lt"/>
                  <a:ea typeface="+mn-ea"/>
                  <a:cs typeface="+mn-ea"/>
                  <a:sym typeface="+mn-lt"/>
                </a:rPr>
                <a:t>1</a:t>
              </a:r>
              <a:r>
                <a:rPr lang="zh-CN" altLang="en-US" sz="1600" b="0">
                  <a:solidFill>
                    <a:srgbClr val="000000"/>
                  </a:solidFill>
                  <a:latin typeface="+mn-lt"/>
                  <a:ea typeface="+mn-ea"/>
                  <a:cs typeface="+mn-ea"/>
                  <a:sym typeface="+mn-lt"/>
                </a:rPr>
                <a:t>净负荷</a:t>
              </a:r>
              <a:r>
                <a:rPr lang="en-US" altLang="zh-CN" sz="1600" b="0">
                  <a:solidFill>
                    <a:srgbClr val="000000"/>
                  </a:solidFill>
                  <a:latin typeface="+mn-lt"/>
                  <a:ea typeface="+mn-ea"/>
                  <a:cs typeface="+mn-ea"/>
                  <a:sym typeface="+mn-lt"/>
                </a:rPr>
                <a:t>(</a:t>
              </a:r>
              <a:r>
                <a:rPr lang="zh-CN" altLang="en-US" sz="1600" b="0">
                  <a:solidFill>
                    <a:srgbClr val="000000"/>
                  </a:solidFill>
                  <a:latin typeface="+mn-lt"/>
                  <a:ea typeface="+mn-ea"/>
                  <a:cs typeface="+mn-ea"/>
                  <a:sym typeface="+mn-lt"/>
                </a:rPr>
                <a:t>含 </a:t>
              </a:r>
              <a:r>
                <a:rPr lang="en-US" altLang="zh-CN" sz="1600" b="0">
                  <a:solidFill>
                    <a:srgbClr val="000000"/>
                  </a:solidFill>
                  <a:latin typeface="+mn-lt"/>
                  <a:ea typeface="+mn-ea"/>
                  <a:cs typeface="+mn-ea"/>
                  <a:sym typeface="+mn-lt"/>
                </a:rPr>
                <a:t>POH)</a:t>
              </a:r>
              <a:endParaRPr lang="en-US" altLang="zh-CN" sz="2400" b="0">
                <a:latin typeface="+mn-lt"/>
                <a:ea typeface="+mn-ea"/>
                <a:cs typeface="+mn-ea"/>
                <a:sym typeface="+mn-lt"/>
              </a:endParaRPr>
            </a:p>
          </p:txBody>
        </p:sp>
        <p:sp>
          <p:nvSpPr>
            <p:cNvPr id="61459" name="Rectangle 19"/>
            <p:cNvSpPr>
              <a:spLocks noChangeArrowheads="1"/>
            </p:cNvSpPr>
            <p:nvPr/>
          </p:nvSpPr>
          <p:spPr bwMode="auto">
            <a:xfrm>
              <a:off x="810" y="1068"/>
              <a:ext cx="235" cy="234"/>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60" name="Rectangle 20"/>
            <p:cNvSpPr>
              <a:spLocks noChangeArrowheads="1"/>
            </p:cNvSpPr>
            <p:nvPr/>
          </p:nvSpPr>
          <p:spPr bwMode="auto">
            <a:xfrm>
              <a:off x="1045" y="1068"/>
              <a:ext cx="235" cy="234"/>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61" name="Rectangle 21"/>
            <p:cNvSpPr>
              <a:spLocks noChangeArrowheads="1"/>
            </p:cNvSpPr>
            <p:nvPr/>
          </p:nvSpPr>
          <p:spPr bwMode="auto">
            <a:xfrm>
              <a:off x="1280" y="1068"/>
              <a:ext cx="516" cy="234"/>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62" name="Rectangle 22"/>
            <p:cNvSpPr>
              <a:spLocks noChangeArrowheads="1"/>
            </p:cNvSpPr>
            <p:nvPr/>
          </p:nvSpPr>
          <p:spPr bwMode="auto">
            <a:xfrm>
              <a:off x="1796" y="1068"/>
              <a:ext cx="235" cy="234"/>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63" name="Rectangle 23"/>
            <p:cNvSpPr>
              <a:spLocks noChangeArrowheads="1"/>
            </p:cNvSpPr>
            <p:nvPr/>
          </p:nvSpPr>
          <p:spPr bwMode="auto">
            <a:xfrm>
              <a:off x="810" y="1302"/>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64" name="Rectangle 24"/>
            <p:cNvSpPr>
              <a:spLocks noChangeArrowheads="1"/>
            </p:cNvSpPr>
            <p:nvPr/>
          </p:nvSpPr>
          <p:spPr bwMode="auto">
            <a:xfrm>
              <a:off x="1045" y="1302"/>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65" name="Rectangle 25"/>
            <p:cNvSpPr>
              <a:spLocks noChangeArrowheads="1"/>
            </p:cNvSpPr>
            <p:nvPr/>
          </p:nvSpPr>
          <p:spPr bwMode="auto">
            <a:xfrm>
              <a:off x="1280" y="1302"/>
              <a:ext cx="516"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66" name="Rectangle 26"/>
            <p:cNvSpPr>
              <a:spLocks noChangeArrowheads="1"/>
            </p:cNvSpPr>
            <p:nvPr/>
          </p:nvSpPr>
          <p:spPr bwMode="auto">
            <a:xfrm>
              <a:off x="1796" y="1302"/>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67" name="Rectangle 27"/>
            <p:cNvSpPr>
              <a:spLocks noChangeArrowheads="1"/>
            </p:cNvSpPr>
            <p:nvPr/>
          </p:nvSpPr>
          <p:spPr bwMode="auto">
            <a:xfrm>
              <a:off x="810" y="1537"/>
              <a:ext cx="235" cy="235"/>
            </a:xfrm>
            <a:prstGeom prst="rect">
              <a:avLst/>
            </a:prstGeom>
            <a:solidFill>
              <a:schemeClr val="bg1"/>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68" name="Rectangle 28"/>
            <p:cNvSpPr>
              <a:spLocks noChangeArrowheads="1"/>
            </p:cNvSpPr>
            <p:nvPr/>
          </p:nvSpPr>
          <p:spPr bwMode="auto">
            <a:xfrm>
              <a:off x="1045" y="1537"/>
              <a:ext cx="235" cy="235"/>
            </a:xfrm>
            <a:prstGeom prst="rect">
              <a:avLst/>
            </a:prstGeom>
            <a:solidFill>
              <a:schemeClr val="bg1"/>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69" name="Rectangle 29"/>
            <p:cNvSpPr>
              <a:spLocks noChangeArrowheads="1"/>
            </p:cNvSpPr>
            <p:nvPr/>
          </p:nvSpPr>
          <p:spPr bwMode="auto">
            <a:xfrm>
              <a:off x="1280" y="1537"/>
              <a:ext cx="516" cy="235"/>
            </a:xfrm>
            <a:prstGeom prst="rect">
              <a:avLst/>
            </a:prstGeom>
            <a:solidFill>
              <a:schemeClr val="bg1"/>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70" name="Rectangle 30"/>
            <p:cNvSpPr>
              <a:spLocks noChangeArrowheads="1"/>
            </p:cNvSpPr>
            <p:nvPr/>
          </p:nvSpPr>
          <p:spPr bwMode="auto">
            <a:xfrm>
              <a:off x="1796" y="1537"/>
              <a:ext cx="235" cy="235"/>
            </a:xfrm>
            <a:prstGeom prst="rect">
              <a:avLst/>
            </a:prstGeom>
            <a:solidFill>
              <a:schemeClr val="bg1"/>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71" name="Rectangle 31"/>
            <p:cNvSpPr>
              <a:spLocks noChangeArrowheads="1"/>
            </p:cNvSpPr>
            <p:nvPr/>
          </p:nvSpPr>
          <p:spPr bwMode="auto">
            <a:xfrm>
              <a:off x="810" y="1772"/>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72" name="Rectangle 32"/>
            <p:cNvSpPr>
              <a:spLocks noChangeArrowheads="1"/>
            </p:cNvSpPr>
            <p:nvPr/>
          </p:nvSpPr>
          <p:spPr bwMode="auto">
            <a:xfrm>
              <a:off x="1045" y="1772"/>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73" name="Rectangle 33"/>
            <p:cNvSpPr>
              <a:spLocks noChangeArrowheads="1"/>
            </p:cNvSpPr>
            <p:nvPr/>
          </p:nvSpPr>
          <p:spPr bwMode="auto">
            <a:xfrm>
              <a:off x="1280" y="1772"/>
              <a:ext cx="516"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74" name="Rectangle 34"/>
            <p:cNvSpPr>
              <a:spLocks noChangeArrowheads="1"/>
            </p:cNvSpPr>
            <p:nvPr/>
          </p:nvSpPr>
          <p:spPr bwMode="auto">
            <a:xfrm>
              <a:off x="1796" y="1772"/>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75" name="Rectangle 35"/>
            <p:cNvSpPr>
              <a:spLocks noChangeArrowheads="1"/>
            </p:cNvSpPr>
            <p:nvPr/>
          </p:nvSpPr>
          <p:spPr bwMode="auto">
            <a:xfrm>
              <a:off x="810" y="2007"/>
              <a:ext cx="235" cy="234"/>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76" name="Rectangle 36"/>
            <p:cNvSpPr>
              <a:spLocks noChangeArrowheads="1"/>
            </p:cNvSpPr>
            <p:nvPr/>
          </p:nvSpPr>
          <p:spPr bwMode="auto">
            <a:xfrm>
              <a:off x="1045" y="2007"/>
              <a:ext cx="235" cy="234"/>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77" name="Rectangle 37"/>
            <p:cNvSpPr>
              <a:spLocks noChangeArrowheads="1"/>
            </p:cNvSpPr>
            <p:nvPr/>
          </p:nvSpPr>
          <p:spPr bwMode="auto">
            <a:xfrm>
              <a:off x="1280" y="2007"/>
              <a:ext cx="516" cy="234"/>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78" name="Rectangle 38"/>
            <p:cNvSpPr>
              <a:spLocks noChangeArrowheads="1"/>
            </p:cNvSpPr>
            <p:nvPr/>
          </p:nvSpPr>
          <p:spPr bwMode="auto">
            <a:xfrm>
              <a:off x="1796" y="2007"/>
              <a:ext cx="235" cy="234"/>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79" name="Rectangle 39"/>
            <p:cNvSpPr>
              <a:spLocks noChangeArrowheads="1"/>
            </p:cNvSpPr>
            <p:nvPr/>
          </p:nvSpPr>
          <p:spPr bwMode="auto">
            <a:xfrm>
              <a:off x="810" y="2241"/>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80" name="Rectangle 40"/>
            <p:cNvSpPr>
              <a:spLocks noChangeArrowheads="1"/>
            </p:cNvSpPr>
            <p:nvPr/>
          </p:nvSpPr>
          <p:spPr bwMode="auto">
            <a:xfrm>
              <a:off x="1045" y="2241"/>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81" name="Rectangle 41"/>
            <p:cNvSpPr>
              <a:spLocks noChangeArrowheads="1"/>
            </p:cNvSpPr>
            <p:nvPr/>
          </p:nvSpPr>
          <p:spPr bwMode="auto">
            <a:xfrm>
              <a:off x="1280" y="2241"/>
              <a:ext cx="516"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82" name="Rectangle 42"/>
            <p:cNvSpPr>
              <a:spLocks noChangeArrowheads="1"/>
            </p:cNvSpPr>
            <p:nvPr/>
          </p:nvSpPr>
          <p:spPr bwMode="auto">
            <a:xfrm>
              <a:off x="1796" y="2241"/>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83" name="Rectangle 43"/>
            <p:cNvSpPr>
              <a:spLocks noChangeArrowheads="1"/>
            </p:cNvSpPr>
            <p:nvPr/>
          </p:nvSpPr>
          <p:spPr bwMode="auto">
            <a:xfrm>
              <a:off x="810" y="2476"/>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84" name="Rectangle 44"/>
            <p:cNvSpPr>
              <a:spLocks noChangeArrowheads="1"/>
            </p:cNvSpPr>
            <p:nvPr/>
          </p:nvSpPr>
          <p:spPr bwMode="auto">
            <a:xfrm>
              <a:off x="1045" y="2476"/>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85" name="Rectangle 45"/>
            <p:cNvSpPr>
              <a:spLocks noChangeArrowheads="1"/>
            </p:cNvSpPr>
            <p:nvPr/>
          </p:nvSpPr>
          <p:spPr bwMode="auto">
            <a:xfrm>
              <a:off x="1280" y="2476"/>
              <a:ext cx="516"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86" name="Rectangle 46"/>
            <p:cNvSpPr>
              <a:spLocks noChangeArrowheads="1"/>
            </p:cNvSpPr>
            <p:nvPr/>
          </p:nvSpPr>
          <p:spPr bwMode="auto">
            <a:xfrm>
              <a:off x="1796" y="2476"/>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87" name="Rectangle 47"/>
            <p:cNvSpPr>
              <a:spLocks noChangeArrowheads="1"/>
            </p:cNvSpPr>
            <p:nvPr/>
          </p:nvSpPr>
          <p:spPr bwMode="auto">
            <a:xfrm>
              <a:off x="810" y="2711"/>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88" name="Rectangle 48"/>
            <p:cNvSpPr>
              <a:spLocks noChangeArrowheads="1"/>
            </p:cNvSpPr>
            <p:nvPr/>
          </p:nvSpPr>
          <p:spPr bwMode="auto">
            <a:xfrm>
              <a:off x="1045" y="2711"/>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89" name="Rectangle 49"/>
            <p:cNvSpPr>
              <a:spLocks noChangeArrowheads="1"/>
            </p:cNvSpPr>
            <p:nvPr/>
          </p:nvSpPr>
          <p:spPr bwMode="auto">
            <a:xfrm>
              <a:off x="1280" y="2711"/>
              <a:ext cx="516"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490" name="Rectangle 50"/>
            <p:cNvSpPr>
              <a:spLocks noChangeArrowheads="1"/>
            </p:cNvSpPr>
            <p:nvPr/>
          </p:nvSpPr>
          <p:spPr bwMode="auto">
            <a:xfrm>
              <a:off x="1796" y="2711"/>
              <a:ext cx="235" cy="235"/>
            </a:xfrm>
            <a:prstGeom prst="rect">
              <a:avLst/>
            </a:prstGeom>
            <a:solidFill>
              <a:srgbClr val="CDCDCD"/>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grpSp>
          <p:nvGrpSpPr>
            <p:cNvPr id="65587" name="Group 51"/>
            <p:cNvGrpSpPr/>
            <p:nvPr/>
          </p:nvGrpSpPr>
          <p:grpSpPr bwMode="auto">
            <a:xfrm>
              <a:off x="2160" y="1104"/>
              <a:ext cx="2928" cy="2113"/>
              <a:chOff x="2699" y="1247"/>
              <a:chExt cx="2442" cy="2113"/>
            </a:xfrm>
          </p:grpSpPr>
          <p:sp>
            <p:nvSpPr>
              <p:cNvPr id="61517" name="Rectangle 52"/>
              <p:cNvSpPr>
                <a:spLocks noChangeArrowheads="1"/>
              </p:cNvSpPr>
              <p:nvPr/>
            </p:nvSpPr>
            <p:spPr bwMode="auto">
              <a:xfrm>
                <a:off x="2699" y="1247"/>
                <a:ext cx="235" cy="235"/>
              </a:xfrm>
              <a:prstGeom prst="rect">
                <a:avLst/>
              </a:prstGeom>
              <a:solidFill>
                <a:schemeClr val="bg2"/>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18" name="Rectangle 53"/>
              <p:cNvSpPr>
                <a:spLocks noChangeArrowheads="1"/>
              </p:cNvSpPr>
              <p:nvPr/>
            </p:nvSpPr>
            <p:spPr bwMode="auto">
              <a:xfrm>
                <a:off x="2934" y="1247"/>
                <a:ext cx="2207" cy="23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19" name="Rectangle 54"/>
              <p:cNvSpPr>
                <a:spLocks noChangeArrowheads="1"/>
              </p:cNvSpPr>
              <p:nvPr/>
            </p:nvSpPr>
            <p:spPr bwMode="auto">
              <a:xfrm>
                <a:off x="2699" y="1482"/>
                <a:ext cx="235" cy="234"/>
              </a:xfrm>
              <a:prstGeom prst="rect">
                <a:avLst/>
              </a:prstGeom>
              <a:solidFill>
                <a:schemeClr val="bg2"/>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20" name="Rectangle 55"/>
              <p:cNvSpPr>
                <a:spLocks noChangeArrowheads="1"/>
              </p:cNvSpPr>
              <p:nvPr/>
            </p:nvSpPr>
            <p:spPr bwMode="auto">
              <a:xfrm>
                <a:off x="2934" y="1482"/>
                <a:ext cx="2207" cy="234"/>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21" name="Rectangle 56"/>
              <p:cNvSpPr>
                <a:spLocks noChangeArrowheads="1"/>
              </p:cNvSpPr>
              <p:nvPr/>
            </p:nvSpPr>
            <p:spPr bwMode="auto">
              <a:xfrm>
                <a:off x="2699" y="1716"/>
                <a:ext cx="235" cy="235"/>
              </a:xfrm>
              <a:prstGeom prst="rect">
                <a:avLst/>
              </a:prstGeom>
              <a:solidFill>
                <a:schemeClr val="bg2"/>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22" name="Rectangle 57"/>
              <p:cNvSpPr>
                <a:spLocks noChangeArrowheads="1"/>
              </p:cNvSpPr>
              <p:nvPr/>
            </p:nvSpPr>
            <p:spPr bwMode="auto">
              <a:xfrm>
                <a:off x="2934" y="1716"/>
                <a:ext cx="2207" cy="23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23" name="Rectangle 58"/>
              <p:cNvSpPr>
                <a:spLocks noChangeArrowheads="1"/>
              </p:cNvSpPr>
              <p:nvPr/>
            </p:nvSpPr>
            <p:spPr bwMode="auto">
              <a:xfrm>
                <a:off x="2699" y="1951"/>
                <a:ext cx="235" cy="235"/>
              </a:xfrm>
              <a:prstGeom prst="rect">
                <a:avLst/>
              </a:prstGeom>
              <a:solidFill>
                <a:schemeClr val="bg2"/>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24" name="Rectangle 59"/>
              <p:cNvSpPr>
                <a:spLocks noChangeArrowheads="1"/>
              </p:cNvSpPr>
              <p:nvPr/>
            </p:nvSpPr>
            <p:spPr bwMode="auto">
              <a:xfrm>
                <a:off x="2934" y="1951"/>
                <a:ext cx="2207" cy="23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25" name="Rectangle 60"/>
              <p:cNvSpPr>
                <a:spLocks noChangeArrowheads="1"/>
              </p:cNvSpPr>
              <p:nvPr/>
            </p:nvSpPr>
            <p:spPr bwMode="auto">
              <a:xfrm>
                <a:off x="2699" y="2186"/>
                <a:ext cx="235" cy="235"/>
              </a:xfrm>
              <a:prstGeom prst="rect">
                <a:avLst/>
              </a:prstGeom>
              <a:solidFill>
                <a:schemeClr val="bg2"/>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26" name="Rectangle 61"/>
              <p:cNvSpPr>
                <a:spLocks noChangeArrowheads="1"/>
              </p:cNvSpPr>
              <p:nvPr/>
            </p:nvSpPr>
            <p:spPr bwMode="auto">
              <a:xfrm>
                <a:off x="2934" y="2186"/>
                <a:ext cx="2207" cy="23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27" name="Rectangle 62"/>
              <p:cNvSpPr>
                <a:spLocks noChangeArrowheads="1"/>
              </p:cNvSpPr>
              <p:nvPr/>
            </p:nvSpPr>
            <p:spPr bwMode="auto">
              <a:xfrm>
                <a:off x="2699" y="2421"/>
                <a:ext cx="235" cy="234"/>
              </a:xfrm>
              <a:prstGeom prst="rect">
                <a:avLst/>
              </a:prstGeom>
              <a:solidFill>
                <a:schemeClr val="bg2"/>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28" name="Rectangle 63"/>
              <p:cNvSpPr>
                <a:spLocks noChangeArrowheads="1"/>
              </p:cNvSpPr>
              <p:nvPr/>
            </p:nvSpPr>
            <p:spPr bwMode="auto">
              <a:xfrm>
                <a:off x="2934" y="2421"/>
                <a:ext cx="2207" cy="234"/>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29" name="Rectangle 64"/>
              <p:cNvSpPr>
                <a:spLocks noChangeArrowheads="1"/>
              </p:cNvSpPr>
              <p:nvPr/>
            </p:nvSpPr>
            <p:spPr bwMode="auto">
              <a:xfrm>
                <a:off x="2699" y="2655"/>
                <a:ext cx="235" cy="235"/>
              </a:xfrm>
              <a:prstGeom prst="rect">
                <a:avLst/>
              </a:prstGeom>
              <a:solidFill>
                <a:schemeClr val="bg2"/>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30" name="Rectangle 65"/>
              <p:cNvSpPr>
                <a:spLocks noChangeArrowheads="1"/>
              </p:cNvSpPr>
              <p:nvPr/>
            </p:nvSpPr>
            <p:spPr bwMode="auto">
              <a:xfrm>
                <a:off x="2934" y="2655"/>
                <a:ext cx="2207" cy="23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31" name="Rectangle 66"/>
              <p:cNvSpPr>
                <a:spLocks noChangeArrowheads="1"/>
              </p:cNvSpPr>
              <p:nvPr/>
            </p:nvSpPr>
            <p:spPr bwMode="auto">
              <a:xfrm>
                <a:off x="2699" y="2890"/>
                <a:ext cx="235" cy="235"/>
              </a:xfrm>
              <a:prstGeom prst="rect">
                <a:avLst/>
              </a:prstGeom>
              <a:solidFill>
                <a:schemeClr val="bg2"/>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32" name="Rectangle 67"/>
              <p:cNvSpPr>
                <a:spLocks noChangeArrowheads="1"/>
              </p:cNvSpPr>
              <p:nvPr/>
            </p:nvSpPr>
            <p:spPr bwMode="auto">
              <a:xfrm>
                <a:off x="2934" y="2890"/>
                <a:ext cx="2207" cy="23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33" name="Rectangle 68"/>
              <p:cNvSpPr>
                <a:spLocks noChangeArrowheads="1"/>
              </p:cNvSpPr>
              <p:nvPr/>
            </p:nvSpPr>
            <p:spPr bwMode="auto">
              <a:xfrm>
                <a:off x="2699" y="3125"/>
                <a:ext cx="235" cy="235"/>
              </a:xfrm>
              <a:prstGeom prst="rect">
                <a:avLst/>
              </a:prstGeom>
              <a:solidFill>
                <a:schemeClr val="bg2"/>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34" name="Rectangle 69"/>
              <p:cNvSpPr>
                <a:spLocks noChangeArrowheads="1"/>
              </p:cNvSpPr>
              <p:nvPr/>
            </p:nvSpPr>
            <p:spPr bwMode="auto">
              <a:xfrm>
                <a:off x="2934" y="3125"/>
                <a:ext cx="2207" cy="235"/>
              </a:xfrm>
              <a:prstGeom prst="rect">
                <a:avLst/>
              </a:prstGeom>
              <a:solidFill>
                <a:srgbClr val="FFFFFF"/>
              </a:solidFill>
              <a:ln w="19050">
                <a:solidFill>
                  <a:srgbClr val="000000"/>
                </a:solidFill>
                <a:miter lim="800000"/>
              </a:ln>
            </p:spPr>
            <p:txBody>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grpSp>
        <p:sp>
          <p:nvSpPr>
            <p:cNvPr id="61492" name="Line 70"/>
            <p:cNvSpPr>
              <a:spLocks noChangeShapeType="1"/>
            </p:cNvSpPr>
            <p:nvPr/>
          </p:nvSpPr>
          <p:spPr bwMode="auto">
            <a:xfrm flipV="1">
              <a:off x="273" y="865"/>
              <a:ext cx="1" cy="1972"/>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493" name="Freeform 71"/>
            <p:cNvSpPr/>
            <p:nvPr/>
          </p:nvSpPr>
          <p:spPr bwMode="auto">
            <a:xfrm>
              <a:off x="251" y="2809"/>
              <a:ext cx="44" cy="122"/>
            </a:xfrm>
            <a:custGeom>
              <a:avLst/>
              <a:gdLst>
                <a:gd name="T0" fmla="*/ 0 w 134"/>
                <a:gd name="T1" fmla="*/ 0 h 367"/>
                <a:gd name="T2" fmla="*/ 0 w 134"/>
                <a:gd name="T3" fmla="*/ 0 h 367"/>
                <a:gd name="T4" fmla="*/ 0 w 134"/>
                <a:gd name="T5" fmla="*/ 0 h 367"/>
                <a:gd name="T6" fmla="*/ 0 w 134"/>
                <a:gd name="T7" fmla="*/ 0 h 367"/>
                <a:gd name="T8" fmla="*/ 0 w 134"/>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367">
                  <a:moveTo>
                    <a:pt x="134" y="0"/>
                  </a:moveTo>
                  <a:lnTo>
                    <a:pt x="66" y="67"/>
                  </a:lnTo>
                  <a:lnTo>
                    <a:pt x="0" y="0"/>
                  </a:lnTo>
                  <a:lnTo>
                    <a:pt x="66" y="367"/>
                  </a:lnTo>
                  <a:lnTo>
                    <a:pt x="134"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61494" name="Freeform 72"/>
            <p:cNvSpPr/>
            <p:nvPr/>
          </p:nvSpPr>
          <p:spPr bwMode="auto">
            <a:xfrm>
              <a:off x="251" y="818"/>
              <a:ext cx="44" cy="122"/>
            </a:xfrm>
            <a:custGeom>
              <a:avLst/>
              <a:gdLst>
                <a:gd name="T0" fmla="*/ 0 w 134"/>
                <a:gd name="T1" fmla="*/ 0 h 367"/>
                <a:gd name="T2" fmla="*/ 0 w 134"/>
                <a:gd name="T3" fmla="*/ 0 h 367"/>
                <a:gd name="T4" fmla="*/ 0 w 134"/>
                <a:gd name="T5" fmla="*/ 0 h 367"/>
                <a:gd name="T6" fmla="*/ 0 w 134"/>
                <a:gd name="T7" fmla="*/ 0 h 367"/>
                <a:gd name="T8" fmla="*/ 0 w 134"/>
                <a:gd name="T9" fmla="*/ 0 h 3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4" h="367">
                  <a:moveTo>
                    <a:pt x="134" y="367"/>
                  </a:moveTo>
                  <a:lnTo>
                    <a:pt x="66" y="301"/>
                  </a:lnTo>
                  <a:lnTo>
                    <a:pt x="0" y="367"/>
                  </a:lnTo>
                  <a:lnTo>
                    <a:pt x="66" y="0"/>
                  </a:lnTo>
                  <a:lnTo>
                    <a:pt x="134" y="367"/>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61495" name="Rectangle 73"/>
            <p:cNvSpPr>
              <a:spLocks noChangeArrowheads="1"/>
            </p:cNvSpPr>
            <p:nvPr/>
          </p:nvSpPr>
          <p:spPr bwMode="auto">
            <a:xfrm>
              <a:off x="16" y="1776"/>
              <a:ext cx="237"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solidFill>
                    <a:srgbClr val="000000"/>
                  </a:solidFill>
                  <a:latin typeface="+mn-lt"/>
                  <a:ea typeface="+mn-ea"/>
                  <a:cs typeface="+mn-ea"/>
                  <a:sym typeface="+mn-lt"/>
                </a:rPr>
                <a:t>9 </a:t>
              </a:r>
              <a:r>
                <a:rPr lang="zh-CN" altLang="en-US" sz="1600" b="0">
                  <a:solidFill>
                    <a:srgbClr val="000000"/>
                  </a:solidFill>
                  <a:latin typeface="+mn-lt"/>
                  <a:ea typeface="+mn-ea"/>
                  <a:cs typeface="+mn-ea"/>
                  <a:sym typeface="+mn-lt"/>
                </a:rPr>
                <a:t>行</a:t>
              </a:r>
              <a:endParaRPr lang="zh-CN" altLang="en-US" sz="2400" b="0">
                <a:latin typeface="+mn-lt"/>
                <a:ea typeface="+mn-ea"/>
                <a:cs typeface="+mn-ea"/>
                <a:sym typeface="+mn-lt"/>
              </a:endParaRPr>
            </a:p>
          </p:txBody>
        </p:sp>
        <p:sp>
          <p:nvSpPr>
            <p:cNvPr id="61496" name="Freeform 74"/>
            <p:cNvSpPr/>
            <p:nvPr/>
          </p:nvSpPr>
          <p:spPr bwMode="auto">
            <a:xfrm>
              <a:off x="692" y="833"/>
              <a:ext cx="71" cy="704"/>
            </a:xfrm>
            <a:custGeom>
              <a:avLst/>
              <a:gdLst>
                <a:gd name="T0" fmla="*/ 0 w 212"/>
                <a:gd name="T1" fmla="*/ 0 h 2112"/>
                <a:gd name="T2" fmla="*/ 0 w 212"/>
                <a:gd name="T3" fmla="*/ 0 h 2112"/>
                <a:gd name="T4" fmla="*/ 0 w 212"/>
                <a:gd name="T5" fmla="*/ 0 h 2112"/>
                <a:gd name="T6" fmla="*/ 0 w 212"/>
                <a:gd name="T7" fmla="*/ 0 h 2112"/>
                <a:gd name="T8" fmla="*/ 0 w 212"/>
                <a:gd name="T9" fmla="*/ 0 h 2112"/>
                <a:gd name="T10" fmla="*/ 0 w 212"/>
                <a:gd name="T11" fmla="*/ 0 h 2112"/>
                <a:gd name="T12" fmla="*/ 0 w 212"/>
                <a:gd name="T13" fmla="*/ 0 h 2112"/>
                <a:gd name="T14" fmla="*/ 0 w 212"/>
                <a:gd name="T15" fmla="*/ 0 h 2112"/>
                <a:gd name="T16" fmla="*/ 0 w 212"/>
                <a:gd name="T17" fmla="*/ 0 h 2112"/>
                <a:gd name="T18" fmla="*/ 0 w 212"/>
                <a:gd name="T19" fmla="*/ 0 h 2112"/>
                <a:gd name="T20" fmla="*/ 0 w 212"/>
                <a:gd name="T21" fmla="*/ 0 h 2112"/>
                <a:gd name="T22" fmla="*/ 0 w 212"/>
                <a:gd name="T23" fmla="*/ 0 h 2112"/>
                <a:gd name="T24" fmla="*/ 0 w 212"/>
                <a:gd name="T25" fmla="*/ 0 h 2112"/>
                <a:gd name="T26" fmla="*/ 0 w 212"/>
                <a:gd name="T27" fmla="*/ 0 h 2112"/>
                <a:gd name="T28" fmla="*/ 0 w 212"/>
                <a:gd name="T29" fmla="*/ 0 h 2112"/>
                <a:gd name="T30" fmla="*/ 0 w 212"/>
                <a:gd name="T31" fmla="*/ 0 h 2112"/>
                <a:gd name="T32" fmla="*/ 0 w 212"/>
                <a:gd name="T33" fmla="*/ 0 h 2112"/>
                <a:gd name="T34" fmla="*/ 0 w 212"/>
                <a:gd name="T35" fmla="*/ 0 h 2112"/>
                <a:gd name="T36" fmla="*/ 0 w 212"/>
                <a:gd name="T37" fmla="*/ 0 h 2112"/>
                <a:gd name="T38" fmla="*/ 0 w 212"/>
                <a:gd name="T39" fmla="*/ 0 h 2112"/>
                <a:gd name="T40" fmla="*/ 0 w 212"/>
                <a:gd name="T41" fmla="*/ 0 h 2112"/>
                <a:gd name="T42" fmla="*/ 0 w 212"/>
                <a:gd name="T43" fmla="*/ 0 h 2112"/>
                <a:gd name="T44" fmla="*/ 0 w 212"/>
                <a:gd name="T45" fmla="*/ 0 h 2112"/>
                <a:gd name="T46" fmla="*/ 0 w 212"/>
                <a:gd name="T47" fmla="*/ 0 h 2112"/>
                <a:gd name="T48" fmla="*/ 0 w 212"/>
                <a:gd name="T49" fmla="*/ 0 h 2112"/>
                <a:gd name="T50" fmla="*/ 0 w 212"/>
                <a:gd name="T51" fmla="*/ 0 h 2112"/>
                <a:gd name="T52" fmla="*/ 0 w 212"/>
                <a:gd name="T53" fmla="*/ 0 h 2112"/>
                <a:gd name="T54" fmla="*/ 0 w 212"/>
                <a:gd name="T55" fmla="*/ 0 h 2112"/>
                <a:gd name="T56" fmla="*/ 0 w 212"/>
                <a:gd name="T57" fmla="*/ 0 h 2112"/>
                <a:gd name="T58" fmla="*/ 0 w 212"/>
                <a:gd name="T59" fmla="*/ 0 h 2112"/>
                <a:gd name="T60" fmla="*/ 0 w 212"/>
                <a:gd name="T61" fmla="*/ 0 h 211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2" h="2112">
                  <a:moveTo>
                    <a:pt x="212" y="2112"/>
                  </a:moveTo>
                  <a:lnTo>
                    <a:pt x="188" y="2108"/>
                  </a:lnTo>
                  <a:lnTo>
                    <a:pt x="168" y="2099"/>
                  </a:lnTo>
                  <a:lnTo>
                    <a:pt x="149" y="2086"/>
                  </a:lnTo>
                  <a:lnTo>
                    <a:pt x="132" y="2069"/>
                  </a:lnTo>
                  <a:lnTo>
                    <a:pt x="119" y="2050"/>
                  </a:lnTo>
                  <a:lnTo>
                    <a:pt x="110" y="2030"/>
                  </a:lnTo>
                  <a:lnTo>
                    <a:pt x="106" y="2006"/>
                  </a:lnTo>
                  <a:lnTo>
                    <a:pt x="106" y="1162"/>
                  </a:lnTo>
                  <a:lnTo>
                    <a:pt x="100" y="1140"/>
                  </a:lnTo>
                  <a:lnTo>
                    <a:pt x="91" y="1120"/>
                  </a:lnTo>
                  <a:lnTo>
                    <a:pt x="80" y="1099"/>
                  </a:lnTo>
                  <a:lnTo>
                    <a:pt x="63" y="1083"/>
                  </a:lnTo>
                  <a:lnTo>
                    <a:pt x="43" y="1071"/>
                  </a:lnTo>
                  <a:lnTo>
                    <a:pt x="22" y="1063"/>
                  </a:lnTo>
                  <a:lnTo>
                    <a:pt x="0" y="1057"/>
                  </a:lnTo>
                  <a:lnTo>
                    <a:pt x="22" y="1052"/>
                  </a:lnTo>
                  <a:lnTo>
                    <a:pt x="43" y="1044"/>
                  </a:lnTo>
                  <a:lnTo>
                    <a:pt x="63" y="1030"/>
                  </a:lnTo>
                  <a:lnTo>
                    <a:pt x="80" y="1014"/>
                  </a:lnTo>
                  <a:lnTo>
                    <a:pt x="91" y="995"/>
                  </a:lnTo>
                  <a:lnTo>
                    <a:pt x="100" y="975"/>
                  </a:lnTo>
                  <a:lnTo>
                    <a:pt x="106" y="951"/>
                  </a:lnTo>
                  <a:lnTo>
                    <a:pt x="106" y="106"/>
                  </a:lnTo>
                  <a:lnTo>
                    <a:pt x="110" y="84"/>
                  </a:lnTo>
                  <a:lnTo>
                    <a:pt x="119" y="63"/>
                  </a:lnTo>
                  <a:lnTo>
                    <a:pt x="132" y="44"/>
                  </a:lnTo>
                  <a:lnTo>
                    <a:pt x="149" y="28"/>
                  </a:lnTo>
                  <a:lnTo>
                    <a:pt x="168" y="15"/>
                  </a:lnTo>
                  <a:lnTo>
                    <a:pt x="188" y="6"/>
                  </a:lnTo>
                  <a:lnTo>
                    <a:pt x="212" y="0"/>
                  </a:lnTo>
                </a:path>
              </a:pathLst>
            </a:custGeom>
            <a:noFill/>
            <a:ln w="1111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lnSpc>
                  <a:spcPct val="120000"/>
                </a:lnSpc>
                <a:defRPr/>
              </a:pPr>
              <a:endParaRPr lang="zh-CN" altLang="en-US">
                <a:latin typeface="+mn-lt"/>
                <a:ea typeface="+mn-ea"/>
                <a:cs typeface="+mn-ea"/>
                <a:sym typeface="+mn-lt"/>
              </a:endParaRPr>
            </a:p>
          </p:txBody>
        </p:sp>
        <p:sp>
          <p:nvSpPr>
            <p:cNvPr id="61497" name="Rectangle 75"/>
            <p:cNvSpPr>
              <a:spLocks noChangeArrowheads="1"/>
            </p:cNvSpPr>
            <p:nvPr/>
          </p:nvSpPr>
          <p:spPr bwMode="auto">
            <a:xfrm>
              <a:off x="316" y="1110"/>
              <a:ext cx="37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solidFill>
                    <a:srgbClr val="000000"/>
                  </a:solidFill>
                  <a:latin typeface="+mn-lt"/>
                  <a:ea typeface="+mn-ea"/>
                  <a:cs typeface="+mn-ea"/>
                  <a:sym typeface="+mn-lt"/>
                </a:rPr>
                <a:t>RSOH</a:t>
              </a:r>
              <a:endParaRPr lang="en-US" altLang="zh-CN" sz="2400" b="0">
                <a:latin typeface="+mn-lt"/>
                <a:ea typeface="+mn-ea"/>
                <a:cs typeface="+mn-ea"/>
                <a:sym typeface="+mn-lt"/>
              </a:endParaRPr>
            </a:p>
          </p:txBody>
        </p:sp>
        <p:sp>
          <p:nvSpPr>
            <p:cNvPr id="61498" name="Rectangle 76"/>
            <p:cNvSpPr>
              <a:spLocks noChangeArrowheads="1"/>
            </p:cNvSpPr>
            <p:nvPr/>
          </p:nvSpPr>
          <p:spPr bwMode="auto">
            <a:xfrm>
              <a:off x="1142" y="1580"/>
              <a:ext cx="18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chemeClr val="hlink"/>
                  </a:solidFill>
                  <a:latin typeface="+mn-lt"/>
                  <a:ea typeface="+mn-ea"/>
                  <a:cs typeface="+mn-ea"/>
                  <a:sym typeface="+mn-lt"/>
                </a:rPr>
                <a:t>AU</a:t>
              </a:r>
              <a:endParaRPr lang="en-US" altLang="zh-CN" sz="2400">
                <a:solidFill>
                  <a:schemeClr val="hlink"/>
                </a:solidFill>
                <a:latin typeface="+mn-lt"/>
                <a:ea typeface="+mn-ea"/>
                <a:cs typeface="+mn-ea"/>
                <a:sym typeface="+mn-lt"/>
              </a:endParaRPr>
            </a:p>
          </p:txBody>
        </p:sp>
        <p:sp>
          <p:nvSpPr>
            <p:cNvPr id="61499" name="Rectangle 77"/>
            <p:cNvSpPr>
              <a:spLocks noChangeArrowheads="1"/>
            </p:cNvSpPr>
            <p:nvPr/>
          </p:nvSpPr>
          <p:spPr bwMode="auto">
            <a:xfrm>
              <a:off x="1321" y="1585"/>
              <a:ext cx="43"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chemeClr val="folHlink"/>
                  </a:solidFill>
                  <a:latin typeface="+mn-lt"/>
                  <a:ea typeface="+mn-ea"/>
                  <a:cs typeface="+mn-ea"/>
                  <a:sym typeface="+mn-lt"/>
                </a:rPr>
                <a:t>-</a:t>
              </a:r>
              <a:endParaRPr lang="en-US" altLang="zh-CN" sz="2400">
                <a:solidFill>
                  <a:schemeClr val="folHlink"/>
                </a:solidFill>
                <a:latin typeface="+mn-lt"/>
                <a:ea typeface="+mn-ea"/>
                <a:cs typeface="+mn-ea"/>
                <a:sym typeface="+mn-lt"/>
              </a:endParaRPr>
            </a:p>
          </p:txBody>
        </p:sp>
        <p:sp>
          <p:nvSpPr>
            <p:cNvPr id="61500" name="Rectangle 78"/>
            <p:cNvSpPr>
              <a:spLocks noChangeArrowheads="1"/>
            </p:cNvSpPr>
            <p:nvPr/>
          </p:nvSpPr>
          <p:spPr bwMode="auto">
            <a:xfrm>
              <a:off x="1383" y="1580"/>
              <a:ext cx="366"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chemeClr val="hlink"/>
                  </a:solidFill>
                  <a:latin typeface="+mn-lt"/>
                  <a:ea typeface="+mn-ea"/>
                  <a:cs typeface="+mn-ea"/>
                  <a:sym typeface="+mn-lt"/>
                </a:rPr>
                <a:t>4 PTR</a:t>
              </a:r>
              <a:endParaRPr lang="en-US" altLang="zh-CN" sz="2400">
                <a:solidFill>
                  <a:schemeClr val="hlink"/>
                </a:solidFill>
                <a:latin typeface="+mn-lt"/>
                <a:ea typeface="+mn-ea"/>
                <a:cs typeface="+mn-ea"/>
                <a:sym typeface="+mn-lt"/>
              </a:endParaRPr>
            </a:p>
          </p:txBody>
        </p:sp>
        <p:sp>
          <p:nvSpPr>
            <p:cNvPr id="61501" name="Freeform 79"/>
            <p:cNvSpPr/>
            <p:nvPr/>
          </p:nvSpPr>
          <p:spPr bwMode="auto">
            <a:xfrm>
              <a:off x="692" y="1772"/>
              <a:ext cx="71" cy="1174"/>
            </a:xfrm>
            <a:custGeom>
              <a:avLst/>
              <a:gdLst>
                <a:gd name="T0" fmla="*/ 0 w 212"/>
                <a:gd name="T1" fmla="*/ 0 h 3523"/>
                <a:gd name="T2" fmla="*/ 0 w 212"/>
                <a:gd name="T3" fmla="*/ 0 h 3523"/>
                <a:gd name="T4" fmla="*/ 0 w 212"/>
                <a:gd name="T5" fmla="*/ 0 h 3523"/>
                <a:gd name="T6" fmla="*/ 0 w 212"/>
                <a:gd name="T7" fmla="*/ 0 h 3523"/>
                <a:gd name="T8" fmla="*/ 0 w 212"/>
                <a:gd name="T9" fmla="*/ 0 h 3523"/>
                <a:gd name="T10" fmla="*/ 0 w 212"/>
                <a:gd name="T11" fmla="*/ 0 h 3523"/>
                <a:gd name="T12" fmla="*/ 0 w 212"/>
                <a:gd name="T13" fmla="*/ 0 h 3523"/>
                <a:gd name="T14" fmla="*/ 0 w 212"/>
                <a:gd name="T15" fmla="*/ 0 h 3523"/>
                <a:gd name="T16" fmla="*/ 0 w 212"/>
                <a:gd name="T17" fmla="*/ 0 h 3523"/>
                <a:gd name="T18" fmla="*/ 0 w 212"/>
                <a:gd name="T19" fmla="*/ 0 h 3523"/>
                <a:gd name="T20" fmla="*/ 0 w 212"/>
                <a:gd name="T21" fmla="*/ 0 h 3523"/>
                <a:gd name="T22" fmla="*/ 0 w 212"/>
                <a:gd name="T23" fmla="*/ 0 h 3523"/>
                <a:gd name="T24" fmla="*/ 0 w 212"/>
                <a:gd name="T25" fmla="*/ 0 h 3523"/>
                <a:gd name="T26" fmla="*/ 0 w 212"/>
                <a:gd name="T27" fmla="*/ 0 h 3523"/>
                <a:gd name="T28" fmla="*/ 0 w 212"/>
                <a:gd name="T29" fmla="*/ 0 h 3523"/>
                <a:gd name="T30" fmla="*/ 0 w 212"/>
                <a:gd name="T31" fmla="*/ 0 h 3523"/>
                <a:gd name="T32" fmla="*/ 0 w 212"/>
                <a:gd name="T33" fmla="*/ 0 h 3523"/>
                <a:gd name="T34" fmla="*/ 0 w 212"/>
                <a:gd name="T35" fmla="*/ 0 h 3523"/>
                <a:gd name="T36" fmla="*/ 0 w 212"/>
                <a:gd name="T37" fmla="*/ 0 h 3523"/>
                <a:gd name="T38" fmla="*/ 0 w 212"/>
                <a:gd name="T39" fmla="*/ 0 h 3523"/>
                <a:gd name="T40" fmla="*/ 0 w 212"/>
                <a:gd name="T41" fmla="*/ 0 h 3523"/>
                <a:gd name="T42" fmla="*/ 0 w 212"/>
                <a:gd name="T43" fmla="*/ 0 h 3523"/>
                <a:gd name="T44" fmla="*/ 0 w 212"/>
                <a:gd name="T45" fmla="*/ 0 h 3523"/>
                <a:gd name="T46" fmla="*/ 0 w 212"/>
                <a:gd name="T47" fmla="*/ 0 h 3523"/>
                <a:gd name="T48" fmla="*/ 0 w 212"/>
                <a:gd name="T49" fmla="*/ 0 h 3523"/>
                <a:gd name="T50" fmla="*/ 0 w 212"/>
                <a:gd name="T51" fmla="*/ 0 h 3523"/>
                <a:gd name="T52" fmla="*/ 0 w 212"/>
                <a:gd name="T53" fmla="*/ 0 h 3523"/>
                <a:gd name="T54" fmla="*/ 0 w 212"/>
                <a:gd name="T55" fmla="*/ 0 h 3523"/>
                <a:gd name="T56" fmla="*/ 0 w 212"/>
                <a:gd name="T57" fmla="*/ 0 h 3523"/>
                <a:gd name="T58" fmla="*/ 0 w 212"/>
                <a:gd name="T59" fmla="*/ 0 h 3523"/>
                <a:gd name="T60" fmla="*/ 0 w 212"/>
                <a:gd name="T61" fmla="*/ 0 h 352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2" h="3523">
                  <a:moveTo>
                    <a:pt x="212" y="3523"/>
                  </a:moveTo>
                  <a:lnTo>
                    <a:pt x="188" y="3517"/>
                  </a:lnTo>
                  <a:lnTo>
                    <a:pt x="168" y="3508"/>
                  </a:lnTo>
                  <a:lnTo>
                    <a:pt x="149" y="3496"/>
                  </a:lnTo>
                  <a:lnTo>
                    <a:pt x="132" y="3480"/>
                  </a:lnTo>
                  <a:lnTo>
                    <a:pt x="119" y="3461"/>
                  </a:lnTo>
                  <a:lnTo>
                    <a:pt x="110" y="3439"/>
                  </a:lnTo>
                  <a:lnTo>
                    <a:pt x="106" y="3417"/>
                  </a:lnTo>
                  <a:lnTo>
                    <a:pt x="106" y="1867"/>
                  </a:lnTo>
                  <a:lnTo>
                    <a:pt x="100" y="1845"/>
                  </a:lnTo>
                  <a:lnTo>
                    <a:pt x="91" y="1823"/>
                  </a:lnTo>
                  <a:lnTo>
                    <a:pt x="80" y="1804"/>
                  </a:lnTo>
                  <a:lnTo>
                    <a:pt x="63" y="1788"/>
                  </a:lnTo>
                  <a:lnTo>
                    <a:pt x="43" y="1775"/>
                  </a:lnTo>
                  <a:lnTo>
                    <a:pt x="22" y="1766"/>
                  </a:lnTo>
                  <a:lnTo>
                    <a:pt x="0" y="1762"/>
                  </a:lnTo>
                  <a:lnTo>
                    <a:pt x="22" y="1757"/>
                  </a:lnTo>
                  <a:lnTo>
                    <a:pt x="43" y="1748"/>
                  </a:lnTo>
                  <a:lnTo>
                    <a:pt x="63" y="1735"/>
                  </a:lnTo>
                  <a:lnTo>
                    <a:pt x="80" y="1719"/>
                  </a:lnTo>
                  <a:lnTo>
                    <a:pt x="91" y="1700"/>
                  </a:lnTo>
                  <a:lnTo>
                    <a:pt x="100" y="1678"/>
                  </a:lnTo>
                  <a:lnTo>
                    <a:pt x="106" y="1656"/>
                  </a:lnTo>
                  <a:lnTo>
                    <a:pt x="106" y="106"/>
                  </a:lnTo>
                  <a:lnTo>
                    <a:pt x="110" y="84"/>
                  </a:lnTo>
                  <a:lnTo>
                    <a:pt x="119" y="62"/>
                  </a:lnTo>
                  <a:lnTo>
                    <a:pt x="132" y="43"/>
                  </a:lnTo>
                  <a:lnTo>
                    <a:pt x="149" y="27"/>
                  </a:lnTo>
                  <a:lnTo>
                    <a:pt x="168" y="14"/>
                  </a:lnTo>
                  <a:lnTo>
                    <a:pt x="188" y="5"/>
                  </a:lnTo>
                  <a:lnTo>
                    <a:pt x="212" y="0"/>
                  </a:lnTo>
                </a:path>
              </a:pathLst>
            </a:custGeom>
            <a:noFill/>
            <a:ln w="11113">
              <a:solidFill>
                <a:srgbClr val="000000"/>
              </a:solidFill>
              <a:prstDash val="solid"/>
              <a:round/>
            </a:ln>
            <a:extLst>
              <a:ext uri="{909E8E84-426E-40DD-AFC4-6F175D3DCCD1}">
                <a14:hiddenFill xmlns:a14="http://schemas.microsoft.com/office/drawing/2010/main">
                  <a:solidFill>
                    <a:srgbClr val="FFFFFF"/>
                  </a:solidFill>
                </a14:hiddenFill>
              </a:ext>
            </a:extLst>
          </p:spPr>
          <p:txBody>
            <a:bodyPr/>
            <a:lstStyle/>
            <a:p>
              <a:pPr>
                <a:lnSpc>
                  <a:spcPct val="120000"/>
                </a:lnSpc>
                <a:defRPr/>
              </a:pPr>
              <a:endParaRPr lang="zh-CN" altLang="en-US">
                <a:latin typeface="+mn-lt"/>
                <a:ea typeface="+mn-ea"/>
                <a:cs typeface="+mn-ea"/>
                <a:sym typeface="+mn-lt"/>
              </a:endParaRPr>
            </a:p>
          </p:txBody>
        </p:sp>
        <p:sp>
          <p:nvSpPr>
            <p:cNvPr id="61502" name="Rectangle 80"/>
            <p:cNvSpPr>
              <a:spLocks noChangeArrowheads="1"/>
            </p:cNvSpPr>
            <p:nvPr/>
          </p:nvSpPr>
          <p:spPr bwMode="auto">
            <a:xfrm>
              <a:off x="301" y="2284"/>
              <a:ext cx="388" cy="1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solidFill>
                    <a:srgbClr val="000000"/>
                  </a:solidFill>
                  <a:latin typeface="+mn-lt"/>
                  <a:ea typeface="+mn-ea"/>
                  <a:cs typeface="+mn-ea"/>
                  <a:sym typeface="+mn-lt"/>
                </a:rPr>
                <a:t>MSOH</a:t>
              </a:r>
              <a:endParaRPr lang="en-US" altLang="zh-CN" sz="2400" b="0">
                <a:latin typeface="+mn-lt"/>
                <a:ea typeface="+mn-ea"/>
                <a:cs typeface="+mn-ea"/>
                <a:sym typeface="+mn-lt"/>
              </a:endParaRPr>
            </a:p>
          </p:txBody>
        </p:sp>
        <p:sp>
          <p:nvSpPr>
            <p:cNvPr id="61503" name="Line 81"/>
            <p:cNvSpPr>
              <a:spLocks noChangeShapeType="1"/>
            </p:cNvSpPr>
            <p:nvPr/>
          </p:nvSpPr>
          <p:spPr bwMode="auto">
            <a:xfrm flipH="1">
              <a:off x="904" y="505"/>
              <a:ext cx="3945" cy="1"/>
            </a:xfrm>
            <a:prstGeom prst="line">
              <a:avLst/>
            </a:prstGeom>
            <a:noFill/>
            <a:ln w="11113">
              <a:solidFill>
                <a:srgbClr val="000000"/>
              </a:solidFill>
              <a:round/>
            </a:ln>
            <a:extLst>
              <a:ext uri="{909E8E84-426E-40DD-AFC4-6F175D3DCCD1}">
                <a14:hiddenFill xmlns:a14="http://schemas.microsoft.com/office/drawing/2010/main">
                  <a:noFill/>
                </a14:hiddenFill>
              </a:ext>
            </a:extLst>
          </p:spPr>
          <p:txBody>
            <a:bodyPr/>
            <a:lstStyle/>
            <a:p>
              <a:pPr>
                <a:lnSpc>
                  <a:spcPct val="120000"/>
                </a:lnSpc>
                <a:defRPr/>
              </a:pPr>
              <a:endParaRPr lang="zh-CN" altLang="en-US">
                <a:latin typeface="+mn-lt"/>
                <a:ea typeface="+mn-ea"/>
                <a:cs typeface="+mn-ea"/>
                <a:sym typeface="+mn-lt"/>
              </a:endParaRPr>
            </a:p>
          </p:txBody>
        </p:sp>
        <p:sp>
          <p:nvSpPr>
            <p:cNvPr id="61504" name="Freeform 82"/>
            <p:cNvSpPr/>
            <p:nvPr/>
          </p:nvSpPr>
          <p:spPr bwMode="auto">
            <a:xfrm>
              <a:off x="810" y="482"/>
              <a:ext cx="122" cy="45"/>
            </a:xfrm>
            <a:custGeom>
              <a:avLst/>
              <a:gdLst>
                <a:gd name="T0" fmla="*/ 0 w 365"/>
                <a:gd name="T1" fmla="*/ 0 h 133"/>
                <a:gd name="T2" fmla="*/ 0 w 365"/>
                <a:gd name="T3" fmla="*/ 0 h 133"/>
                <a:gd name="T4" fmla="*/ 0 w 365"/>
                <a:gd name="T5" fmla="*/ 0 h 133"/>
                <a:gd name="T6" fmla="*/ 0 w 365"/>
                <a:gd name="T7" fmla="*/ 0 h 133"/>
                <a:gd name="T8" fmla="*/ 0 w 365"/>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5" h="133">
                  <a:moveTo>
                    <a:pt x="365" y="0"/>
                  </a:moveTo>
                  <a:lnTo>
                    <a:pt x="299" y="67"/>
                  </a:lnTo>
                  <a:lnTo>
                    <a:pt x="365" y="133"/>
                  </a:lnTo>
                  <a:lnTo>
                    <a:pt x="0" y="67"/>
                  </a:lnTo>
                  <a:lnTo>
                    <a:pt x="365"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61505" name="Freeform 83"/>
            <p:cNvSpPr/>
            <p:nvPr/>
          </p:nvSpPr>
          <p:spPr bwMode="auto">
            <a:xfrm>
              <a:off x="4821" y="482"/>
              <a:ext cx="122" cy="45"/>
            </a:xfrm>
            <a:custGeom>
              <a:avLst/>
              <a:gdLst>
                <a:gd name="T0" fmla="*/ 0 w 366"/>
                <a:gd name="T1" fmla="*/ 0 h 133"/>
                <a:gd name="T2" fmla="*/ 0 w 366"/>
                <a:gd name="T3" fmla="*/ 0 h 133"/>
                <a:gd name="T4" fmla="*/ 0 w 366"/>
                <a:gd name="T5" fmla="*/ 0 h 133"/>
                <a:gd name="T6" fmla="*/ 0 w 366"/>
                <a:gd name="T7" fmla="*/ 0 h 133"/>
                <a:gd name="T8" fmla="*/ 0 w 366"/>
                <a:gd name="T9" fmla="*/ 0 h 13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6" h="133">
                  <a:moveTo>
                    <a:pt x="0" y="0"/>
                  </a:moveTo>
                  <a:lnTo>
                    <a:pt x="66" y="67"/>
                  </a:lnTo>
                  <a:lnTo>
                    <a:pt x="0" y="133"/>
                  </a:lnTo>
                  <a:lnTo>
                    <a:pt x="366" y="67"/>
                  </a:lnTo>
                  <a:lnTo>
                    <a:pt x="0" y="0"/>
                  </a:lnTo>
                  <a:close/>
                </a:path>
              </a:pathLst>
            </a:custGeom>
            <a:solidFill>
              <a:srgbClr val="000000"/>
            </a:solidFill>
            <a:ln w="6350">
              <a:solidFill>
                <a:srgbClr val="000000"/>
              </a:solidFill>
              <a:prstDash val="solid"/>
              <a:round/>
            </a:ln>
          </p:spPr>
          <p:txBody>
            <a:bodyPr/>
            <a:lstStyle/>
            <a:p>
              <a:pPr>
                <a:lnSpc>
                  <a:spcPct val="120000"/>
                </a:lnSpc>
                <a:defRPr/>
              </a:pPr>
              <a:endParaRPr lang="zh-CN" altLang="en-US">
                <a:latin typeface="+mn-lt"/>
                <a:ea typeface="+mn-ea"/>
                <a:cs typeface="+mn-ea"/>
                <a:sym typeface="+mn-lt"/>
              </a:endParaRPr>
            </a:p>
          </p:txBody>
        </p:sp>
        <p:sp>
          <p:nvSpPr>
            <p:cNvPr id="61506" name="Rectangle 84"/>
            <p:cNvSpPr>
              <a:spLocks noChangeArrowheads="1"/>
            </p:cNvSpPr>
            <p:nvPr/>
          </p:nvSpPr>
          <p:spPr bwMode="auto">
            <a:xfrm>
              <a:off x="2782" y="336"/>
              <a:ext cx="381" cy="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solidFill>
                    <a:srgbClr val="000000"/>
                  </a:solidFill>
                  <a:latin typeface="+mn-lt"/>
                  <a:ea typeface="+mn-ea"/>
                  <a:cs typeface="+mn-ea"/>
                  <a:sym typeface="+mn-lt"/>
                </a:rPr>
                <a:t>270 </a:t>
              </a:r>
              <a:r>
                <a:rPr lang="zh-CN" altLang="en-US" sz="1600" b="0">
                  <a:solidFill>
                    <a:srgbClr val="000000"/>
                  </a:solidFill>
                  <a:latin typeface="+mn-lt"/>
                  <a:ea typeface="+mn-ea"/>
                  <a:cs typeface="+mn-ea"/>
                  <a:sym typeface="+mn-lt"/>
                </a:rPr>
                <a:t>列</a:t>
              </a:r>
              <a:endParaRPr lang="zh-CN" altLang="en-US" sz="2400" b="0">
                <a:latin typeface="+mn-lt"/>
                <a:ea typeface="+mn-ea"/>
                <a:cs typeface="+mn-ea"/>
                <a:sym typeface="+mn-lt"/>
              </a:endParaRPr>
            </a:p>
          </p:txBody>
        </p:sp>
        <p:sp>
          <p:nvSpPr>
            <p:cNvPr id="61507" name="Text Box 85"/>
            <p:cNvSpPr txBox="1">
              <a:spLocks noChangeArrowheads="1"/>
            </p:cNvSpPr>
            <p:nvPr/>
          </p:nvSpPr>
          <p:spPr bwMode="auto">
            <a:xfrm>
              <a:off x="2112" y="864"/>
              <a:ext cx="720"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chemeClr val="hlink"/>
                  </a:solidFill>
                  <a:latin typeface="+mn-lt"/>
                  <a:ea typeface="+mn-ea"/>
                  <a:cs typeface="+mn-ea"/>
                  <a:sym typeface="+mn-lt"/>
                </a:rPr>
                <a:t>VC-4 POH</a:t>
              </a:r>
              <a:endParaRPr lang="en-US" altLang="zh-CN" sz="1600">
                <a:solidFill>
                  <a:schemeClr val="hlink"/>
                </a:solidFill>
                <a:latin typeface="+mn-lt"/>
                <a:ea typeface="+mn-ea"/>
                <a:cs typeface="+mn-ea"/>
                <a:sym typeface="+mn-lt"/>
              </a:endParaRPr>
            </a:p>
          </p:txBody>
        </p:sp>
        <p:sp>
          <p:nvSpPr>
            <p:cNvPr id="61508" name="Text Box 86"/>
            <p:cNvSpPr txBox="1">
              <a:spLocks noChangeArrowheads="1"/>
            </p:cNvSpPr>
            <p:nvPr/>
          </p:nvSpPr>
          <p:spPr bwMode="auto">
            <a:xfrm>
              <a:off x="5328" y="2064"/>
              <a:ext cx="432"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chemeClr val="hlink"/>
                  </a:solidFill>
                  <a:latin typeface="+mn-lt"/>
                  <a:ea typeface="+mn-ea"/>
                  <a:cs typeface="+mn-ea"/>
                  <a:sym typeface="+mn-lt"/>
                </a:rPr>
                <a:t>VC-4</a:t>
              </a:r>
              <a:endParaRPr lang="en-US" altLang="zh-CN" sz="1600">
                <a:solidFill>
                  <a:schemeClr val="hlink"/>
                </a:solidFill>
                <a:latin typeface="+mn-lt"/>
                <a:ea typeface="+mn-ea"/>
                <a:cs typeface="+mn-ea"/>
                <a:sym typeface="+mn-lt"/>
              </a:endParaRPr>
            </a:p>
          </p:txBody>
        </p:sp>
        <p:sp>
          <p:nvSpPr>
            <p:cNvPr id="61509" name="Text Box 87"/>
            <p:cNvSpPr txBox="1">
              <a:spLocks noChangeArrowheads="1"/>
            </p:cNvSpPr>
            <p:nvPr/>
          </p:nvSpPr>
          <p:spPr bwMode="auto">
            <a:xfrm>
              <a:off x="3600" y="3216"/>
              <a:ext cx="336"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a:solidFill>
                    <a:schemeClr val="hlink"/>
                  </a:solidFill>
                  <a:latin typeface="+mn-lt"/>
                  <a:ea typeface="+mn-ea"/>
                  <a:cs typeface="+mn-ea"/>
                  <a:sym typeface="+mn-lt"/>
                </a:rPr>
                <a:t>C-4</a:t>
              </a:r>
              <a:endParaRPr lang="en-US" altLang="zh-CN" sz="1600">
                <a:solidFill>
                  <a:schemeClr val="hlink"/>
                </a:solidFill>
                <a:latin typeface="+mn-lt"/>
                <a:ea typeface="+mn-ea"/>
                <a:cs typeface="+mn-ea"/>
                <a:sym typeface="+mn-lt"/>
              </a:endParaRPr>
            </a:p>
          </p:txBody>
        </p:sp>
        <p:sp>
          <p:nvSpPr>
            <p:cNvPr id="61510" name="AutoShape 88"/>
            <p:cNvSpPr/>
            <p:nvPr/>
          </p:nvSpPr>
          <p:spPr bwMode="auto">
            <a:xfrm>
              <a:off x="5136" y="1104"/>
              <a:ext cx="96" cy="2112"/>
            </a:xfrm>
            <a:prstGeom prst="rightBrace">
              <a:avLst>
                <a:gd name="adj1" fmla="val 183333"/>
                <a:gd name="adj2" fmla="val 50000"/>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61511" name="Line 89"/>
            <p:cNvSpPr>
              <a:spLocks noChangeShapeType="1"/>
            </p:cNvSpPr>
            <p:nvPr/>
          </p:nvSpPr>
          <p:spPr bwMode="auto">
            <a:xfrm>
              <a:off x="2448" y="3216"/>
              <a:ext cx="0" cy="240"/>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1512" name="Line 90"/>
            <p:cNvSpPr>
              <a:spLocks noChangeShapeType="1"/>
            </p:cNvSpPr>
            <p:nvPr/>
          </p:nvSpPr>
          <p:spPr bwMode="auto">
            <a:xfrm>
              <a:off x="5088" y="3168"/>
              <a:ext cx="0" cy="288"/>
            </a:xfrm>
            <a:prstGeom prst="line">
              <a:avLst/>
            </a:prstGeom>
            <a:noFill/>
            <a:ln w="9525">
              <a:solidFill>
                <a:schemeClr val="tx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1513" name="Line 91"/>
            <p:cNvSpPr>
              <a:spLocks noChangeShapeType="1"/>
            </p:cNvSpPr>
            <p:nvPr/>
          </p:nvSpPr>
          <p:spPr bwMode="auto">
            <a:xfrm flipH="1">
              <a:off x="2448" y="3312"/>
              <a:ext cx="1104"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1514" name="Line 92"/>
            <p:cNvSpPr>
              <a:spLocks noChangeShapeType="1"/>
            </p:cNvSpPr>
            <p:nvPr/>
          </p:nvSpPr>
          <p:spPr bwMode="auto">
            <a:xfrm>
              <a:off x="4032" y="3312"/>
              <a:ext cx="1056" cy="0"/>
            </a:xfrm>
            <a:prstGeom prst="line">
              <a:avLst/>
            </a:prstGeom>
            <a:noFill/>
            <a:ln w="9525">
              <a:solidFill>
                <a:schemeClr val="tx1"/>
              </a:solidFill>
              <a:rou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1515" name="Line 93"/>
            <p:cNvSpPr>
              <a:spLocks noChangeShapeType="1"/>
            </p:cNvSpPr>
            <p:nvPr/>
          </p:nvSpPr>
          <p:spPr bwMode="auto">
            <a:xfrm>
              <a:off x="2016" y="720"/>
              <a:ext cx="144" cy="384"/>
            </a:xfrm>
            <a:prstGeom prst="line">
              <a:avLst/>
            </a:prstGeom>
            <a:noFill/>
            <a:ln w="38100">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1516" name="Line 94"/>
            <p:cNvSpPr>
              <a:spLocks noChangeShapeType="1"/>
            </p:cNvSpPr>
            <p:nvPr/>
          </p:nvSpPr>
          <p:spPr bwMode="auto">
            <a:xfrm>
              <a:off x="4944" y="720"/>
              <a:ext cx="144" cy="384"/>
            </a:xfrm>
            <a:prstGeom prst="line">
              <a:avLst/>
            </a:prstGeom>
            <a:noFill/>
            <a:ln w="38100">
              <a:solidFill>
                <a:schemeClr val="accent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gr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2"/>
          <p:cNvSpPr txBox="1">
            <a:spLocks noChangeArrowheads="1"/>
          </p:cNvSpPr>
          <p:nvPr/>
        </p:nvSpPr>
        <p:spPr bwMode="auto">
          <a:xfrm>
            <a:off x="171500" y="1205534"/>
            <a:ext cx="8763000" cy="14557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600" dirty="0">
                <a:latin typeface="+mn-lt"/>
                <a:ea typeface="+mn-ea"/>
                <a:cs typeface="+mn-ea"/>
                <a:sym typeface="+mn-lt"/>
              </a:rPr>
              <a:t>其中</a:t>
            </a:r>
            <a:r>
              <a:rPr lang="en-US" altLang="zh-CN" sz="2600" dirty="0">
                <a:latin typeface="+mn-lt"/>
                <a:ea typeface="+mn-ea"/>
                <a:cs typeface="+mn-ea"/>
                <a:sym typeface="+mn-lt"/>
              </a:rPr>
              <a:t>C-4</a:t>
            </a:r>
            <a:r>
              <a:rPr lang="zh-CN" altLang="en-US" sz="2600" dirty="0">
                <a:latin typeface="+mn-lt"/>
                <a:ea typeface="+mn-ea"/>
                <a:cs typeface="+mn-ea"/>
                <a:sym typeface="+mn-lt"/>
              </a:rPr>
              <a:t>的每一行分成</a:t>
            </a:r>
            <a:r>
              <a:rPr lang="en-US" altLang="zh-CN" sz="2600" dirty="0">
                <a:latin typeface="+mn-lt"/>
                <a:ea typeface="+mn-ea"/>
                <a:cs typeface="+mn-ea"/>
                <a:sym typeface="+mn-lt"/>
              </a:rPr>
              <a:t>20</a:t>
            </a:r>
            <a:r>
              <a:rPr lang="zh-CN" altLang="en-US" sz="2600" dirty="0">
                <a:latin typeface="+mn-lt"/>
                <a:ea typeface="+mn-ea"/>
                <a:cs typeface="+mn-ea"/>
                <a:sym typeface="+mn-lt"/>
              </a:rPr>
              <a:t>个字节块，每个字节块由</a:t>
            </a:r>
            <a:r>
              <a:rPr lang="en-US" altLang="zh-CN" sz="2600" dirty="0">
                <a:latin typeface="+mn-lt"/>
                <a:ea typeface="+mn-ea"/>
                <a:cs typeface="+mn-ea"/>
                <a:sym typeface="+mn-lt"/>
              </a:rPr>
              <a:t>13</a:t>
            </a:r>
            <a:r>
              <a:rPr lang="zh-CN" altLang="en-US" sz="2600" dirty="0">
                <a:latin typeface="+mn-lt"/>
                <a:ea typeface="+mn-ea"/>
                <a:cs typeface="+mn-ea"/>
                <a:sym typeface="+mn-lt"/>
              </a:rPr>
              <a:t>个字节组成，字节块的第一个字节由</a:t>
            </a:r>
            <a:r>
              <a:rPr lang="en-US" altLang="zh-CN" sz="2600" dirty="0">
                <a:latin typeface="+mn-lt"/>
                <a:ea typeface="+mn-ea"/>
                <a:cs typeface="+mn-ea"/>
                <a:sym typeface="+mn-lt"/>
              </a:rPr>
              <a:t>W</a:t>
            </a:r>
            <a:r>
              <a:rPr lang="zh-CN" altLang="en-US" sz="2600" dirty="0">
                <a:latin typeface="+mn-lt"/>
                <a:ea typeface="+mn-ea"/>
                <a:cs typeface="+mn-ea"/>
                <a:sym typeface="+mn-lt"/>
              </a:rPr>
              <a:t>、</a:t>
            </a:r>
            <a:r>
              <a:rPr lang="en-US" altLang="zh-CN" sz="2600" dirty="0">
                <a:latin typeface="+mn-lt"/>
                <a:ea typeface="+mn-ea"/>
                <a:cs typeface="+mn-ea"/>
                <a:sym typeface="+mn-lt"/>
              </a:rPr>
              <a:t>Y</a:t>
            </a:r>
            <a:r>
              <a:rPr lang="zh-CN" altLang="en-US" sz="2600" dirty="0">
                <a:latin typeface="+mn-lt"/>
                <a:ea typeface="+mn-ea"/>
                <a:cs typeface="+mn-ea"/>
                <a:sym typeface="+mn-lt"/>
              </a:rPr>
              <a:t>、</a:t>
            </a:r>
            <a:r>
              <a:rPr lang="en-US" altLang="zh-CN" sz="2600" dirty="0">
                <a:latin typeface="+mn-lt"/>
                <a:ea typeface="+mn-ea"/>
                <a:cs typeface="+mn-ea"/>
                <a:sym typeface="+mn-lt"/>
              </a:rPr>
              <a:t>X</a:t>
            </a:r>
            <a:r>
              <a:rPr lang="zh-CN" altLang="en-US" sz="2600" dirty="0">
                <a:latin typeface="+mn-lt"/>
                <a:ea typeface="+mn-ea"/>
                <a:cs typeface="+mn-ea"/>
                <a:sym typeface="+mn-lt"/>
              </a:rPr>
              <a:t>、</a:t>
            </a:r>
            <a:r>
              <a:rPr lang="en-US" altLang="zh-CN" sz="2600" dirty="0">
                <a:latin typeface="+mn-lt"/>
                <a:ea typeface="+mn-ea"/>
                <a:cs typeface="+mn-ea"/>
                <a:sym typeface="+mn-lt"/>
              </a:rPr>
              <a:t>Z</a:t>
            </a:r>
            <a:r>
              <a:rPr lang="zh-CN" altLang="en-US" sz="2600" dirty="0">
                <a:latin typeface="+mn-lt"/>
                <a:ea typeface="+mn-ea"/>
                <a:cs typeface="+mn-ea"/>
                <a:sym typeface="+mn-lt"/>
              </a:rPr>
              <a:t>字节交错组成。</a:t>
            </a:r>
            <a:endParaRPr lang="zh-CN" altLang="en-US" sz="2600" dirty="0">
              <a:latin typeface="+mn-lt"/>
              <a:ea typeface="+mn-ea"/>
              <a:cs typeface="+mn-ea"/>
              <a:sym typeface="+mn-lt"/>
            </a:endParaRPr>
          </a:p>
          <a:p>
            <a:pPr eaLnBrk="1" latinLnBrk="0" hangingPunct="1">
              <a:lnSpc>
                <a:spcPct val="120000"/>
              </a:lnSpc>
              <a:spcBef>
                <a:spcPct val="0"/>
              </a:spcBef>
              <a:buFontTx/>
              <a:buNone/>
              <a:defRPr/>
            </a:pPr>
            <a:endParaRPr lang="zh-CN" altLang="en-US" sz="2400" b="0" dirty="0">
              <a:latin typeface="+mn-lt"/>
              <a:ea typeface="+mn-ea"/>
              <a:cs typeface="+mn-ea"/>
              <a:sym typeface="+mn-lt"/>
            </a:endParaRPr>
          </a:p>
        </p:txBody>
      </p:sp>
      <p:grpSp>
        <p:nvGrpSpPr>
          <p:cNvPr id="66563" name="Group 3"/>
          <p:cNvGrpSpPr/>
          <p:nvPr/>
        </p:nvGrpSpPr>
        <p:grpSpPr bwMode="auto">
          <a:xfrm>
            <a:off x="971600" y="2360439"/>
            <a:ext cx="7962900" cy="4530725"/>
            <a:chOff x="624" y="1248"/>
            <a:chExt cx="5016" cy="2854"/>
          </a:xfrm>
        </p:grpSpPr>
        <p:sp>
          <p:nvSpPr>
            <p:cNvPr id="62468" name="Text Box 4"/>
            <p:cNvSpPr txBox="1">
              <a:spLocks noChangeArrowheads="1"/>
            </p:cNvSpPr>
            <p:nvPr/>
          </p:nvSpPr>
          <p:spPr bwMode="auto">
            <a:xfrm>
              <a:off x="624" y="1248"/>
              <a:ext cx="384" cy="413"/>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POH</a:t>
              </a:r>
              <a:endParaRPr lang="en-US" altLang="zh-CN" sz="1600" b="0">
                <a:latin typeface="+mn-lt"/>
                <a:ea typeface="+mn-ea"/>
                <a:cs typeface="+mn-ea"/>
                <a:sym typeface="+mn-lt"/>
              </a:endParaRPr>
            </a:p>
          </p:txBody>
        </p:sp>
        <p:grpSp>
          <p:nvGrpSpPr>
            <p:cNvPr id="66565" name="Group 5"/>
            <p:cNvGrpSpPr/>
            <p:nvPr/>
          </p:nvGrpSpPr>
          <p:grpSpPr bwMode="auto">
            <a:xfrm>
              <a:off x="1008" y="1248"/>
              <a:ext cx="624" cy="227"/>
              <a:chOff x="1008" y="1728"/>
              <a:chExt cx="624" cy="227"/>
            </a:xfrm>
          </p:grpSpPr>
          <p:sp>
            <p:nvSpPr>
              <p:cNvPr id="62540" name="Text Box 6"/>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dirty="0">
                    <a:latin typeface="+mn-lt"/>
                    <a:ea typeface="+mn-ea"/>
                    <a:cs typeface="+mn-ea"/>
                    <a:sym typeface="+mn-lt"/>
                  </a:rPr>
                  <a:t>W</a:t>
                </a:r>
                <a:endParaRPr lang="en-US" altLang="zh-CN" sz="1600" b="0" dirty="0">
                  <a:latin typeface="+mn-lt"/>
                  <a:ea typeface="+mn-ea"/>
                  <a:cs typeface="+mn-ea"/>
                  <a:sym typeface="+mn-lt"/>
                </a:endParaRPr>
              </a:p>
            </p:txBody>
          </p:sp>
          <p:sp>
            <p:nvSpPr>
              <p:cNvPr id="62541" name="Text Box 7"/>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dirty="0">
                    <a:latin typeface="+mn-lt"/>
                    <a:ea typeface="+mn-ea"/>
                    <a:cs typeface="+mn-ea"/>
                    <a:sym typeface="+mn-lt"/>
                  </a:rPr>
                  <a:t>96 I</a:t>
                </a:r>
                <a:endParaRPr lang="en-US" altLang="zh-CN" sz="1600" b="0" dirty="0">
                  <a:latin typeface="+mn-lt"/>
                  <a:ea typeface="+mn-ea"/>
                  <a:cs typeface="+mn-ea"/>
                  <a:sym typeface="+mn-lt"/>
                </a:endParaRPr>
              </a:p>
            </p:txBody>
          </p:sp>
        </p:grpSp>
        <p:grpSp>
          <p:nvGrpSpPr>
            <p:cNvPr id="66566" name="Group 8"/>
            <p:cNvGrpSpPr/>
            <p:nvPr/>
          </p:nvGrpSpPr>
          <p:grpSpPr bwMode="auto">
            <a:xfrm>
              <a:off x="2256" y="1248"/>
              <a:ext cx="624" cy="227"/>
              <a:chOff x="1008" y="1728"/>
              <a:chExt cx="624" cy="227"/>
            </a:xfrm>
          </p:grpSpPr>
          <p:sp>
            <p:nvSpPr>
              <p:cNvPr id="62538" name="Text Box 9"/>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39" name="Text Box 10"/>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67" name="Group 11"/>
            <p:cNvGrpSpPr/>
            <p:nvPr/>
          </p:nvGrpSpPr>
          <p:grpSpPr bwMode="auto">
            <a:xfrm>
              <a:off x="1632" y="1248"/>
              <a:ext cx="624" cy="227"/>
              <a:chOff x="1008" y="1728"/>
              <a:chExt cx="624" cy="227"/>
            </a:xfrm>
          </p:grpSpPr>
          <p:sp>
            <p:nvSpPr>
              <p:cNvPr id="62536" name="Text Box 12"/>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X</a:t>
                </a:r>
                <a:endParaRPr lang="en-US" altLang="zh-CN" sz="1600" b="0">
                  <a:latin typeface="+mn-lt"/>
                  <a:ea typeface="+mn-ea"/>
                  <a:cs typeface="+mn-ea"/>
                  <a:sym typeface="+mn-lt"/>
                </a:endParaRPr>
              </a:p>
            </p:txBody>
          </p:sp>
          <p:sp>
            <p:nvSpPr>
              <p:cNvPr id="62537" name="Text Box 13"/>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68" name="Group 14"/>
            <p:cNvGrpSpPr/>
            <p:nvPr/>
          </p:nvGrpSpPr>
          <p:grpSpPr bwMode="auto">
            <a:xfrm>
              <a:off x="3504" y="1248"/>
              <a:ext cx="624" cy="227"/>
              <a:chOff x="1008" y="1728"/>
              <a:chExt cx="624" cy="227"/>
            </a:xfrm>
          </p:grpSpPr>
          <p:sp>
            <p:nvSpPr>
              <p:cNvPr id="62534" name="Text Box 15"/>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35" name="Text Box 16"/>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69" name="Group 17"/>
            <p:cNvGrpSpPr/>
            <p:nvPr/>
          </p:nvGrpSpPr>
          <p:grpSpPr bwMode="auto">
            <a:xfrm>
              <a:off x="2880" y="1248"/>
              <a:ext cx="624" cy="227"/>
              <a:chOff x="1008" y="1728"/>
              <a:chExt cx="624" cy="227"/>
            </a:xfrm>
          </p:grpSpPr>
          <p:sp>
            <p:nvSpPr>
              <p:cNvPr id="62532" name="Text Box 18"/>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33" name="Text Box 19"/>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70" name="Group 20"/>
            <p:cNvGrpSpPr/>
            <p:nvPr/>
          </p:nvGrpSpPr>
          <p:grpSpPr bwMode="auto">
            <a:xfrm>
              <a:off x="1632" y="1680"/>
              <a:ext cx="624" cy="227"/>
              <a:chOff x="1008" y="1728"/>
              <a:chExt cx="624" cy="227"/>
            </a:xfrm>
          </p:grpSpPr>
          <p:sp>
            <p:nvSpPr>
              <p:cNvPr id="62530" name="Text Box 21"/>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31" name="Text Box 22"/>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71" name="Group 23"/>
            <p:cNvGrpSpPr/>
            <p:nvPr/>
          </p:nvGrpSpPr>
          <p:grpSpPr bwMode="auto">
            <a:xfrm>
              <a:off x="1008" y="1680"/>
              <a:ext cx="624" cy="227"/>
              <a:chOff x="1008" y="1728"/>
              <a:chExt cx="624" cy="227"/>
            </a:xfrm>
          </p:grpSpPr>
          <p:sp>
            <p:nvSpPr>
              <p:cNvPr id="62528" name="Text Box 24"/>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X</a:t>
                </a:r>
                <a:endParaRPr lang="en-US" altLang="zh-CN" sz="1600" b="0">
                  <a:latin typeface="+mn-lt"/>
                  <a:ea typeface="+mn-ea"/>
                  <a:cs typeface="+mn-ea"/>
                  <a:sym typeface="+mn-lt"/>
                </a:endParaRPr>
              </a:p>
            </p:txBody>
          </p:sp>
          <p:sp>
            <p:nvSpPr>
              <p:cNvPr id="62529" name="Text Box 25"/>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72" name="Group 26"/>
            <p:cNvGrpSpPr/>
            <p:nvPr/>
          </p:nvGrpSpPr>
          <p:grpSpPr bwMode="auto">
            <a:xfrm>
              <a:off x="2880" y="1680"/>
              <a:ext cx="624" cy="227"/>
              <a:chOff x="1008" y="1728"/>
              <a:chExt cx="624" cy="227"/>
            </a:xfrm>
          </p:grpSpPr>
          <p:sp>
            <p:nvSpPr>
              <p:cNvPr id="62526" name="Text Box 27"/>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27" name="Text Box 28"/>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73" name="Group 29"/>
            <p:cNvGrpSpPr/>
            <p:nvPr/>
          </p:nvGrpSpPr>
          <p:grpSpPr bwMode="auto">
            <a:xfrm>
              <a:off x="2256" y="1680"/>
              <a:ext cx="624" cy="227"/>
              <a:chOff x="1008" y="1728"/>
              <a:chExt cx="624" cy="227"/>
            </a:xfrm>
          </p:grpSpPr>
          <p:sp>
            <p:nvSpPr>
              <p:cNvPr id="62524" name="Text Box 30"/>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25" name="Text Box 31"/>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74" name="Group 32"/>
            <p:cNvGrpSpPr/>
            <p:nvPr/>
          </p:nvGrpSpPr>
          <p:grpSpPr bwMode="auto">
            <a:xfrm>
              <a:off x="3504" y="1680"/>
              <a:ext cx="624" cy="227"/>
              <a:chOff x="1008" y="1728"/>
              <a:chExt cx="624" cy="227"/>
            </a:xfrm>
          </p:grpSpPr>
          <p:sp>
            <p:nvSpPr>
              <p:cNvPr id="62522" name="Text Box 33"/>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X</a:t>
                </a:r>
                <a:endParaRPr lang="en-US" altLang="zh-CN" sz="1600" b="0">
                  <a:latin typeface="+mn-lt"/>
                  <a:ea typeface="+mn-ea"/>
                  <a:cs typeface="+mn-ea"/>
                  <a:sym typeface="+mn-lt"/>
                </a:endParaRPr>
              </a:p>
            </p:txBody>
          </p:sp>
          <p:sp>
            <p:nvSpPr>
              <p:cNvPr id="62523" name="Text Box 34"/>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75" name="Group 35"/>
            <p:cNvGrpSpPr/>
            <p:nvPr/>
          </p:nvGrpSpPr>
          <p:grpSpPr bwMode="auto">
            <a:xfrm>
              <a:off x="1008" y="2112"/>
              <a:ext cx="624" cy="227"/>
              <a:chOff x="1008" y="1728"/>
              <a:chExt cx="624" cy="227"/>
            </a:xfrm>
          </p:grpSpPr>
          <p:sp>
            <p:nvSpPr>
              <p:cNvPr id="62520" name="Text Box 36"/>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21" name="Text Box 37"/>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76" name="Group 38"/>
            <p:cNvGrpSpPr/>
            <p:nvPr/>
          </p:nvGrpSpPr>
          <p:grpSpPr bwMode="auto">
            <a:xfrm>
              <a:off x="2256" y="2112"/>
              <a:ext cx="624" cy="227"/>
              <a:chOff x="1008" y="1728"/>
              <a:chExt cx="624" cy="227"/>
            </a:xfrm>
          </p:grpSpPr>
          <p:sp>
            <p:nvSpPr>
              <p:cNvPr id="62518" name="Text Box 39"/>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19" name="Text Box 40"/>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77" name="Group 41"/>
            <p:cNvGrpSpPr/>
            <p:nvPr/>
          </p:nvGrpSpPr>
          <p:grpSpPr bwMode="auto">
            <a:xfrm>
              <a:off x="1632" y="2112"/>
              <a:ext cx="624" cy="227"/>
              <a:chOff x="1008" y="1728"/>
              <a:chExt cx="624" cy="227"/>
            </a:xfrm>
          </p:grpSpPr>
          <p:sp>
            <p:nvSpPr>
              <p:cNvPr id="62516" name="Text Box 42"/>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17" name="Text Box 43"/>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78" name="Group 44"/>
            <p:cNvGrpSpPr/>
            <p:nvPr/>
          </p:nvGrpSpPr>
          <p:grpSpPr bwMode="auto">
            <a:xfrm>
              <a:off x="2880" y="2112"/>
              <a:ext cx="624" cy="227"/>
              <a:chOff x="1008" y="1728"/>
              <a:chExt cx="624" cy="227"/>
            </a:xfrm>
          </p:grpSpPr>
          <p:sp>
            <p:nvSpPr>
              <p:cNvPr id="62514" name="Text Box 45"/>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X</a:t>
                </a:r>
                <a:endParaRPr lang="en-US" altLang="zh-CN" sz="1600" b="0">
                  <a:latin typeface="+mn-lt"/>
                  <a:ea typeface="+mn-ea"/>
                  <a:cs typeface="+mn-ea"/>
                  <a:sym typeface="+mn-lt"/>
                </a:endParaRPr>
              </a:p>
            </p:txBody>
          </p:sp>
          <p:sp>
            <p:nvSpPr>
              <p:cNvPr id="62515" name="Text Box 46"/>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79" name="Group 47"/>
            <p:cNvGrpSpPr/>
            <p:nvPr/>
          </p:nvGrpSpPr>
          <p:grpSpPr bwMode="auto">
            <a:xfrm>
              <a:off x="3504" y="2112"/>
              <a:ext cx="624" cy="227"/>
              <a:chOff x="1008" y="1728"/>
              <a:chExt cx="624" cy="227"/>
            </a:xfrm>
          </p:grpSpPr>
          <p:sp>
            <p:nvSpPr>
              <p:cNvPr id="62512" name="Text Box 48"/>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13" name="Text Box 49"/>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80" name="Group 50"/>
            <p:cNvGrpSpPr/>
            <p:nvPr/>
          </p:nvGrpSpPr>
          <p:grpSpPr bwMode="auto">
            <a:xfrm>
              <a:off x="1632" y="2544"/>
              <a:ext cx="624" cy="227"/>
              <a:chOff x="1008" y="1728"/>
              <a:chExt cx="624" cy="227"/>
            </a:xfrm>
          </p:grpSpPr>
          <p:sp>
            <p:nvSpPr>
              <p:cNvPr id="62510" name="Text Box 51"/>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11" name="Text Box 52"/>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81" name="Group 53"/>
            <p:cNvGrpSpPr/>
            <p:nvPr/>
          </p:nvGrpSpPr>
          <p:grpSpPr bwMode="auto">
            <a:xfrm>
              <a:off x="1008" y="2544"/>
              <a:ext cx="624" cy="227"/>
              <a:chOff x="1008" y="1728"/>
              <a:chExt cx="624" cy="227"/>
            </a:xfrm>
          </p:grpSpPr>
          <p:sp>
            <p:nvSpPr>
              <p:cNvPr id="62508" name="Text Box 54"/>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09" name="Text Box 55"/>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82" name="Group 56"/>
            <p:cNvGrpSpPr/>
            <p:nvPr/>
          </p:nvGrpSpPr>
          <p:grpSpPr bwMode="auto">
            <a:xfrm>
              <a:off x="2256" y="2544"/>
              <a:ext cx="624" cy="227"/>
              <a:chOff x="1008" y="1728"/>
              <a:chExt cx="624" cy="227"/>
            </a:xfrm>
          </p:grpSpPr>
          <p:sp>
            <p:nvSpPr>
              <p:cNvPr id="62506" name="Text Box 57"/>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X</a:t>
                </a:r>
                <a:endParaRPr lang="en-US" altLang="zh-CN" sz="1600" b="0">
                  <a:latin typeface="+mn-lt"/>
                  <a:ea typeface="+mn-ea"/>
                  <a:cs typeface="+mn-ea"/>
                  <a:sym typeface="+mn-lt"/>
                </a:endParaRPr>
              </a:p>
            </p:txBody>
          </p:sp>
          <p:sp>
            <p:nvSpPr>
              <p:cNvPr id="62507" name="Text Box 58"/>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83" name="Group 59"/>
            <p:cNvGrpSpPr/>
            <p:nvPr/>
          </p:nvGrpSpPr>
          <p:grpSpPr bwMode="auto">
            <a:xfrm>
              <a:off x="2880" y="2544"/>
              <a:ext cx="624" cy="227"/>
              <a:chOff x="1008" y="1728"/>
              <a:chExt cx="624" cy="227"/>
            </a:xfrm>
          </p:grpSpPr>
          <p:sp>
            <p:nvSpPr>
              <p:cNvPr id="62504" name="Text Box 60"/>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505" name="Text Box 61"/>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grpSp>
          <p:nvGrpSpPr>
            <p:cNvPr id="66584" name="Group 62"/>
            <p:cNvGrpSpPr/>
            <p:nvPr/>
          </p:nvGrpSpPr>
          <p:grpSpPr bwMode="auto">
            <a:xfrm>
              <a:off x="3504" y="2544"/>
              <a:ext cx="624" cy="227"/>
              <a:chOff x="1008" y="1728"/>
              <a:chExt cx="624" cy="227"/>
            </a:xfrm>
          </p:grpSpPr>
          <p:sp>
            <p:nvSpPr>
              <p:cNvPr id="62502" name="Text Box 63"/>
              <p:cNvSpPr txBox="1">
                <a:spLocks noChangeArrowheads="1"/>
              </p:cNvSpPr>
              <p:nvPr/>
            </p:nvSpPr>
            <p:spPr bwMode="auto">
              <a:xfrm>
                <a:off x="1008" y="1728"/>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Z</a:t>
                </a:r>
                <a:endParaRPr lang="en-US" altLang="zh-CN" sz="1600" b="0">
                  <a:latin typeface="+mn-lt"/>
                  <a:ea typeface="+mn-ea"/>
                  <a:cs typeface="+mn-ea"/>
                  <a:sym typeface="+mn-lt"/>
                </a:endParaRPr>
              </a:p>
            </p:txBody>
          </p:sp>
          <p:sp>
            <p:nvSpPr>
              <p:cNvPr id="62503" name="Text Box 64"/>
              <p:cNvSpPr txBox="1">
                <a:spLocks noChangeArrowheads="1"/>
              </p:cNvSpPr>
              <p:nvPr/>
            </p:nvSpPr>
            <p:spPr bwMode="auto">
              <a:xfrm>
                <a:off x="1248" y="1728"/>
                <a:ext cx="384"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96 I</a:t>
                </a:r>
                <a:endParaRPr lang="en-US" altLang="zh-CN" sz="1600" b="0">
                  <a:latin typeface="+mn-lt"/>
                  <a:ea typeface="+mn-ea"/>
                  <a:cs typeface="+mn-ea"/>
                  <a:sym typeface="+mn-lt"/>
                </a:endParaRPr>
              </a:p>
            </p:txBody>
          </p:sp>
        </p:grpSp>
        <p:sp>
          <p:nvSpPr>
            <p:cNvPr id="62489" name="Line 65"/>
            <p:cNvSpPr>
              <a:spLocks noChangeShapeType="1"/>
            </p:cNvSpPr>
            <p:nvPr/>
          </p:nvSpPr>
          <p:spPr bwMode="auto">
            <a:xfrm flipH="1">
              <a:off x="1008" y="1488"/>
              <a:ext cx="3120" cy="192"/>
            </a:xfrm>
            <a:prstGeom prst="line">
              <a:avLst/>
            </a:prstGeom>
            <a:noFill/>
            <a:ln w="38100" cap="rnd">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2490" name="Line 66"/>
            <p:cNvSpPr>
              <a:spLocks noChangeShapeType="1"/>
            </p:cNvSpPr>
            <p:nvPr/>
          </p:nvSpPr>
          <p:spPr bwMode="auto">
            <a:xfrm flipH="1">
              <a:off x="1008" y="1920"/>
              <a:ext cx="3120" cy="192"/>
            </a:xfrm>
            <a:prstGeom prst="line">
              <a:avLst/>
            </a:prstGeom>
            <a:noFill/>
            <a:ln w="38100" cap="rnd">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2491" name="Line 67"/>
            <p:cNvSpPr>
              <a:spLocks noChangeShapeType="1"/>
            </p:cNvSpPr>
            <p:nvPr/>
          </p:nvSpPr>
          <p:spPr bwMode="auto">
            <a:xfrm flipH="1">
              <a:off x="1008" y="2352"/>
              <a:ext cx="3120" cy="192"/>
            </a:xfrm>
            <a:prstGeom prst="line">
              <a:avLst/>
            </a:prstGeom>
            <a:noFill/>
            <a:ln w="38100" cap="rnd">
              <a:solidFill>
                <a:schemeClr val="accent1"/>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62492" name="Text Box 68"/>
            <p:cNvSpPr txBox="1">
              <a:spLocks noChangeArrowheads="1"/>
            </p:cNvSpPr>
            <p:nvPr/>
          </p:nvSpPr>
          <p:spPr bwMode="auto">
            <a:xfrm>
              <a:off x="1152" y="3024"/>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W</a:t>
              </a:r>
              <a:endParaRPr lang="en-US" altLang="zh-CN" sz="1600" b="0">
                <a:latin typeface="+mn-lt"/>
                <a:ea typeface="+mn-ea"/>
                <a:cs typeface="+mn-ea"/>
                <a:sym typeface="+mn-lt"/>
              </a:endParaRPr>
            </a:p>
          </p:txBody>
        </p:sp>
        <p:sp>
          <p:nvSpPr>
            <p:cNvPr id="62493" name="Text Box 69"/>
            <p:cNvSpPr txBox="1">
              <a:spLocks noChangeArrowheads="1"/>
            </p:cNvSpPr>
            <p:nvPr/>
          </p:nvSpPr>
          <p:spPr bwMode="auto">
            <a:xfrm>
              <a:off x="1440" y="3024"/>
              <a:ext cx="76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=IIIIIIII</a:t>
              </a:r>
              <a:endParaRPr lang="en-US" altLang="zh-CN" sz="1600" b="0">
                <a:latin typeface="+mn-lt"/>
                <a:ea typeface="+mn-ea"/>
                <a:cs typeface="+mn-ea"/>
                <a:sym typeface="+mn-lt"/>
              </a:endParaRPr>
            </a:p>
          </p:txBody>
        </p:sp>
        <p:sp>
          <p:nvSpPr>
            <p:cNvPr id="62494" name="Text Box 70"/>
            <p:cNvSpPr txBox="1">
              <a:spLocks noChangeArrowheads="1"/>
            </p:cNvSpPr>
            <p:nvPr/>
          </p:nvSpPr>
          <p:spPr bwMode="auto">
            <a:xfrm>
              <a:off x="2160" y="3024"/>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Y</a:t>
              </a:r>
              <a:endParaRPr lang="en-US" altLang="zh-CN" sz="1600" b="0">
                <a:latin typeface="+mn-lt"/>
                <a:ea typeface="+mn-ea"/>
                <a:cs typeface="+mn-ea"/>
                <a:sym typeface="+mn-lt"/>
              </a:endParaRPr>
            </a:p>
          </p:txBody>
        </p:sp>
        <p:sp>
          <p:nvSpPr>
            <p:cNvPr id="62495" name="Text Box 71"/>
            <p:cNvSpPr txBox="1">
              <a:spLocks noChangeArrowheads="1"/>
            </p:cNvSpPr>
            <p:nvPr/>
          </p:nvSpPr>
          <p:spPr bwMode="auto">
            <a:xfrm>
              <a:off x="2448" y="3024"/>
              <a:ext cx="100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=RRRRRRRR</a:t>
              </a:r>
              <a:endParaRPr lang="en-US" altLang="zh-CN" sz="1600" b="0">
                <a:latin typeface="+mn-lt"/>
                <a:ea typeface="+mn-ea"/>
                <a:cs typeface="+mn-ea"/>
                <a:sym typeface="+mn-lt"/>
              </a:endParaRPr>
            </a:p>
          </p:txBody>
        </p:sp>
        <p:sp>
          <p:nvSpPr>
            <p:cNvPr id="62496" name="Text Box 72"/>
            <p:cNvSpPr txBox="1">
              <a:spLocks noChangeArrowheads="1"/>
            </p:cNvSpPr>
            <p:nvPr/>
          </p:nvSpPr>
          <p:spPr bwMode="auto">
            <a:xfrm>
              <a:off x="1152" y="3312"/>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X</a:t>
              </a:r>
              <a:endParaRPr lang="en-US" altLang="zh-CN" sz="1600" b="0">
                <a:latin typeface="+mn-lt"/>
                <a:ea typeface="+mn-ea"/>
                <a:cs typeface="+mn-ea"/>
                <a:sym typeface="+mn-lt"/>
              </a:endParaRPr>
            </a:p>
          </p:txBody>
        </p:sp>
        <p:sp>
          <p:nvSpPr>
            <p:cNvPr id="62497" name="Text Box 73"/>
            <p:cNvSpPr txBox="1">
              <a:spLocks noChangeArrowheads="1"/>
            </p:cNvSpPr>
            <p:nvPr/>
          </p:nvSpPr>
          <p:spPr bwMode="auto">
            <a:xfrm>
              <a:off x="1440" y="3312"/>
              <a:ext cx="100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=CRRRRROO</a:t>
              </a:r>
              <a:endParaRPr lang="en-US" altLang="zh-CN" sz="1600" b="0">
                <a:latin typeface="+mn-lt"/>
                <a:ea typeface="+mn-ea"/>
                <a:cs typeface="+mn-ea"/>
                <a:sym typeface="+mn-lt"/>
              </a:endParaRPr>
            </a:p>
          </p:txBody>
        </p:sp>
        <p:sp>
          <p:nvSpPr>
            <p:cNvPr id="62498" name="Text Box 74"/>
            <p:cNvSpPr txBox="1">
              <a:spLocks noChangeArrowheads="1"/>
            </p:cNvSpPr>
            <p:nvPr/>
          </p:nvSpPr>
          <p:spPr bwMode="auto">
            <a:xfrm>
              <a:off x="2352" y="3312"/>
              <a:ext cx="240" cy="227"/>
            </a:xfrm>
            <a:prstGeom prst="rect">
              <a:avLst/>
            </a:prstGeom>
            <a:noFill/>
            <a:ln w="9525">
              <a:solidFill>
                <a:schemeClr val="tx1"/>
              </a:solidFill>
              <a:miter lim="800000"/>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dirty="0">
                  <a:latin typeface="+mn-lt"/>
                  <a:ea typeface="+mn-ea"/>
                  <a:cs typeface="+mn-ea"/>
                  <a:sym typeface="+mn-lt"/>
                </a:rPr>
                <a:t>Z</a:t>
              </a:r>
              <a:endParaRPr lang="en-US" altLang="zh-CN" sz="1600" b="0" dirty="0">
                <a:latin typeface="+mn-lt"/>
                <a:ea typeface="+mn-ea"/>
                <a:cs typeface="+mn-ea"/>
                <a:sym typeface="+mn-lt"/>
              </a:endParaRPr>
            </a:p>
          </p:txBody>
        </p:sp>
        <p:sp>
          <p:nvSpPr>
            <p:cNvPr id="62499" name="Text Box 75"/>
            <p:cNvSpPr txBox="1">
              <a:spLocks noChangeArrowheads="1"/>
            </p:cNvSpPr>
            <p:nvPr/>
          </p:nvSpPr>
          <p:spPr bwMode="auto">
            <a:xfrm>
              <a:off x="2640" y="3312"/>
              <a:ext cx="768" cy="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a:latin typeface="+mn-lt"/>
                  <a:ea typeface="+mn-ea"/>
                  <a:cs typeface="+mn-ea"/>
                  <a:sym typeface="+mn-lt"/>
                </a:rPr>
                <a:t>=IIIIIISR</a:t>
              </a:r>
              <a:endParaRPr lang="en-US" altLang="zh-CN" sz="1600" b="0">
                <a:latin typeface="+mn-lt"/>
                <a:ea typeface="+mn-ea"/>
                <a:cs typeface="+mn-ea"/>
                <a:sym typeface="+mn-lt"/>
              </a:endParaRPr>
            </a:p>
          </p:txBody>
        </p:sp>
        <p:sp>
          <p:nvSpPr>
            <p:cNvPr id="62500" name="Text Box 76"/>
            <p:cNvSpPr txBox="1">
              <a:spLocks noChangeArrowheads="1"/>
            </p:cNvSpPr>
            <p:nvPr/>
          </p:nvSpPr>
          <p:spPr bwMode="auto">
            <a:xfrm>
              <a:off x="3600" y="2976"/>
              <a:ext cx="2040" cy="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1600" b="0" dirty="0">
                  <a:latin typeface="+mn-lt"/>
                  <a:ea typeface="+mn-ea"/>
                  <a:cs typeface="+mn-ea"/>
                  <a:sym typeface="+mn-lt"/>
                </a:rPr>
                <a:t>I=</a:t>
              </a:r>
              <a:r>
                <a:rPr lang="zh-CN" altLang="en-US" sz="1600" b="0" dirty="0">
                  <a:latin typeface="+mn-lt"/>
                  <a:ea typeface="+mn-ea"/>
                  <a:cs typeface="+mn-ea"/>
                  <a:sym typeface="+mn-lt"/>
                </a:rPr>
                <a:t>信息比特     </a:t>
              </a:r>
              <a:r>
                <a:rPr lang="en-US" altLang="zh-CN" sz="1600" b="0" dirty="0">
                  <a:latin typeface="+mn-lt"/>
                  <a:ea typeface="+mn-ea"/>
                  <a:cs typeface="+mn-ea"/>
                  <a:sym typeface="+mn-lt"/>
                </a:rPr>
                <a:t>R=</a:t>
              </a:r>
              <a:r>
                <a:rPr lang="zh-CN" altLang="en-US" sz="1600" b="0" dirty="0">
                  <a:latin typeface="+mn-lt"/>
                  <a:ea typeface="+mn-ea"/>
                  <a:cs typeface="+mn-ea"/>
                  <a:sym typeface="+mn-lt"/>
                </a:rPr>
                <a:t>固定塞入比特</a:t>
              </a:r>
              <a:endParaRPr lang="zh-CN" altLang="en-US" sz="1600" b="0" dirty="0">
                <a:latin typeface="+mn-lt"/>
                <a:ea typeface="+mn-ea"/>
                <a:cs typeface="+mn-ea"/>
                <a:sym typeface="+mn-lt"/>
              </a:endParaRPr>
            </a:p>
            <a:p>
              <a:pPr eaLnBrk="1" latinLnBrk="0" hangingPunct="1">
                <a:lnSpc>
                  <a:spcPct val="120000"/>
                </a:lnSpc>
                <a:spcBef>
                  <a:spcPct val="0"/>
                </a:spcBef>
                <a:buFontTx/>
                <a:buNone/>
                <a:defRPr/>
              </a:pPr>
              <a:r>
                <a:rPr lang="en-US" altLang="zh-CN" sz="1600" b="0" dirty="0">
                  <a:latin typeface="+mn-lt"/>
                  <a:ea typeface="+mn-ea"/>
                  <a:cs typeface="+mn-ea"/>
                  <a:sym typeface="+mn-lt"/>
                </a:rPr>
                <a:t>O=</a:t>
              </a:r>
              <a:r>
                <a:rPr lang="zh-CN" altLang="en-US" sz="1600" b="0" dirty="0">
                  <a:latin typeface="+mn-lt"/>
                  <a:ea typeface="+mn-ea"/>
                  <a:cs typeface="+mn-ea"/>
                  <a:sym typeface="+mn-lt"/>
                </a:rPr>
                <a:t>开销比特    </a:t>
              </a:r>
              <a:r>
                <a:rPr lang="en-US" altLang="zh-CN" sz="1600" b="0" dirty="0">
                  <a:latin typeface="+mn-lt"/>
                  <a:ea typeface="+mn-ea"/>
                  <a:cs typeface="+mn-ea"/>
                  <a:sym typeface="+mn-lt"/>
                </a:rPr>
                <a:t>S=</a:t>
              </a:r>
              <a:r>
                <a:rPr lang="zh-CN" altLang="en-US" sz="1600" b="0" dirty="0">
                  <a:latin typeface="+mn-lt"/>
                  <a:ea typeface="+mn-ea"/>
                  <a:cs typeface="+mn-ea"/>
                  <a:sym typeface="+mn-lt"/>
                </a:rPr>
                <a:t>调整机会比特</a:t>
              </a:r>
              <a:endParaRPr lang="zh-CN" altLang="en-US" sz="1600" b="0" dirty="0">
                <a:latin typeface="+mn-lt"/>
                <a:ea typeface="+mn-ea"/>
                <a:cs typeface="+mn-ea"/>
                <a:sym typeface="+mn-lt"/>
              </a:endParaRPr>
            </a:p>
            <a:p>
              <a:pPr eaLnBrk="1" latinLnBrk="0" hangingPunct="1">
                <a:lnSpc>
                  <a:spcPct val="120000"/>
                </a:lnSpc>
                <a:spcBef>
                  <a:spcPct val="0"/>
                </a:spcBef>
                <a:buFontTx/>
                <a:buNone/>
                <a:defRPr/>
              </a:pPr>
              <a:r>
                <a:rPr lang="en-US" altLang="zh-CN" sz="1600" b="0" dirty="0">
                  <a:latin typeface="+mn-lt"/>
                  <a:ea typeface="+mn-ea"/>
                  <a:cs typeface="+mn-ea"/>
                  <a:sym typeface="+mn-lt"/>
                </a:rPr>
                <a:t>C=</a:t>
              </a:r>
              <a:r>
                <a:rPr lang="zh-CN" altLang="en-US" sz="1600" b="0" dirty="0">
                  <a:latin typeface="+mn-lt"/>
                  <a:ea typeface="+mn-ea"/>
                  <a:cs typeface="+mn-ea"/>
                  <a:sym typeface="+mn-lt"/>
                </a:rPr>
                <a:t>调整控制比特</a:t>
              </a:r>
              <a:endParaRPr lang="zh-CN" altLang="en-US" sz="1600" b="0" dirty="0">
                <a:latin typeface="+mn-lt"/>
                <a:ea typeface="+mn-ea"/>
                <a:cs typeface="+mn-ea"/>
                <a:sym typeface="+mn-lt"/>
              </a:endParaRPr>
            </a:p>
          </p:txBody>
        </p:sp>
        <p:sp>
          <p:nvSpPr>
            <p:cNvPr id="62501" name="Text Box 77"/>
            <p:cNvSpPr txBox="1">
              <a:spLocks noChangeArrowheads="1"/>
            </p:cNvSpPr>
            <p:nvPr/>
          </p:nvSpPr>
          <p:spPr bwMode="auto">
            <a:xfrm>
              <a:off x="2016" y="3792"/>
              <a:ext cx="2112"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b="0">
                  <a:latin typeface="+mn-lt"/>
                  <a:ea typeface="+mn-ea"/>
                  <a:cs typeface="+mn-ea"/>
                  <a:sym typeface="+mn-lt"/>
                </a:rPr>
                <a:t>C-4</a:t>
              </a:r>
              <a:r>
                <a:rPr lang="zh-CN" altLang="en-US" sz="2400" b="0">
                  <a:latin typeface="+mn-lt"/>
                  <a:ea typeface="+mn-ea"/>
                  <a:cs typeface="+mn-ea"/>
                  <a:sym typeface="+mn-lt"/>
                </a:rPr>
                <a:t>的行结构</a:t>
              </a:r>
              <a:endParaRPr lang="zh-CN" altLang="en-US" sz="2400" b="0">
                <a:latin typeface="+mn-lt"/>
                <a:ea typeface="+mn-ea"/>
                <a:cs typeface="+mn-ea"/>
                <a:sym typeface="+mn-lt"/>
              </a:endParaRPr>
            </a:p>
          </p:txBody>
        </p:sp>
      </p:gr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323528" y="1268760"/>
            <a:ext cx="8686800" cy="484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600" dirty="0">
                <a:latin typeface="+mn-lt"/>
                <a:ea typeface="+mn-ea"/>
                <a:cs typeface="+mn-ea"/>
                <a:sym typeface="+mn-lt"/>
              </a:rPr>
              <a:t>每行的信息比特 </a:t>
            </a:r>
            <a:r>
              <a:rPr lang="en-US" altLang="zh-CN" sz="2600" dirty="0">
                <a:latin typeface="+mn-lt"/>
                <a:ea typeface="+mn-ea"/>
                <a:cs typeface="+mn-ea"/>
                <a:sym typeface="+mn-lt"/>
              </a:rPr>
              <a:t>I=</a:t>
            </a:r>
            <a:r>
              <a:rPr lang="zh-CN" altLang="en-US" sz="2600" dirty="0">
                <a:latin typeface="+mn-lt"/>
                <a:ea typeface="+mn-ea"/>
                <a:cs typeface="+mn-ea"/>
                <a:sym typeface="+mn-lt"/>
              </a:rPr>
              <a:t>（</a:t>
            </a:r>
            <a:r>
              <a:rPr lang="en-US" altLang="zh-CN" sz="2600" dirty="0">
                <a:latin typeface="+mn-lt"/>
                <a:ea typeface="+mn-ea"/>
                <a:cs typeface="+mn-ea"/>
                <a:sym typeface="+mn-lt"/>
              </a:rPr>
              <a:t>96×20</a:t>
            </a:r>
            <a:r>
              <a:rPr lang="zh-CN" altLang="en-US" sz="2600" dirty="0">
                <a:latin typeface="+mn-lt"/>
                <a:ea typeface="+mn-ea"/>
                <a:cs typeface="+mn-ea"/>
                <a:sym typeface="+mn-lt"/>
              </a:rPr>
              <a:t>）</a:t>
            </a:r>
            <a:r>
              <a:rPr lang="en-US" altLang="zh-CN" sz="2600" dirty="0">
                <a:latin typeface="+mn-lt"/>
                <a:ea typeface="+mn-ea"/>
                <a:cs typeface="+mn-ea"/>
                <a:sym typeface="+mn-lt"/>
              </a:rPr>
              <a:t>+8+6=1934</a:t>
            </a:r>
            <a:r>
              <a:rPr lang="zh-CN" altLang="en-US" sz="2600" dirty="0">
                <a:latin typeface="+mn-lt"/>
                <a:ea typeface="+mn-ea"/>
                <a:cs typeface="+mn-ea"/>
                <a:sym typeface="+mn-lt"/>
              </a:rPr>
              <a:t>比特</a:t>
            </a:r>
            <a:endParaRPr lang="zh-CN" altLang="en-US" sz="2600" dirty="0">
              <a:latin typeface="+mn-lt"/>
              <a:ea typeface="+mn-ea"/>
              <a:cs typeface="+mn-ea"/>
              <a:sym typeface="+mn-lt"/>
            </a:endParaRPr>
          </a:p>
          <a:p>
            <a:pPr eaLnBrk="1" latinLnBrk="0" hangingPunct="1">
              <a:lnSpc>
                <a:spcPct val="120000"/>
              </a:lnSpc>
              <a:spcBef>
                <a:spcPct val="0"/>
              </a:spcBef>
              <a:buFontTx/>
              <a:buNone/>
              <a:defRPr/>
            </a:pPr>
            <a:r>
              <a:rPr lang="zh-CN" altLang="en-US" sz="2600" dirty="0">
                <a:latin typeface="+mn-lt"/>
                <a:ea typeface="+mn-ea"/>
                <a:cs typeface="+mn-ea"/>
                <a:sym typeface="+mn-lt"/>
              </a:rPr>
              <a:t>其中</a:t>
            </a:r>
            <a:r>
              <a:rPr lang="en-US" altLang="zh-CN" sz="2600" dirty="0">
                <a:latin typeface="+mn-lt"/>
                <a:ea typeface="+mn-ea"/>
                <a:cs typeface="+mn-ea"/>
                <a:sym typeface="+mn-lt"/>
              </a:rPr>
              <a:t>W</a:t>
            </a:r>
            <a:r>
              <a:rPr lang="zh-CN" altLang="en-US" sz="2600" dirty="0">
                <a:latin typeface="+mn-lt"/>
                <a:ea typeface="+mn-ea"/>
                <a:cs typeface="+mn-ea"/>
                <a:sym typeface="+mn-lt"/>
              </a:rPr>
              <a:t>、</a:t>
            </a:r>
            <a:r>
              <a:rPr lang="en-US" altLang="zh-CN" sz="2600" dirty="0">
                <a:latin typeface="+mn-lt"/>
                <a:ea typeface="+mn-ea"/>
                <a:cs typeface="+mn-ea"/>
                <a:sym typeface="+mn-lt"/>
              </a:rPr>
              <a:t>X</a:t>
            </a:r>
            <a:r>
              <a:rPr lang="zh-CN" altLang="en-US" sz="2600" dirty="0">
                <a:latin typeface="+mn-lt"/>
                <a:ea typeface="+mn-ea"/>
                <a:cs typeface="+mn-ea"/>
                <a:sym typeface="+mn-lt"/>
              </a:rPr>
              <a:t>、</a:t>
            </a:r>
            <a:r>
              <a:rPr lang="en-US" altLang="zh-CN" sz="2600" dirty="0">
                <a:latin typeface="+mn-lt"/>
                <a:ea typeface="+mn-ea"/>
                <a:cs typeface="+mn-ea"/>
                <a:sym typeface="+mn-lt"/>
              </a:rPr>
              <a:t>Y</a:t>
            </a:r>
            <a:r>
              <a:rPr lang="zh-CN" altLang="en-US" sz="2600" dirty="0">
                <a:latin typeface="+mn-lt"/>
                <a:ea typeface="+mn-ea"/>
                <a:cs typeface="+mn-ea"/>
                <a:sym typeface="+mn-lt"/>
              </a:rPr>
              <a:t>、</a:t>
            </a:r>
            <a:r>
              <a:rPr lang="en-US" altLang="zh-CN" sz="2600" dirty="0">
                <a:latin typeface="+mn-lt"/>
                <a:ea typeface="+mn-ea"/>
                <a:cs typeface="+mn-ea"/>
                <a:sym typeface="+mn-lt"/>
              </a:rPr>
              <a:t>Z</a:t>
            </a:r>
            <a:r>
              <a:rPr lang="zh-CN" altLang="en-US" sz="2600" dirty="0">
                <a:latin typeface="+mn-lt"/>
                <a:ea typeface="+mn-ea"/>
                <a:cs typeface="+mn-ea"/>
                <a:sym typeface="+mn-lt"/>
              </a:rPr>
              <a:t>字节中含有一个浮动比特，因此</a:t>
            </a:r>
            <a:r>
              <a:rPr lang="en-US" altLang="zh-CN" sz="2600" dirty="0">
                <a:latin typeface="+mn-lt"/>
                <a:ea typeface="+mn-ea"/>
                <a:cs typeface="+mn-ea"/>
                <a:sym typeface="+mn-lt"/>
              </a:rPr>
              <a:t>C-4</a:t>
            </a:r>
            <a:r>
              <a:rPr lang="zh-CN" altLang="en-US" sz="2600" dirty="0">
                <a:latin typeface="+mn-lt"/>
                <a:ea typeface="+mn-ea"/>
                <a:cs typeface="+mn-ea"/>
                <a:sym typeface="+mn-lt"/>
              </a:rPr>
              <a:t>可容纳的信息速率</a:t>
            </a:r>
            <a:r>
              <a:rPr lang="en-US" altLang="zh-CN" sz="2600" dirty="0">
                <a:latin typeface="+mn-lt"/>
                <a:ea typeface="+mn-ea"/>
                <a:cs typeface="+mn-ea"/>
                <a:sym typeface="+mn-lt"/>
              </a:rPr>
              <a:t>IC</a:t>
            </a:r>
            <a:r>
              <a:rPr lang="zh-CN" altLang="en-US" sz="2600" dirty="0">
                <a:latin typeface="+mn-lt"/>
                <a:ea typeface="+mn-ea"/>
                <a:cs typeface="+mn-ea"/>
                <a:sym typeface="+mn-lt"/>
              </a:rPr>
              <a:t>的范围：</a:t>
            </a:r>
            <a:endParaRPr lang="zh-CN" altLang="en-US" sz="2600" dirty="0">
              <a:latin typeface="+mn-lt"/>
              <a:ea typeface="+mn-ea"/>
              <a:cs typeface="+mn-ea"/>
              <a:sym typeface="+mn-lt"/>
            </a:endParaRPr>
          </a:p>
          <a:p>
            <a:pPr eaLnBrk="1" latinLnBrk="0" hangingPunct="1">
              <a:lnSpc>
                <a:spcPct val="120000"/>
              </a:lnSpc>
              <a:spcBef>
                <a:spcPct val="0"/>
              </a:spcBef>
              <a:buFontTx/>
              <a:buNone/>
              <a:defRPr/>
            </a:pPr>
            <a:r>
              <a:rPr lang="en-US" altLang="zh-CN" sz="2600" dirty="0" err="1">
                <a:latin typeface="+mn-lt"/>
                <a:ea typeface="+mn-ea"/>
                <a:cs typeface="+mn-ea"/>
                <a:sym typeface="+mn-lt"/>
              </a:rPr>
              <a:t>ICmax</a:t>
            </a:r>
            <a:r>
              <a:rPr lang="en-US" altLang="zh-CN" sz="2600" dirty="0">
                <a:latin typeface="+mn-lt"/>
                <a:ea typeface="+mn-ea"/>
                <a:cs typeface="+mn-ea"/>
                <a:sym typeface="+mn-lt"/>
              </a:rPr>
              <a:t>=</a:t>
            </a:r>
            <a:r>
              <a:rPr lang="zh-CN" altLang="en-US" sz="2600" dirty="0">
                <a:latin typeface="+mn-lt"/>
                <a:ea typeface="+mn-ea"/>
                <a:cs typeface="+mn-ea"/>
                <a:sym typeface="+mn-lt"/>
              </a:rPr>
              <a:t>（</a:t>
            </a:r>
            <a:r>
              <a:rPr lang="en-US" altLang="zh-CN" sz="2600" dirty="0">
                <a:latin typeface="+mn-lt"/>
                <a:ea typeface="+mn-ea"/>
                <a:cs typeface="+mn-ea"/>
                <a:sym typeface="+mn-lt"/>
              </a:rPr>
              <a:t>1934+1</a:t>
            </a:r>
            <a:r>
              <a:rPr lang="zh-CN" altLang="en-US" sz="2600" dirty="0">
                <a:latin typeface="+mn-lt"/>
                <a:ea typeface="+mn-ea"/>
                <a:cs typeface="+mn-ea"/>
                <a:sym typeface="+mn-lt"/>
              </a:rPr>
              <a:t>）</a:t>
            </a:r>
            <a:r>
              <a:rPr lang="en-US" altLang="zh-CN" sz="2600" dirty="0">
                <a:latin typeface="+mn-lt"/>
                <a:ea typeface="+mn-ea"/>
                <a:cs typeface="+mn-ea"/>
                <a:sym typeface="+mn-lt"/>
              </a:rPr>
              <a:t>×9 ×8000=139320kb/s</a:t>
            </a:r>
            <a:endParaRPr lang="en-US" altLang="zh-CN" sz="2600" dirty="0">
              <a:latin typeface="+mn-lt"/>
              <a:ea typeface="+mn-ea"/>
              <a:cs typeface="+mn-ea"/>
              <a:sym typeface="+mn-lt"/>
            </a:endParaRPr>
          </a:p>
          <a:p>
            <a:pPr eaLnBrk="1" latinLnBrk="0" hangingPunct="1">
              <a:lnSpc>
                <a:spcPct val="120000"/>
              </a:lnSpc>
              <a:spcBef>
                <a:spcPct val="0"/>
              </a:spcBef>
              <a:buFontTx/>
              <a:buNone/>
              <a:defRPr/>
            </a:pPr>
            <a:r>
              <a:rPr lang="en-US" altLang="zh-CN" sz="2600" dirty="0" err="1">
                <a:latin typeface="+mn-lt"/>
                <a:ea typeface="+mn-ea"/>
                <a:cs typeface="+mn-ea"/>
                <a:sym typeface="+mn-lt"/>
              </a:rPr>
              <a:t>ICmin</a:t>
            </a:r>
            <a:r>
              <a:rPr lang="en-US" altLang="zh-CN" sz="2600" dirty="0">
                <a:latin typeface="+mn-lt"/>
                <a:ea typeface="+mn-ea"/>
                <a:cs typeface="+mn-ea"/>
                <a:sym typeface="+mn-lt"/>
              </a:rPr>
              <a:t> =</a:t>
            </a:r>
            <a:r>
              <a:rPr lang="zh-CN" altLang="en-US" sz="2600" dirty="0">
                <a:latin typeface="+mn-lt"/>
                <a:ea typeface="+mn-ea"/>
                <a:cs typeface="+mn-ea"/>
                <a:sym typeface="+mn-lt"/>
              </a:rPr>
              <a:t>（</a:t>
            </a:r>
            <a:r>
              <a:rPr lang="en-US" altLang="zh-CN" sz="2600" dirty="0">
                <a:latin typeface="+mn-lt"/>
                <a:ea typeface="+mn-ea"/>
                <a:cs typeface="+mn-ea"/>
                <a:sym typeface="+mn-lt"/>
              </a:rPr>
              <a:t>1934+0</a:t>
            </a:r>
            <a:r>
              <a:rPr lang="zh-CN" altLang="en-US" sz="2600" dirty="0">
                <a:latin typeface="+mn-lt"/>
                <a:ea typeface="+mn-ea"/>
                <a:cs typeface="+mn-ea"/>
                <a:sym typeface="+mn-lt"/>
              </a:rPr>
              <a:t>）</a:t>
            </a:r>
            <a:r>
              <a:rPr lang="en-US" altLang="zh-CN" sz="2600" dirty="0">
                <a:latin typeface="+mn-lt"/>
                <a:ea typeface="+mn-ea"/>
                <a:cs typeface="+mn-ea"/>
                <a:sym typeface="+mn-lt"/>
              </a:rPr>
              <a:t>×9 ×8000=139248kb/s</a:t>
            </a:r>
            <a:endParaRPr lang="en-US" altLang="zh-CN" sz="2600" dirty="0">
              <a:latin typeface="+mn-lt"/>
              <a:ea typeface="+mn-ea"/>
              <a:cs typeface="+mn-ea"/>
              <a:sym typeface="+mn-lt"/>
            </a:endParaRPr>
          </a:p>
          <a:p>
            <a:pPr eaLnBrk="1" latinLnBrk="0" hangingPunct="1">
              <a:lnSpc>
                <a:spcPct val="120000"/>
              </a:lnSpc>
              <a:spcBef>
                <a:spcPct val="0"/>
              </a:spcBef>
              <a:buFontTx/>
              <a:buNone/>
              <a:defRPr/>
            </a:pPr>
            <a:r>
              <a:rPr lang="en-US" altLang="zh-CN" sz="2600" dirty="0">
                <a:latin typeface="+mn-lt"/>
                <a:ea typeface="+mn-ea"/>
                <a:cs typeface="+mn-ea"/>
                <a:sym typeface="+mn-lt"/>
              </a:rPr>
              <a:t>PCM</a:t>
            </a:r>
            <a:r>
              <a:rPr lang="zh-CN" altLang="en-US" sz="2600" dirty="0">
                <a:latin typeface="+mn-lt"/>
                <a:ea typeface="+mn-ea"/>
                <a:cs typeface="+mn-ea"/>
                <a:sym typeface="+mn-lt"/>
              </a:rPr>
              <a:t>四次群速率范围为</a:t>
            </a:r>
            <a:r>
              <a:rPr lang="en-US" altLang="zh-CN" sz="2600" dirty="0">
                <a:latin typeface="+mn-lt"/>
                <a:ea typeface="+mn-ea"/>
                <a:cs typeface="+mn-ea"/>
                <a:sym typeface="+mn-lt"/>
              </a:rPr>
              <a:t>139261—139266kb/s</a:t>
            </a:r>
            <a:r>
              <a:rPr lang="zh-CN" altLang="en-US" sz="2600" dirty="0">
                <a:latin typeface="+mn-lt"/>
                <a:ea typeface="+mn-ea"/>
                <a:cs typeface="+mn-ea"/>
                <a:sym typeface="+mn-lt"/>
              </a:rPr>
              <a:t>。</a:t>
            </a:r>
            <a:endParaRPr lang="zh-CN" altLang="en-US" sz="2600" dirty="0">
              <a:latin typeface="+mn-lt"/>
              <a:ea typeface="+mn-ea"/>
              <a:cs typeface="+mn-ea"/>
              <a:sym typeface="+mn-lt"/>
            </a:endParaRPr>
          </a:p>
          <a:p>
            <a:pPr eaLnBrk="1" latinLnBrk="0" hangingPunct="1">
              <a:lnSpc>
                <a:spcPct val="120000"/>
              </a:lnSpc>
              <a:spcBef>
                <a:spcPct val="0"/>
              </a:spcBef>
              <a:buFontTx/>
              <a:buNone/>
              <a:defRPr/>
            </a:pPr>
            <a:r>
              <a:rPr lang="zh-CN" altLang="en-US" sz="2600" dirty="0">
                <a:latin typeface="+mn-lt"/>
                <a:ea typeface="+mn-ea"/>
                <a:cs typeface="+mn-ea"/>
                <a:sym typeface="+mn-lt"/>
              </a:rPr>
              <a:t>第二步：定位</a:t>
            </a:r>
            <a:endParaRPr lang="zh-CN" altLang="en-US" sz="2600" dirty="0">
              <a:latin typeface="+mn-lt"/>
              <a:ea typeface="+mn-ea"/>
              <a:cs typeface="+mn-ea"/>
              <a:sym typeface="+mn-lt"/>
            </a:endParaRPr>
          </a:p>
          <a:p>
            <a:pPr eaLnBrk="1" latinLnBrk="0" hangingPunct="1">
              <a:lnSpc>
                <a:spcPct val="120000"/>
              </a:lnSpc>
              <a:spcBef>
                <a:spcPct val="0"/>
              </a:spcBef>
              <a:buFontTx/>
              <a:buNone/>
              <a:defRPr/>
            </a:pPr>
            <a:r>
              <a:rPr lang="en-US" altLang="zh-CN" sz="2600" dirty="0">
                <a:latin typeface="+mn-lt"/>
                <a:ea typeface="+mn-ea"/>
                <a:cs typeface="+mn-ea"/>
                <a:sym typeface="+mn-lt"/>
              </a:rPr>
              <a:t>VC-4</a:t>
            </a:r>
            <a:r>
              <a:rPr lang="zh-CN" altLang="en-US" sz="2600" dirty="0">
                <a:latin typeface="+mn-lt"/>
                <a:ea typeface="+mn-ea"/>
                <a:cs typeface="+mn-ea"/>
                <a:sym typeface="+mn-lt"/>
              </a:rPr>
              <a:t>加上</a:t>
            </a:r>
            <a:r>
              <a:rPr lang="en-US" altLang="zh-CN" sz="2600" dirty="0">
                <a:latin typeface="+mn-lt"/>
                <a:ea typeface="+mn-ea"/>
                <a:cs typeface="+mn-ea"/>
                <a:sym typeface="+mn-lt"/>
              </a:rPr>
              <a:t>AU-4 PTR</a:t>
            </a:r>
            <a:r>
              <a:rPr lang="zh-CN" altLang="en-US" sz="2600" dirty="0">
                <a:latin typeface="+mn-lt"/>
                <a:ea typeface="+mn-ea"/>
                <a:cs typeface="+mn-ea"/>
                <a:sym typeface="+mn-lt"/>
              </a:rPr>
              <a:t>构成</a:t>
            </a:r>
            <a:r>
              <a:rPr lang="en-US" altLang="zh-CN" sz="2600" dirty="0">
                <a:latin typeface="+mn-lt"/>
                <a:ea typeface="+mn-ea"/>
                <a:cs typeface="+mn-ea"/>
                <a:sym typeface="+mn-lt"/>
              </a:rPr>
              <a:t>AU-4</a:t>
            </a:r>
            <a:r>
              <a:rPr lang="zh-CN" altLang="en-US" sz="2600" dirty="0">
                <a:latin typeface="+mn-lt"/>
                <a:ea typeface="+mn-ea"/>
                <a:cs typeface="+mn-ea"/>
                <a:sym typeface="+mn-lt"/>
              </a:rPr>
              <a:t>。一个</a:t>
            </a:r>
            <a:r>
              <a:rPr lang="en-US" altLang="zh-CN" sz="2600" dirty="0">
                <a:latin typeface="+mn-lt"/>
                <a:ea typeface="+mn-ea"/>
                <a:cs typeface="+mn-ea"/>
                <a:sym typeface="+mn-lt"/>
              </a:rPr>
              <a:t>AU-4</a:t>
            </a:r>
            <a:r>
              <a:rPr lang="zh-CN" altLang="en-US" sz="2600" dirty="0">
                <a:latin typeface="+mn-lt"/>
                <a:ea typeface="+mn-ea"/>
                <a:cs typeface="+mn-ea"/>
                <a:sym typeface="+mn-lt"/>
              </a:rPr>
              <a:t>可构成</a:t>
            </a:r>
            <a:r>
              <a:rPr lang="en-US" altLang="zh-CN" sz="2600" dirty="0">
                <a:latin typeface="+mn-lt"/>
                <a:ea typeface="+mn-ea"/>
                <a:cs typeface="+mn-ea"/>
                <a:sym typeface="+mn-lt"/>
              </a:rPr>
              <a:t>AUG</a:t>
            </a:r>
            <a:r>
              <a:rPr lang="zh-CN" altLang="en-US" sz="2600" dirty="0">
                <a:latin typeface="+mn-lt"/>
                <a:ea typeface="+mn-ea"/>
                <a:cs typeface="+mn-ea"/>
                <a:sym typeface="+mn-lt"/>
              </a:rPr>
              <a:t>。</a:t>
            </a:r>
            <a:endParaRPr lang="zh-CN" altLang="en-US" sz="2600" dirty="0">
              <a:latin typeface="+mn-lt"/>
              <a:ea typeface="+mn-ea"/>
              <a:cs typeface="+mn-ea"/>
              <a:sym typeface="+mn-lt"/>
            </a:endParaRPr>
          </a:p>
          <a:p>
            <a:pPr eaLnBrk="1" latinLnBrk="0" hangingPunct="1">
              <a:lnSpc>
                <a:spcPct val="120000"/>
              </a:lnSpc>
              <a:spcBef>
                <a:spcPct val="0"/>
              </a:spcBef>
              <a:buFontTx/>
              <a:buNone/>
              <a:defRPr/>
            </a:pPr>
            <a:r>
              <a:rPr lang="zh-CN" altLang="en-US" sz="2600" dirty="0">
                <a:latin typeface="+mn-lt"/>
                <a:ea typeface="+mn-ea"/>
                <a:cs typeface="+mn-ea"/>
                <a:sym typeface="+mn-lt"/>
              </a:rPr>
              <a:t>第三步：复用</a:t>
            </a:r>
            <a:endParaRPr lang="zh-CN" altLang="en-US" sz="2600" dirty="0">
              <a:latin typeface="+mn-lt"/>
              <a:ea typeface="+mn-ea"/>
              <a:cs typeface="+mn-ea"/>
              <a:sym typeface="+mn-lt"/>
            </a:endParaRPr>
          </a:p>
          <a:p>
            <a:pPr eaLnBrk="1" latinLnBrk="0" hangingPunct="1">
              <a:lnSpc>
                <a:spcPct val="120000"/>
              </a:lnSpc>
              <a:spcBef>
                <a:spcPct val="0"/>
              </a:spcBef>
              <a:buFontTx/>
              <a:buNone/>
              <a:defRPr/>
            </a:pPr>
            <a:r>
              <a:rPr lang="en-US" altLang="zh-CN" sz="2600" dirty="0">
                <a:latin typeface="+mn-lt"/>
                <a:ea typeface="+mn-ea"/>
                <a:cs typeface="+mn-ea"/>
                <a:sym typeface="+mn-lt"/>
              </a:rPr>
              <a:t>AUG</a:t>
            </a:r>
            <a:r>
              <a:rPr lang="zh-CN" altLang="en-US" sz="2600" dirty="0">
                <a:latin typeface="+mn-lt"/>
                <a:ea typeface="+mn-ea"/>
                <a:cs typeface="+mn-ea"/>
                <a:sym typeface="+mn-lt"/>
              </a:rPr>
              <a:t>加上</a:t>
            </a:r>
            <a:r>
              <a:rPr lang="en-US" altLang="zh-CN" sz="2600" dirty="0">
                <a:latin typeface="+mn-lt"/>
                <a:ea typeface="+mn-ea"/>
                <a:cs typeface="+mn-ea"/>
                <a:sym typeface="+mn-lt"/>
              </a:rPr>
              <a:t>SOH</a:t>
            </a:r>
            <a:r>
              <a:rPr lang="zh-CN" altLang="en-US" sz="2600" dirty="0">
                <a:latin typeface="+mn-lt"/>
                <a:ea typeface="+mn-ea"/>
                <a:cs typeface="+mn-ea"/>
                <a:sym typeface="+mn-lt"/>
              </a:rPr>
              <a:t>构成</a:t>
            </a:r>
            <a:r>
              <a:rPr lang="en-US" altLang="zh-CN" sz="2600" dirty="0">
                <a:latin typeface="+mn-lt"/>
                <a:ea typeface="+mn-ea"/>
                <a:cs typeface="+mn-ea"/>
                <a:sym typeface="+mn-lt"/>
              </a:rPr>
              <a:t>STM-1</a:t>
            </a:r>
            <a:r>
              <a:rPr lang="zh-CN" altLang="en-US" sz="2600" dirty="0">
                <a:latin typeface="+mn-lt"/>
                <a:ea typeface="+mn-ea"/>
                <a:cs typeface="+mn-ea"/>
                <a:sym typeface="+mn-lt"/>
              </a:rPr>
              <a:t>。</a:t>
            </a:r>
            <a:endParaRPr lang="zh-CN" altLang="en-US" sz="2600" dirty="0">
              <a:latin typeface="+mn-lt"/>
              <a:ea typeface="+mn-ea"/>
              <a:cs typeface="+mn-ea"/>
              <a:sym typeface="+mn-lt"/>
            </a:endParaRPr>
          </a:p>
        </p:txBody>
      </p:sp>
    </p:spTree>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683568" y="1844824"/>
            <a:ext cx="777557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3200" dirty="0">
                <a:latin typeface="+mn-lt"/>
                <a:ea typeface="+mn-ea"/>
                <a:cs typeface="+mn-ea"/>
                <a:sym typeface="+mn-lt"/>
              </a:rPr>
              <a:t>140Mbit/s  </a:t>
            </a:r>
            <a:r>
              <a:rPr lang="zh-CN" altLang="en-US" sz="3200" dirty="0">
                <a:latin typeface="+mn-lt"/>
                <a:ea typeface="+mn-ea"/>
                <a:cs typeface="+mn-ea"/>
                <a:sym typeface="+mn-lt"/>
              </a:rPr>
              <a:t>、</a:t>
            </a:r>
            <a:r>
              <a:rPr lang="en-US" altLang="zh-CN" sz="3200" dirty="0">
                <a:latin typeface="+mn-lt"/>
                <a:ea typeface="+mn-ea"/>
                <a:cs typeface="+mn-ea"/>
                <a:sym typeface="+mn-lt"/>
              </a:rPr>
              <a:t>34Mbit/s</a:t>
            </a:r>
            <a:r>
              <a:rPr lang="zh-CN" altLang="en-US" sz="3200" dirty="0">
                <a:latin typeface="+mn-lt"/>
                <a:ea typeface="+mn-ea"/>
                <a:cs typeface="+mn-ea"/>
                <a:sym typeface="+mn-lt"/>
              </a:rPr>
              <a:t>的</a:t>
            </a:r>
            <a:r>
              <a:rPr lang="en-US" altLang="zh-CN" sz="3200" dirty="0">
                <a:latin typeface="+mn-lt"/>
                <a:ea typeface="+mn-ea"/>
                <a:cs typeface="+mn-ea"/>
                <a:sym typeface="+mn-lt"/>
              </a:rPr>
              <a:t>PDH</a:t>
            </a:r>
            <a:r>
              <a:rPr lang="zh-CN" altLang="en-US" sz="3200" dirty="0">
                <a:latin typeface="+mn-lt"/>
                <a:ea typeface="+mn-ea"/>
                <a:cs typeface="+mn-ea"/>
                <a:sym typeface="+mn-lt"/>
              </a:rPr>
              <a:t>信号是如何复用进</a:t>
            </a:r>
            <a:r>
              <a:rPr lang="en-US" altLang="zh-CN" sz="3200" dirty="0">
                <a:latin typeface="+mn-lt"/>
                <a:ea typeface="+mn-ea"/>
                <a:cs typeface="+mn-ea"/>
                <a:sym typeface="+mn-lt"/>
              </a:rPr>
              <a:t>STM-N</a:t>
            </a:r>
            <a:r>
              <a:rPr lang="zh-CN" altLang="en-US" sz="3200" dirty="0">
                <a:latin typeface="+mn-lt"/>
                <a:ea typeface="+mn-ea"/>
                <a:cs typeface="+mn-ea"/>
                <a:sym typeface="+mn-lt"/>
              </a:rPr>
              <a:t>信号中的</a:t>
            </a:r>
            <a:r>
              <a:rPr lang="en-US" altLang="zh-CN" sz="3200" dirty="0">
                <a:latin typeface="+mn-lt"/>
                <a:ea typeface="+mn-ea"/>
                <a:cs typeface="+mn-ea"/>
                <a:sym typeface="+mn-lt"/>
              </a:rPr>
              <a:t>?</a:t>
            </a:r>
            <a:endParaRPr lang="en-US" altLang="zh-CN" sz="3200" dirty="0">
              <a:latin typeface="+mn-lt"/>
              <a:ea typeface="+mn-ea"/>
              <a:cs typeface="+mn-ea"/>
              <a:sym typeface="+mn-lt"/>
            </a:endParaRPr>
          </a:p>
        </p:txBody>
      </p:sp>
      <p:sp>
        <p:nvSpPr>
          <p:cNvPr id="66563" name="Text Box 3"/>
          <p:cNvSpPr txBox="1">
            <a:spLocks noChangeArrowheads="1"/>
          </p:cNvSpPr>
          <p:nvPr/>
        </p:nvSpPr>
        <p:spPr bwMode="auto">
          <a:xfrm>
            <a:off x="467544" y="1124744"/>
            <a:ext cx="29527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r>
              <a:rPr lang="zh-CN" altLang="en-US" sz="3200" dirty="0">
                <a:latin typeface="+mn-lt"/>
                <a:ea typeface="+mn-ea"/>
                <a:cs typeface="+mn-ea"/>
                <a:sym typeface="+mn-lt"/>
              </a:rPr>
              <a:t>案例讨论：</a:t>
            </a:r>
            <a:endParaRPr lang="zh-CN" altLang="en-US" sz="3200" dirty="0">
              <a:latin typeface="+mn-lt"/>
              <a:ea typeface="+mn-ea"/>
              <a:cs typeface="+mn-ea"/>
              <a:sym typeface="+mn-lt"/>
            </a:endParaRPr>
          </a:p>
        </p:txBody>
      </p:sp>
    </p:spTree>
  </p:cSld>
  <p:clrMapOvr>
    <a:masterClrMapping/>
  </p:clrMapOvr>
  <p:transition spd="med">
    <p:checke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467544" y="465277"/>
            <a:ext cx="5978525" cy="62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3200" dirty="0">
                <a:latin typeface="+mn-lt"/>
                <a:ea typeface="+mn-ea"/>
                <a:cs typeface="+mn-ea"/>
                <a:sym typeface="+mn-lt"/>
              </a:rPr>
              <a:t>1.  140Mbit/s</a:t>
            </a:r>
            <a:r>
              <a:rPr lang="zh-CN" altLang="en-US" sz="3200" dirty="0">
                <a:latin typeface="+mn-lt"/>
                <a:ea typeface="+mn-ea"/>
                <a:cs typeface="+mn-ea"/>
                <a:sym typeface="+mn-lt"/>
              </a:rPr>
              <a:t>复用进</a:t>
            </a:r>
            <a:r>
              <a:rPr lang="en-US" altLang="zh-CN" sz="3200" dirty="0">
                <a:latin typeface="+mn-lt"/>
                <a:ea typeface="+mn-ea"/>
                <a:cs typeface="+mn-ea"/>
                <a:sym typeface="+mn-lt"/>
              </a:rPr>
              <a:t>STM-N</a:t>
            </a:r>
            <a:r>
              <a:rPr lang="zh-CN" altLang="en-US" sz="3200" dirty="0">
                <a:latin typeface="+mn-lt"/>
                <a:ea typeface="+mn-ea"/>
                <a:cs typeface="+mn-ea"/>
                <a:sym typeface="+mn-lt"/>
              </a:rPr>
              <a:t>信号</a:t>
            </a:r>
            <a:endParaRPr lang="zh-CN" altLang="en-US" sz="3200" dirty="0">
              <a:latin typeface="+mn-lt"/>
              <a:ea typeface="+mn-ea"/>
              <a:cs typeface="+mn-ea"/>
              <a:sym typeface="+mn-lt"/>
            </a:endParaRPr>
          </a:p>
        </p:txBody>
      </p:sp>
      <p:sp>
        <p:nvSpPr>
          <p:cNvPr id="265219" name="Rectangle 3"/>
          <p:cNvSpPr>
            <a:spLocks noChangeArrowheads="1"/>
          </p:cNvSpPr>
          <p:nvPr/>
        </p:nvSpPr>
        <p:spPr bwMode="auto">
          <a:xfrm>
            <a:off x="611188" y="1557338"/>
            <a:ext cx="7993062"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1</a:t>
            </a:r>
            <a:r>
              <a:rPr lang="zh-CN" altLang="en-US" sz="2400" dirty="0">
                <a:latin typeface="+mn-lt"/>
                <a:ea typeface="+mn-ea"/>
                <a:cs typeface="+mn-ea"/>
                <a:sym typeface="+mn-lt"/>
              </a:rPr>
              <a:t>）首先将</a:t>
            </a:r>
            <a:r>
              <a:rPr lang="en-US" altLang="zh-CN" sz="2400" dirty="0">
                <a:latin typeface="+mn-lt"/>
                <a:ea typeface="+mn-ea"/>
                <a:cs typeface="+mn-ea"/>
                <a:sym typeface="+mn-lt"/>
              </a:rPr>
              <a:t>140Mbit/s</a:t>
            </a:r>
            <a:r>
              <a:rPr lang="zh-CN" altLang="en-US" sz="2400" dirty="0">
                <a:latin typeface="+mn-lt"/>
                <a:ea typeface="+mn-ea"/>
                <a:cs typeface="+mn-ea"/>
                <a:sym typeface="+mn-lt"/>
              </a:rPr>
              <a:t>的</a:t>
            </a:r>
            <a:r>
              <a:rPr lang="en-US" altLang="zh-CN" sz="2400" dirty="0">
                <a:latin typeface="+mn-lt"/>
                <a:ea typeface="+mn-ea"/>
                <a:cs typeface="+mn-ea"/>
                <a:sym typeface="+mn-lt"/>
              </a:rPr>
              <a:t>PDH</a:t>
            </a:r>
            <a:r>
              <a:rPr lang="zh-CN" altLang="en-US" sz="2400" dirty="0">
                <a:latin typeface="+mn-lt"/>
                <a:ea typeface="+mn-ea"/>
                <a:cs typeface="+mn-ea"/>
                <a:sym typeface="+mn-lt"/>
              </a:rPr>
              <a:t>信号经过码速调整（比特塞入法）适配进</a:t>
            </a:r>
            <a:r>
              <a:rPr lang="en-US" altLang="zh-CN" sz="2400" dirty="0">
                <a:latin typeface="+mn-lt"/>
                <a:ea typeface="+mn-ea"/>
                <a:cs typeface="+mn-ea"/>
                <a:sym typeface="+mn-lt"/>
              </a:rPr>
              <a:t>C4 ——(</a:t>
            </a:r>
            <a:r>
              <a:rPr lang="zh-CN" altLang="en-US" sz="2400" dirty="0">
                <a:latin typeface="+mn-lt"/>
                <a:ea typeface="+mn-ea"/>
                <a:cs typeface="+mn-ea"/>
                <a:sym typeface="+mn-lt"/>
              </a:rPr>
              <a:t>映射）</a:t>
            </a:r>
            <a:endParaRPr lang="en-US" altLang="zh-CN" sz="2400" dirty="0">
              <a:latin typeface="+mn-lt"/>
              <a:ea typeface="+mn-ea"/>
              <a:cs typeface="+mn-ea"/>
              <a:sym typeface="+mn-lt"/>
            </a:endParaRPr>
          </a:p>
          <a:p>
            <a:pPr eaLnBrk="1" latinLnBrk="0" hangingPunct="1">
              <a:lnSpc>
                <a:spcPct val="120000"/>
              </a:lnSpc>
              <a:spcBef>
                <a:spcPct val="0"/>
              </a:spcBef>
              <a:buFontTx/>
              <a:buNone/>
              <a:defRPr/>
            </a:pPr>
            <a:endParaRPr lang="en-US" altLang="zh-CN" sz="2400" dirty="0">
              <a:latin typeface="+mn-lt"/>
              <a:ea typeface="+mn-ea"/>
              <a:cs typeface="+mn-ea"/>
              <a:sym typeface="+mn-lt"/>
            </a:endParaRPr>
          </a:p>
          <a:p>
            <a:pPr marL="342900" indent="-342900" eaLnBrk="1" latinLnBrk="0" hangingPunct="1">
              <a:lnSpc>
                <a:spcPct val="120000"/>
              </a:lnSpc>
              <a:spcBef>
                <a:spcPct val="0"/>
              </a:spcBef>
              <a:defRPr/>
            </a:pPr>
            <a:r>
              <a:rPr lang="en-US" altLang="zh-CN" sz="2400" dirty="0">
                <a:latin typeface="+mn-lt"/>
                <a:ea typeface="+mn-ea"/>
                <a:cs typeface="+mn-ea"/>
                <a:sym typeface="+mn-lt"/>
              </a:rPr>
              <a:t>  C4</a:t>
            </a:r>
            <a:r>
              <a:rPr lang="zh-CN" altLang="en-US" sz="2400" dirty="0">
                <a:latin typeface="+mn-lt"/>
                <a:ea typeface="+mn-ea"/>
                <a:cs typeface="+mn-ea"/>
                <a:sym typeface="+mn-lt"/>
              </a:rPr>
              <a:t>是用来装载</a:t>
            </a:r>
            <a:r>
              <a:rPr lang="en-US" altLang="zh-CN" sz="2400" dirty="0">
                <a:latin typeface="+mn-lt"/>
                <a:ea typeface="+mn-ea"/>
                <a:cs typeface="+mn-ea"/>
                <a:sym typeface="+mn-lt"/>
              </a:rPr>
              <a:t>140Mbit/s</a:t>
            </a:r>
            <a:r>
              <a:rPr lang="zh-CN" altLang="en-US" sz="2400" dirty="0">
                <a:latin typeface="+mn-lt"/>
                <a:ea typeface="+mn-ea"/>
                <a:cs typeface="+mn-ea"/>
                <a:sym typeface="+mn-lt"/>
              </a:rPr>
              <a:t>的</a:t>
            </a:r>
            <a:r>
              <a:rPr lang="en-US" altLang="zh-CN" sz="2400" dirty="0">
                <a:latin typeface="+mn-lt"/>
                <a:ea typeface="+mn-ea"/>
                <a:cs typeface="+mn-ea"/>
                <a:sym typeface="+mn-lt"/>
              </a:rPr>
              <a:t>PDH</a:t>
            </a:r>
            <a:r>
              <a:rPr lang="zh-CN" altLang="en-US" sz="2400" dirty="0">
                <a:latin typeface="+mn-lt"/>
                <a:ea typeface="+mn-ea"/>
                <a:cs typeface="+mn-ea"/>
                <a:sym typeface="+mn-lt"/>
              </a:rPr>
              <a:t>信号的标准信息结构。</a:t>
            </a:r>
            <a:endParaRPr lang="zh-CN" altLang="en-US" sz="2400" dirty="0">
              <a:latin typeface="+mn-lt"/>
              <a:ea typeface="+mn-ea"/>
              <a:cs typeface="+mn-ea"/>
              <a:sym typeface="+mn-lt"/>
            </a:endParaRPr>
          </a:p>
        </p:txBody>
      </p:sp>
      <p:sp>
        <p:nvSpPr>
          <p:cNvPr id="265220" name="Rectangle 4"/>
          <p:cNvSpPr>
            <a:spLocks noChangeArrowheads="1"/>
          </p:cNvSpPr>
          <p:nvPr/>
        </p:nvSpPr>
        <p:spPr bwMode="auto">
          <a:xfrm>
            <a:off x="900113" y="3860800"/>
            <a:ext cx="7345362" cy="1163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defRPr/>
            </a:pPr>
            <a:r>
              <a:rPr lang="zh-CN" altLang="en-US" sz="2000" b="0" dirty="0">
                <a:solidFill>
                  <a:schemeClr val="tx1">
                    <a:lumMod val="85000"/>
                    <a:lumOff val="15000"/>
                  </a:schemeClr>
                </a:solidFill>
                <a:latin typeface="+mn-lt"/>
                <a:ea typeface="+mn-ea"/>
                <a:cs typeface="+mn-ea"/>
                <a:sym typeface="+mn-lt"/>
              </a:rPr>
              <a:t>参与</a:t>
            </a:r>
            <a:r>
              <a:rPr lang="en-US" altLang="zh-CN" sz="2000" b="0" dirty="0">
                <a:solidFill>
                  <a:schemeClr val="tx1">
                    <a:lumMod val="85000"/>
                    <a:lumOff val="15000"/>
                  </a:schemeClr>
                </a:solidFill>
                <a:latin typeface="+mn-lt"/>
                <a:ea typeface="+mn-ea"/>
                <a:cs typeface="+mn-ea"/>
                <a:sym typeface="+mn-lt"/>
              </a:rPr>
              <a:t>SDH</a:t>
            </a:r>
            <a:r>
              <a:rPr lang="zh-CN" altLang="en-US" sz="2000" b="0" dirty="0">
                <a:solidFill>
                  <a:schemeClr val="tx1">
                    <a:lumMod val="85000"/>
                    <a:lumOff val="15000"/>
                  </a:schemeClr>
                </a:solidFill>
                <a:latin typeface="+mn-lt"/>
                <a:ea typeface="+mn-ea"/>
                <a:cs typeface="+mn-ea"/>
                <a:sym typeface="+mn-lt"/>
              </a:rPr>
              <a:t>复用的各种速率的业务信号都应首先通过码速调整适配技术装进一个与信号速率级别相对应的标准容器：</a:t>
            </a:r>
            <a:r>
              <a:rPr lang="en-US" altLang="zh-CN" sz="2000" b="0" dirty="0">
                <a:solidFill>
                  <a:schemeClr val="tx1">
                    <a:lumMod val="85000"/>
                    <a:lumOff val="15000"/>
                  </a:schemeClr>
                </a:solidFill>
                <a:latin typeface="+mn-lt"/>
                <a:ea typeface="+mn-ea"/>
                <a:cs typeface="+mn-ea"/>
                <a:sym typeface="+mn-lt"/>
              </a:rPr>
              <a:t>2Mbit/s ——C12</a:t>
            </a:r>
            <a:r>
              <a:rPr lang="zh-CN" altLang="en-US" sz="2000" b="0" dirty="0">
                <a:solidFill>
                  <a:schemeClr val="tx1">
                    <a:lumMod val="85000"/>
                    <a:lumOff val="15000"/>
                  </a:schemeClr>
                </a:solidFill>
                <a:latin typeface="+mn-lt"/>
                <a:ea typeface="+mn-ea"/>
                <a:cs typeface="+mn-ea"/>
                <a:sym typeface="+mn-lt"/>
              </a:rPr>
              <a:t>、 </a:t>
            </a:r>
            <a:r>
              <a:rPr lang="en-US" altLang="zh-CN" sz="2000" b="0" dirty="0">
                <a:solidFill>
                  <a:schemeClr val="tx1">
                    <a:lumMod val="85000"/>
                    <a:lumOff val="15000"/>
                  </a:schemeClr>
                </a:solidFill>
                <a:latin typeface="+mn-lt"/>
                <a:ea typeface="+mn-ea"/>
                <a:cs typeface="+mn-ea"/>
                <a:sym typeface="+mn-lt"/>
              </a:rPr>
              <a:t>34Mbit/s—— C3 </a:t>
            </a:r>
            <a:r>
              <a:rPr lang="zh-CN" altLang="en-US" sz="2000" b="0" dirty="0">
                <a:solidFill>
                  <a:schemeClr val="tx1">
                    <a:lumMod val="85000"/>
                    <a:lumOff val="15000"/>
                  </a:schemeClr>
                </a:solidFill>
                <a:latin typeface="+mn-lt"/>
                <a:ea typeface="+mn-ea"/>
                <a:cs typeface="+mn-ea"/>
                <a:sym typeface="+mn-lt"/>
              </a:rPr>
              <a:t>、</a:t>
            </a:r>
            <a:r>
              <a:rPr lang="en-US" altLang="zh-CN" sz="2000" b="0" dirty="0">
                <a:solidFill>
                  <a:schemeClr val="tx1">
                    <a:lumMod val="85000"/>
                    <a:lumOff val="15000"/>
                  </a:schemeClr>
                </a:solidFill>
                <a:latin typeface="+mn-lt"/>
                <a:ea typeface="+mn-ea"/>
                <a:cs typeface="+mn-ea"/>
                <a:sym typeface="+mn-lt"/>
              </a:rPr>
              <a:t>140Mbit/s ——C4</a:t>
            </a:r>
            <a:r>
              <a:rPr lang="zh-CN" altLang="en-US" sz="2000" b="0" dirty="0">
                <a:solidFill>
                  <a:schemeClr val="tx1">
                    <a:lumMod val="85000"/>
                    <a:lumOff val="15000"/>
                  </a:schemeClr>
                </a:solidFill>
                <a:latin typeface="+mn-lt"/>
                <a:ea typeface="+mn-ea"/>
                <a:cs typeface="+mn-ea"/>
                <a:sym typeface="+mn-lt"/>
              </a:rPr>
              <a:t>。</a:t>
            </a:r>
            <a:endParaRPr lang="zh-CN" altLang="en-US" sz="2000" b="0" dirty="0">
              <a:solidFill>
                <a:schemeClr val="tx1">
                  <a:lumMod val="85000"/>
                  <a:lumOff val="15000"/>
                </a:schemeClr>
              </a:solidFill>
              <a:latin typeface="+mn-lt"/>
              <a:ea typeface="+mn-ea"/>
              <a:cs typeface="+mn-ea"/>
              <a:sym typeface="+mn-lt"/>
            </a:endParaRPr>
          </a:p>
        </p:txBody>
      </p:sp>
      <p:sp>
        <p:nvSpPr>
          <p:cNvPr id="265221" name="Rectangle 5"/>
          <p:cNvSpPr>
            <a:spLocks noChangeArrowheads="1"/>
          </p:cNvSpPr>
          <p:nvPr/>
        </p:nvSpPr>
        <p:spPr bwMode="auto">
          <a:xfrm>
            <a:off x="900113" y="5408613"/>
            <a:ext cx="7200900" cy="1163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120000"/>
              </a:lnSpc>
              <a:defRPr/>
            </a:pPr>
            <a:r>
              <a:rPr lang="zh-CN" altLang="en-US" sz="2000" b="0" dirty="0">
                <a:solidFill>
                  <a:schemeClr val="tx1">
                    <a:lumMod val="85000"/>
                    <a:lumOff val="15000"/>
                  </a:schemeClr>
                </a:solidFill>
                <a:latin typeface="+mn-lt"/>
                <a:ea typeface="+mn-ea"/>
                <a:cs typeface="+mn-ea"/>
                <a:sym typeface="+mn-lt"/>
              </a:rPr>
              <a:t>容器的主要作用就是进行</a:t>
            </a:r>
            <a:r>
              <a:rPr lang="zh-CN" altLang="en-US" sz="2000" b="0" dirty="0">
                <a:solidFill>
                  <a:srgbClr val="FF0000"/>
                </a:solidFill>
                <a:latin typeface="+mn-lt"/>
                <a:ea typeface="+mn-ea"/>
                <a:cs typeface="+mn-ea"/>
                <a:sym typeface="+mn-lt"/>
              </a:rPr>
              <a:t>速率调整</a:t>
            </a:r>
            <a:r>
              <a:rPr lang="zh-CN" altLang="en-US" sz="2000" b="0" dirty="0">
                <a:solidFill>
                  <a:schemeClr val="tx1">
                    <a:lumMod val="85000"/>
                    <a:lumOff val="15000"/>
                  </a:schemeClr>
                </a:solidFill>
                <a:latin typeface="+mn-lt"/>
                <a:ea typeface="+mn-ea"/>
                <a:cs typeface="+mn-ea"/>
                <a:sym typeface="+mn-lt"/>
              </a:rPr>
              <a:t>，</a:t>
            </a:r>
            <a:r>
              <a:rPr lang="en-US" altLang="zh-CN" sz="2000" b="0" dirty="0">
                <a:solidFill>
                  <a:schemeClr val="tx1">
                    <a:lumMod val="85000"/>
                    <a:lumOff val="15000"/>
                  </a:schemeClr>
                </a:solidFill>
                <a:latin typeface="+mn-lt"/>
                <a:ea typeface="+mn-ea"/>
                <a:cs typeface="+mn-ea"/>
                <a:sym typeface="+mn-lt"/>
              </a:rPr>
              <a:t>140Mbit/s</a:t>
            </a:r>
            <a:r>
              <a:rPr lang="zh-CN" altLang="en-US" sz="2000" b="0" dirty="0">
                <a:solidFill>
                  <a:schemeClr val="tx1">
                    <a:lumMod val="85000"/>
                    <a:lumOff val="15000"/>
                  </a:schemeClr>
                </a:solidFill>
                <a:latin typeface="+mn-lt"/>
                <a:ea typeface="+mn-ea"/>
                <a:cs typeface="+mn-ea"/>
                <a:sym typeface="+mn-lt"/>
              </a:rPr>
              <a:t>的信号装入</a:t>
            </a:r>
            <a:r>
              <a:rPr lang="en-US" altLang="zh-CN" sz="2000" b="0" dirty="0">
                <a:solidFill>
                  <a:schemeClr val="tx1">
                    <a:lumMod val="85000"/>
                    <a:lumOff val="15000"/>
                  </a:schemeClr>
                </a:solidFill>
                <a:latin typeface="+mn-lt"/>
                <a:ea typeface="+mn-ea"/>
                <a:cs typeface="+mn-ea"/>
                <a:sym typeface="+mn-lt"/>
              </a:rPr>
              <a:t>C4</a:t>
            </a:r>
            <a:r>
              <a:rPr lang="zh-CN" altLang="en-US" sz="2000" b="0" dirty="0">
                <a:solidFill>
                  <a:schemeClr val="tx1">
                    <a:lumMod val="85000"/>
                    <a:lumOff val="15000"/>
                  </a:schemeClr>
                </a:solidFill>
                <a:latin typeface="+mn-lt"/>
                <a:ea typeface="+mn-ea"/>
                <a:cs typeface="+mn-ea"/>
                <a:sym typeface="+mn-lt"/>
              </a:rPr>
              <a:t>也就相当于将其打了个包封，使</a:t>
            </a:r>
            <a:r>
              <a:rPr lang="en-US" altLang="zh-CN" sz="2000" b="0" dirty="0">
                <a:solidFill>
                  <a:schemeClr val="tx1">
                    <a:lumMod val="85000"/>
                    <a:lumOff val="15000"/>
                  </a:schemeClr>
                </a:solidFill>
                <a:latin typeface="+mn-lt"/>
                <a:ea typeface="+mn-ea"/>
                <a:cs typeface="+mn-ea"/>
                <a:sym typeface="+mn-lt"/>
              </a:rPr>
              <a:t>140Mbit/s</a:t>
            </a:r>
            <a:r>
              <a:rPr lang="zh-CN" altLang="en-US" sz="2000" b="0" dirty="0">
                <a:solidFill>
                  <a:schemeClr val="tx1">
                    <a:lumMod val="85000"/>
                    <a:lumOff val="15000"/>
                  </a:schemeClr>
                </a:solidFill>
                <a:latin typeface="+mn-lt"/>
                <a:ea typeface="+mn-ea"/>
                <a:cs typeface="+mn-ea"/>
                <a:sym typeface="+mn-lt"/>
              </a:rPr>
              <a:t>信号的速率调整为标准的</a:t>
            </a:r>
            <a:r>
              <a:rPr lang="en-US" altLang="zh-CN" sz="2000" b="0" dirty="0">
                <a:solidFill>
                  <a:schemeClr val="tx1">
                    <a:lumMod val="85000"/>
                    <a:lumOff val="15000"/>
                  </a:schemeClr>
                </a:solidFill>
                <a:latin typeface="+mn-lt"/>
                <a:ea typeface="+mn-ea"/>
                <a:cs typeface="+mn-ea"/>
                <a:sym typeface="+mn-lt"/>
              </a:rPr>
              <a:t>C4</a:t>
            </a:r>
            <a:r>
              <a:rPr lang="zh-CN" altLang="en-US" sz="2000" b="0" dirty="0">
                <a:solidFill>
                  <a:schemeClr val="tx1">
                    <a:lumMod val="85000"/>
                    <a:lumOff val="15000"/>
                  </a:schemeClr>
                </a:solidFill>
                <a:latin typeface="+mn-lt"/>
                <a:ea typeface="+mn-ea"/>
                <a:cs typeface="+mn-ea"/>
                <a:sym typeface="+mn-lt"/>
              </a:rPr>
              <a:t>速率。</a:t>
            </a:r>
            <a:endParaRPr lang="zh-CN" altLang="en-US" sz="2000" b="0" dirty="0">
              <a:solidFill>
                <a:schemeClr val="tx1">
                  <a:lumMod val="85000"/>
                  <a:lumOff val="15000"/>
                </a:schemeClr>
              </a:solidFill>
              <a:latin typeface="+mn-lt"/>
              <a:ea typeface="+mn-ea"/>
              <a:cs typeface="+mn-ea"/>
              <a:sym typeface="+mn-lt"/>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5219"/>
                                        </p:tgtEl>
                                        <p:attrNameLst>
                                          <p:attrName>style.visibility</p:attrName>
                                        </p:attrNameLst>
                                      </p:cBhvr>
                                      <p:to>
                                        <p:strVal val="visible"/>
                                      </p:to>
                                    </p:set>
                                    <p:anim calcmode="lin" valueType="num">
                                      <p:cBhvr additive="base">
                                        <p:cTn id="7" dur="500" fill="hold"/>
                                        <p:tgtEl>
                                          <p:spTgt spid="265219"/>
                                        </p:tgtEl>
                                        <p:attrNameLst>
                                          <p:attrName>ppt_x</p:attrName>
                                        </p:attrNameLst>
                                      </p:cBhvr>
                                      <p:tavLst>
                                        <p:tav tm="0">
                                          <p:val>
                                            <p:strVal val="1+#ppt_w/2"/>
                                          </p:val>
                                        </p:tav>
                                        <p:tav tm="100000">
                                          <p:val>
                                            <p:strVal val="#ppt_x"/>
                                          </p:val>
                                        </p:tav>
                                      </p:tavLst>
                                    </p:anim>
                                    <p:anim calcmode="lin" valueType="num">
                                      <p:cBhvr additive="base">
                                        <p:cTn id="8" dur="500" fill="hold"/>
                                        <p:tgtEl>
                                          <p:spTgt spid="26521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265220"/>
                                        </p:tgtEl>
                                        <p:attrNameLst>
                                          <p:attrName>style.visibility</p:attrName>
                                        </p:attrNameLst>
                                      </p:cBhvr>
                                      <p:to>
                                        <p:strVal val="visible"/>
                                      </p:to>
                                    </p:set>
                                    <p:anim calcmode="lin" valueType="num">
                                      <p:cBhvr additive="base">
                                        <p:cTn id="13" dur="500" fill="hold"/>
                                        <p:tgtEl>
                                          <p:spTgt spid="265220"/>
                                        </p:tgtEl>
                                        <p:attrNameLst>
                                          <p:attrName>ppt_x</p:attrName>
                                        </p:attrNameLst>
                                      </p:cBhvr>
                                      <p:tavLst>
                                        <p:tav tm="0">
                                          <p:val>
                                            <p:strVal val="1+#ppt_w/2"/>
                                          </p:val>
                                        </p:tav>
                                        <p:tav tm="100000">
                                          <p:val>
                                            <p:strVal val="#ppt_x"/>
                                          </p:val>
                                        </p:tav>
                                      </p:tavLst>
                                    </p:anim>
                                    <p:anim calcmode="lin" valueType="num">
                                      <p:cBhvr additive="base">
                                        <p:cTn id="14" dur="500" fill="hold"/>
                                        <p:tgtEl>
                                          <p:spTgt spid="265220"/>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2652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5219" grpId="0" autoUpdateAnimBg="0"/>
      <p:bldP spid="265220" grpId="0" autoUpdateAnimBg="0"/>
      <p:bldP spid="265221" grpId="0"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251520" y="1245817"/>
            <a:ext cx="7813675" cy="18208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defRPr/>
            </a:pPr>
            <a:r>
              <a:rPr lang="en-US" altLang="zh-CN" sz="2400" dirty="0">
                <a:latin typeface="+mn-lt"/>
                <a:ea typeface="+mn-ea"/>
                <a:cs typeface="+mn-ea"/>
                <a:sym typeface="+mn-lt"/>
              </a:rPr>
              <a:t>C4</a:t>
            </a:r>
            <a:r>
              <a:rPr lang="zh-CN" altLang="en-US" sz="2400" dirty="0">
                <a:latin typeface="+mn-lt"/>
                <a:ea typeface="+mn-ea"/>
                <a:cs typeface="+mn-ea"/>
                <a:sym typeface="+mn-lt"/>
              </a:rPr>
              <a:t>的帧结构是以字节为单位的块状帧，帧频是</a:t>
            </a:r>
            <a:r>
              <a:rPr lang="en-US" altLang="zh-CN" sz="2400" dirty="0">
                <a:latin typeface="+mn-lt"/>
                <a:ea typeface="+mn-ea"/>
                <a:cs typeface="+mn-ea"/>
                <a:sym typeface="+mn-lt"/>
              </a:rPr>
              <a:t>8000</a:t>
            </a:r>
            <a:r>
              <a:rPr lang="zh-CN" altLang="en-US" sz="2400" dirty="0">
                <a:latin typeface="+mn-lt"/>
                <a:ea typeface="+mn-ea"/>
                <a:cs typeface="+mn-ea"/>
                <a:sym typeface="+mn-lt"/>
              </a:rPr>
              <a:t>帧</a:t>
            </a:r>
            <a:r>
              <a:rPr lang="en-US" altLang="zh-CN" sz="2400" dirty="0">
                <a:latin typeface="+mn-lt"/>
                <a:ea typeface="+mn-ea"/>
                <a:cs typeface="+mn-ea"/>
                <a:sym typeface="+mn-lt"/>
              </a:rPr>
              <a:t>/</a:t>
            </a:r>
            <a:r>
              <a:rPr lang="zh-CN" altLang="en-US" sz="2400" dirty="0">
                <a:latin typeface="+mn-lt"/>
                <a:ea typeface="+mn-ea"/>
                <a:cs typeface="+mn-ea"/>
                <a:sym typeface="+mn-lt"/>
              </a:rPr>
              <a:t>秒，也就是说经过速率适配，</a:t>
            </a:r>
            <a:r>
              <a:rPr lang="en-US" altLang="zh-CN" sz="2400" dirty="0">
                <a:latin typeface="+mn-lt"/>
                <a:ea typeface="+mn-ea"/>
                <a:cs typeface="+mn-ea"/>
                <a:sym typeface="+mn-lt"/>
              </a:rPr>
              <a:t>140Mbit/s</a:t>
            </a:r>
            <a:r>
              <a:rPr lang="zh-CN" altLang="en-US" sz="2400" dirty="0">
                <a:latin typeface="+mn-lt"/>
                <a:ea typeface="+mn-ea"/>
                <a:cs typeface="+mn-ea"/>
                <a:sym typeface="+mn-lt"/>
              </a:rPr>
              <a:t>的信号在适配成</a:t>
            </a:r>
            <a:r>
              <a:rPr lang="en-US" altLang="zh-CN" sz="2400" dirty="0">
                <a:latin typeface="+mn-lt"/>
                <a:ea typeface="+mn-ea"/>
                <a:cs typeface="+mn-ea"/>
                <a:sym typeface="+mn-lt"/>
              </a:rPr>
              <a:t>C4</a:t>
            </a:r>
            <a:r>
              <a:rPr lang="zh-CN" altLang="en-US" sz="2400" dirty="0">
                <a:latin typeface="+mn-lt"/>
                <a:ea typeface="+mn-ea"/>
                <a:cs typeface="+mn-ea"/>
                <a:sym typeface="+mn-lt"/>
              </a:rPr>
              <a:t>信号时已经与</a:t>
            </a:r>
            <a:r>
              <a:rPr lang="en-US" altLang="zh-CN" sz="2400" dirty="0">
                <a:latin typeface="+mn-lt"/>
                <a:ea typeface="+mn-ea"/>
                <a:cs typeface="+mn-ea"/>
                <a:sym typeface="+mn-lt"/>
              </a:rPr>
              <a:t>SDH</a:t>
            </a:r>
            <a:r>
              <a:rPr lang="zh-CN" altLang="en-US" sz="2400" dirty="0">
                <a:latin typeface="+mn-lt"/>
                <a:ea typeface="+mn-ea"/>
                <a:cs typeface="+mn-ea"/>
                <a:sym typeface="+mn-lt"/>
              </a:rPr>
              <a:t>传输网同步了。这个过程也就相当于</a:t>
            </a:r>
            <a:r>
              <a:rPr lang="en-US" altLang="zh-CN" sz="2400" dirty="0">
                <a:latin typeface="+mn-lt"/>
                <a:ea typeface="+mn-ea"/>
                <a:cs typeface="+mn-ea"/>
                <a:sym typeface="+mn-lt"/>
              </a:rPr>
              <a:t>C4</a:t>
            </a:r>
            <a:r>
              <a:rPr lang="zh-CN" altLang="en-US" sz="2400" dirty="0">
                <a:latin typeface="+mn-lt"/>
                <a:ea typeface="+mn-ea"/>
                <a:cs typeface="+mn-ea"/>
                <a:sym typeface="+mn-lt"/>
              </a:rPr>
              <a:t>装入异步</a:t>
            </a:r>
            <a:r>
              <a:rPr lang="en-US" altLang="zh-CN" sz="2400" dirty="0">
                <a:latin typeface="+mn-lt"/>
                <a:ea typeface="+mn-ea"/>
                <a:cs typeface="+mn-ea"/>
                <a:sym typeface="+mn-lt"/>
              </a:rPr>
              <a:t>140Mbit/s</a:t>
            </a:r>
            <a:r>
              <a:rPr lang="zh-CN" altLang="en-US" sz="2400" dirty="0">
                <a:latin typeface="+mn-lt"/>
                <a:ea typeface="+mn-ea"/>
                <a:cs typeface="+mn-ea"/>
                <a:sym typeface="+mn-lt"/>
              </a:rPr>
              <a:t>的信号。</a:t>
            </a:r>
            <a:endParaRPr lang="zh-CN" altLang="en-US" sz="2400" dirty="0">
              <a:latin typeface="+mn-lt"/>
              <a:ea typeface="+mn-ea"/>
              <a:cs typeface="+mn-ea"/>
              <a:sym typeface="+mn-lt"/>
            </a:endParaRPr>
          </a:p>
        </p:txBody>
      </p:sp>
      <p:pic>
        <p:nvPicPr>
          <p:cNvPr id="26624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65969" y="3192586"/>
            <a:ext cx="5184775" cy="2640013"/>
          </a:xfrm>
          <a:prstGeom prst="rect">
            <a:avLst/>
          </a:prstGeom>
          <a:solidFill>
            <a:srgbClr val="FF0000">
              <a:alpha val="67058"/>
            </a:srgbClr>
          </a:solidFill>
          <a:ln w="9525">
            <a:solidFill>
              <a:schemeClr val="accent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62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2" y="4653136"/>
            <a:ext cx="201612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900113" y="5845175"/>
            <a:ext cx="7559675"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latin typeface="+mn-lt"/>
                <a:ea typeface="+mn-ea"/>
                <a:cs typeface="+mn-ea"/>
                <a:sym typeface="+mn-lt"/>
              </a:rPr>
              <a:t>所谓对异步信号进行速率适配，其实际含义就是指当异步信号的速率在一定范围内变动时，通过码速调整可将其速率转换为标准速率。</a:t>
            </a:r>
            <a:endParaRPr lang="zh-CN" altLang="en-US" sz="2000" b="0">
              <a:latin typeface="+mn-lt"/>
              <a:ea typeface="+mn-ea"/>
              <a:cs typeface="+mn-ea"/>
              <a:sym typeface="+mn-lt"/>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66243"/>
                                        </p:tgtEl>
                                        <p:attrNameLst>
                                          <p:attrName>style.visibility</p:attrName>
                                        </p:attrNameLst>
                                      </p:cBhvr>
                                      <p:to>
                                        <p:strVal val="visible"/>
                                      </p:to>
                                    </p:set>
                                    <p:anim calcmode="lin" valueType="num">
                                      <p:cBhvr additive="base">
                                        <p:cTn id="7" dur="500" fill="hold"/>
                                        <p:tgtEl>
                                          <p:spTgt spid="266243"/>
                                        </p:tgtEl>
                                        <p:attrNameLst>
                                          <p:attrName>ppt_x</p:attrName>
                                        </p:attrNameLst>
                                      </p:cBhvr>
                                      <p:tavLst>
                                        <p:tav tm="0">
                                          <p:val>
                                            <p:strVal val="0-#ppt_w/2"/>
                                          </p:val>
                                        </p:tav>
                                        <p:tav tm="100000">
                                          <p:val>
                                            <p:strVal val="#ppt_x"/>
                                          </p:val>
                                        </p:tav>
                                      </p:tavLst>
                                    </p:anim>
                                    <p:anim calcmode="lin" valueType="num">
                                      <p:cBhvr additive="base">
                                        <p:cTn id="8" dur="500" fill="hold"/>
                                        <p:tgtEl>
                                          <p:spTgt spid="26624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66244"/>
                                        </p:tgtEl>
                                        <p:attrNameLst>
                                          <p:attrName>style.visibility</p:attrName>
                                        </p:attrNameLst>
                                      </p:cBhvr>
                                      <p:to>
                                        <p:strVal val="visible"/>
                                      </p:to>
                                    </p:set>
                                    <p:anim calcmode="lin" valueType="num">
                                      <p:cBhvr additive="base">
                                        <p:cTn id="13" dur="500" fill="hold"/>
                                        <p:tgtEl>
                                          <p:spTgt spid="266244"/>
                                        </p:tgtEl>
                                        <p:attrNameLst>
                                          <p:attrName>ppt_x</p:attrName>
                                        </p:attrNameLst>
                                      </p:cBhvr>
                                      <p:tavLst>
                                        <p:tav tm="0">
                                          <p:val>
                                            <p:strVal val="0-#ppt_w/2"/>
                                          </p:val>
                                        </p:tav>
                                        <p:tav tm="100000">
                                          <p:val>
                                            <p:strVal val="#ppt_x"/>
                                          </p:val>
                                        </p:tav>
                                      </p:tavLst>
                                    </p:anim>
                                    <p:anim calcmode="lin" valueType="num">
                                      <p:cBhvr additive="base">
                                        <p:cTn id="14" dur="500" fill="hold"/>
                                        <p:tgtEl>
                                          <p:spTgt spid="26624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ChangeArrowheads="1"/>
          </p:cNvSpPr>
          <p:nvPr/>
        </p:nvSpPr>
        <p:spPr bwMode="auto">
          <a:xfrm>
            <a:off x="358318" y="1191650"/>
            <a:ext cx="8270875" cy="1377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defRPr/>
            </a:pPr>
            <a:r>
              <a:rPr lang="en-US" altLang="zh-CN" sz="2400" dirty="0">
                <a:latin typeface="+mn-lt"/>
                <a:ea typeface="+mn-ea"/>
                <a:cs typeface="+mn-ea"/>
                <a:sym typeface="+mn-lt"/>
              </a:rPr>
              <a:t>C4</a:t>
            </a:r>
            <a:r>
              <a:rPr lang="zh-CN" altLang="en-US" sz="2400" dirty="0">
                <a:latin typeface="+mn-lt"/>
                <a:ea typeface="+mn-ea"/>
                <a:cs typeface="+mn-ea"/>
                <a:sym typeface="+mn-lt"/>
              </a:rPr>
              <a:t>信号的帧</a:t>
            </a:r>
            <a:r>
              <a:rPr lang="en-US" altLang="zh-CN" sz="2400" dirty="0">
                <a:latin typeface="+mn-lt"/>
                <a:ea typeface="+mn-ea"/>
                <a:cs typeface="+mn-ea"/>
                <a:sym typeface="+mn-lt"/>
              </a:rPr>
              <a:t>:260</a:t>
            </a:r>
            <a:r>
              <a:rPr lang="zh-CN" altLang="en-US" sz="2400" dirty="0">
                <a:latin typeface="+mn-lt"/>
                <a:ea typeface="+mn-ea"/>
                <a:cs typeface="+mn-ea"/>
                <a:sym typeface="+mn-lt"/>
              </a:rPr>
              <a:t>列</a:t>
            </a:r>
            <a:r>
              <a:rPr lang="en-US" altLang="zh-CN" sz="2400" dirty="0">
                <a:latin typeface="+mn-lt"/>
                <a:ea typeface="+mn-ea"/>
                <a:cs typeface="+mn-ea"/>
                <a:sym typeface="+mn-lt"/>
              </a:rPr>
              <a:t>×9</a:t>
            </a:r>
            <a:r>
              <a:rPr lang="zh-CN" altLang="en-US" sz="2400" dirty="0">
                <a:latin typeface="+mn-lt"/>
                <a:ea typeface="+mn-ea"/>
                <a:cs typeface="+mn-ea"/>
                <a:sym typeface="+mn-lt"/>
              </a:rPr>
              <a:t>行（</a:t>
            </a:r>
            <a:r>
              <a:rPr lang="en-US" altLang="zh-CN" sz="2400" b="0" dirty="0">
                <a:latin typeface="+mn-lt"/>
                <a:ea typeface="+mn-ea"/>
                <a:cs typeface="+mn-ea"/>
                <a:sym typeface="+mn-lt"/>
              </a:rPr>
              <a:t>PDH</a:t>
            </a:r>
            <a:r>
              <a:rPr lang="zh-CN" altLang="en-US" sz="2400" b="0" dirty="0">
                <a:latin typeface="+mn-lt"/>
                <a:ea typeface="+mn-ea"/>
                <a:cs typeface="+mn-ea"/>
                <a:sym typeface="+mn-lt"/>
              </a:rPr>
              <a:t>信号在复用进</a:t>
            </a:r>
            <a:r>
              <a:rPr lang="en-US" altLang="zh-CN" sz="2400" b="0" dirty="0">
                <a:latin typeface="+mn-lt"/>
                <a:ea typeface="+mn-ea"/>
                <a:cs typeface="+mn-ea"/>
                <a:sym typeface="+mn-lt"/>
              </a:rPr>
              <a:t>STM-N</a:t>
            </a:r>
            <a:r>
              <a:rPr lang="zh-CN" altLang="en-US" sz="2400" b="0" dirty="0">
                <a:latin typeface="+mn-lt"/>
                <a:ea typeface="+mn-ea"/>
                <a:cs typeface="+mn-ea"/>
                <a:sym typeface="+mn-lt"/>
              </a:rPr>
              <a:t>中时其块状帧一直保持是</a:t>
            </a:r>
            <a:r>
              <a:rPr lang="en-US" altLang="zh-CN" sz="2400" b="0" dirty="0">
                <a:latin typeface="+mn-lt"/>
                <a:ea typeface="+mn-ea"/>
                <a:cs typeface="+mn-ea"/>
                <a:sym typeface="+mn-lt"/>
              </a:rPr>
              <a:t>9</a:t>
            </a:r>
            <a:r>
              <a:rPr lang="zh-CN" altLang="en-US" sz="2400" b="0" dirty="0">
                <a:latin typeface="+mn-lt"/>
                <a:ea typeface="+mn-ea"/>
                <a:cs typeface="+mn-ea"/>
                <a:sym typeface="+mn-lt"/>
              </a:rPr>
              <a:t>行</a:t>
            </a:r>
            <a:r>
              <a:rPr lang="zh-CN" altLang="en-US" sz="2400" dirty="0">
                <a:latin typeface="+mn-lt"/>
                <a:ea typeface="+mn-ea"/>
                <a:cs typeface="+mn-ea"/>
                <a:sym typeface="+mn-lt"/>
              </a:rPr>
              <a:t>）那么</a:t>
            </a:r>
            <a:r>
              <a:rPr lang="en-US" altLang="zh-CN" sz="2400" dirty="0">
                <a:latin typeface="+mn-lt"/>
                <a:ea typeface="+mn-ea"/>
                <a:cs typeface="+mn-ea"/>
                <a:sym typeface="+mn-lt"/>
              </a:rPr>
              <a:t>E4</a:t>
            </a:r>
            <a:r>
              <a:rPr lang="zh-CN" altLang="en-US" sz="2400" dirty="0">
                <a:latin typeface="+mn-lt"/>
                <a:ea typeface="+mn-ea"/>
                <a:cs typeface="+mn-ea"/>
                <a:sym typeface="+mn-lt"/>
              </a:rPr>
              <a:t>信号适配速率后的信号速率（也就是</a:t>
            </a:r>
            <a:r>
              <a:rPr lang="en-US" altLang="zh-CN" sz="2400" dirty="0">
                <a:latin typeface="+mn-lt"/>
                <a:ea typeface="+mn-ea"/>
                <a:cs typeface="+mn-ea"/>
                <a:sym typeface="+mn-lt"/>
              </a:rPr>
              <a:t>C4</a:t>
            </a:r>
            <a:r>
              <a:rPr lang="zh-CN" altLang="en-US" sz="2400" dirty="0">
                <a:latin typeface="+mn-lt"/>
                <a:ea typeface="+mn-ea"/>
                <a:cs typeface="+mn-ea"/>
                <a:sym typeface="+mn-lt"/>
              </a:rPr>
              <a:t>信号的速率）为：</a:t>
            </a:r>
            <a:endParaRPr lang="zh-CN" altLang="en-US" sz="2400" dirty="0">
              <a:latin typeface="+mn-lt"/>
              <a:ea typeface="+mn-ea"/>
              <a:cs typeface="+mn-ea"/>
              <a:sym typeface="+mn-lt"/>
            </a:endParaRPr>
          </a:p>
        </p:txBody>
      </p:sp>
      <p:sp>
        <p:nvSpPr>
          <p:cNvPr id="267267" name="Rectangle 3"/>
          <p:cNvSpPr>
            <a:spLocks noChangeArrowheads="1"/>
          </p:cNvSpPr>
          <p:nvPr/>
        </p:nvSpPr>
        <p:spPr bwMode="auto">
          <a:xfrm>
            <a:off x="755650" y="2570163"/>
            <a:ext cx="79930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800">
                <a:latin typeface="+mn-lt"/>
                <a:ea typeface="+mn-ea"/>
                <a:cs typeface="+mn-ea"/>
                <a:sym typeface="+mn-lt"/>
              </a:rPr>
              <a:t>8000</a:t>
            </a:r>
            <a:r>
              <a:rPr lang="zh-CN" altLang="en-US" sz="2800">
                <a:latin typeface="+mn-lt"/>
                <a:ea typeface="+mn-ea"/>
                <a:cs typeface="+mn-ea"/>
                <a:sym typeface="+mn-lt"/>
              </a:rPr>
              <a:t>帧</a:t>
            </a:r>
            <a:r>
              <a:rPr lang="en-US" altLang="zh-CN" sz="2800">
                <a:latin typeface="+mn-lt"/>
                <a:ea typeface="+mn-ea"/>
                <a:cs typeface="+mn-ea"/>
                <a:sym typeface="+mn-lt"/>
              </a:rPr>
              <a:t>/</a:t>
            </a:r>
            <a:r>
              <a:rPr lang="zh-CN" altLang="en-US" sz="2800">
                <a:latin typeface="+mn-lt"/>
                <a:ea typeface="+mn-ea"/>
                <a:cs typeface="+mn-ea"/>
                <a:sym typeface="+mn-lt"/>
              </a:rPr>
              <a:t>秒</a:t>
            </a:r>
            <a:r>
              <a:rPr lang="en-US" altLang="zh-CN" sz="2800">
                <a:latin typeface="+mn-lt"/>
                <a:ea typeface="+mn-ea"/>
                <a:cs typeface="+mn-ea"/>
                <a:sym typeface="+mn-lt"/>
              </a:rPr>
              <a:t>× 9</a:t>
            </a:r>
            <a:r>
              <a:rPr lang="zh-CN" altLang="en-US" sz="2800">
                <a:latin typeface="+mn-lt"/>
                <a:ea typeface="+mn-ea"/>
                <a:cs typeface="+mn-ea"/>
                <a:sym typeface="+mn-lt"/>
              </a:rPr>
              <a:t>行</a:t>
            </a:r>
            <a:r>
              <a:rPr lang="en-US" altLang="zh-CN" sz="2800">
                <a:latin typeface="+mn-lt"/>
                <a:ea typeface="+mn-ea"/>
                <a:cs typeface="+mn-ea"/>
                <a:sym typeface="+mn-lt"/>
              </a:rPr>
              <a:t>× 260</a:t>
            </a:r>
            <a:r>
              <a:rPr lang="zh-CN" altLang="en-US" sz="2800">
                <a:latin typeface="+mn-lt"/>
                <a:ea typeface="+mn-ea"/>
                <a:cs typeface="+mn-ea"/>
                <a:sym typeface="+mn-lt"/>
              </a:rPr>
              <a:t>列</a:t>
            </a:r>
            <a:r>
              <a:rPr lang="en-US" altLang="zh-CN" sz="2800">
                <a:latin typeface="+mn-lt"/>
                <a:ea typeface="+mn-ea"/>
                <a:cs typeface="+mn-ea"/>
                <a:sym typeface="+mn-lt"/>
              </a:rPr>
              <a:t>× 8bit=149.760Mbit/s</a:t>
            </a:r>
            <a:endParaRPr lang="en-US" altLang="zh-CN" sz="2800">
              <a:latin typeface="+mn-lt"/>
              <a:ea typeface="+mn-ea"/>
              <a:cs typeface="+mn-ea"/>
              <a:sym typeface="+mn-lt"/>
            </a:endParaRPr>
          </a:p>
        </p:txBody>
      </p:sp>
      <p:sp>
        <p:nvSpPr>
          <p:cNvPr id="5" name="Rectangle 2"/>
          <p:cNvSpPr>
            <a:spLocks noChangeArrowheads="1"/>
          </p:cNvSpPr>
          <p:nvPr/>
        </p:nvSpPr>
        <p:spPr bwMode="auto">
          <a:xfrm>
            <a:off x="790575" y="4973638"/>
            <a:ext cx="78851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000" b="0" dirty="0">
                <a:latin typeface="+mn-lt"/>
                <a:ea typeface="+mn-ea"/>
                <a:cs typeface="+mn-ea"/>
                <a:sym typeface="+mn-lt"/>
              </a:rPr>
              <a:t>E4</a:t>
            </a:r>
            <a:r>
              <a:rPr lang="zh-CN" altLang="en-US" sz="2000" b="0" dirty="0">
                <a:latin typeface="+mn-lt"/>
                <a:ea typeface="+mn-ea"/>
                <a:cs typeface="+mn-ea"/>
                <a:sym typeface="+mn-lt"/>
              </a:rPr>
              <a:t>信号的速率范围是（</a:t>
            </a:r>
            <a:r>
              <a:rPr lang="en-US" altLang="zh-CN" sz="2000" b="0" dirty="0">
                <a:latin typeface="+mn-lt"/>
                <a:ea typeface="+mn-ea"/>
                <a:cs typeface="+mn-ea"/>
                <a:sym typeface="+mn-lt"/>
              </a:rPr>
              <a:t>G.703</a:t>
            </a:r>
            <a:r>
              <a:rPr lang="zh-CN" altLang="en-US" sz="2000" b="0" dirty="0">
                <a:latin typeface="+mn-lt"/>
                <a:ea typeface="+mn-ea"/>
                <a:cs typeface="+mn-ea"/>
                <a:sym typeface="+mn-lt"/>
              </a:rPr>
              <a:t>规范标准）</a:t>
            </a:r>
            <a:r>
              <a:rPr lang="en-US" altLang="zh-CN" sz="2000" b="0" dirty="0">
                <a:latin typeface="+mn-lt"/>
                <a:ea typeface="+mn-ea"/>
                <a:cs typeface="+mn-ea"/>
                <a:sym typeface="+mn-lt"/>
              </a:rPr>
              <a:t>(139.261</a:t>
            </a:r>
            <a:r>
              <a:rPr lang="zh-CN" altLang="en-US" sz="2000" b="0" dirty="0">
                <a:latin typeface="+mn-lt"/>
                <a:ea typeface="+mn-ea"/>
                <a:cs typeface="+mn-ea"/>
                <a:sym typeface="+mn-lt"/>
              </a:rPr>
              <a:t>－</a:t>
            </a:r>
            <a:r>
              <a:rPr lang="en-US" altLang="zh-CN" sz="2000" b="0" dirty="0">
                <a:latin typeface="+mn-lt"/>
                <a:ea typeface="+mn-ea"/>
                <a:cs typeface="+mn-ea"/>
                <a:sym typeface="+mn-lt"/>
              </a:rPr>
              <a:t>139.266)Mbit/s</a:t>
            </a:r>
            <a:endParaRPr lang="en-US" altLang="zh-CN" sz="2000" b="0" dirty="0">
              <a:latin typeface="+mn-lt"/>
              <a:ea typeface="+mn-ea"/>
              <a:cs typeface="+mn-ea"/>
              <a:sym typeface="+mn-lt"/>
            </a:endParaRPr>
          </a:p>
        </p:txBody>
      </p:sp>
      <p:sp>
        <p:nvSpPr>
          <p:cNvPr id="6" name="Rectangle 3"/>
          <p:cNvSpPr>
            <a:spLocks noChangeArrowheads="1"/>
          </p:cNvSpPr>
          <p:nvPr/>
        </p:nvSpPr>
        <p:spPr bwMode="auto">
          <a:xfrm>
            <a:off x="774700" y="3216275"/>
            <a:ext cx="7632700" cy="1075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a:latin typeface="+mn-lt"/>
                <a:ea typeface="+mn-ea"/>
                <a:cs typeface="+mn-ea"/>
                <a:sym typeface="+mn-lt"/>
              </a:rPr>
              <a:t>通过速率适配可将这个速率范围的</a:t>
            </a:r>
            <a:r>
              <a:rPr lang="en-US" altLang="zh-CN" sz="2800" dirty="0">
                <a:latin typeface="+mn-lt"/>
                <a:ea typeface="+mn-ea"/>
                <a:cs typeface="+mn-ea"/>
                <a:sym typeface="+mn-lt"/>
              </a:rPr>
              <a:t>E4</a:t>
            </a:r>
            <a:r>
              <a:rPr lang="zh-CN" altLang="en-US" sz="2800" dirty="0">
                <a:latin typeface="+mn-lt"/>
                <a:ea typeface="+mn-ea"/>
                <a:cs typeface="+mn-ea"/>
                <a:sym typeface="+mn-lt"/>
              </a:rPr>
              <a:t>信号，调整成标准的</a:t>
            </a:r>
            <a:r>
              <a:rPr lang="en-US" altLang="zh-CN" sz="2800" dirty="0">
                <a:latin typeface="+mn-lt"/>
                <a:ea typeface="+mn-ea"/>
                <a:cs typeface="+mn-ea"/>
                <a:sym typeface="+mn-lt"/>
              </a:rPr>
              <a:t>C4</a:t>
            </a:r>
            <a:r>
              <a:rPr lang="zh-CN" altLang="en-US" sz="2800" dirty="0">
                <a:latin typeface="+mn-lt"/>
                <a:ea typeface="+mn-ea"/>
                <a:cs typeface="+mn-ea"/>
                <a:sym typeface="+mn-lt"/>
              </a:rPr>
              <a:t>速率，也就是说能够装入</a:t>
            </a:r>
            <a:r>
              <a:rPr lang="en-US" altLang="zh-CN" sz="2800" dirty="0">
                <a:latin typeface="+mn-lt"/>
                <a:ea typeface="+mn-ea"/>
                <a:cs typeface="+mn-ea"/>
                <a:sym typeface="+mn-lt"/>
              </a:rPr>
              <a:t>C4</a:t>
            </a:r>
            <a:r>
              <a:rPr lang="zh-CN" altLang="en-US" sz="2800" dirty="0">
                <a:latin typeface="+mn-lt"/>
                <a:ea typeface="+mn-ea"/>
                <a:cs typeface="+mn-ea"/>
                <a:sym typeface="+mn-lt"/>
              </a:rPr>
              <a:t>容器。</a:t>
            </a:r>
            <a:endParaRPr lang="zh-CN" altLang="en-US" sz="2800" dirty="0">
              <a:latin typeface="+mn-lt"/>
              <a:ea typeface="+mn-ea"/>
              <a:cs typeface="+mn-ea"/>
              <a:sym typeface="+mn-lt"/>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7267"/>
                                        </p:tgtEl>
                                        <p:attrNameLst>
                                          <p:attrName>style.visibility</p:attrName>
                                        </p:attrNameLst>
                                      </p:cBhvr>
                                      <p:to>
                                        <p:strVal val="visible"/>
                                      </p:to>
                                    </p:set>
                                    <p:anim calcmode="lin" valueType="num">
                                      <p:cBhvr additive="base">
                                        <p:cTn id="7" dur="500" fill="hold"/>
                                        <p:tgtEl>
                                          <p:spTgt spid="267267"/>
                                        </p:tgtEl>
                                        <p:attrNameLst>
                                          <p:attrName>ppt_x</p:attrName>
                                        </p:attrNameLst>
                                      </p:cBhvr>
                                      <p:tavLst>
                                        <p:tav tm="0">
                                          <p:val>
                                            <p:strVal val="#ppt_x"/>
                                          </p:val>
                                        </p:tav>
                                        <p:tav tm="100000">
                                          <p:val>
                                            <p:strVal val="#ppt_x"/>
                                          </p:val>
                                        </p:tav>
                                      </p:tavLst>
                                    </p:anim>
                                    <p:anim calcmode="lin" valueType="num">
                                      <p:cBhvr additive="base">
                                        <p:cTn id="8" dur="500" fill="hold"/>
                                        <p:tgtEl>
                                          <p:spTgt spid="26726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autoUpdateAnimBg="0"/>
      <p:bldP spid="5" grpId="0" autoUpdateAnimBg="0"/>
      <p:bldP spid="6" grpId="0"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3"/>
          <p:cNvSpPr>
            <a:spLocks noChangeArrowheads="1"/>
          </p:cNvSpPr>
          <p:nvPr/>
        </p:nvSpPr>
        <p:spPr bwMode="auto">
          <a:xfrm>
            <a:off x="466176" y="1299765"/>
            <a:ext cx="8137525" cy="137787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2</a:t>
            </a:r>
            <a:r>
              <a:rPr lang="zh-CN" altLang="en-US" sz="2400" dirty="0">
                <a:latin typeface="+mn-lt"/>
                <a:ea typeface="+mn-ea"/>
                <a:cs typeface="+mn-ea"/>
                <a:sym typeface="+mn-lt"/>
              </a:rPr>
              <a:t>） 为了能够对</a:t>
            </a:r>
            <a:r>
              <a:rPr lang="en-US" altLang="zh-CN" sz="2400" dirty="0">
                <a:latin typeface="+mn-lt"/>
                <a:ea typeface="+mn-ea"/>
                <a:cs typeface="+mn-ea"/>
                <a:sym typeface="+mn-lt"/>
              </a:rPr>
              <a:t>140Mbit/s</a:t>
            </a:r>
            <a:r>
              <a:rPr lang="zh-CN" altLang="en-US" sz="2400" dirty="0">
                <a:latin typeface="+mn-lt"/>
                <a:ea typeface="+mn-ea"/>
                <a:cs typeface="+mn-ea"/>
                <a:sym typeface="+mn-lt"/>
              </a:rPr>
              <a:t>的通道信号进行监控，在复用过程中要在</a:t>
            </a:r>
            <a:r>
              <a:rPr lang="en-US" altLang="zh-CN" sz="2400" dirty="0">
                <a:latin typeface="+mn-lt"/>
                <a:ea typeface="+mn-ea"/>
                <a:cs typeface="+mn-ea"/>
                <a:sym typeface="+mn-lt"/>
              </a:rPr>
              <a:t>C4</a:t>
            </a:r>
            <a:r>
              <a:rPr lang="zh-CN" altLang="en-US" sz="2400" dirty="0">
                <a:latin typeface="+mn-lt"/>
                <a:ea typeface="+mn-ea"/>
                <a:cs typeface="+mn-ea"/>
                <a:sym typeface="+mn-lt"/>
              </a:rPr>
              <a:t>的块状帧前加上</a:t>
            </a:r>
            <a:r>
              <a:rPr lang="zh-CN" altLang="en-US" sz="2400" dirty="0">
                <a:solidFill>
                  <a:srgbClr val="FF0000"/>
                </a:solidFill>
                <a:latin typeface="+mn-lt"/>
                <a:ea typeface="+mn-ea"/>
                <a:cs typeface="+mn-ea"/>
                <a:sym typeface="+mn-lt"/>
              </a:rPr>
              <a:t>一列通道开销字节</a:t>
            </a:r>
            <a:r>
              <a:rPr lang="zh-CN" altLang="en-US" sz="2400" dirty="0">
                <a:latin typeface="+mn-lt"/>
                <a:ea typeface="+mn-ea"/>
                <a:cs typeface="+mn-ea"/>
                <a:sym typeface="+mn-lt"/>
              </a:rPr>
              <a:t>（高阶通道开销</a:t>
            </a:r>
            <a:r>
              <a:rPr lang="en-US" altLang="zh-CN" sz="2400" dirty="0">
                <a:latin typeface="+mn-lt"/>
                <a:ea typeface="+mn-ea"/>
                <a:cs typeface="+mn-ea"/>
                <a:sym typeface="+mn-lt"/>
              </a:rPr>
              <a:t>VC4-POH </a:t>
            </a:r>
            <a:r>
              <a:rPr lang="zh-CN" altLang="en-US" sz="2400" dirty="0">
                <a:latin typeface="+mn-lt"/>
                <a:ea typeface="+mn-ea"/>
                <a:cs typeface="+mn-ea"/>
                <a:sym typeface="+mn-lt"/>
              </a:rPr>
              <a:t>），此时信号成为</a:t>
            </a:r>
            <a:r>
              <a:rPr lang="en-US" altLang="zh-CN" sz="2400" dirty="0">
                <a:latin typeface="+mn-lt"/>
                <a:ea typeface="+mn-ea"/>
                <a:cs typeface="+mn-ea"/>
                <a:sym typeface="+mn-lt"/>
              </a:rPr>
              <a:t>VC4</a:t>
            </a:r>
            <a:r>
              <a:rPr lang="zh-CN" altLang="en-US" sz="2400" dirty="0">
                <a:latin typeface="+mn-lt"/>
                <a:ea typeface="+mn-ea"/>
                <a:cs typeface="+mn-ea"/>
                <a:sym typeface="+mn-lt"/>
              </a:rPr>
              <a:t>信息结构</a:t>
            </a:r>
            <a:r>
              <a:rPr lang="en-US" altLang="zh-CN" sz="2400" dirty="0">
                <a:latin typeface="+mn-lt"/>
                <a:ea typeface="+mn-ea"/>
                <a:cs typeface="+mn-ea"/>
                <a:sym typeface="+mn-lt"/>
              </a:rPr>
              <a:t>——</a:t>
            </a:r>
            <a:r>
              <a:rPr lang="zh-CN" altLang="en-US" sz="2400" dirty="0">
                <a:latin typeface="+mn-lt"/>
                <a:ea typeface="+mn-ea"/>
                <a:cs typeface="+mn-ea"/>
                <a:sym typeface="+mn-lt"/>
              </a:rPr>
              <a:t>映射</a:t>
            </a:r>
            <a:endParaRPr lang="zh-CN" altLang="en-US" sz="2400" dirty="0">
              <a:latin typeface="+mn-lt"/>
              <a:ea typeface="+mn-ea"/>
              <a:cs typeface="+mn-ea"/>
              <a:sym typeface="+mn-lt"/>
            </a:endParaRPr>
          </a:p>
        </p:txBody>
      </p:sp>
      <p:pic>
        <p:nvPicPr>
          <p:cNvPr id="74755"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751653" y="2852936"/>
            <a:ext cx="5566569" cy="2094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660" name="Rectangle 2"/>
          <p:cNvSpPr>
            <a:spLocks noChangeArrowheads="1"/>
          </p:cNvSpPr>
          <p:nvPr/>
        </p:nvSpPr>
        <p:spPr bwMode="auto">
          <a:xfrm>
            <a:off x="763340" y="5037137"/>
            <a:ext cx="7812088"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dirty="0">
                <a:latin typeface="+mn-lt"/>
                <a:ea typeface="+mn-ea"/>
                <a:cs typeface="+mn-ea"/>
                <a:sym typeface="+mn-lt"/>
              </a:rPr>
              <a:t> </a:t>
            </a:r>
            <a:r>
              <a:rPr lang="en-US" altLang="zh-CN" sz="2400" dirty="0">
                <a:latin typeface="+mn-lt"/>
                <a:ea typeface="+mn-ea"/>
                <a:cs typeface="+mn-ea"/>
                <a:sym typeface="+mn-lt"/>
              </a:rPr>
              <a:t>VC4</a:t>
            </a:r>
            <a:r>
              <a:rPr lang="zh-CN" altLang="en-US" sz="2400" dirty="0">
                <a:latin typeface="+mn-lt"/>
                <a:ea typeface="+mn-ea"/>
                <a:cs typeface="+mn-ea"/>
                <a:sym typeface="+mn-lt"/>
              </a:rPr>
              <a:t>是与</a:t>
            </a:r>
            <a:r>
              <a:rPr lang="en-US" altLang="zh-CN" sz="2400" dirty="0">
                <a:latin typeface="+mn-lt"/>
                <a:ea typeface="+mn-ea"/>
                <a:cs typeface="+mn-ea"/>
                <a:sym typeface="+mn-lt"/>
              </a:rPr>
              <a:t>140Mbit/</a:t>
            </a:r>
            <a:r>
              <a:rPr lang="en-US" altLang="zh-CN" sz="2400" dirty="0" err="1">
                <a:latin typeface="+mn-lt"/>
                <a:ea typeface="+mn-ea"/>
                <a:cs typeface="+mn-ea"/>
                <a:sym typeface="+mn-lt"/>
              </a:rPr>
              <a:t>sPDH</a:t>
            </a:r>
            <a:r>
              <a:rPr lang="zh-CN" altLang="en-US" sz="2400" dirty="0">
                <a:latin typeface="+mn-lt"/>
                <a:ea typeface="+mn-ea"/>
                <a:cs typeface="+mn-ea"/>
                <a:sym typeface="+mn-lt"/>
              </a:rPr>
              <a:t>信号相对应的标准虚容器，此过程相当于对</a:t>
            </a:r>
            <a:r>
              <a:rPr lang="en-US" altLang="zh-CN" sz="2400" dirty="0">
                <a:latin typeface="+mn-lt"/>
                <a:ea typeface="+mn-ea"/>
                <a:cs typeface="+mn-ea"/>
                <a:sym typeface="+mn-lt"/>
              </a:rPr>
              <a:t>C4</a:t>
            </a:r>
            <a:r>
              <a:rPr lang="zh-CN" altLang="en-US" sz="2400" dirty="0">
                <a:latin typeface="+mn-lt"/>
                <a:ea typeface="+mn-ea"/>
                <a:cs typeface="+mn-ea"/>
                <a:sym typeface="+mn-lt"/>
              </a:rPr>
              <a:t>信号再打一个包封，将对通道进行监控管理的开销（</a:t>
            </a:r>
            <a:r>
              <a:rPr lang="en-US" altLang="zh-CN" sz="2400" dirty="0">
                <a:latin typeface="+mn-lt"/>
                <a:ea typeface="+mn-ea"/>
                <a:cs typeface="+mn-ea"/>
                <a:sym typeface="+mn-lt"/>
              </a:rPr>
              <a:t>POH</a:t>
            </a:r>
            <a:r>
              <a:rPr lang="zh-CN" altLang="en-US" sz="2400" dirty="0">
                <a:latin typeface="+mn-lt"/>
                <a:ea typeface="+mn-ea"/>
                <a:cs typeface="+mn-ea"/>
                <a:sym typeface="+mn-lt"/>
              </a:rPr>
              <a:t>） 打入包封中去，以</a:t>
            </a:r>
            <a:r>
              <a:rPr lang="zh-CN" altLang="en-US" sz="2400" dirty="0">
                <a:solidFill>
                  <a:srgbClr val="FF0000"/>
                </a:solidFill>
                <a:latin typeface="+mn-lt"/>
                <a:ea typeface="+mn-ea"/>
                <a:cs typeface="+mn-ea"/>
                <a:sym typeface="+mn-lt"/>
              </a:rPr>
              <a:t>实现对通道信号的实时监控。</a:t>
            </a:r>
            <a:endParaRPr lang="zh-CN" altLang="en-US" sz="2400" dirty="0">
              <a:solidFill>
                <a:srgbClr val="FF0000"/>
              </a:solidFill>
              <a:latin typeface="+mn-lt"/>
              <a:ea typeface="+mn-ea"/>
              <a:cs typeface="+mn-ea"/>
              <a:sym typeface="+mn-lt"/>
            </a:endParaRPr>
          </a:p>
        </p:txBody>
      </p:sp>
    </p:spTree>
  </p:cSld>
  <p:clrMapOvr>
    <a:masterClrMapping/>
  </p:clrMapOvr>
  <p:transition spd="med">
    <p:check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304800" y="685800"/>
            <a:ext cx="8686800" cy="938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endParaRPr lang="zh-CN" altLang="en-US" sz="2400">
              <a:latin typeface="+mn-lt"/>
              <a:ea typeface="+mn-ea"/>
              <a:cs typeface="+mn-ea"/>
              <a:sym typeface="+mn-lt"/>
            </a:endParaRPr>
          </a:p>
          <a:p>
            <a:pPr eaLnBrk="1" latinLnBrk="0" hangingPunct="1">
              <a:lnSpc>
                <a:spcPct val="120000"/>
              </a:lnSpc>
              <a:spcBef>
                <a:spcPct val="0"/>
              </a:spcBef>
              <a:buFontTx/>
              <a:buNone/>
              <a:defRPr/>
            </a:pPr>
            <a:r>
              <a:rPr lang="zh-CN" altLang="en-US" sz="2400" b="0">
                <a:latin typeface="+mn-lt"/>
                <a:ea typeface="+mn-ea"/>
                <a:cs typeface="+mn-ea"/>
                <a:sym typeface="+mn-lt"/>
              </a:rPr>
              <a:t>        </a:t>
            </a:r>
            <a:endParaRPr lang="zh-CN" altLang="en-US" sz="2400" b="0">
              <a:latin typeface="+mn-lt"/>
              <a:ea typeface="+mn-ea"/>
              <a:cs typeface="+mn-ea"/>
              <a:sym typeface="+mn-lt"/>
            </a:endParaRPr>
          </a:p>
        </p:txBody>
      </p:sp>
      <p:grpSp>
        <p:nvGrpSpPr>
          <p:cNvPr id="12291" name="Group 3"/>
          <p:cNvGrpSpPr/>
          <p:nvPr/>
        </p:nvGrpSpPr>
        <p:grpSpPr bwMode="auto">
          <a:xfrm>
            <a:off x="827088" y="1557338"/>
            <a:ext cx="5562600" cy="4267200"/>
            <a:chOff x="720" y="576"/>
            <a:chExt cx="3504" cy="2688"/>
          </a:xfrm>
        </p:grpSpPr>
        <p:sp>
          <p:nvSpPr>
            <p:cNvPr id="8196" name="Text Box 4"/>
            <p:cNvSpPr txBox="1">
              <a:spLocks noChangeArrowheads="1"/>
            </p:cNvSpPr>
            <p:nvPr/>
          </p:nvSpPr>
          <p:spPr bwMode="auto">
            <a:xfrm>
              <a:off x="720" y="1690"/>
              <a:ext cx="624"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传输介质</a:t>
              </a:r>
              <a:endParaRPr lang="zh-CN" altLang="en-US" sz="2400" b="0">
                <a:latin typeface="+mn-lt"/>
                <a:ea typeface="+mn-ea"/>
                <a:cs typeface="+mn-ea"/>
                <a:sym typeface="+mn-lt"/>
              </a:endParaRPr>
            </a:p>
          </p:txBody>
        </p:sp>
        <p:sp>
          <p:nvSpPr>
            <p:cNvPr id="8197" name="Text Box 5"/>
            <p:cNvSpPr txBox="1">
              <a:spLocks noChangeArrowheads="1"/>
            </p:cNvSpPr>
            <p:nvPr/>
          </p:nvSpPr>
          <p:spPr bwMode="auto">
            <a:xfrm>
              <a:off x="1632" y="1008"/>
              <a:ext cx="576"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有线介质</a:t>
              </a:r>
              <a:endParaRPr lang="zh-CN" altLang="en-US" sz="2400" b="0">
                <a:latin typeface="+mn-lt"/>
                <a:ea typeface="+mn-ea"/>
                <a:cs typeface="+mn-ea"/>
                <a:sym typeface="+mn-lt"/>
              </a:endParaRPr>
            </a:p>
          </p:txBody>
        </p:sp>
        <p:sp>
          <p:nvSpPr>
            <p:cNvPr id="8198" name="Text Box 6"/>
            <p:cNvSpPr txBox="1">
              <a:spLocks noChangeArrowheads="1"/>
            </p:cNvSpPr>
            <p:nvPr/>
          </p:nvSpPr>
          <p:spPr bwMode="auto">
            <a:xfrm>
              <a:off x="1632" y="2592"/>
              <a:ext cx="1056" cy="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无线介质</a:t>
              </a:r>
              <a:endParaRPr lang="zh-CN" altLang="en-US" sz="2400" b="0">
                <a:latin typeface="+mn-lt"/>
                <a:ea typeface="+mn-ea"/>
                <a:cs typeface="+mn-ea"/>
                <a:sym typeface="+mn-lt"/>
              </a:endParaRPr>
            </a:p>
          </p:txBody>
        </p:sp>
        <p:sp>
          <p:nvSpPr>
            <p:cNvPr id="8199" name="Text Box 7"/>
            <p:cNvSpPr txBox="1">
              <a:spLocks noChangeArrowheads="1"/>
            </p:cNvSpPr>
            <p:nvPr/>
          </p:nvSpPr>
          <p:spPr bwMode="auto">
            <a:xfrm>
              <a:off x="2544" y="768"/>
              <a:ext cx="576" cy="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电缆</a:t>
              </a:r>
              <a:endParaRPr lang="zh-CN" altLang="en-US" sz="2400" b="0">
                <a:latin typeface="+mn-lt"/>
                <a:ea typeface="+mn-ea"/>
                <a:cs typeface="+mn-ea"/>
                <a:sym typeface="+mn-lt"/>
              </a:endParaRPr>
            </a:p>
            <a:p>
              <a:pPr eaLnBrk="1" latinLnBrk="0" hangingPunct="1">
                <a:lnSpc>
                  <a:spcPct val="120000"/>
                </a:lnSpc>
                <a:spcBef>
                  <a:spcPct val="0"/>
                </a:spcBef>
                <a:buFontTx/>
                <a:buNone/>
                <a:defRPr/>
              </a:pPr>
              <a:endParaRPr lang="zh-CN" altLang="en-US" sz="2400" b="0">
                <a:latin typeface="+mn-lt"/>
                <a:ea typeface="+mn-ea"/>
                <a:cs typeface="+mn-ea"/>
                <a:sym typeface="+mn-lt"/>
              </a:endParaRPr>
            </a:p>
            <a:p>
              <a:pPr eaLnBrk="1" latinLnBrk="0" hangingPunct="1">
                <a:lnSpc>
                  <a:spcPct val="120000"/>
                </a:lnSpc>
                <a:spcBef>
                  <a:spcPct val="0"/>
                </a:spcBef>
                <a:buFontTx/>
                <a:buNone/>
                <a:defRPr/>
              </a:pPr>
              <a:r>
                <a:rPr lang="zh-CN" altLang="en-US" sz="2400" b="0">
                  <a:latin typeface="+mn-lt"/>
                  <a:ea typeface="+mn-ea"/>
                  <a:cs typeface="+mn-ea"/>
                  <a:sym typeface="+mn-lt"/>
                </a:rPr>
                <a:t>光缆</a:t>
              </a:r>
              <a:endParaRPr lang="zh-CN" altLang="en-US" sz="2400" b="0">
                <a:latin typeface="+mn-lt"/>
                <a:ea typeface="+mn-ea"/>
                <a:cs typeface="+mn-ea"/>
                <a:sym typeface="+mn-lt"/>
              </a:endParaRPr>
            </a:p>
          </p:txBody>
        </p:sp>
        <p:sp>
          <p:nvSpPr>
            <p:cNvPr id="8200" name="Text Box 8"/>
            <p:cNvSpPr txBox="1">
              <a:spLocks noChangeArrowheads="1"/>
            </p:cNvSpPr>
            <p:nvPr/>
          </p:nvSpPr>
          <p:spPr bwMode="auto">
            <a:xfrm>
              <a:off x="3312" y="576"/>
              <a:ext cx="912" cy="5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双绞线</a:t>
              </a:r>
              <a:endParaRPr lang="zh-CN" altLang="en-US" sz="2400" b="0">
                <a:latin typeface="+mn-lt"/>
                <a:ea typeface="+mn-ea"/>
                <a:cs typeface="+mn-ea"/>
                <a:sym typeface="+mn-lt"/>
              </a:endParaRPr>
            </a:p>
            <a:p>
              <a:pPr eaLnBrk="1" latinLnBrk="0" hangingPunct="1">
                <a:lnSpc>
                  <a:spcPct val="120000"/>
                </a:lnSpc>
                <a:spcBef>
                  <a:spcPct val="0"/>
                </a:spcBef>
                <a:buFontTx/>
                <a:buNone/>
                <a:defRPr/>
              </a:pPr>
              <a:r>
                <a:rPr lang="zh-CN" altLang="en-US" sz="2400" b="0">
                  <a:latin typeface="+mn-lt"/>
                  <a:ea typeface="+mn-ea"/>
                  <a:cs typeface="+mn-ea"/>
                  <a:sym typeface="+mn-lt"/>
                </a:rPr>
                <a:t>同轴电缆</a:t>
              </a:r>
              <a:endParaRPr lang="zh-CN" altLang="en-US" sz="2400" b="0">
                <a:latin typeface="+mn-lt"/>
                <a:ea typeface="+mn-ea"/>
                <a:cs typeface="+mn-ea"/>
                <a:sym typeface="+mn-lt"/>
              </a:endParaRPr>
            </a:p>
          </p:txBody>
        </p:sp>
        <p:sp>
          <p:nvSpPr>
            <p:cNvPr id="8201" name="Text Box 9"/>
            <p:cNvSpPr txBox="1">
              <a:spLocks noChangeArrowheads="1"/>
            </p:cNvSpPr>
            <p:nvPr/>
          </p:nvSpPr>
          <p:spPr bwMode="auto">
            <a:xfrm>
              <a:off x="2736" y="2286"/>
              <a:ext cx="1008" cy="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无线电</a:t>
              </a:r>
              <a:endParaRPr lang="zh-CN" altLang="en-US" sz="2400" b="0">
                <a:latin typeface="+mn-lt"/>
                <a:ea typeface="+mn-ea"/>
                <a:cs typeface="+mn-ea"/>
                <a:sym typeface="+mn-lt"/>
              </a:endParaRPr>
            </a:p>
            <a:p>
              <a:pPr eaLnBrk="1" latinLnBrk="0" hangingPunct="1">
                <a:lnSpc>
                  <a:spcPct val="120000"/>
                </a:lnSpc>
                <a:spcBef>
                  <a:spcPct val="0"/>
                </a:spcBef>
                <a:buFontTx/>
                <a:buNone/>
                <a:defRPr/>
              </a:pPr>
              <a:r>
                <a:rPr lang="zh-CN" altLang="en-US" sz="2400" b="0">
                  <a:latin typeface="+mn-lt"/>
                  <a:ea typeface="+mn-ea"/>
                  <a:cs typeface="+mn-ea"/>
                  <a:sym typeface="+mn-lt"/>
                </a:rPr>
                <a:t>微波</a:t>
              </a:r>
              <a:endParaRPr lang="zh-CN" altLang="en-US" sz="2400" b="0">
                <a:latin typeface="+mn-lt"/>
                <a:ea typeface="+mn-ea"/>
                <a:cs typeface="+mn-ea"/>
                <a:sym typeface="+mn-lt"/>
              </a:endParaRPr>
            </a:p>
            <a:p>
              <a:pPr eaLnBrk="1" latinLnBrk="0" hangingPunct="1">
                <a:lnSpc>
                  <a:spcPct val="120000"/>
                </a:lnSpc>
                <a:spcBef>
                  <a:spcPct val="0"/>
                </a:spcBef>
                <a:buFontTx/>
                <a:buNone/>
                <a:defRPr/>
              </a:pPr>
              <a:r>
                <a:rPr lang="zh-CN" altLang="en-US" sz="2400" b="0">
                  <a:latin typeface="+mn-lt"/>
                  <a:ea typeface="+mn-ea"/>
                  <a:cs typeface="+mn-ea"/>
                  <a:sym typeface="+mn-lt"/>
                </a:rPr>
                <a:t>红外线</a:t>
              </a:r>
              <a:endParaRPr lang="zh-CN" altLang="en-US" sz="2400" b="0">
                <a:latin typeface="+mn-lt"/>
                <a:ea typeface="+mn-ea"/>
                <a:cs typeface="+mn-ea"/>
                <a:sym typeface="+mn-lt"/>
              </a:endParaRPr>
            </a:p>
          </p:txBody>
        </p:sp>
        <p:sp>
          <p:nvSpPr>
            <p:cNvPr id="8202" name="AutoShape 10"/>
            <p:cNvSpPr/>
            <p:nvPr/>
          </p:nvSpPr>
          <p:spPr bwMode="auto">
            <a:xfrm>
              <a:off x="1344" y="1104"/>
              <a:ext cx="240" cy="1776"/>
            </a:xfrm>
            <a:prstGeom prst="leftBrace">
              <a:avLst>
                <a:gd name="adj1" fmla="val 61667"/>
                <a:gd name="adj2" fmla="val 50000"/>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8203" name="AutoShape 11"/>
            <p:cNvSpPr/>
            <p:nvPr/>
          </p:nvSpPr>
          <p:spPr bwMode="auto">
            <a:xfrm>
              <a:off x="2208" y="864"/>
              <a:ext cx="240" cy="912"/>
            </a:xfrm>
            <a:prstGeom prst="leftBrace">
              <a:avLst>
                <a:gd name="adj1" fmla="val 31667"/>
                <a:gd name="adj2" fmla="val 50000"/>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8204" name="AutoShape 12"/>
            <p:cNvSpPr/>
            <p:nvPr/>
          </p:nvSpPr>
          <p:spPr bwMode="auto">
            <a:xfrm>
              <a:off x="3120" y="672"/>
              <a:ext cx="144" cy="528"/>
            </a:xfrm>
            <a:prstGeom prst="leftBrace">
              <a:avLst>
                <a:gd name="adj1" fmla="val 30556"/>
                <a:gd name="adj2" fmla="val 50000"/>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8205" name="AutoShape 13"/>
            <p:cNvSpPr/>
            <p:nvPr/>
          </p:nvSpPr>
          <p:spPr bwMode="auto">
            <a:xfrm>
              <a:off x="2496" y="2352"/>
              <a:ext cx="192" cy="912"/>
            </a:xfrm>
            <a:prstGeom prst="leftBrace">
              <a:avLst>
                <a:gd name="adj1" fmla="val 39583"/>
                <a:gd name="adj2" fmla="val 50000"/>
              </a:avLst>
            </a:prstGeom>
            <a:noFill/>
            <a:ln w="9525">
              <a:solidFill>
                <a:schemeClr val="tx1"/>
              </a:solidFill>
              <a:rou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gr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9" name="Rectangle 3"/>
          <p:cNvSpPr>
            <a:spLocks noChangeArrowheads="1"/>
          </p:cNvSpPr>
          <p:nvPr/>
        </p:nvSpPr>
        <p:spPr bwMode="auto">
          <a:xfrm>
            <a:off x="539750" y="1412875"/>
            <a:ext cx="8064500" cy="182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dirty="0">
                <a:latin typeface="+mn-lt"/>
                <a:ea typeface="+mn-ea"/>
                <a:cs typeface="+mn-ea"/>
                <a:sym typeface="+mn-lt"/>
              </a:rPr>
              <a:t>        虚容器（</a:t>
            </a:r>
            <a:r>
              <a:rPr lang="en-US" altLang="zh-CN" sz="2400" b="0" dirty="0">
                <a:latin typeface="+mn-lt"/>
                <a:ea typeface="+mn-ea"/>
                <a:cs typeface="+mn-ea"/>
                <a:sym typeface="+mn-lt"/>
              </a:rPr>
              <a:t>VC </a:t>
            </a:r>
            <a:r>
              <a:rPr lang="zh-CN" altLang="en-US" sz="2400" b="0" dirty="0">
                <a:latin typeface="+mn-lt"/>
                <a:ea typeface="+mn-ea"/>
                <a:cs typeface="+mn-ea"/>
                <a:sym typeface="+mn-lt"/>
              </a:rPr>
              <a:t>）的包封速率也是与</a:t>
            </a:r>
            <a:r>
              <a:rPr lang="en-US" altLang="zh-CN" sz="2400" b="0" dirty="0">
                <a:latin typeface="+mn-lt"/>
                <a:ea typeface="+mn-ea"/>
                <a:cs typeface="+mn-ea"/>
                <a:sym typeface="+mn-lt"/>
              </a:rPr>
              <a:t>SDH</a:t>
            </a:r>
            <a:r>
              <a:rPr lang="zh-CN" altLang="en-US" sz="2400" b="0" dirty="0">
                <a:latin typeface="+mn-lt"/>
                <a:ea typeface="+mn-ea"/>
                <a:cs typeface="+mn-ea"/>
                <a:sym typeface="+mn-lt"/>
              </a:rPr>
              <a:t>网络同步的，不同的</a:t>
            </a:r>
            <a:r>
              <a:rPr lang="en-US" altLang="zh-CN" sz="2400" b="0" dirty="0">
                <a:latin typeface="+mn-lt"/>
                <a:ea typeface="+mn-ea"/>
                <a:cs typeface="+mn-ea"/>
                <a:sym typeface="+mn-lt"/>
              </a:rPr>
              <a:t>VC </a:t>
            </a:r>
            <a:r>
              <a:rPr lang="zh-CN" altLang="en-US" sz="2400" b="0" dirty="0">
                <a:latin typeface="+mn-lt"/>
                <a:ea typeface="+mn-ea"/>
                <a:cs typeface="+mn-ea"/>
                <a:sym typeface="+mn-lt"/>
              </a:rPr>
              <a:t>（例如与</a:t>
            </a:r>
            <a:r>
              <a:rPr lang="en-US" altLang="zh-CN" sz="2400" b="0" dirty="0">
                <a:latin typeface="+mn-lt"/>
                <a:ea typeface="+mn-ea"/>
                <a:cs typeface="+mn-ea"/>
                <a:sym typeface="+mn-lt"/>
              </a:rPr>
              <a:t>2Mbit/s</a:t>
            </a:r>
            <a:r>
              <a:rPr lang="zh-CN" altLang="en-US" sz="2400" b="0" dirty="0">
                <a:latin typeface="+mn-lt"/>
                <a:ea typeface="+mn-ea"/>
                <a:cs typeface="+mn-ea"/>
                <a:sym typeface="+mn-lt"/>
              </a:rPr>
              <a:t>相对应的</a:t>
            </a:r>
            <a:r>
              <a:rPr lang="en-US" altLang="zh-CN" sz="2400" b="0" dirty="0">
                <a:latin typeface="+mn-lt"/>
                <a:ea typeface="+mn-ea"/>
                <a:cs typeface="+mn-ea"/>
                <a:sym typeface="+mn-lt"/>
              </a:rPr>
              <a:t>VC12</a:t>
            </a:r>
            <a:r>
              <a:rPr lang="zh-CN" altLang="en-US" sz="2400" b="0" dirty="0">
                <a:latin typeface="+mn-lt"/>
                <a:ea typeface="+mn-ea"/>
                <a:cs typeface="+mn-ea"/>
                <a:sym typeface="+mn-lt"/>
              </a:rPr>
              <a:t>、 与</a:t>
            </a:r>
            <a:r>
              <a:rPr lang="en-US" altLang="zh-CN" sz="2400" b="0" dirty="0">
                <a:latin typeface="+mn-lt"/>
                <a:ea typeface="+mn-ea"/>
                <a:cs typeface="+mn-ea"/>
                <a:sym typeface="+mn-lt"/>
              </a:rPr>
              <a:t>34Mbit/s</a:t>
            </a:r>
            <a:r>
              <a:rPr lang="zh-CN" altLang="en-US" sz="2400" b="0" dirty="0">
                <a:latin typeface="+mn-lt"/>
                <a:ea typeface="+mn-ea"/>
                <a:cs typeface="+mn-ea"/>
                <a:sym typeface="+mn-lt"/>
              </a:rPr>
              <a:t>相对应的</a:t>
            </a:r>
            <a:r>
              <a:rPr lang="en-US" altLang="zh-CN" sz="2400" b="0" dirty="0">
                <a:latin typeface="+mn-lt"/>
                <a:ea typeface="+mn-ea"/>
                <a:cs typeface="+mn-ea"/>
                <a:sym typeface="+mn-lt"/>
              </a:rPr>
              <a:t>VC3 </a:t>
            </a:r>
            <a:r>
              <a:rPr lang="zh-CN" altLang="en-US" sz="2400" b="0" dirty="0">
                <a:latin typeface="+mn-lt"/>
                <a:ea typeface="+mn-ea"/>
                <a:cs typeface="+mn-ea"/>
                <a:sym typeface="+mn-lt"/>
              </a:rPr>
              <a:t>）是相互同步的，而虚容器内部却允许装载来自不同容器的异步净负荷。</a:t>
            </a:r>
            <a:endParaRPr lang="zh-CN" altLang="en-US" sz="2400" b="0" dirty="0">
              <a:latin typeface="+mn-lt"/>
              <a:ea typeface="+mn-ea"/>
              <a:cs typeface="+mn-ea"/>
              <a:sym typeface="+mn-lt"/>
            </a:endParaRPr>
          </a:p>
        </p:txBody>
      </p:sp>
      <p:sp>
        <p:nvSpPr>
          <p:cNvPr id="270340" name="Rectangle 4"/>
          <p:cNvSpPr>
            <a:spLocks noChangeArrowheads="1"/>
          </p:cNvSpPr>
          <p:nvPr/>
        </p:nvSpPr>
        <p:spPr bwMode="auto">
          <a:xfrm>
            <a:off x="395288" y="3357563"/>
            <a:ext cx="8064500" cy="1820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       虚容器这种信息结构在</a:t>
            </a:r>
            <a:r>
              <a:rPr lang="en-US" altLang="zh-CN" sz="2400" b="0">
                <a:latin typeface="+mn-lt"/>
                <a:ea typeface="+mn-ea"/>
                <a:cs typeface="+mn-ea"/>
                <a:sym typeface="+mn-lt"/>
              </a:rPr>
              <a:t>SDH</a:t>
            </a:r>
            <a:r>
              <a:rPr lang="zh-CN" altLang="en-US" sz="2400" b="0">
                <a:latin typeface="+mn-lt"/>
                <a:ea typeface="+mn-ea"/>
                <a:cs typeface="+mn-ea"/>
                <a:sym typeface="+mn-lt"/>
              </a:rPr>
              <a:t>网络传输中保持其完整性不变，也就是可将其看成独立的单位（货包）十分灵活和方便地在通道中任一点插入或取出，进行同步复用和交叉连接处理。</a:t>
            </a:r>
            <a:endParaRPr lang="zh-CN" altLang="en-US" sz="2400" b="0">
              <a:latin typeface="+mn-lt"/>
              <a:ea typeface="+mn-ea"/>
              <a:cs typeface="+mn-ea"/>
              <a:sym typeface="+mn-lt"/>
            </a:endParaRPr>
          </a:p>
        </p:txBody>
      </p:sp>
      <p:sp>
        <p:nvSpPr>
          <p:cNvPr id="71684" name="Rectangle 2"/>
          <p:cNvSpPr>
            <a:spLocks noChangeArrowheads="1"/>
          </p:cNvSpPr>
          <p:nvPr/>
        </p:nvSpPr>
        <p:spPr bwMode="auto">
          <a:xfrm>
            <a:off x="539750" y="5300663"/>
            <a:ext cx="8064500" cy="93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    其实从高速信号中直接定位上</a:t>
            </a:r>
            <a:r>
              <a:rPr lang="en-US" altLang="zh-CN" sz="2400" b="0">
                <a:latin typeface="+mn-lt"/>
                <a:ea typeface="+mn-ea"/>
                <a:cs typeface="+mn-ea"/>
                <a:sym typeface="+mn-lt"/>
              </a:rPr>
              <a:t>/</a:t>
            </a:r>
            <a:r>
              <a:rPr lang="zh-CN" altLang="en-US" sz="2400" b="0">
                <a:latin typeface="+mn-lt"/>
                <a:ea typeface="+mn-ea"/>
                <a:cs typeface="+mn-ea"/>
                <a:sym typeface="+mn-lt"/>
              </a:rPr>
              <a:t>下的是相应信号的</a:t>
            </a:r>
            <a:r>
              <a:rPr lang="en-US" altLang="zh-CN" sz="2400" b="0">
                <a:latin typeface="+mn-lt"/>
                <a:ea typeface="+mn-ea"/>
                <a:cs typeface="+mn-ea"/>
                <a:sym typeface="+mn-lt"/>
              </a:rPr>
              <a:t>VC</a:t>
            </a:r>
            <a:r>
              <a:rPr lang="zh-CN" altLang="en-US" sz="2400" b="0">
                <a:latin typeface="+mn-lt"/>
                <a:ea typeface="+mn-ea"/>
                <a:cs typeface="+mn-ea"/>
                <a:sym typeface="+mn-lt"/>
              </a:rPr>
              <a:t>这个信号包</a:t>
            </a:r>
            <a:r>
              <a:rPr lang="en-US" altLang="zh-CN" sz="2400" b="0">
                <a:latin typeface="+mn-lt"/>
                <a:ea typeface="+mn-ea"/>
                <a:cs typeface="+mn-ea"/>
                <a:sym typeface="+mn-lt"/>
              </a:rPr>
              <a:t>,</a:t>
            </a:r>
            <a:r>
              <a:rPr lang="zh-CN" altLang="en-US" sz="2400" b="0">
                <a:latin typeface="+mn-lt"/>
                <a:ea typeface="+mn-ea"/>
                <a:cs typeface="+mn-ea"/>
                <a:sym typeface="+mn-lt"/>
              </a:rPr>
              <a:t>然后通过打包</a:t>
            </a:r>
            <a:r>
              <a:rPr lang="en-US" altLang="zh-CN" sz="2400" b="0">
                <a:latin typeface="+mn-lt"/>
                <a:ea typeface="+mn-ea"/>
                <a:cs typeface="+mn-ea"/>
                <a:sym typeface="+mn-lt"/>
              </a:rPr>
              <a:t>/</a:t>
            </a:r>
            <a:r>
              <a:rPr lang="zh-CN" altLang="en-US" sz="2400" b="0">
                <a:latin typeface="+mn-lt"/>
                <a:ea typeface="+mn-ea"/>
                <a:cs typeface="+mn-ea"/>
                <a:sym typeface="+mn-lt"/>
              </a:rPr>
              <a:t>拆包来上</a:t>
            </a:r>
            <a:r>
              <a:rPr lang="en-US" altLang="zh-CN" sz="2400" b="0">
                <a:latin typeface="+mn-lt"/>
                <a:ea typeface="+mn-ea"/>
                <a:cs typeface="+mn-ea"/>
                <a:sym typeface="+mn-lt"/>
              </a:rPr>
              <a:t>/</a:t>
            </a:r>
            <a:r>
              <a:rPr lang="zh-CN" altLang="en-US" sz="2400" b="0">
                <a:latin typeface="+mn-lt"/>
                <a:ea typeface="+mn-ea"/>
                <a:cs typeface="+mn-ea"/>
                <a:sym typeface="+mn-lt"/>
              </a:rPr>
              <a:t>下低速支路信号。</a:t>
            </a:r>
            <a:endParaRPr lang="zh-CN" altLang="en-US" sz="2400" b="0">
              <a:latin typeface="+mn-lt"/>
              <a:ea typeface="+mn-ea"/>
              <a:cs typeface="+mn-ea"/>
              <a:sym typeface="+mn-lt"/>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0339"/>
                                        </p:tgtEl>
                                        <p:attrNameLst>
                                          <p:attrName>style.visibility</p:attrName>
                                        </p:attrNameLst>
                                      </p:cBhvr>
                                      <p:to>
                                        <p:strVal val="visible"/>
                                      </p:to>
                                    </p:set>
                                    <p:anim calcmode="lin" valueType="num">
                                      <p:cBhvr additive="base">
                                        <p:cTn id="7" dur="500" fill="hold"/>
                                        <p:tgtEl>
                                          <p:spTgt spid="270339"/>
                                        </p:tgtEl>
                                        <p:attrNameLst>
                                          <p:attrName>ppt_x</p:attrName>
                                        </p:attrNameLst>
                                      </p:cBhvr>
                                      <p:tavLst>
                                        <p:tav tm="0">
                                          <p:val>
                                            <p:strVal val="#ppt_x"/>
                                          </p:val>
                                        </p:tav>
                                        <p:tav tm="100000">
                                          <p:val>
                                            <p:strVal val="#ppt_x"/>
                                          </p:val>
                                        </p:tav>
                                      </p:tavLst>
                                    </p:anim>
                                    <p:anim calcmode="lin" valueType="num">
                                      <p:cBhvr additive="base">
                                        <p:cTn id="8" dur="500" fill="hold"/>
                                        <p:tgtEl>
                                          <p:spTgt spid="2703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0340"/>
                                        </p:tgtEl>
                                        <p:attrNameLst>
                                          <p:attrName>style.visibility</p:attrName>
                                        </p:attrNameLst>
                                      </p:cBhvr>
                                      <p:to>
                                        <p:strVal val="visible"/>
                                      </p:to>
                                    </p:set>
                                    <p:anim calcmode="lin" valueType="num">
                                      <p:cBhvr additive="base">
                                        <p:cTn id="13" dur="500" fill="hold"/>
                                        <p:tgtEl>
                                          <p:spTgt spid="270340"/>
                                        </p:tgtEl>
                                        <p:attrNameLst>
                                          <p:attrName>ppt_x</p:attrName>
                                        </p:attrNameLst>
                                      </p:cBhvr>
                                      <p:tavLst>
                                        <p:tav tm="0">
                                          <p:val>
                                            <p:strVal val="#ppt_x"/>
                                          </p:val>
                                        </p:tav>
                                        <p:tav tm="100000">
                                          <p:val>
                                            <p:strVal val="#ppt_x"/>
                                          </p:val>
                                        </p:tav>
                                      </p:tavLst>
                                    </p:anim>
                                    <p:anim calcmode="lin" valueType="num">
                                      <p:cBhvr additive="base">
                                        <p:cTn id="14" dur="500" fill="hold"/>
                                        <p:tgtEl>
                                          <p:spTgt spid="2703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39" grpId="0" autoUpdateAnimBg="0"/>
      <p:bldP spid="270340" grpId="0"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3" name="Rectangle 3"/>
          <p:cNvSpPr>
            <a:spLocks noChangeArrowheads="1"/>
          </p:cNvSpPr>
          <p:nvPr/>
        </p:nvSpPr>
        <p:spPr bwMode="auto">
          <a:xfrm>
            <a:off x="684213" y="1340768"/>
            <a:ext cx="7705725" cy="1592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a:latin typeface="+mn-lt"/>
                <a:ea typeface="+mn-ea"/>
                <a:cs typeface="+mn-ea"/>
                <a:sym typeface="+mn-lt"/>
              </a:rPr>
              <a:t>    将</a:t>
            </a:r>
            <a:r>
              <a:rPr lang="en-US" altLang="zh-CN" sz="2800" dirty="0">
                <a:latin typeface="+mn-lt"/>
                <a:ea typeface="+mn-ea"/>
                <a:cs typeface="+mn-ea"/>
                <a:sym typeface="+mn-lt"/>
              </a:rPr>
              <a:t>C4</a:t>
            </a:r>
            <a:r>
              <a:rPr lang="zh-CN" altLang="en-US" sz="2800" dirty="0">
                <a:latin typeface="+mn-lt"/>
                <a:ea typeface="+mn-ea"/>
                <a:cs typeface="+mn-ea"/>
                <a:sym typeface="+mn-lt"/>
              </a:rPr>
              <a:t>打包成</a:t>
            </a:r>
            <a:r>
              <a:rPr lang="en-US" altLang="zh-CN" sz="2800" dirty="0">
                <a:latin typeface="+mn-lt"/>
                <a:ea typeface="+mn-ea"/>
                <a:cs typeface="+mn-ea"/>
                <a:sym typeface="+mn-lt"/>
              </a:rPr>
              <a:t>VC4</a:t>
            </a:r>
            <a:r>
              <a:rPr lang="zh-CN" altLang="en-US" sz="2800" dirty="0">
                <a:latin typeface="+mn-lt"/>
                <a:ea typeface="+mn-ea"/>
                <a:cs typeface="+mn-ea"/>
                <a:sym typeface="+mn-lt"/>
              </a:rPr>
              <a:t>时要加入</a:t>
            </a:r>
            <a:r>
              <a:rPr lang="en-US" altLang="zh-CN" sz="2800" dirty="0">
                <a:latin typeface="+mn-lt"/>
                <a:ea typeface="+mn-ea"/>
                <a:cs typeface="+mn-ea"/>
                <a:sym typeface="+mn-lt"/>
              </a:rPr>
              <a:t>9</a:t>
            </a:r>
            <a:r>
              <a:rPr lang="zh-CN" altLang="en-US" sz="2800" dirty="0">
                <a:latin typeface="+mn-lt"/>
                <a:ea typeface="+mn-ea"/>
                <a:cs typeface="+mn-ea"/>
                <a:sym typeface="+mn-lt"/>
              </a:rPr>
              <a:t>个开销字节，位于</a:t>
            </a:r>
            <a:r>
              <a:rPr lang="en-US" altLang="zh-CN" sz="2800" dirty="0">
                <a:latin typeface="+mn-lt"/>
                <a:ea typeface="+mn-ea"/>
                <a:cs typeface="+mn-ea"/>
                <a:sym typeface="+mn-lt"/>
              </a:rPr>
              <a:t>VC4</a:t>
            </a:r>
            <a:r>
              <a:rPr lang="zh-CN" altLang="en-US" sz="2800" dirty="0">
                <a:latin typeface="+mn-lt"/>
                <a:ea typeface="+mn-ea"/>
                <a:cs typeface="+mn-ea"/>
                <a:sym typeface="+mn-lt"/>
              </a:rPr>
              <a:t>帧的第一列，这时</a:t>
            </a:r>
            <a:r>
              <a:rPr lang="en-US" altLang="zh-CN" sz="2800" dirty="0">
                <a:latin typeface="+mn-lt"/>
                <a:ea typeface="+mn-ea"/>
                <a:cs typeface="+mn-ea"/>
                <a:sym typeface="+mn-lt"/>
              </a:rPr>
              <a:t>VC4</a:t>
            </a:r>
            <a:r>
              <a:rPr lang="zh-CN" altLang="en-US" sz="2800" dirty="0">
                <a:latin typeface="+mn-lt"/>
                <a:ea typeface="+mn-ea"/>
                <a:cs typeface="+mn-ea"/>
                <a:sym typeface="+mn-lt"/>
              </a:rPr>
              <a:t>的帧结构就成了</a:t>
            </a:r>
            <a:r>
              <a:rPr lang="en-US" altLang="zh-CN" sz="2800" dirty="0">
                <a:solidFill>
                  <a:srgbClr val="FF0000"/>
                </a:solidFill>
                <a:latin typeface="+mn-lt"/>
                <a:ea typeface="+mn-ea"/>
                <a:cs typeface="+mn-ea"/>
                <a:sym typeface="+mn-lt"/>
              </a:rPr>
              <a:t>9</a:t>
            </a:r>
            <a:r>
              <a:rPr lang="zh-CN" altLang="en-US" sz="2800" dirty="0">
                <a:solidFill>
                  <a:srgbClr val="FF0000"/>
                </a:solidFill>
                <a:latin typeface="+mn-lt"/>
                <a:ea typeface="+mn-ea"/>
                <a:cs typeface="+mn-ea"/>
                <a:sym typeface="+mn-lt"/>
              </a:rPr>
              <a:t>行</a:t>
            </a:r>
            <a:r>
              <a:rPr lang="en-US" altLang="zh-CN" sz="2800" dirty="0">
                <a:solidFill>
                  <a:srgbClr val="FF0000"/>
                </a:solidFill>
                <a:latin typeface="+mn-lt"/>
                <a:ea typeface="+mn-ea"/>
                <a:cs typeface="+mn-ea"/>
                <a:sym typeface="+mn-lt"/>
              </a:rPr>
              <a:t>261</a:t>
            </a:r>
            <a:r>
              <a:rPr lang="zh-CN" altLang="en-US" sz="2800" dirty="0">
                <a:solidFill>
                  <a:srgbClr val="FF0000"/>
                </a:solidFill>
                <a:latin typeface="+mn-lt"/>
                <a:ea typeface="+mn-ea"/>
                <a:cs typeface="+mn-ea"/>
                <a:sym typeface="+mn-lt"/>
              </a:rPr>
              <a:t>列，</a:t>
            </a:r>
            <a:r>
              <a:rPr lang="zh-CN" altLang="en-US" sz="2800" dirty="0">
                <a:latin typeface="+mn-lt"/>
                <a:ea typeface="+mn-ea"/>
                <a:cs typeface="+mn-ea"/>
                <a:sym typeface="+mn-lt"/>
              </a:rPr>
              <a:t>就是</a:t>
            </a:r>
            <a:r>
              <a:rPr lang="en-US" altLang="zh-CN" sz="2800" dirty="0">
                <a:latin typeface="+mn-lt"/>
                <a:ea typeface="+mn-ea"/>
                <a:cs typeface="+mn-ea"/>
                <a:sym typeface="+mn-lt"/>
              </a:rPr>
              <a:t>STM-1</a:t>
            </a:r>
            <a:r>
              <a:rPr lang="zh-CN" altLang="en-US" sz="2800" dirty="0">
                <a:latin typeface="+mn-lt"/>
                <a:ea typeface="+mn-ea"/>
                <a:cs typeface="+mn-ea"/>
                <a:sym typeface="+mn-lt"/>
              </a:rPr>
              <a:t>帧的信息净负荷。</a:t>
            </a:r>
            <a:endParaRPr lang="zh-CN" altLang="en-US" sz="2800" dirty="0">
              <a:solidFill>
                <a:srgbClr val="FF0000"/>
              </a:solidFill>
              <a:latin typeface="+mn-lt"/>
              <a:ea typeface="+mn-ea"/>
              <a:cs typeface="+mn-ea"/>
              <a:sym typeface="+mn-lt"/>
            </a:endParaRPr>
          </a:p>
        </p:txBody>
      </p:sp>
      <p:sp>
        <p:nvSpPr>
          <p:cNvPr id="271364" name="Rectangle 4"/>
          <p:cNvSpPr>
            <a:spLocks noChangeArrowheads="1"/>
          </p:cNvSpPr>
          <p:nvPr/>
        </p:nvSpPr>
        <p:spPr bwMode="auto">
          <a:xfrm>
            <a:off x="684213" y="3213100"/>
            <a:ext cx="7705725" cy="226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   </a:t>
            </a:r>
            <a:r>
              <a:rPr lang="en-US" altLang="zh-CN" sz="2400" b="0">
                <a:latin typeface="+mn-lt"/>
                <a:ea typeface="+mn-ea"/>
                <a:cs typeface="+mn-ea"/>
                <a:sym typeface="+mn-lt"/>
              </a:rPr>
              <a:t>STM-N</a:t>
            </a:r>
            <a:r>
              <a:rPr lang="zh-CN" altLang="en-US" sz="2400" b="0">
                <a:latin typeface="+mn-lt"/>
                <a:ea typeface="+mn-ea"/>
                <a:cs typeface="+mn-ea"/>
                <a:sym typeface="+mn-lt"/>
              </a:rPr>
              <a:t>的帧结构中，信息净负荷为</a:t>
            </a:r>
            <a:r>
              <a:rPr lang="en-US" altLang="zh-CN" sz="2400" b="0">
                <a:latin typeface="+mn-lt"/>
                <a:ea typeface="+mn-ea"/>
                <a:cs typeface="+mn-ea"/>
                <a:sym typeface="+mn-lt"/>
              </a:rPr>
              <a:t>9</a:t>
            </a:r>
            <a:r>
              <a:rPr lang="zh-CN" altLang="en-US" sz="2400" b="0">
                <a:latin typeface="+mn-lt"/>
                <a:ea typeface="+mn-ea"/>
                <a:cs typeface="+mn-ea"/>
                <a:sym typeface="+mn-lt"/>
              </a:rPr>
              <a:t>行</a:t>
            </a:r>
            <a:r>
              <a:rPr lang="en-US" altLang="zh-CN" sz="2400" b="0">
                <a:latin typeface="+mn-lt"/>
                <a:ea typeface="+mn-ea"/>
                <a:cs typeface="+mn-ea"/>
                <a:sym typeface="+mn-lt"/>
              </a:rPr>
              <a:t>×261 ×N</a:t>
            </a:r>
            <a:r>
              <a:rPr lang="zh-CN" altLang="en-US" sz="2400" b="0">
                <a:latin typeface="+mn-lt"/>
                <a:ea typeface="+mn-ea"/>
                <a:cs typeface="+mn-ea"/>
                <a:sym typeface="+mn-lt"/>
              </a:rPr>
              <a:t>列</a:t>
            </a:r>
            <a:r>
              <a:rPr lang="en-US" altLang="zh-CN" sz="2400" b="0">
                <a:latin typeface="+mn-lt"/>
                <a:ea typeface="+mn-ea"/>
                <a:cs typeface="+mn-ea"/>
                <a:sym typeface="+mn-lt"/>
              </a:rPr>
              <a:t>,</a:t>
            </a:r>
            <a:r>
              <a:rPr lang="zh-CN" altLang="en-US" sz="2400" b="0">
                <a:latin typeface="+mn-lt"/>
                <a:ea typeface="+mn-ea"/>
                <a:cs typeface="+mn-ea"/>
                <a:sym typeface="+mn-lt"/>
              </a:rPr>
              <a:t>当为</a:t>
            </a:r>
            <a:r>
              <a:rPr lang="en-US" altLang="zh-CN" sz="2400" b="0">
                <a:latin typeface="+mn-lt"/>
                <a:ea typeface="+mn-ea"/>
                <a:cs typeface="+mn-ea"/>
                <a:sym typeface="+mn-lt"/>
              </a:rPr>
              <a:t>STM-1</a:t>
            </a:r>
            <a:r>
              <a:rPr lang="zh-CN" altLang="en-US" sz="2400" b="0">
                <a:latin typeface="+mn-lt"/>
                <a:ea typeface="+mn-ea"/>
                <a:cs typeface="+mn-ea"/>
                <a:sym typeface="+mn-lt"/>
              </a:rPr>
              <a:t>时即为</a:t>
            </a:r>
            <a:r>
              <a:rPr lang="en-US" altLang="zh-CN" sz="2400" b="0">
                <a:latin typeface="+mn-lt"/>
                <a:ea typeface="+mn-ea"/>
                <a:cs typeface="+mn-ea"/>
                <a:sym typeface="+mn-lt"/>
              </a:rPr>
              <a:t>9</a:t>
            </a:r>
            <a:r>
              <a:rPr lang="zh-CN" altLang="en-US" sz="2400" b="0">
                <a:latin typeface="+mn-lt"/>
                <a:ea typeface="+mn-ea"/>
                <a:cs typeface="+mn-ea"/>
                <a:sym typeface="+mn-lt"/>
              </a:rPr>
              <a:t>行</a:t>
            </a:r>
            <a:r>
              <a:rPr lang="en-US" altLang="zh-CN" sz="2400" b="0">
                <a:latin typeface="+mn-lt"/>
                <a:ea typeface="+mn-ea"/>
                <a:cs typeface="+mn-ea"/>
                <a:sym typeface="+mn-lt"/>
              </a:rPr>
              <a:t>× 261</a:t>
            </a:r>
            <a:r>
              <a:rPr lang="zh-CN" altLang="en-US" sz="2400" b="0">
                <a:latin typeface="+mn-lt"/>
                <a:ea typeface="+mn-ea"/>
                <a:cs typeface="+mn-ea"/>
                <a:sym typeface="+mn-lt"/>
              </a:rPr>
              <a:t>列</a:t>
            </a:r>
            <a:r>
              <a:rPr lang="en-US" altLang="zh-CN" sz="2400" b="0">
                <a:latin typeface="+mn-lt"/>
                <a:ea typeface="+mn-ea"/>
                <a:cs typeface="+mn-ea"/>
                <a:sym typeface="+mn-lt"/>
              </a:rPr>
              <a:t>, VC4</a:t>
            </a:r>
            <a:r>
              <a:rPr lang="zh-CN" altLang="en-US" sz="2400" b="0">
                <a:latin typeface="+mn-lt"/>
                <a:ea typeface="+mn-ea"/>
                <a:cs typeface="+mn-ea"/>
                <a:sym typeface="+mn-lt"/>
              </a:rPr>
              <a:t>其实就是</a:t>
            </a:r>
            <a:r>
              <a:rPr lang="en-US" altLang="zh-CN" sz="2400" b="0">
                <a:latin typeface="+mn-lt"/>
                <a:ea typeface="+mn-ea"/>
                <a:cs typeface="+mn-ea"/>
                <a:sym typeface="+mn-lt"/>
              </a:rPr>
              <a:t>STM-1</a:t>
            </a:r>
            <a:r>
              <a:rPr lang="zh-CN" altLang="en-US" sz="2400" b="0">
                <a:latin typeface="+mn-lt"/>
                <a:ea typeface="+mn-ea"/>
                <a:cs typeface="+mn-ea"/>
                <a:sym typeface="+mn-lt"/>
              </a:rPr>
              <a:t>帧的信息净负荷。</a:t>
            </a:r>
            <a:endParaRPr lang="zh-CN" altLang="en-US" sz="2400" b="0">
              <a:latin typeface="+mn-lt"/>
              <a:ea typeface="+mn-ea"/>
              <a:cs typeface="+mn-ea"/>
              <a:sym typeface="+mn-lt"/>
            </a:endParaRPr>
          </a:p>
          <a:p>
            <a:pPr eaLnBrk="1" latinLnBrk="0" hangingPunct="1">
              <a:lnSpc>
                <a:spcPct val="120000"/>
              </a:lnSpc>
              <a:spcBef>
                <a:spcPct val="0"/>
              </a:spcBef>
              <a:buFontTx/>
              <a:buNone/>
              <a:defRPr/>
            </a:pPr>
            <a:r>
              <a:rPr lang="zh-CN" altLang="en-US" sz="2400" b="0">
                <a:latin typeface="+mn-lt"/>
                <a:ea typeface="+mn-ea"/>
                <a:cs typeface="+mn-ea"/>
                <a:sym typeface="+mn-lt"/>
              </a:rPr>
              <a:t>        将</a:t>
            </a:r>
            <a:r>
              <a:rPr lang="en-US" altLang="zh-CN" sz="2400" b="0">
                <a:latin typeface="+mn-lt"/>
                <a:ea typeface="+mn-ea"/>
                <a:cs typeface="+mn-ea"/>
                <a:sym typeface="+mn-lt"/>
              </a:rPr>
              <a:t>PDH</a:t>
            </a:r>
            <a:r>
              <a:rPr lang="zh-CN" altLang="en-US" sz="2400" b="0">
                <a:latin typeface="+mn-lt"/>
                <a:ea typeface="+mn-ea"/>
                <a:cs typeface="+mn-ea"/>
                <a:sym typeface="+mn-lt"/>
              </a:rPr>
              <a:t>信号经打包成</a:t>
            </a:r>
            <a:r>
              <a:rPr lang="en-US" altLang="zh-CN" sz="2400" b="0">
                <a:latin typeface="+mn-lt"/>
                <a:ea typeface="+mn-ea"/>
                <a:cs typeface="+mn-ea"/>
                <a:sym typeface="+mn-lt"/>
              </a:rPr>
              <a:t>C</a:t>
            </a:r>
            <a:r>
              <a:rPr lang="zh-CN" altLang="en-US" sz="2400" b="0">
                <a:latin typeface="+mn-lt"/>
                <a:ea typeface="+mn-ea"/>
                <a:cs typeface="+mn-ea"/>
                <a:sym typeface="+mn-lt"/>
              </a:rPr>
              <a:t>，再加上相应的通道开销而成</a:t>
            </a:r>
            <a:r>
              <a:rPr lang="en-US" altLang="zh-CN" sz="2400" b="0">
                <a:latin typeface="+mn-lt"/>
                <a:ea typeface="+mn-ea"/>
                <a:cs typeface="+mn-ea"/>
                <a:sym typeface="+mn-lt"/>
              </a:rPr>
              <a:t>VC</a:t>
            </a:r>
            <a:r>
              <a:rPr lang="zh-CN" altLang="en-US" sz="2400" b="0">
                <a:latin typeface="+mn-lt"/>
                <a:ea typeface="+mn-ea"/>
                <a:cs typeface="+mn-ea"/>
                <a:sym typeface="+mn-lt"/>
              </a:rPr>
              <a:t>这种信息结构，这个过程就叫</a:t>
            </a:r>
            <a:r>
              <a:rPr lang="zh-CN" altLang="en-US" sz="2400" b="0">
                <a:solidFill>
                  <a:srgbClr val="FF0000"/>
                </a:solidFill>
                <a:latin typeface="+mn-lt"/>
                <a:ea typeface="+mn-ea"/>
                <a:cs typeface="+mn-ea"/>
                <a:sym typeface="+mn-lt"/>
              </a:rPr>
              <a:t>映射</a:t>
            </a:r>
            <a:r>
              <a:rPr lang="zh-CN" altLang="en-US" sz="2400" b="0">
                <a:latin typeface="+mn-lt"/>
                <a:ea typeface="+mn-ea"/>
                <a:cs typeface="+mn-ea"/>
                <a:sym typeface="+mn-lt"/>
              </a:rPr>
              <a:t>。</a:t>
            </a:r>
            <a:endParaRPr lang="zh-CN" altLang="en-US" sz="2400" b="0">
              <a:latin typeface="+mn-lt"/>
              <a:ea typeface="+mn-ea"/>
              <a:cs typeface="+mn-ea"/>
              <a:sym typeface="+mn-lt"/>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71363"/>
                                        </p:tgtEl>
                                        <p:attrNameLst>
                                          <p:attrName>style.visibility</p:attrName>
                                        </p:attrNameLst>
                                      </p:cBhvr>
                                      <p:to>
                                        <p:strVal val="visible"/>
                                      </p:to>
                                    </p:set>
                                    <p:anim calcmode="lin" valueType="num">
                                      <p:cBhvr additive="base">
                                        <p:cTn id="7" dur="500" fill="hold"/>
                                        <p:tgtEl>
                                          <p:spTgt spid="271363"/>
                                        </p:tgtEl>
                                        <p:attrNameLst>
                                          <p:attrName>ppt_x</p:attrName>
                                        </p:attrNameLst>
                                      </p:cBhvr>
                                      <p:tavLst>
                                        <p:tav tm="0">
                                          <p:val>
                                            <p:strVal val="#ppt_x"/>
                                          </p:val>
                                        </p:tav>
                                        <p:tav tm="100000">
                                          <p:val>
                                            <p:strVal val="#ppt_x"/>
                                          </p:val>
                                        </p:tav>
                                      </p:tavLst>
                                    </p:anim>
                                    <p:anim calcmode="lin" valueType="num">
                                      <p:cBhvr additive="base">
                                        <p:cTn id="8" dur="500" fill="hold"/>
                                        <p:tgtEl>
                                          <p:spTgt spid="27136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71364"/>
                                        </p:tgtEl>
                                        <p:attrNameLst>
                                          <p:attrName>style.visibility</p:attrName>
                                        </p:attrNameLst>
                                      </p:cBhvr>
                                      <p:to>
                                        <p:strVal val="visible"/>
                                      </p:to>
                                    </p:set>
                                    <p:anim calcmode="lin" valueType="num">
                                      <p:cBhvr additive="base">
                                        <p:cTn id="13" dur="500" fill="hold"/>
                                        <p:tgtEl>
                                          <p:spTgt spid="271364"/>
                                        </p:tgtEl>
                                        <p:attrNameLst>
                                          <p:attrName>ppt_x</p:attrName>
                                        </p:attrNameLst>
                                      </p:cBhvr>
                                      <p:tavLst>
                                        <p:tav tm="0">
                                          <p:val>
                                            <p:strVal val="#ppt_x"/>
                                          </p:val>
                                        </p:tav>
                                        <p:tav tm="100000">
                                          <p:val>
                                            <p:strVal val="#ppt_x"/>
                                          </p:val>
                                        </p:tav>
                                      </p:tavLst>
                                    </p:anim>
                                    <p:anim calcmode="lin" valueType="num">
                                      <p:cBhvr additive="base">
                                        <p:cTn id="14" dur="500" fill="hold"/>
                                        <p:tgtEl>
                                          <p:spTgt spid="2713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1363" grpId="0" autoUpdateAnimBg="0"/>
      <p:bldP spid="271364" grpId="0"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ChangeArrowheads="1"/>
          </p:cNvSpPr>
          <p:nvPr/>
        </p:nvSpPr>
        <p:spPr bwMode="auto">
          <a:xfrm>
            <a:off x="485910" y="1196752"/>
            <a:ext cx="8262937" cy="93467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3</a:t>
            </a:r>
            <a:r>
              <a:rPr lang="zh-CN" altLang="en-US" sz="2400" dirty="0">
                <a:latin typeface="+mn-lt"/>
                <a:ea typeface="+mn-ea"/>
                <a:cs typeface="+mn-ea"/>
                <a:sym typeface="+mn-lt"/>
              </a:rPr>
              <a:t>） 货物都打成了标准的包封（</a:t>
            </a:r>
            <a:r>
              <a:rPr lang="en-US" altLang="zh-CN" sz="2400" dirty="0">
                <a:latin typeface="+mn-lt"/>
                <a:ea typeface="+mn-ea"/>
                <a:cs typeface="+mn-ea"/>
                <a:sym typeface="+mn-lt"/>
              </a:rPr>
              <a:t>VC4</a:t>
            </a:r>
            <a:r>
              <a:rPr lang="zh-CN" altLang="en-US" sz="2400" dirty="0">
                <a:latin typeface="+mn-lt"/>
                <a:ea typeface="+mn-ea"/>
                <a:cs typeface="+mn-ea"/>
                <a:sym typeface="+mn-lt"/>
              </a:rPr>
              <a:t>），就可以往</a:t>
            </a:r>
            <a:r>
              <a:rPr lang="en-US" altLang="zh-CN" sz="2400" dirty="0">
                <a:latin typeface="+mn-lt"/>
                <a:ea typeface="+mn-ea"/>
                <a:cs typeface="+mn-ea"/>
                <a:sym typeface="+mn-lt"/>
              </a:rPr>
              <a:t>STM-N</a:t>
            </a:r>
            <a:r>
              <a:rPr lang="zh-CN" altLang="en-US" sz="2400" dirty="0">
                <a:latin typeface="+mn-lt"/>
                <a:ea typeface="+mn-ea"/>
                <a:cs typeface="+mn-ea"/>
                <a:sym typeface="+mn-lt"/>
              </a:rPr>
              <a:t>这辆车上装载了。装载的位置是其信息净负荷区。</a:t>
            </a:r>
            <a:endParaRPr lang="zh-CN" altLang="en-US" sz="2400" dirty="0">
              <a:latin typeface="+mn-lt"/>
              <a:ea typeface="+mn-ea"/>
              <a:cs typeface="+mn-ea"/>
              <a:sym typeface="+mn-lt"/>
            </a:endParaRPr>
          </a:p>
        </p:txBody>
      </p:sp>
      <p:sp>
        <p:nvSpPr>
          <p:cNvPr id="73731" name="Rectangle 3"/>
          <p:cNvSpPr>
            <a:spLocks noChangeArrowheads="1"/>
          </p:cNvSpPr>
          <p:nvPr/>
        </p:nvSpPr>
        <p:spPr bwMode="auto">
          <a:xfrm>
            <a:off x="603249" y="2527435"/>
            <a:ext cx="7921625" cy="1421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dirty="0">
                <a:latin typeface="+mn-lt"/>
                <a:ea typeface="+mn-ea"/>
                <a:cs typeface="+mn-ea"/>
                <a:sym typeface="+mn-lt"/>
              </a:rPr>
              <a:t>     在装载货物（</a:t>
            </a:r>
            <a:r>
              <a:rPr lang="en-US" altLang="zh-CN" sz="2400" b="0" dirty="0">
                <a:latin typeface="+mn-lt"/>
                <a:ea typeface="+mn-ea"/>
                <a:cs typeface="+mn-ea"/>
                <a:sym typeface="+mn-lt"/>
              </a:rPr>
              <a:t>VC</a:t>
            </a:r>
            <a:r>
              <a:rPr lang="zh-CN" altLang="en-US" sz="2400" b="0" dirty="0">
                <a:latin typeface="+mn-lt"/>
                <a:ea typeface="+mn-ea"/>
                <a:cs typeface="+mn-ea"/>
                <a:sym typeface="+mn-lt"/>
              </a:rPr>
              <a:t>） 的时候会出现这样一个问题，当货物装载的速度和货车等待装载的时间（</a:t>
            </a:r>
            <a:r>
              <a:rPr lang="en-US" altLang="zh-CN" sz="2400" b="0" dirty="0">
                <a:latin typeface="+mn-lt"/>
                <a:ea typeface="+mn-ea"/>
                <a:cs typeface="+mn-ea"/>
                <a:sym typeface="+mn-lt"/>
              </a:rPr>
              <a:t>STM-N</a:t>
            </a:r>
            <a:r>
              <a:rPr lang="zh-CN" altLang="en-US" sz="2400" b="0" dirty="0">
                <a:latin typeface="+mn-lt"/>
                <a:ea typeface="+mn-ea"/>
                <a:cs typeface="+mn-ea"/>
                <a:sym typeface="+mn-lt"/>
              </a:rPr>
              <a:t>的帧周期</a:t>
            </a:r>
            <a:r>
              <a:rPr lang="en-US" altLang="zh-CN" sz="2400" b="0" dirty="0">
                <a:latin typeface="+mn-lt"/>
                <a:ea typeface="+mn-ea"/>
                <a:cs typeface="+mn-ea"/>
                <a:sym typeface="+mn-lt"/>
              </a:rPr>
              <a:t>125μs </a:t>
            </a:r>
            <a:r>
              <a:rPr lang="zh-CN" altLang="en-US" sz="2400" b="0" dirty="0">
                <a:latin typeface="+mn-lt"/>
                <a:ea typeface="+mn-ea"/>
                <a:cs typeface="+mn-ea"/>
                <a:sym typeface="+mn-lt"/>
              </a:rPr>
              <a:t>）不一致时，就会使货物在车箱内的位置“浮动”</a:t>
            </a:r>
            <a:endParaRPr lang="zh-CN" altLang="en-US" sz="2400" b="0" dirty="0">
              <a:latin typeface="+mn-lt"/>
              <a:ea typeface="+mn-ea"/>
              <a:cs typeface="+mn-ea"/>
              <a:sym typeface="+mn-lt"/>
            </a:endParaRPr>
          </a:p>
        </p:txBody>
      </p:sp>
      <p:sp>
        <p:nvSpPr>
          <p:cNvPr id="73732" name="Rectangle 4"/>
          <p:cNvSpPr>
            <a:spLocks noChangeArrowheads="1"/>
          </p:cNvSpPr>
          <p:nvPr/>
        </p:nvSpPr>
        <p:spPr bwMode="auto">
          <a:xfrm>
            <a:off x="450850" y="4221163"/>
            <a:ext cx="8226425" cy="145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a:latin typeface="+mn-lt"/>
                <a:ea typeface="+mn-ea"/>
                <a:cs typeface="+mn-ea"/>
                <a:sym typeface="+mn-lt"/>
              </a:rPr>
              <a:t>    那么在收端怎样才能</a:t>
            </a:r>
            <a:r>
              <a:rPr lang="zh-CN" altLang="en-US" sz="2800">
                <a:latin typeface="+mn-lt"/>
                <a:ea typeface="+mn-ea"/>
                <a:cs typeface="+mn-ea"/>
                <a:sym typeface="+mn-lt"/>
              </a:rPr>
              <a:t>正确</a:t>
            </a:r>
            <a:r>
              <a:rPr lang="zh-CN" altLang="en-US" sz="2400">
                <a:latin typeface="+mn-lt"/>
                <a:ea typeface="+mn-ea"/>
                <a:cs typeface="+mn-ea"/>
                <a:sym typeface="+mn-lt"/>
              </a:rPr>
              <a:t>分离货物包呢？</a:t>
            </a:r>
            <a:r>
              <a:rPr lang="en-US" altLang="zh-CN" sz="2400">
                <a:latin typeface="+mn-lt"/>
                <a:ea typeface="+mn-ea"/>
                <a:cs typeface="+mn-ea"/>
                <a:sym typeface="+mn-lt"/>
              </a:rPr>
              <a:t>SDH</a:t>
            </a:r>
            <a:r>
              <a:rPr lang="zh-CN" altLang="en-US" sz="2400">
                <a:latin typeface="+mn-lt"/>
                <a:ea typeface="+mn-ea"/>
                <a:cs typeface="+mn-ea"/>
                <a:sym typeface="+mn-lt"/>
              </a:rPr>
              <a:t>采用在</a:t>
            </a:r>
            <a:r>
              <a:rPr lang="en-US" altLang="zh-CN" sz="2400">
                <a:latin typeface="+mn-lt"/>
                <a:ea typeface="+mn-ea"/>
                <a:cs typeface="+mn-ea"/>
                <a:sym typeface="+mn-lt"/>
              </a:rPr>
              <a:t>VC4</a:t>
            </a:r>
            <a:r>
              <a:rPr lang="zh-CN" altLang="en-US" sz="2400">
                <a:latin typeface="+mn-lt"/>
                <a:ea typeface="+mn-ea"/>
                <a:cs typeface="+mn-ea"/>
                <a:sym typeface="+mn-lt"/>
              </a:rPr>
              <a:t>前附加一个</a:t>
            </a:r>
            <a:r>
              <a:rPr lang="zh-CN" altLang="en-US" sz="2400">
                <a:solidFill>
                  <a:srgbClr val="FF0000"/>
                </a:solidFill>
                <a:latin typeface="+mn-lt"/>
                <a:ea typeface="+mn-ea"/>
                <a:cs typeface="+mn-ea"/>
                <a:sym typeface="+mn-lt"/>
              </a:rPr>
              <a:t>管理单元指针（</a:t>
            </a:r>
            <a:r>
              <a:rPr lang="en-US" altLang="zh-CN" sz="2400">
                <a:solidFill>
                  <a:srgbClr val="FF0000"/>
                </a:solidFill>
                <a:latin typeface="+mn-lt"/>
                <a:ea typeface="+mn-ea"/>
                <a:cs typeface="+mn-ea"/>
                <a:sym typeface="+mn-lt"/>
              </a:rPr>
              <a:t>AU-PTR</a:t>
            </a:r>
            <a:r>
              <a:rPr lang="zh-CN" altLang="en-US" sz="2400">
                <a:latin typeface="+mn-lt"/>
                <a:ea typeface="+mn-ea"/>
                <a:cs typeface="+mn-ea"/>
                <a:sym typeface="+mn-lt"/>
              </a:rPr>
              <a:t>） 来解决这个问题。此时信号由</a:t>
            </a:r>
            <a:r>
              <a:rPr lang="en-US" altLang="zh-CN" sz="2400">
                <a:latin typeface="+mn-lt"/>
                <a:ea typeface="+mn-ea"/>
                <a:cs typeface="+mn-ea"/>
                <a:sym typeface="+mn-lt"/>
              </a:rPr>
              <a:t>VC4</a:t>
            </a:r>
            <a:r>
              <a:rPr lang="zh-CN" altLang="en-US" sz="2400">
                <a:latin typeface="+mn-lt"/>
                <a:ea typeface="+mn-ea"/>
                <a:cs typeface="+mn-ea"/>
                <a:sym typeface="+mn-lt"/>
              </a:rPr>
              <a:t>变成了管理单元</a:t>
            </a:r>
            <a:r>
              <a:rPr lang="en-US" altLang="zh-CN" sz="2400">
                <a:latin typeface="+mn-lt"/>
                <a:ea typeface="+mn-ea"/>
                <a:cs typeface="+mn-ea"/>
                <a:sym typeface="+mn-lt"/>
              </a:rPr>
              <a:t>AU-4</a:t>
            </a:r>
            <a:r>
              <a:rPr lang="zh-CN" altLang="en-US" sz="2400">
                <a:latin typeface="+mn-lt"/>
                <a:ea typeface="+mn-ea"/>
                <a:cs typeface="+mn-ea"/>
                <a:sym typeface="+mn-lt"/>
              </a:rPr>
              <a:t>这种信息结构。</a:t>
            </a:r>
            <a:endParaRPr lang="zh-CN" altLang="en-US" sz="2400">
              <a:latin typeface="+mn-lt"/>
              <a:ea typeface="+mn-ea"/>
              <a:cs typeface="+mn-ea"/>
              <a:sym typeface="+mn-lt"/>
            </a:endParaRPr>
          </a:p>
        </p:txBody>
      </p:sp>
    </p:spTree>
  </p:cSld>
  <p:clrMapOvr>
    <a:masterClrMapping/>
  </p:clrMapOvr>
  <p:transition spd="med">
    <p:checke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ChangeArrowheads="1"/>
          </p:cNvSpPr>
          <p:nvPr/>
        </p:nvSpPr>
        <p:spPr bwMode="auto">
          <a:xfrm>
            <a:off x="433276" y="3346483"/>
            <a:ext cx="8568952" cy="25524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dirty="0">
                <a:latin typeface="+mn-lt"/>
                <a:ea typeface="+mn-ea"/>
                <a:cs typeface="+mn-ea"/>
                <a:sym typeface="+mn-lt"/>
              </a:rPr>
              <a:t>    </a:t>
            </a:r>
            <a:r>
              <a:rPr lang="en-US" altLang="zh-CN" sz="2000" b="0" dirty="0">
                <a:latin typeface="+mn-lt"/>
                <a:ea typeface="+mn-ea"/>
                <a:cs typeface="+mn-ea"/>
                <a:sym typeface="+mn-lt"/>
              </a:rPr>
              <a:t>AU-PTR</a:t>
            </a:r>
            <a:r>
              <a:rPr lang="zh-CN" altLang="en-US" sz="2000" b="0" dirty="0">
                <a:latin typeface="+mn-lt"/>
                <a:ea typeface="+mn-ea"/>
                <a:cs typeface="+mn-ea"/>
                <a:sym typeface="+mn-lt"/>
              </a:rPr>
              <a:t>不在净负荷区，而是和段开销在一起。这就保证了收端能正确的在相应位置找到</a:t>
            </a:r>
            <a:r>
              <a:rPr lang="en-US" altLang="zh-CN" sz="2000" b="0" dirty="0">
                <a:latin typeface="+mn-lt"/>
                <a:ea typeface="+mn-ea"/>
                <a:cs typeface="+mn-ea"/>
                <a:sym typeface="+mn-lt"/>
              </a:rPr>
              <a:t>AU-PTR</a:t>
            </a:r>
            <a:r>
              <a:rPr lang="zh-CN" altLang="en-US" sz="2000" b="0" dirty="0">
                <a:latin typeface="+mn-lt"/>
                <a:ea typeface="+mn-ea"/>
                <a:cs typeface="+mn-ea"/>
                <a:sym typeface="+mn-lt"/>
              </a:rPr>
              <a:t>，通过</a:t>
            </a:r>
            <a:r>
              <a:rPr lang="en-US" altLang="zh-CN" sz="2000" b="0" dirty="0">
                <a:latin typeface="+mn-lt"/>
                <a:ea typeface="+mn-ea"/>
                <a:cs typeface="+mn-ea"/>
                <a:sym typeface="+mn-lt"/>
              </a:rPr>
              <a:t>AU</a:t>
            </a:r>
            <a:r>
              <a:rPr lang="zh-CN" altLang="en-US" sz="2000" b="0" dirty="0">
                <a:latin typeface="+mn-lt"/>
                <a:ea typeface="+mn-ea"/>
                <a:cs typeface="+mn-ea"/>
                <a:sym typeface="+mn-lt"/>
              </a:rPr>
              <a:t>指针定位</a:t>
            </a:r>
            <a:r>
              <a:rPr lang="en-US" altLang="zh-CN" sz="2000" b="0" dirty="0">
                <a:latin typeface="+mn-lt"/>
                <a:ea typeface="+mn-ea"/>
                <a:cs typeface="+mn-ea"/>
                <a:sym typeface="+mn-lt"/>
              </a:rPr>
              <a:t>VC4</a:t>
            </a:r>
            <a:r>
              <a:rPr lang="zh-CN" altLang="en-US" sz="2000" b="0" dirty="0">
                <a:latin typeface="+mn-lt"/>
                <a:ea typeface="+mn-ea"/>
                <a:cs typeface="+mn-ea"/>
                <a:sym typeface="+mn-lt"/>
              </a:rPr>
              <a:t>的位置，进而从</a:t>
            </a:r>
            <a:r>
              <a:rPr lang="en-US" altLang="zh-CN" sz="2000" b="0" dirty="0">
                <a:latin typeface="+mn-lt"/>
                <a:ea typeface="+mn-ea"/>
                <a:cs typeface="+mn-ea"/>
                <a:sym typeface="+mn-lt"/>
              </a:rPr>
              <a:t>STM-N</a:t>
            </a:r>
            <a:r>
              <a:rPr lang="zh-CN" altLang="en-US" sz="2000" b="0" dirty="0">
                <a:latin typeface="+mn-lt"/>
                <a:ea typeface="+mn-ea"/>
                <a:cs typeface="+mn-ea"/>
                <a:sym typeface="+mn-lt"/>
              </a:rPr>
              <a:t>信号中分离出</a:t>
            </a:r>
            <a:r>
              <a:rPr lang="en-US" altLang="zh-CN" sz="2000" b="0" dirty="0">
                <a:latin typeface="+mn-lt"/>
                <a:ea typeface="+mn-ea"/>
                <a:cs typeface="+mn-ea"/>
                <a:sym typeface="+mn-lt"/>
              </a:rPr>
              <a:t>VC4</a:t>
            </a:r>
            <a:r>
              <a:rPr lang="zh-CN" altLang="en-US" sz="2000" b="0" dirty="0">
                <a:latin typeface="+mn-lt"/>
                <a:ea typeface="+mn-ea"/>
                <a:cs typeface="+mn-ea"/>
                <a:sym typeface="+mn-lt"/>
              </a:rPr>
              <a:t>。</a:t>
            </a:r>
            <a:endParaRPr lang="en-US" altLang="zh-CN" sz="2000" b="0" dirty="0">
              <a:latin typeface="+mn-lt"/>
              <a:ea typeface="+mn-ea"/>
              <a:cs typeface="+mn-ea"/>
              <a:sym typeface="+mn-lt"/>
            </a:endParaRPr>
          </a:p>
          <a:p>
            <a:pPr eaLnBrk="1" latinLnBrk="0" hangingPunct="1">
              <a:lnSpc>
                <a:spcPct val="120000"/>
              </a:lnSpc>
              <a:spcBef>
                <a:spcPct val="0"/>
              </a:spcBef>
              <a:buFontTx/>
              <a:buNone/>
              <a:defRPr/>
            </a:pPr>
            <a:endParaRPr lang="zh-CN" altLang="en-US" sz="2000" b="0" dirty="0">
              <a:latin typeface="+mn-lt"/>
              <a:ea typeface="+mn-ea"/>
              <a:cs typeface="+mn-ea"/>
              <a:sym typeface="+mn-lt"/>
            </a:endParaRPr>
          </a:p>
          <a:p>
            <a:pPr eaLnBrk="1" latinLnBrk="0" hangingPunct="1">
              <a:lnSpc>
                <a:spcPct val="120000"/>
              </a:lnSpc>
              <a:spcBef>
                <a:spcPct val="0"/>
              </a:spcBef>
              <a:buFontTx/>
              <a:buNone/>
              <a:defRPr/>
            </a:pPr>
            <a:r>
              <a:rPr lang="zh-CN" altLang="en-US" sz="2400" dirty="0">
                <a:latin typeface="+mn-lt"/>
                <a:ea typeface="+mn-ea"/>
                <a:cs typeface="+mn-ea"/>
                <a:sym typeface="+mn-lt"/>
              </a:rPr>
              <a:t>     一个或多个在</a:t>
            </a:r>
            <a:r>
              <a:rPr lang="en-US" altLang="zh-CN" sz="2400" dirty="0">
                <a:latin typeface="+mn-lt"/>
                <a:ea typeface="+mn-ea"/>
                <a:cs typeface="+mn-ea"/>
                <a:sym typeface="+mn-lt"/>
              </a:rPr>
              <a:t>STM</a:t>
            </a:r>
            <a:r>
              <a:rPr lang="zh-CN" altLang="en-US" sz="2400" dirty="0">
                <a:latin typeface="+mn-lt"/>
                <a:ea typeface="+mn-ea"/>
                <a:cs typeface="+mn-ea"/>
                <a:sym typeface="+mn-lt"/>
              </a:rPr>
              <a:t>帧由占用固定位置的</a:t>
            </a:r>
            <a:r>
              <a:rPr lang="en-US" altLang="zh-CN" sz="2400" dirty="0">
                <a:latin typeface="+mn-lt"/>
                <a:ea typeface="+mn-ea"/>
                <a:cs typeface="+mn-ea"/>
                <a:sym typeface="+mn-lt"/>
              </a:rPr>
              <a:t>AU</a:t>
            </a:r>
            <a:r>
              <a:rPr lang="zh-CN" altLang="en-US" sz="2400" dirty="0">
                <a:latin typeface="+mn-lt"/>
                <a:ea typeface="+mn-ea"/>
                <a:cs typeface="+mn-ea"/>
                <a:sym typeface="+mn-lt"/>
              </a:rPr>
              <a:t>组成</a:t>
            </a:r>
            <a:r>
              <a:rPr lang="en-US" altLang="zh-CN" sz="2400" dirty="0">
                <a:latin typeface="+mn-lt"/>
                <a:ea typeface="+mn-ea"/>
                <a:cs typeface="+mn-ea"/>
                <a:sym typeface="+mn-lt"/>
              </a:rPr>
              <a:t>AUG——</a:t>
            </a:r>
            <a:r>
              <a:rPr lang="zh-CN" altLang="en-US" sz="2400" dirty="0">
                <a:latin typeface="+mn-lt"/>
                <a:ea typeface="+mn-ea"/>
                <a:cs typeface="+mn-ea"/>
                <a:sym typeface="+mn-lt"/>
              </a:rPr>
              <a:t>管理单元组。</a:t>
            </a:r>
            <a:endParaRPr lang="zh-CN" altLang="en-US" sz="2400" dirty="0">
              <a:latin typeface="+mn-lt"/>
              <a:ea typeface="+mn-ea"/>
              <a:cs typeface="+mn-ea"/>
              <a:sym typeface="+mn-lt"/>
            </a:endParaRPr>
          </a:p>
        </p:txBody>
      </p:sp>
      <p:sp>
        <p:nvSpPr>
          <p:cNvPr id="74755" name="Rectangle 3"/>
          <p:cNvSpPr>
            <a:spLocks noChangeArrowheads="1"/>
          </p:cNvSpPr>
          <p:nvPr/>
        </p:nvSpPr>
        <p:spPr bwMode="auto">
          <a:xfrm>
            <a:off x="827584" y="5898913"/>
            <a:ext cx="7780337" cy="93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4</a:t>
            </a:r>
            <a:r>
              <a:rPr lang="zh-CN" altLang="en-US" sz="2400" dirty="0">
                <a:latin typeface="+mn-lt"/>
                <a:ea typeface="+mn-ea"/>
                <a:cs typeface="+mn-ea"/>
                <a:sym typeface="+mn-lt"/>
              </a:rPr>
              <a:t>）将</a:t>
            </a:r>
            <a:r>
              <a:rPr lang="en-US" altLang="zh-CN" sz="2400" dirty="0">
                <a:latin typeface="+mn-lt"/>
                <a:ea typeface="+mn-ea"/>
                <a:cs typeface="+mn-ea"/>
                <a:sym typeface="+mn-lt"/>
              </a:rPr>
              <a:t>AU-4</a:t>
            </a:r>
            <a:r>
              <a:rPr lang="zh-CN" altLang="en-US" sz="2400" dirty="0">
                <a:latin typeface="+mn-lt"/>
                <a:ea typeface="+mn-ea"/>
                <a:cs typeface="+mn-ea"/>
                <a:sym typeface="+mn-lt"/>
              </a:rPr>
              <a:t>加上相应的</a:t>
            </a:r>
            <a:r>
              <a:rPr lang="en-US" altLang="zh-CN" sz="2400" dirty="0">
                <a:latin typeface="+mn-lt"/>
                <a:ea typeface="+mn-ea"/>
                <a:cs typeface="+mn-ea"/>
                <a:sym typeface="+mn-lt"/>
              </a:rPr>
              <a:t>SOH</a:t>
            </a:r>
            <a:r>
              <a:rPr lang="zh-CN" altLang="en-US" sz="2400" dirty="0">
                <a:latin typeface="+mn-lt"/>
                <a:ea typeface="+mn-ea"/>
                <a:cs typeface="+mn-ea"/>
                <a:sym typeface="+mn-lt"/>
              </a:rPr>
              <a:t>合成</a:t>
            </a:r>
            <a:r>
              <a:rPr lang="en-US" altLang="zh-CN" sz="2400" dirty="0">
                <a:latin typeface="+mn-lt"/>
                <a:ea typeface="+mn-ea"/>
                <a:cs typeface="+mn-ea"/>
                <a:sym typeface="+mn-lt"/>
              </a:rPr>
              <a:t>STM-1</a:t>
            </a:r>
            <a:r>
              <a:rPr lang="zh-CN" altLang="en-US" sz="2400" dirty="0">
                <a:latin typeface="+mn-lt"/>
                <a:ea typeface="+mn-ea"/>
                <a:cs typeface="+mn-ea"/>
                <a:sym typeface="+mn-lt"/>
              </a:rPr>
              <a:t>信号，</a:t>
            </a:r>
            <a:r>
              <a:rPr lang="en-US" altLang="zh-CN" sz="2400" dirty="0">
                <a:latin typeface="+mn-lt"/>
                <a:ea typeface="+mn-ea"/>
                <a:cs typeface="+mn-ea"/>
                <a:sym typeface="+mn-lt"/>
              </a:rPr>
              <a:t>N</a:t>
            </a:r>
            <a:r>
              <a:rPr lang="zh-CN" altLang="en-US" sz="2400" dirty="0">
                <a:latin typeface="+mn-lt"/>
                <a:ea typeface="+mn-ea"/>
                <a:cs typeface="+mn-ea"/>
                <a:sym typeface="+mn-lt"/>
              </a:rPr>
              <a:t>个</a:t>
            </a:r>
            <a:r>
              <a:rPr lang="en-US" altLang="zh-CN" sz="2400" dirty="0">
                <a:latin typeface="+mn-lt"/>
                <a:ea typeface="+mn-ea"/>
                <a:cs typeface="+mn-ea"/>
                <a:sym typeface="+mn-lt"/>
              </a:rPr>
              <a:t>STM-1</a:t>
            </a:r>
            <a:r>
              <a:rPr lang="zh-CN" altLang="en-US" sz="2400" dirty="0">
                <a:latin typeface="+mn-lt"/>
                <a:ea typeface="+mn-ea"/>
                <a:cs typeface="+mn-ea"/>
                <a:sym typeface="+mn-lt"/>
              </a:rPr>
              <a:t>信号通过字节间插复用成</a:t>
            </a:r>
            <a:r>
              <a:rPr lang="en-US" altLang="zh-CN" sz="2400" dirty="0">
                <a:latin typeface="+mn-lt"/>
                <a:ea typeface="+mn-ea"/>
                <a:cs typeface="+mn-ea"/>
                <a:sym typeface="+mn-lt"/>
              </a:rPr>
              <a:t>STM-N</a:t>
            </a:r>
            <a:r>
              <a:rPr lang="zh-CN" altLang="en-US" sz="2400" dirty="0">
                <a:latin typeface="+mn-lt"/>
                <a:ea typeface="+mn-ea"/>
                <a:cs typeface="+mn-ea"/>
                <a:sym typeface="+mn-lt"/>
              </a:rPr>
              <a:t>信号（复用）。</a:t>
            </a:r>
            <a:endParaRPr lang="zh-CN" altLang="en-US" sz="2400" dirty="0">
              <a:latin typeface="+mn-lt"/>
              <a:ea typeface="+mn-ea"/>
              <a:cs typeface="+mn-ea"/>
              <a:sym typeface="+mn-lt"/>
            </a:endParaRPr>
          </a:p>
        </p:txBody>
      </p:sp>
      <p:pic>
        <p:nvPicPr>
          <p:cNvPr id="7885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76938" y="1161813"/>
            <a:ext cx="3167062"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57" name="Rectangle 4"/>
          <p:cNvSpPr>
            <a:spLocks noChangeArrowheads="1"/>
          </p:cNvSpPr>
          <p:nvPr/>
        </p:nvSpPr>
        <p:spPr bwMode="auto">
          <a:xfrm>
            <a:off x="228021" y="1283350"/>
            <a:ext cx="5760640" cy="1865126"/>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AU-4</a:t>
            </a:r>
            <a:r>
              <a:rPr lang="zh-CN" altLang="en-US" sz="2400" dirty="0">
                <a:latin typeface="+mn-lt"/>
                <a:ea typeface="+mn-ea"/>
                <a:cs typeface="+mn-ea"/>
                <a:sym typeface="+mn-lt"/>
              </a:rPr>
              <a:t>的信息结构已初具</a:t>
            </a:r>
            <a:r>
              <a:rPr lang="en-US" altLang="zh-CN" sz="2400" dirty="0">
                <a:latin typeface="+mn-lt"/>
                <a:ea typeface="+mn-ea"/>
                <a:cs typeface="+mn-ea"/>
                <a:sym typeface="+mn-lt"/>
              </a:rPr>
              <a:t>STM-1</a:t>
            </a:r>
            <a:r>
              <a:rPr lang="zh-CN" altLang="en-US" sz="2400" dirty="0">
                <a:latin typeface="+mn-lt"/>
                <a:ea typeface="+mn-ea"/>
                <a:cs typeface="+mn-ea"/>
                <a:sym typeface="+mn-lt"/>
              </a:rPr>
              <a:t>信号的雏形</a:t>
            </a:r>
            <a:r>
              <a:rPr lang="en-US" altLang="zh-CN" sz="2400" dirty="0">
                <a:latin typeface="+mn-lt"/>
                <a:ea typeface="+mn-ea"/>
                <a:cs typeface="+mn-ea"/>
                <a:sym typeface="+mn-lt"/>
              </a:rPr>
              <a:t>——9</a:t>
            </a:r>
            <a:r>
              <a:rPr lang="zh-CN" altLang="en-US" sz="2400" dirty="0">
                <a:latin typeface="+mn-lt"/>
                <a:ea typeface="+mn-ea"/>
                <a:cs typeface="+mn-ea"/>
                <a:sym typeface="+mn-lt"/>
              </a:rPr>
              <a:t>行</a:t>
            </a:r>
            <a:r>
              <a:rPr lang="en-US" altLang="zh-CN" sz="2400" dirty="0">
                <a:latin typeface="+mn-lt"/>
                <a:ea typeface="+mn-ea"/>
                <a:cs typeface="+mn-ea"/>
                <a:sym typeface="+mn-lt"/>
              </a:rPr>
              <a:t>×270</a:t>
            </a:r>
            <a:r>
              <a:rPr lang="zh-CN" altLang="en-US" sz="2400" dirty="0">
                <a:latin typeface="+mn-lt"/>
                <a:ea typeface="+mn-ea"/>
                <a:cs typeface="+mn-ea"/>
                <a:sym typeface="+mn-lt"/>
              </a:rPr>
              <a:t>列，只不过缺少</a:t>
            </a:r>
            <a:r>
              <a:rPr lang="en-US" altLang="zh-CN" sz="2400" dirty="0">
                <a:latin typeface="+mn-lt"/>
                <a:ea typeface="+mn-ea"/>
                <a:cs typeface="+mn-ea"/>
                <a:sym typeface="+mn-lt"/>
              </a:rPr>
              <a:t>SOH</a:t>
            </a:r>
            <a:r>
              <a:rPr lang="zh-CN" altLang="en-US" sz="2400" dirty="0">
                <a:latin typeface="+mn-lt"/>
                <a:ea typeface="+mn-ea"/>
                <a:cs typeface="+mn-ea"/>
                <a:sym typeface="+mn-lt"/>
              </a:rPr>
              <a:t>部分而已，这种信息结构其实也算是将</a:t>
            </a:r>
            <a:r>
              <a:rPr lang="en-US" altLang="zh-CN" sz="2400" dirty="0">
                <a:latin typeface="+mn-lt"/>
                <a:ea typeface="+mn-ea"/>
                <a:cs typeface="+mn-ea"/>
                <a:sym typeface="+mn-lt"/>
              </a:rPr>
              <a:t>VC4</a:t>
            </a:r>
            <a:r>
              <a:rPr lang="zh-CN" altLang="en-US" sz="2400" dirty="0">
                <a:latin typeface="+mn-lt"/>
                <a:ea typeface="+mn-ea"/>
                <a:cs typeface="+mn-ea"/>
                <a:sym typeface="+mn-lt"/>
              </a:rPr>
              <a:t>信息包再加了一个包封</a:t>
            </a:r>
            <a:r>
              <a:rPr lang="en-US" altLang="zh-CN" sz="2400" dirty="0">
                <a:latin typeface="+mn-lt"/>
                <a:ea typeface="+mn-ea"/>
                <a:cs typeface="+mn-ea"/>
                <a:sym typeface="+mn-lt"/>
              </a:rPr>
              <a:t>——AU-4</a:t>
            </a:r>
            <a:r>
              <a:rPr lang="zh-CN" altLang="en-US" sz="2400" dirty="0">
                <a:latin typeface="+mn-lt"/>
                <a:ea typeface="+mn-ea"/>
                <a:cs typeface="+mn-ea"/>
                <a:sym typeface="+mn-lt"/>
              </a:rPr>
              <a:t>。</a:t>
            </a:r>
            <a:r>
              <a:rPr lang="en-US" altLang="zh-CN" sz="2400" dirty="0">
                <a:latin typeface="+mn-lt"/>
                <a:ea typeface="+mn-ea"/>
                <a:cs typeface="+mn-ea"/>
                <a:sym typeface="+mn-lt"/>
              </a:rPr>
              <a:t>(</a:t>
            </a:r>
            <a:r>
              <a:rPr lang="zh-CN" altLang="en-US" sz="2400" dirty="0">
                <a:latin typeface="+mn-lt"/>
                <a:ea typeface="+mn-ea"/>
                <a:cs typeface="+mn-ea"/>
                <a:sym typeface="+mn-lt"/>
              </a:rPr>
              <a:t>定位）</a:t>
            </a:r>
            <a:endParaRPr lang="zh-CN" altLang="en-US" sz="2400" dirty="0">
              <a:latin typeface="+mn-lt"/>
              <a:ea typeface="+mn-ea"/>
              <a:cs typeface="+mn-ea"/>
              <a:sym typeface="+mn-lt"/>
            </a:endParaRPr>
          </a:p>
        </p:txBody>
      </p:sp>
    </p:spTree>
  </p:cSld>
  <p:clrMapOvr>
    <a:masterClrMapping/>
  </p:clrMapOvr>
  <p:transition spd="med">
    <p:check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28650" y="365125"/>
            <a:ext cx="7886700" cy="976313"/>
          </a:xfrm>
        </p:spPr>
        <p:txBody>
          <a:bodyPr/>
          <a:lstStyle/>
          <a:p>
            <a:pPr>
              <a:lnSpc>
                <a:spcPct val="120000"/>
              </a:lnSpc>
              <a:defRPr/>
            </a:pPr>
            <a:endParaRPr lang="zh-CN" altLang="en-US" b="1">
              <a:latin typeface="+mn-lt"/>
              <a:ea typeface="+mn-ea"/>
              <a:cs typeface="+mn-ea"/>
              <a:sym typeface="+mn-lt"/>
            </a:endParaRPr>
          </a:p>
        </p:txBody>
      </p:sp>
      <p:graphicFrame>
        <p:nvGraphicFramePr>
          <p:cNvPr id="79875" name="Object 3"/>
          <p:cNvGraphicFramePr>
            <a:graphicFrameLocks noChangeAspect="1"/>
          </p:cNvGraphicFramePr>
          <p:nvPr/>
        </p:nvGraphicFramePr>
        <p:xfrm>
          <a:off x="1763688" y="1152102"/>
          <a:ext cx="5087962" cy="5342360"/>
        </p:xfrm>
        <a:graphic>
          <a:graphicData uri="http://schemas.openxmlformats.org/presentationml/2006/ole">
            <mc:AlternateContent xmlns:mc="http://schemas.openxmlformats.org/markup-compatibility/2006">
              <mc:Choice xmlns:v="urn:schemas-microsoft-com:vml" Requires="v">
                <p:oleObj spid="_x0000_s79908" name="位图图像" r:id="rId1" imgW="2286000" imgH="4123690" progId="Paint.Picture">
                  <p:embed/>
                </p:oleObj>
              </mc:Choice>
              <mc:Fallback>
                <p:oleObj name="位图图像" r:id="rId1" imgW="2286000" imgH="4123690" progId="Paint.Picture">
                  <p:embed/>
                  <p:pic>
                    <p:nvPicPr>
                      <p:cNvPr id="0" name="Object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3688" y="1152102"/>
                        <a:ext cx="5087962" cy="5342360"/>
                      </a:xfrm>
                      <a:prstGeom prst="rect">
                        <a:avLst/>
                      </a:prstGeom>
                      <a:noFill/>
                      <a:ln>
                        <a:noFill/>
                      </a:ln>
                      <a:effectLst/>
                    </p:spPr>
                  </p:pic>
                </p:oleObj>
              </mc:Fallback>
            </mc:AlternateContent>
          </a:graphicData>
        </a:graphic>
      </p:graphicFrame>
      <p:sp>
        <p:nvSpPr>
          <p:cNvPr id="2" name="右大括号 1"/>
          <p:cNvSpPr/>
          <p:nvPr/>
        </p:nvSpPr>
        <p:spPr>
          <a:xfrm>
            <a:off x="6228184" y="1341438"/>
            <a:ext cx="623466" cy="165551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3" name="文本框 2"/>
          <p:cNvSpPr txBox="1"/>
          <p:nvPr/>
        </p:nvSpPr>
        <p:spPr>
          <a:xfrm>
            <a:off x="7164288" y="2020639"/>
            <a:ext cx="1512168" cy="472257"/>
          </a:xfrm>
          <a:prstGeom prst="rect">
            <a:avLst/>
          </a:prstGeom>
          <a:noFill/>
        </p:spPr>
        <p:txBody>
          <a:bodyPr wrap="square" rtlCol="0">
            <a:spAutoFit/>
          </a:bodyPr>
          <a:lstStyle/>
          <a:p>
            <a:r>
              <a:rPr lang="zh-CN" altLang="en-US" dirty="0"/>
              <a:t>映射</a:t>
            </a:r>
            <a:endParaRPr lang="zh-CN" altLang="en-US" dirty="0"/>
          </a:p>
        </p:txBody>
      </p:sp>
      <p:sp>
        <p:nvSpPr>
          <p:cNvPr id="6" name="右大括号 5"/>
          <p:cNvSpPr/>
          <p:nvPr/>
        </p:nvSpPr>
        <p:spPr>
          <a:xfrm>
            <a:off x="6233866" y="3384948"/>
            <a:ext cx="623466" cy="476101"/>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7" name="文本框 6"/>
          <p:cNvSpPr txBox="1"/>
          <p:nvPr/>
        </p:nvSpPr>
        <p:spPr>
          <a:xfrm>
            <a:off x="7164288" y="3336469"/>
            <a:ext cx="1512168" cy="472257"/>
          </a:xfrm>
          <a:prstGeom prst="rect">
            <a:avLst/>
          </a:prstGeom>
          <a:noFill/>
        </p:spPr>
        <p:txBody>
          <a:bodyPr wrap="square" rtlCol="0">
            <a:spAutoFit/>
          </a:bodyPr>
          <a:lstStyle/>
          <a:p>
            <a:r>
              <a:rPr lang="zh-CN" altLang="en-US" dirty="0"/>
              <a:t>定位</a:t>
            </a:r>
            <a:endParaRPr lang="zh-CN" altLang="en-US" dirty="0"/>
          </a:p>
        </p:txBody>
      </p:sp>
      <p:sp>
        <p:nvSpPr>
          <p:cNvPr id="8" name="右大括号 7"/>
          <p:cNvSpPr/>
          <p:nvPr/>
        </p:nvSpPr>
        <p:spPr>
          <a:xfrm>
            <a:off x="6372200" y="4589455"/>
            <a:ext cx="623466" cy="1655514"/>
          </a:xfrm>
          <a:prstGeom prst="rightBrace">
            <a:avLst/>
          </a:prstGeom>
        </p:spPr>
        <p:style>
          <a:lnRef idx="3">
            <a:schemeClr val="accent2"/>
          </a:lnRef>
          <a:fillRef idx="0">
            <a:schemeClr val="accent2"/>
          </a:fillRef>
          <a:effectRef idx="2">
            <a:schemeClr val="accent2"/>
          </a:effectRef>
          <a:fontRef idx="minor">
            <a:schemeClr val="tx1"/>
          </a:fontRef>
        </p:style>
        <p:txBody>
          <a:bodyPr rtlCol="0" anchor="ctr"/>
          <a:lstStyle/>
          <a:p>
            <a:pPr algn="ctr"/>
            <a:endParaRPr lang="zh-CN" altLang="en-US"/>
          </a:p>
        </p:txBody>
      </p:sp>
      <p:sp>
        <p:nvSpPr>
          <p:cNvPr id="9" name="文本框 8"/>
          <p:cNvSpPr txBox="1"/>
          <p:nvPr/>
        </p:nvSpPr>
        <p:spPr>
          <a:xfrm>
            <a:off x="7308304" y="5268656"/>
            <a:ext cx="1512168" cy="472257"/>
          </a:xfrm>
          <a:prstGeom prst="rect">
            <a:avLst/>
          </a:prstGeom>
          <a:noFill/>
        </p:spPr>
        <p:txBody>
          <a:bodyPr wrap="square" rtlCol="0">
            <a:spAutoFit/>
          </a:bodyPr>
          <a:lstStyle/>
          <a:p>
            <a:r>
              <a:rPr lang="zh-CN" altLang="en-US" dirty="0"/>
              <a:t>复用</a:t>
            </a:r>
            <a:endParaRPr lang="zh-CN" altLang="en-US" dirty="0"/>
          </a:p>
        </p:txBody>
      </p:sp>
    </p:spTree>
  </p:cSld>
  <p:clrMapOvr>
    <a:masterClrMapping/>
  </p:clrMapOvr>
  <p:transition spd="med">
    <p:checke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标题 1"/>
          <p:cNvSpPr>
            <a:spLocks noGrp="1"/>
          </p:cNvSpPr>
          <p:nvPr>
            <p:ph type="title"/>
          </p:nvPr>
        </p:nvSpPr>
        <p:spPr>
          <a:xfrm>
            <a:off x="628650" y="365125"/>
            <a:ext cx="7886700" cy="976313"/>
          </a:xfrm>
        </p:spPr>
        <p:txBody>
          <a:bodyPr/>
          <a:lstStyle/>
          <a:p>
            <a:pPr>
              <a:lnSpc>
                <a:spcPct val="120000"/>
              </a:lnSpc>
              <a:defRPr/>
            </a:pPr>
            <a:endParaRPr lang="zh-CN" altLang="en-US">
              <a:latin typeface="+mn-lt"/>
              <a:ea typeface="+mn-ea"/>
              <a:cs typeface="+mn-ea"/>
              <a:sym typeface="+mn-lt"/>
            </a:endParaRPr>
          </a:p>
        </p:txBody>
      </p:sp>
      <p:sp>
        <p:nvSpPr>
          <p:cNvPr id="76803" name="Rectangle 2"/>
          <p:cNvSpPr>
            <a:spLocks noGrp="1" noChangeArrowheads="1"/>
          </p:cNvSpPr>
          <p:nvPr>
            <p:ph idx="1"/>
          </p:nvPr>
        </p:nvSpPr>
        <p:spPr>
          <a:xfrm>
            <a:off x="635000" y="1371600"/>
            <a:ext cx="8058150" cy="2020888"/>
          </a:xfrm>
        </p:spPr>
        <p:txBody>
          <a:bodyPr wrap="none" rtlCol="0">
            <a:spAutoFit/>
          </a:bodyPr>
          <a:lstStyle/>
          <a:p>
            <a:pPr>
              <a:lnSpc>
                <a:spcPct val="120000"/>
              </a:lnSpc>
              <a:spcBef>
                <a:spcPct val="0"/>
              </a:spcBef>
              <a:buFontTx/>
              <a:buNone/>
              <a:defRPr/>
            </a:pPr>
            <a:endParaRPr lang="en-US" altLang="zh-CN" sz="3600" dirty="0">
              <a:ea typeface="+mn-ea"/>
              <a:cs typeface="+mn-ea"/>
              <a:sym typeface="+mn-lt"/>
            </a:endParaRPr>
          </a:p>
          <a:p>
            <a:pPr>
              <a:lnSpc>
                <a:spcPct val="120000"/>
              </a:lnSpc>
              <a:spcBef>
                <a:spcPct val="0"/>
              </a:spcBef>
              <a:buFontTx/>
              <a:buNone/>
              <a:defRPr/>
            </a:pPr>
            <a:endParaRPr lang="en-US" altLang="zh-CN" sz="3600" dirty="0">
              <a:ea typeface="+mn-ea"/>
              <a:cs typeface="+mn-ea"/>
              <a:sym typeface="+mn-lt"/>
            </a:endParaRPr>
          </a:p>
          <a:p>
            <a:pPr>
              <a:lnSpc>
                <a:spcPct val="120000"/>
              </a:lnSpc>
              <a:spcBef>
                <a:spcPct val="0"/>
              </a:spcBef>
              <a:buFontTx/>
              <a:buNone/>
              <a:defRPr/>
            </a:pPr>
            <a:r>
              <a:rPr lang="en-US" altLang="zh-CN" sz="3600" dirty="0">
                <a:ea typeface="+mn-ea"/>
                <a:cs typeface="+mn-ea"/>
                <a:sym typeface="+mn-lt"/>
              </a:rPr>
              <a:t>2. </a:t>
            </a:r>
            <a:r>
              <a:rPr lang="zh-CN" altLang="en-US" sz="3600" dirty="0">
                <a:ea typeface="+mn-ea"/>
                <a:cs typeface="+mn-ea"/>
                <a:sym typeface="+mn-lt"/>
              </a:rPr>
              <a:t>如何将</a:t>
            </a:r>
            <a:r>
              <a:rPr lang="en-US" altLang="zh-CN" sz="3600" dirty="0">
                <a:ea typeface="+mn-ea"/>
                <a:cs typeface="+mn-ea"/>
                <a:sym typeface="+mn-lt"/>
              </a:rPr>
              <a:t>34Mbit/s</a:t>
            </a:r>
            <a:r>
              <a:rPr lang="zh-CN" altLang="en-US" sz="3600" dirty="0">
                <a:ea typeface="+mn-ea"/>
                <a:cs typeface="+mn-ea"/>
                <a:sym typeface="+mn-lt"/>
              </a:rPr>
              <a:t>复用进</a:t>
            </a:r>
            <a:r>
              <a:rPr lang="en-US" altLang="zh-CN" sz="3600" dirty="0">
                <a:ea typeface="+mn-ea"/>
                <a:cs typeface="+mn-ea"/>
                <a:sym typeface="+mn-lt"/>
              </a:rPr>
              <a:t>STM-N</a:t>
            </a:r>
            <a:r>
              <a:rPr lang="zh-CN" altLang="en-US" sz="3600" dirty="0">
                <a:ea typeface="+mn-ea"/>
                <a:cs typeface="+mn-ea"/>
                <a:sym typeface="+mn-lt"/>
              </a:rPr>
              <a:t>信号？</a:t>
            </a:r>
            <a:endParaRPr lang="zh-CN" altLang="en-US" sz="3600" dirty="0">
              <a:ea typeface="+mn-ea"/>
              <a:cs typeface="+mn-ea"/>
              <a:sym typeface="+mn-lt"/>
            </a:endParaRPr>
          </a:p>
        </p:txBody>
      </p:sp>
      <p:pic>
        <p:nvPicPr>
          <p:cNvPr id="80900" name="图片 1"/>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292725" y="3429000"/>
            <a:ext cx="27606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1259632" y="3392488"/>
            <a:ext cx="6514925" cy="584775"/>
          </a:xfrm>
          <a:prstGeom prst="rect">
            <a:avLst/>
          </a:prstGeom>
        </p:spPr>
        <p:txBody>
          <a:bodyPr wrap="none">
            <a:spAutoFit/>
          </a:bodyPr>
          <a:lstStyle/>
          <a:p>
            <a:r>
              <a:rPr lang="zh-CN" altLang="en-US" sz="2000" dirty="0" smtClean="0">
                <a:cs typeface="+mn-ea"/>
                <a:sym typeface="+mn-lt"/>
              </a:rPr>
              <a:t>（</a:t>
            </a:r>
            <a:r>
              <a:rPr lang="zh-CN" altLang="en-US" sz="3200" dirty="0">
                <a:latin typeface="+mn-lt"/>
                <a:ea typeface="+mn-ea"/>
                <a:cs typeface="+mn-ea"/>
                <a:sym typeface="+mn-lt"/>
              </a:rPr>
              <a:t>注意：</a:t>
            </a:r>
            <a:r>
              <a:rPr lang="en-US" altLang="zh-CN" sz="3200" dirty="0">
                <a:latin typeface="+mn-lt"/>
                <a:ea typeface="+mn-ea"/>
                <a:cs typeface="+mn-ea"/>
                <a:sym typeface="+mn-lt"/>
              </a:rPr>
              <a:t>C3 </a:t>
            </a:r>
            <a:r>
              <a:rPr lang="zh-CN" altLang="en-US" sz="3200" dirty="0">
                <a:latin typeface="+mn-lt"/>
                <a:ea typeface="+mn-ea"/>
                <a:cs typeface="+mn-ea"/>
                <a:sym typeface="+mn-lt"/>
              </a:rPr>
              <a:t>信号结构：</a:t>
            </a:r>
            <a:r>
              <a:rPr lang="en-US" altLang="zh-CN" sz="3200" dirty="0">
                <a:latin typeface="+mn-lt"/>
                <a:ea typeface="+mn-ea"/>
                <a:cs typeface="+mn-ea"/>
                <a:sym typeface="+mn-lt"/>
              </a:rPr>
              <a:t>9</a:t>
            </a:r>
            <a:r>
              <a:rPr lang="zh-CN" altLang="en-US" sz="3200" dirty="0">
                <a:latin typeface="+mn-lt"/>
                <a:ea typeface="+mn-ea"/>
                <a:cs typeface="+mn-ea"/>
                <a:sym typeface="+mn-lt"/>
              </a:rPr>
              <a:t>行</a:t>
            </a:r>
            <a:r>
              <a:rPr lang="en-US" altLang="zh-CN" sz="3200" dirty="0">
                <a:latin typeface="+mn-lt"/>
                <a:ea typeface="+mn-ea"/>
                <a:cs typeface="+mn-ea"/>
                <a:sym typeface="+mn-lt"/>
              </a:rPr>
              <a:t>×85</a:t>
            </a:r>
            <a:r>
              <a:rPr lang="zh-CN" altLang="en-US" sz="3200" dirty="0">
                <a:latin typeface="+mn-lt"/>
                <a:ea typeface="+mn-ea"/>
                <a:cs typeface="+mn-ea"/>
                <a:sym typeface="+mn-lt"/>
              </a:rPr>
              <a:t>列</a:t>
            </a:r>
            <a:r>
              <a:rPr lang="zh-CN" altLang="en-US" sz="2000" dirty="0" smtClean="0">
                <a:cs typeface="+mn-ea"/>
                <a:sym typeface="+mn-lt"/>
              </a:rPr>
              <a:t>）</a:t>
            </a:r>
            <a:endParaRPr lang="zh-CN" altLang="en-US" sz="2000"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ChangeArrowheads="1"/>
          </p:cNvSpPr>
          <p:nvPr/>
        </p:nvSpPr>
        <p:spPr bwMode="auto">
          <a:xfrm>
            <a:off x="1042988" y="476250"/>
            <a:ext cx="4964821" cy="558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800">
                <a:latin typeface="+mn-lt"/>
                <a:ea typeface="+mn-ea"/>
                <a:cs typeface="+mn-ea"/>
                <a:sym typeface="+mn-lt"/>
              </a:rPr>
              <a:t>2. 34Mbit/s</a:t>
            </a:r>
            <a:r>
              <a:rPr lang="zh-CN" altLang="en-US" sz="2800">
                <a:latin typeface="+mn-lt"/>
                <a:ea typeface="+mn-ea"/>
                <a:cs typeface="+mn-ea"/>
                <a:sym typeface="+mn-lt"/>
              </a:rPr>
              <a:t>复用进</a:t>
            </a:r>
            <a:r>
              <a:rPr lang="en-US" altLang="zh-CN" sz="2800">
                <a:latin typeface="+mn-lt"/>
                <a:ea typeface="+mn-ea"/>
                <a:cs typeface="+mn-ea"/>
                <a:sym typeface="+mn-lt"/>
              </a:rPr>
              <a:t>STM-N</a:t>
            </a:r>
            <a:r>
              <a:rPr lang="zh-CN" altLang="en-US" sz="2800">
                <a:latin typeface="+mn-lt"/>
                <a:ea typeface="+mn-ea"/>
                <a:cs typeface="+mn-ea"/>
                <a:sym typeface="+mn-lt"/>
              </a:rPr>
              <a:t>信号</a:t>
            </a:r>
            <a:endParaRPr lang="zh-CN" altLang="en-US" sz="2800">
              <a:latin typeface="+mn-lt"/>
              <a:ea typeface="+mn-ea"/>
              <a:cs typeface="+mn-ea"/>
              <a:sym typeface="+mn-lt"/>
            </a:endParaRPr>
          </a:p>
        </p:txBody>
      </p:sp>
      <p:sp>
        <p:nvSpPr>
          <p:cNvPr id="77827" name="Rectangle 3"/>
          <p:cNvSpPr>
            <a:spLocks noChangeArrowheads="1"/>
          </p:cNvSpPr>
          <p:nvPr/>
        </p:nvSpPr>
        <p:spPr bwMode="auto">
          <a:xfrm>
            <a:off x="539750" y="1125538"/>
            <a:ext cx="7777163" cy="1592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800" dirty="0">
                <a:latin typeface="+mn-lt"/>
                <a:ea typeface="+mn-ea"/>
                <a:cs typeface="+mn-ea"/>
                <a:sym typeface="+mn-lt"/>
              </a:rPr>
              <a:t>1</a:t>
            </a:r>
            <a:r>
              <a:rPr lang="zh-CN" altLang="en-US" sz="2800" dirty="0">
                <a:latin typeface="+mn-lt"/>
                <a:ea typeface="+mn-ea"/>
                <a:cs typeface="+mn-ea"/>
                <a:sym typeface="+mn-lt"/>
              </a:rPr>
              <a:t>）</a:t>
            </a:r>
            <a:r>
              <a:rPr lang="en-US" altLang="zh-CN" sz="2800" dirty="0">
                <a:latin typeface="+mn-lt"/>
                <a:ea typeface="+mn-ea"/>
                <a:cs typeface="+mn-ea"/>
                <a:sym typeface="+mn-lt"/>
              </a:rPr>
              <a:t>34Mbit/s</a:t>
            </a:r>
            <a:r>
              <a:rPr lang="zh-CN" altLang="en-US" sz="2800" dirty="0">
                <a:latin typeface="+mn-lt"/>
                <a:ea typeface="+mn-ea"/>
                <a:cs typeface="+mn-ea"/>
                <a:sym typeface="+mn-lt"/>
              </a:rPr>
              <a:t>的信号先经过码速调整将其适配到相应的标准容器</a:t>
            </a:r>
            <a:r>
              <a:rPr lang="en-US" altLang="zh-CN" sz="2800" dirty="0">
                <a:latin typeface="+mn-lt"/>
                <a:ea typeface="+mn-ea"/>
                <a:cs typeface="+mn-ea"/>
                <a:sym typeface="+mn-lt"/>
              </a:rPr>
              <a:t>—</a:t>
            </a:r>
            <a:r>
              <a:rPr lang="en-US" altLang="zh-CN" sz="2800" dirty="0">
                <a:solidFill>
                  <a:srgbClr val="FF0000"/>
                </a:solidFill>
                <a:latin typeface="+mn-lt"/>
                <a:ea typeface="+mn-ea"/>
                <a:cs typeface="+mn-ea"/>
                <a:sym typeface="+mn-lt"/>
              </a:rPr>
              <a:t>C3</a:t>
            </a:r>
            <a:r>
              <a:rPr lang="zh-CN" altLang="en-US" sz="2800" dirty="0">
                <a:latin typeface="+mn-lt"/>
                <a:ea typeface="+mn-ea"/>
                <a:cs typeface="+mn-ea"/>
                <a:sym typeface="+mn-lt"/>
              </a:rPr>
              <a:t>中，然后加上相应的通道开销</a:t>
            </a:r>
            <a:r>
              <a:rPr lang="en-US" altLang="zh-CN" sz="2800" dirty="0">
                <a:latin typeface="+mn-lt"/>
                <a:ea typeface="+mn-ea"/>
                <a:cs typeface="+mn-ea"/>
                <a:sym typeface="+mn-lt"/>
              </a:rPr>
              <a:t>C3</a:t>
            </a:r>
            <a:r>
              <a:rPr lang="zh-CN" altLang="en-US" sz="2800" dirty="0">
                <a:latin typeface="+mn-lt"/>
                <a:ea typeface="+mn-ea"/>
                <a:cs typeface="+mn-ea"/>
                <a:sym typeface="+mn-lt"/>
              </a:rPr>
              <a:t>打包成</a:t>
            </a:r>
            <a:r>
              <a:rPr lang="en-US" altLang="zh-CN" sz="2800" dirty="0">
                <a:latin typeface="+mn-lt"/>
                <a:ea typeface="+mn-ea"/>
                <a:cs typeface="+mn-ea"/>
                <a:sym typeface="+mn-lt"/>
              </a:rPr>
              <a:t>VC3</a:t>
            </a:r>
            <a:r>
              <a:rPr lang="zh-CN" altLang="en-US" sz="2800" dirty="0">
                <a:latin typeface="+mn-lt"/>
                <a:ea typeface="+mn-ea"/>
                <a:cs typeface="+mn-ea"/>
                <a:sym typeface="+mn-lt"/>
              </a:rPr>
              <a:t>，此时的帧结构是</a:t>
            </a:r>
            <a:r>
              <a:rPr lang="en-US" altLang="zh-CN" sz="2800" dirty="0">
                <a:solidFill>
                  <a:srgbClr val="FF0000"/>
                </a:solidFill>
                <a:latin typeface="+mn-lt"/>
                <a:ea typeface="+mn-ea"/>
                <a:cs typeface="+mn-ea"/>
                <a:sym typeface="+mn-lt"/>
              </a:rPr>
              <a:t>9</a:t>
            </a:r>
            <a:r>
              <a:rPr lang="zh-CN" altLang="en-US" sz="2800" dirty="0">
                <a:solidFill>
                  <a:srgbClr val="FF0000"/>
                </a:solidFill>
                <a:latin typeface="+mn-lt"/>
                <a:ea typeface="+mn-ea"/>
                <a:cs typeface="+mn-ea"/>
                <a:sym typeface="+mn-lt"/>
              </a:rPr>
              <a:t>行</a:t>
            </a:r>
            <a:r>
              <a:rPr lang="en-US" altLang="zh-CN" sz="2800" dirty="0">
                <a:solidFill>
                  <a:srgbClr val="FF0000"/>
                </a:solidFill>
                <a:latin typeface="+mn-lt"/>
                <a:ea typeface="+mn-ea"/>
                <a:cs typeface="+mn-ea"/>
                <a:sym typeface="+mn-lt"/>
              </a:rPr>
              <a:t>×85</a:t>
            </a:r>
            <a:r>
              <a:rPr lang="zh-CN" altLang="en-US" sz="2800" dirty="0">
                <a:latin typeface="+mn-lt"/>
                <a:ea typeface="+mn-ea"/>
                <a:cs typeface="+mn-ea"/>
                <a:sym typeface="+mn-lt"/>
              </a:rPr>
              <a:t>列。</a:t>
            </a:r>
            <a:endParaRPr lang="zh-CN" altLang="en-US" sz="2800" dirty="0">
              <a:latin typeface="+mn-lt"/>
              <a:ea typeface="+mn-ea"/>
              <a:cs typeface="+mn-ea"/>
              <a:sym typeface="+mn-lt"/>
            </a:endParaRPr>
          </a:p>
        </p:txBody>
      </p:sp>
      <p:sp>
        <p:nvSpPr>
          <p:cNvPr id="77828" name="Rectangle 4"/>
          <p:cNvSpPr>
            <a:spLocks noChangeArrowheads="1"/>
          </p:cNvSpPr>
          <p:nvPr/>
        </p:nvSpPr>
        <p:spPr bwMode="auto">
          <a:xfrm>
            <a:off x="486569" y="3041880"/>
            <a:ext cx="8261350" cy="2109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a:latin typeface="+mn-lt"/>
                <a:ea typeface="+mn-ea"/>
                <a:cs typeface="+mn-ea"/>
                <a:sym typeface="+mn-lt"/>
              </a:rPr>
              <a:t>    为了便于收端定位</a:t>
            </a:r>
            <a:r>
              <a:rPr lang="en-US" altLang="zh-CN" sz="2800" dirty="0">
                <a:latin typeface="+mn-lt"/>
                <a:ea typeface="+mn-ea"/>
                <a:cs typeface="+mn-ea"/>
                <a:sym typeface="+mn-lt"/>
              </a:rPr>
              <a:t>VC3</a:t>
            </a:r>
            <a:r>
              <a:rPr lang="zh-CN" altLang="en-US" sz="2800" dirty="0">
                <a:latin typeface="+mn-lt"/>
                <a:ea typeface="+mn-ea"/>
                <a:cs typeface="+mn-ea"/>
                <a:sym typeface="+mn-lt"/>
              </a:rPr>
              <a:t>，以便能将它从高速信号中直接拆离出来，在</a:t>
            </a:r>
            <a:r>
              <a:rPr lang="en-US" altLang="zh-CN" sz="2800" dirty="0">
                <a:latin typeface="+mn-lt"/>
                <a:ea typeface="+mn-ea"/>
                <a:cs typeface="+mn-ea"/>
                <a:sym typeface="+mn-lt"/>
              </a:rPr>
              <a:t>VC3</a:t>
            </a:r>
            <a:r>
              <a:rPr lang="zh-CN" altLang="en-US" sz="2800" dirty="0">
                <a:latin typeface="+mn-lt"/>
                <a:ea typeface="+mn-ea"/>
                <a:cs typeface="+mn-ea"/>
                <a:sym typeface="+mn-lt"/>
              </a:rPr>
              <a:t>的帧上加了</a:t>
            </a:r>
            <a:r>
              <a:rPr lang="en-US" altLang="zh-CN" sz="2800" dirty="0">
                <a:solidFill>
                  <a:srgbClr val="FF0000"/>
                </a:solidFill>
                <a:latin typeface="+mn-lt"/>
                <a:ea typeface="+mn-ea"/>
                <a:cs typeface="+mn-ea"/>
                <a:sym typeface="+mn-lt"/>
              </a:rPr>
              <a:t>3</a:t>
            </a:r>
            <a:r>
              <a:rPr lang="zh-CN" altLang="en-US" sz="2800" dirty="0">
                <a:solidFill>
                  <a:srgbClr val="FF0000"/>
                </a:solidFill>
                <a:latin typeface="+mn-lt"/>
                <a:ea typeface="+mn-ea"/>
                <a:cs typeface="+mn-ea"/>
                <a:sym typeface="+mn-lt"/>
              </a:rPr>
              <a:t>个字节的指针</a:t>
            </a:r>
            <a:r>
              <a:rPr lang="en-US" altLang="zh-CN" sz="2800" dirty="0">
                <a:latin typeface="+mn-lt"/>
                <a:ea typeface="+mn-ea"/>
                <a:cs typeface="+mn-ea"/>
                <a:sym typeface="+mn-lt"/>
              </a:rPr>
              <a:t>——TU-PTR</a:t>
            </a:r>
            <a:r>
              <a:rPr lang="zh-CN" altLang="en-US" sz="2800" dirty="0">
                <a:latin typeface="+mn-lt"/>
                <a:ea typeface="+mn-ea"/>
                <a:cs typeface="+mn-ea"/>
                <a:sym typeface="+mn-lt"/>
              </a:rPr>
              <a:t>（支路单元指针），注意</a:t>
            </a:r>
            <a:r>
              <a:rPr lang="en-US" altLang="zh-CN" sz="2800" dirty="0">
                <a:latin typeface="+mn-lt"/>
                <a:ea typeface="+mn-ea"/>
                <a:cs typeface="+mn-ea"/>
                <a:sym typeface="+mn-lt"/>
              </a:rPr>
              <a:t>AU-PTR</a:t>
            </a:r>
            <a:r>
              <a:rPr lang="zh-CN" altLang="en-US" sz="2800" dirty="0">
                <a:latin typeface="+mn-lt"/>
                <a:ea typeface="+mn-ea"/>
                <a:cs typeface="+mn-ea"/>
                <a:sym typeface="+mn-lt"/>
              </a:rPr>
              <a:t>是</a:t>
            </a:r>
            <a:r>
              <a:rPr lang="en-US" altLang="zh-CN" sz="2800" dirty="0">
                <a:latin typeface="+mn-lt"/>
                <a:ea typeface="+mn-ea"/>
                <a:cs typeface="+mn-ea"/>
                <a:sym typeface="+mn-lt"/>
              </a:rPr>
              <a:t>9</a:t>
            </a:r>
            <a:r>
              <a:rPr lang="zh-CN" altLang="en-US" sz="2800" dirty="0">
                <a:latin typeface="+mn-lt"/>
                <a:ea typeface="+mn-ea"/>
                <a:cs typeface="+mn-ea"/>
                <a:sym typeface="+mn-lt"/>
              </a:rPr>
              <a:t>个字节。</a:t>
            </a:r>
            <a:endParaRPr lang="zh-CN" altLang="en-US" sz="2800" dirty="0">
              <a:latin typeface="+mn-lt"/>
              <a:ea typeface="+mn-ea"/>
              <a:cs typeface="+mn-ea"/>
              <a:sym typeface="+mn-lt"/>
            </a:endParaRPr>
          </a:p>
        </p:txBody>
      </p:sp>
      <p:sp>
        <p:nvSpPr>
          <p:cNvPr id="77829" name="矩形 1"/>
          <p:cNvSpPr>
            <a:spLocks noChangeArrowheads="1"/>
          </p:cNvSpPr>
          <p:nvPr/>
        </p:nvSpPr>
        <p:spPr bwMode="auto">
          <a:xfrm>
            <a:off x="558800" y="5373216"/>
            <a:ext cx="8116888" cy="1075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latinLnBrk="0">
              <a:lnSpc>
                <a:spcPct val="120000"/>
              </a:lnSpc>
              <a:spcBef>
                <a:spcPct val="0"/>
              </a:spcBef>
              <a:buFontTx/>
              <a:buNone/>
              <a:defRPr/>
            </a:pPr>
            <a:r>
              <a:rPr lang="zh-CN" altLang="en-US" sz="2800">
                <a:latin typeface="+mn-lt"/>
                <a:ea typeface="+mn-ea"/>
                <a:cs typeface="+mn-ea"/>
                <a:sym typeface="+mn-lt"/>
              </a:rPr>
              <a:t>    此时的信息结构是</a:t>
            </a:r>
            <a:r>
              <a:rPr lang="zh-CN" altLang="en-US" sz="2800">
                <a:solidFill>
                  <a:srgbClr val="FF0000"/>
                </a:solidFill>
                <a:latin typeface="+mn-lt"/>
                <a:ea typeface="+mn-ea"/>
                <a:cs typeface="+mn-ea"/>
                <a:sym typeface="+mn-lt"/>
              </a:rPr>
              <a:t>支路单元</a:t>
            </a:r>
            <a:r>
              <a:rPr lang="en-US" altLang="zh-CN" sz="2800">
                <a:solidFill>
                  <a:srgbClr val="FF0000"/>
                </a:solidFill>
                <a:latin typeface="+mn-lt"/>
                <a:ea typeface="+mn-ea"/>
                <a:cs typeface="+mn-ea"/>
                <a:sym typeface="+mn-lt"/>
              </a:rPr>
              <a:t>TU-3</a:t>
            </a:r>
            <a:r>
              <a:rPr lang="zh-CN" altLang="en-US" sz="2800">
                <a:latin typeface="+mn-lt"/>
                <a:ea typeface="+mn-ea"/>
                <a:cs typeface="+mn-ea"/>
                <a:sym typeface="+mn-lt"/>
              </a:rPr>
              <a:t>（与</a:t>
            </a:r>
            <a:r>
              <a:rPr lang="en-US" altLang="zh-CN" sz="2800">
                <a:latin typeface="+mn-lt"/>
                <a:ea typeface="+mn-ea"/>
                <a:cs typeface="+mn-ea"/>
                <a:sym typeface="+mn-lt"/>
              </a:rPr>
              <a:t>34Mbit/s</a:t>
            </a:r>
            <a:r>
              <a:rPr lang="zh-CN" altLang="en-US" sz="2800">
                <a:latin typeface="+mn-lt"/>
                <a:ea typeface="+mn-ea"/>
                <a:cs typeface="+mn-ea"/>
                <a:sym typeface="+mn-lt"/>
              </a:rPr>
              <a:t>的信号相应的信息结构）</a:t>
            </a:r>
            <a:endParaRPr lang="zh-CN" altLang="en-US" sz="2800">
              <a:latin typeface="+mn-lt"/>
              <a:ea typeface="+mn-ea"/>
              <a:cs typeface="+mn-ea"/>
              <a:sym typeface="+mn-lt"/>
            </a:endParaRPr>
          </a:p>
        </p:txBody>
      </p:sp>
    </p:spTree>
  </p:cSld>
  <p:clrMapOvr>
    <a:masterClrMapping/>
  </p:clrMapOvr>
  <p:transition spd="med">
    <p:check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ChangeArrowheads="1"/>
          </p:cNvSpPr>
          <p:nvPr/>
        </p:nvSpPr>
        <p:spPr bwMode="auto">
          <a:xfrm>
            <a:off x="1187450" y="981075"/>
            <a:ext cx="4240213" cy="757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4000">
                <a:latin typeface="+mn-lt"/>
                <a:ea typeface="+mn-ea"/>
                <a:cs typeface="+mn-ea"/>
                <a:sym typeface="+mn-lt"/>
              </a:rPr>
              <a:t>此时的帧结构</a:t>
            </a:r>
            <a:r>
              <a:rPr lang="en-US" altLang="zh-CN" sz="4000">
                <a:latin typeface="+mn-lt"/>
                <a:ea typeface="+mn-ea"/>
                <a:cs typeface="+mn-ea"/>
                <a:sym typeface="+mn-lt"/>
              </a:rPr>
              <a:t>TU3</a:t>
            </a:r>
            <a:endParaRPr lang="en-US" altLang="zh-CN" sz="4000">
              <a:latin typeface="+mn-lt"/>
              <a:ea typeface="+mn-ea"/>
              <a:cs typeface="+mn-ea"/>
              <a:sym typeface="+mn-lt"/>
            </a:endParaRPr>
          </a:p>
        </p:txBody>
      </p:sp>
      <p:pic>
        <p:nvPicPr>
          <p:cNvPr id="82947"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47664" y="2132856"/>
            <a:ext cx="3280569" cy="2562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8852" name="Rectangle 4"/>
          <p:cNvSpPr>
            <a:spLocks noChangeArrowheads="1"/>
          </p:cNvSpPr>
          <p:nvPr/>
        </p:nvSpPr>
        <p:spPr bwMode="auto">
          <a:xfrm>
            <a:off x="1187450" y="5229225"/>
            <a:ext cx="5580063"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a:latin typeface="+mn-lt"/>
                <a:ea typeface="+mn-ea"/>
                <a:cs typeface="+mn-ea"/>
                <a:sym typeface="+mn-lt"/>
              </a:rPr>
              <a:t>装入</a:t>
            </a:r>
            <a:r>
              <a:rPr lang="en-US" altLang="zh-CN" sz="2800">
                <a:latin typeface="+mn-lt"/>
                <a:ea typeface="+mn-ea"/>
                <a:cs typeface="+mn-ea"/>
                <a:sym typeface="+mn-lt"/>
              </a:rPr>
              <a:t>TU-PTR</a:t>
            </a:r>
            <a:r>
              <a:rPr lang="zh-CN" altLang="en-US" sz="2800">
                <a:latin typeface="+mn-lt"/>
                <a:ea typeface="+mn-ea"/>
                <a:cs typeface="+mn-ea"/>
                <a:sym typeface="+mn-lt"/>
              </a:rPr>
              <a:t>后的</a:t>
            </a:r>
            <a:r>
              <a:rPr lang="en-US" altLang="zh-CN" sz="2800">
                <a:latin typeface="+mn-lt"/>
                <a:ea typeface="+mn-ea"/>
                <a:cs typeface="+mn-ea"/>
                <a:sym typeface="+mn-lt"/>
              </a:rPr>
              <a:t>TU3 </a:t>
            </a:r>
            <a:r>
              <a:rPr lang="zh-CN" altLang="en-US" sz="2800">
                <a:latin typeface="+mn-lt"/>
                <a:ea typeface="+mn-ea"/>
                <a:cs typeface="+mn-ea"/>
                <a:sym typeface="+mn-lt"/>
              </a:rPr>
              <a:t>结构图</a:t>
            </a:r>
            <a:endParaRPr lang="zh-CN" altLang="en-US" sz="2800">
              <a:latin typeface="+mn-lt"/>
              <a:ea typeface="+mn-ea"/>
              <a:cs typeface="+mn-ea"/>
              <a:sym typeface="+mn-lt"/>
            </a:endParaRPr>
          </a:p>
        </p:txBody>
      </p:sp>
    </p:spTree>
  </p:cSld>
  <p:clrMapOvr>
    <a:masterClrMapping/>
  </p:clrMapOvr>
  <p:transition spd="med">
    <p:checke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323850" y="1341438"/>
            <a:ext cx="8820150" cy="1820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    支路单元提供低阶通道层（低阶</a:t>
            </a:r>
            <a:r>
              <a:rPr lang="en-US" altLang="zh-CN" sz="2400" b="0">
                <a:latin typeface="+mn-lt"/>
                <a:ea typeface="+mn-ea"/>
                <a:cs typeface="+mn-ea"/>
                <a:sym typeface="+mn-lt"/>
              </a:rPr>
              <a:t>VC</a:t>
            </a:r>
            <a:r>
              <a:rPr lang="zh-CN" altLang="en-US" sz="2400" b="0">
                <a:latin typeface="+mn-lt"/>
                <a:ea typeface="+mn-ea"/>
                <a:cs typeface="+mn-ea"/>
                <a:sym typeface="+mn-lt"/>
              </a:rPr>
              <a:t>，例如</a:t>
            </a:r>
            <a:r>
              <a:rPr lang="en-US" altLang="zh-CN" sz="2400" b="0">
                <a:latin typeface="+mn-lt"/>
                <a:ea typeface="+mn-ea"/>
                <a:cs typeface="+mn-ea"/>
                <a:sym typeface="+mn-lt"/>
              </a:rPr>
              <a:t>VC3</a:t>
            </a:r>
            <a:r>
              <a:rPr lang="zh-CN" altLang="en-US" sz="2400" b="0">
                <a:latin typeface="+mn-lt"/>
                <a:ea typeface="+mn-ea"/>
                <a:cs typeface="+mn-ea"/>
                <a:sym typeface="+mn-lt"/>
              </a:rPr>
              <a:t>）和高阶通道层之间的桥梁，也就是说是高阶通道（高阶</a:t>
            </a:r>
            <a:r>
              <a:rPr lang="en-US" altLang="zh-CN" sz="2400" b="0">
                <a:latin typeface="+mn-lt"/>
                <a:ea typeface="+mn-ea"/>
                <a:cs typeface="+mn-ea"/>
                <a:sym typeface="+mn-lt"/>
              </a:rPr>
              <a:t>VC</a:t>
            </a:r>
            <a:r>
              <a:rPr lang="zh-CN" altLang="en-US" sz="2400" b="0">
                <a:latin typeface="+mn-lt"/>
                <a:ea typeface="+mn-ea"/>
                <a:cs typeface="+mn-ea"/>
                <a:sym typeface="+mn-lt"/>
              </a:rPr>
              <a:t>）拆分成低阶通道（低阶</a:t>
            </a:r>
            <a:r>
              <a:rPr lang="en-US" altLang="zh-CN" sz="2400" b="0">
                <a:latin typeface="+mn-lt"/>
                <a:ea typeface="+mn-ea"/>
                <a:cs typeface="+mn-ea"/>
                <a:sym typeface="+mn-lt"/>
              </a:rPr>
              <a:t>VC</a:t>
            </a:r>
            <a:r>
              <a:rPr lang="zh-CN" altLang="en-US" sz="2400" b="0">
                <a:latin typeface="+mn-lt"/>
                <a:ea typeface="+mn-ea"/>
                <a:cs typeface="+mn-ea"/>
                <a:sym typeface="+mn-lt"/>
              </a:rPr>
              <a:t>），或低阶通道复用成高阶通道的中间过渡信息结构。</a:t>
            </a:r>
            <a:endParaRPr lang="zh-CN" altLang="en-US" sz="2400" b="0">
              <a:latin typeface="+mn-lt"/>
              <a:ea typeface="+mn-ea"/>
              <a:cs typeface="+mn-ea"/>
              <a:sym typeface="+mn-lt"/>
            </a:endParaRPr>
          </a:p>
        </p:txBody>
      </p:sp>
      <p:sp>
        <p:nvSpPr>
          <p:cNvPr id="79875" name="Rectangle 3"/>
          <p:cNvSpPr>
            <a:spLocks noChangeArrowheads="1"/>
          </p:cNvSpPr>
          <p:nvPr/>
        </p:nvSpPr>
        <p:spPr bwMode="auto">
          <a:xfrm>
            <a:off x="522288" y="2997200"/>
            <a:ext cx="7866062" cy="2706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b="0">
                <a:latin typeface="+mn-lt"/>
                <a:ea typeface="+mn-ea"/>
                <a:cs typeface="+mn-ea"/>
                <a:sym typeface="+mn-lt"/>
              </a:rPr>
              <a:t>    </a:t>
            </a:r>
            <a:r>
              <a:rPr lang="zh-CN" altLang="en-US" sz="2400" b="0">
                <a:solidFill>
                  <a:srgbClr val="FF5050"/>
                </a:solidFill>
                <a:latin typeface="+mn-lt"/>
                <a:ea typeface="+mn-ea"/>
                <a:cs typeface="+mn-ea"/>
                <a:sym typeface="+mn-lt"/>
              </a:rPr>
              <a:t>那么支路单元指针起什么作用呢？</a:t>
            </a:r>
            <a:r>
              <a:rPr lang="en-US" altLang="zh-CN" sz="2400" b="0">
                <a:latin typeface="+mn-lt"/>
                <a:ea typeface="+mn-ea"/>
                <a:cs typeface="+mn-ea"/>
                <a:sym typeface="+mn-lt"/>
              </a:rPr>
              <a:t>TU-PTR</a:t>
            </a:r>
            <a:r>
              <a:rPr lang="zh-CN" altLang="en-US" sz="2400" b="0">
                <a:latin typeface="+mn-lt"/>
                <a:ea typeface="+mn-ea"/>
                <a:cs typeface="+mn-ea"/>
                <a:sym typeface="+mn-lt"/>
              </a:rPr>
              <a:t>用以指示低阶</a:t>
            </a:r>
            <a:r>
              <a:rPr lang="en-US" altLang="zh-CN" sz="2400" b="0">
                <a:latin typeface="+mn-lt"/>
                <a:ea typeface="+mn-ea"/>
                <a:cs typeface="+mn-ea"/>
                <a:sym typeface="+mn-lt"/>
              </a:rPr>
              <a:t>VC</a:t>
            </a:r>
            <a:r>
              <a:rPr lang="zh-CN" altLang="en-US" sz="2400" b="0">
                <a:latin typeface="+mn-lt"/>
                <a:ea typeface="+mn-ea"/>
                <a:cs typeface="+mn-ea"/>
                <a:sym typeface="+mn-lt"/>
              </a:rPr>
              <a:t>的起点在支路单元</a:t>
            </a:r>
            <a:r>
              <a:rPr lang="en-US" altLang="zh-CN" sz="2400" b="0">
                <a:latin typeface="+mn-lt"/>
                <a:ea typeface="+mn-ea"/>
                <a:cs typeface="+mn-ea"/>
                <a:sym typeface="+mn-lt"/>
              </a:rPr>
              <a:t>TU</a:t>
            </a:r>
            <a:r>
              <a:rPr lang="zh-CN" altLang="en-US" sz="2400" b="0">
                <a:latin typeface="+mn-lt"/>
                <a:ea typeface="+mn-ea"/>
                <a:cs typeface="+mn-ea"/>
                <a:sym typeface="+mn-lt"/>
              </a:rPr>
              <a:t>中的具体位置。与</a:t>
            </a:r>
            <a:r>
              <a:rPr lang="en-US" altLang="zh-CN" sz="2400" b="0">
                <a:latin typeface="+mn-lt"/>
                <a:ea typeface="+mn-ea"/>
                <a:cs typeface="+mn-ea"/>
                <a:sym typeface="+mn-lt"/>
              </a:rPr>
              <a:t>AU-PTR</a:t>
            </a:r>
            <a:r>
              <a:rPr lang="zh-CN" altLang="en-US" sz="2400" b="0">
                <a:latin typeface="+mn-lt"/>
                <a:ea typeface="+mn-ea"/>
                <a:cs typeface="+mn-ea"/>
                <a:sym typeface="+mn-lt"/>
              </a:rPr>
              <a:t>很类似，</a:t>
            </a:r>
            <a:r>
              <a:rPr lang="en-US" altLang="zh-CN" sz="2400" b="0">
                <a:latin typeface="+mn-lt"/>
                <a:ea typeface="+mn-ea"/>
                <a:cs typeface="+mn-ea"/>
                <a:sym typeface="+mn-lt"/>
              </a:rPr>
              <a:t>AU-PTR</a:t>
            </a:r>
            <a:r>
              <a:rPr lang="zh-CN" altLang="en-US" sz="2400" b="0">
                <a:latin typeface="+mn-lt"/>
                <a:ea typeface="+mn-ea"/>
                <a:cs typeface="+mn-ea"/>
                <a:sym typeface="+mn-lt"/>
              </a:rPr>
              <a:t>是指示</a:t>
            </a:r>
            <a:r>
              <a:rPr lang="en-US" altLang="zh-CN" sz="2400" b="0">
                <a:latin typeface="+mn-lt"/>
                <a:ea typeface="+mn-ea"/>
                <a:cs typeface="+mn-ea"/>
                <a:sym typeface="+mn-lt"/>
              </a:rPr>
              <a:t>VC4</a:t>
            </a:r>
            <a:r>
              <a:rPr lang="zh-CN" altLang="en-US" sz="2400" b="0">
                <a:latin typeface="+mn-lt"/>
                <a:ea typeface="+mn-ea"/>
                <a:cs typeface="+mn-ea"/>
                <a:sym typeface="+mn-lt"/>
              </a:rPr>
              <a:t>起点在</a:t>
            </a:r>
            <a:r>
              <a:rPr lang="en-US" altLang="zh-CN" sz="2400" b="0">
                <a:latin typeface="+mn-lt"/>
                <a:ea typeface="+mn-ea"/>
                <a:cs typeface="+mn-ea"/>
                <a:sym typeface="+mn-lt"/>
              </a:rPr>
              <a:t>STM</a:t>
            </a:r>
            <a:r>
              <a:rPr lang="zh-CN" altLang="en-US" sz="2400" b="0">
                <a:latin typeface="+mn-lt"/>
                <a:ea typeface="+mn-ea"/>
                <a:cs typeface="+mn-ea"/>
                <a:sym typeface="+mn-lt"/>
              </a:rPr>
              <a:t>帧中的具体位置，实际上二者的工作机理也很类似。</a:t>
            </a:r>
            <a:endParaRPr lang="en-US" altLang="zh-CN" sz="2400" b="0">
              <a:latin typeface="+mn-lt"/>
              <a:ea typeface="+mn-ea"/>
              <a:cs typeface="+mn-ea"/>
              <a:sym typeface="+mn-lt"/>
            </a:endParaRPr>
          </a:p>
          <a:p>
            <a:pPr eaLnBrk="1" latinLnBrk="0" hangingPunct="1">
              <a:lnSpc>
                <a:spcPct val="120000"/>
              </a:lnSpc>
              <a:spcBef>
                <a:spcPct val="0"/>
              </a:spcBef>
              <a:buFontTx/>
              <a:buNone/>
              <a:defRPr/>
            </a:pPr>
            <a:r>
              <a:rPr lang="zh-CN" altLang="en-US" sz="2400" b="0">
                <a:latin typeface="+mn-lt"/>
                <a:ea typeface="+mn-ea"/>
                <a:cs typeface="+mn-ea"/>
                <a:sym typeface="+mn-lt"/>
              </a:rPr>
              <a:t>    可以将</a:t>
            </a:r>
            <a:r>
              <a:rPr lang="en-US" altLang="zh-CN" sz="2400" b="0">
                <a:latin typeface="+mn-lt"/>
                <a:ea typeface="+mn-ea"/>
                <a:cs typeface="+mn-ea"/>
                <a:sym typeface="+mn-lt"/>
              </a:rPr>
              <a:t>TU</a:t>
            </a:r>
            <a:r>
              <a:rPr lang="zh-CN" altLang="en-US" sz="2400" b="0">
                <a:latin typeface="+mn-lt"/>
                <a:ea typeface="+mn-ea"/>
                <a:cs typeface="+mn-ea"/>
                <a:sym typeface="+mn-lt"/>
              </a:rPr>
              <a:t>类比成一个小的</a:t>
            </a:r>
            <a:r>
              <a:rPr lang="en-US" altLang="zh-CN" sz="2400" b="0">
                <a:latin typeface="+mn-lt"/>
                <a:ea typeface="+mn-ea"/>
                <a:cs typeface="+mn-ea"/>
                <a:sym typeface="+mn-lt"/>
              </a:rPr>
              <a:t>AU-4</a:t>
            </a:r>
            <a:r>
              <a:rPr lang="zh-CN" altLang="en-US" sz="2400" b="0">
                <a:latin typeface="+mn-lt"/>
                <a:ea typeface="+mn-ea"/>
                <a:cs typeface="+mn-ea"/>
                <a:sym typeface="+mn-lt"/>
              </a:rPr>
              <a:t>，那么在装载低阶</a:t>
            </a:r>
            <a:r>
              <a:rPr lang="en-US" altLang="zh-CN" sz="2400" b="0">
                <a:latin typeface="+mn-lt"/>
                <a:ea typeface="+mn-ea"/>
                <a:cs typeface="+mn-ea"/>
                <a:sym typeface="+mn-lt"/>
              </a:rPr>
              <a:t>VC</a:t>
            </a:r>
            <a:r>
              <a:rPr lang="zh-CN" altLang="en-US" sz="2400" b="0">
                <a:latin typeface="+mn-lt"/>
                <a:ea typeface="+mn-ea"/>
                <a:cs typeface="+mn-ea"/>
                <a:sym typeface="+mn-lt"/>
              </a:rPr>
              <a:t>到</a:t>
            </a:r>
            <a:r>
              <a:rPr lang="en-US" altLang="zh-CN" sz="2400" b="0">
                <a:latin typeface="+mn-lt"/>
                <a:ea typeface="+mn-ea"/>
                <a:cs typeface="+mn-ea"/>
                <a:sym typeface="+mn-lt"/>
              </a:rPr>
              <a:t>TU</a:t>
            </a:r>
            <a:r>
              <a:rPr lang="zh-CN" altLang="en-US" sz="2400" b="0">
                <a:latin typeface="+mn-lt"/>
                <a:ea typeface="+mn-ea"/>
                <a:cs typeface="+mn-ea"/>
                <a:sym typeface="+mn-lt"/>
              </a:rPr>
              <a:t>中时也就要有一个定位的过程</a:t>
            </a:r>
            <a:r>
              <a:rPr lang="en-US" altLang="zh-CN" sz="2400" b="0">
                <a:latin typeface="+mn-lt"/>
                <a:ea typeface="+mn-ea"/>
                <a:cs typeface="+mn-ea"/>
                <a:sym typeface="+mn-lt"/>
              </a:rPr>
              <a:t>——</a:t>
            </a:r>
            <a:r>
              <a:rPr lang="zh-CN" altLang="en-US" sz="2400" b="0">
                <a:latin typeface="+mn-lt"/>
                <a:ea typeface="+mn-ea"/>
                <a:cs typeface="+mn-ea"/>
                <a:sym typeface="+mn-lt"/>
              </a:rPr>
              <a:t>加入</a:t>
            </a:r>
            <a:r>
              <a:rPr lang="en-US" altLang="zh-CN" sz="2400" b="0">
                <a:latin typeface="+mn-lt"/>
                <a:ea typeface="+mn-ea"/>
                <a:cs typeface="+mn-ea"/>
                <a:sym typeface="+mn-lt"/>
              </a:rPr>
              <a:t>TU-PTR</a:t>
            </a:r>
            <a:r>
              <a:rPr lang="zh-CN" altLang="en-US" sz="2400" b="0">
                <a:latin typeface="+mn-lt"/>
                <a:ea typeface="+mn-ea"/>
                <a:cs typeface="+mn-ea"/>
                <a:sym typeface="+mn-lt"/>
              </a:rPr>
              <a:t>的过程。</a:t>
            </a:r>
            <a:endParaRPr lang="zh-CN" altLang="en-US" sz="2400" b="0">
              <a:latin typeface="+mn-lt"/>
              <a:ea typeface="+mn-ea"/>
              <a:cs typeface="+mn-ea"/>
              <a:sym typeface="+mn-lt"/>
            </a:endParaRPr>
          </a:p>
        </p:txBody>
      </p:sp>
    </p:spTree>
  </p:cSld>
  <p:clrMapOvr>
    <a:masterClrMapping/>
  </p:clrMapOvr>
  <p:transition spd="med">
    <p:check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ChangeArrowheads="1"/>
          </p:cNvSpPr>
          <p:nvPr/>
        </p:nvSpPr>
        <p:spPr bwMode="auto">
          <a:xfrm>
            <a:off x="395288" y="1125538"/>
            <a:ext cx="7921625" cy="1497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4000">
                <a:latin typeface="+mn-lt"/>
                <a:ea typeface="+mn-ea"/>
                <a:cs typeface="+mn-ea"/>
                <a:sym typeface="+mn-lt"/>
              </a:rPr>
              <a:t>2</a:t>
            </a:r>
            <a:r>
              <a:rPr lang="zh-CN" altLang="en-US" sz="4000">
                <a:latin typeface="+mn-lt"/>
                <a:ea typeface="+mn-ea"/>
                <a:cs typeface="+mn-ea"/>
                <a:sym typeface="+mn-lt"/>
              </a:rPr>
              <a:t>）</a:t>
            </a:r>
            <a:r>
              <a:rPr lang="en-US" altLang="zh-CN" sz="4000">
                <a:latin typeface="+mn-lt"/>
                <a:ea typeface="+mn-ea"/>
                <a:cs typeface="+mn-ea"/>
                <a:sym typeface="+mn-lt"/>
              </a:rPr>
              <a:t>TU3</a:t>
            </a:r>
            <a:r>
              <a:rPr lang="zh-CN" altLang="en-US" sz="4000">
                <a:latin typeface="+mn-lt"/>
                <a:ea typeface="+mn-ea"/>
                <a:cs typeface="+mn-ea"/>
                <a:sym typeface="+mn-lt"/>
              </a:rPr>
              <a:t>的帧结构有点残缺，先将其缺口部分补上，成为新的帧结构。</a:t>
            </a:r>
            <a:endParaRPr lang="zh-CN" altLang="en-US" sz="4000">
              <a:latin typeface="+mn-lt"/>
              <a:ea typeface="+mn-ea"/>
              <a:cs typeface="+mn-ea"/>
              <a:sym typeface="+mn-lt"/>
            </a:endParaRPr>
          </a:p>
        </p:txBody>
      </p:sp>
      <p:pic>
        <p:nvPicPr>
          <p:cNvPr id="281603"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140200" y="2636838"/>
            <a:ext cx="3636963" cy="371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1604" name="Rectangle 4"/>
          <p:cNvSpPr>
            <a:spLocks noChangeArrowheads="1"/>
          </p:cNvSpPr>
          <p:nvPr/>
        </p:nvSpPr>
        <p:spPr bwMode="auto">
          <a:xfrm>
            <a:off x="403225" y="2924175"/>
            <a:ext cx="3702050" cy="137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a:latin typeface="+mn-lt"/>
                <a:ea typeface="+mn-ea"/>
                <a:cs typeface="+mn-ea"/>
                <a:sym typeface="+mn-lt"/>
              </a:rPr>
              <a:t>R</a:t>
            </a:r>
            <a:r>
              <a:rPr lang="zh-CN" altLang="en-US" sz="2400">
                <a:latin typeface="+mn-lt"/>
                <a:ea typeface="+mn-ea"/>
                <a:cs typeface="+mn-ea"/>
                <a:sym typeface="+mn-lt"/>
              </a:rPr>
              <a:t>为塞入的伪随机信息，这时的信息结构为</a:t>
            </a:r>
            <a:r>
              <a:rPr lang="en-US" altLang="zh-CN" sz="2400">
                <a:latin typeface="+mn-lt"/>
                <a:ea typeface="+mn-ea"/>
                <a:cs typeface="+mn-ea"/>
                <a:sym typeface="+mn-lt"/>
              </a:rPr>
              <a:t>TUG3 ——</a:t>
            </a:r>
            <a:r>
              <a:rPr lang="zh-CN" altLang="en-US" sz="2400">
                <a:latin typeface="+mn-lt"/>
                <a:ea typeface="+mn-ea"/>
                <a:cs typeface="+mn-ea"/>
                <a:sym typeface="+mn-lt"/>
              </a:rPr>
              <a:t>支路单元组。</a:t>
            </a:r>
            <a:endParaRPr lang="zh-CN" altLang="en-US" sz="2400">
              <a:latin typeface="+mn-lt"/>
              <a:ea typeface="+mn-ea"/>
              <a:cs typeface="+mn-ea"/>
              <a:sym typeface="+mn-lt"/>
            </a:endParaRPr>
          </a:p>
        </p:txBody>
      </p:sp>
    </p:spTree>
  </p:cSld>
  <p:clrMapOvr>
    <a:masterClrMapping/>
  </p:clrMapOvr>
  <p:transition spd="med">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1603"/>
                                        </p:tgtEl>
                                        <p:attrNameLst>
                                          <p:attrName>style.visibility</p:attrName>
                                        </p:attrNameLst>
                                      </p:cBhvr>
                                      <p:to>
                                        <p:strVal val="visible"/>
                                      </p:to>
                                    </p:set>
                                    <p:anim calcmode="lin" valueType="num">
                                      <p:cBhvr additive="base">
                                        <p:cTn id="7" dur="500" fill="hold"/>
                                        <p:tgtEl>
                                          <p:spTgt spid="281603"/>
                                        </p:tgtEl>
                                        <p:attrNameLst>
                                          <p:attrName>ppt_x</p:attrName>
                                        </p:attrNameLst>
                                      </p:cBhvr>
                                      <p:tavLst>
                                        <p:tav tm="0">
                                          <p:val>
                                            <p:strVal val="#ppt_x"/>
                                          </p:val>
                                        </p:tav>
                                        <p:tav tm="100000">
                                          <p:val>
                                            <p:strVal val="#ppt_x"/>
                                          </p:val>
                                        </p:tav>
                                      </p:tavLst>
                                    </p:anim>
                                    <p:anim calcmode="lin" valueType="num">
                                      <p:cBhvr additive="base">
                                        <p:cTn id="8" dur="500" fill="hold"/>
                                        <p:tgtEl>
                                          <p:spTgt spid="28160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81604"/>
                                        </p:tgtEl>
                                        <p:attrNameLst>
                                          <p:attrName>style.visibility</p:attrName>
                                        </p:attrNameLst>
                                      </p:cBhvr>
                                      <p:to>
                                        <p:strVal val="visible"/>
                                      </p:to>
                                    </p:set>
                                    <p:anim calcmode="lin" valueType="num">
                                      <p:cBhvr additive="base">
                                        <p:cTn id="13" dur="500" fill="hold"/>
                                        <p:tgtEl>
                                          <p:spTgt spid="281604"/>
                                        </p:tgtEl>
                                        <p:attrNameLst>
                                          <p:attrName>ppt_x</p:attrName>
                                        </p:attrNameLst>
                                      </p:cBhvr>
                                      <p:tavLst>
                                        <p:tav tm="0">
                                          <p:val>
                                            <p:strVal val="#ppt_x"/>
                                          </p:val>
                                        </p:tav>
                                        <p:tav tm="100000">
                                          <p:val>
                                            <p:strVal val="#ppt_x"/>
                                          </p:val>
                                        </p:tav>
                                      </p:tavLst>
                                    </p:anim>
                                    <p:anim calcmode="lin" valueType="num">
                                      <p:cBhvr additive="base">
                                        <p:cTn id="14" dur="500" fill="hold"/>
                                        <p:tgtEl>
                                          <p:spTgt spid="28160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1604"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2"/>
          <p:cNvSpPr txBox="1">
            <a:spLocks noChangeArrowheads="1"/>
          </p:cNvSpPr>
          <p:nvPr/>
        </p:nvSpPr>
        <p:spPr bwMode="auto">
          <a:xfrm>
            <a:off x="204788" y="692150"/>
            <a:ext cx="87630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1</a:t>
            </a:r>
            <a:r>
              <a:rPr lang="zh-CN" altLang="en-US" sz="2400" dirty="0">
                <a:latin typeface="+mn-lt"/>
                <a:ea typeface="+mn-ea"/>
                <a:cs typeface="+mn-ea"/>
                <a:sym typeface="+mn-lt"/>
              </a:rPr>
              <a:t>．双绞线</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lang="zh-CN" altLang="en-US" sz="2400" b="0" dirty="0">
                <a:latin typeface="+mn-lt"/>
                <a:ea typeface="+mn-ea"/>
                <a:cs typeface="+mn-ea"/>
                <a:sym typeface="+mn-lt"/>
              </a:rPr>
              <a:t>指由一对绝缘的铜导线扭绞在一起组成的一条物理通信链路。</a:t>
            </a:r>
            <a:endParaRPr lang="zh-CN" altLang="en-US" sz="2400" b="0" dirty="0">
              <a:latin typeface="+mn-lt"/>
              <a:ea typeface="+mn-ea"/>
              <a:cs typeface="+mn-ea"/>
              <a:sym typeface="+mn-lt"/>
            </a:endParaRPr>
          </a:p>
        </p:txBody>
      </p:sp>
      <p:sp>
        <p:nvSpPr>
          <p:cNvPr id="9219" name="Rectangle 3"/>
          <p:cNvSpPr>
            <a:spLocks noChangeArrowheads="1"/>
          </p:cNvSpPr>
          <p:nvPr/>
        </p:nvSpPr>
        <p:spPr bwMode="auto">
          <a:xfrm>
            <a:off x="919163" y="4932363"/>
            <a:ext cx="2732087"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b="0">
                <a:latin typeface="+mn-lt"/>
                <a:ea typeface="+mn-ea"/>
                <a:cs typeface="+mn-ea"/>
                <a:sym typeface="+mn-lt"/>
              </a:rPr>
              <a:t> </a:t>
            </a:r>
            <a:r>
              <a:rPr lang="zh-CN" altLang="en-US" sz="2400" b="0">
                <a:latin typeface="+mn-lt"/>
                <a:ea typeface="+mn-ea"/>
                <a:cs typeface="+mn-ea"/>
                <a:sym typeface="+mn-lt"/>
              </a:rPr>
              <a:t>双绞线的物理结构</a:t>
            </a:r>
            <a:endParaRPr lang="zh-CN" altLang="en-US" sz="2400" b="0">
              <a:latin typeface="+mn-lt"/>
              <a:ea typeface="+mn-ea"/>
              <a:cs typeface="+mn-ea"/>
              <a:sym typeface="+mn-lt"/>
            </a:endParaRPr>
          </a:p>
        </p:txBody>
      </p:sp>
      <p:pic>
        <p:nvPicPr>
          <p:cNvPr id="13317" name="Picture 22"/>
          <p:cNvPicPr>
            <a:picLocks noChangeAspect="1" noChangeArrowheads="1"/>
          </p:cNvPicPr>
          <p:nvPr/>
        </p:nvPicPr>
        <p:blipFill>
          <a:blip r:embed="rId1">
            <a:extLst>
              <a:ext uri="{28A0092B-C50C-407E-A947-70E740481C1C}">
                <a14:useLocalDpi xmlns:a14="http://schemas.microsoft.com/office/drawing/2010/main" val="0"/>
              </a:ext>
            </a:extLst>
          </a:blip>
          <a:srcRect l="13000" t="43602" r="48940" b="23714"/>
          <a:stretch>
            <a:fillRect/>
          </a:stretch>
        </p:blipFill>
        <p:spPr bwMode="auto">
          <a:xfrm>
            <a:off x="4352925" y="3917950"/>
            <a:ext cx="4640263" cy="2490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 name="图片 1024"/>
          <p:cNvPicPr>
            <a:picLocks noChangeAspect="1"/>
          </p:cNvPicPr>
          <p:nvPr/>
        </p:nvPicPr>
        <p:blipFill>
          <a:blip r:embed="rId2"/>
          <a:srcRect/>
          <a:stretch>
            <a:fillRect/>
          </a:stretch>
        </p:blipFill>
        <p:spPr>
          <a:xfrm>
            <a:off x="393700" y="2133600"/>
            <a:ext cx="5943600" cy="1435100"/>
          </a:xfrm>
          <a:prstGeom prst="rect">
            <a:avLst/>
          </a:prstGeom>
          <a:noFill/>
          <a:ln w="9525">
            <a:noFill/>
          </a:ln>
        </p:spPr>
      </p:pic>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38505" y="1249045"/>
            <a:ext cx="8207375" cy="107510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800" dirty="0">
                <a:latin typeface="+mn-lt"/>
                <a:ea typeface="+mn-ea"/>
                <a:cs typeface="+mn-ea"/>
                <a:sym typeface="+mn-lt"/>
              </a:rPr>
              <a:t>3</a:t>
            </a:r>
            <a:r>
              <a:rPr lang="zh-CN" altLang="en-US" sz="2800" dirty="0">
                <a:latin typeface="+mn-lt"/>
                <a:ea typeface="+mn-ea"/>
                <a:cs typeface="+mn-ea"/>
                <a:sym typeface="+mn-lt"/>
              </a:rPr>
              <a:t>）三个</a:t>
            </a:r>
            <a:r>
              <a:rPr lang="en-US" altLang="zh-CN" sz="2800" dirty="0">
                <a:latin typeface="+mn-lt"/>
                <a:ea typeface="+mn-ea"/>
                <a:cs typeface="+mn-ea"/>
                <a:sym typeface="+mn-lt"/>
              </a:rPr>
              <a:t>TUG3</a:t>
            </a:r>
            <a:r>
              <a:rPr lang="zh-CN" altLang="en-US" sz="2800" dirty="0">
                <a:latin typeface="+mn-lt"/>
                <a:ea typeface="+mn-ea"/>
                <a:cs typeface="+mn-ea"/>
                <a:sym typeface="+mn-lt"/>
              </a:rPr>
              <a:t>通过字节间插复用方式，复合成</a:t>
            </a:r>
            <a:r>
              <a:rPr lang="en-US" altLang="zh-CN" sz="2800" dirty="0">
                <a:latin typeface="+mn-lt"/>
                <a:ea typeface="+mn-ea"/>
                <a:cs typeface="+mn-ea"/>
                <a:sym typeface="+mn-lt"/>
              </a:rPr>
              <a:t>C4</a:t>
            </a:r>
            <a:r>
              <a:rPr lang="zh-CN" altLang="en-US" sz="2800" dirty="0">
                <a:latin typeface="+mn-lt"/>
                <a:ea typeface="+mn-ea"/>
                <a:cs typeface="+mn-ea"/>
                <a:sym typeface="+mn-lt"/>
              </a:rPr>
              <a:t>信号结构</a:t>
            </a:r>
            <a:endParaRPr lang="zh-CN" altLang="en-US" sz="2800" dirty="0">
              <a:latin typeface="+mn-lt"/>
              <a:ea typeface="+mn-ea"/>
              <a:cs typeface="+mn-ea"/>
              <a:sym typeface="+mn-lt"/>
            </a:endParaRPr>
          </a:p>
        </p:txBody>
      </p:sp>
      <p:pic>
        <p:nvPicPr>
          <p:cNvPr id="86019" name="Picture 3"/>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5940152" y="1916832"/>
            <a:ext cx="2849756" cy="1873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24" name="Rectangle 2"/>
          <p:cNvSpPr>
            <a:spLocks noChangeArrowheads="1"/>
          </p:cNvSpPr>
          <p:nvPr/>
        </p:nvSpPr>
        <p:spPr bwMode="auto">
          <a:xfrm>
            <a:off x="328535" y="3645024"/>
            <a:ext cx="8137525" cy="18210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dirty="0">
                <a:latin typeface="+mn-lt"/>
                <a:ea typeface="+mn-ea"/>
                <a:cs typeface="+mn-ea"/>
                <a:sym typeface="+mn-lt"/>
              </a:rPr>
              <a:t>   因为</a:t>
            </a:r>
            <a:r>
              <a:rPr lang="en-US" altLang="zh-CN" sz="2400" dirty="0">
                <a:latin typeface="+mn-lt"/>
                <a:ea typeface="+mn-ea"/>
                <a:cs typeface="+mn-ea"/>
                <a:sym typeface="+mn-lt"/>
              </a:rPr>
              <a:t>TUG3</a:t>
            </a:r>
            <a:r>
              <a:rPr lang="zh-CN" altLang="en-US" sz="2400" dirty="0">
                <a:latin typeface="+mn-lt"/>
                <a:ea typeface="+mn-ea"/>
                <a:cs typeface="+mn-ea"/>
                <a:sym typeface="+mn-lt"/>
              </a:rPr>
              <a:t>是</a:t>
            </a:r>
            <a:r>
              <a:rPr lang="en-US" altLang="zh-CN" sz="2400" dirty="0">
                <a:latin typeface="+mn-lt"/>
                <a:ea typeface="+mn-ea"/>
                <a:cs typeface="+mn-ea"/>
                <a:sym typeface="+mn-lt"/>
              </a:rPr>
              <a:t>9</a:t>
            </a:r>
            <a:r>
              <a:rPr lang="zh-CN" altLang="en-US" sz="2400" dirty="0">
                <a:latin typeface="+mn-lt"/>
                <a:ea typeface="+mn-ea"/>
                <a:cs typeface="+mn-ea"/>
                <a:sym typeface="+mn-lt"/>
              </a:rPr>
              <a:t>行</a:t>
            </a:r>
            <a:r>
              <a:rPr lang="en-US" altLang="zh-CN" sz="2400" dirty="0">
                <a:latin typeface="+mn-lt"/>
                <a:ea typeface="+mn-ea"/>
                <a:cs typeface="+mn-ea"/>
                <a:sym typeface="+mn-lt"/>
              </a:rPr>
              <a:t>×86</a:t>
            </a:r>
            <a:r>
              <a:rPr lang="zh-CN" altLang="en-US" sz="2400" dirty="0">
                <a:latin typeface="+mn-lt"/>
                <a:ea typeface="+mn-ea"/>
                <a:cs typeface="+mn-ea"/>
                <a:sym typeface="+mn-lt"/>
              </a:rPr>
              <a:t>列的信息结构，所以</a:t>
            </a:r>
            <a:r>
              <a:rPr lang="en-US" altLang="zh-CN" sz="2400" dirty="0">
                <a:latin typeface="+mn-lt"/>
                <a:ea typeface="+mn-ea"/>
                <a:cs typeface="+mn-ea"/>
                <a:sym typeface="+mn-lt"/>
              </a:rPr>
              <a:t>3</a:t>
            </a:r>
            <a:r>
              <a:rPr lang="zh-CN" altLang="en-US" sz="2400" dirty="0">
                <a:latin typeface="+mn-lt"/>
                <a:ea typeface="+mn-ea"/>
                <a:cs typeface="+mn-ea"/>
                <a:sym typeface="+mn-lt"/>
              </a:rPr>
              <a:t>个</a:t>
            </a:r>
            <a:r>
              <a:rPr lang="en-US" altLang="zh-CN" sz="2400" dirty="0">
                <a:latin typeface="+mn-lt"/>
                <a:ea typeface="+mn-ea"/>
                <a:cs typeface="+mn-ea"/>
                <a:sym typeface="+mn-lt"/>
              </a:rPr>
              <a:t>TUG3</a:t>
            </a:r>
            <a:r>
              <a:rPr lang="zh-CN" altLang="en-US" sz="2400" dirty="0">
                <a:latin typeface="+mn-lt"/>
                <a:ea typeface="+mn-ea"/>
                <a:cs typeface="+mn-ea"/>
                <a:sym typeface="+mn-lt"/>
              </a:rPr>
              <a:t>通过字节间插复用方式复合后的信息结构是</a:t>
            </a:r>
            <a:r>
              <a:rPr lang="en-US" altLang="zh-CN" sz="2400" dirty="0">
                <a:solidFill>
                  <a:srgbClr val="FF0000"/>
                </a:solidFill>
                <a:latin typeface="+mn-lt"/>
                <a:ea typeface="+mn-ea"/>
                <a:cs typeface="+mn-ea"/>
                <a:sym typeface="+mn-lt"/>
              </a:rPr>
              <a:t>9</a:t>
            </a:r>
            <a:r>
              <a:rPr lang="zh-CN" altLang="en-US" sz="2400" dirty="0">
                <a:solidFill>
                  <a:srgbClr val="FF0000"/>
                </a:solidFill>
                <a:latin typeface="+mn-lt"/>
                <a:ea typeface="+mn-ea"/>
                <a:cs typeface="+mn-ea"/>
                <a:sym typeface="+mn-lt"/>
              </a:rPr>
              <a:t>行</a:t>
            </a:r>
            <a:r>
              <a:rPr lang="en-US" altLang="zh-CN" sz="2400" dirty="0">
                <a:solidFill>
                  <a:srgbClr val="FF0000"/>
                </a:solidFill>
                <a:latin typeface="+mn-lt"/>
                <a:ea typeface="+mn-ea"/>
                <a:cs typeface="+mn-ea"/>
                <a:sym typeface="+mn-lt"/>
              </a:rPr>
              <a:t>× 258</a:t>
            </a:r>
            <a:r>
              <a:rPr lang="zh-CN" altLang="en-US" sz="2400" dirty="0">
                <a:solidFill>
                  <a:srgbClr val="FF0000"/>
                </a:solidFill>
                <a:latin typeface="+mn-lt"/>
                <a:ea typeface="+mn-ea"/>
                <a:cs typeface="+mn-ea"/>
                <a:sym typeface="+mn-lt"/>
              </a:rPr>
              <a:t>列</a:t>
            </a:r>
            <a:r>
              <a:rPr lang="zh-CN" altLang="en-US" sz="2400" dirty="0">
                <a:latin typeface="+mn-lt"/>
                <a:ea typeface="+mn-ea"/>
                <a:cs typeface="+mn-ea"/>
                <a:sym typeface="+mn-lt"/>
              </a:rPr>
              <a:t>的块状帧结构，而</a:t>
            </a:r>
            <a:r>
              <a:rPr lang="en-US" altLang="zh-CN" sz="2400" dirty="0">
                <a:latin typeface="+mn-lt"/>
                <a:ea typeface="+mn-ea"/>
                <a:cs typeface="+mn-ea"/>
                <a:sym typeface="+mn-lt"/>
              </a:rPr>
              <a:t>C4</a:t>
            </a:r>
            <a:r>
              <a:rPr lang="zh-CN" altLang="en-US" sz="2400" dirty="0">
                <a:latin typeface="+mn-lt"/>
                <a:ea typeface="+mn-ea"/>
                <a:cs typeface="+mn-ea"/>
                <a:sym typeface="+mn-lt"/>
              </a:rPr>
              <a:t>是</a:t>
            </a:r>
            <a:r>
              <a:rPr lang="en-US" altLang="zh-CN" sz="2400" dirty="0">
                <a:latin typeface="+mn-lt"/>
                <a:ea typeface="+mn-ea"/>
                <a:cs typeface="+mn-ea"/>
                <a:sym typeface="+mn-lt"/>
              </a:rPr>
              <a:t>9</a:t>
            </a:r>
            <a:r>
              <a:rPr lang="zh-CN" altLang="en-US" sz="2400" dirty="0">
                <a:latin typeface="+mn-lt"/>
                <a:ea typeface="+mn-ea"/>
                <a:cs typeface="+mn-ea"/>
                <a:sym typeface="+mn-lt"/>
              </a:rPr>
              <a:t>行</a:t>
            </a:r>
            <a:r>
              <a:rPr lang="en-US" altLang="zh-CN" sz="2400" dirty="0">
                <a:latin typeface="+mn-lt"/>
                <a:ea typeface="+mn-ea"/>
                <a:cs typeface="+mn-ea"/>
                <a:sym typeface="+mn-lt"/>
              </a:rPr>
              <a:t>260</a:t>
            </a:r>
            <a:r>
              <a:rPr lang="zh-CN" altLang="en-US" sz="2400" dirty="0">
                <a:latin typeface="+mn-lt"/>
                <a:ea typeface="+mn-ea"/>
                <a:cs typeface="+mn-ea"/>
                <a:sym typeface="+mn-lt"/>
              </a:rPr>
              <a:t>列的块状帧结构。于是在</a:t>
            </a:r>
            <a:r>
              <a:rPr lang="en-US" altLang="zh-CN" sz="2400" dirty="0">
                <a:latin typeface="+mn-lt"/>
                <a:ea typeface="+mn-ea"/>
                <a:cs typeface="+mn-ea"/>
                <a:sym typeface="+mn-lt"/>
              </a:rPr>
              <a:t>3×TUG3</a:t>
            </a:r>
            <a:r>
              <a:rPr lang="zh-CN" altLang="en-US" sz="2400" dirty="0">
                <a:latin typeface="+mn-lt"/>
                <a:ea typeface="+mn-ea"/>
                <a:cs typeface="+mn-ea"/>
                <a:sym typeface="+mn-lt"/>
              </a:rPr>
              <a:t>的合成结构前面加两列塞入比特，使其成为</a:t>
            </a:r>
            <a:r>
              <a:rPr lang="en-US" altLang="zh-CN" sz="2400" dirty="0">
                <a:latin typeface="+mn-lt"/>
                <a:ea typeface="+mn-ea"/>
                <a:cs typeface="+mn-ea"/>
                <a:sym typeface="+mn-lt"/>
              </a:rPr>
              <a:t>C4</a:t>
            </a:r>
            <a:r>
              <a:rPr lang="zh-CN" altLang="en-US" sz="2400" dirty="0">
                <a:latin typeface="+mn-lt"/>
                <a:ea typeface="+mn-ea"/>
                <a:cs typeface="+mn-ea"/>
                <a:sym typeface="+mn-lt"/>
              </a:rPr>
              <a:t>的信息结构。</a:t>
            </a:r>
            <a:endParaRPr lang="zh-CN" altLang="en-US" sz="2400" dirty="0">
              <a:latin typeface="+mn-lt"/>
              <a:ea typeface="+mn-ea"/>
              <a:cs typeface="+mn-ea"/>
              <a:sym typeface="+mn-lt"/>
            </a:endParaRPr>
          </a:p>
        </p:txBody>
      </p:sp>
      <p:sp>
        <p:nvSpPr>
          <p:cNvPr id="5" name="Rectangle 2"/>
          <p:cNvSpPr>
            <a:spLocks noChangeArrowheads="1"/>
          </p:cNvSpPr>
          <p:nvPr/>
        </p:nvSpPr>
        <p:spPr bwMode="auto">
          <a:xfrm>
            <a:off x="328535" y="5405829"/>
            <a:ext cx="8208963" cy="13811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4</a:t>
            </a:r>
            <a:r>
              <a:rPr lang="zh-CN" altLang="en-US" sz="2400" dirty="0">
                <a:latin typeface="+mn-lt"/>
                <a:ea typeface="+mn-ea"/>
                <a:cs typeface="+mn-ea"/>
                <a:sym typeface="+mn-lt"/>
              </a:rPr>
              <a:t>）剩下的工作就是将</a:t>
            </a:r>
            <a:r>
              <a:rPr lang="en-US" altLang="zh-CN" sz="2400" dirty="0">
                <a:latin typeface="+mn-lt"/>
                <a:ea typeface="+mn-ea"/>
                <a:cs typeface="+mn-ea"/>
                <a:sym typeface="+mn-lt"/>
              </a:rPr>
              <a:t>C4→STM-N</a:t>
            </a:r>
            <a:r>
              <a:rPr lang="zh-CN" altLang="en-US" sz="2400" dirty="0">
                <a:latin typeface="+mn-lt"/>
                <a:ea typeface="+mn-ea"/>
                <a:cs typeface="+mn-ea"/>
                <a:sym typeface="+mn-lt"/>
              </a:rPr>
              <a:t>中去了，过程同前面所讲的将</a:t>
            </a:r>
            <a:r>
              <a:rPr lang="en-US" altLang="zh-CN" sz="2400" dirty="0">
                <a:latin typeface="+mn-lt"/>
                <a:ea typeface="+mn-ea"/>
                <a:cs typeface="+mn-ea"/>
                <a:sym typeface="+mn-lt"/>
              </a:rPr>
              <a:t>140Mbit/s</a:t>
            </a:r>
            <a:r>
              <a:rPr lang="zh-CN" altLang="en-US" sz="2400" dirty="0">
                <a:latin typeface="+mn-lt"/>
                <a:ea typeface="+mn-ea"/>
                <a:cs typeface="+mn-ea"/>
                <a:sym typeface="+mn-lt"/>
              </a:rPr>
              <a:t>信号复用进</a:t>
            </a:r>
            <a:r>
              <a:rPr lang="en-US" altLang="zh-CN" sz="2400" dirty="0">
                <a:latin typeface="+mn-lt"/>
                <a:ea typeface="+mn-ea"/>
                <a:cs typeface="+mn-ea"/>
                <a:sym typeface="+mn-lt"/>
              </a:rPr>
              <a:t>STM-N</a:t>
            </a:r>
            <a:r>
              <a:rPr lang="zh-CN" altLang="en-US" sz="2400" dirty="0">
                <a:latin typeface="+mn-lt"/>
                <a:ea typeface="+mn-ea"/>
                <a:cs typeface="+mn-ea"/>
                <a:sym typeface="+mn-lt"/>
              </a:rPr>
              <a:t>信号的过程类似：</a:t>
            </a:r>
            <a:r>
              <a:rPr lang="en-US" altLang="zh-CN" sz="2400" dirty="0">
                <a:latin typeface="+mn-lt"/>
                <a:ea typeface="+mn-ea"/>
                <a:cs typeface="+mn-ea"/>
                <a:sym typeface="+mn-lt"/>
              </a:rPr>
              <a:t>C4→VC4→AU-4→AUG→ STM-N</a:t>
            </a:r>
            <a:endParaRPr lang="en-US" altLang="zh-CN" sz="2400" dirty="0">
              <a:latin typeface="+mn-lt"/>
              <a:ea typeface="+mn-ea"/>
              <a:cs typeface="+mn-ea"/>
              <a:sym typeface="+mn-lt"/>
            </a:endParaRPr>
          </a:p>
        </p:txBody>
      </p:sp>
    </p:spTree>
  </p:cSld>
  <p:clrMapOvr>
    <a:masterClrMapping/>
  </p:clrMapOvr>
  <p:transition spd="med">
    <p:checke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ChangeArrowheads="1"/>
          </p:cNvSpPr>
          <p:nvPr/>
        </p:nvSpPr>
        <p:spPr bwMode="auto">
          <a:xfrm>
            <a:off x="179510" y="703982"/>
            <a:ext cx="8353425" cy="270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dirty="0">
                <a:latin typeface="+mn-lt"/>
                <a:ea typeface="+mn-ea"/>
                <a:cs typeface="+mn-ea"/>
                <a:sym typeface="+mn-lt"/>
              </a:rPr>
              <a:t>技术细节：</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lang="zh-CN" altLang="en-US" sz="2400" dirty="0">
                <a:latin typeface="+mn-lt"/>
                <a:ea typeface="+mn-ea"/>
                <a:cs typeface="+mn-ea"/>
                <a:sym typeface="+mn-lt"/>
              </a:rPr>
              <a:t>  </a:t>
            </a:r>
            <a:r>
              <a:rPr lang="en-US" altLang="zh-CN" sz="2400" dirty="0">
                <a:latin typeface="+mn-lt"/>
                <a:ea typeface="+mn-ea"/>
                <a:cs typeface="+mn-ea"/>
                <a:sym typeface="+mn-lt"/>
              </a:rPr>
              <a:t>  </a:t>
            </a:r>
            <a:r>
              <a:rPr lang="zh-CN" altLang="en-US" sz="2400" dirty="0">
                <a:latin typeface="+mn-lt"/>
                <a:ea typeface="+mn-ea"/>
                <a:cs typeface="+mn-ea"/>
                <a:sym typeface="+mn-lt"/>
              </a:rPr>
              <a:t>从</a:t>
            </a:r>
            <a:r>
              <a:rPr lang="en-US" altLang="zh-CN" sz="2400" dirty="0">
                <a:latin typeface="+mn-lt"/>
                <a:ea typeface="+mn-ea"/>
                <a:cs typeface="+mn-ea"/>
                <a:sym typeface="+mn-lt"/>
              </a:rPr>
              <a:t>140Mbit/s</a:t>
            </a:r>
            <a:r>
              <a:rPr lang="zh-CN" altLang="en-US" sz="2400" dirty="0">
                <a:latin typeface="+mn-lt"/>
                <a:ea typeface="+mn-ea"/>
                <a:cs typeface="+mn-ea"/>
                <a:sym typeface="+mn-lt"/>
              </a:rPr>
              <a:t>的信号复用进</a:t>
            </a:r>
            <a:r>
              <a:rPr lang="en-US" altLang="zh-CN" sz="2400" dirty="0">
                <a:latin typeface="+mn-lt"/>
                <a:ea typeface="+mn-ea"/>
                <a:cs typeface="+mn-ea"/>
                <a:sym typeface="+mn-lt"/>
              </a:rPr>
              <a:t>STM-N</a:t>
            </a:r>
            <a:r>
              <a:rPr lang="zh-CN" altLang="en-US" sz="2400" dirty="0">
                <a:latin typeface="+mn-lt"/>
                <a:ea typeface="+mn-ea"/>
                <a:cs typeface="+mn-ea"/>
                <a:sym typeface="+mn-lt"/>
              </a:rPr>
              <a:t>信号的过程可以看出，一个</a:t>
            </a:r>
            <a:r>
              <a:rPr lang="en-US" altLang="zh-CN" sz="2400" dirty="0">
                <a:latin typeface="+mn-lt"/>
                <a:ea typeface="+mn-ea"/>
                <a:cs typeface="+mn-ea"/>
                <a:sym typeface="+mn-lt"/>
              </a:rPr>
              <a:t>STM-</a:t>
            </a:r>
            <a:r>
              <a:rPr lang="en-US" altLang="zh-CN" sz="2400" dirty="0">
                <a:solidFill>
                  <a:srgbClr val="FF0000"/>
                </a:solidFill>
                <a:latin typeface="+mn-lt"/>
                <a:ea typeface="+mn-ea"/>
                <a:cs typeface="+mn-ea"/>
                <a:sym typeface="+mn-lt"/>
              </a:rPr>
              <a:t>N</a:t>
            </a:r>
            <a:r>
              <a:rPr lang="zh-CN" altLang="en-US" sz="2400" dirty="0">
                <a:latin typeface="+mn-lt"/>
                <a:ea typeface="+mn-ea"/>
                <a:cs typeface="+mn-ea"/>
                <a:sym typeface="+mn-lt"/>
              </a:rPr>
              <a:t>最多可承载</a:t>
            </a:r>
            <a:r>
              <a:rPr lang="en-US" altLang="zh-CN" sz="2400" dirty="0">
                <a:solidFill>
                  <a:srgbClr val="FF0000"/>
                </a:solidFill>
                <a:latin typeface="+mn-lt"/>
                <a:ea typeface="+mn-ea"/>
                <a:cs typeface="+mn-ea"/>
                <a:sym typeface="+mn-lt"/>
              </a:rPr>
              <a:t>N</a:t>
            </a:r>
            <a:r>
              <a:rPr lang="zh-CN" altLang="en-US" sz="2400" dirty="0">
                <a:latin typeface="+mn-lt"/>
                <a:ea typeface="+mn-ea"/>
                <a:cs typeface="+mn-ea"/>
                <a:sym typeface="+mn-lt"/>
              </a:rPr>
              <a:t>个</a:t>
            </a:r>
            <a:r>
              <a:rPr lang="en-US" altLang="zh-CN" sz="2400" dirty="0">
                <a:latin typeface="+mn-lt"/>
                <a:ea typeface="+mn-ea"/>
                <a:cs typeface="+mn-ea"/>
                <a:sym typeface="+mn-lt"/>
              </a:rPr>
              <a:t>140Mbit/s </a:t>
            </a:r>
            <a:r>
              <a:rPr lang="zh-CN" altLang="en-US" sz="2400" dirty="0">
                <a:latin typeface="+mn-lt"/>
                <a:ea typeface="+mn-ea"/>
                <a:cs typeface="+mn-ea"/>
                <a:sym typeface="+mn-lt"/>
              </a:rPr>
              <a:t>，也就是说一个</a:t>
            </a:r>
            <a:r>
              <a:rPr lang="en-US" altLang="zh-CN" sz="2400" dirty="0">
                <a:latin typeface="+mn-lt"/>
                <a:ea typeface="+mn-ea"/>
                <a:cs typeface="+mn-ea"/>
                <a:sym typeface="+mn-lt"/>
              </a:rPr>
              <a:t>STM-1</a:t>
            </a:r>
            <a:r>
              <a:rPr lang="zh-CN" altLang="en-US" sz="2400" dirty="0">
                <a:latin typeface="+mn-lt"/>
                <a:ea typeface="+mn-ea"/>
                <a:cs typeface="+mn-ea"/>
                <a:sym typeface="+mn-lt"/>
              </a:rPr>
              <a:t>信号只可以复用进</a:t>
            </a:r>
            <a:r>
              <a:rPr lang="en-US" altLang="zh-CN" sz="2400" dirty="0">
                <a:latin typeface="+mn-lt"/>
                <a:ea typeface="+mn-ea"/>
                <a:cs typeface="+mn-ea"/>
                <a:sym typeface="+mn-lt"/>
              </a:rPr>
              <a:t>1</a:t>
            </a:r>
            <a:r>
              <a:rPr lang="zh-CN" altLang="en-US" sz="2400" dirty="0">
                <a:latin typeface="+mn-lt"/>
                <a:ea typeface="+mn-ea"/>
                <a:cs typeface="+mn-ea"/>
                <a:sym typeface="+mn-lt"/>
              </a:rPr>
              <a:t>个</a:t>
            </a:r>
            <a:r>
              <a:rPr lang="en-US" altLang="zh-CN" sz="2400" dirty="0">
                <a:latin typeface="+mn-lt"/>
                <a:ea typeface="+mn-ea"/>
                <a:cs typeface="+mn-ea"/>
                <a:sym typeface="+mn-lt"/>
              </a:rPr>
              <a:t>140Mbit/s</a:t>
            </a:r>
            <a:r>
              <a:rPr lang="zh-CN" altLang="en-US" sz="2400" dirty="0">
                <a:latin typeface="+mn-lt"/>
                <a:ea typeface="+mn-ea"/>
                <a:cs typeface="+mn-ea"/>
                <a:sym typeface="+mn-lt"/>
              </a:rPr>
              <a:t>的信号，即从</a:t>
            </a:r>
            <a:r>
              <a:rPr lang="en-US" altLang="zh-CN" sz="2400" dirty="0">
                <a:latin typeface="+mn-lt"/>
                <a:ea typeface="+mn-ea"/>
                <a:cs typeface="+mn-ea"/>
                <a:sym typeface="+mn-lt"/>
              </a:rPr>
              <a:t>140Mbit/s</a:t>
            </a:r>
            <a:r>
              <a:rPr lang="zh-CN" altLang="en-US" sz="2400" dirty="0">
                <a:latin typeface="+mn-lt"/>
                <a:ea typeface="+mn-ea"/>
                <a:cs typeface="+mn-ea"/>
                <a:sym typeface="+mn-lt"/>
              </a:rPr>
              <a:t>复用进</a:t>
            </a:r>
            <a:r>
              <a:rPr lang="en-US" altLang="zh-CN" sz="2400" dirty="0">
                <a:latin typeface="+mn-lt"/>
                <a:ea typeface="+mn-ea"/>
                <a:cs typeface="+mn-ea"/>
                <a:sym typeface="+mn-lt"/>
              </a:rPr>
              <a:t>STM-1</a:t>
            </a:r>
            <a:r>
              <a:rPr lang="zh-CN" altLang="en-US" sz="2400" dirty="0">
                <a:latin typeface="+mn-lt"/>
                <a:ea typeface="+mn-ea"/>
                <a:cs typeface="+mn-ea"/>
                <a:sym typeface="+mn-lt"/>
              </a:rPr>
              <a:t>，此时</a:t>
            </a:r>
            <a:r>
              <a:rPr lang="en-US" altLang="zh-CN" sz="2400" dirty="0">
                <a:latin typeface="+mn-lt"/>
                <a:ea typeface="+mn-ea"/>
                <a:cs typeface="+mn-ea"/>
                <a:sym typeface="+mn-lt"/>
              </a:rPr>
              <a:t>STM-1</a:t>
            </a:r>
            <a:r>
              <a:rPr lang="zh-CN" altLang="en-US" sz="2400" dirty="0">
                <a:latin typeface="+mn-lt"/>
                <a:ea typeface="+mn-ea"/>
                <a:cs typeface="+mn-ea"/>
                <a:sym typeface="+mn-lt"/>
              </a:rPr>
              <a:t>信号的容量相当于</a:t>
            </a:r>
            <a:r>
              <a:rPr lang="en-US" altLang="zh-CN" sz="2400" dirty="0">
                <a:solidFill>
                  <a:srgbClr val="993300"/>
                </a:solidFill>
                <a:latin typeface="+mn-lt"/>
                <a:ea typeface="+mn-ea"/>
                <a:cs typeface="+mn-ea"/>
                <a:sym typeface="+mn-lt"/>
              </a:rPr>
              <a:t>64</a:t>
            </a:r>
            <a:r>
              <a:rPr lang="zh-CN" altLang="en-US" sz="2400" dirty="0">
                <a:solidFill>
                  <a:srgbClr val="993300"/>
                </a:solidFill>
                <a:latin typeface="+mn-lt"/>
                <a:ea typeface="+mn-ea"/>
                <a:cs typeface="+mn-ea"/>
                <a:sym typeface="+mn-lt"/>
              </a:rPr>
              <a:t>个</a:t>
            </a:r>
            <a:r>
              <a:rPr lang="en-US" altLang="zh-CN" sz="2400" dirty="0">
                <a:latin typeface="+mn-lt"/>
                <a:ea typeface="+mn-ea"/>
                <a:cs typeface="+mn-ea"/>
                <a:sym typeface="+mn-lt"/>
              </a:rPr>
              <a:t>2Mbit/s</a:t>
            </a:r>
            <a:r>
              <a:rPr lang="zh-CN" altLang="en-US" sz="2400" dirty="0">
                <a:latin typeface="+mn-lt"/>
                <a:ea typeface="+mn-ea"/>
                <a:cs typeface="+mn-ea"/>
                <a:sym typeface="+mn-lt"/>
              </a:rPr>
              <a:t>的信号。</a:t>
            </a:r>
            <a:r>
              <a:rPr lang="zh-CN" altLang="en-US" sz="2400" dirty="0">
                <a:solidFill>
                  <a:srgbClr val="FF0000"/>
                </a:solidFill>
                <a:latin typeface="+mn-lt"/>
                <a:ea typeface="+mn-ea"/>
                <a:cs typeface="+mn-ea"/>
                <a:sym typeface="+mn-lt"/>
              </a:rPr>
              <a:t>？</a:t>
            </a:r>
            <a:endParaRPr lang="zh-CN" altLang="en-US" sz="2400" dirty="0">
              <a:solidFill>
                <a:srgbClr val="FF0000"/>
              </a:solidFill>
              <a:latin typeface="+mn-lt"/>
              <a:ea typeface="+mn-ea"/>
              <a:cs typeface="+mn-ea"/>
              <a:sym typeface="+mn-lt"/>
            </a:endParaRPr>
          </a:p>
        </p:txBody>
      </p:sp>
      <p:sp>
        <p:nvSpPr>
          <p:cNvPr id="84995" name="Rectangle 2"/>
          <p:cNvSpPr>
            <a:spLocks noChangeArrowheads="1"/>
          </p:cNvSpPr>
          <p:nvPr/>
        </p:nvSpPr>
        <p:spPr bwMode="auto">
          <a:xfrm>
            <a:off x="395536" y="3284984"/>
            <a:ext cx="8353425" cy="9346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400" dirty="0">
                <a:latin typeface="+mn-lt"/>
                <a:ea typeface="+mn-ea"/>
                <a:cs typeface="+mn-ea"/>
                <a:sym typeface="+mn-lt"/>
              </a:rPr>
              <a:t>    同样的从</a:t>
            </a:r>
            <a:r>
              <a:rPr lang="en-US" altLang="zh-CN" sz="2400" dirty="0">
                <a:latin typeface="+mn-lt"/>
                <a:ea typeface="+mn-ea"/>
                <a:cs typeface="+mn-ea"/>
                <a:sym typeface="+mn-lt"/>
              </a:rPr>
              <a:t>34Mbit/s</a:t>
            </a:r>
            <a:r>
              <a:rPr lang="zh-CN" altLang="en-US" sz="2400" dirty="0">
                <a:latin typeface="+mn-lt"/>
                <a:ea typeface="+mn-ea"/>
                <a:cs typeface="+mn-ea"/>
                <a:sym typeface="+mn-lt"/>
              </a:rPr>
              <a:t>的信号复用进</a:t>
            </a:r>
            <a:r>
              <a:rPr lang="en-US" altLang="zh-CN" sz="2400" dirty="0">
                <a:latin typeface="+mn-lt"/>
                <a:ea typeface="+mn-ea"/>
                <a:cs typeface="+mn-ea"/>
                <a:sym typeface="+mn-lt"/>
              </a:rPr>
              <a:t>STM-1</a:t>
            </a:r>
            <a:r>
              <a:rPr lang="zh-CN" altLang="en-US" sz="2400" dirty="0">
                <a:latin typeface="+mn-lt"/>
                <a:ea typeface="+mn-ea"/>
                <a:cs typeface="+mn-ea"/>
                <a:sym typeface="+mn-lt"/>
              </a:rPr>
              <a:t>信号</a:t>
            </a:r>
            <a:r>
              <a:rPr lang="en-US" altLang="zh-CN" sz="2400" dirty="0">
                <a:latin typeface="+mn-lt"/>
                <a:ea typeface="+mn-ea"/>
                <a:cs typeface="+mn-ea"/>
                <a:sym typeface="+mn-lt"/>
              </a:rPr>
              <a:t>,STM-1</a:t>
            </a:r>
            <a:r>
              <a:rPr lang="zh-CN" altLang="en-US" sz="2400" dirty="0">
                <a:latin typeface="+mn-lt"/>
                <a:ea typeface="+mn-ea"/>
                <a:cs typeface="+mn-ea"/>
                <a:sym typeface="+mn-lt"/>
              </a:rPr>
              <a:t>可容纳</a:t>
            </a:r>
            <a:r>
              <a:rPr lang="en-US" altLang="zh-CN" sz="2400" dirty="0">
                <a:latin typeface="+mn-lt"/>
                <a:ea typeface="+mn-ea"/>
                <a:cs typeface="+mn-ea"/>
                <a:sym typeface="+mn-lt"/>
              </a:rPr>
              <a:t>3</a:t>
            </a:r>
            <a:r>
              <a:rPr lang="zh-CN" altLang="en-US" sz="2400" dirty="0">
                <a:latin typeface="+mn-lt"/>
                <a:ea typeface="+mn-ea"/>
                <a:cs typeface="+mn-ea"/>
                <a:sym typeface="+mn-lt"/>
              </a:rPr>
              <a:t>个</a:t>
            </a:r>
            <a:r>
              <a:rPr lang="en-US" altLang="zh-CN" sz="2400" dirty="0">
                <a:latin typeface="+mn-lt"/>
                <a:ea typeface="+mn-ea"/>
                <a:cs typeface="+mn-ea"/>
                <a:sym typeface="+mn-lt"/>
              </a:rPr>
              <a:t>34Mbit/s</a:t>
            </a:r>
            <a:r>
              <a:rPr lang="zh-CN" altLang="en-US" sz="2400" dirty="0">
                <a:latin typeface="+mn-lt"/>
                <a:ea typeface="+mn-ea"/>
                <a:cs typeface="+mn-ea"/>
                <a:sym typeface="+mn-lt"/>
              </a:rPr>
              <a:t>的信号</a:t>
            </a:r>
            <a:r>
              <a:rPr lang="en-US" altLang="zh-CN" sz="2400" dirty="0">
                <a:latin typeface="+mn-lt"/>
                <a:ea typeface="+mn-ea"/>
                <a:cs typeface="+mn-ea"/>
                <a:sym typeface="+mn-lt"/>
              </a:rPr>
              <a:t>,</a:t>
            </a:r>
            <a:r>
              <a:rPr lang="zh-CN" altLang="en-US" sz="2400" dirty="0">
                <a:latin typeface="+mn-lt"/>
                <a:ea typeface="+mn-ea"/>
                <a:cs typeface="+mn-ea"/>
                <a:sym typeface="+mn-lt"/>
              </a:rPr>
              <a:t>也就是说有</a:t>
            </a:r>
            <a:r>
              <a:rPr lang="en-US" altLang="zh-CN" sz="2400" dirty="0">
                <a:solidFill>
                  <a:srgbClr val="993300"/>
                </a:solidFill>
                <a:latin typeface="+mn-lt"/>
                <a:ea typeface="+mn-ea"/>
                <a:cs typeface="+mn-ea"/>
                <a:sym typeface="+mn-lt"/>
              </a:rPr>
              <a:t>48</a:t>
            </a:r>
            <a:r>
              <a:rPr lang="zh-CN" altLang="en-US" sz="2400" dirty="0">
                <a:solidFill>
                  <a:srgbClr val="993300"/>
                </a:solidFill>
                <a:latin typeface="+mn-lt"/>
                <a:ea typeface="+mn-ea"/>
                <a:cs typeface="+mn-ea"/>
                <a:sym typeface="+mn-lt"/>
              </a:rPr>
              <a:t>个</a:t>
            </a:r>
            <a:r>
              <a:rPr lang="en-US" altLang="zh-CN" sz="2400" dirty="0">
                <a:latin typeface="+mn-lt"/>
                <a:ea typeface="+mn-ea"/>
                <a:cs typeface="+mn-ea"/>
                <a:sym typeface="+mn-lt"/>
              </a:rPr>
              <a:t>2Mbit/s</a:t>
            </a:r>
            <a:r>
              <a:rPr lang="zh-CN" altLang="en-US" sz="2400" dirty="0">
                <a:latin typeface="+mn-lt"/>
                <a:ea typeface="+mn-ea"/>
                <a:cs typeface="+mn-ea"/>
                <a:sym typeface="+mn-lt"/>
              </a:rPr>
              <a:t>的容量</a:t>
            </a:r>
            <a:r>
              <a:rPr lang="zh-CN" altLang="en-US" sz="2400" dirty="0">
                <a:solidFill>
                  <a:srgbClr val="FF0000"/>
                </a:solidFill>
                <a:latin typeface="+mn-lt"/>
                <a:ea typeface="+mn-ea"/>
                <a:cs typeface="+mn-ea"/>
                <a:sym typeface="+mn-lt"/>
              </a:rPr>
              <a:t>。？</a:t>
            </a:r>
            <a:endParaRPr lang="zh-CN" altLang="en-US" sz="2400" dirty="0">
              <a:solidFill>
                <a:srgbClr val="FF0000"/>
              </a:solidFill>
              <a:latin typeface="+mn-lt"/>
              <a:ea typeface="+mn-ea"/>
              <a:cs typeface="+mn-ea"/>
              <a:sym typeface="+mn-lt"/>
            </a:endParaRPr>
          </a:p>
        </p:txBody>
      </p:sp>
      <p:sp>
        <p:nvSpPr>
          <p:cNvPr id="84996" name="Rectangle 4"/>
          <p:cNvSpPr>
            <a:spLocks noChangeArrowheads="1"/>
          </p:cNvSpPr>
          <p:nvPr/>
        </p:nvSpPr>
        <p:spPr bwMode="auto">
          <a:xfrm>
            <a:off x="325560" y="4437112"/>
            <a:ext cx="8638928" cy="2160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800" dirty="0">
                <a:latin typeface="+mn-lt"/>
                <a:ea typeface="+mn-ea"/>
                <a:cs typeface="+mn-ea"/>
                <a:sym typeface="+mn-lt"/>
              </a:rPr>
              <a:t>    从上可看出，从</a:t>
            </a:r>
            <a:r>
              <a:rPr lang="en-US" altLang="zh-CN" sz="2800" dirty="0">
                <a:latin typeface="+mn-lt"/>
                <a:ea typeface="+mn-ea"/>
                <a:cs typeface="+mn-ea"/>
                <a:sym typeface="+mn-lt"/>
              </a:rPr>
              <a:t>140Mbit/s</a:t>
            </a:r>
            <a:r>
              <a:rPr lang="zh-CN" altLang="en-US" sz="2800" dirty="0">
                <a:latin typeface="+mn-lt"/>
                <a:ea typeface="+mn-ea"/>
                <a:cs typeface="+mn-ea"/>
                <a:sym typeface="+mn-lt"/>
              </a:rPr>
              <a:t>和从</a:t>
            </a:r>
            <a:r>
              <a:rPr lang="en-US" altLang="zh-CN" sz="2800" dirty="0">
                <a:latin typeface="+mn-lt"/>
                <a:ea typeface="+mn-ea"/>
                <a:cs typeface="+mn-ea"/>
                <a:sym typeface="+mn-lt"/>
              </a:rPr>
              <a:t>2Mbit/s</a:t>
            </a:r>
            <a:r>
              <a:rPr lang="zh-CN" altLang="en-US" sz="2800" dirty="0">
                <a:latin typeface="+mn-lt"/>
                <a:ea typeface="+mn-ea"/>
                <a:cs typeface="+mn-ea"/>
                <a:sym typeface="+mn-lt"/>
              </a:rPr>
              <a:t>复用进</a:t>
            </a:r>
            <a:r>
              <a:rPr lang="en-US" altLang="zh-CN" sz="2800" dirty="0">
                <a:latin typeface="+mn-lt"/>
                <a:ea typeface="+mn-ea"/>
                <a:cs typeface="+mn-ea"/>
                <a:sym typeface="+mn-lt"/>
              </a:rPr>
              <a:t>SDH</a:t>
            </a:r>
            <a:r>
              <a:rPr lang="zh-CN" altLang="en-US" sz="2800" dirty="0">
                <a:latin typeface="+mn-lt"/>
                <a:ea typeface="+mn-ea"/>
                <a:cs typeface="+mn-ea"/>
                <a:sym typeface="+mn-lt"/>
              </a:rPr>
              <a:t>的</a:t>
            </a:r>
            <a:r>
              <a:rPr lang="en-US" altLang="zh-CN" sz="2800" dirty="0">
                <a:latin typeface="+mn-lt"/>
                <a:ea typeface="+mn-ea"/>
                <a:cs typeface="+mn-ea"/>
                <a:sym typeface="+mn-lt"/>
              </a:rPr>
              <a:t>STM-N</a:t>
            </a:r>
            <a:r>
              <a:rPr lang="zh-CN" altLang="en-US" sz="2800" dirty="0">
                <a:latin typeface="+mn-lt"/>
                <a:ea typeface="+mn-ea"/>
                <a:cs typeface="+mn-ea"/>
                <a:sym typeface="+mn-lt"/>
              </a:rPr>
              <a:t>中，信号利用率较高，而从</a:t>
            </a:r>
            <a:r>
              <a:rPr lang="en-US" altLang="zh-CN" sz="2800" dirty="0">
                <a:latin typeface="+mn-lt"/>
                <a:ea typeface="+mn-ea"/>
                <a:cs typeface="+mn-ea"/>
                <a:sym typeface="+mn-lt"/>
              </a:rPr>
              <a:t>34Mbit/s</a:t>
            </a:r>
            <a:r>
              <a:rPr lang="zh-CN" altLang="en-US" sz="2800" dirty="0">
                <a:latin typeface="+mn-lt"/>
                <a:ea typeface="+mn-ea"/>
                <a:cs typeface="+mn-ea"/>
                <a:sym typeface="+mn-lt"/>
              </a:rPr>
              <a:t>复用进</a:t>
            </a:r>
            <a:r>
              <a:rPr lang="en-US" altLang="zh-CN" sz="2800" dirty="0">
                <a:latin typeface="+mn-lt"/>
                <a:ea typeface="+mn-ea"/>
                <a:cs typeface="+mn-ea"/>
                <a:sym typeface="+mn-lt"/>
              </a:rPr>
              <a:t>STM-N</a:t>
            </a:r>
            <a:r>
              <a:rPr lang="zh-CN" altLang="en-US" sz="2800" dirty="0">
                <a:latin typeface="+mn-lt"/>
                <a:ea typeface="+mn-ea"/>
                <a:cs typeface="+mn-ea"/>
                <a:sym typeface="+mn-lt"/>
              </a:rPr>
              <a:t>，一个</a:t>
            </a:r>
            <a:r>
              <a:rPr lang="en-US" altLang="zh-CN" sz="2800" dirty="0">
                <a:latin typeface="+mn-lt"/>
                <a:ea typeface="+mn-ea"/>
                <a:cs typeface="+mn-ea"/>
                <a:sym typeface="+mn-lt"/>
              </a:rPr>
              <a:t>STM-1</a:t>
            </a:r>
            <a:r>
              <a:rPr lang="zh-CN" altLang="en-US" sz="2800" dirty="0">
                <a:latin typeface="+mn-lt"/>
                <a:ea typeface="+mn-ea"/>
                <a:cs typeface="+mn-ea"/>
                <a:sym typeface="+mn-lt"/>
              </a:rPr>
              <a:t>只能容纳</a:t>
            </a:r>
            <a:r>
              <a:rPr lang="en-US" altLang="zh-CN" sz="2800" dirty="0">
                <a:latin typeface="+mn-lt"/>
                <a:ea typeface="+mn-ea"/>
                <a:cs typeface="+mn-ea"/>
                <a:sym typeface="+mn-lt"/>
              </a:rPr>
              <a:t>48</a:t>
            </a:r>
            <a:r>
              <a:rPr lang="zh-CN" altLang="en-US" sz="2800" dirty="0">
                <a:latin typeface="+mn-lt"/>
                <a:ea typeface="+mn-ea"/>
                <a:cs typeface="+mn-ea"/>
                <a:sym typeface="+mn-lt"/>
              </a:rPr>
              <a:t>个</a:t>
            </a:r>
            <a:r>
              <a:rPr lang="en-US" altLang="zh-CN" sz="2800" dirty="0">
                <a:latin typeface="+mn-lt"/>
                <a:ea typeface="+mn-ea"/>
                <a:cs typeface="+mn-ea"/>
                <a:sym typeface="+mn-lt"/>
              </a:rPr>
              <a:t>2Mbit/s</a:t>
            </a:r>
            <a:r>
              <a:rPr lang="zh-CN" altLang="en-US" sz="2800" dirty="0">
                <a:latin typeface="+mn-lt"/>
                <a:ea typeface="+mn-ea"/>
                <a:cs typeface="+mn-ea"/>
                <a:sym typeface="+mn-lt"/>
              </a:rPr>
              <a:t>的信号利用率较低。</a:t>
            </a:r>
            <a:endParaRPr lang="zh-CN" altLang="en-US" sz="2800" dirty="0">
              <a:latin typeface="+mn-lt"/>
              <a:ea typeface="+mn-ea"/>
              <a:cs typeface="+mn-ea"/>
              <a:sym typeface="+mn-lt"/>
            </a:endParaRPr>
          </a:p>
        </p:txBody>
      </p:sp>
    </p:spTree>
  </p:cSld>
  <p:clrMapOvr>
    <a:masterClrMapping/>
  </p:clrMapOvr>
  <p:transition spd="med">
    <p:check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179512" y="548680"/>
            <a:ext cx="8610600" cy="2707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dirty="0">
                <a:latin typeface="+mn-lt"/>
                <a:ea typeface="+mn-ea"/>
                <a:cs typeface="+mn-ea"/>
                <a:sym typeface="+mn-lt"/>
              </a:rPr>
              <a:t>2.3.3  SDH</a:t>
            </a:r>
            <a:r>
              <a:rPr lang="zh-CN" altLang="en-US" sz="2400" dirty="0">
                <a:latin typeface="+mn-lt"/>
                <a:ea typeface="+mn-ea"/>
                <a:cs typeface="+mn-ea"/>
                <a:sym typeface="+mn-lt"/>
              </a:rPr>
              <a:t>传送网的分层模型</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lang="zh-CN" altLang="en-US" sz="2400" dirty="0">
                <a:solidFill>
                  <a:srgbClr val="993300"/>
                </a:solidFill>
                <a:latin typeface="+mn-lt"/>
                <a:ea typeface="+mn-ea"/>
                <a:cs typeface="+mn-ea"/>
                <a:sym typeface="+mn-lt"/>
              </a:rPr>
              <a:t>        如果将分组交换机、电话交换机、无线终端等看作业务节点，传送网的角色则是将这些业务节点互连在一起，使它们之间可以相互交换业务信息，以构成相应的业务网。</a:t>
            </a:r>
            <a:endParaRPr lang="zh-CN" altLang="en-US" sz="2400" dirty="0">
              <a:latin typeface="+mn-lt"/>
              <a:ea typeface="+mn-ea"/>
              <a:cs typeface="+mn-ea"/>
              <a:sym typeface="+mn-lt"/>
            </a:endParaRPr>
          </a:p>
          <a:p>
            <a:pPr eaLnBrk="1" latinLnBrk="0" hangingPunct="1">
              <a:lnSpc>
                <a:spcPct val="120000"/>
              </a:lnSpc>
              <a:spcBef>
                <a:spcPct val="0"/>
              </a:spcBef>
              <a:buFontTx/>
              <a:buNone/>
              <a:defRPr/>
            </a:pPr>
            <a:r>
              <a:rPr lang="zh-CN" altLang="en-US" sz="2400" dirty="0">
                <a:latin typeface="+mn-lt"/>
                <a:ea typeface="+mn-ea"/>
                <a:cs typeface="+mn-ea"/>
                <a:sym typeface="+mn-lt"/>
              </a:rPr>
              <a:t>       为实现现代高速大容量的骨干传送网，</a:t>
            </a:r>
            <a:r>
              <a:rPr lang="en-US" altLang="zh-CN" sz="2400" dirty="0">
                <a:latin typeface="+mn-lt"/>
                <a:ea typeface="+mn-ea"/>
                <a:cs typeface="+mn-ea"/>
                <a:sym typeface="+mn-lt"/>
              </a:rPr>
              <a:t>SDH</a:t>
            </a:r>
            <a:r>
              <a:rPr lang="zh-CN" altLang="en-US" sz="2400" dirty="0">
                <a:latin typeface="+mn-lt"/>
                <a:ea typeface="+mn-ea"/>
                <a:cs typeface="+mn-ea"/>
                <a:sym typeface="+mn-lt"/>
              </a:rPr>
              <a:t>传送网按功能分为两层：</a:t>
            </a:r>
            <a:r>
              <a:rPr lang="zh-CN" altLang="en-US" sz="2400" dirty="0">
                <a:solidFill>
                  <a:srgbClr val="00B0F0"/>
                </a:solidFill>
                <a:latin typeface="+mn-lt"/>
                <a:ea typeface="+mn-ea"/>
                <a:cs typeface="+mn-ea"/>
                <a:sym typeface="+mn-lt"/>
              </a:rPr>
              <a:t>通道层和传输介质层</a:t>
            </a:r>
            <a:r>
              <a:rPr lang="zh-CN" altLang="en-US" sz="2400" dirty="0">
                <a:latin typeface="+mn-lt"/>
                <a:ea typeface="+mn-ea"/>
                <a:cs typeface="+mn-ea"/>
                <a:sym typeface="+mn-lt"/>
              </a:rPr>
              <a:t>。</a:t>
            </a:r>
            <a:endParaRPr lang="zh-CN" altLang="en-US" sz="2400" dirty="0">
              <a:latin typeface="+mn-lt"/>
              <a:ea typeface="+mn-ea"/>
              <a:cs typeface="+mn-ea"/>
              <a:sym typeface="+mn-lt"/>
            </a:endParaRPr>
          </a:p>
        </p:txBody>
      </p:sp>
      <p:graphicFrame>
        <p:nvGraphicFramePr>
          <p:cNvPr id="3" name="Object 4"/>
          <p:cNvGraphicFramePr>
            <a:graphicFrameLocks noChangeAspect="1"/>
          </p:cNvGraphicFramePr>
          <p:nvPr/>
        </p:nvGraphicFramePr>
        <p:xfrm>
          <a:off x="1907704" y="3140968"/>
          <a:ext cx="5463704" cy="3523736"/>
        </p:xfrm>
        <a:graphic>
          <a:graphicData uri="http://schemas.openxmlformats.org/presentationml/2006/ole">
            <mc:AlternateContent xmlns:mc="http://schemas.openxmlformats.org/markup-compatibility/2006">
              <mc:Choice xmlns:v="urn:schemas-microsoft-com:vml" Requires="v">
                <p:oleObj spid="_x0000_s91167" name="Visio" r:id="rId1" imgW="4528820" imgH="2921000" progId="Visio.Drawing.11">
                  <p:embed/>
                </p:oleObj>
              </mc:Choice>
              <mc:Fallback>
                <p:oleObj name="Visio" r:id="rId1" imgW="4528820" imgH="2921000" progId="Visio.Drawing.11">
                  <p:embed/>
                  <p:pic>
                    <p:nvPicPr>
                      <p:cNvPr id="0" name="图片 91166"/>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40968"/>
                        <a:ext cx="5463704" cy="3523736"/>
                      </a:xfrm>
                      <a:prstGeom prst="rect">
                        <a:avLst/>
                      </a:prstGeom>
                      <a:noFill/>
                      <a:ln>
                        <a:noFill/>
                      </a:ln>
                      <a:effectLst/>
                    </p:spPr>
                  </p:pic>
                </p:oleObj>
              </mc:Fallback>
            </mc:AlternateContent>
          </a:graphicData>
        </a:graphic>
      </p:graphicFrame>
    </p:spTree>
  </p:cSld>
  <p:clrMapOvr>
    <a:masterClrMapping/>
  </p:clrMapOvr>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SDH</a:t>
            </a:r>
            <a:r>
              <a:rPr lang="zh-CN" altLang="en-US" b="1">
                <a:latin typeface="+mn-lt"/>
                <a:ea typeface="+mn-ea"/>
                <a:cs typeface="+mn-ea"/>
                <a:sym typeface="+mn-lt"/>
              </a:rPr>
              <a:t>传送网的分层模型</a:t>
            </a:r>
            <a:endParaRPr lang="zh-CN" altLang="en-US" b="1">
              <a:latin typeface="+mn-lt"/>
              <a:ea typeface="+mn-ea"/>
              <a:cs typeface="+mn-ea"/>
              <a:sym typeface="+mn-lt"/>
            </a:endParaRPr>
          </a:p>
        </p:txBody>
      </p:sp>
      <p:sp>
        <p:nvSpPr>
          <p:cNvPr id="89091" name="Rectangle 3"/>
          <p:cNvSpPr>
            <a:spLocks noGrp="1" noChangeArrowheads="1"/>
          </p:cNvSpPr>
          <p:nvPr>
            <p:ph type="body" sz="half" idx="1"/>
          </p:nvPr>
        </p:nvSpPr>
        <p:spPr>
          <a:xfrm>
            <a:off x="37369" y="1124744"/>
            <a:ext cx="8964488" cy="5492715"/>
          </a:xfrm>
        </p:spPr>
        <p:txBody>
          <a:bodyPr rtlCol="0">
            <a:noAutofit/>
          </a:bodyPr>
          <a:lstStyle/>
          <a:p>
            <a:pPr>
              <a:lnSpc>
                <a:spcPct val="120000"/>
              </a:lnSpc>
              <a:spcBef>
                <a:spcPct val="0"/>
              </a:spcBef>
              <a:buFontTx/>
              <a:buNone/>
              <a:defRPr/>
            </a:pPr>
            <a:r>
              <a:rPr lang="en-US" altLang="zh-CN" sz="2000" b="1" dirty="0">
                <a:ea typeface="+mn-ea"/>
                <a:cs typeface="+mn-ea"/>
                <a:sym typeface="+mn-lt"/>
              </a:rPr>
              <a:t>1</a:t>
            </a:r>
            <a:r>
              <a:rPr lang="zh-CN" altLang="en-US" sz="2000" b="1" dirty="0">
                <a:ea typeface="+mn-ea"/>
                <a:cs typeface="+mn-ea"/>
                <a:sym typeface="+mn-lt"/>
              </a:rPr>
              <a:t>、电路层网络</a:t>
            </a:r>
            <a:endParaRPr lang="zh-CN" altLang="en-US" sz="2000" b="1" dirty="0">
              <a:ea typeface="+mn-ea"/>
              <a:cs typeface="+mn-ea"/>
              <a:sym typeface="+mn-lt"/>
            </a:endParaRPr>
          </a:p>
          <a:p>
            <a:pPr lvl="1">
              <a:lnSpc>
                <a:spcPct val="120000"/>
              </a:lnSpc>
              <a:spcBef>
                <a:spcPct val="0"/>
              </a:spcBef>
              <a:defRPr/>
            </a:pPr>
            <a:r>
              <a:rPr lang="zh-CN" altLang="en-US" b="1" dirty="0">
                <a:ea typeface="+mn-ea"/>
                <a:cs typeface="+mn-ea"/>
                <a:sym typeface="+mn-lt"/>
              </a:rPr>
              <a:t>面向公用交换业务的网络，例如电路交换业务、分组业务、租用线业务和</a:t>
            </a:r>
            <a:r>
              <a:rPr lang="en-US" altLang="zh-CN" b="1" dirty="0">
                <a:ea typeface="+mn-ea"/>
                <a:cs typeface="+mn-ea"/>
                <a:sym typeface="+mn-lt"/>
              </a:rPr>
              <a:t>B-ISDN</a:t>
            </a:r>
            <a:r>
              <a:rPr lang="zh-CN" altLang="en-US" b="1" dirty="0">
                <a:ea typeface="+mn-ea"/>
                <a:cs typeface="+mn-ea"/>
                <a:sym typeface="+mn-lt"/>
              </a:rPr>
              <a:t>虚通路等。 </a:t>
            </a:r>
            <a:endParaRPr lang="en-US" altLang="zh-CN" b="1" dirty="0">
              <a:ea typeface="+mn-ea"/>
              <a:cs typeface="+mn-ea"/>
              <a:sym typeface="+mn-lt"/>
            </a:endParaRPr>
          </a:p>
          <a:p>
            <a:pPr lvl="1">
              <a:lnSpc>
                <a:spcPct val="120000"/>
              </a:lnSpc>
              <a:spcBef>
                <a:spcPct val="0"/>
              </a:spcBef>
              <a:defRPr/>
            </a:pPr>
            <a:r>
              <a:rPr lang="zh-CN" altLang="en-US" sz="2000" b="1" dirty="0">
                <a:ea typeface="+mn-ea"/>
                <a:cs typeface="+mn-ea"/>
                <a:sym typeface="+mn-lt"/>
              </a:rPr>
              <a:t>通常由各种交换机和用于租用线业务的交叉连接设备以及</a:t>
            </a:r>
            <a:r>
              <a:rPr lang="en-US" altLang="zh-CN" sz="2000" b="1" dirty="0">
                <a:ea typeface="+mn-ea"/>
                <a:cs typeface="+mn-ea"/>
                <a:sym typeface="+mn-lt"/>
              </a:rPr>
              <a:t>IP</a:t>
            </a:r>
            <a:r>
              <a:rPr lang="zh-CN" altLang="en-US" sz="2000" b="1" dirty="0">
                <a:ea typeface="+mn-ea"/>
                <a:cs typeface="+mn-ea"/>
                <a:sym typeface="+mn-lt"/>
              </a:rPr>
              <a:t>路由器构成。</a:t>
            </a:r>
            <a:endParaRPr lang="en-US" altLang="zh-CN" sz="2000" b="1" dirty="0">
              <a:ea typeface="+mn-ea"/>
              <a:cs typeface="+mn-ea"/>
              <a:sym typeface="+mn-lt"/>
            </a:endParaRPr>
          </a:p>
          <a:p>
            <a:pPr>
              <a:lnSpc>
                <a:spcPct val="120000"/>
              </a:lnSpc>
              <a:spcBef>
                <a:spcPct val="0"/>
              </a:spcBef>
              <a:buFontTx/>
              <a:buNone/>
              <a:defRPr/>
            </a:pPr>
            <a:r>
              <a:rPr lang="en-US" altLang="zh-CN" sz="2000" b="1" dirty="0">
                <a:cs typeface="+mn-ea"/>
                <a:sym typeface="+mn-lt"/>
              </a:rPr>
              <a:t>2</a:t>
            </a:r>
            <a:r>
              <a:rPr lang="zh-CN" altLang="en-US" sz="2000" b="1" dirty="0">
                <a:cs typeface="+mn-ea"/>
                <a:sym typeface="+mn-lt"/>
              </a:rPr>
              <a:t>、通道层网络 </a:t>
            </a:r>
            <a:endParaRPr lang="zh-CN" altLang="en-US" sz="2000" b="1" dirty="0">
              <a:cs typeface="+mn-ea"/>
              <a:sym typeface="+mn-lt"/>
            </a:endParaRPr>
          </a:p>
          <a:p>
            <a:pPr lvl="1">
              <a:lnSpc>
                <a:spcPct val="120000"/>
              </a:lnSpc>
              <a:spcBef>
                <a:spcPct val="0"/>
              </a:spcBef>
              <a:defRPr/>
            </a:pPr>
            <a:r>
              <a:rPr lang="zh-CN" altLang="en-US" b="1" dirty="0">
                <a:cs typeface="+mn-ea"/>
                <a:sym typeface="+mn-lt"/>
              </a:rPr>
              <a:t>为电路层网络节点提供透明的通道（即电路群），定义了数据如何以合适的速度进行端到端的传输。 </a:t>
            </a:r>
            <a:endParaRPr lang="en-US" altLang="zh-CN" b="1" dirty="0">
              <a:cs typeface="+mn-ea"/>
              <a:sym typeface="+mn-lt"/>
            </a:endParaRPr>
          </a:p>
          <a:p>
            <a:pPr lvl="1">
              <a:lnSpc>
                <a:spcPct val="120000"/>
              </a:lnSpc>
              <a:spcBef>
                <a:spcPct val="0"/>
              </a:spcBef>
              <a:defRPr/>
            </a:pPr>
            <a:r>
              <a:rPr lang="zh-CN" altLang="en-US" sz="2000" b="1" dirty="0">
                <a:cs typeface="+mn-ea"/>
                <a:sym typeface="+mn-lt"/>
              </a:rPr>
              <a:t>通道层分为高阶通道层</a:t>
            </a:r>
            <a:r>
              <a:rPr lang="en-US" altLang="zh-CN" sz="2000" b="1" dirty="0">
                <a:cs typeface="+mn-ea"/>
                <a:sym typeface="+mn-lt"/>
              </a:rPr>
              <a:t>(VC-3</a:t>
            </a:r>
            <a:r>
              <a:rPr lang="zh-CN" altLang="en-US" sz="2000" b="1" dirty="0">
                <a:cs typeface="+mn-ea"/>
                <a:sym typeface="+mn-lt"/>
              </a:rPr>
              <a:t>，</a:t>
            </a:r>
            <a:r>
              <a:rPr lang="en-US" altLang="zh-CN" sz="2000" b="1" dirty="0">
                <a:cs typeface="+mn-ea"/>
                <a:sym typeface="+mn-lt"/>
              </a:rPr>
              <a:t>VC-4)</a:t>
            </a:r>
            <a:r>
              <a:rPr lang="zh-CN" altLang="en-US" sz="2000" b="1" dirty="0">
                <a:cs typeface="+mn-ea"/>
                <a:sym typeface="+mn-lt"/>
              </a:rPr>
              <a:t>和低阶通道层</a:t>
            </a:r>
            <a:r>
              <a:rPr lang="en-US" altLang="zh-CN" sz="2000" b="1" dirty="0">
                <a:cs typeface="+mn-ea"/>
                <a:sym typeface="+mn-lt"/>
              </a:rPr>
              <a:t>(VC-2</a:t>
            </a:r>
            <a:r>
              <a:rPr lang="zh-CN" altLang="en-US" sz="2000" b="1" dirty="0">
                <a:cs typeface="+mn-ea"/>
                <a:sym typeface="+mn-lt"/>
              </a:rPr>
              <a:t>，</a:t>
            </a:r>
            <a:r>
              <a:rPr lang="en-US" altLang="zh-CN" sz="2000" b="1" dirty="0">
                <a:cs typeface="+mn-ea"/>
                <a:sym typeface="+mn-lt"/>
              </a:rPr>
              <a:t>VC-11</a:t>
            </a:r>
            <a:r>
              <a:rPr lang="zh-CN" altLang="en-US" sz="2000" b="1" dirty="0">
                <a:cs typeface="+mn-ea"/>
                <a:sym typeface="+mn-lt"/>
              </a:rPr>
              <a:t>，</a:t>
            </a:r>
            <a:r>
              <a:rPr lang="en-US" altLang="zh-CN" sz="2000" b="1" dirty="0">
                <a:cs typeface="+mn-ea"/>
                <a:sym typeface="+mn-lt"/>
              </a:rPr>
              <a:t>VC-12)</a:t>
            </a:r>
            <a:r>
              <a:rPr lang="zh-CN" altLang="en-US" sz="2000" b="1" dirty="0">
                <a:cs typeface="+mn-ea"/>
                <a:sym typeface="+mn-lt"/>
              </a:rPr>
              <a:t>。</a:t>
            </a:r>
            <a:endParaRPr lang="en-US" altLang="zh-CN" sz="2000" b="1" dirty="0">
              <a:cs typeface="+mn-ea"/>
              <a:sym typeface="+mn-lt"/>
            </a:endParaRPr>
          </a:p>
          <a:p>
            <a:pPr lvl="1">
              <a:lnSpc>
                <a:spcPct val="120000"/>
              </a:lnSpc>
              <a:spcBef>
                <a:spcPct val="0"/>
              </a:spcBef>
              <a:defRPr/>
            </a:pPr>
            <a:r>
              <a:rPr lang="zh-CN" altLang="en-US" sz="2000" b="1" dirty="0">
                <a:cs typeface="+mn-ea"/>
                <a:sym typeface="+mn-lt"/>
              </a:rPr>
              <a:t>通道的建立由网管系统和交叉连接设备负责，可以保持较长时间。</a:t>
            </a:r>
            <a:endParaRPr lang="en-US" altLang="zh-CN" sz="2000" b="1" dirty="0">
              <a:cs typeface="+mn-ea"/>
              <a:sym typeface="+mn-lt"/>
            </a:endParaRPr>
          </a:p>
          <a:p>
            <a:pPr>
              <a:lnSpc>
                <a:spcPct val="120000"/>
              </a:lnSpc>
              <a:spcBef>
                <a:spcPct val="0"/>
              </a:spcBef>
              <a:buFontTx/>
              <a:buNone/>
              <a:defRPr/>
            </a:pPr>
            <a:r>
              <a:rPr lang="en-US" altLang="zh-CN" sz="2000" b="1" dirty="0">
                <a:cs typeface="+mn-ea"/>
                <a:sym typeface="+mn-lt"/>
              </a:rPr>
              <a:t>3</a:t>
            </a:r>
            <a:r>
              <a:rPr lang="zh-CN" altLang="en-US" sz="2000" b="1" dirty="0">
                <a:cs typeface="+mn-ea"/>
                <a:sym typeface="+mn-lt"/>
              </a:rPr>
              <a:t>、传输介质层网络 </a:t>
            </a:r>
            <a:endParaRPr lang="zh-CN" altLang="en-US" sz="2000" b="1" dirty="0">
              <a:cs typeface="+mn-ea"/>
              <a:sym typeface="+mn-lt"/>
            </a:endParaRPr>
          </a:p>
          <a:p>
            <a:pPr lvl="1">
              <a:lnSpc>
                <a:spcPct val="120000"/>
              </a:lnSpc>
              <a:spcBef>
                <a:spcPct val="0"/>
              </a:spcBef>
              <a:defRPr/>
            </a:pPr>
            <a:r>
              <a:rPr lang="zh-CN" altLang="en-US" b="1" dirty="0">
                <a:cs typeface="+mn-ea"/>
                <a:sym typeface="+mn-lt"/>
              </a:rPr>
              <a:t>指能够支持一个或多个通道层网络，并能在通道层网络节点处提供适当通道容量的网络。 </a:t>
            </a:r>
            <a:endParaRPr lang="en-US" altLang="zh-CN" b="1" dirty="0">
              <a:cs typeface="+mn-ea"/>
              <a:sym typeface="+mn-lt"/>
            </a:endParaRPr>
          </a:p>
          <a:p>
            <a:pPr lvl="1">
              <a:lnSpc>
                <a:spcPct val="120000"/>
              </a:lnSpc>
              <a:spcBef>
                <a:spcPct val="0"/>
              </a:spcBef>
              <a:defRPr/>
            </a:pPr>
            <a:r>
              <a:rPr lang="zh-CN" altLang="en-US" sz="2000" b="1" dirty="0">
                <a:cs typeface="+mn-ea"/>
                <a:sym typeface="+mn-lt"/>
              </a:rPr>
              <a:t>分为段层和光层。段层主要负责通道层任意两节点之间信息传递的完整性，而光层负责定义光纤的类型以及所使用接口的特性。段层又进一步分为再生段层和复用段层。 </a:t>
            </a:r>
            <a:endParaRPr lang="zh-CN" altLang="en-US" sz="2000" b="1" dirty="0">
              <a:cs typeface="+mn-ea"/>
              <a:sym typeface="+mn-l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SDH</a:t>
            </a:r>
            <a:r>
              <a:rPr lang="zh-CN" altLang="en-US" b="1">
                <a:latin typeface="+mn-lt"/>
                <a:ea typeface="+mn-ea"/>
                <a:cs typeface="+mn-ea"/>
                <a:sym typeface="+mn-lt"/>
              </a:rPr>
              <a:t>的基本网络单元</a:t>
            </a:r>
            <a:endParaRPr lang="zh-CN" altLang="en-US" b="1">
              <a:latin typeface="+mn-lt"/>
              <a:ea typeface="+mn-ea"/>
              <a:cs typeface="+mn-ea"/>
              <a:sym typeface="+mn-lt"/>
            </a:endParaRPr>
          </a:p>
        </p:txBody>
      </p:sp>
      <p:sp>
        <p:nvSpPr>
          <p:cNvPr id="92163" name="Rectangle 3"/>
          <p:cNvSpPr>
            <a:spLocks noGrp="1" noChangeArrowheads="1"/>
          </p:cNvSpPr>
          <p:nvPr>
            <p:ph type="body" sz="half" idx="1"/>
          </p:nvPr>
        </p:nvSpPr>
        <p:spPr>
          <a:xfrm>
            <a:off x="251520" y="1371600"/>
            <a:ext cx="8568952" cy="5486400"/>
          </a:xfrm>
        </p:spPr>
        <p:txBody>
          <a:bodyPr rtlCol="0">
            <a:normAutofit fontScale="92500" lnSpcReduction="20000"/>
          </a:bodyPr>
          <a:lstStyle/>
          <a:p>
            <a:pPr>
              <a:lnSpc>
                <a:spcPct val="120000"/>
              </a:lnSpc>
              <a:spcBef>
                <a:spcPct val="0"/>
              </a:spcBef>
              <a:buFontTx/>
              <a:buAutoNum type="arabicPeriod"/>
              <a:defRPr/>
            </a:pPr>
            <a:r>
              <a:rPr lang="zh-CN" altLang="en-US" sz="3000" b="1" dirty="0">
                <a:ea typeface="+mn-ea"/>
                <a:cs typeface="+mn-ea"/>
                <a:sym typeface="+mn-lt"/>
              </a:rPr>
              <a:t>终端复用器（</a:t>
            </a:r>
            <a:r>
              <a:rPr lang="en-US" altLang="zh-CN" sz="3000" b="1" dirty="0">
                <a:ea typeface="+mn-ea"/>
                <a:cs typeface="+mn-ea"/>
                <a:sym typeface="+mn-lt"/>
              </a:rPr>
              <a:t>TM</a:t>
            </a:r>
            <a:r>
              <a:rPr lang="zh-CN" altLang="en-US" sz="3000" b="1" dirty="0">
                <a:ea typeface="+mn-ea"/>
                <a:cs typeface="+mn-ea"/>
                <a:sym typeface="+mn-lt"/>
              </a:rPr>
              <a:t>）</a:t>
            </a:r>
            <a:endParaRPr lang="zh-CN" altLang="en-US" sz="3000" b="1" dirty="0">
              <a:ea typeface="+mn-ea"/>
              <a:cs typeface="+mn-ea"/>
              <a:sym typeface="+mn-lt"/>
            </a:endParaRPr>
          </a:p>
          <a:p>
            <a:pPr lvl="1" algn="just">
              <a:lnSpc>
                <a:spcPct val="120000"/>
              </a:lnSpc>
              <a:spcBef>
                <a:spcPct val="0"/>
              </a:spcBef>
              <a:defRPr/>
            </a:pPr>
            <a:r>
              <a:rPr lang="en-US" altLang="zh-CN" sz="2300" b="1" dirty="0">
                <a:ea typeface="+mn-ea"/>
                <a:cs typeface="+mn-ea"/>
                <a:sym typeface="+mn-lt"/>
              </a:rPr>
              <a:t>TM</a:t>
            </a:r>
            <a:r>
              <a:rPr lang="zh-CN" altLang="en-US" sz="2300" b="1" dirty="0">
                <a:ea typeface="+mn-ea"/>
                <a:cs typeface="+mn-ea"/>
                <a:sym typeface="+mn-lt"/>
              </a:rPr>
              <a:t>用在网络的</a:t>
            </a:r>
            <a:r>
              <a:rPr lang="zh-CN" altLang="en-US" sz="2300" b="1" dirty="0">
                <a:solidFill>
                  <a:srgbClr val="00B0F0"/>
                </a:solidFill>
                <a:ea typeface="+mn-ea"/>
                <a:cs typeface="+mn-ea"/>
                <a:sym typeface="+mn-lt"/>
              </a:rPr>
              <a:t>终端站点</a:t>
            </a:r>
            <a:r>
              <a:rPr lang="zh-CN" altLang="en-US" sz="2300" b="1" dirty="0">
                <a:ea typeface="+mn-ea"/>
                <a:cs typeface="+mn-ea"/>
                <a:sym typeface="+mn-lt"/>
              </a:rPr>
              <a:t>上，为使用传统接口的用户</a:t>
            </a:r>
            <a:r>
              <a:rPr lang="en-US" altLang="zh-CN" sz="2300" b="1" dirty="0">
                <a:ea typeface="+mn-ea"/>
                <a:cs typeface="+mn-ea"/>
                <a:sym typeface="+mn-lt"/>
              </a:rPr>
              <a:t>(</a:t>
            </a:r>
            <a:r>
              <a:rPr lang="zh-CN" altLang="en-US" sz="2300" b="1" dirty="0">
                <a:ea typeface="+mn-ea"/>
                <a:cs typeface="+mn-ea"/>
                <a:sym typeface="+mn-lt"/>
              </a:rPr>
              <a:t>如</a:t>
            </a:r>
            <a:r>
              <a:rPr lang="en-US" altLang="zh-CN" sz="2300" b="1" dirty="0">
                <a:ea typeface="+mn-ea"/>
                <a:cs typeface="+mn-ea"/>
                <a:sym typeface="+mn-lt"/>
              </a:rPr>
              <a:t>T1/E1</a:t>
            </a:r>
            <a:r>
              <a:rPr lang="zh-CN" altLang="en-US" sz="2300" b="1" dirty="0">
                <a:ea typeface="+mn-ea"/>
                <a:cs typeface="+mn-ea"/>
                <a:sym typeface="+mn-lt"/>
              </a:rPr>
              <a:t>、</a:t>
            </a:r>
            <a:r>
              <a:rPr lang="en-US" altLang="zh-CN" sz="2300" b="1" dirty="0">
                <a:ea typeface="+mn-ea"/>
                <a:cs typeface="+mn-ea"/>
                <a:sym typeface="+mn-lt"/>
              </a:rPr>
              <a:t>FDDI</a:t>
            </a:r>
            <a:r>
              <a:rPr lang="zh-CN" altLang="en-US" sz="2300" b="1" dirty="0">
                <a:ea typeface="+mn-ea"/>
                <a:cs typeface="+mn-ea"/>
                <a:sym typeface="+mn-lt"/>
              </a:rPr>
              <a:t>、</a:t>
            </a:r>
            <a:r>
              <a:rPr lang="en-US" altLang="zh-CN" sz="2300" b="1" dirty="0">
                <a:ea typeface="+mn-ea"/>
                <a:cs typeface="+mn-ea"/>
                <a:sym typeface="+mn-lt"/>
              </a:rPr>
              <a:t>Ethernet)</a:t>
            </a:r>
            <a:r>
              <a:rPr lang="zh-CN" altLang="en-US" sz="2300" b="1" dirty="0">
                <a:ea typeface="+mn-ea"/>
                <a:cs typeface="+mn-ea"/>
                <a:sym typeface="+mn-lt"/>
              </a:rPr>
              <a:t>提供到</a:t>
            </a:r>
            <a:r>
              <a:rPr lang="en-US" altLang="zh-CN" sz="2300" b="1" dirty="0">
                <a:ea typeface="+mn-ea"/>
                <a:cs typeface="+mn-ea"/>
                <a:sym typeface="+mn-lt"/>
              </a:rPr>
              <a:t>SDH</a:t>
            </a:r>
            <a:r>
              <a:rPr lang="zh-CN" altLang="en-US" sz="2300" b="1" dirty="0">
                <a:ea typeface="+mn-ea"/>
                <a:cs typeface="+mn-ea"/>
                <a:sym typeface="+mn-lt"/>
              </a:rPr>
              <a:t>网络的接入。 </a:t>
            </a:r>
            <a:endParaRPr lang="zh-CN" altLang="en-US" sz="2300" b="1" dirty="0">
              <a:ea typeface="+mn-ea"/>
              <a:cs typeface="+mn-ea"/>
              <a:sym typeface="+mn-lt"/>
            </a:endParaRPr>
          </a:p>
          <a:p>
            <a:pPr lvl="1" algn="just">
              <a:lnSpc>
                <a:spcPct val="120000"/>
              </a:lnSpc>
              <a:spcBef>
                <a:spcPct val="0"/>
              </a:spcBef>
              <a:defRPr/>
            </a:pPr>
            <a:r>
              <a:rPr lang="en-US" altLang="zh-CN" sz="2300" b="1" dirty="0">
                <a:ea typeface="+mn-ea"/>
                <a:cs typeface="+mn-ea"/>
                <a:sym typeface="+mn-lt"/>
              </a:rPr>
              <a:t>TM</a:t>
            </a:r>
            <a:r>
              <a:rPr lang="zh-CN" altLang="en-US" sz="2300" b="1" dirty="0">
                <a:ea typeface="+mn-ea"/>
                <a:cs typeface="+mn-ea"/>
                <a:sym typeface="+mn-lt"/>
              </a:rPr>
              <a:t>的作用：将支路端口的低速信号复用到线路端口的高速信号</a:t>
            </a:r>
            <a:r>
              <a:rPr lang="en-US" altLang="zh-CN" sz="2300" b="1" dirty="0">
                <a:ea typeface="+mn-ea"/>
                <a:cs typeface="+mn-ea"/>
                <a:sym typeface="+mn-lt"/>
              </a:rPr>
              <a:t>STM-N</a:t>
            </a:r>
            <a:r>
              <a:rPr lang="zh-CN" altLang="en-US" sz="2300" b="1" dirty="0">
                <a:ea typeface="+mn-ea"/>
                <a:cs typeface="+mn-ea"/>
                <a:sym typeface="+mn-lt"/>
              </a:rPr>
              <a:t>中，或从</a:t>
            </a:r>
            <a:r>
              <a:rPr lang="en-US" altLang="zh-CN" sz="2300" b="1" dirty="0">
                <a:ea typeface="+mn-ea"/>
                <a:cs typeface="+mn-ea"/>
                <a:sym typeface="+mn-lt"/>
              </a:rPr>
              <a:t>STM-N</a:t>
            </a:r>
            <a:r>
              <a:rPr lang="zh-CN" altLang="en-US" sz="2300" b="1" dirty="0">
                <a:ea typeface="+mn-ea"/>
                <a:cs typeface="+mn-ea"/>
                <a:sym typeface="+mn-lt"/>
              </a:rPr>
              <a:t>的信号中分离出低速支路信号。 </a:t>
            </a:r>
            <a:endParaRPr lang="en-US" altLang="zh-CN" sz="2300" b="1" dirty="0">
              <a:ea typeface="+mn-ea"/>
              <a:cs typeface="+mn-ea"/>
              <a:sym typeface="+mn-lt"/>
            </a:endParaRPr>
          </a:p>
          <a:p>
            <a:pPr>
              <a:lnSpc>
                <a:spcPct val="120000"/>
              </a:lnSpc>
              <a:spcBef>
                <a:spcPct val="0"/>
              </a:spcBef>
              <a:buFontTx/>
              <a:buAutoNum type="arabicPeriod" startAt="2"/>
              <a:defRPr/>
            </a:pPr>
            <a:r>
              <a:rPr lang="zh-CN" altLang="en-US" sz="3000" b="1" dirty="0">
                <a:cs typeface="+mn-ea"/>
                <a:sym typeface="+mn-lt"/>
              </a:rPr>
              <a:t>分插复用器（</a:t>
            </a:r>
            <a:r>
              <a:rPr lang="en-US" altLang="zh-CN" sz="3000" b="1" dirty="0">
                <a:cs typeface="+mn-ea"/>
                <a:sym typeface="+mn-lt"/>
              </a:rPr>
              <a:t>ADM</a:t>
            </a:r>
            <a:r>
              <a:rPr lang="zh-CN" altLang="en-US" sz="3000" b="1" dirty="0">
                <a:cs typeface="+mn-ea"/>
                <a:sym typeface="+mn-lt"/>
              </a:rPr>
              <a:t>）</a:t>
            </a:r>
            <a:endParaRPr lang="zh-CN" altLang="en-US" sz="3000" b="1" dirty="0">
              <a:cs typeface="+mn-ea"/>
              <a:sym typeface="+mn-lt"/>
            </a:endParaRPr>
          </a:p>
          <a:p>
            <a:pPr lvl="1" algn="just">
              <a:lnSpc>
                <a:spcPct val="120000"/>
              </a:lnSpc>
              <a:spcBef>
                <a:spcPct val="0"/>
              </a:spcBef>
              <a:defRPr/>
            </a:pPr>
            <a:r>
              <a:rPr lang="en-US" altLang="zh-CN" sz="2300" b="1" dirty="0">
                <a:cs typeface="+mn-ea"/>
                <a:sym typeface="+mn-lt"/>
              </a:rPr>
              <a:t> ADM</a:t>
            </a:r>
            <a:r>
              <a:rPr lang="zh-CN" altLang="en-US" sz="2300" b="1" dirty="0">
                <a:cs typeface="+mn-ea"/>
                <a:sym typeface="+mn-lt"/>
              </a:rPr>
              <a:t>设备串接在</a:t>
            </a:r>
            <a:r>
              <a:rPr lang="en-US" altLang="zh-CN" sz="2300" b="1" dirty="0">
                <a:cs typeface="+mn-ea"/>
                <a:sym typeface="+mn-lt"/>
              </a:rPr>
              <a:t>SDH</a:t>
            </a:r>
            <a:r>
              <a:rPr lang="zh-CN" altLang="en-US" sz="2300" b="1" dirty="0">
                <a:cs typeface="+mn-ea"/>
                <a:sym typeface="+mn-lt"/>
              </a:rPr>
              <a:t>链路中，可从路过的</a:t>
            </a:r>
            <a:r>
              <a:rPr lang="en-US" altLang="zh-CN" sz="2300" b="1" dirty="0">
                <a:cs typeface="+mn-ea"/>
                <a:sym typeface="+mn-lt"/>
              </a:rPr>
              <a:t>SDH</a:t>
            </a:r>
            <a:r>
              <a:rPr lang="zh-CN" altLang="en-US" sz="2300" b="1" dirty="0">
                <a:cs typeface="+mn-ea"/>
                <a:sym typeface="+mn-lt"/>
              </a:rPr>
              <a:t>信号中分插沿途局所需的支路信号。 </a:t>
            </a:r>
            <a:endParaRPr lang="zh-CN" altLang="en-US" sz="2300" b="1" dirty="0">
              <a:cs typeface="+mn-ea"/>
              <a:sym typeface="+mn-lt"/>
            </a:endParaRPr>
          </a:p>
          <a:p>
            <a:pPr lvl="1" algn="just">
              <a:lnSpc>
                <a:spcPct val="120000"/>
              </a:lnSpc>
              <a:spcBef>
                <a:spcPct val="0"/>
              </a:spcBef>
              <a:defRPr/>
            </a:pPr>
            <a:r>
              <a:rPr lang="en-US" altLang="zh-CN" sz="2300" b="1" dirty="0">
                <a:cs typeface="+mn-ea"/>
                <a:sym typeface="+mn-lt"/>
              </a:rPr>
              <a:t> ADM</a:t>
            </a:r>
            <a:r>
              <a:rPr lang="zh-CN" altLang="en-US" sz="2300" b="1" dirty="0">
                <a:cs typeface="+mn-ea"/>
                <a:sym typeface="+mn-lt"/>
              </a:rPr>
              <a:t>的作用：复用</a:t>
            </a:r>
            <a:r>
              <a:rPr lang="en-US" altLang="zh-CN" sz="2300" b="1" dirty="0">
                <a:cs typeface="+mn-ea"/>
                <a:sym typeface="+mn-lt"/>
              </a:rPr>
              <a:t>/</a:t>
            </a:r>
            <a:r>
              <a:rPr lang="zh-CN" altLang="en-US" sz="2300" b="1" dirty="0">
                <a:cs typeface="+mn-ea"/>
                <a:sym typeface="+mn-lt"/>
              </a:rPr>
              <a:t>解复用功能、保护功能、提供网管接口、交叉连接功能。</a:t>
            </a:r>
            <a:endParaRPr lang="en-US" altLang="zh-CN" sz="2300" b="1" dirty="0">
              <a:cs typeface="+mn-ea"/>
              <a:sym typeface="+mn-lt"/>
            </a:endParaRPr>
          </a:p>
          <a:p>
            <a:pPr>
              <a:lnSpc>
                <a:spcPct val="120000"/>
              </a:lnSpc>
              <a:spcBef>
                <a:spcPct val="0"/>
              </a:spcBef>
              <a:buFontTx/>
              <a:buAutoNum type="arabicPeriod" startAt="3"/>
              <a:defRPr/>
            </a:pPr>
            <a:r>
              <a:rPr lang="zh-CN" altLang="en-US" sz="3000" b="1" dirty="0">
                <a:cs typeface="+mn-ea"/>
                <a:sym typeface="+mn-lt"/>
              </a:rPr>
              <a:t>再生中继器（</a:t>
            </a:r>
            <a:r>
              <a:rPr lang="en-US" altLang="zh-CN" sz="3000" b="1" dirty="0">
                <a:cs typeface="+mn-ea"/>
                <a:sym typeface="+mn-lt"/>
              </a:rPr>
              <a:t>REG</a:t>
            </a:r>
            <a:r>
              <a:rPr lang="zh-CN" altLang="en-US" sz="3000" b="1" dirty="0">
                <a:cs typeface="+mn-ea"/>
                <a:sym typeface="+mn-lt"/>
              </a:rPr>
              <a:t>）</a:t>
            </a:r>
            <a:endParaRPr lang="zh-CN" altLang="en-US" sz="3000" b="1" dirty="0">
              <a:cs typeface="+mn-ea"/>
              <a:sym typeface="+mn-lt"/>
            </a:endParaRPr>
          </a:p>
          <a:p>
            <a:pPr lvl="1" algn="just">
              <a:lnSpc>
                <a:spcPct val="120000"/>
              </a:lnSpc>
              <a:spcBef>
                <a:spcPct val="0"/>
              </a:spcBef>
              <a:buFont typeface="Wingdings" panose="05000000000000000000" pitchFamily="2" charset="2"/>
              <a:buChar char=""/>
              <a:defRPr/>
            </a:pPr>
            <a:r>
              <a:rPr lang="zh-CN" altLang="en-US" sz="2300" b="1" dirty="0">
                <a:cs typeface="+mn-ea"/>
                <a:sym typeface="+mn-lt"/>
              </a:rPr>
              <a:t>纯光的再生中继器，主要进行光功率放大以延长光传输距离；</a:t>
            </a:r>
            <a:endParaRPr lang="zh-CN" altLang="en-US" sz="2300" b="1" dirty="0">
              <a:cs typeface="+mn-ea"/>
              <a:sym typeface="+mn-lt"/>
            </a:endParaRPr>
          </a:p>
          <a:p>
            <a:pPr lvl="1" algn="just">
              <a:lnSpc>
                <a:spcPct val="120000"/>
              </a:lnSpc>
              <a:spcBef>
                <a:spcPct val="0"/>
              </a:spcBef>
              <a:buFont typeface="Wingdings" panose="05000000000000000000" pitchFamily="2" charset="2"/>
              <a:buChar char=""/>
              <a:defRPr/>
            </a:pPr>
            <a:r>
              <a:rPr lang="zh-CN" altLang="en-US" sz="2300" b="1" dirty="0">
                <a:cs typeface="+mn-ea"/>
                <a:sym typeface="+mn-lt"/>
              </a:rPr>
              <a:t>电再生中继器，主要通过光</a:t>
            </a:r>
            <a:r>
              <a:rPr lang="en-US" altLang="zh-CN" sz="2300" b="1" dirty="0">
                <a:cs typeface="+mn-ea"/>
                <a:sym typeface="+mn-lt"/>
              </a:rPr>
              <a:t>/</a:t>
            </a:r>
            <a:r>
              <a:rPr lang="zh-CN" altLang="en-US" sz="2300" b="1" dirty="0">
                <a:cs typeface="+mn-ea"/>
                <a:sym typeface="+mn-lt"/>
              </a:rPr>
              <a:t>电变换、电信号抽样、判决、再生整形、电</a:t>
            </a:r>
            <a:r>
              <a:rPr lang="en-US" altLang="zh-CN" sz="2300" b="1" dirty="0">
                <a:cs typeface="+mn-ea"/>
                <a:sym typeface="+mn-lt"/>
              </a:rPr>
              <a:t>/</a:t>
            </a:r>
            <a:r>
              <a:rPr lang="zh-CN" altLang="en-US" sz="2300" b="1" dirty="0">
                <a:cs typeface="+mn-ea"/>
                <a:sym typeface="+mn-lt"/>
              </a:rPr>
              <a:t>光变换，以达到不积累线路噪声，保证线路上传送信号波形的完好性。</a:t>
            </a:r>
            <a:endParaRPr lang="zh-CN" altLang="en-US" sz="2300" b="1" dirty="0">
              <a:cs typeface="+mn-ea"/>
              <a:sym typeface="+mn-lt"/>
            </a:endParaRPr>
          </a:p>
          <a:p>
            <a:pPr algn="just">
              <a:lnSpc>
                <a:spcPct val="120000"/>
              </a:lnSpc>
              <a:spcBef>
                <a:spcPct val="0"/>
              </a:spcBef>
              <a:buFont typeface="Wingdings" panose="05000000000000000000" pitchFamily="2" charset="2"/>
              <a:buNone/>
              <a:defRPr/>
            </a:pPr>
            <a:endParaRPr lang="zh-CN" altLang="en-US" sz="2600" b="1" dirty="0">
              <a:ea typeface="+mn-ea"/>
              <a:cs typeface="+mn-ea"/>
              <a:sym typeface="+mn-lt"/>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SDH</a:t>
            </a:r>
            <a:r>
              <a:rPr lang="zh-CN" altLang="en-US" b="1">
                <a:latin typeface="+mn-lt"/>
                <a:ea typeface="+mn-ea"/>
                <a:cs typeface="+mn-ea"/>
                <a:sym typeface="+mn-lt"/>
              </a:rPr>
              <a:t>的基本网络单元</a:t>
            </a:r>
            <a:endParaRPr lang="zh-CN" altLang="en-US" b="1">
              <a:latin typeface="+mn-lt"/>
              <a:ea typeface="+mn-ea"/>
              <a:cs typeface="+mn-ea"/>
              <a:sym typeface="+mn-lt"/>
            </a:endParaRPr>
          </a:p>
        </p:txBody>
      </p:sp>
      <p:sp>
        <p:nvSpPr>
          <p:cNvPr id="95235" name="Rectangle 3"/>
          <p:cNvSpPr>
            <a:spLocks noGrp="1" noChangeArrowheads="1"/>
          </p:cNvSpPr>
          <p:nvPr>
            <p:ph type="body" sz="half" idx="1"/>
          </p:nvPr>
        </p:nvSpPr>
        <p:spPr>
          <a:xfrm>
            <a:off x="660400" y="1125538"/>
            <a:ext cx="7608888" cy="4724400"/>
          </a:xfrm>
        </p:spPr>
        <p:txBody>
          <a:bodyPr rtlCol="0">
            <a:normAutofit/>
          </a:bodyPr>
          <a:lstStyle/>
          <a:p>
            <a:pPr>
              <a:lnSpc>
                <a:spcPct val="120000"/>
              </a:lnSpc>
              <a:spcBef>
                <a:spcPct val="0"/>
              </a:spcBef>
              <a:buFontTx/>
              <a:buAutoNum type="arabicPeriod" startAt="4"/>
              <a:defRPr/>
            </a:pPr>
            <a:r>
              <a:rPr lang="zh-CN" altLang="en-US" sz="3000" b="1">
                <a:ea typeface="+mn-ea"/>
                <a:cs typeface="+mn-ea"/>
                <a:sym typeface="+mn-lt"/>
              </a:rPr>
              <a:t>数字交叉连接设备（</a:t>
            </a:r>
            <a:r>
              <a:rPr lang="en-US" altLang="zh-CN" sz="3000" b="1">
                <a:ea typeface="+mn-ea"/>
                <a:cs typeface="+mn-ea"/>
                <a:sym typeface="+mn-lt"/>
              </a:rPr>
              <a:t>DXC</a:t>
            </a:r>
            <a:r>
              <a:rPr lang="zh-CN" altLang="en-US" sz="3000" b="1">
                <a:ea typeface="+mn-ea"/>
                <a:cs typeface="+mn-ea"/>
                <a:sym typeface="+mn-lt"/>
              </a:rPr>
              <a:t>）</a:t>
            </a:r>
            <a:endParaRPr lang="zh-CN" altLang="en-US" sz="3000" b="1">
              <a:ea typeface="+mn-ea"/>
              <a:cs typeface="+mn-ea"/>
              <a:sym typeface="+mn-lt"/>
            </a:endParaRPr>
          </a:p>
          <a:p>
            <a:pPr algn="just">
              <a:lnSpc>
                <a:spcPct val="120000"/>
              </a:lnSpc>
              <a:spcBef>
                <a:spcPct val="0"/>
              </a:spcBef>
              <a:buFont typeface="Wingdings" panose="05000000000000000000" pitchFamily="2" charset="2"/>
              <a:buNone/>
              <a:defRPr/>
            </a:pPr>
            <a:r>
              <a:rPr lang="en-US" altLang="zh-CN" sz="2600" b="1">
                <a:ea typeface="+mn-ea"/>
                <a:cs typeface="+mn-ea"/>
                <a:sym typeface="+mn-lt"/>
              </a:rPr>
              <a:t>    DXC</a:t>
            </a:r>
            <a:r>
              <a:rPr lang="zh-CN" altLang="en-US" sz="2600" b="1">
                <a:ea typeface="+mn-ea"/>
                <a:cs typeface="+mn-ea"/>
                <a:sym typeface="+mn-lt"/>
              </a:rPr>
              <a:t>主要完成</a:t>
            </a:r>
            <a:r>
              <a:rPr lang="en-US" altLang="zh-CN" sz="2600" b="1">
                <a:ea typeface="+mn-ea"/>
                <a:cs typeface="+mn-ea"/>
                <a:sym typeface="+mn-lt"/>
              </a:rPr>
              <a:t>STM-N</a:t>
            </a:r>
            <a:r>
              <a:rPr lang="zh-CN" altLang="en-US" sz="2600" b="1">
                <a:ea typeface="+mn-ea"/>
                <a:cs typeface="+mn-ea"/>
                <a:sym typeface="+mn-lt"/>
              </a:rPr>
              <a:t>信号的交叉连接功能，它是一个多端口器件。</a:t>
            </a:r>
            <a:endParaRPr lang="zh-CN" altLang="en-US" sz="2600" b="1">
              <a:ea typeface="+mn-ea"/>
              <a:cs typeface="+mn-ea"/>
              <a:sym typeface="+mn-lt"/>
            </a:endParaRPr>
          </a:p>
        </p:txBody>
      </p:sp>
      <p:pic>
        <p:nvPicPr>
          <p:cNvPr id="99332" name="Picture 4"/>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96888" y="2852738"/>
            <a:ext cx="6969125" cy="208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7" name="矩形 1"/>
          <p:cNvSpPr>
            <a:spLocks noChangeArrowheads="1"/>
          </p:cNvSpPr>
          <p:nvPr/>
        </p:nvSpPr>
        <p:spPr bwMode="auto">
          <a:xfrm>
            <a:off x="539750" y="4826000"/>
            <a:ext cx="8496300" cy="182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 typeface="Wingdings" panose="05000000000000000000" pitchFamily="2" charset="2"/>
              <a:buNone/>
              <a:defRPr/>
            </a:pPr>
            <a:r>
              <a:rPr lang="zh-CN" altLang="en-US" sz="2400">
                <a:latin typeface="+mn-lt"/>
                <a:ea typeface="+mn-ea"/>
                <a:cs typeface="+mn-ea"/>
                <a:sym typeface="+mn-lt"/>
              </a:rPr>
              <a:t>习惯上将</a:t>
            </a:r>
            <a:r>
              <a:rPr lang="en-US" altLang="zh-CN" sz="2400">
                <a:latin typeface="+mn-lt"/>
                <a:ea typeface="+mn-ea"/>
                <a:cs typeface="+mn-ea"/>
                <a:sym typeface="+mn-lt"/>
              </a:rPr>
              <a:t>SDH</a:t>
            </a:r>
            <a:r>
              <a:rPr lang="zh-CN" altLang="en-US" sz="2400">
                <a:latin typeface="+mn-lt"/>
                <a:ea typeface="+mn-ea"/>
                <a:cs typeface="+mn-ea"/>
                <a:sym typeface="+mn-lt"/>
              </a:rPr>
              <a:t>网中的</a:t>
            </a:r>
            <a:r>
              <a:rPr lang="en-US" altLang="zh-CN" sz="2400">
                <a:latin typeface="+mn-lt"/>
                <a:ea typeface="+mn-ea"/>
                <a:cs typeface="+mn-ea"/>
                <a:sym typeface="+mn-lt"/>
              </a:rPr>
              <a:t>DXC</a:t>
            </a:r>
            <a:r>
              <a:rPr lang="zh-CN" altLang="en-US" sz="2400">
                <a:latin typeface="+mn-lt"/>
                <a:ea typeface="+mn-ea"/>
                <a:cs typeface="+mn-ea"/>
                <a:sym typeface="+mn-lt"/>
              </a:rPr>
              <a:t>设备称为</a:t>
            </a:r>
            <a:r>
              <a:rPr lang="en-US" altLang="zh-CN" sz="2400">
                <a:latin typeface="+mn-lt"/>
                <a:ea typeface="+mn-ea"/>
                <a:cs typeface="+mn-ea"/>
                <a:sym typeface="+mn-lt"/>
              </a:rPr>
              <a:t>SDXC</a:t>
            </a:r>
            <a:r>
              <a:rPr lang="zh-CN" altLang="en-US" sz="2400">
                <a:latin typeface="+mn-lt"/>
                <a:ea typeface="+mn-ea"/>
                <a:cs typeface="+mn-ea"/>
                <a:sym typeface="+mn-lt"/>
              </a:rPr>
              <a:t>，以区别于全光网络中的</a:t>
            </a:r>
            <a:r>
              <a:rPr lang="en-US" altLang="zh-CN" sz="2400">
                <a:latin typeface="+mn-lt"/>
                <a:ea typeface="+mn-ea"/>
                <a:cs typeface="+mn-ea"/>
                <a:sym typeface="+mn-lt"/>
              </a:rPr>
              <a:t>ODXC</a:t>
            </a:r>
            <a:r>
              <a:rPr lang="zh-CN" altLang="en-US" sz="2400">
                <a:latin typeface="+mn-lt"/>
                <a:ea typeface="+mn-ea"/>
                <a:cs typeface="+mn-ea"/>
                <a:sym typeface="+mn-lt"/>
              </a:rPr>
              <a:t>。</a:t>
            </a:r>
            <a:r>
              <a:rPr lang="en-US" altLang="zh-CN" sz="2400">
                <a:latin typeface="+mn-lt"/>
                <a:ea typeface="+mn-ea"/>
                <a:cs typeface="+mn-ea"/>
                <a:sym typeface="+mn-lt"/>
              </a:rPr>
              <a:t>SDXC</a:t>
            </a:r>
            <a:r>
              <a:rPr lang="zh-CN" altLang="en-US" sz="2400">
                <a:latin typeface="+mn-lt"/>
                <a:ea typeface="+mn-ea"/>
                <a:cs typeface="+mn-ea"/>
                <a:sym typeface="+mn-lt"/>
              </a:rPr>
              <a:t>设备的类型用</a:t>
            </a:r>
            <a:r>
              <a:rPr lang="en-US" altLang="zh-CN" sz="2400">
                <a:latin typeface="+mn-lt"/>
                <a:ea typeface="+mn-ea"/>
                <a:cs typeface="+mn-ea"/>
                <a:sym typeface="+mn-lt"/>
              </a:rPr>
              <a:t>SDXC p/q</a:t>
            </a:r>
            <a:r>
              <a:rPr lang="zh-CN" altLang="en-US" sz="2400">
                <a:latin typeface="+mn-lt"/>
                <a:ea typeface="+mn-ea"/>
                <a:cs typeface="+mn-ea"/>
                <a:sym typeface="+mn-lt"/>
              </a:rPr>
              <a:t>的形式表示，“</a:t>
            </a:r>
            <a:r>
              <a:rPr lang="en-US" altLang="zh-CN" sz="2400">
                <a:latin typeface="+mn-lt"/>
                <a:ea typeface="+mn-ea"/>
                <a:cs typeface="+mn-ea"/>
                <a:sym typeface="+mn-lt"/>
              </a:rPr>
              <a:t>p”</a:t>
            </a:r>
            <a:r>
              <a:rPr lang="zh-CN" altLang="en-US" sz="2400">
                <a:latin typeface="+mn-lt"/>
                <a:ea typeface="+mn-ea"/>
                <a:cs typeface="+mn-ea"/>
                <a:sym typeface="+mn-lt"/>
              </a:rPr>
              <a:t>代表端口速率的阶数，“</a:t>
            </a:r>
            <a:r>
              <a:rPr lang="en-US" altLang="zh-CN" sz="2400">
                <a:latin typeface="+mn-lt"/>
                <a:ea typeface="+mn-ea"/>
                <a:cs typeface="+mn-ea"/>
                <a:sym typeface="+mn-lt"/>
              </a:rPr>
              <a:t>q”</a:t>
            </a:r>
            <a:r>
              <a:rPr lang="zh-CN" altLang="en-US" sz="2400">
                <a:latin typeface="+mn-lt"/>
                <a:ea typeface="+mn-ea"/>
                <a:cs typeface="+mn-ea"/>
                <a:sym typeface="+mn-lt"/>
              </a:rPr>
              <a:t>代表端口可进行交叉连接的支路信号速率的阶数。 </a:t>
            </a:r>
            <a:endParaRPr lang="zh-CN" altLang="en-US" sz="2400">
              <a:latin typeface="+mn-lt"/>
              <a:ea typeface="+mn-ea"/>
              <a:cs typeface="+mn-ea"/>
              <a:sym typeface="+mn-lt"/>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250825" y="260350"/>
            <a:ext cx="769938" cy="6232525"/>
          </a:xfrm>
        </p:spPr>
        <p:txBody>
          <a:bodyPr/>
          <a:lstStyle/>
          <a:p>
            <a:pPr algn="ctr">
              <a:lnSpc>
                <a:spcPct val="120000"/>
              </a:lnSpc>
              <a:defRPr/>
            </a:pPr>
            <a:r>
              <a:rPr lang="en-US" altLang="zh-CN" b="1">
                <a:latin typeface="+mn-lt"/>
                <a:ea typeface="+mn-ea"/>
                <a:cs typeface="+mn-ea"/>
                <a:sym typeface="+mn-lt"/>
              </a:rPr>
              <a:t>S</a:t>
            </a:r>
            <a:br>
              <a:rPr lang="en-US" altLang="zh-CN" b="1">
                <a:latin typeface="+mn-lt"/>
                <a:ea typeface="+mn-ea"/>
                <a:cs typeface="+mn-ea"/>
                <a:sym typeface="+mn-lt"/>
              </a:rPr>
            </a:br>
            <a:r>
              <a:rPr lang="en-US" altLang="zh-CN" b="1">
                <a:latin typeface="+mn-lt"/>
                <a:ea typeface="+mn-ea"/>
                <a:cs typeface="+mn-ea"/>
                <a:sym typeface="+mn-lt"/>
              </a:rPr>
              <a:t>D</a:t>
            </a:r>
            <a:br>
              <a:rPr lang="en-US" altLang="zh-CN" b="1">
                <a:latin typeface="+mn-lt"/>
                <a:ea typeface="+mn-ea"/>
                <a:cs typeface="+mn-ea"/>
                <a:sym typeface="+mn-lt"/>
              </a:rPr>
            </a:br>
            <a:r>
              <a:rPr lang="en-US" altLang="zh-CN" b="1">
                <a:latin typeface="+mn-lt"/>
                <a:ea typeface="+mn-ea"/>
                <a:cs typeface="+mn-ea"/>
                <a:sym typeface="+mn-lt"/>
              </a:rPr>
              <a:t>H</a:t>
            </a:r>
            <a:r>
              <a:rPr lang="zh-CN" altLang="en-US" b="1">
                <a:latin typeface="+mn-lt"/>
                <a:ea typeface="+mn-ea"/>
                <a:cs typeface="+mn-ea"/>
                <a:sym typeface="+mn-lt"/>
              </a:rPr>
              <a:t>传送网的结构</a:t>
            </a:r>
            <a:endParaRPr lang="zh-CN" altLang="en-US" b="1">
              <a:latin typeface="+mn-lt"/>
              <a:ea typeface="+mn-ea"/>
              <a:cs typeface="+mn-ea"/>
              <a:sym typeface="+mn-lt"/>
            </a:endParaRPr>
          </a:p>
        </p:txBody>
      </p:sp>
      <p:graphicFrame>
        <p:nvGraphicFramePr>
          <p:cNvPr id="100355" name="Object 5"/>
          <p:cNvGraphicFramePr>
            <a:graphicFrameLocks noGrp="1" noChangeAspect="1"/>
          </p:cNvGraphicFramePr>
          <p:nvPr>
            <p:ph idx="1"/>
          </p:nvPr>
        </p:nvGraphicFramePr>
        <p:xfrm>
          <a:off x="1187623" y="1412776"/>
          <a:ext cx="6219381" cy="5256584"/>
        </p:xfrm>
        <a:graphic>
          <a:graphicData uri="http://schemas.openxmlformats.org/presentationml/2006/ole">
            <mc:AlternateContent xmlns:mc="http://schemas.openxmlformats.org/markup-compatibility/2006">
              <mc:Choice xmlns:v="urn:schemas-microsoft-com:vml" Requires="v">
                <p:oleObj spid="_x0000_s100388" name="" r:id="rId1" imgW="3829050" imgH="3362960" progId="Visio.Drawing.4">
                  <p:embed/>
                </p:oleObj>
              </mc:Choice>
              <mc:Fallback>
                <p:oleObj name="" r:id="rId1" imgW="3829050" imgH="3362960" progId="Visio.Drawing.4">
                  <p:embed/>
                  <p:pic>
                    <p:nvPicPr>
                      <p:cNvPr id="0" name="Object 5"/>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3" y="1412776"/>
                        <a:ext cx="6219381" cy="5256584"/>
                      </a:xfrm>
                      <a:prstGeom prst="rect">
                        <a:avLst/>
                      </a:prstGeom>
                      <a:solidFill>
                        <a:schemeClr val="bg1"/>
                      </a:solidFill>
                      <a:ln>
                        <a:noFill/>
                      </a:ln>
                      <a:effectLst/>
                    </p:spPr>
                  </p:pic>
                </p:oleObj>
              </mc:Fallback>
            </mc:AlternateContent>
          </a:graphicData>
        </a:graphic>
      </p:graphicFrame>
      <p:sp>
        <p:nvSpPr>
          <p:cNvPr id="96260" name="矩形 1"/>
          <p:cNvSpPr>
            <a:spLocks noChangeArrowheads="1"/>
          </p:cNvSpPr>
          <p:nvPr/>
        </p:nvSpPr>
        <p:spPr bwMode="auto">
          <a:xfrm>
            <a:off x="5148064" y="404664"/>
            <a:ext cx="3779837" cy="1163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dirty="0">
                <a:latin typeface="+mn-lt"/>
                <a:ea typeface="+mn-ea"/>
                <a:cs typeface="+mn-ea"/>
                <a:sym typeface="+mn-lt"/>
              </a:rPr>
              <a:t>我国</a:t>
            </a:r>
            <a:r>
              <a:rPr lang="en-US" altLang="zh-CN" sz="2000" dirty="0">
                <a:latin typeface="+mn-lt"/>
                <a:ea typeface="+mn-ea"/>
                <a:cs typeface="+mn-ea"/>
                <a:sym typeface="+mn-lt"/>
              </a:rPr>
              <a:t>SDH</a:t>
            </a:r>
            <a:r>
              <a:rPr lang="zh-CN" altLang="en-US" sz="2000" dirty="0">
                <a:latin typeface="+mn-lt"/>
                <a:ea typeface="+mn-ea"/>
                <a:cs typeface="+mn-ea"/>
                <a:sym typeface="+mn-lt"/>
              </a:rPr>
              <a:t>传送网分为四个层面：省际干线网、省内干线网、中继网、用户接入网。 </a:t>
            </a:r>
            <a:endParaRPr lang="zh-CN" altLang="en-US" sz="2000" dirty="0">
              <a:latin typeface="+mn-lt"/>
              <a:ea typeface="+mn-ea"/>
              <a:cs typeface="+mn-ea"/>
              <a:sym typeface="+mn-lt"/>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2.5 </a:t>
            </a:r>
            <a:r>
              <a:rPr lang="zh-CN" altLang="en-US" b="1">
                <a:latin typeface="+mn-lt"/>
                <a:ea typeface="+mn-ea"/>
                <a:cs typeface="+mn-ea"/>
                <a:sym typeface="+mn-lt"/>
              </a:rPr>
              <a:t>光传送网</a:t>
            </a:r>
            <a:endParaRPr lang="zh-CN" altLang="en-US" b="1">
              <a:latin typeface="+mn-lt"/>
              <a:ea typeface="+mn-ea"/>
              <a:cs typeface="+mn-ea"/>
              <a:sym typeface="+mn-lt"/>
            </a:endParaRPr>
          </a:p>
        </p:txBody>
      </p:sp>
      <p:sp>
        <p:nvSpPr>
          <p:cNvPr id="97283" name="Rectangle 3"/>
          <p:cNvSpPr>
            <a:spLocks noGrp="1" noChangeArrowheads="1"/>
          </p:cNvSpPr>
          <p:nvPr>
            <p:ph type="body" sz="half" idx="1"/>
          </p:nvPr>
        </p:nvSpPr>
        <p:spPr>
          <a:xfrm>
            <a:off x="52885" y="1219200"/>
            <a:ext cx="8352928" cy="1841376"/>
          </a:xfrm>
        </p:spPr>
        <p:txBody>
          <a:bodyPr rtlCol="0">
            <a:normAutofit/>
          </a:bodyPr>
          <a:lstStyle/>
          <a:p>
            <a:pPr algn="just">
              <a:lnSpc>
                <a:spcPct val="120000"/>
              </a:lnSpc>
              <a:spcBef>
                <a:spcPct val="0"/>
              </a:spcBef>
              <a:buFontTx/>
              <a:buNone/>
              <a:defRPr/>
            </a:pPr>
            <a:r>
              <a:rPr lang="zh-CN" altLang="en-US" sz="2400" b="1" dirty="0">
                <a:ea typeface="+mn-ea"/>
                <a:cs typeface="+mn-ea"/>
                <a:sym typeface="+mn-lt"/>
              </a:rPr>
              <a:t>      光传送网（</a:t>
            </a:r>
            <a:r>
              <a:rPr lang="en-US" altLang="zh-CN" sz="2400" b="1" dirty="0">
                <a:ea typeface="+mn-ea"/>
                <a:cs typeface="+mn-ea"/>
                <a:sym typeface="+mn-lt"/>
              </a:rPr>
              <a:t>OTN</a:t>
            </a:r>
            <a:r>
              <a:rPr lang="zh-CN" altLang="en-US" sz="2400" b="1" dirty="0">
                <a:ea typeface="+mn-ea"/>
                <a:cs typeface="+mn-ea"/>
                <a:sym typeface="+mn-lt"/>
              </a:rPr>
              <a:t>）是一种以</a:t>
            </a:r>
            <a:r>
              <a:rPr lang="en-US" altLang="zh-CN" sz="2400" b="1" dirty="0">
                <a:ea typeface="+mn-ea"/>
                <a:cs typeface="+mn-ea"/>
                <a:sym typeface="+mn-lt"/>
              </a:rPr>
              <a:t>DWDM</a:t>
            </a:r>
            <a:r>
              <a:rPr lang="zh-CN" altLang="en-US" sz="2400" b="1" dirty="0">
                <a:ea typeface="+mn-ea"/>
                <a:cs typeface="+mn-ea"/>
                <a:sym typeface="+mn-lt"/>
              </a:rPr>
              <a:t>与光通道技术为核心的新型传送网结构，由光分插复用、光交叉连接、光放大等网元设备组成，是整个网络向下一代网络演进的物理基础。</a:t>
            </a:r>
            <a:r>
              <a:rPr lang="zh-CN" altLang="en-US" sz="1600" dirty="0">
                <a:ea typeface="+mn-ea"/>
                <a:cs typeface="+mn-ea"/>
                <a:sym typeface="+mn-lt"/>
              </a:rPr>
              <a:t> </a:t>
            </a:r>
            <a:endParaRPr lang="zh-CN" altLang="en-US" sz="1800" b="1" dirty="0">
              <a:ea typeface="+mn-ea"/>
              <a:cs typeface="+mn-ea"/>
              <a:sym typeface="+mn-lt"/>
            </a:endParaRPr>
          </a:p>
          <a:p>
            <a:pPr lvl="1">
              <a:lnSpc>
                <a:spcPct val="120000"/>
              </a:lnSpc>
              <a:spcBef>
                <a:spcPct val="0"/>
              </a:spcBef>
              <a:buFont typeface="Wingdings" panose="05000000000000000000" pitchFamily="2" charset="2"/>
              <a:buChar char="ü"/>
              <a:defRPr/>
            </a:pPr>
            <a:endParaRPr lang="zh-CN" altLang="en-US" b="1" dirty="0">
              <a:ea typeface="+mn-ea"/>
              <a:cs typeface="+mn-ea"/>
              <a:sym typeface="+mn-lt"/>
            </a:endParaRPr>
          </a:p>
        </p:txBody>
      </p:sp>
      <p:sp>
        <p:nvSpPr>
          <p:cNvPr id="2" name="矩形 1"/>
          <p:cNvSpPr/>
          <p:nvPr/>
        </p:nvSpPr>
        <p:spPr>
          <a:xfrm>
            <a:off x="260214" y="2708920"/>
            <a:ext cx="7938269" cy="3853363"/>
          </a:xfrm>
          <a:prstGeom prst="rect">
            <a:avLst/>
          </a:prstGeom>
        </p:spPr>
        <p:txBody>
          <a:bodyPr wrap="square">
            <a:spAutoFit/>
          </a:bodyPr>
          <a:lstStyle/>
          <a:p>
            <a:pPr marL="457200" indent="-457200" algn="just">
              <a:lnSpc>
                <a:spcPct val="130000"/>
              </a:lnSpc>
              <a:spcBef>
                <a:spcPts val="0"/>
              </a:spcBef>
              <a:buFont typeface="Arial" panose="020B0604020202020204" pitchFamily="34" charset="0"/>
              <a:buChar char="•"/>
              <a:defRPr/>
            </a:pPr>
            <a:r>
              <a:rPr lang="en-US" altLang="zh-CN" sz="2800" dirty="0">
                <a:latin typeface="+mn-ea"/>
                <a:ea typeface="+mn-ea"/>
                <a:cs typeface="+mn-ea"/>
                <a:sym typeface="+mn-lt"/>
              </a:rPr>
              <a:t>OTN</a:t>
            </a:r>
            <a:r>
              <a:rPr lang="zh-CN" altLang="en-US" sz="2800" dirty="0">
                <a:latin typeface="+mn-ea"/>
                <a:ea typeface="+mn-ea"/>
                <a:cs typeface="+mn-ea"/>
                <a:sym typeface="+mn-lt"/>
              </a:rPr>
              <a:t>的优点：</a:t>
            </a:r>
            <a:endParaRPr lang="zh-CN" altLang="en-US" sz="2800" dirty="0">
              <a:latin typeface="+mn-ea"/>
              <a:ea typeface="+mn-ea"/>
              <a:cs typeface="+mn-ea"/>
              <a:sym typeface="+mn-lt"/>
            </a:endParaRP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消除电设备导致的带宽瓶颈 </a:t>
            </a:r>
            <a:endParaRPr lang="zh-CN" altLang="en-US" sz="2000" dirty="0">
              <a:latin typeface="+mn-ea"/>
              <a:ea typeface="+mn-ea"/>
              <a:cs typeface="+mn-ea"/>
              <a:sym typeface="+mn-lt"/>
            </a:endParaRP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降低对业务节点规模的要求 </a:t>
            </a:r>
            <a:endParaRPr lang="zh-CN" altLang="en-US" sz="2000" dirty="0">
              <a:latin typeface="+mn-ea"/>
              <a:ea typeface="+mn-ea"/>
              <a:cs typeface="+mn-ea"/>
              <a:sym typeface="+mn-lt"/>
            </a:endParaRP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大幅度降低建网成本和运营维护成本 </a:t>
            </a:r>
            <a:endParaRPr lang="zh-CN" altLang="en-US" sz="2000" dirty="0">
              <a:latin typeface="+mn-ea"/>
              <a:ea typeface="+mn-ea"/>
              <a:cs typeface="+mn-ea"/>
              <a:sym typeface="+mn-lt"/>
            </a:endParaRP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实现网络光层的可重构性 </a:t>
            </a:r>
            <a:endParaRPr lang="zh-CN" altLang="en-US" sz="2000" dirty="0">
              <a:latin typeface="+mn-ea"/>
              <a:ea typeface="+mn-ea"/>
              <a:cs typeface="+mn-ea"/>
              <a:sym typeface="+mn-lt"/>
            </a:endParaRP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实现网络对客户层信号的透明性 </a:t>
            </a:r>
            <a:endParaRPr lang="zh-CN" altLang="en-US" sz="2000" dirty="0">
              <a:latin typeface="+mn-ea"/>
              <a:ea typeface="+mn-ea"/>
              <a:cs typeface="+mn-ea"/>
              <a:sym typeface="+mn-lt"/>
            </a:endParaRP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简化和加快了高速电路的指配和业务供给速度 </a:t>
            </a:r>
            <a:endParaRPr lang="zh-CN" altLang="en-US" sz="2000" dirty="0">
              <a:latin typeface="+mn-ea"/>
              <a:ea typeface="+mn-ea"/>
              <a:cs typeface="+mn-ea"/>
              <a:sym typeface="+mn-lt"/>
            </a:endParaRP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实现快速网络恢复</a:t>
            </a:r>
            <a:endParaRPr lang="zh-CN" altLang="en-US" sz="2000" dirty="0">
              <a:latin typeface="+mn-ea"/>
              <a:ea typeface="+mn-ea"/>
              <a:cs typeface="+mn-ea"/>
              <a:sym typeface="+mn-lt"/>
            </a:endParaRPr>
          </a:p>
          <a:p>
            <a:pPr marL="800100" lvl="1" indent="-342900" algn="just">
              <a:lnSpc>
                <a:spcPct val="130000"/>
              </a:lnSpc>
              <a:spcBef>
                <a:spcPts val="0"/>
              </a:spcBef>
              <a:buFont typeface="Arial" panose="020B0604020202020204" pitchFamily="34" charset="0"/>
              <a:buChar char="•"/>
              <a:defRPr/>
            </a:pPr>
            <a:r>
              <a:rPr lang="zh-CN" altLang="en-US" sz="2000" dirty="0">
                <a:latin typeface="+mn-ea"/>
                <a:ea typeface="+mn-ea"/>
                <a:cs typeface="+mn-ea"/>
                <a:sym typeface="+mn-lt"/>
              </a:rPr>
              <a:t>同时实现业务层和光层的联网 </a:t>
            </a:r>
            <a:endParaRPr lang="zh-CN" altLang="en-US" dirty="0">
              <a:latin typeface="+mn-ea"/>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2.5 </a:t>
            </a:r>
            <a:r>
              <a:rPr lang="zh-CN" altLang="en-US" b="1">
                <a:latin typeface="+mn-lt"/>
                <a:ea typeface="+mn-ea"/>
                <a:cs typeface="+mn-ea"/>
                <a:sym typeface="+mn-lt"/>
              </a:rPr>
              <a:t>光传送网</a:t>
            </a:r>
            <a:endParaRPr lang="zh-CN" altLang="en-US" b="1">
              <a:latin typeface="+mn-lt"/>
              <a:ea typeface="+mn-ea"/>
              <a:cs typeface="+mn-ea"/>
              <a:sym typeface="+mn-lt"/>
            </a:endParaRPr>
          </a:p>
        </p:txBody>
      </p:sp>
      <p:sp>
        <p:nvSpPr>
          <p:cNvPr id="99331" name="Rectangle 3"/>
          <p:cNvSpPr>
            <a:spLocks noGrp="1" noChangeArrowheads="1"/>
          </p:cNvSpPr>
          <p:nvPr>
            <p:ph type="body" sz="half" idx="1"/>
          </p:nvPr>
        </p:nvSpPr>
        <p:spPr>
          <a:xfrm>
            <a:off x="635000" y="1371600"/>
            <a:ext cx="7608888" cy="4724400"/>
          </a:xfrm>
        </p:spPr>
        <p:txBody>
          <a:bodyPr rtlCol="0">
            <a:normAutofit/>
          </a:bodyPr>
          <a:lstStyle/>
          <a:p>
            <a:pPr algn="just">
              <a:lnSpc>
                <a:spcPct val="120000"/>
              </a:lnSpc>
              <a:spcBef>
                <a:spcPts val="0"/>
              </a:spcBef>
              <a:buFontTx/>
              <a:buNone/>
              <a:defRPr/>
            </a:pPr>
            <a:r>
              <a:rPr lang="zh-CN" altLang="en-US" sz="3000" b="1">
                <a:ea typeface="+mn-ea"/>
                <a:cs typeface="+mn-ea"/>
                <a:sym typeface="+mn-lt"/>
              </a:rPr>
              <a:t>一、</a:t>
            </a:r>
            <a:r>
              <a:rPr lang="en-US" altLang="zh-CN" sz="3000" b="1">
                <a:ea typeface="+mn-ea"/>
                <a:cs typeface="+mn-ea"/>
                <a:sym typeface="+mn-lt"/>
              </a:rPr>
              <a:t>OTN</a:t>
            </a:r>
            <a:r>
              <a:rPr lang="zh-CN" altLang="en-US" sz="3000" b="1">
                <a:ea typeface="+mn-ea"/>
                <a:cs typeface="+mn-ea"/>
                <a:sym typeface="+mn-lt"/>
              </a:rPr>
              <a:t>的分层结构</a:t>
            </a:r>
            <a:endParaRPr lang="zh-CN" altLang="en-US" sz="3000" b="1">
              <a:ea typeface="+mn-ea"/>
              <a:cs typeface="+mn-ea"/>
              <a:sym typeface="+mn-lt"/>
            </a:endParaRPr>
          </a:p>
          <a:p>
            <a:pPr algn="just">
              <a:lnSpc>
                <a:spcPct val="120000"/>
              </a:lnSpc>
              <a:spcBef>
                <a:spcPts val="0"/>
              </a:spcBef>
              <a:buFontTx/>
              <a:buNone/>
              <a:defRPr/>
            </a:pPr>
            <a:r>
              <a:rPr lang="zh-CN" altLang="en-US" sz="2400" b="1">
                <a:ea typeface="+mn-ea"/>
                <a:cs typeface="+mn-ea"/>
                <a:sym typeface="+mn-lt"/>
              </a:rPr>
              <a:t>      按照建议</a:t>
            </a:r>
            <a:r>
              <a:rPr lang="en-US" altLang="zh-CN" sz="2400" b="1">
                <a:ea typeface="+mn-ea"/>
                <a:cs typeface="+mn-ea"/>
                <a:sym typeface="+mn-lt"/>
              </a:rPr>
              <a:t>G.872</a:t>
            </a:r>
            <a:r>
              <a:rPr lang="zh-CN" altLang="en-US" sz="2400" b="1">
                <a:ea typeface="+mn-ea"/>
                <a:cs typeface="+mn-ea"/>
                <a:sym typeface="+mn-lt"/>
              </a:rPr>
              <a:t>，光传送网由光通道层、光复用段层和光传输段层组成。</a:t>
            </a:r>
            <a:r>
              <a:rPr lang="zh-CN" altLang="en-US" sz="2400">
                <a:ea typeface="+mn-ea"/>
                <a:cs typeface="+mn-ea"/>
                <a:sym typeface="+mn-lt"/>
              </a:rPr>
              <a:t> </a:t>
            </a:r>
            <a:endParaRPr lang="zh-CN" altLang="en-US" sz="2400">
              <a:ea typeface="+mn-ea"/>
              <a:cs typeface="+mn-ea"/>
              <a:sym typeface="+mn-lt"/>
            </a:endParaRPr>
          </a:p>
        </p:txBody>
      </p:sp>
      <p:graphicFrame>
        <p:nvGraphicFramePr>
          <p:cNvPr id="103428" name="Object 5"/>
          <p:cNvGraphicFramePr>
            <a:graphicFrameLocks noGrp="1" noChangeAspect="1"/>
          </p:cNvGraphicFramePr>
          <p:nvPr>
            <p:ph sz="half" idx="2"/>
          </p:nvPr>
        </p:nvGraphicFramePr>
        <p:xfrm>
          <a:off x="1908175" y="3268663"/>
          <a:ext cx="5616575" cy="2838450"/>
        </p:xfrm>
        <a:graphic>
          <a:graphicData uri="http://schemas.openxmlformats.org/presentationml/2006/ole">
            <mc:AlternateContent xmlns:mc="http://schemas.openxmlformats.org/markup-compatibility/2006">
              <mc:Choice xmlns:v="urn:schemas-microsoft-com:vml" Requires="v">
                <p:oleObj spid="_x0000_s103459" name="Visio" r:id="rId1" imgW="3302635" imgH="1678305" progId="Visio.Drawing.11">
                  <p:embed/>
                </p:oleObj>
              </mc:Choice>
              <mc:Fallback>
                <p:oleObj name="Visio" r:id="rId1" imgW="3302635" imgH="1678305" progId="Visio.Drawing.11">
                  <p:embed/>
                  <p:pic>
                    <p:nvPicPr>
                      <p:cNvPr id="0" name="Object 5"/>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3268663"/>
                        <a:ext cx="5616575"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938">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67544" y="263170"/>
            <a:ext cx="7772400" cy="1143000"/>
          </a:xfrm>
        </p:spPr>
        <p:txBody>
          <a:bodyPr/>
          <a:lstStyle/>
          <a:p>
            <a:pPr algn="ctr">
              <a:lnSpc>
                <a:spcPct val="120000"/>
              </a:lnSpc>
              <a:defRPr/>
            </a:pPr>
            <a:r>
              <a:rPr lang="en-US" altLang="zh-CN" b="1" dirty="0">
                <a:latin typeface="+mn-lt"/>
                <a:ea typeface="+mn-ea"/>
                <a:cs typeface="+mn-ea"/>
                <a:sym typeface="+mn-lt"/>
              </a:rPr>
              <a:t>OTN</a:t>
            </a:r>
            <a:r>
              <a:rPr lang="zh-CN" altLang="en-US" b="1" dirty="0">
                <a:latin typeface="+mn-lt"/>
                <a:ea typeface="+mn-ea"/>
                <a:cs typeface="+mn-ea"/>
                <a:sym typeface="+mn-lt"/>
              </a:rPr>
              <a:t>的分层结构</a:t>
            </a:r>
            <a:endParaRPr lang="zh-CN" altLang="en-US" b="1" dirty="0">
              <a:latin typeface="+mn-lt"/>
              <a:ea typeface="+mn-ea"/>
              <a:cs typeface="+mn-ea"/>
              <a:sym typeface="+mn-lt"/>
            </a:endParaRPr>
          </a:p>
        </p:txBody>
      </p:sp>
      <p:sp>
        <p:nvSpPr>
          <p:cNvPr id="100355" name="Rectangle 3"/>
          <p:cNvSpPr>
            <a:spLocks noGrp="1" noChangeArrowheads="1"/>
          </p:cNvSpPr>
          <p:nvPr>
            <p:ph type="body" sz="half" idx="1"/>
          </p:nvPr>
        </p:nvSpPr>
        <p:spPr>
          <a:xfrm>
            <a:off x="107504" y="1371600"/>
            <a:ext cx="8784976" cy="4724400"/>
          </a:xfrm>
        </p:spPr>
        <p:txBody>
          <a:bodyPr rtlCol="0">
            <a:normAutofit fontScale="85000" lnSpcReduction="20000"/>
          </a:bodyPr>
          <a:lstStyle/>
          <a:p>
            <a:pPr marL="381000" indent="-381000" algn="just">
              <a:lnSpc>
                <a:spcPct val="120000"/>
              </a:lnSpc>
              <a:spcBef>
                <a:spcPts val="0"/>
              </a:spcBef>
              <a:buFontTx/>
              <a:buAutoNum type="arabicPeriod"/>
              <a:defRPr/>
            </a:pPr>
            <a:r>
              <a:rPr lang="zh-CN" altLang="en-US" sz="3200" b="1" dirty="0">
                <a:ea typeface="+mn-ea"/>
                <a:cs typeface="+mn-ea"/>
                <a:sym typeface="+mn-lt"/>
              </a:rPr>
              <a:t>光通道层</a:t>
            </a:r>
            <a:r>
              <a:rPr lang="zh-CN" altLang="en-US" sz="3200" dirty="0">
                <a:ea typeface="+mn-ea"/>
                <a:cs typeface="+mn-ea"/>
                <a:sym typeface="+mn-lt"/>
              </a:rPr>
              <a:t> </a:t>
            </a:r>
            <a:endParaRPr lang="zh-CN" altLang="en-US" sz="3200" dirty="0">
              <a:ea typeface="+mn-ea"/>
              <a:cs typeface="+mn-ea"/>
              <a:sym typeface="+mn-lt"/>
            </a:endParaRPr>
          </a:p>
          <a:p>
            <a:pPr marL="381000" indent="-381000" algn="just">
              <a:lnSpc>
                <a:spcPct val="120000"/>
              </a:lnSpc>
              <a:spcBef>
                <a:spcPts val="0"/>
              </a:spcBef>
              <a:buFontTx/>
              <a:buNone/>
              <a:defRPr/>
            </a:pPr>
            <a:r>
              <a:rPr lang="zh-CN" altLang="en-US" sz="2400" b="1" dirty="0">
                <a:ea typeface="+mn-ea"/>
                <a:cs typeface="+mn-ea"/>
                <a:sym typeface="+mn-lt"/>
              </a:rPr>
              <a:t>        负责为来自电复用段层不同格式的客户信号</a:t>
            </a:r>
            <a:r>
              <a:rPr lang="en-US" altLang="zh-CN" sz="2400" b="1" dirty="0">
                <a:ea typeface="+mn-ea"/>
                <a:cs typeface="+mn-ea"/>
                <a:sym typeface="+mn-lt"/>
              </a:rPr>
              <a:t>(</a:t>
            </a:r>
            <a:r>
              <a:rPr lang="zh-CN" altLang="en-US" sz="2400" b="1" dirty="0">
                <a:ea typeface="+mn-ea"/>
                <a:cs typeface="+mn-ea"/>
                <a:sym typeface="+mn-lt"/>
              </a:rPr>
              <a:t>如</a:t>
            </a:r>
            <a:r>
              <a:rPr lang="en-US" altLang="zh-CN" sz="2400" b="1" dirty="0">
                <a:ea typeface="+mn-ea"/>
                <a:cs typeface="+mn-ea"/>
                <a:sym typeface="+mn-lt"/>
              </a:rPr>
              <a:t>STM-N</a:t>
            </a:r>
            <a:r>
              <a:rPr lang="zh-CN" altLang="en-US" sz="2400" b="1" dirty="0">
                <a:ea typeface="+mn-ea"/>
                <a:cs typeface="+mn-ea"/>
                <a:sym typeface="+mn-lt"/>
              </a:rPr>
              <a:t>、</a:t>
            </a:r>
            <a:r>
              <a:rPr lang="en-US" altLang="zh-CN" sz="2400" b="1" dirty="0">
                <a:ea typeface="+mn-ea"/>
                <a:cs typeface="+mn-ea"/>
                <a:sym typeface="+mn-lt"/>
              </a:rPr>
              <a:t>IP</a:t>
            </a:r>
            <a:r>
              <a:rPr lang="zh-CN" altLang="en-US" sz="2400" b="1" dirty="0">
                <a:ea typeface="+mn-ea"/>
                <a:cs typeface="+mn-ea"/>
                <a:sym typeface="+mn-lt"/>
              </a:rPr>
              <a:t>、</a:t>
            </a:r>
            <a:r>
              <a:rPr lang="en-US" altLang="zh-CN" sz="2400" b="1" dirty="0">
                <a:ea typeface="+mn-ea"/>
                <a:cs typeface="+mn-ea"/>
                <a:sym typeface="+mn-lt"/>
              </a:rPr>
              <a:t>ATM</a:t>
            </a:r>
            <a:r>
              <a:rPr lang="zh-CN" altLang="en-US" sz="2400" b="1" dirty="0">
                <a:ea typeface="+mn-ea"/>
                <a:cs typeface="+mn-ea"/>
                <a:sym typeface="+mn-lt"/>
              </a:rPr>
              <a:t>、以太网等</a:t>
            </a:r>
            <a:r>
              <a:rPr lang="en-US" altLang="zh-CN" sz="2400" b="1" dirty="0">
                <a:ea typeface="+mn-ea"/>
                <a:cs typeface="+mn-ea"/>
                <a:sym typeface="+mn-lt"/>
              </a:rPr>
              <a:t>)</a:t>
            </a:r>
            <a:r>
              <a:rPr lang="zh-CN" altLang="en-US" sz="2400" b="1" dirty="0">
                <a:ea typeface="+mn-ea"/>
                <a:cs typeface="+mn-ea"/>
                <a:sym typeface="+mn-lt"/>
              </a:rPr>
              <a:t>选择路由和分配波长，为灵活的网络选路安排光通路连接，为透明地传递各种不同格式的客户层信号的光通路提供端到端的联网功能。</a:t>
            </a:r>
            <a:r>
              <a:rPr lang="zh-CN" altLang="en-US" sz="2000" dirty="0">
                <a:ea typeface="+mn-ea"/>
                <a:cs typeface="+mn-ea"/>
                <a:sym typeface="+mn-lt"/>
              </a:rPr>
              <a:t> </a:t>
            </a:r>
            <a:endParaRPr lang="zh-CN" altLang="en-US" sz="2000" dirty="0">
              <a:ea typeface="+mn-ea"/>
              <a:cs typeface="+mn-ea"/>
              <a:sym typeface="+mn-lt"/>
            </a:endParaRPr>
          </a:p>
          <a:p>
            <a:pPr marL="381000" indent="-381000" algn="just">
              <a:lnSpc>
                <a:spcPct val="120000"/>
              </a:lnSpc>
              <a:spcBef>
                <a:spcPts val="0"/>
              </a:spcBef>
              <a:buFontTx/>
              <a:buNone/>
              <a:defRPr/>
            </a:pPr>
            <a:r>
              <a:rPr lang="zh-CN" altLang="en-US" sz="2400" b="1" dirty="0">
                <a:ea typeface="+mn-ea"/>
                <a:cs typeface="+mn-ea"/>
                <a:sym typeface="+mn-lt"/>
              </a:rPr>
              <a:t>        处理光通道开销，提供光通道层的检测、管理功能，并在故障发生时，通过重新选路或直接把工作业务切换到预定的保护路由来实现保护倒换和网络恢复。</a:t>
            </a:r>
            <a:endParaRPr lang="en-US" altLang="zh-CN" sz="2400" b="1" dirty="0">
              <a:ea typeface="+mn-ea"/>
              <a:cs typeface="+mn-ea"/>
              <a:sym typeface="+mn-lt"/>
            </a:endParaRPr>
          </a:p>
          <a:p>
            <a:pPr marL="381000" indent="-381000" algn="just">
              <a:lnSpc>
                <a:spcPct val="120000"/>
              </a:lnSpc>
              <a:spcBef>
                <a:spcPts val="0"/>
              </a:spcBef>
              <a:buFontTx/>
              <a:buAutoNum type="arabicPeriod" startAt="2"/>
              <a:defRPr/>
            </a:pPr>
            <a:r>
              <a:rPr lang="zh-CN" altLang="en-US" sz="3200" b="1" dirty="0">
                <a:cs typeface="+mn-ea"/>
                <a:sym typeface="+mn-lt"/>
              </a:rPr>
              <a:t>光复用段层</a:t>
            </a:r>
            <a:r>
              <a:rPr lang="zh-CN" altLang="en-US" sz="3200" dirty="0">
                <a:cs typeface="+mn-ea"/>
                <a:sym typeface="+mn-lt"/>
              </a:rPr>
              <a:t> </a:t>
            </a:r>
            <a:endParaRPr lang="zh-CN" altLang="en-US" sz="3200" dirty="0">
              <a:cs typeface="+mn-ea"/>
              <a:sym typeface="+mn-lt"/>
            </a:endParaRPr>
          </a:p>
          <a:p>
            <a:pPr marL="381000" indent="-381000" algn="just">
              <a:lnSpc>
                <a:spcPct val="120000"/>
              </a:lnSpc>
              <a:spcBef>
                <a:spcPts val="0"/>
              </a:spcBef>
              <a:buFontTx/>
              <a:buNone/>
              <a:defRPr/>
            </a:pPr>
            <a:r>
              <a:rPr lang="zh-CN" altLang="en-US" sz="2400" b="1" dirty="0">
                <a:cs typeface="+mn-ea"/>
                <a:sym typeface="+mn-lt"/>
              </a:rPr>
              <a:t>      负责保证相邻两个波长复用传输设备间多波长复用光信号的完整传输，为多波长信号提供网络功能。</a:t>
            </a:r>
            <a:endParaRPr lang="zh-CN" altLang="en-US" sz="2400" b="1" dirty="0">
              <a:cs typeface="+mn-ea"/>
              <a:sym typeface="+mn-lt"/>
            </a:endParaRPr>
          </a:p>
          <a:p>
            <a:pPr marL="381000" indent="-381000" algn="just">
              <a:lnSpc>
                <a:spcPct val="120000"/>
              </a:lnSpc>
              <a:spcBef>
                <a:spcPts val="0"/>
              </a:spcBef>
              <a:buFontTx/>
              <a:buAutoNum type="arabicPeriod" startAt="3"/>
              <a:defRPr/>
            </a:pPr>
            <a:r>
              <a:rPr lang="zh-CN" altLang="en-US" sz="3200" b="1" dirty="0">
                <a:cs typeface="+mn-ea"/>
                <a:sym typeface="+mn-lt"/>
              </a:rPr>
              <a:t>光传输段层</a:t>
            </a:r>
            <a:endParaRPr lang="zh-CN" altLang="en-US" sz="3200" b="1" dirty="0">
              <a:cs typeface="+mn-ea"/>
              <a:sym typeface="+mn-lt"/>
            </a:endParaRPr>
          </a:p>
          <a:p>
            <a:pPr marL="381000" indent="-381000" algn="just">
              <a:lnSpc>
                <a:spcPct val="120000"/>
              </a:lnSpc>
              <a:spcBef>
                <a:spcPts val="0"/>
              </a:spcBef>
              <a:buFontTx/>
              <a:buNone/>
              <a:defRPr/>
            </a:pPr>
            <a:r>
              <a:rPr lang="zh-CN" altLang="en-US" sz="2400" b="1" dirty="0">
                <a:cs typeface="+mn-ea"/>
                <a:sym typeface="+mn-lt"/>
              </a:rPr>
              <a:t>      为光信号在不同类型的光媒质上提供传输功能；进行光传输段开销处理以便确保光传输段适配信息的完整性；同时实现对光放大器或中继器的检测和控制功能等。 </a:t>
            </a:r>
            <a:endParaRPr lang="zh-CN" altLang="en-US" sz="2400" b="1" dirty="0">
              <a:cs typeface="+mn-ea"/>
              <a:sym typeface="+mn-lt"/>
            </a:endParaRPr>
          </a:p>
          <a:p>
            <a:pPr marL="381000" indent="-381000" algn="just">
              <a:lnSpc>
                <a:spcPct val="120000"/>
              </a:lnSpc>
              <a:spcBef>
                <a:spcPts val="0"/>
              </a:spcBef>
              <a:buFontTx/>
              <a:buNone/>
              <a:defRPr/>
            </a:pPr>
            <a:endParaRPr lang="zh-CN" altLang="en-US" sz="2400" b="1" dirty="0">
              <a:ea typeface="+mn-ea"/>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104775" y="1139825"/>
            <a:ext cx="8686800" cy="2271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dirty="0">
                <a:solidFill>
                  <a:srgbClr val="0066CC"/>
                </a:solidFill>
                <a:latin typeface="+mn-lt"/>
                <a:ea typeface="+mn-ea"/>
                <a:cs typeface="+mn-ea"/>
                <a:sym typeface="+mn-lt"/>
              </a:rPr>
              <a:t>特点</a:t>
            </a:r>
            <a:r>
              <a:rPr lang="zh-CN" altLang="en-US" sz="2000" b="0" dirty="0">
                <a:latin typeface="+mn-lt"/>
                <a:ea typeface="+mn-ea"/>
                <a:cs typeface="+mn-ea"/>
                <a:sym typeface="+mn-lt"/>
              </a:rPr>
              <a:t>：最便宜和易于安装，抗干扰能力差，复用度不高。</a:t>
            </a:r>
            <a:endParaRPr lang="zh-CN" altLang="en-US" sz="2000" b="0" dirty="0">
              <a:latin typeface="+mn-lt"/>
              <a:ea typeface="+mn-ea"/>
              <a:cs typeface="+mn-ea"/>
              <a:sym typeface="+mn-lt"/>
            </a:endParaRPr>
          </a:p>
          <a:p>
            <a:pPr eaLnBrk="1" latinLnBrk="0" hangingPunct="1">
              <a:lnSpc>
                <a:spcPct val="120000"/>
              </a:lnSpc>
              <a:spcBef>
                <a:spcPct val="0"/>
              </a:spcBef>
              <a:buFontTx/>
              <a:buNone/>
              <a:defRPr/>
            </a:pPr>
            <a:r>
              <a:rPr lang="zh-CN" altLang="en-US" sz="2000" b="0" dirty="0">
                <a:solidFill>
                  <a:srgbClr val="0066CC"/>
                </a:solidFill>
                <a:latin typeface="+mn-lt"/>
                <a:ea typeface="+mn-ea"/>
                <a:cs typeface="+mn-ea"/>
                <a:sym typeface="+mn-lt"/>
              </a:rPr>
              <a:t>带宽范围</a:t>
            </a:r>
            <a:r>
              <a:rPr lang="zh-CN" altLang="en-US" sz="2000" b="0" dirty="0">
                <a:latin typeface="+mn-lt"/>
                <a:ea typeface="+mn-ea"/>
                <a:cs typeface="+mn-ea"/>
                <a:sym typeface="+mn-lt"/>
              </a:rPr>
              <a:t>：一般在</a:t>
            </a:r>
            <a:r>
              <a:rPr lang="en-US" altLang="zh-CN" sz="2000" b="0" dirty="0">
                <a:latin typeface="+mn-lt"/>
                <a:ea typeface="+mn-ea"/>
                <a:cs typeface="+mn-ea"/>
                <a:sym typeface="+mn-lt"/>
              </a:rPr>
              <a:t>1 MHz</a:t>
            </a:r>
            <a:r>
              <a:rPr lang="zh-CN" altLang="en-US" sz="2000" b="0" dirty="0">
                <a:latin typeface="+mn-lt"/>
                <a:ea typeface="+mn-ea"/>
                <a:cs typeface="+mn-ea"/>
                <a:sym typeface="+mn-lt"/>
              </a:rPr>
              <a:t>范围之内，传输距离约为</a:t>
            </a:r>
            <a:r>
              <a:rPr lang="en-US" altLang="zh-CN" sz="2000" b="0" dirty="0">
                <a:latin typeface="+mn-lt"/>
                <a:ea typeface="+mn-ea"/>
                <a:cs typeface="+mn-ea"/>
                <a:sym typeface="+mn-lt"/>
              </a:rPr>
              <a:t>2</a:t>
            </a:r>
            <a:r>
              <a:rPr lang="zh-CN" altLang="en-US" sz="2000" b="0" dirty="0">
                <a:latin typeface="+mn-lt"/>
                <a:ea typeface="+mn-ea"/>
                <a:cs typeface="+mn-ea"/>
                <a:sym typeface="+mn-lt"/>
              </a:rPr>
              <a:t>～</a:t>
            </a:r>
            <a:r>
              <a:rPr lang="en-US" altLang="zh-CN" sz="2000" b="0" dirty="0">
                <a:latin typeface="+mn-lt"/>
                <a:ea typeface="+mn-ea"/>
                <a:cs typeface="+mn-ea"/>
                <a:sym typeface="+mn-lt"/>
              </a:rPr>
              <a:t>4 km</a:t>
            </a:r>
            <a:r>
              <a:rPr lang="zh-CN" altLang="en-US" sz="2000" b="0" dirty="0">
                <a:latin typeface="+mn-lt"/>
                <a:ea typeface="+mn-ea"/>
                <a:cs typeface="+mn-ea"/>
                <a:sym typeface="+mn-lt"/>
              </a:rPr>
              <a:t>。</a:t>
            </a:r>
            <a:endParaRPr lang="zh-CN" altLang="en-US" sz="2000" b="0" dirty="0">
              <a:latin typeface="+mn-lt"/>
              <a:ea typeface="+mn-ea"/>
              <a:cs typeface="+mn-ea"/>
              <a:sym typeface="+mn-lt"/>
            </a:endParaRPr>
          </a:p>
          <a:p>
            <a:pPr eaLnBrk="1" latinLnBrk="0" hangingPunct="1">
              <a:lnSpc>
                <a:spcPct val="120000"/>
              </a:lnSpc>
              <a:spcBef>
                <a:spcPct val="0"/>
              </a:spcBef>
              <a:buFontTx/>
              <a:buNone/>
              <a:defRPr/>
            </a:pPr>
            <a:r>
              <a:rPr lang="zh-CN" altLang="en-US" sz="2000" b="0" dirty="0">
                <a:solidFill>
                  <a:srgbClr val="0066CC"/>
                </a:solidFill>
                <a:latin typeface="+mn-lt"/>
                <a:ea typeface="+mn-ea"/>
                <a:cs typeface="+mn-ea"/>
                <a:sym typeface="+mn-lt"/>
              </a:rPr>
              <a:t>适用场合</a:t>
            </a:r>
            <a:r>
              <a:rPr lang="zh-CN" altLang="en-US" sz="2000" b="0" dirty="0">
                <a:latin typeface="+mn-lt"/>
                <a:ea typeface="+mn-ea"/>
                <a:cs typeface="+mn-ea"/>
                <a:sym typeface="+mn-lt"/>
              </a:rPr>
              <a:t>：用作电话用户线和局域网传输介质。</a:t>
            </a:r>
            <a:endParaRPr lang="zh-CN" altLang="en-US" sz="2000" b="0" dirty="0">
              <a:latin typeface="+mn-lt"/>
              <a:ea typeface="+mn-ea"/>
              <a:cs typeface="+mn-ea"/>
              <a:sym typeface="+mn-lt"/>
            </a:endParaRPr>
          </a:p>
          <a:p>
            <a:pPr eaLnBrk="1" latinLnBrk="0" hangingPunct="1">
              <a:lnSpc>
                <a:spcPct val="120000"/>
              </a:lnSpc>
              <a:spcBef>
                <a:spcPct val="0"/>
              </a:spcBef>
              <a:buFontTx/>
              <a:buNone/>
              <a:defRPr/>
            </a:pPr>
            <a:r>
              <a:rPr lang="zh-CN" altLang="en-US" sz="2000" b="0" dirty="0">
                <a:solidFill>
                  <a:srgbClr val="0066CC"/>
                </a:solidFill>
                <a:latin typeface="+mn-lt"/>
                <a:ea typeface="+mn-ea"/>
                <a:cs typeface="+mn-ea"/>
                <a:sym typeface="+mn-lt"/>
              </a:rPr>
              <a:t>双绞线的类型</a:t>
            </a:r>
            <a:r>
              <a:rPr lang="zh-CN" altLang="en-US" sz="2000" b="0" dirty="0">
                <a:latin typeface="+mn-lt"/>
                <a:ea typeface="+mn-ea"/>
                <a:cs typeface="+mn-ea"/>
                <a:sym typeface="+mn-lt"/>
              </a:rPr>
              <a:t>：</a:t>
            </a:r>
            <a:endParaRPr lang="zh-CN" altLang="en-US" sz="2000" b="0" dirty="0">
              <a:latin typeface="+mn-lt"/>
              <a:ea typeface="+mn-ea"/>
              <a:cs typeface="+mn-ea"/>
              <a:sym typeface="+mn-lt"/>
            </a:endParaRPr>
          </a:p>
          <a:p>
            <a:pPr eaLnBrk="1" latinLnBrk="0" hangingPunct="1">
              <a:lnSpc>
                <a:spcPct val="120000"/>
              </a:lnSpc>
              <a:spcBef>
                <a:spcPct val="0"/>
              </a:spcBef>
              <a:buFontTx/>
              <a:buNone/>
              <a:defRPr/>
            </a:pPr>
            <a:r>
              <a:rPr lang="zh-CN" altLang="en-US" sz="2000" b="0" dirty="0">
                <a:latin typeface="+mn-lt"/>
                <a:ea typeface="+mn-ea"/>
                <a:cs typeface="+mn-ea"/>
                <a:sym typeface="+mn-lt"/>
              </a:rPr>
              <a:t>非屏蔽双绞线</a:t>
            </a:r>
            <a:r>
              <a:rPr lang="en-US" altLang="zh-CN" sz="2000" b="0" dirty="0">
                <a:latin typeface="+mn-lt"/>
                <a:ea typeface="+mn-ea"/>
                <a:cs typeface="+mn-ea"/>
                <a:sym typeface="+mn-lt"/>
              </a:rPr>
              <a:t>(UTP</a:t>
            </a:r>
            <a:r>
              <a:rPr lang="zh-CN" altLang="en-US" sz="2000" b="0" dirty="0">
                <a:latin typeface="+mn-lt"/>
                <a:ea typeface="+mn-ea"/>
                <a:cs typeface="+mn-ea"/>
                <a:sym typeface="+mn-lt"/>
              </a:rPr>
              <a:t>：</a:t>
            </a:r>
            <a:r>
              <a:rPr lang="en-US" altLang="zh-CN" sz="2000" b="0" dirty="0">
                <a:latin typeface="+mn-lt"/>
                <a:ea typeface="+mn-ea"/>
                <a:cs typeface="+mn-ea"/>
                <a:sym typeface="+mn-lt"/>
              </a:rPr>
              <a:t>Unshielded Twisted Pair)</a:t>
            </a:r>
            <a:endParaRPr lang="en-US" altLang="zh-CN" sz="2000" b="0" dirty="0">
              <a:latin typeface="+mn-lt"/>
              <a:ea typeface="+mn-ea"/>
              <a:cs typeface="+mn-ea"/>
              <a:sym typeface="+mn-lt"/>
            </a:endParaRPr>
          </a:p>
          <a:p>
            <a:pPr eaLnBrk="1" latinLnBrk="0" hangingPunct="1">
              <a:lnSpc>
                <a:spcPct val="120000"/>
              </a:lnSpc>
              <a:spcBef>
                <a:spcPct val="0"/>
              </a:spcBef>
              <a:buFontTx/>
              <a:buNone/>
              <a:defRPr/>
            </a:pPr>
            <a:r>
              <a:rPr lang="zh-CN" altLang="en-US" sz="2000" b="0" dirty="0">
                <a:latin typeface="+mn-lt"/>
                <a:ea typeface="+mn-ea"/>
                <a:cs typeface="+mn-ea"/>
                <a:sym typeface="+mn-lt"/>
              </a:rPr>
              <a:t>屏蔽双绞线</a:t>
            </a:r>
            <a:r>
              <a:rPr lang="en-US" altLang="zh-CN" sz="2000" b="0" dirty="0">
                <a:latin typeface="+mn-lt"/>
                <a:ea typeface="+mn-ea"/>
                <a:cs typeface="+mn-ea"/>
                <a:sym typeface="+mn-lt"/>
              </a:rPr>
              <a:t>(STP</a:t>
            </a:r>
            <a:r>
              <a:rPr lang="zh-CN" altLang="en-US" sz="2000" b="0" dirty="0">
                <a:latin typeface="+mn-lt"/>
                <a:ea typeface="+mn-ea"/>
                <a:cs typeface="+mn-ea"/>
                <a:sym typeface="+mn-lt"/>
              </a:rPr>
              <a:t>：</a:t>
            </a:r>
            <a:r>
              <a:rPr lang="en-US" altLang="zh-CN" sz="2000" b="0" dirty="0">
                <a:latin typeface="+mn-lt"/>
                <a:ea typeface="+mn-ea"/>
                <a:cs typeface="+mn-ea"/>
                <a:sym typeface="+mn-lt"/>
              </a:rPr>
              <a:t>Shielded Twisted Pair )</a:t>
            </a:r>
            <a:r>
              <a:rPr lang="zh-CN" altLang="en-US" sz="2000" b="0" dirty="0">
                <a:latin typeface="+mn-lt"/>
                <a:ea typeface="+mn-ea"/>
                <a:cs typeface="+mn-ea"/>
                <a:sym typeface="+mn-lt"/>
              </a:rPr>
              <a:t>。</a:t>
            </a:r>
            <a:endParaRPr lang="zh-CN" altLang="en-US" sz="2000" b="0" dirty="0">
              <a:latin typeface="+mn-lt"/>
              <a:ea typeface="+mn-ea"/>
              <a:cs typeface="+mn-ea"/>
              <a:sym typeface="+mn-lt"/>
            </a:endParaRPr>
          </a:p>
        </p:txBody>
      </p:sp>
      <p:pic>
        <p:nvPicPr>
          <p:cNvPr id="14339" name="Picture 3" descr="223b"/>
          <p:cNvPicPr>
            <a:picLocks noChangeAspect="1" noChangeArrowheads="1"/>
          </p:cNvPicPr>
          <p:nvPr/>
        </p:nvPicPr>
        <p:blipFill>
          <a:blip r:embed="rId1">
            <a:extLst>
              <a:ext uri="{28A0092B-C50C-407E-A947-70E740481C1C}">
                <a14:useLocalDpi xmlns:a14="http://schemas.microsoft.com/office/drawing/2010/main" val="0"/>
              </a:ext>
            </a:extLst>
          </a:blip>
          <a:srcRect t="24692" b="39763"/>
          <a:stretch>
            <a:fillRect/>
          </a:stretch>
        </p:blipFill>
        <p:spPr bwMode="auto">
          <a:xfrm>
            <a:off x="830263" y="3821113"/>
            <a:ext cx="3711575" cy="88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4" descr="223"/>
          <p:cNvPicPr>
            <a:picLocks noChangeAspect="1" noChangeArrowheads="1"/>
          </p:cNvPicPr>
          <p:nvPr/>
        </p:nvPicPr>
        <p:blipFill>
          <a:blip r:embed="rId2">
            <a:extLst>
              <a:ext uri="{28A0092B-C50C-407E-A947-70E740481C1C}">
                <a14:useLocalDpi xmlns:a14="http://schemas.microsoft.com/office/drawing/2010/main" val="0"/>
              </a:ext>
            </a:extLst>
          </a:blip>
          <a:srcRect t="17610" b="41142"/>
          <a:stretch>
            <a:fillRect/>
          </a:stretch>
        </p:blipFill>
        <p:spPr bwMode="auto">
          <a:xfrm>
            <a:off x="4908550" y="3844925"/>
            <a:ext cx="3465513" cy="86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 Box 5"/>
          <p:cNvSpPr txBox="1">
            <a:spLocks noChangeArrowheads="1"/>
          </p:cNvSpPr>
          <p:nvPr/>
        </p:nvSpPr>
        <p:spPr bwMode="auto">
          <a:xfrm>
            <a:off x="3751263" y="4629150"/>
            <a:ext cx="696912"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铜线</a:t>
            </a:r>
            <a:endParaRPr lang="zh-CN" altLang="en-US" sz="2000" b="0">
              <a:solidFill>
                <a:srgbClr val="333399"/>
              </a:solidFill>
              <a:latin typeface="+mn-lt"/>
              <a:ea typeface="+mn-ea"/>
              <a:cs typeface="+mn-ea"/>
              <a:sym typeface="+mn-lt"/>
            </a:endParaRPr>
          </a:p>
        </p:txBody>
      </p:sp>
      <p:sp>
        <p:nvSpPr>
          <p:cNvPr id="10246" name="Text Box 6"/>
          <p:cNvSpPr txBox="1">
            <a:spLocks noChangeArrowheads="1"/>
          </p:cNvSpPr>
          <p:nvPr/>
        </p:nvSpPr>
        <p:spPr bwMode="auto">
          <a:xfrm>
            <a:off x="7689850" y="4718050"/>
            <a:ext cx="696913"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铜线</a:t>
            </a:r>
            <a:endParaRPr lang="zh-CN" altLang="en-US" sz="2000" b="0">
              <a:solidFill>
                <a:srgbClr val="333399"/>
              </a:solidFill>
              <a:latin typeface="+mn-lt"/>
              <a:ea typeface="+mn-ea"/>
              <a:cs typeface="+mn-ea"/>
              <a:sym typeface="+mn-lt"/>
            </a:endParaRPr>
          </a:p>
        </p:txBody>
      </p:sp>
      <p:sp>
        <p:nvSpPr>
          <p:cNvPr id="10247" name="Text Box 7"/>
          <p:cNvSpPr txBox="1">
            <a:spLocks noChangeArrowheads="1"/>
          </p:cNvSpPr>
          <p:nvPr/>
        </p:nvSpPr>
        <p:spPr bwMode="auto">
          <a:xfrm>
            <a:off x="982663" y="4689475"/>
            <a:ext cx="1306512"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聚氯乙烯 套层</a:t>
            </a:r>
            <a:endParaRPr lang="zh-CN" altLang="en-US" sz="2000" b="0">
              <a:solidFill>
                <a:srgbClr val="333399"/>
              </a:solidFill>
              <a:latin typeface="+mn-lt"/>
              <a:ea typeface="+mn-ea"/>
              <a:cs typeface="+mn-ea"/>
              <a:sym typeface="+mn-lt"/>
            </a:endParaRPr>
          </a:p>
        </p:txBody>
      </p:sp>
      <p:sp>
        <p:nvSpPr>
          <p:cNvPr id="10248" name="Text Box 8"/>
          <p:cNvSpPr txBox="1">
            <a:spLocks noChangeArrowheads="1"/>
          </p:cNvSpPr>
          <p:nvPr/>
        </p:nvSpPr>
        <p:spPr bwMode="auto">
          <a:xfrm>
            <a:off x="4810125" y="4703763"/>
            <a:ext cx="1433513" cy="79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ct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聚氯乙烯</a:t>
            </a:r>
            <a:endParaRPr lang="zh-CN" altLang="en-US" sz="2000" b="0">
              <a:solidFill>
                <a:srgbClr val="333399"/>
              </a:solidFill>
              <a:latin typeface="+mn-lt"/>
              <a:ea typeface="+mn-ea"/>
              <a:cs typeface="+mn-ea"/>
              <a:sym typeface="+mn-lt"/>
            </a:endParaRPr>
          </a:p>
          <a:p>
            <a:pPr algn="ct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套层</a:t>
            </a:r>
            <a:endParaRPr lang="zh-CN" altLang="en-US" sz="2000" b="0">
              <a:solidFill>
                <a:srgbClr val="333399"/>
              </a:solidFill>
              <a:latin typeface="+mn-lt"/>
              <a:ea typeface="+mn-ea"/>
              <a:cs typeface="+mn-ea"/>
              <a:sym typeface="+mn-lt"/>
            </a:endParaRPr>
          </a:p>
        </p:txBody>
      </p:sp>
      <p:sp>
        <p:nvSpPr>
          <p:cNvPr id="10249" name="Text Box 9"/>
          <p:cNvSpPr txBox="1">
            <a:spLocks noChangeArrowheads="1"/>
          </p:cNvSpPr>
          <p:nvPr/>
        </p:nvSpPr>
        <p:spPr bwMode="auto">
          <a:xfrm>
            <a:off x="6140450" y="4648200"/>
            <a:ext cx="95408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屏蔽层</a:t>
            </a:r>
            <a:endParaRPr lang="zh-CN" altLang="en-US" sz="2000" b="0">
              <a:solidFill>
                <a:srgbClr val="333399"/>
              </a:solidFill>
              <a:latin typeface="+mn-lt"/>
              <a:ea typeface="+mn-ea"/>
              <a:cs typeface="+mn-ea"/>
              <a:sym typeface="+mn-lt"/>
            </a:endParaRPr>
          </a:p>
        </p:txBody>
      </p:sp>
      <p:sp>
        <p:nvSpPr>
          <p:cNvPr id="10250" name="Text Box 10"/>
          <p:cNvSpPr txBox="1">
            <a:spLocks noChangeArrowheads="1"/>
          </p:cNvSpPr>
          <p:nvPr/>
        </p:nvSpPr>
        <p:spPr bwMode="auto">
          <a:xfrm>
            <a:off x="2568575" y="4625975"/>
            <a:ext cx="954088"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绝缘层</a:t>
            </a:r>
            <a:endParaRPr lang="zh-CN" altLang="en-US" sz="2000" b="0">
              <a:solidFill>
                <a:srgbClr val="333399"/>
              </a:solidFill>
              <a:latin typeface="+mn-lt"/>
              <a:ea typeface="+mn-ea"/>
              <a:cs typeface="+mn-ea"/>
              <a:sym typeface="+mn-lt"/>
            </a:endParaRPr>
          </a:p>
        </p:txBody>
      </p:sp>
      <p:sp>
        <p:nvSpPr>
          <p:cNvPr id="10251" name="Text Box 11"/>
          <p:cNvSpPr txBox="1">
            <a:spLocks noChangeArrowheads="1"/>
          </p:cNvSpPr>
          <p:nvPr/>
        </p:nvSpPr>
        <p:spPr bwMode="auto">
          <a:xfrm>
            <a:off x="6850063" y="4897438"/>
            <a:ext cx="954087" cy="425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绝缘层</a:t>
            </a:r>
            <a:endParaRPr lang="zh-CN" altLang="en-US" sz="2000" b="0">
              <a:solidFill>
                <a:srgbClr val="333399"/>
              </a:solidFill>
              <a:latin typeface="+mn-lt"/>
              <a:ea typeface="+mn-ea"/>
              <a:cs typeface="+mn-ea"/>
              <a:sym typeface="+mn-lt"/>
            </a:endParaRPr>
          </a:p>
        </p:txBody>
      </p:sp>
      <p:sp>
        <p:nvSpPr>
          <p:cNvPr id="10252" name="Text Box 12"/>
          <p:cNvSpPr txBox="1">
            <a:spLocks noChangeArrowheads="1"/>
          </p:cNvSpPr>
          <p:nvPr/>
        </p:nvSpPr>
        <p:spPr bwMode="auto">
          <a:xfrm>
            <a:off x="1149350" y="3284538"/>
            <a:ext cx="3155950"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kumimoji="0" lang="zh-CN" altLang="en-US" sz="2800" b="0">
                <a:solidFill>
                  <a:srgbClr val="333399"/>
                </a:solidFill>
                <a:latin typeface="+mn-lt"/>
                <a:ea typeface="+mn-ea"/>
                <a:cs typeface="+mn-ea"/>
                <a:sym typeface="+mn-lt"/>
              </a:rPr>
              <a:t>非屏蔽双绞线 </a:t>
            </a:r>
            <a:r>
              <a:rPr kumimoji="0" lang="en-US" altLang="zh-CN" sz="2800" b="0">
                <a:solidFill>
                  <a:srgbClr val="333399"/>
                </a:solidFill>
                <a:latin typeface="+mn-lt"/>
                <a:ea typeface="+mn-ea"/>
                <a:cs typeface="+mn-ea"/>
                <a:sym typeface="+mn-lt"/>
              </a:rPr>
              <a:t>UTP</a:t>
            </a:r>
            <a:endParaRPr kumimoji="0" lang="en-US" altLang="zh-CN" sz="2800" b="0">
              <a:solidFill>
                <a:srgbClr val="333399"/>
              </a:solidFill>
              <a:latin typeface="+mn-lt"/>
              <a:ea typeface="+mn-ea"/>
              <a:cs typeface="+mn-ea"/>
              <a:sym typeface="+mn-lt"/>
            </a:endParaRPr>
          </a:p>
        </p:txBody>
      </p:sp>
      <p:sp>
        <p:nvSpPr>
          <p:cNvPr id="10253" name="Text Box 13"/>
          <p:cNvSpPr txBox="1">
            <a:spLocks noChangeArrowheads="1"/>
          </p:cNvSpPr>
          <p:nvPr/>
        </p:nvSpPr>
        <p:spPr bwMode="auto">
          <a:xfrm>
            <a:off x="5105400" y="3316288"/>
            <a:ext cx="2776538" cy="55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kumimoji="0" lang="zh-CN" altLang="en-US" sz="2800" b="0">
                <a:solidFill>
                  <a:srgbClr val="333399"/>
                </a:solidFill>
                <a:latin typeface="+mn-lt"/>
                <a:ea typeface="+mn-ea"/>
                <a:cs typeface="+mn-ea"/>
                <a:sym typeface="+mn-lt"/>
              </a:rPr>
              <a:t>屏蔽双绞线 </a:t>
            </a:r>
            <a:r>
              <a:rPr kumimoji="0" lang="en-US" altLang="zh-CN" sz="2800" b="0">
                <a:solidFill>
                  <a:srgbClr val="333399"/>
                </a:solidFill>
                <a:latin typeface="+mn-lt"/>
                <a:ea typeface="+mn-ea"/>
                <a:cs typeface="+mn-ea"/>
                <a:sym typeface="+mn-lt"/>
              </a:rPr>
              <a:t>STP</a:t>
            </a:r>
            <a:endParaRPr kumimoji="0" lang="en-US" altLang="zh-CN" sz="2800" b="0">
              <a:solidFill>
                <a:srgbClr val="333399"/>
              </a:solidFill>
              <a:latin typeface="+mn-lt"/>
              <a:ea typeface="+mn-ea"/>
              <a:cs typeface="+mn-ea"/>
              <a:sym typeface="+mn-lt"/>
            </a:endParaRPr>
          </a:p>
        </p:txBody>
      </p:sp>
      <p:sp>
        <p:nvSpPr>
          <p:cNvPr id="10254" name="Line 14"/>
          <p:cNvSpPr>
            <a:spLocks noChangeShapeType="1"/>
          </p:cNvSpPr>
          <p:nvPr/>
        </p:nvSpPr>
        <p:spPr bwMode="auto">
          <a:xfrm>
            <a:off x="7158038" y="4397375"/>
            <a:ext cx="46037" cy="56515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55" name="Line 15"/>
          <p:cNvSpPr>
            <a:spLocks noChangeShapeType="1"/>
          </p:cNvSpPr>
          <p:nvPr/>
        </p:nvSpPr>
        <p:spPr bwMode="auto">
          <a:xfrm>
            <a:off x="7745413" y="4441825"/>
            <a:ext cx="107950" cy="31750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56" name="Line 16"/>
          <p:cNvSpPr>
            <a:spLocks noChangeShapeType="1"/>
          </p:cNvSpPr>
          <p:nvPr/>
        </p:nvSpPr>
        <p:spPr bwMode="auto">
          <a:xfrm flipH="1">
            <a:off x="6573838" y="4438650"/>
            <a:ext cx="15875" cy="279400"/>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57" name="Line 17"/>
          <p:cNvSpPr>
            <a:spLocks noChangeShapeType="1"/>
          </p:cNvSpPr>
          <p:nvPr/>
        </p:nvSpPr>
        <p:spPr bwMode="auto">
          <a:xfrm flipH="1">
            <a:off x="5491163" y="4483100"/>
            <a:ext cx="123825" cy="319088"/>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58" name="Line 18"/>
          <p:cNvSpPr>
            <a:spLocks noChangeShapeType="1"/>
          </p:cNvSpPr>
          <p:nvPr/>
        </p:nvSpPr>
        <p:spPr bwMode="auto">
          <a:xfrm>
            <a:off x="2917825" y="4395788"/>
            <a:ext cx="46038" cy="319087"/>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59" name="Line 19"/>
          <p:cNvSpPr>
            <a:spLocks noChangeShapeType="1"/>
          </p:cNvSpPr>
          <p:nvPr/>
        </p:nvSpPr>
        <p:spPr bwMode="auto">
          <a:xfrm>
            <a:off x="3905250" y="4437063"/>
            <a:ext cx="88900" cy="246062"/>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60" name="Line 20"/>
          <p:cNvSpPr>
            <a:spLocks noChangeShapeType="1"/>
          </p:cNvSpPr>
          <p:nvPr/>
        </p:nvSpPr>
        <p:spPr bwMode="auto">
          <a:xfrm flipH="1">
            <a:off x="1595438" y="4511675"/>
            <a:ext cx="7937" cy="187325"/>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0261" name="矩形 1"/>
          <p:cNvSpPr>
            <a:spLocks noChangeArrowheads="1"/>
          </p:cNvSpPr>
          <p:nvPr/>
        </p:nvSpPr>
        <p:spPr bwMode="auto">
          <a:xfrm>
            <a:off x="228600" y="5386388"/>
            <a:ext cx="8375650" cy="1163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0066CC"/>
                </a:solidFill>
                <a:latin typeface="+mn-lt"/>
                <a:ea typeface="+mn-ea"/>
                <a:cs typeface="+mn-ea"/>
                <a:sym typeface="+mn-lt"/>
              </a:rPr>
              <a:t>双绞线标准</a:t>
            </a:r>
            <a:r>
              <a:rPr lang="en-US" altLang="zh-CN" sz="2000" b="0">
                <a:solidFill>
                  <a:srgbClr val="0066CC"/>
                </a:solidFill>
                <a:latin typeface="+mn-lt"/>
                <a:ea typeface="+mn-ea"/>
                <a:cs typeface="+mn-ea"/>
                <a:sym typeface="+mn-lt"/>
              </a:rPr>
              <a:t>:</a:t>
            </a:r>
            <a:r>
              <a:rPr lang="en-US" altLang="zh-CN" sz="2000" b="0">
                <a:latin typeface="+mn-lt"/>
                <a:ea typeface="+mn-ea"/>
                <a:cs typeface="+mn-ea"/>
                <a:sym typeface="+mn-lt"/>
              </a:rPr>
              <a:t>EIA(</a:t>
            </a:r>
            <a:r>
              <a:rPr lang="zh-CN" altLang="en-US" sz="2000" b="0">
                <a:latin typeface="+mn-lt"/>
                <a:ea typeface="+mn-ea"/>
                <a:cs typeface="+mn-ea"/>
                <a:sym typeface="+mn-lt"/>
              </a:rPr>
              <a:t>美国电子工业协会</a:t>
            </a:r>
            <a:r>
              <a:rPr lang="zh-CN" altLang="en-US" sz="2000">
                <a:latin typeface="+mn-lt"/>
                <a:ea typeface="+mn-ea"/>
                <a:cs typeface="+mn-ea"/>
                <a:sym typeface="+mn-lt"/>
              </a:rPr>
              <a:t> </a:t>
            </a:r>
            <a:r>
              <a:rPr lang="en-US" altLang="zh-CN" sz="2000" b="0">
                <a:latin typeface="+mn-lt"/>
                <a:ea typeface="+mn-ea"/>
                <a:cs typeface="+mn-ea"/>
                <a:sym typeface="+mn-lt"/>
              </a:rPr>
              <a:t>)/TIA(</a:t>
            </a:r>
            <a:r>
              <a:rPr lang="zh-CN" altLang="en-US" sz="2000" b="0">
                <a:latin typeface="+mn-lt"/>
                <a:ea typeface="+mn-ea"/>
                <a:cs typeface="+mn-ea"/>
                <a:sym typeface="+mn-lt"/>
              </a:rPr>
              <a:t>美国通讯工业协会</a:t>
            </a:r>
            <a:r>
              <a:rPr lang="zh-CN" altLang="en-US" sz="2000">
                <a:latin typeface="+mn-lt"/>
                <a:ea typeface="+mn-ea"/>
                <a:cs typeface="+mn-ea"/>
                <a:sym typeface="+mn-lt"/>
              </a:rPr>
              <a:t> </a:t>
            </a:r>
            <a:r>
              <a:rPr lang="en-US" altLang="zh-CN" sz="2000" b="0">
                <a:latin typeface="+mn-lt"/>
                <a:ea typeface="+mn-ea"/>
                <a:cs typeface="+mn-ea"/>
                <a:sym typeface="+mn-lt"/>
              </a:rPr>
              <a:t>)</a:t>
            </a:r>
            <a:r>
              <a:rPr lang="zh-CN" altLang="en-US" sz="2000" b="0">
                <a:latin typeface="+mn-lt"/>
                <a:ea typeface="+mn-ea"/>
                <a:cs typeface="+mn-ea"/>
                <a:sym typeface="+mn-lt"/>
              </a:rPr>
              <a:t>共有七类，</a:t>
            </a:r>
            <a:r>
              <a:rPr lang="zh-CN" altLang="en-US" sz="2000" b="0">
                <a:solidFill>
                  <a:srgbClr val="7030A0"/>
                </a:solidFill>
                <a:latin typeface="+mn-lt"/>
                <a:ea typeface="+mn-ea"/>
                <a:cs typeface="+mn-ea"/>
                <a:sym typeface="+mn-lt"/>
              </a:rPr>
              <a:t>第一、二、三类双绞线一般称为音频双绞线；四类以上的双绞线一般称为数据双绞线。 </a:t>
            </a:r>
            <a:endParaRPr lang="zh-CN" altLang="en-US" sz="2000">
              <a:solidFill>
                <a:srgbClr val="7030A0"/>
              </a:solidFill>
              <a:latin typeface="+mn-lt"/>
              <a:ea typeface="+mn-ea"/>
              <a:cs typeface="+mn-ea"/>
              <a:sym typeface="+mn-lt"/>
            </a:endParaRPr>
          </a:p>
        </p:txBody>
      </p:sp>
      <p:pic>
        <p:nvPicPr>
          <p:cNvPr id="7192" name="Picture 24" descr="http://b.hiphotos.baidu.com/baike/s%3D220/sign=6da9bf7733fa828bd5239ae1cd1e41cd/5366d0160924ab1846bcda4535fae6cd7b890b1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9588" y="1003300"/>
            <a:ext cx="2095500"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92"/>
                                        </p:tgtEl>
                                        <p:attrNameLst>
                                          <p:attrName>style.visibility</p:attrName>
                                        </p:attrNameLst>
                                      </p:cBhvr>
                                      <p:to>
                                        <p:strVal val="visible"/>
                                      </p:to>
                                    </p:set>
                                    <p:anim calcmode="lin" valueType="num">
                                      <p:cBhvr additive="base">
                                        <p:cTn id="7" dur="500" fill="hold"/>
                                        <p:tgtEl>
                                          <p:spTgt spid="7192"/>
                                        </p:tgtEl>
                                        <p:attrNameLst>
                                          <p:attrName>ppt_x</p:attrName>
                                        </p:attrNameLst>
                                      </p:cBhvr>
                                      <p:tavLst>
                                        <p:tav tm="0">
                                          <p:val>
                                            <p:strVal val="#ppt_x"/>
                                          </p:val>
                                        </p:tav>
                                        <p:tav tm="100000">
                                          <p:val>
                                            <p:strVal val="#ppt_x"/>
                                          </p:val>
                                        </p:tav>
                                      </p:tavLst>
                                    </p:anim>
                                    <p:anim calcmode="lin" valueType="num">
                                      <p:cBhvr additive="base">
                                        <p:cTn id="8" dur="500" fill="hold"/>
                                        <p:tgtEl>
                                          <p:spTgt spid="71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OTN</a:t>
            </a:r>
            <a:r>
              <a:rPr lang="zh-CN" altLang="en-US" b="1">
                <a:latin typeface="+mn-lt"/>
                <a:ea typeface="+mn-ea"/>
                <a:cs typeface="+mn-ea"/>
                <a:sym typeface="+mn-lt"/>
              </a:rPr>
              <a:t>的分层结构</a:t>
            </a:r>
            <a:endParaRPr lang="zh-CN" altLang="en-US" b="1">
              <a:latin typeface="+mn-lt"/>
              <a:ea typeface="+mn-ea"/>
              <a:cs typeface="+mn-ea"/>
              <a:sym typeface="+mn-lt"/>
            </a:endParaRPr>
          </a:p>
        </p:txBody>
      </p:sp>
      <p:sp>
        <p:nvSpPr>
          <p:cNvPr id="102403" name="Rectangle 3"/>
          <p:cNvSpPr>
            <a:spLocks noGrp="1" noChangeArrowheads="1"/>
          </p:cNvSpPr>
          <p:nvPr>
            <p:ph type="body" sz="half" idx="1"/>
          </p:nvPr>
        </p:nvSpPr>
        <p:spPr>
          <a:xfrm>
            <a:off x="633413" y="1608138"/>
            <a:ext cx="7608888" cy="4724400"/>
          </a:xfrm>
        </p:spPr>
        <p:txBody>
          <a:bodyPr rtlCol="0">
            <a:normAutofit fontScale="92500" lnSpcReduction="20000"/>
          </a:bodyPr>
          <a:lstStyle/>
          <a:p>
            <a:pPr marL="381000" indent="-381000" algn="just">
              <a:lnSpc>
                <a:spcPct val="130000"/>
              </a:lnSpc>
              <a:spcBef>
                <a:spcPts val="0"/>
              </a:spcBef>
              <a:buFontTx/>
              <a:buAutoNum type="arabicPeriod" startAt="4"/>
              <a:defRPr/>
            </a:pPr>
            <a:r>
              <a:rPr lang="zh-CN" altLang="en-US" sz="3200" b="1" dirty="0">
                <a:ea typeface="+mn-ea"/>
                <a:cs typeface="+mn-ea"/>
                <a:sym typeface="+mn-lt"/>
              </a:rPr>
              <a:t>各层之间的关系</a:t>
            </a:r>
            <a:endParaRPr lang="en-US" altLang="zh-CN" sz="3200" b="1" dirty="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a:ea typeface="+mn-ea"/>
              <a:cs typeface="+mn-ea"/>
              <a:sym typeface="+mn-lt"/>
            </a:endParaRPr>
          </a:p>
          <a:p>
            <a:pPr marL="381000" indent="-381000" algn="just">
              <a:lnSpc>
                <a:spcPct val="130000"/>
              </a:lnSpc>
              <a:spcBef>
                <a:spcPts val="0"/>
              </a:spcBef>
              <a:buFontTx/>
              <a:buAutoNum type="arabicPeriod" startAt="4"/>
              <a:defRPr/>
            </a:pPr>
            <a:endParaRPr lang="zh-CN" altLang="en-US" sz="3200" b="1" dirty="0">
              <a:ea typeface="+mn-ea"/>
              <a:cs typeface="+mn-ea"/>
              <a:sym typeface="+mn-lt"/>
            </a:endParaRPr>
          </a:p>
          <a:p>
            <a:pPr marL="381000" indent="-381000" algn="just">
              <a:lnSpc>
                <a:spcPct val="130000"/>
              </a:lnSpc>
              <a:spcBef>
                <a:spcPts val="0"/>
              </a:spcBef>
              <a:buFontTx/>
              <a:buAutoNum type="arabicPeriod" startAt="4"/>
              <a:defRPr/>
            </a:pPr>
            <a:endParaRPr lang="zh-CN" altLang="en-US" sz="2400" b="1" dirty="0">
              <a:ea typeface="+mn-ea"/>
              <a:cs typeface="+mn-ea"/>
              <a:sym typeface="+mn-lt"/>
            </a:endParaRPr>
          </a:p>
          <a:p>
            <a:pPr marL="381000" indent="-381000" algn="just">
              <a:lnSpc>
                <a:spcPct val="130000"/>
              </a:lnSpc>
              <a:spcBef>
                <a:spcPts val="0"/>
              </a:spcBef>
              <a:buFontTx/>
              <a:buNone/>
              <a:defRPr/>
            </a:pPr>
            <a:r>
              <a:rPr lang="zh-CN" altLang="en-US" sz="2400" b="1" dirty="0">
                <a:ea typeface="+mn-ea"/>
                <a:cs typeface="+mn-ea"/>
                <a:sym typeface="+mn-lt"/>
              </a:rPr>
              <a:t>相邻层之间是客户／服务者关系</a:t>
            </a:r>
            <a:endParaRPr lang="zh-CN" altLang="en-US" sz="2400" dirty="0">
              <a:ea typeface="+mn-ea"/>
              <a:cs typeface="+mn-ea"/>
              <a:sym typeface="+mn-lt"/>
            </a:endParaRPr>
          </a:p>
        </p:txBody>
      </p:sp>
      <p:graphicFrame>
        <p:nvGraphicFramePr>
          <p:cNvPr id="106500" name="Object 4"/>
          <p:cNvGraphicFramePr>
            <a:graphicFrameLocks noGrp="1" noChangeAspect="1"/>
          </p:cNvGraphicFramePr>
          <p:nvPr>
            <p:ph sz="half" idx="2"/>
          </p:nvPr>
        </p:nvGraphicFramePr>
        <p:xfrm>
          <a:off x="0" y="2205038"/>
          <a:ext cx="9144000" cy="3530600"/>
        </p:xfrm>
        <a:graphic>
          <a:graphicData uri="http://schemas.openxmlformats.org/presentationml/2006/ole">
            <mc:AlternateContent xmlns:mc="http://schemas.openxmlformats.org/markup-compatibility/2006">
              <mc:Choice xmlns:v="urn:schemas-microsoft-com:vml" Requires="v">
                <p:oleObj spid="_x0000_s106532" name="Visio" r:id="rId1" imgW="5045075" imgH="1957705" progId="Visio.Drawing.11">
                  <p:embed/>
                </p:oleObj>
              </mc:Choice>
              <mc:Fallback>
                <p:oleObj name="Visio" r:id="rId1" imgW="5045075" imgH="1957705" progId="Visio.Drawing.11">
                  <p:embed/>
                  <p:pic>
                    <p:nvPicPr>
                      <p:cNvPr id="0" name="Object 4"/>
                      <p:cNvPicPr>
                        <a:picLocks noGrp="1"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05038"/>
                        <a:ext cx="9144000" cy="3530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pPr algn="ctr">
              <a:lnSpc>
                <a:spcPct val="120000"/>
              </a:lnSpc>
              <a:defRPr/>
            </a:pPr>
            <a:r>
              <a:rPr lang="en-US" altLang="zh-CN" b="1">
                <a:latin typeface="+mn-lt"/>
                <a:ea typeface="+mn-ea"/>
                <a:cs typeface="+mn-ea"/>
                <a:sym typeface="+mn-lt"/>
              </a:rPr>
              <a:t>2.5 </a:t>
            </a:r>
            <a:r>
              <a:rPr lang="zh-CN" altLang="en-US" b="1">
                <a:latin typeface="+mn-lt"/>
                <a:ea typeface="+mn-ea"/>
                <a:cs typeface="+mn-ea"/>
                <a:sym typeface="+mn-lt"/>
              </a:rPr>
              <a:t>光传送网</a:t>
            </a:r>
            <a:endParaRPr lang="zh-CN" altLang="en-US" b="1">
              <a:latin typeface="+mn-lt"/>
              <a:ea typeface="+mn-ea"/>
              <a:cs typeface="+mn-ea"/>
              <a:sym typeface="+mn-lt"/>
            </a:endParaRPr>
          </a:p>
        </p:txBody>
      </p:sp>
      <p:sp>
        <p:nvSpPr>
          <p:cNvPr id="103427" name="Rectangle 3"/>
          <p:cNvSpPr>
            <a:spLocks noGrp="1" noChangeArrowheads="1"/>
          </p:cNvSpPr>
          <p:nvPr>
            <p:ph type="body" sz="half" idx="1"/>
          </p:nvPr>
        </p:nvSpPr>
        <p:spPr>
          <a:xfrm>
            <a:off x="467544" y="1219200"/>
            <a:ext cx="7608888" cy="4724400"/>
          </a:xfrm>
        </p:spPr>
        <p:txBody>
          <a:bodyPr rtlCol="0">
            <a:normAutofit/>
          </a:bodyPr>
          <a:lstStyle/>
          <a:p>
            <a:pPr algn="just">
              <a:lnSpc>
                <a:spcPct val="120000"/>
              </a:lnSpc>
              <a:spcBef>
                <a:spcPts val="0"/>
              </a:spcBef>
              <a:buFontTx/>
              <a:buNone/>
              <a:defRPr/>
            </a:pPr>
            <a:r>
              <a:rPr lang="zh-CN" altLang="en-US" sz="3000" b="1" dirty="0">
                <a:ea typeface="+mn-ea"/>
                <a:cs typeface="+mn-ea"/>
                <a:sym typeface="+mn-lt"/>
              </a:rPr>
              <a:t>二、</a:t>
            </a:r>
            <a:r>
              <a:rPr lang="en-US" altLang="zh-CN" sz="3000" b="1" dirty="0">
                <a:ea typeface="+mn-ea"/>
                <a:cs typeface="+mn-ea"/>
                <a:sym typeface="+mn-lt"/>
              </a:rPr>
              <a:t>OTN</a:t>
            </a:r>
            <a:r>
              <a:rPr lang="zh-CN" altLang="en-US" sz="3000" b="1" dirty="0">
                <a:ea typeface="+mn-ea"/>
                <a:cs typeface="+mn-ea"/>
                <a:sym typeface="+mn-lt"/>
              </a:rPr>
              <a:t>的标准化研究</a:t>
            </a:r>
            <a:endParaRPr lang="zh-CN" altLang="en-US" sz="3000" b="1" dirty="0">
              <a:ea typeface="+mn-ea"/>
              <a:cs typeface="+mn-ea"/>
              <a:sym typeface="+mn-lt"/>
            </a:endParaRPr>
          </a:p>
          <a:p>
            <a:pPr algn="just">
              <a:lnSpc>
                <a:spcPct val="120000"/>
              </a:lnSpc>
              <a:spcBef>
                <a:spcPts val="0"/>
              </a:spcBef>
              <a:buFontTx/>
              <a:buNone/>
              <a:defRPr/>
            </a:pPr>
            <a:r>
              <a:rPr lang="zh-CN" altLang="en-US" sz="2400" b="1" dirty="0">
                <a:ea typeface="+mn-ea"/>
                <a:cs typeface="+mn-ea"/>
                <a:sym typeface="+mn-lt"/>
              </a:rPr>
              <a:t>      </a:t>
            </a:r>
            <a:r>
              <a:rPr lang="zh-CN" altLang="en-US" sz="2600" b="1" dirty="0">
                <a:ea typeface="+mn-ea"/>
                <a:cs typeface="+mn-ea"/>
                <a:sym typeface="+mn-lt"/>
              </a:rPr>
              <a:t>国际电信联盟</a:t>
            </a:r>
            <a:r>
              <a:rPr lang="en-US" altLang="zh-CN" sz="2600" b="1" dirty="0">
                <a:ea typeface="+mn-ea"/>
                <a:cs typeface="+mn-ea"/>
                <a:sym typeface="+mn-lt"/>
              </a:rPr>
              <a:t>ITU-T</a:t>
            </a:r>
            <a:r>
              <a:rPr lang="zh-CN" altLang="en-US" sz="2600" b="1" dirty="0">
                <a:ea typeface="+mn-ea"/>
                <a:cs typeface="+mn-ea"/>
                <a:sym typeface="+mn-lt"/>
              </a:rPr>
              <a:t>从</a:t>
            </a:r>
            <a:r>
              <a:rPr lang="en-US" altLang="zh-CN" sz="2600" b="1" dirty="0">
                <a:ea typeface="+mn-ea"/>
                <a:cs typeface="+mn-ea"/>
                <a:sym typeface="+mn-lt"/>
              </a:rPr>
              <a:t>1997</a:t>
            </a:r>
            <a:r>
              <a:rPr lang="zh-CN" altLang="en-US" sz="2600" b="1" dirty="0">
                <a:ea typeface="+mn-ea"/>
                <a:cs typeface="+mn-ea"/>
                <a:sym typeface="+mn-lt"/>
              </a:rPr>
              <a:t>年开始考虑</a:t>
            </a:r>
            <a:r>
              <a:rPr lang="en-US" altLang="zh-CN" sz="2600" b="1" dirty="0">
                <a:ea typeface="+mn-ea"/>
                <a:cs typeface="+mn-ea"/>
                <a:sym typeface="+mn-lt"/>
              </a:rPr>
              <a:t>OTN</a:t>
            </a:r>
            <a:r>
              <a:rPr lang="zh-CN" altLang="en-US" sz="2600" b="1" dirty="0">
                <a:ea typeface="+mn-ea"/>
                <a:cs typeface="+mn-ea"/>
                <a:sym typeface="+mn-lt"/>
              </a:rPr>
              <a:t>的标准化问题，形成一系列框架性标准，包括</a:t>
            </a:r>
            <a:r>
              <a:rPr lang="en-US" altLang="zh-CN" sz="2600" b="1" dirty="0">
                <a:ea typeface="+mn-ea"/>
                <a:cs typeface="+mn-ea"/>
                <a:sym typeface="+mn-lt"/>
              </a:rPr>
              <a:t>G.871</a:t>
            </a:r>
            <a:r>
              <a:rPr lang="zh-CN" altLang="en-US" sz="2600" b="1" dirty="0">
                <a:ea typeface="+mn-ea"/>
                <a:cs typeface="+mn-ea"/>
                <a:sym typeface="+mn-lt"/>
              </a:rPr>
              <a:t>～</a:t>
            </a:r>
            <a:r>
              <a:rPr lang="en-US" altLang="zh-CN" sz="2600" b="1" dirty="0">
                <a:ea typeface="+mn-ea"/>
                <a:cs typeface="+mn-ea"/>
                <a:sym typeface="+mn-lt"/>
              </a:rPr>
              <a:t>G.875</a:t>
            </a:r>
            <a:r>
              <a:rPr lang="zh-CN" altLang="en-US" sz="2600" b="1" dirty="0">
                <a:ea typeface="+mn-ea"/>
                <a:cs typeface="+mn-ea"/>
                <a:sym typeface="+mn-lt"/>
              </a:rPr>
              <a:t>，</a:t>
            </a:r>
            <a:r>
              <a:rPr lang="en-US" altLang="zh-CN" sz="2600" b="1" dirty="0">
                <a:ea typeface="+mn-ea"/>
                <a:cs typeface="+mn-ea"/>
                <a:sym typeface="+mn-lt"/>
              </a:rPr>
              <a:t>G.798</a:t>
            </a:r>
            <a:r>
              <a:rPr lang="zh-CN" altLang="en-US" sz="2600" b="1" dirty="0">
                <a:ea typeface="+mn-ea"/>
                <a:cs typeface="+mn-ea"/>
                <a:sym typeface="+mn-lt"/>
              </a:rPr>
              <a:t>，</a:t>
            </a:r>
            <a:r>
              <a:rPr lang="en-US" altLang="zh-CN" sz="2600" b="1" dirty="0">
                <a:ea typeface="+mn-ea"/>
                <a:cs typeface="+mn-ea"/>
                <a:sym typeface="+mn-lt"/>
              </a:rPr>
              <a:t>G.709</a:t>
            </a:r>
            <a:r>
              <a:rPr lang="zh-CN" altLang="en-US" sz="2600" b="1" dirty="0">
                <a:ea typeface="+mn-ea"/>
                <a:cs typeface="+mn-ea"/>
                <a:sym typeface="+mn-lt"/>
              </a:rPr>
              <a:t>，</a:t>
            </a:r>
            <a:r>
              <a:rPr lang="en-US" altLang="zh-CN" sz="2600" b="1" dirty="0">
                <a:ea typeface="+mn-ea"/>
                <a:cs typeface="+mn-ea"/>
                <a:sym typeface="+mn-lt"/>
              </a:rPr>
              <a:t>G.664</a:t>
            </a:r>
            <a:r>
              <a:rPr lang="zh-CN" altLang="en-US" sz="2600" b="1" dirty="0">
                <a:ea typeface="+mn-ea"/>
                <a:cs typeface="+mn-ea"/>
                <a:sym typeface="+mn-lt"/>
              </a:rPr>
              <a:t>，</a:t>
            </a:r>
            <a:r>
              <a:rPr lang="en-US" altLang="zh-CN" sz="2600" b="1" dirty="0">
                <a:ea typeface="+mn-ea"/>
                <a:cs typeface="+mn-ea"/>
                <a:sym typeface="+mn-lt"/>
              </a:rPr>
              <a:t>G.671</a:t>
            </a:r>
            <a:r>
              <a:rPr lang="zh-CN" altLang="en-US" sz="2600" b="1" dirty="0">
                <a:ea typeface="+mn-ea"/>
                <a:cs typeface="+mn-ea"/>
                <a:sym typeface="+mn-lt"/>
              </a:rPr>
              <a:t>，</a:t>
            </a:r>
            <a:r>
              <a:rPr lang="en-US" altLang="zh-CN" sz="2600" b="1" dirty="0">
                <a:ea typeface="+mn-ea"/>
                <a:cs typeface="+mn-ea"/>
                <a:sym typeface="+mn-lt"/>
              </a:rPr>
              <a:t>G661</a:t>
            </a:r>
            <a:r>
              <a:rPr lang="zh-CN" altLang="en-US" sz="2600" b="1" dirty="0">
                <a:ea typeface="+mn-ea"/>
                <a:cs typeface="+mn-ea"/>
                <a:sym typeface="+mn-lt"/>
              </a:rPr>
              <a:t>，</a:t>
            </a:r>
            <a:r>
              <a:rPr lang="en-US" altLang="zh-CN" sz="2600" b="1" dirty="0">
                <a:ea typeface="+mn-ea"/>
                <a:cs typeface="+mn-ea"/>
                <a:sym typeface="+mn-lt"/>
              </a:rPr>
              <a:t>G.662</a:t>
            </a:r>
            <a:r>
              <a:rPr lang="zh-CN" altLang="en-US" sz="2600" b="1" dirty="0">
                <a:ea typeface="+mn-ea"/>
                <a:cs typeface="+mn-ea"/>
                <a:sym typeface="+mn-lt"/>
              </a:rPr>
              <a:t>，</a:t>
            </a:r>
            <a:r>
              <a:rPr lang="en-US" altLang="zh-CN" sz="2600" b="1" dirty="0">
                <a:ea typeface="+mn-ea"/>
                <a:cs typeface="+mn-ea"/>
                <a:sym typeface="+mn-lt"/>
              </a:rPr>
              <a:t>G.663</a:t>
            </a:r>
            <a:r>
              <a:rPr lang="zh-CN" altLang="en-US" sz="2600" b="1" dirty="0">
                <a:ea typeface="+mn-ea"/>
                <a:cs typeface="+mn-ea"/>
                <a:sym typeface="+mn-lt"/>
              </a:rPr>
              <a:t>和</a:t>
            </a:r>
            <a:r>
              <a:rPr lang="en-US" altLang="zh-CN" sz="2600" b="1" dirty="0">
                <a:ea typeface="+mn-ea"/>
                <a:cs typeface="+mn-ea"/>
                <a:sym typeface="+mn-lt"/>
              </a:rPr>
              <a:t>G.959.1</a:t>
            </a:r>
            <a:r>
              <a:rPr lang="zh-CN" altLang="en-US" sz="2600" b="1" dirty="0">
                <a:ea typeface="+mn-ea"/>
                <a:cs typeface="+mn-ea"/>
                <a:sym typeface="+mn-lt"/>
              </a:rPr>
              <a:t>。</a:t>
            </a:r>
            <a:endParaRPr lang="zh-CN" altLang="en-US" sz="2600" b="1" dirty="0">
              <a:ea typeface="+mn-ea"/>
              <a:cs typeface="+mn-ea"/>
              <a:sym typeface="+mn-lt"/>
            </a:endParaRPr>
          </a:p>
        </p:txBody>
      </p:sp>
      <p:sp>
        <p:nvSpPr>
          <p:cNvPr id="4" name="Rectangle 4"/>
          <p:cNvSpPr>
            <a:spLocks noChangeArrowheads="1"/>
          </p:cNvSpPr>
          <p:nvPr/>
        </p:nvSpPr>
        <p:spPr bwMode="auto">
          <a:xfrm>
            <a:off x="630183" y="3733800"/>
            <a:ext cx="7608888"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algn="just" eaLnBrk="1" latinLnBrk="0" hangingPunct="1">
              <a:lnSpc>
                <a:spcPct val="120000"/>
              </a:lnSpc>
              <a:spcBef>
                <a:spcPct val="0"/>
              </a:spcBef>
              <a:buFontTx/>
              <a:buNone/>
              <a:defRPr/>
            </a:pPr>
            <a:r>
              <a:rPr lang="zh-CN" altLang="en-US" sz="3000" dirty="0">
                <a:latin typeface="+mn-lt"/>
                <a:ea typeface="+mn-ea"/>
                <a:cs typeface="+mn-ea"/>
                <a:sym typeface="+mn-lt"/>
              </a:rPr>
              <a:t>三、</a:t>
            </a:r>
            <a:r>
              <a:rPr lang="en-US" altLang="zh-CN" sz="3000" dirty="0">
                <a:latin typeface="+mn-lt"/>
                <a:ea typeface="+mn-ea"/>
                <a:cs typeface="+mn-ea"/>
                <a:sym typeface="+mn-lt"/>
              </a:rPr>
              <a:t>OTN</a:t>
            </a:r>
            <a:r>
              <a:rPr lang="zh-CN" altLang="en-US" sz="3000" dirty="0">
                <a:latin typeface="+mn-lt"/>
                <a:ea typeface="+mn-ea"/>
                <a:cs typeface="+mn-ea"/>
                <a:sym typeface="+mn-lt"/>
              </a:rPr>
              <a:t>的帧结构</a:t>
            </a:r>
            <a:endParaRPr lang="zh-CN" altLang="en-US" sz="3000" dirty="0">
              <a:latin typeface="+mn-lt"/>
              <a:ea typeface="+mn-ea"/>
              <a:cs typeface="+mn-ea"/>
              <a:sym typeface="+mn-lt"/>
            </a:endParaRPr>
          </a:p>
          <a:p>
            <a:pPr eaLnBrk="1" hangingPunct="1">
              <a:lnSpc>
                <a:spcPct val="120000"/>
              </a:lnSpc>
              <a:spcBef>
                <a:spcPct val="0"/>
              </a:spcBef>
              <a:buFontTx/>
              <a:buNone/>
              <a:defRPr/>
            </a:pPr>
            <a:r>
              <a:rPr lang="en-US" altLang="zh-CN" sz="2600" dirty="0">
                <a:latin typeface="+mn-lt"/>
                <a:ea typeface="+mn-ea"/>
                <a:cs typeface="+mn-ea"/>
                <a:sym typeface="+mn-lt"/>
              </a:rPr>
              <a:t>1</a:t>
            </a:r>
            <a:r>
              <a:rPr lang="zh-CN" altLang="en-US" sz="2600" dirty="0">
                <a:latin typeface="+mn-lt"/>
                <a:ea typeface="+mn-ea"/>
                <a:cs typeface="+mn-ea"/>
                <a:sym typeface="+mn-lt"/>
              </a:rPr>
              <a:t>．数字封包</a:t>
            </a:r>
            <a:endParaRPr lang="zh-CN" altLang="en-US" sz="2600" dirty="0">
              <a:latin typeface="+mn-lt"/>
              <a:ea typeface="+mn-ea"/>
              <a:cs typeface="+mn-ea"/>
              <a:sym typeface="+mn-lt"/>
            </a:endParaRPr>
          </a:p>
          <a:p>
            <a:pPr algn="just" eaLnBrk="1" hangingPunct="1">
              <a:lnSpc>
                <a:spcPct val="120000"/>
              </a:lnSpc>
              <a:spcBef>
                <a:spcPct val="0"/>
              </a:spcBef>
              <a:buFontTx/>
              <a:buNone/>
              <a:defRPr/>
            </a:pPr>
            <a:r>
              <a:rPr lang="en-US" altLang="zh-CN" sz="2600" dirty="0">
                <a:latin typeface="+mn-lt"/>
                <a:ea typeface="+mn-ea"/>
                <a:cs typeface="+mn-ea"/>
                <a:sym typeface="+mn-lt"/>
              </a:rPr>
              <a:t>      ITU-T G.709</a:t>
            </a:r>
            <a:r>
              <a:rPr lang="zh-CN" altLang="en-US" sz="2600" dirty="0">
                <a:latin typeface="+mn-lt"/>
                <a:ea typeface="+mn-ea"/>
                <a:cs typeface="+mn-ea"/>
                <a:sym typeface="+mn-lt"/>
              </a:rPr>
              <a:t>中定义了</a:t>
            </a:r>
            <a:r>
              <a:rPr lang="en-US" altLang="zh-CN" sz="2600" dirty="0">
                <a:latin typeface="+mn-lt"/>
                <a:ea typeface="+mn-ea"/>
                <a:cs typeface="+mn-ea"/>
                <a:sym typeface="+mn-lt"/>
              </a:rPr>
              <a:t>OTN</a:t>
            </a:r>
            <a:r>
              <a:rPr lang="zh-CN" altLang="en-US" sz="2600" dirty="0">
                <a:latin typeface="+mn-lt"/>
                <a:ea typeface="+mn-ea"/>
                <a:cs typeface="+mn-ea"/>
                <a:sym typeface="+mn-lt"/>
              </a:rPr>
              <a:t>的</a:t>
            </a:r>
            <a:r>
              <a:rPr lang="en-US" altLang="zh-CN" sz="2600" dirty="0">
                <a:latin typeface="+mn-lt"/>
                <a:ea typeface="+mn-ea"/>
                <a:cs typeface="+mn-ea"/>
                <a:sym typeface="+mn-lt"/>
              </a:rPr>
              <a:t>NNI</a:t>
            </a:r>
            <a:r>
              <a:rPr lang="zh-CN" altLang="en-US" sz="2600" dirty="0">
                <a:latin typeface="+mn-lt"/>
                <a:ea typeface="+mn-ea"/>
                <a:cs typeface="+mn-ea"/>
                <a:sym typeface="+mn-lt"/>
              </a:rPr>
              <a:t>接口、帧结构、开销字节、复用以及净负荷的映射方式。</a:t>
            </a:r>
            <a:endParaRPr lang="zh-CN" altLang="en-US" sz="2600" dirty="0">
              <a:latin typeface="+mn-lt"/>
              <a:ea typeface="+mn-ea"/>
              <a:cs typeface="+mn-ea"/>
              <a:sym typeface="+mn-lt"/>
            </a:endParaRPr>
          </a:p>
          <a:p>
            <a:pPr algn="just" eaLnBrk="1" hangingPunct="1">
              <a:lnSpc>
                <a:spcPct val="120000"/>
              </a:lnSpc>
              <a:spcBef>
                <a:spcPct val="0"/>
              </a:spcBef>
              <a:buFontTx/>
              <a:buNone/>
              <a:defRPr/>
            </a:pPr>
            <a:r>
              <a:rPr lang="en-US" altLang="zh-CN" sz="2600" dirty="0">
                <a:latin typeface="+mn-lt"/>
                <a:ea typeface="+mn-ea"/>
                <a:cs typeface="+mn-ea"/>
                <a:sym typeface="+mn-lt"/>
              </a:rPr>
              <a:t>      </a:t>
            </a:r>
            <a:r>
              <a:rPr lang="en-US" altLang="zh-CN" sz="2600" dirty="0" err="1">
                <a:latin typeface="+mn-lt"/>
                <a:ea typeface="+mn-ea"/>
                <a:cs typeface="+mn-ea"/>
                <a:sym typeface="+mn-lt"/>
              </a:rPr>
              <a:t>OCh</a:t>
            </a:r>
            <a:r>
              <a:rPr lang="zh-CN" altLang="en-US" sz="2600" dirty="0">
                <a:latin typeface="+mn-lt"/>
                <a:ea typeface="+mn-ea"/>
                <a:cs typeface="+mn-ea"/>
                <a:sym typeface="+mn-lt"/>
              </a:rPr>
              <a:t>层采用数据封包</a:t>
            </a:r>
            <a:r>
              <a:rPr lang="en-US" altLang="zh-CN" sz="2600" dirty="0">
                <a:latin typeface="+mn-lt"/>
                <a:ea typeface="+mn-ea"/>
                <a:cs typeface="+mn-ea"/>
                <a:sym typeface="+mn-lt"/>
              </a:rPr>
              <a:t>(Digital Wrapper)</a:t>
            </a:r>
            <a:r>
              <a:rPr lang="zh-CN" altLang="en-US" sz="2600" dirty="0">
                <a:latin typeface="+mn-lt"/>
                <a:ea typeface="+mn-ea"/>
                <a:cs typeface="+mn-ea"/>
                <a:sym typeface="+mn-lt"/>
              </a:rPr>
              <a:t>技术将每个波长包装成一个数字信封</a:t>
            </a:r>
            <a:r>
              <a:rPr lang="en-US" altLang="zh-CN" sz="2600" dirty="0">
                <a:latin typeface="+mn-lt"/>
                <a:ea typeface="+mn-ea"/>
                <a:cs typeface="+mn-ea"/>
                <a:sym typeface="+mn-lt"/>
              </a:rPr>
              <a:t>, </a:t>
            </a:r>
            <a:r>
              <a:rPr lang="zh-CN" altLang="en-US" sz="2600" dirty="0">
                <a:latin typeface="+mn-lt"/>
                <a:ea typeface="+mn-ea"/>
                <a:cs typeface="+mn-ea"/>
                <a:sym typeface="+mn-lt"/>
              </a:rPr>
              <a:t>由三部分组成。</a:t>
            </a:r>
            <a:endParaRPr lang="zh-CN" altLang="en-US" sz="2600" dirty="0">
              <a:latin typeface="+mn-lt"/>
              <a:ea typeface="+mn-ea"/>
              <a:cs typeface="+mn-ea"/>
              <a:sym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4" name="Group 916"/>
          <p:cNvGrpSpPr/>
          <p:nvPr/>
        </p:nvGrpSpPr>
        <p:grpSpPr bwMode="auto">
          <a:xfrm>
            <a:off x="582613" y="5357813"/>
            <a:ext cx="7993062" cy="735012"/>
            <a:chOff x="495" y="1730"/>
            <a:chExt cx="4264" cy="1473"/>
          </a:xfrm>
        </p:grpSpPr>
        <p:sp>
          <p:nvSpPr>
            <p:cNvPr id="2965" name="AutoShape 3"/>
            <p:cNvSpPr>
              <a:spLocks noChangeArrowheads="1"/>
            </p:cNvSpPr>
            <p:nvPr/>
          </p:nvSpPr>
          <p:spPr bwMode="auto">
            <a:xfrm>
              <a:off x="495" y="1730"/>
              <a:ext cx="4264" cy="1462"/>
            </a:xfrm>
            <a:prstGeom prst="flowChartAlternateProcess">
              <a:avLst/>
            </a:prstGeom>
            <a:solidFill>
              <a:srgbClr val="ECECEC"/>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966" name="AutoShape 4"/>
            <p:cNvSpPr>
              <a:spLocks noChangeArrowheads="1"/>
            </p:cNvSpPr>
            <p:nvPr/>
          </p:nvSpPr>
          <p:spPr bwMode="auto">
            <a:xfrm>
              <a:off x="495" y="1740"/>
              <a:ext cx="4264" cy="1463"/>
            </a:xfrm>
            <a:prstGeom prst="flowChartAlternateProcess">
              <a:avLst/>
            </a:prstGeom>
            <a:solidFill>
              <a:srgbClr val="ECECEC"/>
            </a:solidFill>
            <a:ln w="9525" cap="flat" algn="ctr">
              <a:solidFill>
                <a:srgbClr val="0066CC"/>
              </a:solidFill>
              <a:prstDash val="solid"/>
              <a:miter lim="800000"/>
              <a:headEnd type="none" w="med" len="med"/>
              <a:tailEnd type="none" w="med" len="med"/>
            </a:ln>
            <a:effectLst>
              <a:outerShdw algn="ctr" rotWithShape="0">
                <a:schemeClr val="tx1"/>
              </a:outerShdw>
            </a:effec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967" name="Text Box 5"/>
          <p:cNvSpPr>
            <a:spLocks noChangeArrowheads="1"/>
          </p:cNvSpPr>
          <p:nvPr/>
        </p:nvSpPr>
        <p:spPr bwMode="auto">
          <a:xfrm>
            <a:off x="611188" y="4633913"/>
            <a:ext cx="8137525" cy="619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1818" tIns="40907" rIns="81818" bIns="40907"/>
          <a:lstStyle>
            <a:lvl1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110000"/>
              </a:lnSpc>
              <a:buSzPct val="100000"/>
            </a:pPr>
            <a:r>
              <a:rPr lang="en-US" altLang="zh-CN" sz="1600">
                <a:latin typeface="华文细黑" panose="02010600040101010101" pitchFamily="2" charset="-122"/>
                <a:ea typeface="华文细黑" panose="02010600040101010101" pitchFamily="2" charset="-122"/>
              </a:rPr>
              <a:t>PDH</a:t>
            </a:r>
            <a:r>
              <a:rPr lang="zh-CN" altLang="en-US" sz="1600">
                <a:latin typeface="华文细黑" panose="02010600040101010101" pitchFamily="2" charset="-122"/>
                <a:ea typeface="华文细黑" panose="02010600040101010101" pitchFamily="2" charset="-122"/>
              </a:rPr>
              <a:t>：准同步数字传输系统；   </a:t>
            </a:r>
            <a:r>
              <a:rPr lang="en-US" altLang="zh-CN" sz="1600">
                <a:latin typeface="华文细黑" panose="02010600040101010101" pitchFamily="2" charset="-122"/>
                <a:ea typeface="华文细黑" panose="02010600040101010101" pitchFamily="2" charset="-122"/>
              </a:rPr>
              <a:t>SDH</a:t>
            </a:r>
            <a:r>
              <a:rPr lang="zh-CN" altLang="en-US" sz="1600">
                <a:latin typeface="华文细黑" panose="02010600040101010101" pitchFamily="2" charset="-122"/>
                <a:ea typeface="华文细黑" panose="02010600040101010101" pitchFamily="2" charset="-122"/>
              </a:rPr>
              <a:t>：同步数字传输系统； </a:t>
            </a:r>
            <a:r>
              <a:rPr lang="en-US" altLang="zh-CN" sz="1600">
                <a:latin typeface="华文细黑" panose="02010600040101010101" pitchFamily="2" charset="-122"/>
                <a:ea typeface="华文细黑" panose="02010600040101010101" pitchFamily="2" charset="-122"/>
              </a:rPr>
              <a:t>MSTP</a:t>
            </a:r>
            <a:r>
              <a:rPr lang="zh-CN" altLang="en-US" sz="1600">
                <a:latin typeface="华文细黑" panose="02010600040101010101" pitchFamily="2" charset="-122"/>
                <a:ea typeface="华文细黑" panose="02010600040101010101" pitchFamily="2" charset="-122"/>
              </a:rPr>
              <a:t>：多业务传送平台</a:t>
            </a:r>
            <a:endParaRPr lang="zh-CN" altLang="en-US" sz="1600">
              <a:latin typeface="华文细黑" panose="02010600040101010101" pitchFamily="2" charset="-122"/>
              <a:ea typeface="华文细黑" panose="02010600040101010101" pitchFamily="2" charset="-122"/>
            </a:endParaRPr>
          </a:p>
          <a:p>
            <a:pPr>
              <a:lnSpc>
                <a:spcPct val="110000"/>
              </a:lnSpc>
              <a:buSzPct val="100000"/>
            </a:pPr>
            <a:r>
              <a:rPr lang="en-US" altLang="zh-CN" sz="1600">
                <a:latin typeface="华文细黑" panose="02010600040101010101" pitchFamily="2" charset="-122"/>
                <a:ea typeface="华文细黑" panose="02010600040101010101" pitchFamily="2" charset="-122"/>
              </a:rPr>
              <a:t>DWDM</a:t>
            </a:r>
            <a:r>
              <a:rPr lang="zh-CN" altLang="en-US" sz="1600">
                <a:latin typeface="华文细黑" panose="02010600040101010101" pitchFamily="2" charset="-122"/>
                <a:ea typeface="华文细黑" panose="02010600040101010101" pitchFamily="2" charset="-122"/>
              </a:rPr>
              <a:t>：密集波分复用系统；  </a:t>
            </a:r>
            <a:r>
              <a:rPr lang="en-US" altLang="zh-CN" sz="1600">
                <a:latin typeface="华文细黑" panose="02010600040101010101" pitchFamily="2" charset="-122"/>
                <a:ea typeface="华文细黑" panose="02010600040101010101" pitchFamily="2" charset="-122"/>
              </a:rPr>
              <a:t>ASON</a:t>
            </a:r>
            <a:r>
              <a:rPr lang="zh-CN" altLang="en-US" sz="1600">
                <a:latin typeface="华文细黑" panose="02010600040101010101" pitchFamily="2" charset="-122"/>
                <a:ea typeface="华文细黑" panose="02010600040101010101" pitchFamily="2" charset="-122"/>
              </a:rPr>
              <a:t>：自动交换光网络（智能光网络）</a:t>
            </a:r>
            <a:endParaRPr lang="zh-CN" altLang="en-US" sz="1600">
              <a:latin typeface="华文细黑" panose="02010600040101010101" pitchFamily="2" charset="-122"/>
              <a:ea typeface="华文细黑" panose="02010600040101010101" pitchFamily="2" charset="-122"/>
            </a:endParaRPr>
          </a:p>
        </p:txBody>
      </p:sp>
      <p:sp>
        <p:nvSpPr>
          <p:cNvPr id="2968" name="Rectangle 6"/>
          <p:cNvSpPr>
            <a:spLocks noChangeArrowheads="1"/>
          </p:cNvSpPr>
          <p:nvPr>
            <p:ph type="title" idx="4294967295"/>
          </p:nvPr>
        </p:nvSpPr>
        <p:spPr/>
        <p:txBody>
          <a:bodyPr/>
          <a:lstStyle/>
          <a:p>
            <a:pPr eaLnBrk="1" hangingPunct="1"/>
            <a:r>
              <a:rPr lang="zh-CN" altLang="en-US">
                <a:ea typeface="宋体" panose="02010600030101010101" pitchFamily="2" charset="-122"/>
              </a:rPr>
              <a:t>光传送网络的发展</a:t>
            </a:r>
            <a:endParaRPr lang="zh-CN" altLang="en-US">
              <a:ea typeface="宋体" panose="02010600030101010101" pitchFamily="2" charset="-122"/>
            </a:endParaRPr>
          </a:p>
        </p:txBody>
      </p:sp>
      <p:sp>
        <p:nvSpPr>
          <p:cNvPr id="2969" name="Text Box 7"/>
          <p:cNvSpPr>
            <a:spLocks noChangeArrowheads="1"/>
          </p:cNvSpPr>
          <p:nvPr/>
        </p:nvSpPr>
        <p:spPr bwMode="auto">
          <a:xfrm>
            <a:off x="765175" y="5468938"/>
            <a:ext cx="7802563" cy="6238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lang="en-US" altLang="zh-CN" sz="1400" b="1">
                <a:solidFill>
                  <a:srgbClr val="CC3300"/>
                </a:solidFill>
                <a:latin typeface="华文细黑" panose="02010600040101010101" pitchFamily="2" charset="-122"/>
                <a:ea typeface="华文细黑" panose="02010600040101010101" pitchFamily="2" charset="-122"/>
              </a:rPr>
              <a:t>SDH</a:t>
            </a:r>
            <a:r>
              <a:rPr lang="zh-CN" altLang="en-US" sz="1400" b="1">
                <a:solidFill>
                  <a:srgbClr val="CC3300"/>
                </a:solidFill>
                <a:latin typeface="华文细黑" panose="02010600040101010101" pitchFamily="2" charset="-122"/>
                <a:ea typeface="华文细黑" panose="02010600040101010101" pitchFamily="2" charset="-122"/>
              </a:rPr>
              <a:t>的主要优势：</a:t>
            </a:r>
            <a:r>
              <a:rPr kumimoji="1" lang="zh-CN" altLang="en-US" sz="1400" b="1">
                <a:solidFill>
                  <a:srgbClr val="CC3300"/>
                </a:solidFill>
                <a:latin typeface="华文细黑" panose="02010600040101010101" pitchFamily="2" charset="-122"/>
                <a:ea typeface="华文细黑" panose="02010600040101010101" pitchFamily="2" charset="-122"/>
              </a:rPr>
              <a:t>接口规范，同步复用 ，运行维护管理（</a:t>
            </a:r>
            <a:r>
              <a:rPr kumimoji="1" lang="en-US" altLang="zh-CN" sz="1400" b="1">
                <a:solidFill>
                  <a:srgbClr val="CC3300"/>
                </a:solidFill>
                <a:latin typeface="华文细黑" panose="02010600040101010101" pitchFamily="2" charset="-122"/>
                <a:ea typeface="华文细黑" panose="02010600040101010101" pitchFamily="2" charset="-122"/>
              </a:rPr>
              <a:t>OAM</a:t>
            </a:r>
            <a:r>
              <a:rPr kumimoji="1" lang="zh-CN" altLang="en-US" sz="1400" b="1">
                <a:solidFill>
                  <a:srgbClr val="CC3300"/>
                </a:solidFill>
                <a:latin typeface="华文细黑" panose="02010600040101010101" pitchFamily="2" charset="-122"/>
                <a:ea typeface="华文细黑" panose="02010600040101010101" pitchFamily="2" charset="-122"/>
              </a:rPr>
              <a:t>）功能强大，互联互通兼容性好</a:t>
            </a:r>
            <a:endParaRPr kumimoji="1" lang="zh-CN" altLang="en-US" sz="1400" b="1">
              <a:solidFill>
                <a:srgbClr val="CC3300"/>
              </a:solidFill>
              <a:latin typeface="华文细黑" panose="02010600040101010101" pitchFamily="2" charset="-122"/>
              <a:ea typeface="华文细黑" panose="02010600040101010101" pitchFamily="2" charset="-122"/>
            </a:endParaRPr>
          </a:p>
          <a:p>
            <a:pPr>
              <a:spcBef>
                <a:spcPct val="50000"/>
              </a:spcBef>
              <a:buSzPct val="100000"/>
            </a:pPr>
            <a:r>
              <a:rPr kumimoji="1" lang="en-US" altLang="zh-CN" sz="1400" b="1">
                <a:solidFill>
                  <a:srgbClr val="CC3300"/>
                </a:solidFill>
                <a:latin typeface="华文细黑" panose="02010600040101010101" pitchFamily="2" charset="-122"/>
                <a:ea typeface="华文细黑" panose="02010600040101010101" pitchFamily="2" charset="-122"/>
              </a:rPr>
              <a:t>DWDM</a:t>
            </a:r>
            <a:r>
              <a:rPr lang="zh-CN" altLang="en-US" sz="1400" b="1">
                <a:solidFill>
                  <a:srgbClr val="CC3300"/>
                </a:solidFill>
                <a:latin typeface="华文细黑" panose="02010600040101010101" pitchFamily="2" charset="-122"/>
                <a:ea typeface="华文细黑" panose="02010600040101010101" pitchFamily="2" charset="-122"/>
              </a:rPr>
              <a:t>主要优势：</a:t>
            </a:r>
            <a:r>
              <a:rPr kumimoji="1" lang="zh-CN" altLang="en-US" sz="1400" b="1">
                <a:solidFill>
                  <a:srgbClr val="CC3300"/>
                </a:solidFill>
                <a:latin typeface="华文细黑" panose="02010600040101010101" pitchFamily="2" charset="-122"/>
                <a:ea typeface="华文细黑" panose="02010600040101010101" pitchFamily="2" charset="-122"/>
              </a:rPr>
              <a:t>超大容量，对数据率“透明”按光波长复用和解复用，平滑扩容，兼容光交换</a:t>
            </a:r>
            <a:endParaRPr kumimoji="1" lang="zh-CN" altLang="en-US" sz="1400" b="1">
              <a:solidFill>
                <a:srgbClr val="CC3300"/>
              </a:solidFill>
              <a:latin typeface="华文细黑" panose="02010600040101010101" pitchFamily="2" charset="-122"/>
              <a:ea typeface="华文细黑" panose="02010600040101010101" pitchFamily="2" charset="-122"/>
            </a:endParaRPr>
          </a:p>
        </p:txBody>
      </p:sp>
      <p:grpSp>
        <p:nvGrpSpPr>
          <p:cNvPr id="2970" name="Group 922"/>
          <p:cNvGrpSpPr/>
          <p:nvPr/>
        </p:nvGrpSpPr>
        <p:grpSpPr bwMode="auto">
          <a:xfrm>
            <a:off x="539750" y="1393825"/>
            <a:ext cx="7875588" cy="3114675"/>
            <a:chOff x="340" y="708"/>
            <a:chExt cx="4989" cy="2132"/>
          </a:xfrm>
        </p:grpSpPr>
        <p:sp>
          <p:nvSpPr>
            <p:cNvPr id="2971" name="Oval 9"/>
            <p:cNvSpPr>
              <a:spLocks noChangeArrowheads="1"/>
            </p:cNvSpPr>
            <p:nvPr/>
          </p:nvSpPr>
          <p:spPr bwMode="auto">
            <a:xfrm>
              <a:off x="702" y="717"/>
              <a:ext cx="998" cy="499"/>
            </a:xfrm>
            <a:prstGeom prst="ellipse">
              <a:avLst/>
            </a:prstGeom>
            <a:solidFill>
              <a:srgbClr val="EAEAEA"/>
            </a:solidFill>
            <a:ln w="9525" cap="flat" algn="ctr">
              <a:solidFill>
                <a:srgbClr val="C0C0C0"/>
              </a:solidFill>
              <a:prstDash val="solid"/>
              <a:round/>
              <a:headEnd type="none" w="med" len="med"/>
              <a:tailEnd type="none" w="med" len="med"/>
            </a:ln>
            <a:effectLst>
              <a:outerShdw dist="35921" dir="2700000" algn="ctr" rotWithShape="0">
                <a:schemeClr val="bg2"/>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972" name="Oval 10"/>
            <p:cNvSpPr>
              <a:spLocks noChangeArrowheads="1"/>
            </p:cNvSpPr>
            <p:nvPr/>
          </p:nvSpPr>
          <p:spPr bwMode="auto">
            <a:xfrm>
              <a:off x="1836" y="717"/>
              <a:ext cx="998" cy="499"/>
            </a:xfrm>
            <a:prstGeom prst="ellipse">
              <a:avLst/>
            </a:prstGeom>
            <a:solidFill>
              <a:srgbClr val="EAEAEA"/>
            </a:solidFill>
            <a:ln w="9525" cap="flat" algn="ctr">
              <a:solidFill>
                <a:srgbClr val="C0C0C0"/>
              </a:solidFill>
              <a:prstDash val="solid"/>
              <a:round/>
              <a:headEnd type="none" w="med" len="med"/>
              <a:tailEnd type="none" w="med" len="med"/>
            </a:ln>
            <a:effectLst>
              <a:outerShdw dist="35921" dir="2700000" algn="ctr" rotWithShape="0">
                <a:schemeClr val="bg2"/>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973" name="Oval 11"/>
            <p:cNvSpPr>
              <a:spLocks noChangeArrowheads="1"/>
            </p:cNvSpPr>
            <p:nvPr/>
          </p:nvSpPr>
          <p:spPr bwMode="auto">
            <a:xfrm>
              <a:off x="3079" y="708"/>
              <a:ext cx="998" cy="499"/>
            </a:xfrm>
            <a:prstGeom prst="ellipse">
              <a:avLst/>
            </a:prstGeom>
            <a:solidFill>
              <a:srgbClr val="EAEAEA"/>
            </a:solidFill>
            <a:ln w="9525" cap="flat" algn="ctr">
              <a:solidFill>
                <a:srgbClr val="C0C0C0"/>
              </a:solidFill>
              <a:prstDash val="solid"/>
              <a:round/>
              <a:headEnd type="none" w="med" len="med"/>
              <a:tailEnd type="none" w="med" len="med"/>
            </a:ln>
            <a:effectLst>
              <a:outerShdw dist="35921" dir="2700000" algn="ctr" rotWithShape="0">
                <a:schemeClr val="bg2"/>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974" name="Oval 12"/>
            <p:cNvSpPr>
              <a:spLocks noChangeArrowheads="1"/>
            </p:cNvSpPr>
            <p:nvPr/>
          </p:nvSpPr>
          <p:spPr bwMode="auto">
            <a:xfrm>
              <a:off x="2589" y="2331"/>
              <a:ext cx="1002" cy="499"/>
            </a:xfrm>
            <a:prstGeom prst="ellipse">
              <a:avLst/>
            </a:prstGeom>
            <a:solidFill>
              <a:srgbClr val="EAEAEA"/>
            </a:solidFill>
            <a:ln w="9525" cap="flat" algn="ctr">
              <a:solidFill>
                <a:srgbClr val="C0C0C0"/>
              </a:solidFill>
              <a:prstDash val="solid"/>
              <a:round/>
              <a:headEnd type="none" w="med" len="med"/>
              <a:tailEnd type="none" w="med" len="med"/>
            </a:ln>
            <a:effectLst>
              <a:outerShdw dist="35921" dir="2700000" algn="ctr" rotWithShape="0">
                <a:schemeClr val="bg2"/>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975" name="Oval 13"/>
            <p:cNvSpPr>
              <a:spLocks noChangeArrowheads="1"/>
            </p:cNvSpPr>
            <p:nvPr/>
          </p:nvSpPr>
          <p:spPr bwMode="auto">
            <a:xfrm>
              <a:off x="1455" y="2331"/>
              <a:ext cx="998" cy="499"/>
            </a:xfrm>
            <a:prstGeom prst="ellipse">
              <a:avLst/>
            </a:prstGeom>
            <a:solidFill>
              <a:srgbClr val="EAEAEA"/>
            </a:solidFill>
            <a:ln w="9525" cap="flat" algn="ctr">
              <a:solidFill>
                <a:srgbClr val="C0C0C0"/>
              </a:solidFill>
              <a:prstDash val="solid"/>
              <a:round/>
              <a:headEnd type="none" w="med" len="med"/>
              <a:tailEnd type="none" w="med" len="med"/>
            </a:ln>
            <a:effectLst>
              <a:outerShdw dist="35921" dir="2700000" algn="ctr" rotWithShape="0">
                <a:schemeClr val="bg2"/>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976" name="Oval 14"/>
            <p:cNvSpPr>
              <a:spLocks noChangeArrowheads="1"/>
            </p:cNvSpPr>
            <p:nvPr/>
          </p:nvSpPr>
          <p:spPr bwMode="auto">
            <a:xfrm>
              <a:off x="340" y="2331"/>
              <a:ext cx="998" cy="499"/>
            </a:xfrm>
            <a:prstGeom prst="ellipse">
              <a:avLst/>
            </a:prstGeom>
            <a:solidFill>
              <a:srgbClr val="EAEAEA"/>
            </a:solidFill>
            <a:ln w="9525" cap="flat" algn="ctr">
              <a:solidFill>
                <a:srgbClr val="C0C0C0"/>
              </a:solidFill>
              <a:prstDash val="solid"/>
              <a:round/>
              <a:headEnd type="none" w="med" len="med"/>
              <a:tailEnd type="none" w="med" len="med"/>
            </a:ln>
            <a:effectLst>
              <a:outerShdw dist="35921" dir="2700000" algn="ctr" rotWithShape="0">
                <a:schemeClr val="bg2"/>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977" name="AutoShape 15"/>
            <p:cNvSpPr>
              <a:spLocks noChangeArrowheads="1"/>
            </p:cNvSpPr>
            <p:nvPr/>
          </p:nvSpPr>
          <p:spPr bwMode="auto">
            <a:xfrm>
              <a:off x="4942" y="1579"/>
              <a:ext cx="387" cy="414"/>
            </a:xfrm>
            <a:prstGeom prst="rightArrow">
              <a:avLst>
                <a:gd name="adj1" fmla="val 75009"/>
                <a:gd name="adj2" fmla="val 46472"/>
              </a:avLst>
            </a:prstGeom>
            <a:solidFill>
              <a:srgbClr val="996600"/>
            </a:solidFill>
            <a:ln w="12700" cap="flat" algn="ctr">
              <a:solidFill>
                <a:srgbClr val="996600"/>
              </a:solidFill>
              <a:prstDash val="solid"/>
              <a:miter lim="800000"/>
              <a:headEnd type="none" w="med" len="med"/>
              <a:tailEnd type="none" w="med" len="med"/>
            </a:ln>
            <a:effectLst>
              <a:outerShdw dist="35921" dir="2700000" algn="ctr" rotWithShape="0">
                <a:schemeClr val="bg2"/>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978" name="AutoShape 16"/>
            <p:cNvSpPr/>
            <p:nvPr/>
          </p:nvSpPr>
          <p:spPr bwMode="auto">
            <a:xfrm rot="16200000" flipH="1" flipV="1">
              <a:off x="2663" y="-426"/>
              <a:ext cx="323" cy="4433"/>
            </a:xfrm>
            <a:custGeom>
              <a:avLst/>
              <a:gdLst>
                <a:gd name="T0" fmla="*/ 0 w 21600"/>
                <a:gd name="T1" fmla="*/ 0 h 21600"/>
                <a:gd name="T2" fmla="*/ 5657 w 21600"/>
                <a:gd name="T3" fmla="*/ 21600 h 21600"/>
                <a:gd name="T4" fmla="*/ 15943 w 21600"/>
                <a:gd name="T5" fmla="*/ 21600 h 21600"/>
                <a:gd name="T6" fmla="*/ 21600 w 21600"/>
                <a:gd name="T7" fmla="*/ 0 h 21600"/>
              </a:gdLst>
              <a:ahLst/>
              <a:cxnLst>
                <a:cxn ang="0">
                  <a:pos x="T0" y="T1"/>
                </a:cxn>
                <a:cxn ang="0">
                  <a:pos x="T2" y="T3"/>
                </a:cxn>
                <a:cxn ang="0">
                  <a:pos x="T4" y="T5"/>
                </a:cxn>
                <a:cxn ang="0">
                  <a:pos x="T6" y="T7"/>
                </a:cxn>
              </a:cxnLst>
              <a:rect l="0" t="0" r="r" b="b"/>
              <a:pathLst>
                <a:path w="21600" h="21600">
                  <a:moveTo>
                    <a:pt x="0" y="0"/>
                  </a:moveTo>
                  <a:lnTo>
                    <a:pt x="5657" y="21600"/>
                  </a:lnTo>
                  <a:lnTo>
                    <a:pt x="15943" y="21600"/>
                  </a:lnTo>
                  <a:lnTo>
                    <a:pt x="21600" y="0"/>
                  </a:lnTo>
                  <a:close/>
                </a:path>
              </a:pathLst>
            </a:custGeom>
            <a:gradFill rotWithShape="0">
              <a:gsLst>
                <a:gs pos="0">
                  <a:srgbClr val="FFFFFF"/>
                </a:gs>
                <a:gs pos="100000">
                  <a:srgbClr val="996600"/>
                </a:gs>
              </a:gsLst>
              <a:lin ang="0"/>
            </a:gradFill>
            <a:ln w="12700" cap="flat" algn="ctr">
              <a:solidFill>
                <a:srgbClr val="C0C0C0"/>
              </a:solidFill>
              <a:prstDash val="solid"/>
              <a:round/>
              <a:headEnd type="none" w="med" len="med"/>
              <a:tailEnd type="none" w="med" len="med"/>
            </a:ln>
            <a:effectLst>
              <a:outerShdw dist="35921" dir="2700000" algn="ctr" rotWithShape="0">
                <a:schemeClr val="bg2"/>
              </a:outerShdw>
            </a:effectLst>
          </p:spPr>
          <p:txBody>
            <a:bodyPr rot="10800000" vert="eaVert" wrap="none" lIns="91152" tIns="45578" rIns="91152" bIns="45578"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US" altLang="zh-CN" sz="2000" b="1">
                  <a:latin typeface="华文细黑" panose="02010600040101010101" pitchFamily="2" charset="-122"/>
                  <a:ea typeface="华文细黑" panose="02010600040101010101" pitchFamily="2" charset="-122"/>
                </a:rPr>
                <a:t>                                   </a:t>
              </a:r>
              <a:r>
                <a:rPr kumimoji="1" lang="zh-CN" altLang="en-US" sz="2000" b="1">
                  <a:latin typeface="华文细黑" panose="02010600040101010101" pitchFamily="2" charset="-122"/>
                  <a:ea typeface="华文细黑" panose="02010600040101010101" pitchFamily="2" charset="-122"/>
                </a:rPr>
                <a:t>容量增加</a:t>
              </a:r>
              <a:r>
                <a:rPr kumimoji="1" lang="en-US" altLang="zh-CN" sz="2000" b="1">
                  <a:latin typeface="华文细黑" panose="02010600040101010101" pitchFamily="2" charset="-122"/>
                  <a:ea typeface="华文细黑" panose="02010600040101010101" pitchFamily="2" charset="-122"/>
                </a:rPr>
                <a:t>/</a:t>
              </a:r>
              <a:r>
                <a:rPr kumimoji="1" lang="zh-CN" altLang="en-US" sz="2000" b="1">
                  <a:latin typeface="华文细黑" panose="02010600040101010101" pitchFamily="2" charset="-122"/>
                  <a:ea typeface="华文细黑" panose="02010600040101010101" pitchFamily="2" charset="-122"/>
                </a:rPr>
                <a:t>业务多样化</a:t>
              </a:r>
              <a:endParaRPr kumimoji="1" lang="zh-CN" altLang="en-US" sz="2000" b="1">
                <a:latin typeface="华文细黑" panose="02010600040101010101" pitchFamily="2" charset="-122"/>
                <a:ea typeface="华文细黑" panose="02010600040101010101" pitchFamily="2" charset="-122"/>
              </a:endParaRPr>
            </a:p>
          </p:txBody>
        </p:sp>
        <p:sp>
          <p:nvSpPr>
            <p:cNvPr id="2979" name="Text Box 17"/>
            <p:cNvSpPr>
              <a:spLocks noChangeArrowheads="1"/>
            </p:cNvSpPr>
            <p:nvPr/>
          </p:nvSpPr>
          <p:spPr bwMode="auto">
            <a:xfrm>
              <a:off x="664" y="1898"/>
              <a:ext cx="400"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600" b="1">
                  <a:solidFill>
                    <a:srgbClr val="CC3300"/>
                  </a:solidFill>
                  <a:latin typeface="华文细黑" panose="02010600040101010101" pitchFamily="2" charset="-122"/>
                  <a:ea typeface="华文细黑" panose="02010600040101010101" pitchFamily="2" charset="-122"/>
                </a:rPr>
                <a:t>1966</a:t>
              </a:r>
              <a:endParaRPr kumimoji="1" lang="en-US" altLang="zh-CN" sz="1600" b="1">
                <a:solidFill>
                  <a:srgbClr val="CC3300"/>
                </a:solidFill>
                <a:latin typeface="华文细黑" panose="02010600040101010101" pitchFamily="2" charset="-122"/>
                <a:ea typeface="华文细黑" panose="02010600040101010101" pitchFamily="2" charset="-122"/>
              </a:endParaRPr>
            </a:p>
          </p:txBody>
        </p:sp>
        <p:sp>
          <p:nvSpPr>
            <p:cNvPr id="2980" name="Text Box 18"/>
            <p:cNvSpPr>
              <a:spLocks noChangeArrowheads="1"/>
            </p:cNvSpPr>
            <p:nvPr/>
          </p:nvSpPr>
          <p:spPr bwMode="auto">
            <a:xfrm>
              <a:off x="1664" y="1921"/>
              <a:ext cx="515"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600" b="1">
                  <a:solidFill>
                    <a:srgbClr val="CC3300"/>
                  </a:solidFill>
                  <a:latin typeface="华文细黑" panose="02010600040101010101" pitchFamily="2" charset="-122"/>
                  <a:ea typeface="华文细黑" panose="02010600040101010101" pitchFamily="2" charset="-122"/>
                </a:rPr>
                <a:t>80</a:t>
              </a:r>
              <a:r>
                <a:rPr kumimoji="1" lang="zh-CN" altLang="en-US" sz="1600" b="1">
                  <a:solidFill>
                    <a:srgbClr val="CC3300"/>
                  </a:solidFill>
                  <a:latin typeface="华文细黑" panose="02010600040101010101" pitchFamily="2" charset="-122"/>
                  <a:ea typeface="华文细黑" panose="02010600040101010101" pitchFamily="2" charset="-122"/>
                </a:rPr>
                <a:t>年代</a:t>
              </a:r>
              <a:endParaRPr kumimoji="1" lang="zh-CN" altLang="en-US" sz="1600" b="1">
                <a:solidFill>
                  <a:srgbClr val="CC3300"/>
                </a:solidFill>
                <a:latin typeface="华文细黑" panose="02010600040101010101" pitchFamily="2" charset="-122"/>
                <a:ea typeface="华文细黑" panose="02010600040101010101" pitchFamily="2" charset="-122"/>
              </a:endParaRPr>
            </a:p>
          </p:txBody>
        </p:sp>
        <p:sp>
          <p:nvSpPr>
            <p:cNvPr id="2981" name="Text Box 19"/>
            <p:cNvSpPr>
              <a:spLocks noChangeArrowheads="1"/>
            </p:cNvSpPr>
            <p:nvPr/>
          </p:nvSpPr>
          <p:spPr bwMode="auto">
            <a:xfrm>
              <a:off x="2912" y="1935"/>
              <a:ext cx="387"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600" b="1">
                  <a:solidFill>
                    <a:srgbClr val="CC3300"/>
                  </a:solidFill>
                  <a:latin typeface="华文细黑" panose="02010600040101010101" pitchFamily="2" charset="-122"/>
                  <a:ea typeface="华文细黑" panose="02010600040101010101" pitchFamily="2" charset="-122"/>
                </a:rPr>
                <a:t>94</a:t>
              </a:r>
              <a:r>
                <a:rPr kumimoji="1" lang="zh-CN" altLang="en-US" sz="1600" b="1">
                  <a:solidFill>
                    <a:srgbClr val="CC3300"/>
                  </a:solidFill>
                  <a:latin typeface="华文细黑" panose="02010600040101010101" pitchFamily="2" charset="-122"/>
                  <a:ea typeface="华文细黑" panose="02010600040101010101" pitchFamily="2" charset="-122"/>
                </a:rPr>
                <a:t>年</a:t>
              </a:r>
              <a:endParaRPr kumimoji="1" lang="zh-CN" altLang="en-US" sz="1600" b="1">
                <a:solidFill>
                  <a:srgbClr val="CC3300"/>
                </a:solidFill>
                <a:latin typeface="华文细黑" panose="02010600040101010101" pitchFamily="2" charset="-122"/>
                <a:ea typeface="华文细黑" panose="02010600040101010101" pitchFamily="2" charset="-122"/>
              </a:endParaRPr>
            </a:p>
          </p:txBody>
        </p:sp>
        <p:sp>
          <p:nvSpPr>
            <p:cNvPr id="2982" name="Text Box 20"/>
            <p:cNvSpPr>
              <a:spLocks noChangeArrowheads="1"/>
            </p:cNvSpPr>
            <p:nvPr/>
          </p:nvSpPr>
          <p:spPr bwMode="auto">
            <a:xfrm>
              <a:off x="4214" y="1937"/>
              <a:ext cx="386"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600" b="1">
                  <a:solidFill>
                    <a:srgbClr val="CC3300"/>
                  </a:solidFill>
                  <a:latin typeface="华文细黑" panose="02010600040101010101" pitchFamily="2" charset="-122"/>
                  <a:ea typeface="华文细黑" panose="02010600040101010101" pitchFamily="2" charset="-122"/>
                </a:rPr>
                <a:t>99</a:t>
              </a:r>
              <a:r>
                <a:rPr kumimoji="1" lang="zh-CN" altLang="en-US" sz="1600" b="1">
                  <a:solidFill>
                    <a:srgbClr val="CC3300"/>
                  </a:solidFill>
                  <a:latin typeface="华文细黑" panose="02010600040101010101" pitchFamily="2" charset="-122"/>
                  <a:ea typeface="华文细黑" panose="02010600040101010101" pitchFamily="2" charset="-122"/>
                </a:rPr>
                <a:t>年</a:t>
              </a:r>
              <a:endParaRPr kumimoji="1" lang="zh-CN" altLang="en-US" sz="1600" b="1">
                <a:solidFill>
                  <a:srgbClr val="CC3300"/>
                </a:solidFill>
                <a:latin typeface="华文细黑" panose="02010600040101010101" pitchFamily="2" charset="-122"/>
                <a:ea typeface="华文细黑" panose="02010600040101010101" pitchFamily="2" charset="-122"/>
              </a:endParaRPr>
            </a:p>
          </p:txBody>
        </p:sp>
        <p:sp>
          <p:nvSpPr>
            <p:cNvPr id="2983" name="Text Box 21"/>
            <p:cNvSpPr>
              <a:spLocks noChangeArrowheads="1"/>
            </p:cNvSpPr>
            <p:nvPr/>
          </p:nvSpPr>
          <p:spPr bwMode="auto">
            <a:xfrm>
              <a:off x="2006" y="1461"/>
              <a:ext cx="644"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600" b="1">
                  <a:solidFill>
                    <a:srgbClr val="CC3300"/>
                  </a:solidFill>
                  <a:latin typeface="华文细黑" panose="02010600040101010101" pitchFamily="2" charset="-122"/>
                  <a:ea typeface="华文细黑" panose="02010600040101010101" pitchFamily="2" charset="-122"/>
                </a:rPr>
                <a:t>90</a:t>
              </a:r>
              <a:r>
                <a:rPr kumimoji="1" lang="zh-CN" altLang="en-US" sz="1600" b="1">
                  <a:solidFill>
                    <a:srgbClr val="CC3300"/>
                  </a:solidFill>
                  <a:latin typeface="华文细黑" panose="02010600040101010101" pitchFamily="2" charset="-122"/>
                  <a:ea typeface="华文细黑" panose="02010600040101010101" pitchFamily="2" charset="-122"/>
                </a:rPr>
                <a:t>年代初</a:t>
              </a:r>
              <a:endParaRPr kumimoji="1" lang="zh-CN" altLang="en-US" sz="1600" b="1">
                <a:solidFill>
                  <a:srgbClr val="CC3300"/>
                </a:solidFill>
                <a:latin typeface="华文细黑" panose="02010600040101010101" pitchFamily="2" charset="-122"/>
                <a:ea typeface="华文细黑" panose="02010600040101010101" pitchFamily="2" charset="-122"/>
              </a:endParaRPr>
            </a:p>
          </p:txBody>
        </p:sp>
        <p:sp>
          <p:nvSpPr>
            <p:cNvPr id="2984" name="Text Box 22"/>
            <p:cNvSpPr>
              <a:spLocks noChangeArrowheads="1"/>
            </p:cNvSpPr>
            <p:nvPr/>
          </p:nvSpPr>
          <p:spPr bwMode="auto">
            <a:xfrm>
              <a:off x="3448" y="1433"/>
              <a:ext cx="387"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600" b="1">
                  <a:solidFill>
                    <a:srgbClr val="CC3300"/>
                  </a:solidFill>
                  <a:latin typeface="华文细黑" panose="02010600040101010101" pitchFamily="2" charset="-122"/>
                  <a:ea typeface="华文细黑" panose="02010600040101010101" pitchFamily="2" charset="-122"/>
                </a:rPr>
                <a:t>98</a:t>
              </a:r>
              <a:r>
                <a:rPr kumimoji="1" lang="zh-CN" altLang="en-US" sz="1600" b="1">
                  <a:solidFill>
                    <a:srgbClr val="CC3300"/>
                  </a:solidFill>
                  <a:latin typeface="华文细黑" panose="02010600040101010101" pitchFamily="2" charset="-122"/>
                  <a:ea typeface="华文细黑" panose="02010600040101010101" pitchFamily="2" charset="-122"/>
                </a:rPr>
                <a:t>年</a:t>
              </a:r>
              <a:endParaRPr kumimoji="1" lang="zh-CN" altLang="en-US" sz="1600" b="1">
                <a:solidFill>
                  <a:srgbClr val="CC3300"/>
                </a:solidFill>
                <a:latin typeface="华文细黑" panose="02010600040101010101" pitchFamily="2" charset="-122"/>
                <a:ea typeface="华文细黑" panose="02010600040101010101" pitchFamily="2" charset="-122"/>
              </a:endParaRPr>
            </a:p>
          </p:txBody>
        </p:sp>
        <p:sp>
          <p:nvSpPr>
            <p:cNvPr id="2985" name="Text Box 23"/>
            <p:cNvSpPr>
              <a:spLocks noChangeArrowheads="1"/>
            </p:cNvSpPr>
            <p:nvPr/>
          </p:nvSpPr>
          <p:spPr bwMode="auto">
            <a:xfrm>
              <a:off x="1026" y="1461"/>
              <a:ext cx="400" cy="2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600" b="1">
                  <a:solidFill>
                    <a:srgbClr val="CC3300"/>
                  </a:solidFill>
                  <a:latin typeface="华文细黑" panose="02010600040101010101" pitchFamily="2" charset="-122"/>
                  <a:ea typeface="华文细黑" panose="02010600040101010101" pitchFamily="2" charset="-122"/>
                </a:rPr>
                <a:t>1976</a:t>
              </a:r>
              <a:endParaRPr kumimoji="1" lang="en-US" altLang="zh-CN" sz="1600" b="1">
                <a:solidFill>
                  <a:srgbClr val="CC3300"/>
                </a:solidFill>
                <a:latin typeface="华文细黑" panose="02010600040101010101" pitchFamily="2" charset="-122"/>
                <a:ea typeface="华文细黑" panose="02010600040101010101" pitchFamily="2" charset="-122"/>
              </a:endParaRPr>
            </a:p>
          </p:txBody>
        </p:sp>
        <p:sp>
          <p:nvSpPr>
            <p:cNvPr id="2986" name="Rectangle 24"/>
            <p:cNvSpPr>
              <a:spLocks noChangeArrowheads="1"/>
            </p:cNvSpPr>
            <p:nvPr/>
          </p:nvSpPr>
          <p:spPr bwMode="auto">
            <a:xfrm>
              <a:off x="3170" y="753"/>
              <a:ext cx="841" cy="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415" tIns="40991" rIns="48415" bIns="40991" anchor="ctr"/>
            <a:lstStyle>
              <a:lvl1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US" altLang="zh-CN" sz="1400">
                  <a:latin typeface="华文细黑" panose="02010600040101010101" pitchFamily="2" charset="-122"/>
                  <a:ea typeface="华文细黑" panose="02010600040101010101" pitchFamily="2" charset="-122"/>
                </a:rPr>
                <a:t>DWDM</a:t>
              </a:r>
              <a:endParaRPr kumimoji="1" lang="en-US" altLang="zh-CN" sz="1400">
                <a:latin typeface="华文细黑" panose="02010600040101010101" pitchFamily="2" charset="-122"/>
                <a:ea typeface="华文细黑" panose="02010600040101010101" pitchFamily="2" charset="-122"/>
              </a:endParaRPr>
            </a:p>
            <a:p>
              <a:pPr algn="ctr">
                <a:buSzPct val="100000"/>
              </a:pPr>
              <a:r>
                <a:rPr kumimoji="1" lang="en-US" altLang="zh-CN" sz="1400">
                  <a:latin typeface="华文细黑" panose="02010600040101010101" pitchFamily="2" charset="-122"/>
                  <a:ea typeface="华文细黑" panose="02010600040101010101" pitchFamily="2" charset="-122"/>
                </a:rPr>
                <a:t>   </a:t>
              </a:r>
              <a:r>
                <a:rPr kumimoji="1" lang="zh-CN" altLang="en-US" sz="1400">
                  <a:latin typeface="华文细黑" panose="02010600040101010101" pitchFamily="2" charset="-122"/>
                  <a:ea typeface="华文细黑" panose="02010600040101010101" pitchFamily="2" charset="-122"/>
                </a:rPr>
                <a:t>开始建设</a:t>
              </a:r>
              <a:endParaRPr kumimoji="1" lang="zh-CN" altLang="en-US" sz="1400">
                <a:latin typeface="华文细黑" panose="02010600040101010101" pitchFamily="2" charset="-122"/>
                <a:ea typeface="华文细黑" panose="02010600040101010101" pitchFamily="2" charset="-122"/>
              </a:endParaRPr>
            </a:p>
          </p:txBody>
        </p:sp>
        <p:sp>
          <p:nvSpPr>
            <p:cNvPr id="2987" name="Rectangle 25"/>
            <p:cNvSpPr>
              <a:spLocks noChangeArrowheads="1"/>
            </p:cNvSpPr>
            <p:nvPr/>
          </p:nvSpPr>
          <p:spPr bwMode="auto">
            <a:xfrm>
              <a:off x="1881" y="762"/>
              <a:ext cx="910" cy="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415" tIns="40991" rIns="48415" bIns="40991" anchor="ctr"/>
            <a:lstStyle>
              <a:lvl1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US" altLang="zh-CN" sz="1400">
                  <a:latin typeface="华文细黑" panose="02010600040101010101" pitchFamily="2" charset="-122"/>
                  <a:ea typeface="华文细黑" panose="02010600040101010101" pitchFamily="2" charset="-122"/>
                </a:rPr>
                <a:t>SDH</a:t>
              </a:r>
              <a:r>
                <a:rPr kumimoji="1" lang="zh-CN" altLang="en-US" sz="1400">
                  <a:latin typeface="华文细黑" panose="02010600040101010101" pitchFamily="2" charset="-122"/>
                  <a:ea typeface="华文细黑" panose="02010600040101010101" pitchFamily="2" charset="-122"/>
                </a:rPr>
                <a:t>标准完善</a:t>
              </a:r>
              <a:r>
                <a:rPr kumimoji="1" lang="en-US" altLang="zh-CN" sz="1400">
                  <a:latin typeface="华文细黑" panose="02010600040101010101" pitchFamily="2" charset="-122"/>
                  <a:ea typeface="华文细黑" panose="02010600040101010101" pitchFamily="2" charset="-122"/>
                </a:rPr>
                <a:t>PDH</a:t>
              </a:r>
              <a:r>
                <a:rPr kumimoji="1" lang="zh-CN" altLang="en-US" sz="1400">
                  <a:latin typeface="华文细黑" panose="02010600040101010101" pitchFamily="2" charset="-122"/>
                  <a:ea typeface="华文细黑" panose="02010600040101010101" pitchFamily="2" charset="-122"/>
                </a:rPr>
                <a:t>仍为主力</a:t>
              </a:r>
              <a:endParaRPr kumimoji="1" lang="zh-CN" altLang="en-US" sz="1400">
                <a:latin typeface="华文细黑" panose="02010600040101010101" pitchFamily="2" charset="-122"/>
                <a:ea typeface="华文细黑" panose="02010600040101010101" pitchFamily="2" charset="-122"/>
              </a:endParaRPr>
            </a:p>
          </p:txBody>
        </p:sp>
        <p:sp>
          <p:nvSpPr>
            <p:cNvPr id="2988" name="Rectangle 26"/>
            <p:cNvSpPr>
              <a:spLocks noChangeArrowheads="1"/>
            </p:cNvSpPr>
            <p:nvPr/>
          </p:nvSpPr>
          <p:spPr bwMode="auto">
            <a:xfrm>
              <a:off x="792" y="717"/>
              <a:ext cx="908" cy="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1985" tIns="40991" rIns="81985" bIns="40991" anchor="ctr"/>
            <a:lstStyle>
              <a:lvl1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zh-CN" altLang="en-US" sz="1400">
                  <a:latin typeface="华文细黑" panose="02010600040101010101" pitchFamily="2" charset="-122"/>
                  <a:ea typeface="华文细黑" panose="02010600040101010101" pitchFamily="2" charset="-122"/>
                </a:rPr>
                <a:t>实用化</a:t>
              </a:r>
              <a:endParaRPr kumimoji="1" lang="zh-CN" altLang="en-US" sz="1400">
                <a:latin typeface="华文细黑" panose="02010600040101010101" pitchFamily="2" charset="-122"/>
                <a:ea typeface="华文细黑" panose="02010600040101010101" pitchFamily="2" charset="-122"/>
              </a:endParaRPr>
            </a:p>
            <a:p>
              <a:pPr algn="ctr">
                <a:buSzPct val="100000"/>
              </a:pPr>
              <a:r>
                <a:rPr kumimoji="1" lang="zh-CN" altLang="en-US" sz="1400">
                  <a:latin typeface="华文细黑" panose="02010600040101010101" pitchFamily="2" charset="-122"/>
                  <a:ea typeface="华文细黑" panose="02010600040101010101" pitchFamily="2" charset="-122"/>
                </a:rPr>
                <a:t>产品出现</a:t>
              </a:r>
              <a:endParaRPr kumimoji="1" lang="zh-CN" altLang="en-US" sz="1400">
                <a:latin typeface="华文细黑" panose="02010600040101010101" pitchFamily="2" charset="-122"/>
                <a:ea typeface="华文细黑" panose="02010600040101010101" pitchFamily="2" charset="-122"/>
              </a:endParaRPr>
            </a:p>
          </p:txBody>
        </p:sp>
        <p:sp>
          <p:nvSpPr>
            <p:cNvPr id="2989" name="Text Box 27"/>
            <p:cNvSpPr>
              <a:spLocks noChangeArrowheads="1"/>
            </p:cNvSpPr>
            <p:nvPr/>
          </p:nvSpPr>
          <p:spPr bwMode="auto">
            <a:xfrm>
              <a:off x="2715" y="2412"/>
              <a:ext cx="791"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400">
                  <a:latin typeface="华文细黑" panose="02010600040101010101" pitchFamily="2" charset="-122"/>
                  <a:ea typeface="华文细黑" panose="02010600040101010101" pitchFamily="2" charset="-122"/>
                </a:rPr>
                <a:t>SDH</a:t>
              </a:r>
              <a:r>
                <a:rPr kumimoji="1" lang="zh-CN" altLang="en-US" sz="1400">
                  <a:latin typeface="华文细黑" panose="02010600040101010101" pitchFamily="2" charset="-122"/>
                  <a:ea typeface="华文细黑" panose="02010600040101010101" pitchFamily="2" charset="-122"/>
                </a:rPr>
                <a:t>逐步成为</a:t>
              </a:r>
              <a:endParaRPr kumimoji="1" lang="zh-CN" altLang="en-US" sz="1400">
                <a:latin typeface="华文细黑" panose="02010600040101010101" pitchFamily="2" charset="-122"/>
                <a:ea typeface="华文细黑" panose="02010600040101010101" pitchFamily="2" charset="-122"/>
              </a:endParaRPr>
            </a:p>
            <a:p>
              <a:pPr>
                <a:buSzPct val="100000"/>
              </a:pPr>
              <a:r>
                <a:rPr kumimoji="1" lang="zh-CN" altLang="en-US" sz="1400">
                  <a:latin typeface="华文细黑" panose="02010600040101010101" pitchFamily="2" charset="-122"/>
                  <a:ea typeface="华文细黑" panose="02010600040101010101" pitchFamily="2" charset="-122"/>
                </a:rPr>
                <a:t>传输主力设备</a:t>
              </a:r>
              <a:endParaRPr kumimoji="1" lang="zh-CN" altLang="en-US" sz="1400">
                <a:latin typeface="华文细黑" panose="02010600040101010101" pitchFamily="2" charset="-122"/>
                <a:ea typeface="华文细黑" panose="02010600040101010101" pitchFamily="2" charset="-122"/>
              </a:endParaRPr>
            </a:p>
          </p:txBody>
        </p:sp>
        <p:sp>
          <p:nvSpPr>
            <p:cNvPr id="2990" name="Text Box 28"/>
            <p:cNvSpPr>
              <a:spLocks noChangeArrowheads="1"/>
            </p:cNvSpPr>
            <p:nvPr/>
          </p:nvSpPr>
          <p:spPr bwMode="auto">
            <a:xfrm>
              <a:off x="1585" y="2421"/>
              <a:ext cx="791" cy="35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US" altLang="zh-CN" sz="1400">
                  <a:latin typeface="华文细黑" panose="02010600040101010101" pitchFamily="2" charset="-122"/>
                  <a:ea typeface="华文细黑" panose="02010600040101010101" pitchFamily="2" charset="-122"/>
                </a:rPr>
                <a:t>PDH</a:t>
              </a:r>
              <a:r>
                <a:rPr kumimoji="1" lang="zh-CN" altLang="en-US" sz="1400">
                  <a:latin typeface="华文细黑" panose="02010600040101010101" pitchFamily="2" charset="-122"/>
                  <a:ea typeface="华文细黑" panose="02010600040101010101" pitchFamily="2" charset="-122"/>
                </a:rPr>
                <a:t>产品开始</a:t>
              </a:r>
              <a:endParaRPr kumimoji="1" lang="zh-CN" altLang="en-US" sz="1400">
                <a:latin typeface="华文细黑" panose="02010600040101010101" pitchFamily="2" charset="-122"/>
                <a:ea typeface="华文细黑" panose="02010600040101010101" pitchFamily="2" charset="-122"/>
              </a:endParaRPr>
            </a:p>
            <a:p>
              <a:pPr algn="ctr">
                <a:buSzPct val="100000"/>
              </a:pPr>
              <a:r>
                <a:rPr kumimoji="1" lang="zh-CN" altLang="en-US" sz="1400">
                  <a:latin typeface="华文细黑" panose="02010600040101010101" pitchFamily="2" charset="-122"/>
                  <a:ea typeface="华文细黑" panose="02010600040101010101" pitchFamily="2" charset="-122"/>
                </a:rPr>
                <a:t>规模使用</a:t>
              </a:r>
              <a:endParaRPr kumimoji="1" lang="zh-CN" altLang="en-US" sz="1400">
                <a:latin typeface="华文细黑" panose="02010600040101010101" pitchFamily="2" charset="-122"/>
                <a:ea typeface="华文细黑" panose="02010600040101010101" pitchFamily="2" charset="-122"/>
              </a:endParaRPr>
            </a:p>
          </p:txBody>
        </p:sp>
        <p:sp>
          <p:nvSpPr>
            <p:cNvPr id="2991" name="Text Box 29"/>
            <p:cNvSpPr>
              <a:spLocks noChangeArrowheads="1"/>
            </p:cNvSpPr>
            <p:nvPr/>
          </p:nvSpPr>
          <p:spPr bwMode="auto">
            <a:xfrm>
              <a:off x="498" y="2418"/>
              <a:ext cx="678"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zh-CN" altLang="en-US" sz="1400">
                  <a:latin typeface="华文细黑" panose="02010600040101010101" pitchFamily="2" charset="-122"/>
                  <a:ea typeface="华文细黑" panose="02010600040101010101" pitchFamily="2" charset="-122"/>
                </a:rPr>
                <a:t>高锟提出</a:t>
              </a:r>
              <a:endParaRPr kumimoji="1" lang="zh-CN" altLang="en-US" sz="1400">
                <a:latin typeface="华文细黑" panose="02010600040101010101" pitchFamily="2" charset="-122"/>
                <a:ea typeface="华文细黑" panose="02010600040101010101" pitchFamily="2" charset="-122"/>
              </a:endParaRPr>
            </a:p>
            <a:p>
              <a:pPr algn="ctr">
                <a:buSzPct val="100000"/>
              </a:pPr>
              <a:r>
                <a:rPr kumimoji="1" lang="zh-CN" altLang="en-US" sz="1400">
                  <a:latin typeface="华文细黑" panose="02010600040101010101" pitchFamily="2" charset="-122"/>
                  <a:ea typeface="华文细黑" panose="02010600040101010101" pitchFamily="2" charset="-122"/>
                </a:rPr>
                <a:t>光传输理论</a:t>
              </a:r>
              <a:endParaRPr kumimoji="1" lang="zh-CN" altLang="en-US" sz="1400">
                <a:latin typeface="华文细黑" panose="02010600040101010101" pitchFamily="2" charset="-122"/>
                <a:ea typeface="华文细黑" panose="02010600040101010101" pitchFamily="2" charset="-122"/>
              </a:endParaRPr>
            </a:p>
          </p:txBody>
        </p:sp>
        <p:sp>
          <p:nvSpPr>
            <p:cNvPr id="2992" name="Oval 30"/>
            <p:cNvSpPr>
              <a:spLocks noChangeArrowheads="1"/>
            </p:cNvSpPr>
            <p:nvPr/>
          </p:nvSpPr>
          <p:spPr bwMode="auto">
            <a:xfrm>
              <a:off x="3815" y="2331"/>
              <a:ext cx="1106" cy="509"/>
            </a:xfrm>
            <a:prstGeom prst="ellipse">
              <a:avLst/>
            </a:prstGeom>
            <a:solidFill>
              <a:srgbClr val="EAEAEA"/>
            </a:solidFill>
            <a:ln w="9525" cap="flat" algn="ctr">
              <a:solidFill>
                <a:srgbClr val="C0C0C0"/>
              </a:solidFill>
              <a:prstDash val="solid"/>
              <a:round/>
              <a:headEnd type="none" w="med" len="med"/>
              <a:tailEnd type="none" w="med" len="med"/>
            </a:ln>
            <a:effectLst>
              <a:outerShdw dist="35921" dir="2700000" algn="ctr" rotWithShape="0">
                <a:schemeClr val="bg2"/>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993" name="Text Box 31"/>
            <p:cNvSpPr>
              <a:spLocks noChangeArrowheads="1"/>
            </p:cNvSpPr>
            <p:nvPr/>
          </p:nvSpPr>
          <p:spPr bwMode="auto">
            <a:xfrm>
              <a:off x="3913" y="2394"/>
              <a:ext cx="926" cy="3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2" tIns="45578" rIns="91152" bIns="45578"/>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US" altLang="zh-CN" sz="1400">
                  <a:latin typeface="华文细黑" panose="02010600040101010101" pitchFamily="2" charset="-122"/>
                  <a:ea typeface="华文细黑" panose="02010600040101010101" pitchFamily="2" charset="-122"/>
                </a:rPr>
                <a:t>DWDM</a:t>
              </a:r>
              <a:r>
                <a:rPr kumimoji="1" lang="zh-CN" altLang="en-US" sz="1400">
                  <a:latin typeface="华文细黑" panose="02010600040101010101" pitchFamily="2" charset="-122"/>
                  <a:ea typeface="华文细黑" panose="02010600040101010101" pitchFamily="2" charset="-122"/>
                </a:rPr>
                <a:t>规模建</a:t>
              </a:r>
              <a:endParaRPr kumimoji="1" lang="zh-CN" altLang="en-US" sz="1400">
                <a:latin typeface="华文细黑" panose="02010600040101010101" pitchFamily="2" charset="-122"/>
                <a:ea typeface="华文细黑" panose="02010600040101010101" pitchFamily="2" charset="-122"/>
              </a:endParaRPr>
            </a:p>
            <a:p>
              <a:pPr algn="ctr">
                <a:buSzPct val="100000"/>
              </a:pPr>
              <a:r>
                <a:rPr kumimoji="1" lang="zh-CN" altLang="en-US" sz="1400">
                  <a:latin typeface="华文细黑" panose="02010600040101010101" pitchFamily="2" charset="-122"/>
                  <a:ea typeface="华文细黑" panose="02010600040101010101" pitchFamily="2" charset="-122"/>
                </a:rPr>
                <a:t>设，全光网试验</a:t>
              </a:r>
              <a:endParaRPr kumimoji="1" lang="zh-CN" altLang="en-US" sz="1400">
                <a:latin typeface="华文细黑" panose="02010600040101010101" pitchFamily="2" charset="-122"/>
                <a:ea typeface="华文细黑" panose="02010600040101010101" pitchFamily="2" charset="-122"/>
              </a:endParaRPr>
            </a:p>
          </p:txBody>
        </p:sp>
        <p:grpSp>
          <p:nvGrpSpPr>
            <p:cNvPr id="2994" name="Group 946"/>
            <p:cNvGrpSpPr/>
            <p:nvPr/>
          </p:nvGrpSpPr>
          <p:grpSpPr bwMode="auto">
            <a:xfrm>
              <a:off x="929" y="1261"/>
              <a:ext cx="544" cy="187"/>
              <a:chOff x="1410" y="2922"/>
              <a:chExt cx="912" cy="384"/>
            </a:xfrm>
          </p:grpSpPr>
          <p:grpSp>
            <p:nvGrpSpPr>
              <p:cNvPr id="2995" name="Group 947"/>
              <p:cNvGrpSpPr/>
              <p:nvPr/>
            </p:nvGrpSpPr>
            <p:grpSpPr bwMode="auto">
              <a:xfrm>
                <a:off x="1403" y="2912"/>
                <a:ext cx="557" cy="300"/>
                <a:chOff x="1463040" y="2194560"/>
                <a:chExt cx="524256" cy="213360"/>
              </a:xfrm>
            </p:grpSpPr>
            <p:pic>
              <p:nvPicPr>
                <p:cNvPr id="2996" name="Freeform 33"/>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3040" y="2194560"/>
                  <a:ext cx="524256" cy="21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97" name="Rectangle 949"/>
                <p:cNvSpPr>
                  <a:spLocks noChangeArrowheads="1"/>
                </p:cNvSpPr>
                <p:nvPr/>
              </p:nvSpPr>
              <p:spPr bwMode="auto">
                <a:xfrm rot="10800000">
                  <a:off x="1469540" y="2201712"/>
                  <a:ext cx="512239" cy="197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998" name="Group 950"/>
              <p:cNvGrpSpPr/>
              <p:nvPr/>
            </p:nvGrpSpPr>
            <p:grpSpPr bwMode="auto">
              <a:xfrm>
                <a:off x="1701" y="3195"/>
                <a:ext cx="330" cy="120"/>
                <a:chOff x="1743456" y="2395728"/>
                <a:chExt cx="310896" cy="85344"/>
              </a:xfrm>
            </p:grpSpPr>
            <p:pic>
              <p:nvPicPr>
                <p:cNvPr id="2999" name="Freeform 34"/>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3456" y="2395728"/>
                  <a:ext cx="310896" cy="85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0" name="Rectangle 952"/>
                <p:cNvSpPr>
                  <a:spLocks noChangeArrowheads="1"/>
                </p:cNvSpPr>
                <p:nvPr/>
              </p:nvSpPr>
              <p:spPr bwMode="auto">
                <a:xfrm rot="10800000">
                  <a:off x="1748258" y="2398779"/>
                  <a:ext cx="301317" cy="76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01" name="Group 953"/>
              <p:cNvGrpSpPr/>
              <p:nvPr/>
            </p:nvGrpSpPr>
            <p:grpSpPr bwMode="auto">
              <a:xfrm>
                <a:off x="1772" y="2912"/>
                <a:ext cx="557" cy="300"/>
                <a:chOff x="1810512" y="2194560"/>
                <a:chExt cx="524256" cy="213360"/>
              </a:xfrm>
            </p:grpSpPr>
            <p:pic>
              <p:nvPicPr>
                <p:cNvPr id="3002" name="Freeform 35"/>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0512" y="2194560"/>
                  <a:ext cx="524256" cy="21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3" name="Rectangle 955"/>
                <p:cNvSpPr>
                  <a:spLocks noChangeArrowheads="1"/>
                </p:cNvSpPr>
                <p:nvPr/>
              </p:nvSpPr>
              <p:spPr bwMode="auto">
                <a:xfrm rot="10800000">
                  <a:off x="1816054" y="2202423"/>
                  <a:ext cx="512239" cy="197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04" name="Group 956"/>
              <p:cNvGrpSpPr/>
              <p:nvPr/>
            </p:nvGrpSpPr>
            <p:grpSpPr bwMode="auto">
              <a:xfrm>
                <a:off x="1772" y="3015"/>
                <a:ext cx="188" cy="197"/>
                <a:chOff x="1810512" y="2267712"/>
                <a:chExt cx="176784" cy="140208"/>
              </a:xfrm>
            </p:grpSpPr>
            <p:pic>
              <p:nvPicPr>
                <p:cNvPr id="3005" name="Freeform 36"/>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10512" y="2267712"/>
                  <a:ext cx="176784" cy="140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06" name="Rectangle 958"/>
                <p:cNvSpPr>
                  <a:spLocks noChangeArrowheads="1"/>
                </p:cNvSpPr>
                <p:nvPr/>
              </p:nvSpPr>
              <p:spPr bwMode="auto">
                <a:xfrm rot="10800000">
                  <a:off x="1816054" y="2273567"/>
                  <a:ext cx="165724" cy="12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pSp>
          <p:nvGrpSpPr>
            <p:cNvPr id="3007" name="Group 959"/>
            <p:cNvGrpSpPr/>
            <p:nvPr/>
          </p:nvGrpSpPr>
          <p:grpSpPr bwMode="auto">
            <a:xfrm>
              <a:off x="2072" y="1261"/>
              <a:ext cx="544" cy="187"/>
              <a:chOff x="1410" y="2922"/>
              <a:chExt cx="912" cy="384"/>
            </a:xfrm>
          </p:grpSpPr>
          <p:grpSp>
            <p:nvGrpSpPr>
              <p:cNvPr id="3008" name="Group 960"/>
              <p:cNvGrpSpPr/>
              <p:nvPr/>
            </p:nvGrpSpPr>
            <p:grpSpPr bwMode="auto">
              <a:xfrm>
                <a:off x="1403" y="2912"/>
                <a:ext cx="557" cy="300"/>
                <a:chOff x="3267456" y="2194560"/>
                <a:chExt cx="524256" cy="213360"/>
              </a:xfrm>
            </p:grpSpPr>
            <p:pic>
              <p:nvPicPr>
                <p:cNvPr id="3009" name="Freeform 38"/>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267456" y="2194560"/>
                  <a:ext cx="524256" cy="21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0" name="Rectangle 962"/>
                <p:cNvSpPr>
                  <a:spLocks noChangeArrowheads="1"/>
                </p:cNvSpPr>
                <p:nvPr/>
              </p:nvSpPr>
              <p:spPr bwMode="auto">
                <a:xfrm rot="10800000">
                  <a:off x="3273869" y="2201712"/>
                  <a:ext cx="512239" cy="197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11" name="Group 963"/>
              <p:cNvGrpSpPr/>
              <p:nvPr/>
            </p:nvGrpSpPr>
            <p:grpSpPr bwMode="auto">
              <a:xfrm>
                <a:off x="1701" y="3195"/>
                <a:ext cx="330" cy="120"/>
                <a:chOff x="3547872" y="2395728"/>
                <a:chExt cx="310896" cy="85344"/>
              </a:xfrm>
            </p:grpSpPr>
            <p:pic>
              <p:nvPicPr>
                <p:cNvPr id="3012" name="Freeform 39"/>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7872" y="2395728"/>
                  <a:ext cx="310896" cy="85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3" name="Rectangle 965"/>
                <p:cNvSpPr>
                  <a:spLocks noChangeArrowheads="1"/>
                </p:cNvSpPr>
                <p:nvPr/>
              </p:nvSpPr>
              <p:spPr bwMode="auto">
                <a:xfrm rot="10800000">
                  <a:off x="3552587" y="2398779"/>
                  <a:ext cx="301317" cy="76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14" name="Group 966"/>
              <p:cNvGrpSpPr/>
              <p:nvPr/>
            </p:nvGrpSpPr>
            <p:grpSpPr bwMode="auto">
              <a:xfrm>
                <a:off x="1772" y="2912"/>
                <a:ext cx="557" cy="300"/>
                <a:chOff x="3614928" y="2194560"/>
                <a:chExt cx="524256" cy="213360"/>
              </a:xfrm>
            </p:grpSpPr>
            <p:pic>
              <p:nvPicPr>
                <p:cNvPr id="3015" name="Freeform 40"/>
                <p:cNvPicPr preferRelativeResize="0">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4928" y="2194560"/>
                  <a:ext cx="524256" cy="213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6" name="Rectangle 968"/>
                <p:cNvSpPr>
                  <a:spLocks noChangeArrowheads="1"/>
                </p:cNvSpPr>
                <p:nvPr/>
              </p:nvSpPr>
              <p:spPr bwMode="auto">
                <a:xfrm rot="10800000">
                  <a:off x="3620383" y="2202423"/>
                  <a:ext cx="512239" cy="197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17" name="Group 969"/>
              <p:cNvGrpSpPr/>
              <p:nvPr/>
            </p:nvGrpSpPr>
            <p:grpSpPr bwMode="auto">
              <a:xfrm>
                <a:off x="1772" y="3015"/>
                <a:ext cx="188" cy="197"/>
                <a:chOff x="3614928" y="2267712"/>
                <a:chExt cx="176784" cy="140208"/>
              </a:xfrm>
            </p:grpSpPr>
            <p:pic>
              <p:nvPicPr>
                <p:cNvPr id="3018" name="Freeform 41"/>
                <p:cNvPicPr preferRelativeResize="0">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928" y="2267712"/>
                  <a:ext cx="176784" cy="140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19" name="Rectangle 971"/>
                <p:cNvSpPr>
                  <a:spLocks noChangeArrowheads="1"/>
                </p:cNvSpPr>
                <p:nvPr/>
              </p:nvSpPr>
              <p:spPr bwMode="auto">
                <a:xfrm rot="10800000">
                  <a:off x="3620383" y="2273567"/>
                  <a:ext cx="165724" cy="12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pSp>
          <p:nvGrpSpPr>
            <p:cNvPr id="3020" name="Group 972"/>
            <p:cNvGrpSpPr/>
            <p:nvPr/>
          </p:nvGrpSpPr>
          <p:grpSpPr bwMode="auto">
            <a:xfrm>
              <a:off x="3351" y="1243"/>
              <a:ext cx="544" cy="187"/>
              <a:chOff x="1410" y="2922"/>
              <a:chExt cx="912" cy="384"/>
            </a:xfrm>
          </p:grpSpPr>
          <p:grpSp>
            <p:nvGrpSpPr>
              <p:cNvPr id="3021" name="Group 973"/>
              <p:cNvGrpSpPr/>
              <p:nvPr/>
            </p:nvGrpSpPr>
            <p:grpSpPr bwMode="auto">
              <a:xfrm>
                <a:off x="1402" y="2915"/>
                <a:ext cx="557" cy="291"/>
                <a:chOff x="5285232" y="2170176"/>
                <a:chExt cx="524256" cy="207264"/>
              </a:xfrm>
            </p:grpSpPr>
            <p:pic>
              <p:nvPicPr>
                <p:cNvPr id="3022" name="Freeform 43"/>
                <p:cNvPicPr preferRelativeResize="0">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5232" y="2170176"/>
                  <a:ext cx="524256" cy="20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3" name="Rectangle 975"/>
                <p:cNvSpPr>
                  <a:spLocks noChangeArrowheads="1"/>
                </p:cNvSpPr>
                <p:nvPr/>
              </p:nvSpPr>
              <p:spPr bwMode="auto">
                <a:xfrm rot="10800000">
                  <a:off x="5292886" y="2175416"/>
                  <a:ext cx="512239" cy="197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24" name="Group 976"/>
              <p:cNvGrpSpPr/>
              <p:nvPr/>
            </p:nvGrpSpPr>
            <p:grpSpPr bwMode="auto">
              <a:xfrm>
                <a:off x="1700" y="3189"/>
                <a:ext cx="330" cy="129"/>
                <a:chOff x="5565648" y="2365248"/>
                <a:chExt cx="310896" cy="91440"/>
              </a:xfrm>
            </p:grpSpPr>
            <p:pic>
              <p:nvPicPr>
                <p:cNvPr id="3025" name="Freeform 44"/>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5648" y="2365248"/>
                  <a:ext cx="310896" cy="9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6" name="Rectangle 978"/>
                <p:cNvSpPr>
                  <a:spLocks noChangeArrowheads="1"/>
                </p:cNvSpPr>
                <p:nvPr/>
              </p:nvSpPr>
              <p:spPr bwMode="auto">
                <a:xfrm rot="10800000">
                  <a:off x="5571604" y="2372483"/>
                  <a:ext cx="301317" cy="76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27" name="Group 979"/>
              <p:cNvGrpSpPr/>
              <p:nvPr/>
            </p:nvGrpSpPr>
            <p:grpSpPr bwMode="auto">
              <a:xfrm>
                <a:off x="1771" y="2915"/>
                <a:ext cx="557" cy="291"/>
                <a:chOff x="5632704" y="2170176"/>
                <a:chExt cx="524256" cy="207264"/>
              </a:xfrm>
            </p:grpSpPr>
            <p:pic>
              <p:nvPicPr>
                <p:cNvPr id="3028" name="Freeform 45"/>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32704" y="2170176"/>
                  <a:ext cx="524256" cy="20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29" name="Rectangle 981"/>
                <p:cNvSpPr>
                  <a:spLocks noChangeArrowheads="1"/>
                </p:cNvSpPr>
                <p:nvPr/>
              </p:nvSpPr>
              <p:spPr bwMode="auto">
                <a:xfrm rot="10800000">
                  <a:off x="5639400" y="2176127"/>
                  <a:ext cx="512239" cy="197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30" name="Group 982"/>
              <p:cNvGrpSpPr/>
              <p:nvPr/>
            </p:nvGrpSpPr>
            <p:grpSpPr bwMode="auto">
              <a:xfrm>
                <a:off x="1771" y="3017"/>
                <a:ext cx="188" cy="189"/>
                <a:chOff x="5632704" y="2243328"/>
                <a:chExt cx="176784" cy="134112"/>
              </a:xfrm>
            </p:grpSpPr>
            <p:pic>
              <p:nvPicPr>
                <p:cNvPr id="3031" name="Freeform 46"/>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2704" y="2243328"/>
                  <a:ext cx="176784" cy="13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2" name="Rectangle 984"/>
                <p:cNvSpPr>
                  <a:spLocks noChangeArrowheads="1"/>
                </p:cNvSpPr>
                <p:nvPr/>
              </p:nvSpPr>
              <p:spPr bwMode="auto">
                <a:xfrm rot="10800000">
                  <a:off x="5639400" y="2247271"/>
                  <a:ext cx="165724" cy="12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pSp>
          <p:nvGrpSpPr>
            <p:cNvPr id="3033" name="Group 985"/>
            <p:cNvGrpSpPr/>
            <p:nvPr/>
          </p:nvGrpSpPr>
          <p:grpSpPr bwMode="auto">
            <a:xfrm flipV="1">
              <a:off x="566" y="2113"/>
              <a:ext cx="544" cy="182"/>
              <a:chOff x="1410" y="2922"/>
              <a:chExt cx="912" cy="384"/>
            </a:xfrm>
          </p:grpSpPr>
          <p:grpSp>
            <p:nvGrpSpPr>
              <p:cNvPr id="3034" name="Group 986"/>
              <p:cNvGrpSpPr/>
              <p:nvPr/>
            </p:nvGrpSpPr>
            <p:grpSpPr bwMode="auto">
              <a:xfrm flipV="1">
                <a:off x="1403" y="2913"/>
                <a:ext cx="557" cy="291"/>
                <a:chOff x="890016" y="3517392"/>
                <a:chExt cx="524256" cy="201168"/>
              </a:xfrm>
            </p:grpSpPr>
            <p:pic>
              <p:nvPicPr>
                <p:cNvPr id="3035" name="Freeform 48"/>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0016" y="3517392"/>
                  <a:ext cx="524256" cy="201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6" name="Rectangle 988"/>
                <p:cNvSpPr>
                  <a:spLocks noChangeArrowheads="1"/>
                </p:cNvSpPr>
                <p:nvPr/>
              </p:nvSpPr>
              <p:spPr bwMode="auto">
                <a:xfrm>
                  <a:off x="896511" y="3520501"/>
                  <a:ext cx="512239" cy="191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37" name="Group 989"/>
              <p:cNvGrpSpPr/>
              <p:nvPr/>
            </p:nvGrpSpPr>
            <p:grpSpPr bwMode="auto">
              <a:xfrm flipV="1">
                <a:off x="1701" y="3186"/>
                <a:ext cx="330" cy="132"/>
                <a:chOff x="1170432" y="3438144"/>
                <a:chExt cx="310896" cy="91440"/>
              </a:xfrm>
            </p:grpSpPr>
            <p:pic>
              <p:nvPicPr>
                <p:cNvPr id="3038" name="Freeform 49"/>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0432" y="3438144"/>
                  <a:ext cx="310896" cy="91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39" name="Rectangle 991"/>
                <p:cNvSpPr>
                  <a:spLocks noChangeArrowheads="1"/>
                </p:cNvSpPr>
                <p:nvPr/>
              </p:nvSpPr>
              <p:spPr bwMode="auto">
                <a:xfrm>
                  <a:off x="1175229" y="3446413"/>
                  <a:ext cx="301317" cy="7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40" name="Group 992"/>
              <p:cNvGrpSpPr/>
              <p:nvPr/>
            </p:nvGrpSpPr>
            <p:grpSpPr bwMode="auto">
              <a:xfrm flipV="1">
                <a:off x="1772" y="2913"/>
                <a:ext cx="557" cy="299"/>
                <a:chOff x="1237488" y="3511296"/>
                <a:chExt cx="524256" cy="207264"/>
              </a:xfrm>
            </p:grpSpPr>
            <p:pic>
              <p:nvPicPr>
                <p:cNvPr id="3041" name="Freeform 5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37488" y="3511296"/>
                  <a:ext cx="524256" cy="20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42" name="Rectangle 994"/>
                <p:cNvSpPr>
                  <a:spLocks noChangeArrowheads="1"/>
                </p:cNvSpPr>
                <p:nvPr/>
              </p:nvSpPr>
              <p:spPr bwMode="auto">
                <a:xfrm>
                  <a:off x="1243025" y="3519809"/>
                  <a:ext cx="512239" cy="191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43" name="Group 995"/>
              <p:cNvGrpSpPr/>
              <p:nvPr/>
            </p:nvGrpSpPr>
            <p:grpSpPr bwMode="auto">
              <a:xfrm flipV="1">
                <a:off x="1772" y="3010"/>
                <a:ext cx="188" cy="194"/>
                <a:chOff x="1237488" y="3517392"/>
                <a:chExt cx="176784" cy="134112"/>
              </a:xfrm>
            </p:grpSpPr>
            <p:pic>
              <p:nvPicPr>
                <p:cNvPr id="3044" name="Freeform 51"/>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37488" y="3517392"/>
                  <a:ext cx="176784" cy="13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45" name="Rectangle 997"/>
                <p:cNvSpPr>
                  <a:spLocks noChangeArrowheads="1"/>
                </p:cNvSpPr>
                <p:nvPr/>
              </p:nvSpPr>
              <p:spPr bwMode="auto">
                <a:xfrm>
                  <a:off x="1243025" y="3520501"/>
                  <a:ext cx="165724" cy="121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pSp>
          <p:nvGrpSpPr>
            <p:cNvPr id="3046" name="Group 998"/>
            <p:cNvGrpSpPr/>
            <p:nvPr/>
          </p:nvGrpSpPr>
          <p:grpSpPr bwMode="auto">
            <a:xfrm flipV="1">
              <a:off x="1609" y="2114"/>
              <a:ext cx="544" cy="182"/>
              <a:chOff x="1410" y="2922"/>
              <a:chExt cx="912" cy="384"/>
            </a:xfrm>
          </p:grpSpPr>
          <p:grpSp>
            <p:nvGrpSpPr>
              <p:cNvPr id="3047" name="Group 999"/>
              <p:cNvGrpSpPr/>
              <p:nvPr/>
            </p:nvGrpSpPr>
            <p:grpSpPr bwMode="auto">
              <a:xfrm flipV="1">
                <a:off x="1403" y="2915"/>
                <a:ext cx="557" cy="291"/>
                <a:chOff x="2535936" y="3517392"/>
                <a:chExt cx="524256" cy="201168"/>
              </a:xfrm>
            </p:grpSpPr>
            <p:pic>
              <p:nvPicPr>
                <p:cNvPr id="3048" name="Freeform 53"/>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535936" y="3517392"/>
                  <a:ext cx="524256" cy="201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49" name="Rectangle 1001"/>
                <p:cNvSpPr>
                  <a:spLocks noChangeArrowheads="1"/>
                </p:cNvSpPr>
                <p:nvPr/>
              </p:nvSpPr>
              <p:spPr bwMode="auto">
                <a:xfrm>
                  <a:off x="2542981" y="3521962"/>
                  <a:ext cx="512239" cy="191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50" name="Group 1002"/>
              <p:cNvGrpSpPr/>
              <p:nvPr/>
            </p:nvGrpSpPr>
            <p:grpSpPr bwMode="auto">
              <a:xfrm flipV="1">
                <a:off x="1700" y="3188"/>
                <a:ext cx="330" cy="123"/>
                <a:chOff x="2816352" y="3444240"/>
                <a:chExt cx="310896" cy="85344"/>
              </a:xfrm>
            </p:grpSpPr>
            <p:pic>
              <p:nvPicPr>
                <p:cNvPr id="3051" name="Freeform 54"/>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16352" y="3444240"/>
                  <a:ext cx="310896" cy="85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52" name="Rectangle 1004"/>
                <p:cNvSpPr>
                  <a:spLocks noChangeArrowheads="1"/>
                </p:cNvSpPr>
                <p:nvPr/>
              </p:nvSpPr>
              <p:spPr bwMode="auto">
                <a:xfrm>
                  <a:off x="2821699" y="3447874"/>
                  <a:ext cx="301317" cy="7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53" name="Group 1005"/>
              <p:cNvGrpSpPr/>
              <p:nvPr/>
            </p:nvGrpSpPr>
            <p:grpSpPr bwMode="auto">
              <a:xfrm flipV="1">
                <a:off x="1772" y="2915"/>
                <a:ext cx="557" cy="291"/>
                <a:chOff x="2883408" y="3517392"/>
                <a:chExt cx="524256" cy="201168"/>
              </a:xfrm>
            </p:grpSpPr>
            <p:pic>
              <p:nvPicPr>
                <p:cNvPr id="3054" name="Freeform 55"/>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83408" y="3517392"/>
                  <a:ext cx="524256" cy="201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55" name="Rectangle 1007"/>
                <p:cNvSpPr>
                  <a:spLocks noChangeArrowheads="1"/>
                </p:cNvSpPr>
                <p:nvPr/>
              </p:nvSpPr>
              <p:spPr bwMode="auto">
                <a:xfrm>
                  <a:off x="2889495" y="3521270"/>
                  <a:ext cx="512239" cy="191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56" name="Group 1008"/>
              <p:cNvGrpSpPr/>
              <p:nvPr/>
            </p:nvGrpSpPr>
            <p:grpSpPr bwMode="auto">
              <a:xfrm flipV="1">
                <a:off x="1772" y="3012"/>
                <a:ext cx="188" cy="194"/>
                <a:chOff x="2883408" y="3517392"/>
                <a:chExt cx="176784" cy="134112"/>
              </a:xfrm>
            </p:grpSpPr>
            <p:pic>
              <p:nvPicPr>
                <p:cNvPr id="3057" name="Freeform 56"/>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883408" y="3517392"/>
                  <a:ext cx="176784" cy="13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58" name="Rectangle 1010"/>
                <p:cNvSpPr>
                  <a:spLocks noChangeArrowheads="1"/>
                </p:cNvSpPr>
                <p:nvPr/>
              </p:nvSpPr>
              <p:spPr bwMode="auto">
                <a:xfrm>
                  <a:off x="2889495" y="3521962"/>
                  <a:ext cx="165724" cy="121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sp>
          <p:nvSpPr>
            <p:cNvPr id="3059" name="Oval 57"/>
            <p:cNvSpPr>
              <a:spLocks noChangeArrowheads="1"/>
            </p:cNvSpPr>
            <p:nvPr/>
          </p:nvSpPr>
          <p:spPr bwMode="auto">
            <a:xfrm>
              <a:off x="4287" y="736"/>
              <a:ext cx="998" cy="499"/>
            </a:xfrm>
            <a:prstGeom prst="ellipse">
              <a:avLst/>
            </a:prstGeom>
            <a:solidFill>
              <a:srgbClr val="EAEAEA"/>
            </a:solidFill>
            <a:ln w="9525" cap="flat" algn="ctr">
              <a:solidFill>
                <a:srgbClr val="C0C0C0"/>
              </a:solidFill>
              <a:prstDash val="solid"/>
              <a:round/>
              <a:headEnd type="none" w="med" len="med"/>
              <a:tailEnd type="none" w="med" len="med"/>
            </a:ln>
            <a:effectLst>
              <a:outerShdw dist="35921" dir="2700000" algn="ctr" rotWithShape="0">
                <a:schemeClr val="bg2"/>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060" name="Rectangle 58"/>
            <p:cNvSpPr>
              <a:spLocks noChangeArrowheads="1"/>
            </p:cNvSpPr>
            <p:nvPr/>
          </p:nvSpPr>
          <p:spPr bwMode="auto">
            <a:xfrm>
              <a:off x="4378" y="781"/>
              <a:ext cx="841" cy="4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8415" tIns="40991" rIns="48415" bIns="40991" anchor="ctr"/>
            <a:lstStyle>
              <a:lvl1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2105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2105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US" altLang="zh-CN" sz="1400">
                  <a:latin typeface="华文细黑" panose="02010600040101010101" pitchFamily="2" charset="-122"/>
                  <a:ea typeface="华文细黑" panose="02010600040101010101" pitchFamily="2" charset="-122"/>
                </a:rPr>
                <a:t>MSTP/ASON</a:t>
              </a:r>
              <a:endParaRPr kumimoji="1" lang="en-US" altLang="zh-CN" sz="1400">
                <a:latin typeface="华文细黑" panose="02010600040101010101" pitchFamily="2" charset="-122"/>
                <a:ea typeface="华文细黑" panose="02010600040101010101" pitchFamily="2" charset="-122"/>
              </a:endParaRPr>
            </a:p>
          </p:txBody>
        </p:sp>
        <p:grpSp>
          <p:nvGrpSpPr>
            <p:cNvPr id="3061" name="Group 1013"/>
            <p:cNvGrpSpPr/>
            <p:nvPr/>
          </p:nvGrpSpPr>
          <p:grpSpPr bwMode="auto">
            <a:xfrm>
              <a:off x="4559" y="1271"/>
              <a:ext cx="544" cy="187"/>
              <a:chOff x="1410" y="2922"/>
              <a:chExt cx="912" cy="384"/>
            </a:xfrm>
          </p:grpSpPr>
          <p:grpSp>
            <p:nvGrpSpPr>
              <p:cNvPr id="3062" name="Group 1014"/>
              <p:cNvGrpSpPr/>
              <p:nvPr/>
            </p:nvGrpSpPr>
            <p:grpSpPr bwMode="auto">
              <a:xfrm>
                <a:off x="1403" y="2917"/>
                <a:ext cx="557" cy="291"/>
                <a:chOff x="7193280" y="2212848"/>
                <a:chExt cx="524256" cy="207264"/>
              </a:xfrm>
            </p:grpSpPr>
            <p:pic>
              <p:nvPicPr>
                <p:cNvPr id="3063" name="Freeform 60"/>
                <p:cNvPicPr preferRelativeResize="0">
                  <a:picLocks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193280" y="2212848"/>
                  <a:ext cx="524256" cy="20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64" name="Rectangle 1016"/>
                <p:cNvSpPr>
                  <a:spLocks noChangeArrowheads="1"/>
                </p:cNvSpPr>
                <p:nvPr/>
              </p:nvSpPr>
              <p:spPr bwMode="auto">
                <a:xfrm rot="10800000">
                  <a:off x="7199823" y="2216321"/>
                  <a:ext cx="512239" cy="197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65" name="Group 1017"/>
              <p:cNvGrpSpPr/>
              <p:nvPr/>
            </p:nvGrpSpPr>
            <p:grpSpPr bwMode="auto">
              <a:xfrm>
                <a:off x="1701" y="3191"/>
                <a:ext cx="330" cy="120"/>
                <a:chOff x="7473696" y="2407920"/>
                <a:chExt cx="310896" cy="85344"/>
              </a:xfrm>
            </p:grpSpPr>
            <p:pic>
              <p:nvPicPr>
                <p:cNvPr id="3066" name="Freeform 61"/>
                <p:cNvPicPr preferRelativeResize="0">
                  <a:picLocks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7473696" y="2407920"/>
                  <a:ext cx="310896" cy="85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67" name="Rectangle 1019"/>
                <p:cNvSpPr>
                  <a:spLocks noChangeArrowheads="1"/>
                </p:cNvSpPr>
                <p:nvPr/>
              </p:nvSpPr>
              <p:spPr bwMode="auto">
                <a:xfrm rot="10800000">
                  <a:off x="7478541" y="2413388"/>
                  <a:ext cx="301317" cy="761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68" name="Group 1020"/>
              <p:cNvGrpSpPr/>
              <p:nvPr/>
            </p:nvGrpSpPr>
            <p:grpSpPr bwMode="auto">
              <a:xfrm>
                <a:off x="1772" y="2917"/>
                <a:ext cx="557" cy="291"/>
                <a:chOff x="7540752" y="2212848"/>
                <a:chExt cx="524256" cy="207264"/>
              </a:xfrm>
            </p:grpSpPr>
            <p:pic>
              <p:nvPicPr>
                <p:cNvPr id="3069" name="Freeform 62"/>
                <p:cNvPicPr preferRelativeResize="0">
                  <a:picLocks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7540752" y="2212848"/>
                  <a:ext cx="524256" cy="2072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0" name="Rectangle 1022"/>
                <p:cNvSpPr>
                  <a:spLocks noChangeArrowheads="1"/>
                </p:cNvSpPr>
                <p:nvPr/>
              </p:nvSpPr>
              <p:spPr bwMode="auto">
                <a:xfrm rot="10800000">
                  <a:off x="7546337" y="2217032"/>
                  <a:ext cx="512239" cy="197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71" name="Group 1023"/>
              <p:cNvGrpSpPr/>
              <p:nvPr/>
            </p:nvGrpSpPr>
            <p:grpSpPr bwMode="auto">
              <a:xfrm>
                <a:off x="1772" y="3011"/>
                <a:ext cx="188" cy="197"/>
                <a:chOff x="7540752" y="2279904"/>
                <a:chExt cx="176784" cy="140208"/>
              </a:xfrm>
            </p:grpSpPr>
            <p:pic>
              <p:nvPicPr>
                <p:cNvPr id="3072" name="Freeform 63"/>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540752" y="2279904"/>
                  <a:ext cx="176784" cy="140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3" name="Rectangle 1"/>
                <p:cNvSpPr>
                  <a:spLocks noChangeArrowheads="1"/>
                </p:cNvSpPr>
                <p:nvPr/>
              </p:nvSpPr>
              <p:spPr bwMode="auto">
                <a:xfrm rot="10800000">
                  <a:off x="7546337" y="2288176"/>
                  <a:ext cx="165724" cy="125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sp>
          <p:nvSpPr>
            <p:cNvPr id="3074" name="Rectangle 64"/>
            <p:cNvSpPr>
              <a:spLocks noChangeArrowheads="1"/>
            </p:cNvSpPr>
            <p:nvPr/>
          </p:nvSpPr>
          <p:spPr bwMode="auto">
            <a:xfrm>
              <a:off x="4649" y="1415"/>
              <a:ext cx="389"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US" altLang="zh-CN" sz="1600" b="1">
                  <a:solidFill>
                    <a:srgbClr val="CC3300"/>
                  </a:solidFill>
                  <a:latin typeface="华文细黑" panose="02010600040101010101" pitchFamily="2" charset="-122"/>
                  <a:ea typeface="华文细黑" panose="02010600040101010101" pitchFamily="2" charset="-122"/>
                </a:rPr>
                <a:t>02</a:t>
              </a:r>
              <a:r>
                <a:rPr kumimoji="1" lang="zh-CN" altLang="en-US" sz="1600" b="1">
                  <a:solidFill>
                    <a:srgbClr val="CC3300"/>
                  </a:solidFill>
                  <a:latin typeface="华文细黑" panose="02010600040101010101" pitchFamily="2" charset="-122"/>
                  <a:ea typeface="华文细黑" panose="02010600040101010101" pitchFamily="2" charset="-122"/>
                </a:rPr>
                <a:t>年</a:t>
              </a:r>
              <a:endParaRPr kumimoji="1" lang="zh-CN" altLang="en-US" sz="1600" b="1">
                <a:solidFill>
                  <a:srgbClr val="CC3300"/>
                </a:solidFill>
                <a:latin typeface="华文细黑" panose="02010600040101010101" pitchFamily="2" charset="-122"/>
                <a:ea typeface="华文细黑" panose="02010600040101010101" pitchFamily="2" charset="-122"/>
              </a:endParaRPr>
            </a:p>
          </p:txBody>
        </p:sp>
        <p:grpSp>
          <p:nvGrpSpPr>
            <p:cNvPr id="3075" name="Group 3"/>
            <p:cNvGrpSpPr/>
            <p:nvPr/>
          </p:nvGrpSpPr>
          <p:grpSpPr bwMode="auto">
            <a:xfrm flipV="1">
              <a:off x="2789" y="2115"/>
              <a:ext cx="544" cy="182"/>
              <a:chOff x="1410" y="2922"/>
              <a:chExt cx="912" cy="384"/>
            </a:xfrm>
          </p:grpSpPr>
          <p:grpSp>
            <p:nvGrpSpPr>
              <p:cNvPr id="3076" name="Group 4"/>
              <p:cNvGrpSpPr/>
              <p:nvPr/>
            </p:nvGrpSpPr>
            <p:grpSpPr bwMode="auto">
              <a:xfrm flipV="1">
                <a:off x="1405" y="2917"/>
                <a:ext cx="557" cy="291"/>
                <a:chOff x="4401312" y="3517392"/>
                <a:chExt cx="524256" cy="201168"/>
              </a:xfrm>
            </p:grpSpPr>
            <p:pic>
              <p:nvPicPr>
                <p:cNvPr id="3077" name="Freeform 66"/>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01312" y="3517392"/>
                  <a:ext cx="524256" cy="201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8" name="Rectangle 6"/>
                <p:cNvSpPr>
                  <a:spLocks noChangeArrowheads="1"/>
                </p:cNvSpPr>
                <p:nvPr/>
              </p:nvSpPr>
              <p:spPr bwMode="auto">
                <a:xfrm>
                  <a:off x="4405718" y="3523423"/>
                  <a:ext cx="512239" cy="191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79" name="Group 7"/>
              <p:cNvGrpSpPr/>
              <p:nvPr/>
            </p:nvGrpSpPr>
            <p:grpSpPr bwMode="auto">
              <a:xfrm flipV="1">
                <a:off x="1697" y="3190"/>
                <a:ext cx="337" cy="123"/>
                <a:chOff x="4675632" y="3444240"/>
                <a:chExt cx="316992" cy="85344"/>
              </a:xfrm>
            </p:grpSpPr>
            <p:pic>
              <p:nvPicPr>
                <p:cNvPr id="3080" name="Freeform 67"/>
                <p:cNvPicPr preferRelativeResize="0">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4675632" y="3444240"/>
                  <a:ext cx="316992" cy="85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1" name="Rectangle 9"/>
                <p:cNvSpPr>
                  <a:spLocks noChangeArrowheads="1"/>
                </p:cNvSpPr>
                <p:nvPr/>
              </p:nvSpPr>
              <p:spPr bwMode="auto">
                <a:xfrm>
                  <a:off x="4684436" y="3449335"/>
                  <a:ext cx="301317" cy="7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82" name="Group 10"/>
              <p:cNvGrpSpPr/>
              <p:nvPr/>
            </p:nvGrpSpPr>
            <p:grpSpPr bwMode="auto">
              <a:xfrm flipV="1">
                <a:off x="1774" y="2917"/>
                <a:ext cx="557" cy="291"/>
                <a:chOff x="4748784" y="3517392"/>
                <a:chExt cx="524256" cy="201168"/>
              </a:xfrm>
            </p:grpSpPr>
            <p:pic>
              <p:nvPicPr>
                <p:cNvPr id="3083" name="Freeform 68"/>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748784" y="3517392"/>
                  <a:ext cx="524256" cy="201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4" name="Rectangle 12"/>
                <p:cNvSpPr>
                  <a:spLocks noChangeArrowheads="1"/>
                </p:cNvSpPr>
                <p:nvPr/>
              </p:nvSpPr>
              <p:spPr bwMode="auto">
                <a:xfrm>
                  <a:off x="4752232" y="3522731"/>
                  <a:ext cx="512239" cy="191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85" name="Group 13"/>
              <p:cNvGrpSpPr/>
              <p:nvPr/>
            </p:nvGrpSpPr>
            <p:grpSpPr bwMode="auto">
              <a:xfrm flipV="1">
                <a:off x="1774" y="3014"/>
                <a:ext cx="188" cy="194"/>
                <a:chOff x="4748784" y="3517392"/>
                <a:chExt cx="176784" cy="134112"/>
              </a:xfrm>
            </p:grpSpPr>
            <p:pic>
              <p:nvPicPr>
                <p:cNvPr id="3086" name="Freeform 69"/>
                <p:cNvPicPr preferRelativeResize="0">
                  <a:picLocks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748784" y="3517392"/>
                  <a:ext cx="176784" cy="13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87" name="Rectangle 15"/>
                <p:cNvSpPr>
                  <a:spLocks noChangeArrowheads="1"/>
                </p:cNvSpPr>
                <p:nvPr/>
              </p:nvSpPr>
              <p:spPr bwMode="auto">
                <a:xfrm>
                  <a:off x="4752232" y="3523423"/>
                  <a:ext cx="165724" cy="121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pSp>
          <p:nvGrpSpPr>
            <p:cNvPr id="3088" name="Group 16"/>
            <p:cNvGrpSpPr/>
            <p:nvPr/>
          </p:nvGrpSpPr>
          <p:grpSpPr bwMode="auto">
            <a:xfrm flipV="1">
              <a:off x="4105" y="2115"/>
              <a:ext cx="544" cy="182"/>
              <a:chOff x="1410" y="2922"/>
              <a:chExt cx="912" cy="384"/>
            </a:xfrm>
          </p:grpSpPr>
          <p:grpSp>
            <p:nvGrpSpPr>
              <p:cNvPr id="3089" name="Group 17"/>
              <p:cNvGrpSpPr/>
              <p:nvPr/>
            </p:nvGrpSpPr>
            <p:grpSpPr bwMode="auto">
              <a:xfrm flipV="1">
                <a:off x="1407" y="2917"/>
                <a:ext cx="557" cy="291"/>
                <a:chOff x="6480048" y="3517392"/>
                <a:chExt cx="524256" cy="201168"/>
              </a:xfrm>
            </p:grpSpPr>
            <p:pic>
              <p:nvPicPr>
                <p:cNvPr id="3090" name="Freeform 71"/>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480048" y="3517392"/>
                  <a:ext cx="524256" cy="201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1" name="Rectangle 19"/>
                <p:cNvSpPr>
                  <a:spLocks noChangeArrowheads="1"/>
                </p:cNvSpPr>
                <p:nvPr/>
              </p:nvSpPr>
              <p:spPr bwMode="auto">
                <a:xfrm>
                  <a:off x="6483143" y="3523423"/>
                  <a:ext cx="512239" cy="191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92" name="Group 20"/>
              <p:cNvGrpSpPr/>
              <p:nvPr/>
            </p:nvGrpSpPr>
            <p:grpSpPr bwMode="auto">
              <a:xfrm flipV="1">
                <a:off x="1698" y="3190"/>
                <a:ext cx="337" cy="123"/>
                <a:chOff x="6754368" y="3444240"/>
                <a:chExt cx="316992" cy="85344"/>
              </a:xfrm>
            </p:grpSpPr>
            <p:pic>
              <p:nvPicPr>
                <p:cNvPr id="3093" name="Freeform 72"/>
                <p:cNvPicPr preferRelativeResize="0">
                  <a:picLocks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6754368" y="3444240"/>
                  <a:ext cx="316992" cy="853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4" name="Rectangle 22"/>
                <p:cNvSpPr>
                  <a:spLocks noChangeArrowheads="1"/>
                </p:cNvSpPr>
                <p:nvPr/>
              </p:nvSpPr>
              <p:spPr bwMode="auto">
                <a:xfrm>
                  <a:off x="6761861" y="3449335"/>
                  <a:ext cx="301317" cy="740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95" name="Group 23"/>
              <p:cNvGrpSpPr/>
              <p:nvPr/>
            </p:nvGrpSpPr>
            <p:grpSpPr bwMode="auto">
              <a:xfrm flipV="1">
                <a:off x="1769" y="2917"/>
                <a:ext cx="557" cy="291"/>
                <a:chOff x="6821424" y="3517392"/>
                <a:chExt cx="524256" cy="201168"/>
              </a:xfrm>
            </p:grpSpPr>
            <p:pic>
              <p:nvPicPr>
                <p:cNvPr id="3096" name="Freeform 73"/>
                <p:cNvPicPr preferRelativeResize="0">
                  <a:picLocks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821424" y="3517392"/>
                  <a:ext cx="524256" cy="2011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97" name="Rectangle 25"/>
                <p:cNvSpPr>
                  <a:spLocks noChangeArrowheads="1"/>
                </p:cNvSpPr>
                <p:nvPr/>
              </p:nvSpPr>
              <p:spPr bwMode="auto">
                <a:xfrm>
                  <a:off x="6829657" y="3522731"/>
                  <a:ext cx="512239" cy="1917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098" name="Group 26"/>
              <p:cNvGrpSpPr/>
              <p:nvPr/>
            </p:nvGrpSpPr>
            <p:grpSpPr bwMode="auto">
              <a:xfrm flipV="1">
                <a:off x="1769" y="3014"/>
                <a:ext cx="194" cy="194"/>
                <a:chOff x="6821424" y="3517392"/>
                <a:chExt cx="182880" cy="134112"/>
              </a:xfrm>
            </p:grpSpPr>
            <p:pic>
              <p:nvPicPr>
                <p:cNvPr id="3099" name="Freeform 74"/>
                <p:cNvPicPr preferRelativeResize="0">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821424" y="3517392"/>
                  <a:ext cx="182880" cy="134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0" name="Rectangle 28"/>
                <p:cNvSpPr>
                  <a:spLocks noChangeArrowheads="1"/>
                </p:cNvSpPr>
                <p:nvPr/>
              </p:nvSpPr>
              <p:spPr bwMode="auto">
                <a:xfrm>
                  <a:off x="6829657" y="3523423"/>
                  <a:ext cx="165724" cy="1218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9" name="Text Box 2"/>
          <p:cNvSpPr>
            <a:spLocks noChangeArrowheads="1"/>
          </p:cNvSpPr>
          <p:nvPr/>
        </p:nvSpPr>
        <p:spPr bwMode="auto">
          <a:xfrm>
            <a:off x="6157913" y="1204913"/>
            <a:ext cx="1643062"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400" b="1">
                <a:solidFill>
                  <a:srgbClr val="000099"/>
                </a:solidFill>
                <a:latin typeface="Arial" panose="020B0604020202020204" pitchFamily="34" charset="0"/>
                <a:ea typeface="宋体" panose="02010600030101010101" pitchFamily="2" charset="-122"/>
              </a:rPr>
              <a:t>iManager T2000/T2100</a:t>
            </a:r>
            <a:endParaRPr kumimoji="1" lang="en-US" altLang="zh-CN" sz="1400" b="1">
              <a:solidFill>
                <a:srgbClr val="000099"/>
              </a:solidFill>
              <a:latin typeface="Arial" panose="020B0604020202020204" pitchFamily="34" charset="0"/>
              <a:ea typeface="宋体" panose="02010600030101010101" pitchFamily="2" charset="-122"/>
            </a:endParaRPr>
          </a:p>
        </p:txBody>
      </p:sp>
      <p:sp>
        <p:nvSpPr>
          <p:cNvPr id="2730" name="Rectangle 4"/>
          <p:cNvSpPr>
            <a:spLocks noChangeArrowheads="1"/>
          </p:cNvSpPr>
          <p:nvPr/>
        </p:nvSpPr>
        <p:spPr bwMode="auto">
          <a:xfrm>
            <a:off x="1770063" y="3294063"/>
            <a:ext cx="4552950" cy="68262"/>
          </a:xfrm>
          <a:prstGeom prst="rect">
            <a:avLst/>
          </a:prstGeom>
          <a:solidFill>
            <a:srgbClr val="CCFFFF"/>
          </a:solidFill>
          <a:ln w="9525" cap="flat" algn="ctr">
            <a:prstDash val="solid"/>
            <a:miter lim="800000"/>
            <a:headEnd type="none" w="med" len="med"/>
            <a:tailEnd type="none" w="med" len="med"/>
          </a:ln>
          <a:scene3d>
            <a:camera prst="legacyObliqueTopLeft">
              <a:rot lat="21299992" lon="0" rev="0"/>
            </a:camera>
            <a:lightRig rig="legacyFlat2" dir="t"/>
          </a:scene3d>
          <a:sp3d extrusionH="2513000" prstMaterial="legacyMatte">
            <a:bevelT w="13500" h="13500" prst="angle"/>
            <a:bevelB w="13500" h="13500" prst="angle"/>
            <a:extrusionClr>
              <a:srgbClr val="CCFFFF"/>
            </a:extrusionClr>
            <a:contourClr>
              <a:srgbClr val="CCFFFF"/>
            </a:contourClr>
          </a:sp3d>
        </p:spPr>
        <p:txBody>
          <a:bodyPr wrap="none" anchor="ctr">
            <a:flatTx/>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31" name="Line 5"/>
          <p:cNvSpPr>
            <a:spLocks noChangeShapeType="1"/>
          </p:cNvSpPr>
          <p:nvPr/>
        </p:nvSpPr>
        <p:spPr bwMode="auto">
          <a:xfrm flipV="1">
            <a:off x="5364163" y="3097213"/>
            <a:ext cx="479425" cy="663575"/>
          </a:xfrm>
          <a:prstGeom prst="line">
            <a:avLst/>
          </a:prstGeom>
          <a:noFill/>
          <a:ln w="28575" cap="flat" algn="ctr">
            <a:solidFill>
              <a:srgbClr val="CC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732" name="Oval 6"/>
          <p:cNvSpPr>
            <a:spLocks noChangeArrowheads="1"/>
          </p:cNvSpPr>
          <p:nvPr/>
        </p:nvSpPr>
        <p:spPr bwMode="auto">
          <a:xfrm>
            <a:off x="4746625" y="2765425"/>
            <a:ext cx="1073150" cy="530225"/>
          </a:xfrm>
          <a:prstGeom prst="ellips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33" name="Rectangle 7"/>
          <p:cNvSpPr>
            <a:spLocks noChangeArrowheads="1"/>
          </p:cNvSpPr>
          <p:nvPr/>
        </p:nvSpPr>
        <p:spPr bwMode="auto">
          <a:xfrm>
            <a:off x="2071688" y="5754688"/>
            <a:ext cx="4662487" cy="96837"/>
          </a:xfrm>
          <a:prstGeom prst="rect">
            <a:avLst/>
          </a:prstGeom>
          <a:solidFill>
            <a:srgbClr val="CFE5D5"/>
          </a:solidFill>
          <a:ln w="9525" cap="flat" algn="ctr">
            <a:prstDash val="solid"/>
            <a:miter lim="800000"/>
            <a:headEnd type="none" w="med" len="med"/>
            <a:tailEnd type="none" w="med" len="med"/>
          </a:ln>
          <a:scene3d>
            <a:camera prst="legacyObliqueTopLeft">
              <a:rot lat="21299992" lon="0" rev="0"/>
            </a:camera>
            <a:lightRig rig="legacyFlat2" dir="t"/>
          </a:scene3d>
          <a:sp3d extrusionH="3274999" prstMaterial="legacyMatte">
            <a:bevelT w="13500" h="13500" prst="angle"/>
            <a:bevelB w="13500" h="13500" prst="angle"/>
            <a:extrusionClr>
              <a:srgbClr val="CFE5D5"/>
            </a:extrusionClr>
            <a:contourClr>
              <a:srgbClr val="CFE5D5"/>
            </a:contourClr>
          </a:sp3d>
        </p:spPr>
        <p:txBody>
          <a:bodyPr wrap="none" anchor="ctr">
            <a:flatTx/>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34" name="Rectangle 8"/>
          <p:cNvSpPr>
            <a:spLocks noChangeArrowheads="1"/>
          </p:cNvSpPr>
          <p:nvPr/>
        </p:nvSpPr>
        <p:spPr bwMode="auto">
          <a:xfrm flipV="1">
            <a:off x="1935163" y="4492625"/>
            <a:ext cx="4594225" cy="88900"/>
          </a:xfrm>
          <a:prstGeom prst="rect">
            <a:avLst/>
          </a:prstGeom>
          <a:solidFill>
            <a:srgbClr val="DDDDFF"/>
          </a:solidFill>
          <a:ln w="9525" cap="flat" algn="ctr">
            <a:prstDash val="solid"/>
            <a:miter lim="800000"/>
            <a:headEnd type="none" w="med" len="med"/>
            <a:tailEnd type="none" w="med" len="med"/>
          </a:ln>
          <a:scene3d>
            <a:camera prst="legacyObliqueTopLeft">
              <a:rot lat="21299992" lon="0" rev="0"/>
            </a:camera>
            <a:lightRig rig="legacyFlat2" dir="t"/>
          </a:scene3d>
          <a:sp3d extrusionH="2894000" prstMaterial="legacyMatte">
            <a:bevelT w="13500" h="13500" prst="angle"/>
            <a:bevelB w="13500" h="13500" prst="angle"/>
            <a:extrusionClr>
              <a:srgbClr val="DDDDFF"/>
            </a:extrusionClr>
            <a:contourClr>
              <a:srgbClr val="DDDDFF"/>
            </a:contourClr>
          </a:sp3d>
        </p:spPr>
        <p:txBody>
          <a:bodyPr wrap="none" anchor="ctr">
            <a:flatTx/>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35" name="Rectangle 9"/>
          <p:cNvSpPr>
            <a:spLocks noChangeArrowheads="1"/>
          </p:cNvSpPr>
          <p:nvPr/>
        </p:nvSpPr>
        <p:spPr bwMode="auto">
          <a:xfrm>
            <a:off x="1800225" y="2205038"/>
            <a:ext cx="4454525" cy="95250"/>
          </a:xfrm>
          <a:prstGeom prst="rect">
            <a:avLst/>
          </a:prstGeom>
          <a:solidFill>
            <a:srgbClr val="FEFCCE"/>
          </a:solidFill>
          <a:ln w="9525" cap="flat" algn="ctr">
            <a:prstDash val="solid"/>
            <a:miter lim="800000"/>
            <a:headEnd type="none" w="med" len="med"/>
            <a:tailEnd type="none" w="med" len="med"/>
          </a:ln>
          <a:scene3d>
            <a:camera prst="legacyObliqueTopLeft">
              <a:rot lat="21299992" lon="0" rev="0"/>
            </a:camera>
            <a:lightRig rig="legacyFlat2" dir="t"/>
          </a:scene3d>
          <a:sp3d extrusionH="2513000" prstMaterial="legacyMatte">
            <a:bevelT w="13500" h="13500" prst="angle"/>
            <a:bevelB w="13500" h="13500" prst="angle"/>
            <a:extrusionClr>
              <a:srgbClr val="FEFCCE"/>
            </a:extrusionClr>
            <a:contourClr>
              <a:srgbClr val="FEFCCE"/>
            </a:contourClr>
          </a:sp3d>
        </p:spPr>
        <p:txBody>
          <a:bodyPr wrap="none" anchor="ctr">
            <a:flatTx/>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736" name="Group 688"/>
          <p:cNvGrpSpPr/>
          <p:nvPr/>
        </p:nvGrpSpPr>
        <p:grpSpPr bwMode="auto">
          <a:xfrm>
            <a:off x="1935163" y="5356225"/>
            <a:ext cx="1655762" cy="466725"/>
            <a:chOff x="-96" y="1920"/>
            <a:chExt cx="2821" cy="2243"/>
          </a:xfrm>
        </p:grpSpPr>
        <p:grpSp>
          <p:nvGrpSpPr>
            <p:cNvPr id="2737" name="Group 689"/>
            <p:cNvGrpSpPr/>
            <p:nvPr/>
          </p:nvGrpSpPr>
          <p:grpSpPr bwMode="auto">
            <a:xfrm>
              <a:off x="576" y="1920"/>
              <a:ext cx="1525" cy="1283"/>
              <a:chOff x="1234" y="1722"/>
              <a:chExt cx="1478" cy="1434"/>
            </a:xfrm>
          </p:grpSpPr>
          <p:sp>
            <p:nvSpPr>
              <p:cNvPr id="2738" name="AutoShape 12"/>
              <p:cNvSpPr>
                <a:spLocks noChangeArrowheads="1"/>
              </p:cNvSpPr>
              <p:nvPr/>
            </p:nvSpPr>
            <p:spPr bwMode="auto">
              <a:xfrm>
                <a:off x="1234" y="1722"/>
                <a:ext cx="856" cy="715"/>
              </a:xfrm>
              <a:prstGeom prst="hexagon">
                <a:avLst>
                  <a:gd name="adj" fmla="val 9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39" name="AutoShape 13"/>
              <p:cNvSpPr>
                <a:spLocks noChangeArrowheads="1"/>
              </p:cNvSpPr>
              <p:nvPr/>
            </p:nvSpPr>
            <p:spPr bwMode="auto">
              <a:xfrm>
                <a:off x="1234" y="2441"/>
                <a:ext cx="856" cy="715"/>
              </a:xfrm>
              <a:prstGeom prst="hexagon">
                <a:avLst>
                  <a:gd name="adj" fmla="val 9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40" name="AutoShape 14"/>
              <p:cNvSpPr>
                <a:spLocks noChangeArrowheads="1"/>
              </p:cNvSpPr>
              <p:nvPr/>
            </p:nvSpPr>
            <p:spPr bwMode="auto">
              <a:xfrm>
                <a:off x="1856" y="2087"/>
                <a:ext cx="856" cy="715"/>
              </a:xfrm>
              <a:prstGeom prst="hexagon">
                <a:avLst>
                  <a:gd name="adj" fmla="val 9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41" name="Oval 15"/>
              <p:cNvSpPr>
                <a:spLocks noChangeArrowheads="1"/>
              </p:cNvSpPr>
              <p:nvPr/>
            </p:nvSpPr>
            <p:spPr bwMode="auto">
              <a:xfrm rot="16200000">
                <a:off x="1825" y="2391"/>
                <a:ext cx="86" cy="92"/>
              </a:xfrm>
              <a:prstGeom prst="ellipse">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round/>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742" name="Group 694"/>
            <p:cNvGrpSpPr/>
            <p:nvPr/>
          </p:nvGrpSpPr>
          <p:grpSpPr bwMode="auto">
            <a:xfrm>
              <a:off x="1200" y="2880"/>
              <a:ext cx="1525" cy="1283"/>
              <a:chOff x="1234" y="1722"/>
              <a:chExt cx="1478" cy="1434"/>
            </a:xfrm>
          </p:grpSpPr>
          <p:sp>
            <p:nvSpPr>
              <p:cNvPr id="2743" name="AutoShape 17"/>
              <p:cNvSpPr>
                <a:spLocks noChangeArrowheads="1"/>
              </p:cNvSpPr>
              <p:nvPr/>
            </p:nvSpPr>
            <p:spPr bwMode="auto">
              <a:xfrm>
                <a:off x="1234" y="1722"/>
                <a:ext cx="856" cy="715"/>
              </a:xfrm>
              <a:prstGeom prst="hexagon">
                <a:avLst>
                  <a:gd name="adj" fmla="val 9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44" name="AutoShape 18"/>
              <p:cNvSpPr>
                <a:spLocks noChangeArrowheads="1"/>
              </p:cNvSpPr>
              <p:nvPr/>
            </p:nvSpPr>
            <p:spPr bwMode="auto">
              <a:xfrm>
                <a:off x="1234" y="2441"/>
                <a:ext cx="856" cy="715"/>
              </a:xfrm>
              <a:prstGeom prst="hexagon">
                <a:avLst>
                  <a:gd name="adj" fmla="val 9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45" name="AutoShape 19"/>
              <p:cNvSpPr>
                <a:spLocks noChangeArrowheads="1"/>
              </p:cNvSpPr>
              <p:nvPr/>
            </p:nvSpPr>
            <p:spPr bwMode="auto">
              <a:xfrm>
                <a:off x="1856" y="2087"/>
                <a:ext cx="856" cy="715"/>
              </a:xfrm>
              <a:prstGeom prst="hexagon">
                <a:avLst>
                  <a:gd name="adj" fmla="val 9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46" name="Oval 20"/>
              <p:cNvSpPr>
                <a:spLocks noChangeArrowheads="1"/>
              </p:cNvSpPr>
              <p:nvPr/>
            </p:nvSpPr>
            <p:spPr bwMode="auto">
              <a:xfrm rot="16200000">
                <a:off x="1825" y="2391"/>
                <a:ext cx="86" cy="92"/>
              </a:xfrm>
              <a:prstGeom prst="ellipse">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round/>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747" name="Group 699"/>
            <p:cNvGrpSpPr/>
            <p:nvPr/>
          </p:nvGrpSpPr>
          <p:grpSpPr bwMode="auto">
            <a:xfrm>
              <a:off x="-96" y="2880"/>
              <a:ext cx="1525" cy="1283"/>
              <a:chOff x="1234" y="1722"/>
              <a:chExt cx="1478" cy="1434"/>
            </a:xfrm>
          </p:grpSpPr>
          <p:sp>
            <p:nvSpPr>
              <p:cNvPr id="2748" name="AutoShape 22"/>
              <p:cNvSpPr>
                <a:spLocks noChangeArrowheads="1"/>
              </p:cNvSpPr>
              <p:nvPr/>
            </p:nvSpPr>
            <p:spPr bwMode="auto">
              <a:xfrm>
                <a:off x="1234" y="1722"/>
                <a:ext cx="856" cy="715"/>
              </a:xfrm>
              <a:prstGeom prst="hexagon">
                <a:avLst>
                  <a:gd name="adj" fmla="val 9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49" name="AutoShape 23"/>
              <p:cNvSpPr>
                <a:spLocks noChangeArrowheads="1"/>
              </p:cNvSpPr>
              <p:nvPr/>
            </p:nvSpPr>
            <p:spPr bwMode="auto">
              <a:xfrm>
                <a:off x="1234" y="2441"/>
                <a:ext cx="856" cy="715"/>
              </a:xfrm>
              <a:prstGeom prst="hexagon">
                <a:avLst>
                  <a:gd name="adj" fmla="val 9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50" name="AutoShape 24"/>
              <p:cNvSpPr>
                <a:spLocks noChangeArrowheads="1"/>
              </p:cNvSpPr>
              <p:nvPr/>
            </p:nvSpPr>
            <p:spPr bwMode="auto">
              <a:xfrm>
                <a:off x="1856" y="2087"/>
                <a:ext cx="856" cy="715"/>
              </a:xfrm>
              <a:prstGeom prst="hexagon">
                <a:avLst>
                  <a:gd name="adj" fmla="val 9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51" name="Oval 25"/>
              <p:cNvSpPr>
                <a:spLocks noChangeArrowheads="1"/>
              </p:cNvSpPr>
              <p:nvPr/>
            </p:nvSpPr>
            <p:spPr bwMode="auto">
              <a:xfrm rot="16200000">
                <a:off x="1825" y="2391"/>
                <a:ext cx="86" cy="92"/>
              </a:xfrm>
              <a:prstGeom prst="ellipse">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round/>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sp>
        <p:nvSpPr>
          <p:cNvPr id="2752" name="Oval 26"/>
          <p:cNvSpPr>
            <a:spLocks noChangeArrowheads="1"/>
          </p:cNvSpPr>
          <p:nvPr/>
        </p:nvSpPr>
        <p:spPr bwMode="auto">
          <a:xfrm>
            <a:off x="1962150" y="1651000"/>
            <a:ext cx="1311275" cy="401638"/>
          </a:xfrm>
          <a:prstGeom prst="ellips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53" name="Oval 27"/>
          <p:cNvSpPr>
            <a:spLocks noChangeArrowheads="1"/>
          </p:cNvSpPr>
          <p:nvPr/>
        </p:nvSpPr>
        <p:spPr bwMode="auto">
          <a:xfrm>
            <a:off x="3306763" y="1668463"/>
            <a:ext cx="1554162" cy="401637"/>
          </a:xfrm>
          <a:prstGeom prst="ellips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54" name="Oval 28"/>
          <p:cNvSpPr>
            <a:spLocks noChangeArrowheads="1"/>
          </p:cNvSpPr>
          <p:nvPr/>
        </p:nvSpPr>
        <p:spPr bwMode="auto">
          <a:xfrm>
            <a:off x="1797050" y="3895725"/>
            <a:ext cx="1303338" cy="600075"/>
          </a:xfrm>
          <a:prstGeom prst="ellips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2755" name="Picture 29" descr="W32单机"/>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178175" y="1635125"/>
            <a:ext cx="414338" cy="379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56" name="Oval 33"/>
          <p:cNvSpPr>
            <a:spLocks noChangeArrowheads="1"/>
          </p:cNvSpPr>
          <p:nvPr/>
        </p:nvSpPr>
        <p:spPr bwMode="auto">
          <a:xfrm>
            <a:off x="3168650" y="3894138"/>
            <a:ext cx="1474788" cy="536575"/>
          </a:xfrm>
          <a:prstGeom prst="ellips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57" name="Oval 34"/>
          <p:cNvSpPr>
            <a:spLocks noChangeArrowheads="1"/>
          </p:cNvSpPr>
          <p:nvPr/>
        </p:nvSpPr>
        <p:spPr bwMode="auto">
          <a:xfrm>
            <a:off x="4597400" y="5121275"/>
            <a:ext cx="1246188" cy="258763"/>
          </a:xfrm>
          <a:prstGeom prst="ellips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58" name="Line 35"/>
          <p:cNvSpPr>
            <a:spLocks noChangeShapeType="1"/>
          </p:cNvSpPr>
          <p:nvPr/>
        </p:nvSpPr>
        <p:spPr bwMode="auto">
          <a:xfrm flipH="1">
            <a:off x="4652963" y="5289550"/>
            <a:ext cx="25400" cy="360363"/>
          </a:xfrm>
          <a:prstGeom prst="lin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759" name="Line 36"/>
          <p:cNvSpPr>
            <a:spLocks noChangeShapeType="1"/>
          </p:cNvSpPr>
          <p:nvPr/>
        </p:nvSpPr>
        <p:spPr bwMode="auto">
          <a:xfrm>
            <a:off x="4721225" y="5715000"/>
            <a:ext cx="484188" cy="0"/>
          </a:xfrm>
          <a:prstGeom prst="lin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760" name="Line 37"/>
          <p:cNvSpPr>
            <a:spLocks noChangeShapeType="1"/>
          </p:cNvSpPr>
          <p:nvPr/>
        </p:nvSpPr>
        <p:spPr bwMode="auto">
          <a:xfrm flipV="1">
            <a:off x="4721225" y="5607050"/>
            <a:ext cx="346075" cy="68263"/>
          </a:xfrm>
          <a:prstGeom prst="lin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761" name="Line 38"/>
          <p:cNvSpPr>
            <a:spLocks noChangeShapeType="1"/>
          </p:cNvSpPr>
          <p:nvPr/>
        </p:nvSpPr>
        <p:spPr bwMode="auto">
          <a:xfrm>
            <a:off x="4721225" y="5715000"/>
            <a:ext cx="277813" cy="133350"/>
          </a:xfrm>
          <a:prstGeom prst="lin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762" name="Text Box 39"/>
          <p:cNvSpPr>
            <a:spLocks noChangeArrowheads="1"/>
          </p:cNvSpPr>
          <p:nvPr/>
        </p:nvSpPr>
        <p:spPr bwMode="auto">
          <a:xfrm>
            <a:off x="3914775" y="5645150"/>
            <a:ext cx="1017588" cy="244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000" b="1">
                <a:solidFill>
                  <a:srgbClr val="000099"/>
                </a:solidFill>
                <a:latin typeface="Arial" panose="020B0604020202020204" pitchFamily="34" charset="0"/>
                <a:ea typeface="宋体" panose="02010600030101010101" pitchFamily="2" charset="-122"/>
              </a:rPr>
              <a:t>PON/APON</a:t>
            </a:r>
            <a:endParaRPr kumimoji="1" lang="en-US" altLang="zh-CN" sz="1000" b="1">
              <a:solidFill>
                <a:srgbClr val="000099"/>
              </a:solidFill>
              <a:latin typeface="Arial" panose="020B0604020202020204" pitchFamily="34" charset="0"/>
              <a:ea typeface="宋体" panose="02010600030101010101" pitchFamily="2" charset="-122"/>
            </a:endParaRPr>
          </a:p>
        </p:txBody>
      </p:sp>
      <p:sp>
        <p:nvSpPr>
          <p:cNvPr id="2763" name="Text Box 40"/>
          <p:cNvSpPr>
            <a:spLocks noChangeArrowheads="1"/>
          </p:cNvSpPr>
          <p:nvPr/>
        </p:nvSpPr>
        <p:spPr bwMode="auto">
          <a:xfrm>
            <a:off x="2111375" y="1751013"/>
            <a:ext cx="9207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200" b="1">
                <a:solidFill>
                  <a:schemeClr val="accent2"/>
                </a:solidFill>
                <a:latin typeface="Arial" panose="020B0604020202020204" pitchFamily="34" charset="0"/>
                <a:ea typeface="宋体" panose="02010600030101010101" pitchFamily="2" charset="-122"/>
              </a:rPr>
              <a:t>1.6T/1.92T</a:t>
            </a:r>
            <a:endParaRPr kumimoji="1" lang="en-US" altLang="zh-CN" sz="1200" b="1">
              <a:solidFill>
                <a:schemeClr val="accent2"/>
              </a:solidFill>
              <a:latin typeface="Arial" panose="020B0604020202020204" pitchFamily="34" charset="0"/>
              <a:ea typeface="宋体" panose="02010600030101010101" pitchFamily="2" charset="-122"/>
            </a:endParaRPr>
          </a:p>
        </p:txBody>
      </p:sp>
      <p:grpSp>
        <p:nvGrpSpPr>
          <p:cNvPr id="2764" name="Group 716"/>
          <p:cNvGrpSpPr/>
          <p:nvPr/>
        </p:nvGrpSpPr>
        <p:grpSpPr bwMode="auto">
          <a:xfrm>
            <a:off x="6354763" y="1635125"/>
            <a:ext cx="1241425" cy="536575"/>
            <a:chOff x="4891" y="1200"/>
            <a:chExt cx="869" cy="387"/>
          </a:xfrm>
        </p:grpSpPr>
        <p:sp>
          <p:nvSpPr>
            <p:cNvPr id="2765" name="Oval 42"/>
            <p:cNvSpPr>
              <a:spLocks noChangeArrowheads="1"/>
            </p:cNvSpPr>
            <p:nvPr/>
          </p:nvSpPr>
          <p:spPr bwMode="auto">
            <a:xfrm rot="21540000">
              <a:off x="4891" y="1200"/>
              <a:ext cx="869" cy="342"/>
            </a:xfrm>
            <a:prstGeom prst="ellipse">
              <a:avLst/>
            </a:prstGeom>
            <a:gradFill rotWithShape="0">
              <a:gsLst>
                <a:gs pos="0">
                  <a:srgbClr val="B0C8E6"/>
                </a:gs>
                <a:gs pos="50000">
                  <a:srgbClr val="D5DDE7"/>
                </a:gs>
                <a:gs pos="100000">
                  <a:srgbClr val="B0C8E6"/>
                </a:gs>
              </a:gsLst>
              <a:lin ang="2700000"/>
            </a:gradFill>
            <a:ln>
              <a:noFill/>
            </a:ln>
            <a:effectLst>
              <a:outerShdw dist="28398" dir="3806097" algn="ctr" rotWithShape="0">
                <a:schemeClr val="folHlink"/>
              </a:outerShdw>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kumimoji="1" lang="zh-CN" altLang="zh-CN" sz="2800">
                <a:latin typeface="Arial" panose="020B0604020202020204" pitchFamily="34" charset="0"/>
                <a:ea typeface="宋体" panose="02010600030101010101" pitchFamily="2" charset="-122"/>
              </a:endParaRPr>
            </a:p>
          </p:txBody>
        </p:sp>
        <p:grpSp>
          <p:nvGrpSpPr>
            <p:cNvPr id="2766" name="Group 718"/>
            <p:cNvGrpSpPr/>
            <p:nvPr/>
          </p:nvGrpSpPr>
          <p:grpSpPr bwMode="auto">
            <a:xfrm>
              <a:off x="5088" y="1248"/>
              <a:ext cx="530" cy="339"/>
              <a:chOff x="4154" y="672"/>
              <a:chExt cx="527" cy="336"/>
            </a:xfrm>
          </p:grpSpPr>
          <p:pic>
            <p:nvPicPr>
              <p:cNvPr id="2767" name="Picture 44" descr="server"/>
              <p:cNvPicPr preferRelativeResize="0">
                <a:picLocks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8" y="672"/>
                <a:ext cx="223" cy="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68" name="Picture 45" descr="PC Blue"/>
              <p:cNvPicPr preferRelativeResize="0">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37" y="843"/>
                <a:ext cx="201" cy="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769" name="Group 721"/>
              <p:cNvGrpSpPr/>
              <p:nvPr/>
            </p:nvGrpSpPr>
            <p:grpSpPr bwMode="auto">
              <a:xfrm>
                <a:off x="4154" y="672"/>
                <a:ext cx="297" cy="268"/>
                <a:chOff x="3495" y="490"/>
                <a:chExt cx="297" cy="268"/>
              </a:xfrm>
            </p:grpSpPr>
            <p:pic>
              <p:nvPicPr>
                <p:cNvPr id="2770" name="Picture 47" descr="PC Blue"/>
                <p:cNvPicPr preferRelativeResize="0">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504" y="672"/>
                  <a:ext cx="105"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1" name="Picture 48" descr="PC Blue"/>
                <p:cNvPicPr preferRelativeResize="0">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95" y="490"/>
                  <a:ext cx="105"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72" name="Picture 49" descr="PC Blue"/>
                <p:cNvPicPr preferRelativeResize="0">
                  <a:picLocks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48" y="490"/>
                  <a:ext cx="105" cy="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73" name="Line 50"/>
                <p:cNvSpPr>
                  <a:spLocks noChangeShapeType="1"/>
                </p:cNvSpPr>
                <p:nvPr/>
              </p:nvSpPr>
              <p:spPr bwMode="auto">
                <a:xfrm>
                  <a:off x="3504" y="624"/>
                  <a:ext cx="28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774" name="Line 51"/>
                <p:cNvSpPr>
                  <a:spLocks noChangeShapeType="1"/>
                </p:cNvSpPr>
                <p:nvPr/>
              </p:nvSpPr>
              <p:spPr bwMode="auto">
                <a:xfrm flipH="1">
                  <a:off x="3552" y="576"/>
                  <a:ext cx="0" cy="96"/>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775" name="Line 52"/>
                <p:cNvSpPr>
                  <a:spLocks noChangeShapeType="1"/>
                </p:cNvSpPr>
                <p:nvPr/>
              </p:nvSpPr>
              <p:spPr bwMode="auto">
                <a:xfrm flipH="1">
                  <a:off x="3696" y="576"/>
                  <a:ext cx="0" cy="48"/>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grpSp>
      </p:grpSp>
      <p:sp>
        <p:nvSpPr>
          <p:cNvPr id="2776" name="Line 53"/>
          <p:cNvSpPr>
            <a:spLocks noChangeShapeType="1"/>
          </p:cNvSpPr>
          <p:nvPr/>
        </p:nvSpPr>
        <p:spPr bwMode="auto">
          <a:xfrm flipH="1" flipV="1">
            <a:off x="4951413" y="1966913"/>
            <a:ext cx="1390650" cy="0"/>
          </a:xfrm>
          <a:prstGeom prst="line">
            <a:avLst/>
          </a:prstGeom>
          <a:noFill/>
          <a:ln w="28575" cap="flat" algn="ctr">
            <a:solidFill>
              <a:srgbClr val="3366FF"/>
            </a:solidFill>
            <a:prstDash val="lgDash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777" name="Oval 54"/>
          <p:cNvSpPr>
            <a:spLocks noChangeArrowheads="1"/>
          </p:cNvSpPr>
          <p:nvPr/>
        </p:nvSpPr>
        <p:spPr bwMode="auto">
          <a:xfrm>
            <a:off x="3273425" y="5156200"/>
            <a:ext cx="1404938" cy="282575"/>
          </a:xfrm>
          <a:prstGeom prst="ellips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778" name="Oval 55"/>
          <p:cNvSpPr>
            <a:spLocks noChangeArrowheads="1"/>
          </p:cNvSpPr>
          <p:nvPr/>
        </p:nvSpPr>
        <p:spPr bwMode="auto">
          <a:xfrm>
            <a:off x="2581275" y="5180013"/>
            <a:ext cx="1104900" cy="258762"/>
          </a:xfrm>
          <a:prstGeom prst="ellips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2779" name="Picture 56" descr="004"/>
          <p:cNvPicPr preferRelativeResize="0">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59238" y="5151438"/>
            <a:ext cx="138112" cy="6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0" name="Picture 57" descr="004"/>
          <p:cNvPicPr preferRelativeResize="0">
            <a:picLocks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5463" y="5413375"/>
            <a:ext cx="139700" cy="6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1" name="Picture 58" descr="004"/>
          <p:cNvPicPr preferRelativeResize="0">
            <a:picLocks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7300" y="5311775"/>
            <a:ext cx="138113" cy="6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2" name="Picture 59" descr="004"/>
          <p:cNvPicPr preferRelativeResize="0">
            <a:picLocks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89525" y="5089525"/>
            <a:ext cx="136525" cy="6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3" name="Picture 60" descr="004"/>
          <p:cNvPicPr preferRelativeResize="0">
            <a:picLocks noChangeArrowheads="1"/>
          </p:cNvPicPr>
          <p:nvPr/>
        </p:nvPicPr>
        <p:blipFill>
          <a:blip r:embed="rId9">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52963" y="5657850"/>
            <a:ext cx="147637" cy="714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4" name="Picture 61" descr="004"/>
          <p:cNvPicPr preferRelativeResize="0">
            <a:picLocks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7050" y="4024313"/>
            <a:ext cx="138113" cy="6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5" name="Picture 62" descr="004"/>
          <p:cNvPicPr preferRelativeResize="0">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89225" y="4425950"/>
            <a:ext cx="136525" cy="6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86" name="Oval 64"/>
          <p:cNvSpPr>
            <a:spLocks noChangeArrowheads="1"/>
          </p:cNvSpPr>
          <p:nvPr/>
        </p:nvSpPr>
        <p:spPr bwMode="auto">
          <a:xfrm>
            <a:off x="4678363" y="3933825"/>
            <a:ext cx="1233487" cy="471488"/>
          </a:xfrm>
          <a:prstGeom prst="ellips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2787" name="Picture 65" descr="2500+R002子架角度"/>
          <p:cNvPicPr preferRelativeResize="0">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6900" y="4225925"/>
            <a:ext cx="314325" cy="328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8" name="Picture 66" descr="004"/>
          <p:cNvPicPr preferRelativeResize="0">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51413" y="4359275"/>
            <a:ext cx="138112" cy="6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89" name="Picture 67" descr="004"/>
          <p:cNvPicPr preferRelativeResize="0">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3150" y="3919538"/>
            <a:ext cx="138113" cy="6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90" name="Text Box 68"/>
          <p:cNvSpPr>
            <a:spLocks noChangeArrowheads="1"/>
          </p:cNvSpPr>
          <p:nvPr/>
        </p:nvSpPr>
        <p:spPr bwMode="auto">
          <a:xfrm>
            <a:off x="7046913" y="2274888"/>
            <a:ext cx="1327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a:solidFill>
                  <a:srgbClr val="996600"/>
                </a:solidFill>
                <a:latin typeface="Arial" panose="020B0604020202020204" pitchFamily="34" charset="0"/>
                <a:ea typeface="宋体" panose="02010600030101010101" pitchFamily="2" charset="-122"/>
              </a:rPr>
              <a:t>长途骨干层</a:t>
            </a:r>
            <a:endParaRPr kumimoji="1" lang="zh-CN" altLang="en-US">
              <a:solidFill>
                <a:srgbClr val="996600"/>
              </a:solidFill>
              <a:latin typeface="Arial" panose="020B0604020202020204" pitchFamily="34" charset="0"/>
              <a:ea typeface="宋体" panose="02010600030101010101" pitchFamily="2" charset="-122"/>
            </a:endParaRPr>
          </a:p>
        </p:txBody>
      </p:sp>
      <p:sp>
        <p:nvSpPr>
          <p:cNvPr id="2791" name="Text Box 69"/>
          <p:cNvSpPr>
            <a:spLocks noChangeArrowheads="1"/>
          </p:cNvSpPr>
          <p:nvPr/>
        </p:nvSpPr>
        <p:spPr bwMode="auto">
          <a:xfrm>
            <a:off x="7015163" y="5351463"/>
            <a:ext cx="1327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a:solidFill>
                  <a:srgbClr val="996600"/>
                </a:solidFill>
                <a:latin typeface="Arial" panose="020B0604020202020204" pitchFamily="34" charset="0"/>
                <a:ea typeface="宋体" panose="02010600030101010101" pitchFamily="2" charset="-122"/>
              </a:rPr>
              <a:t>城域接入层</a:t>
            </a:r>
            <a:endParaRPr kumimoji="1" lang="zh-CN" altLang="en-US">
              <a:solidFill>
                <a:srgbClr val="996600"/>
              </a:solidFill>
              <a:latin typeface="Arial" panose="020B0604020202020204" pitchFamily="34" charset="0"/>
              <a:ea typeface="宋体" panose="02010600030101010101" pitchFamily="2" charset="-122"/>
            </a:endParaRPr>
          </a:p>
        </p:txBody>
      </p:sp>
      <p:grpSp>
        <p:nvGrpSpPr>
          <p:cNvPr id="2792" name="Group 744"/>
          <p:cNvGrpSpPr/>
          <p:nvPr/>
        </p:nvGrpSpPr>
        <p:grpSpPr bwMode="auto">
          <a:xfrm>
            <a:off x="4814888" y="2963863"/>
            <a:ext cx="274637" cy="336550"/>
            <a:chOff x="2563" y="1592"/>
            <a:chExt cx="1200" cy="2152"/>
          </a:xfrm>
        </p:grpSpPr>
        <p:sp>
          <p:nvSpPr>
            <p:cNvPr id="2793" name="Rectangle 71"/>
            <p:cNvSpPr>
              <a:spLocks noChangeArrowheads="1"/>
            </p:cNvSpPr>
            <p:nvPr/>
          </p:nvSpPr>
          <p:spPr bwMode="auto">
            <a:xfrm>
              <a:off x="2736" y="1872"/>
              <a:ext cx="96" cy="528"/>
            </a:xfrm>
            <a:prstGeom prst="rect">
              <a:avLst/>
            </a:prstGeom>
            <a:solidFill>
              <a:srgbClr val="FFFFFF"/>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2794" name="Picture 72" descr="10G子架角度"/>
            <p:cNvPicPr preferRelativeResize="0">
              <a:picLocks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3" y="1592"/>
              <a:ext cx="1200" cy="2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795" name="Picture 73" descr="合波M32机架角度"/>
          <p:cNvPicPr preferRelativeResize="0">
            <a:picLocks noChangeArrowheads="1"/>
          </p:cNvPicPr>
          <p:nvPr/>
        </p:nvPicPr>
        <p:blipFill>
          <a:blip r:embed="rId1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66900" y="1568450"/>
            <a:ext cx="293688" cy="469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96" name="Picture 74" descr="合波M32机架角度"/>
          <p:cNvPicPr preferRelativeResize="0">
            <a:picLocks noChangeArrowheads="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8363" y="1568450"/>
            <a:ext cx="292100"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97" name="Picture 75" descr="天线"/>
          <p:cNvPicPr preferRelativeResize="0">
            <a:picLocks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68638" y="5621338"/>
            <a:ext cx="288925" cy="434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98" name="Text Box 76"/>
          <p:cNvSpPr>
            <a:spLocks noChangeArrowheads="1"/>
          </p:cNvSpPr>
          <p:nvPr/>
        </p:nvSpPr>
        <p:spPr bwMode="auto">
          <a:xfrm>
            <a:off x="7046913" y="3138488"/>
            <a:ext cx="1327150"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a:solidFill>
                  <a:srgbClr val="996600"/>
                </a:solidFill>
                <a:latin typeface="Arial" panose="020B0604020202020204" pitchFamily="34" charset="0"/>
                <a:ea typeface="宋体" panose="02010600030101010101" pitchFamily="2" charset="-122"/>
              </a:rPr>
              <a:t>城域骨干层</a:t>
            </a:r>
            <a:endParaRPr kumimoji="1" lang="zh-CN" altLang="en-US">
              <a:solidFill>
                <a:srgbClr val="996600"/>
              </a:solidFill>
              <a:latin typeface="Arial" panose="020B0604020202020204" pitchFamily="34" charset="0"/>
              <a:ea typeface="宋体" panose="02010600030101010101" pitchFamily="2" charset="-122"/>
            </a:endParaRPr>
          </a:p>
        </p:txBody>
      </p:sp>
      <p:grpSp>
        <p:nvGrpSpPr>
          <p:cNvPr id="2799" name="Group 751"/>
          <p:cNvGrpSpPr/>
          <p:nvPr/>
        </p:nvGrpSpPr>
        <p:grpSpPr bwMode="auto">
          <a:xfrm>
            <a:off x="5157788" y="2498725"/>
            <a:ext cx="274637" cy="336550"/>
            <a:chOff x="2563" y="1592"/>
            <a:chExt cx="1200" cy="2152"/>
          </a:xfrm>
        </p:grpSpPr>
        <p:sp>
          <p:nvSpPr>
            <p:cNvPr id="2800" name="Rectangle 78"/>
            <p:cNvSpPr>
              <a:spLocks noChangeArrowheads="1"/>
            </p:cNvSpPr>
            <p:nvPr/>
          </p:nvSpPr>
          <p:spPr bwMode="auto">
            <a:xfrm>
              <a:off x="2736" y="1872"/>
              <a:ext cx="96" cy="528"/>
            </a:xfrm>
            <a:prstGeom prst="rect">
              <a:avLst/>
            </a:prstGeom>
            <a:solidFill>
              <a:srgbClr val="FFFFFF"/>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2801" name="Picture 79" descr="10G子架角度"/>
            <p:cNvPicPr preferRelativeResize="0">
              <a:picLocks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3" y="1592"/>
              <a:ext cx="1200" cy="2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802" name="Group 754"/>
          <p:cNvGrpSpPr/>
          <p:nvPr/>
        </p:nvGrpSpPr>
        <p:grpSpPr bwMode="auto">
          <a:xfrm>
            <a:off x="5751513" y="2830513"/>
            <a:ext cx="274637" cy="336550"/>
            <a:chOff x="2563" y="1592"/>
            <a:chExt cx="1200" cy="2152"/>
          </a:xfrm>
        </p:grpSpPr>
        <p:sp>
          <p:nvSpPr>
            <p:cNvPr id="2803" name="Rectangle 81"/>
            <p:cNvSpPr>
              <a:spLocks noChangeArrowheads="1"/>
            </p:cNvSpPr>
            <p:nvPr/>
          </p:nvSpPr>
          <p:spPr bwMode="auto">
            <a:xfrm>
              <a:off x="2736" y="1872"/>
              <a:ext cx="96" cy="528"/>
            </a:xfrm>
            <a:prstGeom prst="rect">
              <a:avLst/>
            </a:prstGeom>
            <a:solidFill>
              <a:srgbClr val="FFFFFF"/>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2804" name="Picture 82" descr="10G子架角度"/>
            <p:cNvPicPr preferRelativeResize="0">
              <a:picLocks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63" y="1592"/>
              <a:ext cx="1200" cy="215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805" name="Picture 83" descr="004"/>
          <p:cNvPicPr preferRelativeResize="0">
            <a:picLocks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14888" y="2830513"/>
            <a:ext cx="136525" cy="69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6" name="Picture 84" descr="004"/>
          <p:cNvPicPr preferRelativeResize="0">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64163" y="3163888"/>
            <a:ext cx="136525" cy="682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07" name="Picture 85" descr="004"/>
          <p:cNvPicPr preferRelativeResize="0">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68950" y="2698750"/>
            <a:ext cx="138113" cy="6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08" name="Text Box 86"/>
          <p:cNvSpPr>
            <a:spLocks noChangeArrowheads="1"/>
          </p:cNvSpPr>
          <p:nvPr/>
        </p:nvSpPr>
        <p:spPr bwMode="auto">
          <a:xfrm>
            <a:off x="3675063" y="1751013"/>
            <a:ext cx="9207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200" b="1">
                <a:solidFill>
                  <a:schemeClr val="accent2"/>
                </a:solidFill>
                <a:latin typeface="Arial" panose="020B0604020202020204" pitchFamily="34" charset="0"/>
                <a:ea typeface="宋体" panose="02010600030101010101" pitchFamily="2" charset="-122"/>
              </a:rPr>
              <a:t>1.6T/1.92T</a:t>
            </a:r>
            <a:endParaRPr kumimoji="1" lang="en-US" altLang="zh-CN" sz="1200" b="1">
              <a:solidFill>
                <a:schemeClr val="accent2"/>
              </a:solidFill>
              <a:latin typeface="Arial" panose="020B0604020202020204" pitchFamily="34" charset="0"/>
              <a:ea typeface="宋体" panose="02010600030101010101" pitchFamily="2" charset="-122"/>
            </a:endParaRPr>
          </a:p>
        </p:txBody>
      </p:sp>
      <p:sp>
        <p:nvSpPr>
          <p:cNvPr id="2809" name="Line 87"/>
          <p:cNvSpPr>
            <a:spLocks noChangeShapeType="1"/>
          </p:cNvSpPr>
          <p:nvPr/>
        </p:nvSpPr>
        <p:spPr bwMode="auto">
          <a:xfrm rot="8040000">
            <a:off x="3764757" y="2413793"/>
            <a:ext cx="222250" cy="1204913"/>
          </a:xfrm>
          <a:prstGeom prst="line">
            <a:avLst/>
          </a:prstGeom>
          <a:noFill/>
          <a:ln w="114300" cap="flat" cmpd="tri" algn="ctr">
            <a:solidFill>
              <a:srgbClr val="FF66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10" name="Line 88"/>
          <p:cNvSpPr>
            <a:spLocks noChangeShapeType="1"/>
          </p:cNvSpPr>
          <p:nvPr/>
        </p:nvSpPr>
        <p:spPr bwMode="auto">
          <a:xfrm rot="2700000" flipH="1">
            <a:off x="3694113" y="2482850"/>
            <a:ext cx="279400" cy="1006475"/>
          </a:xfrm>
          <a:prstGeom prst="line">
            <a:avLst/>
          </a:prstGeom>
          <a:noFill/>
          <a:ln w="114300" cap="flat" cmpd="tri" algn="ctr">
            <a:solidFill>
              <a:srgbClr val="FF66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11" name="Line 89"/>
          <p:cNvSpPr>
            <a:spLocks noChangeShapeType="1"/>
          </p:cNvSpPr>
          <p:nvPr/>
        </p:nvSpPr>
        <p:spPr bwMode="auto">
          <a:xfrm rot="2700000" flipH="1">
            <a:off x="3476625" y="2287588"/>
            <a:ext cx="685800" cy="663575"/>
          </a:xfrm>
          <a:prstGeom prst="line">
            <a:avLst/>
          </a:prstGeom>
          <a:noFill/>
          <a:ln w="114300" cap="flat" cmpd="tri" algn="ctr">
            <a:solidFill>
              <a:srgbClr val="FF66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12" name="Line 90"/>
          <p:cNvSpPr>
            <a:spLocks noChangeShapeType="1"/>
          </p:cNvSpPr>
          <p:nvPr/>
        </p:nvSpPr>
        <p:spPr bwMode="auto">
          <a:xfrm rot="2700000" flipH="1">
            <a:off x="3430588" y="2962275"/>
            <a:ext cx="754062" cy="731838"/>
          </a:xfrm>
          <a:prstGeom prst="line">
            <a:avLst/>
          </a:prstGeom>
          <a:noFill/>
          <a:ln w="114300" cap="flat" cmpd="tri" algn="ctr">
            <a:solidFill>
              <a:srgbClr val="FF66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13" name="Line 91"/>
          <p:cNvSpPr>
            <a:spLocks noChangeShapeType="1"/>
          </p:cNvSpPr>
          <p:nvPr/>
        </p:nvSpPr>
        <p:spPr bwMode="auto">
          <a:xfrm rot="18900000" flipH="1">
            <a:off x="4136232" y="2758281"/>
            <a:ext cx="465138" cy="479425"/>
          </a:xfrm>
          <a:prstGeom prst="line">
            <a:avLst/>
          </a:prstGeom>
          <a:noFill/>
          <a:ln w="114300" cap="flat" cmpd="tri" algn="ctr">
            <a:solidFill>
              <a:srgbClr val="FF66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14" name="Line 92"/>
          <p:cNvSpPr>
            <a:spLocks noChangeShapeType="1"/>
          </p:cNvSpPr>
          <p:nvPr/>
        </p:nvSpPr>
        <p:spPr bwMode="auto">
          <a:xfrm rot="18900000" flipH="1">
            <a:off x="3107532" y="2758281"/>
            <a:ext cx="465138" cy="479425"/>
          </a:xfrm>
          <a:prstGeom prst="line">
            <a:avLst/>
          </a:prstGeom>
          <a:noFill/>
          <a:ln w="114300" cap="flat" cmpd="tri" algn="ctr">
            <a:solidFill>
              <a:srgbClr val="FF66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aphicFrame>
        <p:nvGraphicFramePr>
          <p:cNvPr id="2815" name="Object 93"/>
          <p:cNvGraphicFramePr>
            <a:graphicFrameLocks noChangeAspect="1"/>
          </p:cNvGraphicFramePr>
          <p:nvPr/>
        </p:nvGraphicFramePr>
        <p:xfrm>
          <a:off x="3236913" y="2432050"/>
          <a:ext cx="206375" cy="409575"/>
        </p:xfrm>
        <a:graphic>
          <a:graphicData uri="http://schemas.openxmlformats.org/presentationml/2006/ole">
            <mc:AlternateContent xmlns:mc="http://schemas.openxmlformats.org/markup-compatibility/2006">
              <mc:Choice xmlns:v="urn:schemas-microsoft-com:vml" Requires="v">
                <p:oleObj spid="_x0000_s118786" name="绘图" r:id="rId15" imgW="24384000" imgH="13716000" progId="FLW3Drawing">
                  <p:embed/>
                </p:oleObj>
              </mc:Choice>
              <mc:Fallback>
                <p:oleObj name="绘图" r:id="rId15" imgW="24384000" imgH="13716000" progId="FLW3Drawing">
                  <p:embed/>
                  <p:pic>
                    <p:nvPicPr>
                      <p:cNvPr id="0" name="Object 9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6913" y="2432050"/>
                        <a:ext cx="206375"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16" name="Object 94"/>
          <p:cNvGraphicFramePr>
            <a:graphicFrameLocks noChangeAspect="1"/>
          </p:cNvGraphicFramePr>
          <p:nvPr/>
        </p:nvGraphicFramePr>
        <p:xfrm>
          <a:off x="3236913" y="3030538"/>
          <a:ext cx="206375" cy="407987"/>
        </p:xfrm>
        <a:graphic>
          <a:graphicData uri="http://schemas.openxmlformats.org/presentationml/2006/ole">
            <mc:AlternateContent xmlns:mc="http://schemas.openxmlformats.org/markup-compatibility/2006">
              <mc:Choice xmlns:v="urn:schemas-microsoft-com:vml" Requires="v">
                <p:oleObj spid="_x0000_s118787" name="绘图" r:id="rId17" imgW="24384000" imgH="13716000" progId="FLW3Drawing">
                  <p:embed/>
                </p:oleObj>
              </mc:Choice>
              <mc:Fallback>
                <p:oleObj name="绘图" r:id="rId17" imgW="24384000" imgH="13716000" progId="FLW3Drawing">
                  <p:embed/>
                  <p:pic>
                    <p:nvPicPr>
                      <p:cNvPr id="0" name="Object 9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236913" y="3030538"/>
                        <a:ext cx="2063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817" name="Object 95"/>
          <p:cNvGraphicFramePr>
            <a:graphicFrameLocks noChangeAspect="1"/>
          </p:cNvGraphicFramePr>
          <p:nvPr/>
        </p:nvGraphicFramePr>
        <p:xfrm>
          <a:off x="4265613" y="3030538"/>
          <a:ext cx="206375" cy="407987"/>
        </p:xfrm>
        <a:graphic>
          <a:graphicData uri="http://schemas.openxmlformats.org/presentationml/2006/ole">
            <mc:AlternateContent xmlns:mc="http://schemas.openxmlformats.org/markup-compatibility/2006">
              <mc:Choice xmlns:v="urn:schemas-microsoft-com:vml" Requires="v">
                <p:oleObj spid="_x0000_s118788" name="绘图" r:id="rId18" imgW="24384000" imgH="13716000" progId="FLW3Drawing">
                  <p:embed/>
                </p:oleObj>
              </mc:Choice>
              <mc:Fallback>
                <p:oleObj name="绘图" r:id="rId18" imgW="24384000" imgH="13716000" progId="FLW3Drawing">
                  <p:embed/>
                  <p:pic>
                    <p:nvPicPr>
                      <p:cNvPr id="0" name="Object 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65613" y="3030538"/>
                        <a:ext cx="206375" cy="40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818" name="Oval 96"/>
          <p:cNvSpPr>
            <a:spLocks noChangeArrowheads="1"/>
          </p:cNvSpPr>
          <p:nvPr/>
        </p:nvSpPr>
        <p:spPr bwMode="auto">
          <a:xfrm>
            <a:off x="1660525" y="2765425"/>
            <a:ext cx="1104900" cy="466725"/>
          </a:xfrm>
          <a:prstGeom prst="ellipse">
            <a:avLst/>
          </a:prstGeom>
          <a:noFill/>
          <a:ln w="19050"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aphicFrame>
        <p:nvGraphicFramePr>
          <p:cNvPr id="2819" name="Object 97"/>
          <p:cNvGraphicFramePr>
            <a:graphicFrameLocks noChangeAspect="1"/>
          </p:cNvGraphicFramePr>
          <p:nvPr/>
        </p:nvGraphicFramePr>
        <p:xfrm>
          <a:off x="4265613" y="2498725"/>
          <a:ext cx="206375" cy="407988"/>
        </p:xfrm>
        <a:graphic>
          <a:graphicData uri="http://schemas.openxmlformats.org/presentationml/2006/ole">
            <mc:AlternateContent xmlns:mc="http://schemas.openxmlformats.org/markup-compatibility/2006">
              <mc:Choice xmlns:v="urn:schemas-microsoft-com:vml" Requires="v">
                <p:oleObj spid="_x0000_s118789" name="绘图" r:id="rId19" imgW="24384000" imgH="13716000" progId="FLW3Drawing">
                  <p:embed/>
                </p:oleObj>
              </mc:Choice>
              <mc:Fallback>
                <p:oleObj name="绘图" r:id="rId19" imgW="24384000" imgH="13716000" progId="FLW3Drawing">
                  <p:embed/>
                  <p:pic>
                    <p:nvPicPr>
                      <p:cNvPr id="0" name="Object 9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265613" y="2498725"/>
                        <a:ext cx="206375"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20" name="Picture 98"/>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2620963" y="2765425"/>
            <a:ext cx="24923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21" name="Picture 99"/>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28788" y="3030538"/>
            <a:ext cx="250825"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22" name="Text Box 100"/>
          <p:cNvSpPr>
            <a:spLocks noChangeArrowheads="1"/>
          </p:cNvSpPr>
          <p:nvPr/>
        </p:nvSpPr>
        <p:spPr bwMode="auto">
          <a:xfrm>
            <a:off x="3511550" y="2809875"/>
            <a:ext cx="617538"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70000"/>
              </a:lnSpc>
              <a:spcBef>
                <a:spcPct val="50000"/>
              </a:spcBef>
              <a:buSzPct val="100000"/>
            </a:pPr>
            <a:r>
              <a:rPr kumimoji="1" lang="en-US" altLang="zh-CN" sz="1200" b="1">
                <a:solidFill>
                  <a:srgbClr val="000099"/>
                </a:solidFill>
                <a:latin typeface="Arial" panose="020B0604020202020204" pitchFamily="34" charset="0"/>
                <a:ea typeface="宋体" panose="02010600030101010101" pitchFamily="2" charset="-122"/>
              </a:rPr>
              <a:t>OSN 9500</a:t>
            </a:r>
            <a:endParaRPr kumimoji="1" lang="en-US" altLang="zh-CN" sz="1200" b="1">
              <a:solidFill>
                <a:srgbClr val="000099"/>
              </a:solidFill>
              <a:latin typeface="Arial" panose="020B0604020202020204" pitchFamily="34" charset="0"/>
              <a:ea typeface="宋体" panose="02010600030101010101" pitchFamily="2" charset="-122"/>
            </a:endParaRPr>
          </a:p>
        </p:txBody>
      </p:sp>
      <p:sp>
        <p:nvSpPr>
          <p:cNvPr id="2823" name="Text Box 101"/>
          <p:cNvSpPr>
            <a:spLocks noChangeArrowheads="1"/>
          </p:cNvSpPr>
          <p:nvPr/>
        </p:nvSpPr>
        <p:spPr bwMode="auto">
          <a:xfrm>
            <a:off x="7046913" y="4032250"/>
            <a:ext cx="13271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a:solidFill>
                  <a:srgbClr val="996600"/>
                </a:solidFill>
                <a:latin typeface="Arial" panose="020B0604020202020204" pitchFamily="34" charset="0"/>
                <a:ea typeface="宋体" panose="02010600030101010101" pitchFamily="2" charset="-122"/>
              </a:rPr>
              <a:t>城域汇聚层</a:t>
            </a:r>
            <a:endParaRPr kumimoji="1" lang="zh-CN" altLang="en-US">
              <a:solidFill>
                <a:srgbClr val="996600"/>
              </a:solidFill>
              <a:latin typeface="Arial" panose="020B0604020202020204" pitchFamily="34" charset="0"/>
              <a:ea typeface="宋体" panose="02010600030101010101" pitchFamily="2" charset="-122"/>
            </a:endParaRPr>
          </a:p>
        </p:txBody>
      </p:sp>
      <p:sp>
        <p:nvSpPr>
          <p:cNvPr id="2824" name="Text Box 102"/>
          <p:cNvSpPr>
            <a:spLocks noChangeArrowheads="1"/>
          </p:cNvSpPr>
          <p:nvPr/>
        </p:nvSpPr>
        <p:spPr bwMode="auto">
          <a:xfrm>
            <a:off x="3106738" y="4078288"/>
            <a:ext cx="15652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200" b="1">
                <a:solidFill>
                  <a:schemeClr val="accent2"/>
                </a:solidFill>
                <a:latin typeface="Arial" panose="020B0604020202020204" pitchFamily="34" charset="0"/>
                <a:ea typeface="宋体" panose="02010600030101010101" pitchFamily="2" charset="-122"/>
              </a:rPr>
              <a:t>MSTP 2.5G STM-16</a:t>
            </a:r>
            <a:endParaRPr kumimoji="1" lang="en-US" altLang="zh-CN" sz="1200" b="1">
              <a:solidFill>
                <a:schemeClr val="accent2"/>
              </a:solidFill>
              <a:latin typeface="Arial" panose="020B0604020202020204" pitchFamily="34" charset="0"/>
              <a:ea typeface="宋体" panose="02010600030101010101" pitchFamily="2" charset="-122"/>
            </a:endParaRPr>
          </a:p>
        </p:txBody>
      </p:sp>
      <p:grpSp>
        <p:nvGrpSpPr>
          <p:cNvPr id="2825" name="Group 777"/>
          <p:cNvGrpSpPr/>
          <p:nvPr/>
        </p:nvGrpSpPr>
        <p:grpSpPr bwMode="auto">
          <a:xfrm>
            <a:off x="6391275" y="2390775"/>
            <a:ext cx="481013" cy="630238"/>
            <a:chOff x="4320" y="1189"/>
            <a:chExt cx="336" cy="455"/>
          </a:xfrm>
        </p:grpSpPr>
        <p:grpSp>
          <p:nvGrpSpPr>
            <p:cNvPr id="2826" name="Group 778"/>
            <p:cNvGrpSpPr/>
            <p:nvPr/>
          </p:nvGrpSpPr>
          <p:grpSpPr bwMode="auto">
            <a:xfrm>
              <a:off x="4368" y="1392"/>
              <a:ext cx="221" cy="252"/>
              <a:chOff x="1080" y="3348"/>
              <a:chExt cx="386" cy="439"/>
            </a:xfrm>
          </p:grpSpPr>
          <p:sp>
            <p:nvSpPr>
              <p:cNvPr id="2827" name="Oval 105"/>
              <p:cNvSpPr>
                <a:spLocks noChangeArrowheads="1"/>
              </p:cNvSpPr>
              <p:nvPr/>
            </p:nvSpPr>
            <p:spPr bwMode="auto">
              <a:xfrm>
                <a:off x="1086" y="3546"/>
                <a:ext cx="374" cy="241"/>
              </a:xfrm>
              <a:prstGeom prst="ellipse">
                <a:avLst/>
              </a:prstGeom>
              <a:solidFill>
                <a:srgbClr val="0078AA"/>
              </a:solidFill>
              <a:ln w="9525" cap="flat" algn="ctr">
                <a:solidFill>
                  <a:srgbClr val="AAE6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28" name="Rectangle 106"/>
              <p:cNvSpPr>
                <a:spLocks noChangeArrowheads="1"/>
              </p:cNvSpPr>
              <p:nvPr/>
            </p:nvSpPr>
            <p:spPr bwMode="auto">
              <a:xfrm>
                <a:off x="1080" y="3491"/>
                <a:ext cx="386" cy="198"/>
              </a:xfrm>
              <a:prstGeom prst="rect">
                <a:avLst/>
              </a:prstGeom>
              <a:solidFill>
                <a:srgbClr val="0078AA"/>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29" name="Rectangle 107"/>
              <p:cNvSpPr>
                <a:spLocks noChangeArrowheads="1"/>
              </p:cNvSpPr>
              <p:nvPr/>
            </p:nvSpPr>
            <p:spPr bwMode="auto">
              <a:xfrm>
                <a:off x="1080" y="3491"/>
                <a:ext cx="386" cy="198"/>
              </a:xfrm>
              <a:prstGeom prst="rect">
                <a:avLst/>
              </a:prstGeom>
              <a:solidFill>
                <a:srgbClr val="0078AA"/>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30" name="Oval 108"/>
              <p:cNvSpPr>
                <a:spLocks noChangeArrowheads="1"/>
              </p:cNvSpPr>
              <p:nvPr/>
            </p:nvSpPr>
            <p:spPr bwMode="auto">
              <a:xfrm>
                <a:off x="1086" y="3348"/>
                <a:ext cx="374" cy="253"/>
              </a:xfrm>
              <a:prstGeom prst="ellipse">
                <a:avLst/>
              </a:prstGeom>
              <a:solidFill>
                <a:srgbClr val="00B4FF"/>
              </a:solidFill>
              <a:ln w="9525" cap="flat" algn="ctr">
                <a:solidFill>
                  <a:srgbClr val="AAE6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831" name="Group 783"/>
              <p:cNvGrpSpPr/>
              <p:nvPr/>
            </p:nvGrpSpPr>
            <p:grpSpPr bwMode="auto">
              <a:xfrm>
                <a:off x="1142" y="3359"/>
                <a:ext cx="267" cy="231"/>
                <a:chOff x="4549" y="1702"/>
                <a:chExt cx="47" cy="21"/>
              </a:xfrm>
            </p:grpSpPr>
            <p:grpSp>
              <p:nvGrpSpPr>
                <p:cNvPr id="2832" name="Group 784"/>
                <p:cNvGrpSpPr/>
                <p:nvPr/>
              </p:nvGrpSpPr>
              <p:grpSpPr bwMode="auto">
                <a:xfrm>
                  <a:off x="4549" y="1702"/>
                  <a:ext cx="47" cy="21"/>
                  <a:chOff x="4549" y="1702"/>
                  <a:chExt cx="47" cy="21"/>
                </a:xfrm>
              </p:grpSpPr>
              <p:sp>
                <p:nvSpPr>
                  <p:cNvPr id="2833" name="Freeform 111"/>
                  <p:cNvSpPr/>
                  <p:nvPr/>
                </p:nvSpPr>
                <p:spPr bwMode="auto">
                  <a:xfrm>
                    <a:off x="4573" y="1704"/>
                    <a:ext cx="23" cy="7"/>
                  </a:xfrm>
                  <a:custGeom>
                    <a:avLst/>
                    <a:gdLst>
                      <a:gd name="T0" fmla="*/ 0 w 91"/>
                      <a:gd name="T1" fmla="*/ 18 h 27"/>
                      <a:gd name="T2" fmla="*/ 16 w 91"/>
                      <a:gd name="T3" fmla="*/ 27 h 27"/>
                      <a:gd name="T4" fmla="*/ 66 w 91"/>
                      <a:gd name="T5" fmla="*/ 9 h 27"/>
                      <a:gd name="T6" fmla="*/ 91 w 91"/>
                      <a:gd name="T7" fmla="*/ 18 h 27"/>
                      <a:gd name="T8" fmla="*/ 75 w 91"/>
                      <a:gd name="T9" fmla="*/ 0 h 27"/>
                      <a:gd name="T10" fmla="*/ 16 w 91"/>
                      <a:gd name="T11" fmla="*/ 0 h 27"/>
                      <a:gd name="T12" fmla="*/ 41 w 91"/>
                      <a:gd name="T13" fmla="*/ 0 h 27"/>
                      <a:gd name="T14" fmla="*/ 0 w 91"/>
                      <a:gd name="T15" fmla="*/ 18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7">
                        <a:moveTo>
                          <a:pt x="0" y="18"/>
                        </a:moveTo>
                        <a:lnTo>
                          <a:pt x="16" y="27"/>
                        </a:lnTo>
                        <a:lnTo>
                          <a:pt x="66" y="9"/>
                        </a:lnTo>
                        <a:lnTo>
                          <a:pt x="91" y="18"/>
                        </a:lnTo>
                        <a:lnTo>
                          <a:pt x="75" y="0"/>
                        </a:lnTo>
                        <a:lnTo>
                          <a:pt x="16" y="0"/>
                        </a:lnTo>
                        <a:lnTo>
                          <a:pt x="41" y="0"/>
                        </a:lnTo>
                        <a:lnTo>
                          <a:pt x="0"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34" name="Freeform 112"/>
                  <p:cNvSpPr/>
                  <p:nvPr/>
                </p:nvSpPr>
                <p:spPr bwMode="auto">
                  <a:xfrm>
                    <a:off x="4573" y="1704"/>
                    <a:ext cx="23" cy="7"/>
                  </a:xfrm>
                  <a:custGeom>
                    <a:avLst/>
                    <a:gdLst>
                      <a:gd name="T0" fmla="*/ 0 w 91"/>
                      <a:gd name="T1" fmla="*/ 18 h 27"/>
                      <a:gd name="T2" fmla="*/ 16 w 91"/>
                      <a:gd name="T3" fmla="*/ 27 h 27"/>
                      <a:gd name="T4" fmla="*/ 66 w 91"/>
                      <a:gd name="T5" fmla="*/ 9 h 27"/>
                      <a:gd name="T6" fmla="*/ 91 w 91"/>
                      <a:gd name="T7" fmla="*/ 18 h 27"/>
                      <a:gd name="T8" fmla="*/ 75 w 91"/>
                      <a:gd name="T9" fmla="*/ 0 h 27"/>
                      <a:gd name="T10" fmla="*/ 16 w 91"/>
                      <a:gd name="T11" fmla="*/ 0 h 27"/>
                      <a:gd name="T12" fmla="*/ 41 w 91"/>
                      <a:gd name="T13" fmla="*/ 0 h 27"/>
                      <a:gd name="T14" fmla="*/ 0 w 91"/>
                      <a:gd name="T15" fmla="*/ 18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7">
                        <a:moveTo>
                          <a:pt x="0" y="18"/>
                        </a:moveTo>
                        <a:lnTo>
                          <a:pt x="16" y="27"/>
                        </a:lnTo>
                        <a:lnTo>
                          <a:pt x="66" y="9"/>
                        </a:lnTo>
                        <a:lnTo>
                          <a:pt x="91" y="18"/>
                        </a:lnTo>
                        <a:lnTo>
                          <a:pt x="75" y="0"/>
                        </a:lnTo>
                        <a:lnTo>
                          <a:pt x="16" y="0"/>
                        </a:lnTo>
                        <a:lnTo>
                          <a:pt x="41" y="0"/>
                        </a:lnTo>
                        <a:lnTo>
                          <a:pt x="0"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35" name="Freeform 113"/>
                  <p:cNvSpPr/>
                  <p:nvPr/>
                </p:nvSpPr>
                <p:spPr bwMode="auto">
                  <a:xfrm>
                    <a:off x="4549" y="1714"/>
                    <a:ext cx="22" cy="9"/>
                  </a:xfrm>
                  <a:custGeom>
                    <a:avLst/>
                    <a:gdLst>
                      <a:gd name="T0" fmla="*/ 92 w 92"/>
                      <a:gd name="T1" fmla="*/ 10 h 37"/>
                      <a:gd name="T2" fmla="*/ 67 w 92"/>
                      <a:gd name="T3" fmla="*/ 0 h 37"/>
                      <a:gd name="T4" fmla="*/ 25 w 92"/>
                      <a:gd name="T5" fmla="*/ 19 h 37"/>
                      <a:gd name="T6" fmla="*/ 0 w 92"/>
                      <a:gd name="T7" fmla="*/ 10 h 37"/>
                      <a:gd name="T8" fmla="*/ 9 w 92"/>
                      <a:gd name="T9" fmla="*/ 37 h 37"/>
                      <a:gd name="T10" fmla="*/ 67 w 92"/>
                      <a:gd name="T11" fmla="*/ 37 h 37"/>
                      <a:gd name="T12" fmla="*/ 42 w 92"/>
                      <a:gd name="T13" fmla="*/ 28 h 37"/>
                      <a:gd name="T14" fmla="*/ 92 w 92"/>
                      <a:gd name="T15" fmla="*/ 1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7">
                        <a:moveTo>
                          <a:pt x="92" y="10"/>
                        </a:moveTo>
                        <a:lnTo>
                          <a:pt x="67" y="0"/>
                        </a:lnTo>
                        <a:lnTo>
                          <a:pt x="25" y="19"/>
                        </a:lnTo>
                        <a:lnTo>
                          <a:pt x="0" y="10"/>
                        </a:lnTo>
                        <a:lnTo>
                          <a:pt x="9" y="37"/>
                        </a:lnTo>
                        <a:lnTo>
                          <a:pt x="67" y="37"/>
                        </a:lnTo>
                        <a:lnTo>
                          <a:pt x="42" y="28"/>
                        </a:lnTo>
                        <a:lnTo>
                          <a:pt x="92" y="1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36" name="Freeform 114"/>
                  <p:cNvSpPr/>
                  <p:nvPr/>
                </p:nvSpPr>
                <p:spPr bwMode="auto">
                  <a:xfrm>
                    <a:off x="4549" y="1714"/>
                    <a:ext cx="22" cy="9"/>
                  </a:xfrm>
                  <a:custGeom>
                    <a:avLst/>
                    <a:gdLst>
                      <a:gd name="T0" fmla="*/ 92 w 92"/>
                      <a:gd name="T1" fmla="*/ 10 h 37"/>
                      <a:gd name="T2" fmla="*/ 67 w 92"/>
                      <a:gd name="T3" fmla="*/ 0 h 37"/>
                      <a:gd name="T4" fmla="*/ 25 w 92"/>
                      <a:gd name="T5" fmla="*/ 19 h 37"/>
                      <a:gd name="T6" fmla="*/ 0 w 92"/>
                      <a:gd name="T7" fmla="*/ 10 h 37"/>
                      <a:gd name="T8" fmla="*/ 9 w 92"/>
                      <a:gd name="T9" fmla="*/ 37 h 37"/>
                      <a:gd name="T10" fmla="*/ 67 w 92"/>
                      <a:gd name="T11" fmla="*/ 37 h 37"/>
                      <a:gd name="T12" fmla="*/ 42 w 92"/>
                      <a:gd name="T13" fmla="*/ 28 h 37"/>
                      <a:gd name="T14" fmla="*/ 92 w 92"/>
                      <a:gd name="T15" fmla="*/ 1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7">
                        <a:moveTo>
                          <a:pt x="92" y="10"/>
                        </a:moveTo>
                        <a:lnTo>
                          <a:pt x="67" y="0"/>
                        </a:lnTo>
                        <a:lnTo>
                          <a:pt x="25" y="19"/>
                        </a:lnTo>
                        <a:lnTo>
                          <a:pt x="0" y="10"/>
                        </a:lnTo>
                        <a:lnTo>
                          <a:pt x="9" y="37"/>
                        </a:lnTo>
                        <a:lnTo>
                          <a:pt x="67" y="37"/>
                        </a:lnTo>
                        <a:lnTo>
                          <a:pt x="42" y="28"/>
                        </a:lnTo>
                        <a:lnTo>
                          <a:pt x="92" y="1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37" name="Freeform 115"/>
                  <p:cNvSpPr/>
                  <p:nvPr/>
                </p:nvSpPr>
                <p:spPr bwMode="auto">
                  <a:xfrm>
                    <a:off x="4551" y="1702"/>
                    <a:ext cx="20" cy="9"/>
                  </a:xfrm>
                  <a:custGeom>
                    <a:avLst/>
                    <a:gdLst>
                      <a:gd name="T0" fmla="*/ 0 w 83"/>
                      <a:gd name="T1" fmla="*/ 9 h 36"/>
                      <a:gd name="T2" fmla="*/ 16 w 83"/>
                      <a:gd name="T3" fmla="*/ 0 h 36"/>
                      <a:gd name="T4" fmla="*/ 66 w 83"/>
                      <a:gd name="T5" fmla="*/ 27 h 36"/>
                      <a:gd name="T6" fmla="*/ 83 w 83"/>
                      <a:gd name="T7" fmla="*/ 18 h 36"/>
                      <a:gd name="T8" fmla="*/ 74 w 83"/>
                      <a:gd name="T9" fmla="*/ 36 h 36"/>
                      <a:gd name="T10" fmla="*/ 16 w 83"/>
                      <a:gd name="T11" fmla="*/ 36 h 36"/>
                      <a:gd name="T12" fmla="*/ 41 w 83"/>
                      <a:gd name="T13" fmla="*/ 27 h 36"/>
                      <a:gd name="T14" fmla="*/ 0 w 83"/>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6">
                        <a:moveTo>
                          <a:pt x="0" y="9"/>
                        </a:moveTo>
                        <a:lnTo>
                          <a:pt x="16" y="0"/>
                        </a:lnTo>
                        <a:lnTo>
                          <a:pt x="66" y="27"/>
                        </a:lnTo>
                        <a:lnTo>
                          <a:pt x="83" y="18"/>
                        </a:lnTo>
                        <a:lnTo>
                          <a:pt x="74" y="36"/>
                        </a:lnTo>
                        <a:lnTo>
                          <a:pt x="16" y="36"/>
                        </a:lnTo>
                        <a:lnTo>
                          <a:pt x="41" y="27"/>
                        </a:lnTo>
                        <a:lnTo>
                          <a:pt x="0" y="9"/>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38" name="Freeform 116"/>
                  <p:cNvSpPr/>
                  <p:nvPr/>
                </p:nvSpPr>
                <p:spPr bwMode="auto">
                  <a:xfrm>
                    <a:off x="4551" y="1702"/>
                    <a:ext cx="20" cy="9"/>
                  </a:xfrm>
                  <a:custGeom>
                    <a:avLst/>
                    <a:gdLst>
                      <a:gd name="T0" fmla="*/ 0 w 83"/>
                      <a:gd name="T1" fmla="*/ 9 h 36"/>
                      <a:gd name="T2" fmla="*/ 16 w 83"/>
                      <a:gd name="T3" fmla="*/ 0 h 36"/>
                      <a:gd name="T4" fmla="*/ 66 w 83"/>
                      <a:gd name="T5" fmla="*/ 27 h 36"/>
                      <a:gd name="T6" fmla="*/ 83 w 83"/>
                      <a:gd name="T7" fmla="*/ 18 h 36"/>
                      <a:gd name="T8" fmla="*/ 74 w 83"/>
                      <a:gd name="T9" fmla="*/ 36 h 36"/>
                      <a:gd name="T10" fmla="*/ 16 w 83"/>
                      <a:gd name="T11" fmla="*/ 36 h 36"/>
                      <a:gd name="T12" fmla="*/ 41 w 83"/>
                      <a:gd name="T13" fmla="*/ 27 h 36"/>
                      <a:gd name="T14" fmla="*/ 0 w 83"/>
                      <a:gd name="T15" fmla="*/ 9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6">
                        <a:moveTo>
                          <a:pt x="0" y="9"/>
                        </a:moveTo>
                        <a:lnTo>
                          <a:pt x="16" y="0"/>
                        </a:lnTo>
                        <a:lnTo>
                          <a:pt x="66" y="27"/>
                        </a:lnTo>
                        <a:lnTo>
                          <a:pt x="83" y="18"/>
                        </a:lnTo>
                        <a:lnTo>
                          <a:pt x="74" y="36"/>
                        </a:lnTo>
                        <a:lnTo>
                          <a:pt x="16" y="36"/>
                        </a:lnTo>
                        <a:lnTo>
                          <a:pt x="41" y="27"/>
                        </a:lnTo>
                        <a:lnTo>
                          <a:pt x="0" y="9"/>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39" name="Freeform 117"/>
                  <p:cNvSpPr/>
                  <p:nvPr/>
                </p:nvSpPr>
                <p:spPr bwMode="auto">
                  <a:xfrm>
                    <a:off x="4571" y="1714"/>
                    <a:ext cx="23" cy="9"/>
                  </a:xfrm>
                  <a:custGeom>
                    <a:avLst/>
                    <a:gdLst>
                      <a:gd name="T0" fmla="*/ 90 w 90"/>
                      <a:gd name="T1" fmla="*/ 28 h 37"/>
                      <a:gd name="T2" fmla="*/ 73 w 90"/>
                      <a:gd name="T3" fmla="*/ 37 h 37"/>
                      <a:gd name="T4" fmla="*/ 23 w 90"/>
                      <a:gd name="T5" fmla="*/ 10 h 37"/>
                      <a:gd name="T6" fmla="*/ 0 w 90"/>
                      <a:gd name="T7" fmla="*/ 19 h 37"/>
                      <a:gd name="T8" fmla="*/ 15 w 90"/>
                      <a:gd name="T9" fmla="*/ 0 h 37"/>
                      <a:gd name="T10" fmla="*/ 73 w 90"/>
                      <a:gd name="T11" fmla="*/ 0 h 37"/>
                      <a:gd name="T12" fmla="*/ 48 w 90"/>
                      <a:gd name="T13" fmla="*/ 10 h 37"/>
                      <a:gd name="T14" fmla="*/ 90 w 90"/>
                      <a:gd name="T15" fmla="*/ 2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7">
                        <a:moveTo>
                          <a:pt x="90" y="28"/>
                        </a:moveTo>
                        <a:lnTo>
                          <a:pt x="73" y="37"/>
                        </a:lnTo>
                        <a:lnTo>
                          <a:pt x="23" y="10"/>
                        </a:lnTo>
                        <a:lnTo>
                          <a:pt x="0" y="19"/>
                        </a:lnTo>
                        <a:lnTo>
                          <a:pt x="15" y="0"/>
                        </a:lnTo>
                        <a:lnTo>
                          <a:pt x="73" y="0"/>
                        </a:lnTo>
                        <a:lnTo>
                          <a:pt x="48" y="10"/>
                        </a:lnTo>
                        <a:lnTo>
                          <a:pt x="90" y="2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40" name="Freeform 118"/>
                  <p:cNvSpPr/>
                  <p:nvPr/>
                </p:nvSpPr>
                <p:spPr bwMode="auto">
                  <a:xfrm>
                    <a:off x="4571" y="1714"/>
                    <a:ext cx="23" cy="9"/>
                  </a:xfrm>
                  <a:custGeom>
                    <a:avLst/>
                    <a:gdLst>
                      <a:gd name="T0" fmla="*/ 90 w 90"/>
                      <a:gd name="T1" fmla="*/ 28 h 37"/>
                      <a:gd name="T2" fmla="*/ 73 w 90"/>
                      <a:gd name="T3" fmla="*/ 37 h 37"/>
                      <a:gd name="T4" fmla="*/ 23 w 90"/>
                      <a:gd name="T5" fmla="*/ 10 h 37"/>
                      <a:gd name="T6" fmla="*/ 0 w 90"/>
                      <a:gd name="T7" fmla="*/ 19 h 37"/>
                      <a:gd name="T8" fmla="*/ 15 w 90"/>
                      <a:gd name="T9" fmla="*/ 0 h 37"/>
                      <a:gd name="T10" fmla="*/ 73 w 90"/>
                      <a:gd name="T11" fmla="*/ 0 h 37"/>
                      <a:gd name="T12" fmla="*/ 48 w 90"/>
                      <a:gd name="T13" fmla="*/ 10 h 37"/>
                      <a:gd name="T14" fmla="*/ 90 w 90"/>
                      <a:gd name="T15" fmla="*/ 2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37">
                        <a:moveTo>
                          <a:pt x="90" y="28"/>
                        </a:moveTo>
                        <a:lnTo>
                          <a:pt x="73" y="37"/>
                        </a:lnTo>
                        <a:lnTo>
                          <a:pt x="23" y="10"/>
                        </a:lnTo>
                        <a:lnTo>
                          <a:pt x="0" y="19"/>
                        </a:lnTo>
                        <a:lnTo>
                          <a:pt x="15" y="0"/>
                        </a:lnTo>
                        <a:lnTo>
                          <a:pt x="73" y="0"/>
                        </a:lnTo>
                        <a:lnTo>
                          <a:pt x="48" y="10"/>
                        </a:lnTo>
                        <a:lnTo>
                          <a:pt x="90" y="2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841" name="Group 793"/>
                <p:cNvGrpSpPr/>
                <p:nvPr/>
              </p:nvGrpSpPr>
              <p:grpSpPr bwMode="auto">
                <a:xfrm>
                  <a:off x="4549" y="1704"/>
                  <a:ext cx="47" cy="19"/>
                  <a:chOff x="4549" y="1704"/>
                  <a:chExt cx="47" cy="19"/>
                </a:xfrm>
              </p:grpSpPr>
              <p:sp>
                <p:nvSpPr>
                  <p:cNvPr id="2842" name="Freeform 120"/>
                  <p:cNvSpPr/>
                  <p:nvPr/>
                </p:nvSpPr>
                <p:spPr bwMode="auto">
                  <a:xfrm>
                    <a:off x="4573" y="1704"/>
                    <a:ext cx="23" cy="7"/>
                  </a:xfrm>
                  <a:custGeom>
                    <a:avLst/>
                    <a:gdLst>
                      <a:gd name="T0" fmla="*/ 0 w 91"/>
                      <a:gd name="T1" fmla="*/ 27 h 27"/>
                      <a:gd name="T2" fmla="*/ 16 w 91"/>
                      <a:gd name="T3" fmla="*/ 27 h 27"/>
                      <a:gd name="T4" fmla="*/ 66 w 91"/>
                      <a:gd name="T5" fmla="*/ 9 h 27"/>
                      <a:gd name="T6" fmla="*/ 91 w 91"/>
                      <a:gd name="T7" fmla="*/ 18 h 27"/>
                      <a:gd name="T8" fmla="*/ 75 w 91"/>
                      <a:gd name="T9" fmla="*/ 0 h 27"/>
                      <a:gd name="T10" fmla="*/ 25 w 91"/>
                      <a:gd name="T11" fmla="*/ 0 h 27"/>
                      <a:gd name="T12" fmla="*/ 41 w 91"/>
                      <a:gd name="T13" fmla="*/ 0 h 27"/>
                      <a:gd name="T14" fmla="*/ 0 w 91"/>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7">
                        <a:moveTo>
                          <a:pt x="0" y="27"/>
                        </a:moveTo>
                        <a:lnTo>
                          <a:pt x="16" y="27"/>
                        </a:lnTo>
                        <a:lnTo>
                          <a:pt x="66" y="9"/>
                        </a:lnTo>
                        <a:lnTo>
                          <a:pt x="91" y="18"/>
                        </a:lnTo>
                        <a:lnTo>
                          <a:pt x="75" y="0"/>
                        </a:lnTo>
                        <a:lnTo>
                          <a:pt x="25" y="0"/>
                        </a:lnTo>
                        <a:lnTo>
                          <a:pt x="41" y="0"/>
                        </a:lnTo>
                        <a:lnTo>
                          <a:pt x="0" y="27"/>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43" name="Freeform 121"/>
                  <p:cNvSpPr/>
                  <p:nvPr/>
                </p:nvSpPr>
                <p:spPr bwMode="auto">
                  <a:xfrm>
                    <a:off x="4573" y="1704"/>
                    <a:ext cx="23" cy="7"/>
                  </a:xfrm>
                  <a:custGeom>
                    <a:avLst/>
                    <a:gdLst>
                      <a:gd name="T0" fmla="*/ 0 w 91"/>
                      <a:gd name="T1" fmla="*/ 27 h 27"/>
                      <a:gd name="T2" fmla="*/ 16 w 91"/>
                      <a:gd name="T3" fmla="*/ 27 h 27"/>
                      <a:gd name="T4" fmla="*/ 66 w 91"/>
                      <a:gd name="T5" fmla="*/ 9 h 27"/>
                      <a:gd name="T6" fmla="*/ 91 w 91"/>
                      <a:gd name="T7" fmla="*/ 18 h 27"/>
                      <a:gd name="T8" fmla="*/ 75 w 91"/>
                      <a:gd name="T9" fmla="*/ 0 h 27"/>
                      <a:gd name="T10" fmla="*/ 25 w 91"/>
                      <a:gd name="T11" fmla="*/ 0 h 27"/>
                      <a:gd name="T12" fmla="*/ 41 w 91"/>
                      <a:gd name="T13" fmla="*/ 0 h 27"/>
                      <a:gd name="T14" fmla="*/ 0 w 91"/>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27">
                        <a:moveTo>
                          <a:pt x="0" y="27"/>
                        </a:moveTo>
                        <a:lnTo>
                          <a:pt x="16" y="27"/>
                        </a:lnTo>
                        <a:lnTo>
                          <a:pt x="66" y="9"/>
                        </a:lnTo>
                        <a:lnTo>
                          <a:pt x="91" y="18"/>
                        </a:lnTo>
                        <a:lnTo>
                          <a:pt x="75" y="0"/>
                        </a:lnTo>
                        <a:lnTo>
                          <a:pt x="25" y="0"/>
                        </a:lnTo>
                        <a:lnTo>
                          <a:pt x="41" y="0"/>
                        </a:lnTo>
                        <a:lnTo>
                          <a:pt x="0" y="27"/>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44" name="Freeform 122"/>
                  <p:cNvSpPr/>
                  <p:nvPr/>
                </p:nvSpPr>
                <p:spPr bwMode="auto">
                  <a:xfrm>
                    <a:off x="4549" y="1714"/>
                    <a:ext cx="22" cy="9"/>
                  </a:xfrm>
                  <a:custGeom>
                    <a:avLst/>
                    <a:gdLst>
                      <a:gd name="T0" fmla="*/ 92 w 92"/>
                      <a:gd name="T1" fmla="*/ 10 h 37"/>
                      <a:gd name="T2" fmla="*/ 75 w 92"/>
                      <a:gd name="T3" fmla="*/ 0 h 37"/>
                      <a:gd name="T4" fmla="*/ 25 w 92"/>
                      <a:gd name="T5" fmla="*/ 19 h 37"/>
                      <a:gd name="T6" fmla="*/ 0 w 92"/>
                      <a:gd name="T7" fmla="*/ 19 h 37"/>
                      <a:gd name="T8" fmla="*/ 17 w 92"/>
                      <a:gd name="T9" fmla="*/ 37 h 37"/>
                      <a:gd name="T10" fmla="*/ 75 w 92"/>
                      <a:gd name="T11" fmla="*/ 37 h 37"/>
                      <a:gd name="T12" fmla="*/ 50 w 92"/>
                      <a:gd name="T13" fmla="*/ 28 h 37"/>
                      <a:gd name="T14" fmla="*/ 92 w 92"/>
                      <a:gd name="T15" fmla="*/ 1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7">
                        <a:moveTo>
                          <a:pt x="92" y="10"/>
                        </a:moveTo>
                        <a:lnTo>
                          <a:pt x="75" y="0"/>
                        </a:lnTo>
                        <a:lnTo>
                          <a:pt x="25" y="19"/>
                        </a:lnTo>
                        <a:lnTo>
                          <a:pt x="0" y="19"/>
                        </a:lnTo>
                        <a:lnTo>
                          <a:pt x="17" y="37"/>
                        </a:lnTo>
                        <a:lnTo>
                          <a:pt x="75" y="37"/>
                        </a:lnTo>
                        <a:lnTo>
                          <a:pt x="50" y="28"/>
                        </a:lnTo>
                        <a:lnTo>
                          <a:pt x="92" y="1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45" name="Freeform 123"/>
                  <p:cNvSpPr/>
                  <p:nvPr/>
                </p:nvSpPr>
                <p:spPr bwMode="auto">
                  <a:xfrm>
                    <a:off x="4549" y="1714"/>
                    <a:ext cx="22" cy="9"/>
                  </a:xfrm>
                  <a:custGeom>
                    <a:avLst/>
                    <a:gdLst>
                      <a:gd name="T0" fmla="*/ 92 w 92"/>
                      <a:gd name="T1" fmla="*/ 10 h 37"/>
                      <a:gd name="T2" fmla="*/ 75 w 92"/>
                      <a:gd name="T3" fmla="*/ 0 h 37"/>
                      <a:gd name="T4" fmla="*/ 25 w 92"/>
                      <a:gd name="T5" fmla="*/ 19 h 37"/>
                      <a:gd name="T6" fmla="*/ 0 w 92"/>
                      <a:gd name="T7" fmla="*/ 19 h 37"/>
                      <a:gd name="T8" fmla="*/ 17 w 92"/>
                      <a:gd name="T9" fmla="*/ 37 h 37"/>
                      <a:gd name="T10" fmla="*/ 75 w 92"/>
                      <a:gd name="T11" fmla="*/ 37 h 37"/>
                      <a:gd name="T12" fmla="*/ 50 w 92"/>
                      <a:gd name="T13" fmla="*/ 28 h 37"/>
                      <a:gd name="T14" fmla="*/ 92 w 92"/>
                      <a:gd name="T15" fmla="*/ 10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37">
                        <a:moveTo>
                          <a:pt x="92" y="10"/>
                        </a:moveTo>
                        <a:lnTo>
                          <a:pt x="75" y="0"/>
                        </a:lnTo>
                        <a:lnTo>
                          <a:pt x="25" y="19"/>
                        </a:lnTo>
                        <a:lnTo>
                          <a:pt x="0" y="19"/>
                        </a:lnTo>
                        <a:lnTo>
                          <a:pt x="17" y="37"/>
                        </a:lnTo>
                        <a:lnTo>
                          <a:pt x="75" y="37"/>
                        </a:lnTo>
                        <a:lnTo>
                          <a:pt x="50" y="28"/>
                        </a:lnTo>
                        <a:lnTo>
                          <a:pt x="92" y="1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46" name="Freeform 124"/>
                  <p:cNvSpPr/>
                  <p:nvPr/>
                </p:nvSpPr>
                <p:spPr bwMode="auto">
                  <a:xfrm>
                    <a:off x="4551" y="1704"/>
                    <a:ext cx="22" cy="7"/>
                  </a:xfrm>
                  <a:custGeom>
                    <a:avLst/>
                    <a:gdLst>
                      <a:gd name="T0" fmla="*/ 0 w 90"/>
                      <a:gd name="T1" fmla="*/ 0 h 27"/>
                      <a:gd name="T2" fmla="*/ 16 w 90"/>
                      <a:gd name="T3" fmla="*/ 0 h 27"/>
                      <a:gd name="T4" fmla="*/ 66 w 90"/>
                      <a:gd name="T5" fmla="*/ 18 h 27"/>
                      <a:gd name="T6" fmla="*/ 90 w 90"/>
                      <a:gd name="T7" fmla="*/ 9 h 27"/>
                      <a:gd name="T8" fmla="*/ 74 w 90"/>
                      <a:gd name="T9" fmla="*/ 27 h 27"/>
                      <a:gd name="T10" fmla="*/ 16 w 90"/>
                      <a:gd name="T11" fmla="*/ 27 h 27"/>
                      <a:gd name="T12" fmla="*/ 41 w 90"/>
                      <a:gd name="T13" fmla="*/ 27 h 27"/>
                      <a:gd name="T14" fmla="*/ 0 w 90"/>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7">
                        <a:moveTo>
                          <a:pt x="0" y="0"/>
                        </a:moveTo>
                        <a:lnTo>
                          <a:pt x="16" y="0"/>
                        </a:lnTo>
                        <a:lnTo>
                          <a:pt x="66" y="18"/>
                        </a:lnTo>
                        <a:lnTo>
                          <a:pt x="90" y="9"/>
                        </a:lnTo>
                        <a:lnTo>
                          <a:pt x="74" y="27"/>
                        </a:lnTo>
                        <a:lnTo>
                          <a:pt x="16" y="27"/>
                        </a:lnTo>
                        <a:lnTo>
                          <a:pt x="41" y="27"/>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47" name="Freeform 125"/>
                  <p:cNvSpPr/>
                  <p:nvPr/>
                </p:nvSpPr>
                <p:spPr bwMode="auto">
                  <a:xfrm>
                    <a:off x="4551" y="1704"/>
                    <a:ext cx="22" cy="7"/>
                  </a:xfrm>
                  <a:custGeom>
                    <a:avLst/>
                    <a:gdLst>
                      <a:gd name="T0" fmla="*/ 0 w 90"/>
                      <a:gd name="T1" fmla="*/ 0 h 27"/>
                      <a:gd name="T2" fmla="*/ 16 w 90"/>
                      <a:gd name="T3" fmla="*/ 0 h 27"/>
                      <a:gd name="T4" fmla="*/ 66 w 90"/>
                      <a:gd name="T5" fmla="*/ 18 h 27"/>
                      <a:gd name="T6" fmla="*/ 90 w 90"/>
                      <a:gd name="T7" fmla="*/ 9 h 27"/>
                      <a:gd name="T8" fmla="*/ 74 w 90"/>
                      <a:gd name="T9" fmla="*/ 27 h 27"/>
                      <a:gd name="T10" fmla="*/ 16 w 90"/>
                      <a:gd name="T11" fmla="*/ 27 h 27"/>
                      <a:gd name="T12" fmla="*/ 41 w 90"/>
                      <a:gd name="T13" fmla="*/ 27 h 27"/>
                      <a:gd name="T14" fmla="*/ 0 w 90"/>
                      <a:gd name="T15" fmla="*/ 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0" h="27">
                        <a:moveTo>
                          <a:pt x="0" y="0"/>
                        </a:moveTo>
                        <a:lnTo>
                          <a:pt x="16" y="0"/>
                        </a:lnTo>
                        <a:lnTo>
                          <a:pt x="66" y="18"/>
                        </a:lnTo>
                        <a:lnTo>
                          <a:pt x="90" y="9"/>
                        </a:lnTo>
                        <a:lnTo>
                          <a:pt x="74" y="27"/>
                        </a:lnTo>
                        <a:lnTo>
                          <a:pt x="16" y="27"/>
                        </a:lnTo>
                        <a:lnTo>
                          <a:pt x="41" y="27"/>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48" name="Freeform 126"/>
                  <p:cNvSpPr/>
                  <p:nvPr/>
                </p:nvSpPr>
                <p:spPr bwMode="auto">
                  <a:xfrm>
                    <a:off x="4573" y="1714"/>
                    <a:ext cx="21" cy="9"/>
                  </a:xfrm>
                  <a:custGeom>
                    <a:avLst/>
                    <a:gdLst>
                      <a:gd name="T0" fmla="*/ 83 w 83"/>
                      <a:gd name="T1" fmla="*/ 28 h 37"/>
                      <a:gd name="T2" fmla="*/ 66 w 83"/>
                      <a:gd name="T3" fmla="*/ 37 h 37"/>
                      <a:gd name="T4" fmla="*/ 16 w 83"/>
                      <a:gd name="T5" fmla="*/ 19 h 37"/>
                      <a:gd name="T6" fmla="*/ 0 w 83"/>
                      <a:gd name="T7" fmla="*/ 19 h 37"/>
                      <a:gd name="T8" fmla="*/ 8 w 83"/>
                      <a:gd name="T9" fmla="*/ 0 h 37"/>
                      <a:gd name="T10" fmla="*/ 66 w 83"/>
                      <a:gd name="T11" fmla="*/ 0 h 37"/>
                      <a:gd name="T12" fmla="*/ 41 w 83"/>
                      <a:gd name="T13" fmla="*/ 10 h 37"/>
                      <a:gd name="T14" fmla="*/ 83 w 83"/>
                      <a:gd name="T15" fmla="*/ 2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7">
                        <a:moveTo>
                          <a:pt x="83" y="28"/>
                        </a:moveTo>
                        <a:lnTo>
                          <a:pt x="66" y="37"/>
                        </a:lnTo>
                        <a:lnTo>
                          <a:pt x="16" y="19"/>
                        </a:lnTo>
                        <a:lnTo>
                          <a:pt x="0" y="19"/>
                        </a:lnTo>
                        <a:lnTo>
                          <a:pt x="8" y="0"/>
                        </a:lnTo>
                        <a:lnTo>
                          <a:pt x="66" y="0"/>
                        </a:lnTo>
                        <a:lnTo>
                          <a:pt x="41" y="10"/>
                        </a:lnTo>
                        <a:lnTo>
                          <a:pt x="83" y="28"/>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49" name="Freeform 127"/>
                  <p:cNvSpPr/>
                  <p:nvPr/>
                </p:nvSpPr>
                <p:spPr bwMode="auto">
                  <a:xfrm>
                    <a:off x="4573" y="1714"/>
                    <a:ext cx="21" cy="9"/>
                  </a:xfrm>
                  <a:custGeom>
                    <a:avLst/>
                    <a:gdLst>
                      <a:gd name="T0" fmla="*/ 83 w 83"/>
                      <a:gd name="T1" fmla="*/ 28 h 37"/>
                      <a:gd name="T2" fmla="*/ 66 w 83"/>
                      <a:gd name="T3" fmla="*/ 37 h 37"/>
                      <a:gd name="T4" fmla="*/ 16 w 83"/>
                      <a:gd name="T5" fmla="*/ 19 h 37"/>
                      <a:gd name="T6" fmla="*/ 0 w 83"/>
                      <a:gd name="T7" fmla="*/ 19 h 37"/>
                      <a:gd name="T8" fmla="*/ 8 w 83"/>
                      <a:gd name="T9" fmla="*/ 0 h 37"/>
                      <a:gd name="T10" fmla="*/ 66 w 83"/>
                      <a:gd name="T11" fmla="*/ 0 h 37"/>
                      <a:gd name="T12" fmla="*/ 41 w 83"/>
                      <a:gd name="T13" fmla="*/ 10 h 37"/>
                      <a:gd name="T14" fmla="*/ 83 w 83"/>
                      <a:gd name="T15" fmla="*/ 28 h 3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3" h="37">
                        <a:moveTo>
                          <a:pt x="83" y="28"/>
                        </a:moveTo>
                        <a:lnTo>
                          <a:pt x="66" y="37"/>
                        </a:lnTo>
                        <a:lnTo>
                          <a:pt x="16" y="19"/>
                        </a:lnTo>
                        <a:lnTo>
                          <a:pt x="0" y="19"/>
                        </a:lnTo>
                        <a:lnTo>
                          <a:pt x="8" y="0"/>
                        </a:lnTo>
                        <a:lnTo>
                          <a:pt x="66" y="0"/>
                        </a:lnTo>
                        <a:lnTo>
                          <a:pt x="41" y="10"/>
                        </a:lnTo>
                        <a:lnTo>
                          <a:pt x="83" y="28"/>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sp>
            <p:nvSpPr>
              <p:cNvPr id="2850" name="Line 128"/>
              <p:cNvSpPr>
                <a:spLocks noChangeShapeType="1"/>
              </p:cNvSpPr>
              <p:nvPr/>
            </p:nvSpPr>
            <p:spPr bwMode="auto">
              <a:xfrm>
                <a:off x="1080" y="3458"/>
                <a:ext cx="6" cy="198"/>
              </a:xfrm>
              <a:prstGeom prst="line">
                <a:avLst/>
              </a:prstGeom>
              <a:noFill/>
              <a:ln w="9525" cap="flat" algn="ctr">
                <a:solidFill>
                  <a:srgbClr val="AAE6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51" name="Line 129"/>
              <p:cNvSpPr>
                <a:spLocks noChangeShapeType="1"/>
              </p:cNvSpPr>
              <p:nvPr/>
            </p:nvSpPr>
            <p:spPr bwMode="auto">
              <a:xfrm>
                <a:off x="1455" y="3458"/>
                <a:ext cx="5" cy="198"/>
              </a:xfrm>
              <a:prstGeom prst="line">
                <a:avLst/>
              </a:prstGeom>
              <a:noFill/>
              <a:ln w="9525" cap="flat" algn="ctr">
                <a:solidFill>
                  <a:srgbClr val="AAE6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2852" name="Text Box 130"/>
            <p:cNvSpPr>
              <a:spLocks noChangeArrowheads="1"/>
            </p:cNvSpPr>
            <p:nvPr/>
          </p:nvSpPr>
          <p:spPr bwMode="auto">
            <a:xfrm>
              <a:off x="4320" y="1189"/>
              <a:ext cx="336"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200" b="1">
                  <a:solidFill>
                    <a:srgbClr val="000099"/>
                  </a:solidFill>
                  <a:latin typeface="Arial" panose="020B0604020202020204" pitchFamily="34" charset="0"/>
                  <a:ea typeface="宋体" panose="02010600030101010101" pitchFamily="2" charset="-122"/>
                </a:rPr>
                <a:t>GSR</a:t>
              </a:r>
              <a:endParaRPr kumimoji="1" lang="en-US" altLang="zh-CN" sz="1200" b="1">
                <a:solidFill>
                  <a:srgbClr val="000099"/>
                </a:solidFill>
                <a:latin typeface="Arial" panose="020B0604020202020204" pitchFamily="34" charset="0"/>
                <a:ea typeface="宋体" panose="02010600030101010101" pitchFamily="2" charset="-122"/>
              </a:endParaRPr>
            </a:p>
          </p:txBody>
        </p:sp>
      </p:grpSp>
      <p:grpSp>
        <p:nvGrpSpPr>
          <p:cNvPr id="2853" name="Group 805"/>
          <p:cNvGrpSpPr/>
          <p:nvPr/>
        </p:nvGrpSpPr>
        <p:grpSpPr bwMode="auto">
          <a:xfrm>
            <a:off x="6391275" y="3149600"/>
            <a:ext cx="481013" cy="611188"/>
            <a:chOff x="4272" y="1506"/>
            <a:chExt cx="336" cy="442"/>
          </a:xfrm>
        </p:grpSpPr>
        <p:grpSp>
          <p:nvGrpSpPr>
            <p:cNvPr id="2854" name="Group 806"/>
            <p:cNvGrpSpPr/>
            <p:nvPr/>
          </p:nvGrpSpPr>
          <p:grpSpPr bwMode="auto">
            <a:xfrm>
              <a:off x="4320" y="1728"/>
              <a:ext cx="288" cy="220"/>
              <a:chOff x="5241" y="1468"/>
              <a:chExt cx="355" cy="207"/>
            </a:xfrm>
          </p:grpSpPr>
          <p:sp>
            <p:nvSpPr>
              <p:cNvPr id="2855" name="Freeform 133"/>
              <p:cNvSpPr/>
              <p:nvPr/>
            </p:nvSpPr>
            <p:spPr bwMode="auto">
              <a:xfrm>
                <a:off x="5512" y="1468"/>
                <a:ext cx="84" cy="207"/>
              </a:xfrm>
              <a:custGeom>
                <a:avLst/>
                <a:gdLst>
                  <a:gd name="T0" fmla="*/ 0 w 84"/>
                  <a:gd name="T1" fmla="*/ 75 h 207"/>
                  <a:gd name="T2" fmla="*/ 84 w 84"/>
                  <a:gd name="T3" fmla="*/ 0 h 207"/>
                  <a:gd name="T4" fmla="*/ 84 w 84"/>
                  <a:gd name="T5" fmla="*/ 132 h 207"/>
                  <a:gd name="T6" fmla="*/ 0 w 84"/>
                  <a:gd name="T7" fmla="*/ 207 h 207"/>
                  <a:gd name="T8" fmla="*/ 0 w 84"/>
                  <a:gd name="T9" fmla="*/ 75 h 207"/>
                </a:gdLst>
                <a:ahLst/>
                <a:cxnLst>
                  <a:cxn ang="0">
                    <a:pos x="T0" y="T1"/>
                  </a:cxn>
                  <a:cxn ang="0">
                    <a:pos x="T2" y="T3"/>
                  </a:cxn>
                  <a:cxn ang="0">
                    <a:pos x="T4" y="T5"/>
                  </a:cxn>
                  <a:cxn ang="0">
                    <a:pos x="T6" y="T7"/>
                  </a:cxn>
                  <a:cxn ang="0">
                    <a:pos x="T8" y="T9"/>
                  </a:cxn>
                </a:cxnLst>
                <a:rect l="0" t="0" r="r" b="b"/>
                <a:pathLst>
                  <a:path w="84" h="207">
                    <a:moveTo>
                      <a:pt x="0" y="75"/>
                    </a:moveTo>
                    <a:lnTo>
                      <a:pt x="84" y="0"/>
                    </a:lnTo>
                    <a:lnTo>
                      <a:pt x="84" y="132"/>
                    </a:lnTo>
                    <a:lnTo>
                      <a:pt x="0" y="207"/>
                    </a:lnTo>
                    <a:lnTo>
                      <a:pt x="0" y="75"/>
                    </a:lnTo>
                    <a:close/>
                  </a:path>
                </a:pathLst>
              </a:custGeom>
              <a:solidFill>
                <a:srgbClr val="005A8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56" name="Freeform 134"/>
              <p:cNvSpPr/>
              <p:nvPr/>
            </p:nvSpPr>
            <p:spPr bwMode="auto">
              <a:xfrm>
                <a:off x="5512" y="1468"/>
                <a:ext cx="84" cy="207"/>
              </a:xfrm>
              <a:custGeom>
                <a:avLst/>
                <a:gdLst>
                  <a:gd name="T0" fmla="*/ 0 w 84"/>
                  <a:gd name="T1" fmla="*/ 75 h 207"/>
                  <a:gd name="T2" fmla="*/ 84 w 84"/>
                  <a:gd name="T3" fmla="*/ 0 h 207"/>
                  <a:gd name="T4" fmla="*/ 84 w 84"/>
                  <a:gd name="T5" fmla="*/ 132 h 207"/>
                  <a:gd name="T6" fmla="*/ 0 w 84"/>
                  <a:gd name="T7" fmla="*/ 207 h 207"/>
                  <a:gd name="T8" fmla="*/ 0 w 84"/>
                  <a:gd name="T9" fmla="*/ 75 h 207"/>
                </a:gdLst>
                <a:ahLst/>
                <a:cxnLst>
                  <a:cxn ang="0">
                    <a:pos x="T0" y="T1"/>
                  </a:cxn>
                  <a:cxn ang="0">
                    <a:pos x="T2" y="T3"/>
                  </a:cxn>
                  <a:cxn ang="0">
                    <a:pos x="T4" y="T5"/>
                  </a:cxn>
                  <a:cxn ang="0">
                    <a:pos x="T6" y="T7"/>
                  </a:cxn>
                  <a:cxn ang="0">
                    <a:pos x="T8" y="T9"/>
                  </a:cxn>
                </a:cxnLst>
                <a:rect l="0" t="0" r="r" b="b"/>
                <a:pathLst>
                  <a:path w="84" h="207">
                    <a:moveTo>
                      <a:pt x="0" y="75"/>
                    </a:moveTo>
                    <a:lnTo>
                      <a:pt x="84" y="0"/>
                    </a:lnTo>
                    <a:lnTo>
                      <a:pt x="84" y="132"/>
                    </a:lnTo>
                    <a:lnTo>
                      <a:pt x="0" y="207"/>
                    </a:lnTo>
                    <a:lnTo>
                      <a:pt x="0" y="75"/>
                    </a:lnTo>
                    <a:close/>
                  </a:path>
                </a:pathLst>
              </a:custGeom>
              <a:solidFill>
                <a:srgbClr val="005A80"/>
              </a:solidFill>
              <a:ln w="9525" cap="flat" algn="ctr">
                <a:solidFill>
                  <a:srgbClr val="AAE6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57" name="Freeform 135"/>
              <p:cNvSpPr/>
              <p:nvPr/>
            </p:nvSpPr>
            <p:spPr bwMode="auto">
              <a:xfrm>
                <a:off x="5522" y="1500"/>
                <a:ext cx="67" cy="141"/>
              </a:xfrm>
              <a:custGeom>
                <a:avLst/>
                <a:gdLst>
                  <a:gd name="T0" fmla="*/ 10 w 67"/>
                  <a:gd name="T1" fmla="*/ 41 h 141"/>
                  <a:gd name="T2" fmla="*/ 10 w 67"/>
                  <a:gd name="T3" fmla="*/ 52 h 141"/>
                  <a:gd name="T4" fmla="*/ 25 w 67"/>
                  <a:gd name="T5" fmla="*/ 41 h 141"/>
                  <a:gd name="T6" fmla="*/ 32 w 67"/>
                  <a:gd name="T7" fmla="*/ 59 h 141"/>
                  <a:gd name="T8" fmla="*/ 42 w 67"/>
                  <a:gd name="T9" fmla="*/ 25 h 141"/>
                  <a:gd name="T10" fmla="*/ 57 w 67"/>
                  <a:gd name="T11" fmla="*/ 11 h 141"/>
                  <a:gd name="T12" fmla="*/ 57 w 67"/>
                  <a:gd name="T13" fmla="*/ 0 h 141"/>
                  <a:gd name="T14" fmla="*/ 67 w 67"/>
                  <a:gd name="T15" fmla="*/ 7 h 141"/>
                  <a:gd name="T16" fmla="*/ 57 w 67"/>
                  <a:gd name="T17" fmla="*/ 30 h 141"/>
                  <a:gd name="T18" fmla="*/ 57 w 67"/>
                  <a:gd name="T19" fmla="*/ 20 h 141"/>
                  <a:gd name="T20" fmla="*/ 47 w 67"/>
                  <a:gd name="T21" fmla="*/ 30 h 141"/>
                  <a:gd name="T22" fmla="*/ 37 w 67"/>
                  <a:gd name="T23" fmla="*/ 68 h 141"/>
                  <a:gd name="T24" fmla="*/ 47 w 67"/>
                  <a:gd name="T25" fmla="*/ 89 h 141"/>
                  <a:gd name="T26" fmla="*/ 57 w 67"/>
                  <a:gd name="T27" fmla="*/ 80 h 141"/>
                  <a:gd name="T28" fmla="*/ 57 w 67"/>
                  <a:gd name="T29" fmla="*/ 68 h 141"/>
                  <a:gd name="T30" fmla="*/ 67 w 67"/>
                  <a:gd name="T31" fmla="*/ 75 h 141"/>
                  <a:gd name="T32" fmla="*/ 57 w 67"/>
                  <a:gd name="T33" fmla="*/ 100 h 141"/>
                  <a:gd name="T34" fmla="*/ 57 w 67"/>
                  <a:gd name="T35" fmla="*/ 89 h 141"/>
                  <a:gd name="T36" fmla="*/ 42 w 67"/>
                  <a:gd name="T37" fmla="*/ 102 h 141"/>
                  <a:gd name="T38" fmla="*/ 32 w 67"/>
                  <a:gd name="T39" fmla="*/ 82 h 141"/>
                  <a:gd name="T40" fmla="*/ 25 w 67"/>
                  <a:gd name="T41" fmla="*/ 116 h 141"/>
                  <a:gd name="T42" fmla="*/ 10 w 67"/>
                  <a:gd name="T43" fmla="*/ 130 h 141"/>
                  <a:gd name="T44" fmla="*/ 10 w 67"/>
                  <a:gd name="T45" fmla="*/ 141 h 141"/>
                  <a:gd name="T46" fmla="*/ 0 w 67"/>
                  <a:gd name="T47" fmla="*/ 134 h 141"/>
                  <a:gd name="T48" fmla="*/ 10 w 67"/>
                  <a:gd name="T49" fmla="*/ 112 h 141"/>
                  <a:gd name="T50" fmla="*/ 10 w 67"/>
                  <a:gd name="T51" fmla="*/ 123 h 141"/>
                  <a:gd name="T52" fmla="*/ 20 w 67"/>
                  <a:gd name="T53" fmla="*/ 112 h 141"/>
                  <a:gd name="T54" fmla="*/ 30 w 67"/>
                  <a:gd name="T55" fmla="*/ 73 h 141"/>
                  <a:gd name="T56" fmla="*/ 20 w 67"/>
                  <a:gd name="T57" fmla="*/ 52 h 141"/>
                  <a:gd name="T58" fmla="*/ 10 w 67"/>
                  <a:gd name="T59" fmla="*/ 61 h 141"/>
                  <a:gd name="T60" fmla="*/ 10 w 67"/>
                  <a:gd name="T61" fmla="*/ 73 h 141"/>
                  <a:gd name="T62" fmla="*/ 0 w 67"/>
                  <a:gd name="T63" fmla="*/ 66 h 141"/>
                  <a:gd name="T64" fmla="*/ 10 w 67"/>
                  <a:gd name="T65"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141">
                    <a:moveTo>
                      <a:pt x="10" y="41"/>
                    </a:moveTo>
                    <a:lnTo>
                      <a:pt x="10" y="52"/>
                    </a:lnTo>
                    <a:lnTo>
                      <a:pt x="25" y="41"/>
                    </a:lnTo>
                    <a:lnTo>
                      <a:pt x="32" y="59"/>
                    </a:lnTo>
                    <a:lnTo>
                      <a:pt x="42" y="25"/>
                    </a:lnTo>
                    <a:lnTo>
                      <a:pt x="57" y="11"/>
                    </a:lnTo>
                    <a:lnTo>
                      <a:pt x="57" y="0"/>
                    </a:lnTo>
                    <a:lnTo>
                      <a:pt x="67" y="7"/>
                    </a:lnTo>
                    <a:lnTo>
                      <a:pt x="57" y="30"/>
                    </a:lnTo>
                    <a:lnTo>
                      <a:pt x="57" y="20"/>
                    </a:lnTo>
                    <a:lnTo>
                      <a:pt x="47" y="30"/>
                    </a:lnTo>
                    <a:lnTo>
                      <a:pt x="37" y="68"/>
                    </a:lnTo>
                    <a:lnTo>
                      <a:pt x="47" y="89"/>
                    </a:lnTo>
                    <a:lnTo>
                      <a:pt x="57" y="80"/>
                    </a:lnTo>
                    <a:lnTo>
                      <a:pt x="57" y="68"/>
                    </a:lnTo>
                    <a:lnTo>
                      <a:pt x="67" y="75"/>
                    </a:lnTo>
                    <a:lnTo>
                      <a:pt x="57" y="100"/>
                    </a:lnTo>
                    <a:lnTo>
                      <a:pt x="57" y="89"/>
                    </a:lnTo>
                    <a:lnTo>
                      <a:pt x="42" y="102"/>
                    </a:lnTo>
                    <a:lnTo>
                      <a:pt x="32" y="82"/>
                    </a:lnTo>
                    <a:lnTo>
                      <a:pt x="25" y="116"/>
                    </a:lnTo>
                    <a:lnTo>
                      <a:pt x="10" y="130"/>
                    </a:lnTo>
                    <a:lnTo>
                      <a:pt x="10" y="141"/>
                    </a:lnTo>
                    <a:lnTo>
                      <a:pt x="0" y="134"/>
                    </a:lnTo>
                    <a:lnTo>
                      <a:pt x="10" y="112"/>
                    </a:lnTo>
                    <a:lnTo>
                      <a:pt x="10" y="123"/>
                    </a:lnTo>
                    <a:lnTo>
                      <a:pt x="20" y="112"/>
                    </a:lnTo>
                    <a:lnTo>
                      <a:pt x="30" y="73"/>
                    </a:lnTo>
                    <a:lnTo>
                      <a:pt x="20" y="52"/>
                    </a:lnTo>
                    <a:lnTo>
                      <a:pt x="10" y="61"/>
                    </a:lnTo>
                    <a:lnTo>
                      <a:pt x="10" y="73"/>
                    </a:lnTo>
                    <a:lnTo>
                      <a:pt x="0" y="66"/>
                    </a:lnTo>
                    <a:lnTo>
                      <a:pt x="10" y="41"/>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58" name="Freeform 136"/>
              <p:cNvSpPr/>
              <p:nvPr/>
            </p:nvSpPr>
            <p:spPr bwMode="auto">
              <a:xfrm>
                <a:off x="5522" y="1500"/>
                <a:ext cx="67" cy="141"/>
              </a:xfrm>
              <a:custGeom>
                <a:avLst/>
                <a:gdLst>
                  <a:gd name="T0" fmla="*/ 10 w 67"/>
                  <a:gd name="T1" fmla="*/ 41 h 141"/>
                  <a:gd name="T2" fmla="*/ 10 w 67"/>
                  <a:gd name="T3" fmla="*/ 52 h 141"/>
                  <a:gd name="T4" fmla="*/ 25 w 67"/>
                  <a:gd name="T5" fmla="*/ 41 h 141"/>
                  <a:gd name="T6" fmla="*/ 32 w 67"/>
                  <a:gd name="T7" fmla="*/ 59 h 141"/>
                  <a:gd name="T8" fmla="*/ 42 w 67"/>
                  <a:gd name="T9" fmla="*/ 25 h 141"/>
                  <a:gd name="T10" fmla="*/ 57 w 67"/>
                  <a:gd name="T11" fmla="*/ 11 h 141"/>
                  <a:gd name="T12" fmla="*/ 57 w 67"/>
                  <a:gd name="T13" fmla="*/ 0 h 141"/>
                  <a:gd name="T14" fmla="*/ 67 w 67"/>
                  <a:gd name="T15" fmla="*/ 7 h 141"/>
                  <a:gd name="T16" fmla="*/ 57 w 67"/>
                  <a:gd name="T17" fmla="*/ 30 h 141"/>
                  <a:gd name="T18" fmla="*/ 57 w 67"/>
                  <a:gd name="T19" fmla="*/ 20 h 141"/>
                  <a:gd name="T20" fmla="*/ 47 w 67"/>
                  <a:gd name="T21" fmla="*/ 30 h 141"/>
                  <a:gd name="T22" fmla="*/ 37 w 67"/>
                  <a:gd name="T23" fmla="*/ 68 h 141"/>
                  <a:gd name="T24" fmla="*/ 47 w 67"/>
                  <a:gd name="T25" fmla="*/ 89 h 141"/>
                  <a:gd name="T26" fmla="*/ 57 w 67"/>
                  <a:gd name="T27" fmla="*/ 80 h 141"/>
                  <a:gd name="T28" fmla="*/ 57 w 67"/>
                  <a:gd name="T29" fmla="*/ 68 h 141"/>
                  <a:gd name="T30" fmla="*/ 67 w 67"/>
                  <a:gd name="T31" fmla="*/ 75 h 141"/>
                  <a:gd name="T32" fmla="*/ 57 w 67"/>
                  <a:gd name="T33" fmla="*/ 100 h 141"/>
                  <a:gd name="T34" fmla="*/ 57 w 67"/>
                  <a:gd name="T35" fmla="*/ 89 h 141"/>
                  <a:gd name="T36" fmla="*/ 42 w 67"/>
                  <a:gd name="T37" fmla="*/ 102 h 141"/>
                  <a:gd name="T38" fmla="*/ 32 w 67"/>
                  <a:gd name="T39" fmla="*/ 82 h 141"/>
                  <a:gd name="T40" fmla="*/ 25 w 67"/>
                  <a:gd name="T41" fmla="*/ 116 h 141"/>
                  <a:gd name="T42" fmla="*/ 10 w 67"/>
                  <a:gd name="T43" fmla="*/ 130 h 141"/>
                  <a:gd name="T44" fmla="*/ 10 w 67"/>
                  <a:gd name="T45" fmla="*/ 141 h 141"/>
                  <a:gd name="T46" fmla="*/ 0 w 67"/>
                  <a:gd name="T47" fmla="*/ 134 h 141"/>
                  <a:gd name="T48" fmla="*/ 10 w 67"/>
                  <a:gd name="T49" fmla="*/ 112 h 141"/>
                  <a:gd name="T50" fmla="*/ 10 w 67"/>
                  <a:gd name="T51" fmla="*/ 123 h 141"/>
                  <a:gd name="T52" fmla="*/ 20 w 67"/>
                  <a:gd name="T53" fmla="*/ 112 h 141"/>
                  <a:gd name="T54" fmla="*/ 30 w 67"/>
                  <a:gd name="T55" fmla="*/ 73 h 141"/>
                  <a:gd name="T56" fmla="*/ 20 w 67"/>
                  <a:gd name="T57" fmla="*/ 52 h 141"/>
                  <a:gd name="T58" fmla="*/ 10 w 67"/>
                  <a:gd name="T59" fmla="*/ 61 h 141"/>
                  <a:gd name="T60" fmla="*/ 10 w 67"/>
                  <a:gd name="T61" fmla="*/ 73 h 141"/>
                  <a:gd name="T62" fmla="*/ 0 w 67"/>
                  <a:gd name="T63" fmla="*/ 66 h 141"/>
                  <a:gd name="T64" fmla="*/ 10 w 67"/>
                  <a:gd name="T65" fmla="*/ 4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7" h="141">
                    <a:moveTo>
                      <a:pt x="10" y="41"/>
                    </a:moveTo>
                    <a:lnTo>
                      <a:pt x="10" y="52"/>
                    </a:lnTo>
                    <a:lnTo>
                      <a:pt x="25" y="41"/>
                    </a:lnTo>
                    <a:lnTo>
                      <a:pt x="32" y="59"/>
                    </a:lnTo>
                    <a:lnTo>
                      <a:pt x="42" y="25"/>
                    </a:lnTo>
                    <a:lnTo>
                      <a:pt x="57" y="11"/>
                    </a:lnTo>
                    <a:lnTo>
                      <a:pt x="57" y="0"/>
                    </a:lnTo>
                    <a:lnTo>
                      <a:pt x="67" y="7"/>
                    </a:lnTo>
                    <a:lnTo>
                      <a:pt x="57" y="30"/>
                    </a:lnTo>
                    <a:lnTo>
                      <a:pt x="57" y="20"/>
                    </a:lnTo>
                    <a:lnTo>
                      <a:pt x="47" y="30"/>
                    </a:lnTo>
                    <a:lnTo>
                      <a:pt x="37" y="68"/>
                    </a:lnTo>
                    <a:lnTo>
                      <a:pt x="47" y="89"/>
                    </a:lnTo>
                    <a:lnTo>
                      <a:pt x="57" y="80"/>
                    </a:lnTo>
                    <a:lnTo>
                      <a:pt x="57" y="68"/>
                    </a:lnTo>
                    <a:lnTo>
                      <a:pt x="67" y="75"/>
                    </a:lnTo>
                    <a:lnTo>
                      <a:pt x="57" y="100"/>
                    </a:lnTo>
                    <a:lnTo>
                      <a:pt x="57" y="89"/>
                    </a:lnTo>
                    <a:lnTo>
                      <a:pt x="42" y="102"/>
                    </a:lnTo>
                    <a:lnTo>
                      <a:pt x="32" y="82"/>
                    </a:lnTo>
                    <a:lnTo>
                      <a:pt x="25" y="116"/>
                    </a:lnTo>
                    <a:lnTo>
                      <a:pt x="10" y="130"/>
                    </a:lnTo>
                    <a:lnTo>
                      <a:pt x="10" y="141"/>
                    </a:lnTo>
                    <a:lnTo>
                      <a:pt x="0" y="134"/>
                    </a:lnTo>
                    <a:lnTo>
                      <a:pt x="10" y="112"/>
                    </a:lnTo>
                    <a:lnTo>
                      <a:pt x="10" y="123"/>
                    </a:lnTo>
                    <a:lnTo>
                      <a:pt x="20" y="112"/>
                    </a:lnTo>
                    <a:lnTo>
                      <a:pt x="30" y="73"/>
                    </a:lnTo>
                    <a:lnTo>
                      <a:pt x="20" y="52"/>
                    </a:lnTo>
                    <a:lnTo>
                      <a:pt x="10" y="61"/>
                    </a:lnTo>
                    <a:lnTo>
                      <a:pt x="10" y="73"/>
                    </a:lnTo>
                    <a:lnTo>
                      <a:pt x="0" y="66"/>
                    </a:lnTo>
                    <a:lnTo>
                      <a:pt x="10" y="41"/>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59" name="Rectangle 137"/>
              <p:cNvSpPr>
                <a:spLocks noChangeArrowheads="1"/>
              </p:cNvSpPr>
              <p:nvPr/>
            </p:nvSpPr>
            <p:spPr bwMode="auto">
              <a:xfrm>
                <a:off x="5241" y="1543"/>
                <a:ext cx="271" cy="132"/>
              </a:xfrm>
              <a:prstGeom prst="rect">
                <a:avLst/>
              </a:prstGeom>
              <a:solidFill>
                <a:srgbClr val="0096D5"/>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60" name="Rectangle 138"/>
              <p:cNvSpPr>
                <a:spLocks noChangeArrowheads="1"/>
              </p:cNvSpPr>
              <p:nvPr/>
            </p:nvSpPr>
            <p:spPr bwMode="auto">
              <a:xfrm>
                <a:off x="5242" y="1544"/>
                <a:ext cx="269" cy="130"/>
              </a:xfrm>
              <a:prstGeom prst="rect">
                <a:avLst/>
              </a:prstGeom>
              <a:solidFill>
                <a:srgbClr val="0096D5"/>
              </a:solidFill>
              <a:ln w="9525" cap="flat" algn="ctr">
                <a:solidFill>
                  <a:srgbClr val="AAE6FF"/>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61" name="Freeform 139"/>
              <p:cNvSpPr/>
              <p:nvPr/>
            </p:nvSpPr>
            <p:spPr bwMode="auto">
              <a:xfrm>
                <a:off x="5241" y="1468"/>
                <a:ext cx="355" cy="75"/>
              </a:xfrm>
              <a:custGeom>
                <a:avLst/>
                <a:gdLst>
                  <a:gd name="T0" fmla="*/ 271 w 355"/>
                  <a:gd name="T1" fmla="*/ 75 h 75"/>
                  <a:gd name="T2" fmla="*/ 355 w 355"/>
                  <a:gd name="T3" fmla="*/ 0 h 75"/>
                  <a:gd name="T4" fmla="*/ 84 w 355"/>
                  <a:gd name="T5" fmla="*/ 0 h 75"/>
                  <a:gd name="T6" fmla="*/ 0 w 355"/>
                  <a:gd name="T7" fmla="*/ 75 h 75"/>
                  <a:gd name="T8" fmla="*/ 271 w 355"/>
                  <a:gd name="T9" fmla="*/ 75 h 75"/>
                </a:gdLst>
                <a:ahLst/>
                <a:cxnLst>
                  <a:cxn ang="0">
                    <a:pos x="T0" y="T1"/>
                  </a:cxn>
                  <a:cxn ang="0">
                    <a:pos x="T2" y="T3"/>
                  </a:cxn>
                  <a:cxn ang="0">
                    <a:pos x="T4" y="T5"/>
                  </a:cxn>
                  <a:cxn ang="0">
                    <a:pos x="T6" y="T7"/>
                  </a:cxn>
                  <a:cxn ang="0">
                    <a:pos x="T8" y="T9"/>
                  </a:cxn>
                </a:cxnLst>
                <a:rect l="0" t="0" r="r" b="b"/>
                <a:pathLst>
                  <a:path w="355" h="75">
                    <a:moveTo>
                      <a:pt x="271" y="75"/>
                    </a:moveTo>
                    <a:lnTo>
                      <a:pt x="355" y="0"/>
                    </a:lnTo>
                    <a:lnTo>
                      <a:pt x="84" y="0"/>
                    </a:lnTo>
                    <a:lnTo>
                      <a:pt x="0" y="75"/>
                    </a:lnTo>
                    <a:lnTo>
                      <a:pt x="271" y="75"/>
                    </a:lnTo>
                    <a:close/>
                  </a:path>
                </a:pathLst>
              </a:custGeom>
              <a:solidFill>
                <a:srgbClr val="00B4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62" name="Freeform 140"/>
              <p:cNvSpPr/>
              <p:nvPr/>
            </p:nvSpPr>
            <p:spPr bwMode="auto">
              <a:xfrm>
                <a:off x="5241" y="1468"/>
                <a:ext cx="355" cy="75"/>
              </a:xfrm>
              <a:custGeom>
                <a:avLst/>
                <a:gdLst>
                  <a:gd name="T0" fmla="*/ 271 w 355"/>
                  <a:gd name="T1" fmla="*/ 75 h 75"/>
                  <a:gd name="T2" fmla="*/ 355 w 355"/>
                  <a:gd name="T3" fmla="*/ 0 h 75"/>
                  <a:gd name="T4" fmla="*/ 84 w 355"/>
                  <a:gd name="T5" fmla="*/ 0 h 75"/>
                  <a:gd name="T6" fmla="*/ 0 w 355"/>
                  <a:gd name="T7" fmla="*/ 75 h 75"/>
                  <a:gd name="T8" fmla="*/ 271 w 355"/>
                  <a:gd name="T9" fmla="*/ 75 h 75"/>
                </a:gdLst>
                <a:ahLst/>
                <a:cxnLst>
                  <a:cxn ang="0">
                    <a:pos x="T0" y="T1"/>
                  </a:cxn>
                  <a:cxn ang="0">
                    <a:pos x="T2" y="T3"/>
                  </a:cxn>
                  <a:cxn ang="0">
                    <a:pos x="T4" y="T5"/>
                  </a:cxn>
                  <a:cxn ang="0">
                    <a:pos x="T6" y="T7"/>
                  </a:cxn>
                  <a:cxn ang="0">
                    <a:pos x="T8" y="T9"/>
                  </a:cxn>
                </a:cxnLst>
                <a:rect l="0" t="0" r="r" b="b"/>
                <a:pathLst>
                  <a:path w="355" h="75">
                    <a:moveTo>
                      <a:pt x="271" y="75"/>
                    </a:moveTo>
                    <a:lnTo>
                      <a:pt x="355" y="0"/>
                    </a:lnTo>
                    <a:lnTo>
                      <a:pt x="84" y="0"/>
                    </a:lnTo>
                    <a:lnTo>
                      <a:pt x="0" y="75"/>
                    </a:lnTo>
                    <a:lnTo>
                      <a:pt x="271" y="75"/>
                    </a:lnTo>
                    <a:close/>
                  </a:path>
                </a:pathLst>
              </a:custGeom>
              <a:solidFill>
                <a:srgbClr val="00B4FF"/>
              </a:solidFill>
              <a:ln w="9525" cap="flat" algn="ctr">
                <a:solidFill>
                  <a:srgbClr val="AAE6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2863" name="Group 815"/>
              <p:cNvGrpSpPr/>
              <p:nvPr/>
            </p:nvGrpSpPr>
            <p:grpSpPr bwMode="auto">
              <a:xfrm>
                <a:off x="5280" y="1470"/>
                <a:ext cx="272" cy="66"/>
                <a:chOff x="5280" y="1470"/>
                <a:chExt cx="272" cy="66"/>
              </a:xfrm>
            </p:grpSpPr>
            <p:sp>
              <p:nvSpPr>
                <p:cNvPr id="2864" name="Freeform 142"/>
                <p:cNvSpPr/>
                <p:nvPr/>
              </p:nvSpPr>
              <p:spPr bwMode="auto">
                <a:xfrm>
                  <a:off x="5401" y="1502"/>
                  <a:ext cx="116" cy="25"/>
                </a:xfrm>
                <a:custGeom>
                  <a:avLst/>
                  <a:gdLst>
                    <a:gd name="T0" fmla="*/ 10 w 116"/>
                    <a:gd name="T1" fmla="*/ 5 h 25"/>
                    <a:gd name="T2" fmla="*/ 0 w 116"/>
                    <a:gd name="T3" fmla="*/ 14 h 25"/>
                    <a:gd name="T4" fmla="*/ 69 w 116"/>
                    <a:gd name="T5" fmla="*/ 14 h 25"/>
                    <a:gd name="T6" fmla="*/ 60 w 116"/>
                    <a:gd name="T7" fmla="*/ 25 h 25"/>
                    <a:gd name="T8" fmla="*/ 116 w 116"/>
                    <a:gd name="T9" fmla="*/ 12 h 25"/>
                    <a:gd name="T10" fmla="*/ 87 w 116"/>
                    <a:gd name="T11" fmla="*/ 0 h 25"/>
                    <a:gd name="T12" fmla="*/ 79 w 116"/>
                    <a:gd name="T13" fmla="*/ 5 h 25"/>
                    <a:gd name="T14" fmla="*/ 10 w 116"/>
                    <a:gd name="T15" fmla="*/ 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5">
                      <a:moveTo>
                        <a:pt x="10" y="5"/>
                      </a:moveTo>
                      <a:lnTo>
                        <a:pt x="0" y="14"/>
                      </a:lnTo>
                      <a:lnTo>
                        <a:pt x="69" y="14"/>
                      </a:lnTo>
                      <a:lnTo>
                        <a:pt x="60" y="25"/>
                      </a:lnTo>
                      <a:lnTo>
                        <a:pt x="116" y="12"/>
                      </a:lnTo>
                      <a:lnTo>
                        <a:pt x="87" y="0"/>
                      </a:lnTo>
                      <a:lnTo>
                        <a:pt x="79" y="5"/>
                      </a:lnTo>
                      <a:lnTo>
                        <a:pt x="10" y="5"/>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65" name="Freeform 143"/>
                <p:cNvSpPr/>
                <p:nvPr/>
              </p:nvSpPr>
              <p:spPr bwMode="auto">
                <a:xfrm>
                  <a:off x="5401" y="1502"/>
                  <a:ext cx="116" cy="25"/>
                </a:xfrm>
                <a:custGeom>
                  <a:avLst/>
                  <a:gdLst>
                    <a:gd name="T0" fmla="*/ 10 w 116"/>
                    <a:gd name="T1" fmla="*/ 5 h 25"/>
                    <a:gd name="T2" fmla="*/ 0 w 116"/>
                    <a:gd name="T3" fmla="*/ 14 h 25"/>
                    <a:gd name="T4" fmla="*/ 69 w 116"/>
                    <a:gd name="T5" fmla="*/ 14 h 25"/>
                    <a:gd name="T6" fmla="*/ 60 w 116"/>
                    <a:gd name="T7" fmla="*/ 25 h 25"/>
                    <a:gd name="T8" fmla="*/ 116 w 116"/>
                    <a:gd name="T9" fmla="*/ 12 h 25"/>
                    <a:gd name="T10" fmla="*/ 87 w 116"/>
                    <a:gd name="T11" fmla="*/ 0 h 25"/>
                    <a:gd name="T12" fmla="*/ 79 w 116"/>
                    <a:gd name="T13" fmla="*/ 5 h 25"/>
                    <a:gd name="T14" fmla="*/ 10 w 116"/>
                    <a:gd name="T15" fmla="*/ 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5">
                      <a:moveTo>
                        <a:pt x="10" y="5"/>
                      </a:moveTo>
                      <a:lnTo>
                        <a:pt x="0" y="14"/>
                      </a:lnTo>
                      <a:lnTo>
                        <a:pt x="69" y="14"/>
                      </a:lnTo>
                      <a:lnTo>
                        <a:pt x="60" y="25"/>
                      </a:lnTo>
                      <a:lnTo>
                        <a:pt x="116" y="12"/>
                      </a:lnTo>
                      <a:lnTo>
                        <a:pt x="87" y="0"/>
                      </a:lnTo>
                      <a:lnTo>
                        <a:pt x="79" y="5"/>
                      </a:lnTo>
                      <a:lnTo>
                        <a:pt x="10" y="5"/>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66" name="Freeform 144"/>
                <p:cNvSpPr/>
                <p:nvPr/>
              </p:nvSpPr>
              <p:spPr bwMode="auto">
                <a:xfrm>
                  <a:off x="5436" y="1470"/>
                  <a:ext cx="116" cy="28"/>
                </a:xfrm>
                <a:custGeom>
                  <a:avLst/>
                  <a:gdLst>
                    <a:gd name="T0" fmla="*/ 10 w 116"/>
                    <a:gd name="T1" fmla="*/ 7 h 28"/>
                    <a:gd name="T2" fmla="*/ 0 w 116"/>
                    <a:gd name="T3" fmla="*/ 16 h 28"/>
                    <a:gd name="T4" fmla="*/ 69 w 116"/>
                    <a:gd name="T5" fmla="*/ 16 h 28"/>
                    <a:gd name="T6" fmla="*/ 57 w 116"/>
                    <a:gd name="T7" fmla="*/ 28 h 28"/>
                    <a:gd name="T8" fmla="*/ 116 w 116"/>
                    <a:gd name="T9" fmla="*/ 12 h 28"/>
                    <a:gd name="T10" fmla="*/ 84 w 116"/>
                    <a:gd name="T11" fmla="*/ 0 h 28"/>
                    <a:gd name="T12" fmla="*/ 79 w 116"/>
                    <a:gd name="T13" fmla="*/ 7 h 28"/>
                    <a:gd name="T14" fmla="*/ 10 w 116"/>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8">
                      <a:moveTo>
                        <a:pt x="10" y="7"/>
                      </a:moveTo>
                      <a:lnTo>
                        <a:pt x="0" y="16"/>
                      </a:lnTo>
                      <a:lnTo>
                        <a:pt x="69" y="16"/>
                      </a:lnTo>
                      <a:lnTo>
                        <a:pt x="57" y="28"/>
                      </a:lnTo>
                      <a:lnTo>
                        <a:pt x="116" y="12"/>
                      </a:lnTo>
                      <a:lnTo>
                        <a:pt x="84" y="0"/>
                      </a:lnTo>
                      <a:lnTo>
                        <a:pt x="79" y="7"/>
                      </a:lnTo>
                      <a:lnTo>
                        <a:pt x="10" y="7"/>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67" name="Freeform 145"/>
                <p:cNvSpPr/>
                <p:nvPr/>
              </p:nvSpPr>
              <p:spPr bwMode="auto">
                <a:xfrm>
                  <a:off x="5436" y="1470"/>
                  <a:ext cx="116" cy="28"/>
                </a:xfrm>
                <a:custGeom>
                  <a:avLst/>
                  <a:gdLst>
                    <a:gd name="T0" fmla="*/ 10 w 116"/>
                    <a:gd name="T1" fmla="*/ 7 h 28"/>
                    <a:gd name="T2" fmla="*/ 0 w 116"/>
                    <a:gd name="T3" fmla="*/ 16 h 28"/>
                    <a:gd name="T4" fmla="*/ 69 w 116"/>
                    <a:gd name="T5" fmla="*/ 16 h 28"/>
                    <a:gd name="T6" fmla="*/ 57 w 116"/>
                    <a:gd name="T7" fmla="*/ 28 h 28"/>
                    <a:gd name="T8" fmla="*/ 116 w 116"/>
                    <a:gd name="T9" fmla="*/ 12 h 28"/>
                    <a:gd name="T10" fmla="*/ 84 w 116"/>
                    <a:gd name="T11" fmla="*/ 0 h 28"/>
                    <a:gd name="T12" fmla="*/ 79 w 116"/>
                    <a:gd name="T13" fmla="*/ 7 h 28"/>
                    <a:gd name="T14" fmla="*/ 10 w 116"/>
                    <a:gd name="T15" fmla="*/ 7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8">
                      <a:moveTo>
                        <a:pt x="10" y="7"/>
                      </a:moveTo>
                      <a:lnTo>
                        <a:pt x="0" y="16"/>
                      </a:lnTo>
                      <a:lnTo>
                        <a:pt x="69" y="16"/>
                      </a:lnTo>
                      <a:lnTo>
                        <a:pt x="57" y="28"/>
                      </a:lnTo>
                      <a:lnTo>
                        <a:pt x="116" y="12"/>
                      </a:lnTo>
                      <a:lnTo>
                        <a:pt x="84" y="0"/>
                      </a:lnTo>
                      <a:lnTo>
                        <a:pt x="79" y="7"/>
                      </a:lnTo>
                      <a:lnTo>
                        <a:pt x="10" y="7"/>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68" name="Freeform 146"/>
                <p:cNvSpPr/>
                <p:nvPr/>
              </p:nvSpPr>
              <p:spPr bwMode="auto">
                <a:xfrm>
                  <a:off x="5280" y="1511"/>
                  <a:ext cx="116" cy="25"/>
                </a:xfrm>
                <a:custGeom>
                  <a:avLst/>
                  <a:gdLst>
                    <a:gd name="T0" fmla="*/ 106 w 116"/>
                    <a:gd name="T1" fmla="*/ 21 h 25"/>
                    <a:gd name="T2" fmla="*/ 116 w 116"/>
                    <a:gd name="T3" fmla="*/ 12 h 25"/>
                    <a:gd name="T4" fmla="*/ 45 w 116"/>
                    <a:gd name="T5" fmla="*/ 12 h 25"/>
                    <a:gd name="T6" fmla="*/ 57 w 116"/>
                    <a:gd name="T7" fmla="*/ 0 h 25"/>
                    <a:gd name="T8" fmla="*/ 0 w 116"/>
                    <a:gd name="T9" fmla="*/ 14 h 25"/>
                    <a:gd name="T10" fmla="*/ 30 w 116"/>
                    <a:gd name="T11" fmla="*/ 25 h 25"/>
                    <a:gd name="T12" fmla="*/ 35 w 116"/>
                    <a:gd name="T13" fmla="*/ 21 h 25"/>
                    <a:gd name="T14" fmla="*/ 106 w 116"/>
                    <a:gd name="T15" fmla="*/ 2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5">
                      <a:moveTo>
                        <a:pt x="106" y="21"/>
                      </a:moveTo>
                      <a:lnTo>
                        <a:pt x="116" y="12"/>
                      </a:lnTo>
                      <a:lnTo>
                        <a:pt x="45" y="12"/>
                      </a:lnTo>
                      <a:lnTo>
                        <a:pt x="57" y="0"/>
                      </a:lnTo>
                      <a:lnTo>
                        <a:pt x="0" y="14"/>
                      </a:lnTo>
                      <a:lnTo>
                        <a:pt x="30" y="25"/>
                      </a:lnTo>
                      <a:lnTo>
                        <a:pt x="35" y="21"/>
                      </a:lnTo>
                      <a:lnTo>
                        <a:pt x="106" y="21"/>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69" name="Freeform 147"/>
                <p:cNvSpPr/>
                <p:nvPr/>
              </p:nvSpPr>
              <p:spPr bwMode="auto">
                <a:xfrm>
                  <a:off x="5280" y="1511"/>
                  <a:ext cx="116" cy="25"/>
                </a:xfrm>
                <a:custGeom>
                  <a:avLst/>
                  <a:gdLst>
                    <a:gd name="T0" fmla="*/ 106 w 116"/>
                    <a:gd name="T1" fmla="*/ 21 h 25"/>
                    <a:gd name="T2" fmla="*/ 116 w 116"/>
                    <a:gd name="T3" fmla="*/ 12 h 25"/>
                    <a:gd name="T4" fmla="*/ 45 w 116"/>
                    <a:gd name="T5" fmla="*/ 12 h 25"/>
                    <a:gd name="T6" fmla="*/ 57 w 116"/>
                    <a:gd name="T7" fmla="*/ 0 h 25"/>
                    <a:gd name="T8" fmla="*/ 0 w 116"/>
                    <a:gd name="T9" fmla="*/ 14 h 25"/>
                    <a:gd name="T10" fmla="*/ 30 w 116"/>
                    <a:gd name="T11" fmla="*/ 25 h 25"/>
                    <a:gd name="T12" fmla="*/ 35 w 116"/>
                    <a:gd name="T13" fmla="*/ 21 h 25"/>
                    <a:gd name="T14" fmla="*/ 106 w 116"/>
                    <a:gd name="T15" fmla="*/ 21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5">
                      <a:moveTo>
                        <a:pt x="106" y="21"/>
                      </a:moveTo>
                      <a:lnTo>
                        <a:pt x="116" y="12"/>
                      </a:lnTo>
                      <a:lnTo>
                        <a:pt x="45" y="12"/>
                      </a:lnTo>
                      <a:lnTo>
                        <a:pt x="57" y="0"/>
                      </a:lnTo>
                      <a:lnTo>
                        <a:pt x="0" y="14"/>
                      </a:lnTo>
                      <a:lnTo>
                        <a:pt x="30" y="25"/>
                      </a:lnTo>
                      <a:lnTo>
                        <a:pt x="35" y="21"/>
                      </a:lnTo>
                      <a:lnTo>
                        <a:pt x="106" y="21"/>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70" name="Freeform 148"/>
                <p:cNvSpPr/>
                <p:nvPr/>
              </p:nvSpPr>
              <p:spPr bwMode="auto">
                <a:xfrm>
                  <a:off x="5312" y="1479"/>
                  <a:ext cx="116" cy="28"/>
                </a:xfrm>
                <a:custGeom>
                  <a:avLst/>
                  <a:gdLst>
                    <a:gd name="T0" fmla="*/ 107 w 116"/>
                    <a:gd name="T1" fmla="*/ 21 h 28"/>
                    <a:gd name="T2" fmla="*/ 116 w 116"/>
                    <a:gd name="T3" fmla="*/ 12 h 28"/>
                    <a:gd name="T4" fmla="*/ 47 w 116"/>
                    <a:gd name="T5" fmla="*/ 12 h 28"/>
                    <a:gd name="T6" fmla="*/ 60 w 116"/>
                    <a:gd name="T7" fmla="*/ 0 h 28"/>
                    <a:gd name="T8" fmla="*/ 0 w 116"/>
                    <a:gd name="T9" fmla="*/ 16 h 28"/>
                    <a:gd name="T10" fmla="*/ 32 w 116"/>
                    <a:gd name="T11" fmla="*/ 28 h 28"/>
                    <a:gd name="T12" fmla="*/ 37 w 116"/>
                    <a:gd name="T13" fmla="*/ 21 h 28"/>
                    <a:gd name="T14" fmla="*/ 107 w 116"/>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8">
                      <a:moveTo>
                        <a:pt x="107" y="21"/>
                      </a:moveTo>
                      <a:lnTo>
                        <a:pt x="116" y="12"/>
                      </a:lnTo>
                      <a:lnTo>
                        <a:pt x="47" y="12"/>
                      </a:lnTo>
                      <a:lnTo>
                        <a:pt x="60" y="0"/>
                      </a:lnTo>
                      <a:lnTo>
                        <a:pt x="0" y="16"/>
                      </a:lnTo>
                      <a:lnTo>
                        <a:pt x="32" y="28"/>
                      </a:lnTo>
                      <a:lnTo>
                        <a:pt x="37" y="21"/>
                      </a:lnTo>
                      <a:lnTo>
                        <a:pt x="107" y="21"/>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71" name="Freeform 149"/>
                <p:cNvSpPr/>
                <p:nvPr/>
              </p:nvSpPr>
              <p:spPr bwMode="auto">
                <a:xfrm>
                  <a:off x="5312" y="1479"/>
                  <a:ext cx="116" cy="28"/>
                </a:xfrm>
                <a:custGeom>
                  <a:avLst/>
                  <a:gdLst>
                    <a:gd name="T0" fmla="*/ 107 w 116"/>
                    <a:gd name="T1" fmla="*/ 21 h 28"/>
                    <a:gd name="T2" fmla="*/ 116 w 116"/>
                    <a:gd name="T3" fmla="*/ 12 h 28"/>
                    <a:gd name="T4" fmla="*/ 47 w 116"/>
                    <a:gd name="T5" fmla="*/ 12 h 28"/>
                    <a:gd name="T6" fmla="*/ 60 w 116"/>
                    <a:gd name="T7" fmla="*/ 0 h 28"/>
                    <a:gd name="T8" fmla="*/ 0 w 116"/>
                    <a:gd name="T9" fmla="*/ 16 h 28"/>
                    <a:gd name="T10" fmla="*/ 32 w 116"/>
                    <a:gd name="T11" fmla="*/ 28 h 28"/>
                    <a:gd name="T12" fmla="*/ 37 w 116"/>
                    <a:gd name="T13" fmla="*/ 21 h 28"/>
                    <a:gd name="T14" fmla="*/ 107 w 116"/>
                    <a:gd name="T15" fmla="*/ 21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8">
                      <a:moveTo>
                        <a:pt x="107" y="21"/>
                      </a:moveTo>
                      <a:lnTo>
                        <a:pt x="116" y="12"/>
                      </a:lnTo>
                      <a:lnTo>
                        <a:pt x="47" y="12"/>
                      </a:lnTo>
                      <a:lnTo>
                        <a:pt x="60" y="0"/>
                      </a:lnTo>
                      <a:lnTo>
                        <a:pt x="0" y="16"/>
                      </a:lnTo>
                      <a:lnTo>
                        <a:pt x="32" y="28"/>
                      </a:lnTo>
                      <a:lnTo>
                        <a:pt x="37" y="21"/>
                      </a:lnTo>
                      <a:lnTo>
                        <a:pt x="107" y="21"/>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872" name="Group 824"/>
              <p:cNvGrpSpPr/>
              <p:nvPr/>
            </p:nvGrpSpPr>
            <p:grpSpPr bwMode="auto">
              <a:xfrm>
                <a:off x="5283" y="1473"/>
                <a:ext cx="271" cy="66"/>
                <a:chOff x="5283" y="1473"/>
                <a:chExt cx="271" cy="66"/>
              </a:xfrm>
            </p:grpSpPr>
            <p:sp>
              <p:nvSpPr>
                <p:cNvPr id="2873" name="Freeform 151"/>
                <p:cNvSpPr/>
                <p:nvPr/>
              </p:nvSpPr>
              <p:spPr bwMode="auto">
                <a:xfrm>
                  <a:off x="5404" y="1504"/>
                  <a:ext cx="116" cy="26"/>
                </a:xfrm>
                <a:custGeom>
                  <a:avLst/>
                  <a:gdLst>
                    <a:gd name="T0" fmla="*/ 10 w 116"/>
                    <a:gd name="T1" fmla="*/ 5 h 26"/>
                    <a:gd name="T2" fmla="*/ 0 w 116"/>
                    <a:gd name="T3" fmla="*/ 14 h 26"/>
                    <a:gd name="T4" fmla="*/ 69 w 116"/>
                    <a:gd name="T5" fmla="*/ 14 h 26"/>
                    <a:gd name="T6" fmla="*/ 59 w 116"/>
                    <a:gd name="T7" fmla="*/ 26 h 26"/>
                    <a:gd name="T8" fmla="*/ 116 w 116"/>
                    <a:gd name="T9" fmla="*/ 12 h 26"/>
                    <a:gd name="T10" fmla="*/ 86 w 116"/>
                    <a:gd name="T11" fmla="*/ 0 h 26"/>
                    <a:gd name="T12" fmla="*/ 79 w 116"/>
                    <a:gd name="T13" fmla="*/ 5 h 26"/>
                    <a:gd name="T14" fmla="*/ 10 w 116"/>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6">
                      <a:moveTo>
                        <a:pt x="10" y="5"/>
                      </a:moveTo>
                      <a:lnTo>
                        <a:pt x="0" y="14"/>
                      </a:lnTo>
                      <a:lnTo>
                        <a:pt x="69" y="14"/>
                      </a:lnTo>
                      <a:lnTo>
                        <a:pt x="59" y="26"/>
                      </a:lnTo>
                      <a:lnTo>
                        <a:pt x="116" y="12"/>
                      </a:lnTo>
                      <a:lnTo>
                        <a:pt x="86" y="0"/>
                      </a:lnTo>
                      <a:lnTo>
                        <a:pt x="79" y="5"/>
                      </a:lnTo>
                      <a:lnTo>
                        <a:pt x="10" y="5"/>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74" name="Freeform 152"/>
                <p:cNvSpPr/>
                <p:nvPr/>
              </p:nvSpPr>
              <p:spPr bwMode="auto">
                <a:xfrm>
                  <a:off x="5404" y="1504"/>
                  <a:ext cx="116" cy="26"/>
                </a:xfrm>
                <a:custGeom>
                  <a:avLst/>
                  <a:gdLst>
                    <a:gd name="T0" fmla="*/ 10 w 116"/>
                    <a:gd name="T1" fmla="*/ 5 h 26"/>
                    <a:gd name="T2" fmla="*/ 0 w 116"/>
                    <a:gd name="T3" fmla="*/ 14 h 26"/>
                    <a:gd name="T4" fmla="*/ 69 w 116"/>
                    <a:gd name="T5" fmla="*/ 14 h 26"/>
                    <a:gd name="T6" fmla="*/ 59 w 116"/>
                    <a:gd name="T7" fmla="*/ 26 h 26"/>
                    <a:gd name="T8" fmla="*/ 116 w 116"/>
                    <a:gd name="T9" fmla="*/ 12 h 26"/>
                    <a:gd name="T10" fmla="*/ 86 w 116"/>
                    <a:gd name="T11" fmla="*/ 0 h 26"/>
                    <a:gd name="T12" fmla="*/ 79 w 116"/>
                    <a:gd name="T13" fmla="*/ 5 h 26"/>
                    <a:gd name="T14" fmla="*/ 10 w 116"/>
                    <a:gd name="T15" fmla="*/ 5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6">
                      <a:moveTo>
                        <a:pt x="10" y="5"/>
                      </a:moveTo>
                      <a:lnTo>
                        <a:pt x="0" y="14"/>
                      </a:lnTo>
                      <a:lnTo>
                        <a:pt x="69" y="14"/>
                      </a:lnTo>
                      <a:lnTo>
                        <a:pt x="59" y="26"/>
                      </a:lnTo>
                      <a:lnTo>
                        <a:pt x="116" y="12"/>
                      </a:lnTo>
                      <a:lnTo>
                        <a:pt x="86" y="0"/>
                      </a:lnTo>
                      <a:lnTo>
                        <a:pt x="79" y="5"/>
                      </a:lnTo>
                      <a:lnTo>
                        <a:pt x="10" y="5"/>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75" name="Freeform 153"/>
                <p:cNvSpPr/>
                <p:nvPr/>
              </p:nvSpPr>
              <p:spPr bwMode="auto">
                <a:xfrm>
                  <a:off x="5438" y="1473"/>
                  <a:ext cx="116" cy="27"/>
                </a:xfrm>
                <a:custGeom>
                  <a:avLst/>
                  <a:gdLst>
                    <a:gd name="T0" fmla="*/ 10 w 116"/>
                    <a:gd name="T1" fmla="*/ 6 h 27"/>
                    <a:gd name="T2" fmla="*/ 0 w 116"/>
                    <a:gd name="T3" fmla="*/ 16 h 27"/>
                    <a:gd name="T4" fmla="*/ 69 w 116"/>
                    <a:gd name="T5" fmla="*/ 16 h 27"/>
                    <a:gd name="T6" fmla="*/ 57 w 116"/>
                    <a:gd name="T7" fmla="*/ 27 h 27"/>
                    <a:gd name="T8" fmla="*/ 116 w 116"/>
                    <a:gd name="T9" fmla="*/ 11 h 27"/>
                    <a:gd name="T10" fmla="*/ 84 w 116"/>
                    <a:gd name="T11" fmla="*/ 0 h 27"/>
                    <a:gd name="T12" fmla="*/ 79 w 116"/>
                    <a:gd name="T13" fmla="*/ 6 h 27"/>
                    <a:gd name="T14" fmla="*/ 10 w 116"/>
                    <a:gd name="T15" fmla="*/ 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7">
                      <a:moveTo>
                        <a:pt x="10" y="6"/>
                      </a:moveTo>
                      <a:lnTo>
                        <a:pt x="0" y="16"/>
                      </a:lnTo>
                      <a:lnTo>
                        <a:pt x="69" y="16"/>
                      </a:lnTo>
                      <a:lnTo>
                        <a:pt x="57" y="27"/>
                      </a:lnTo>
                      <a:lnTo>
                        <a:pt x="116" y="11"/>
                      </a:lnTo>
                      <a:lnTo>
                        <a:pt x="84" y="0"/>
                      </a:lnTo>
                      <a:lnTo>
                        <a:pt x="79" y="6"/>
                      </a:lnTo>
                      <a:lnTo>
                        <a:pt x="10" y="6"/>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76" name="Freeform 154"/>
                <p:cNvSpPr/>
                <p:nvPr/>
              </p:nvSpPr>
              <p:spPr bwMode="auto">
                <a:xfrm>
                  <a:off x="5438" y="1473"/>
                  <a:ext cx="116" cy="27"/>
                </a:xfrm>
                <a:custGeom>
                  <a:avLst/>
                  <a:gdLst>
                    <a:gd name="T0" fmla="*/ 10 w 116"/>
                    <a:gd name="T1" fmla="*/ 6 h 27"/>
                    <a:gd name="T2" fmla="*/ 0 w 116"/>
                    <a:gd name="T3" fmla="*/ 16 h 27"/>
                    <a:gd name="T4" fmla="*/ 69 w 116"/>
                    <a:gd name="T5" fmla="*/ 16 h 27"/>
                    <a:gd name="T6" fmla="*/ 57 w 116"/>
                    <a:gd name="T7" fmla="*/ 27 h 27"/>
                    <a:gd name="T8" fmla="*/ 116 w 116"/>
                    <a:gd name="T9" fmla="*/ 11 h 27"/>
                    <a:gd name="T10" fmla="*/ 84 w 116"/>
                    <a:gd name="T11" fmla="*/ 0 h 27"/>
                    <a:gd name="T12" fmla="*/ 79 w 116"/>
                    <a:gd name="T13" fmla="*/ 6 h 27"/>
                    <a:gd name="T14" fmla="*/ 10 w 116"/>
                    <a:gd name="T15" fmla="*/ 6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7">
                      <a:moveTo>
                        <a:pt x="10" y="6"/>
                      </a:moveTo>
                      <a:lnTo>
                        <a:pt x="0" y="16"/>
                      </a:lnTo>
                      <a:lnTo>
                        <a:pt x="69" y="16"/>
                      </a:lnTo>
                      <a:lnTo>
                        <a:pt x="57" y="27"/>
                      </a:lnTo>
                      <a:lnTo>
                        <a:pt x="116" y="11"/>
                      </a:lnTo>
                      <a:lnTo>
                        <a:pt x="84" y="0"/>
                      </a:lnTo>
                      <a:lnTo>
                        <a:pt x="79" y="6"/>
                      </a:lnTo>
                      <a:lnTo>
                        <a:pt x="10" y="6"/>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77" name="Freeform 155"/>
                <p:cNvSpPr/>
                <p:nvPr/>
              </p:nvSpPr>
              <p:spPr bwMode="auto">
                <a:xfrm>
                  <a:off x="5283" y="1514"/>
                  <a:ext cx="116" cy="25"/>
                </a:xfrm>
                <a:custGeom>
                  <a:avLst/>
                  <a:gdLst>
                    <a:gd name="T0" fmla="*/ 106 w 116"/>
                    <a:gd name="T1" fmla="*/ 20 h 25"/>
                    <a:gd name="T2" fmla="*/ 116 w 116"/>
                    <a:gd name="T3" fmla="*/ 11 h 25"/>
                    <a:gd name="T4" fmla="*/ 44 w 116"/>
                    <a:gd name="T5" fmla="*/ 11 h 25"/>
                    <a:gd name="T6" fmla="*/ 57 w 116"/>
                    <a:gd name="T7" fmla="*/ 0 h 25"/>
                    <a:gd name="T8" fmla="*/ 0 w 116"/>
                    <a:gd name="T9" fmla="*/ 13 h 25"/>
                    <a:gd name="T10" fmla="*/ 29 w 116"/>
                    <a:gd name="T11" fmla="*/ 25 h 25"/>
                    <a:gd name="T12" fmla="*/ 34 w 116"/>
                    <a:gd name="T13" fmla="*/ 20 h 25"/>
                    <a:gd name="T14" fmla="*/ 106 w 116"/>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5">
                      <a:moveTo>
                        <a:pt x="106" y="20"/>
                      </a:moveTo>
                      <a:lnTo>
                        <a:pt x="116" y="11"/>
                      </a:lnTo>
                      <a:lnTo>
                        <a:pt x="44" y="11"/>
                      </a:lnTo>
                      <a:lnTo>
                        <a:pt x="57" y="0"/>
                      </a:lnTo>
                      <a:lnTo>
                        <a:pt x="0" y="13"/>
                      </a:lnTo>
                      <a:lnTo>
                        <a:pt x="29" y="25"/>
                      </a:lnTo>
                      <a:lnTo>
                        <a:pt x="34" y="20"/>
                      </a:lnTo>
                      <a:lnTo>
                        <a:pt x="106" y="2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78" name="Freeform 156"/>
                <p:cNvSpPr/>
                <p:nvPr/>
              </p:nvSpPr>
              <p:spPr bwMode="auto">
                <a:xfrm>
                  <a:off x="5283" y="1514"/>
                  <a:ext cx="116" cy="25"/>
                </a:xfrm>
                <a:custGeom>
                  <a:avLst/>
                  <a:gdLst>
                    <a:gd name="T0" fmla="*/ 106 w 116"/>
                    <a:gd name="T1" fmla="*/ 20 h 25"/>
                    <a:gd name="T2" fmla="*/ 116 w 116"/>
                    <a:gd name="T3" fmla="*/ 11 h 25"/>
                    <a:gd name="T4" fmla="*/ 44 w 116"/>
                    <a:gd name="T5" fmla="*/ 11 h 25"/>
                    <a:gd name="T6" fmla="*/ 57 w 116"/>
                    <a:gd name="T7" fmla="*/ 0 h 25"/>
                    <a:gd name="T8" fmla="*/ 0 w 116"/>
                    <a:gd name="T9" fmla="*/ 13 h 25"/>
                    <a:gd name="T10" fmla="*/ 29 w 116"/>
                    <a:gd name="T11" fmla="*/ 25 h 25"/>
                    <a:gd name="T12" fmla="*/ 34 w 116"/>
                    <a:gd name="T13" fmla="*/ 20 h 25"/>
                    <a:gd name="T14" fmla="*/ 106 w 116"/>
                    <a:gd name="T15" fmla="*/ 20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5">
                      <a:moveTo>
                        <a:pt x="106" y="20"/>
                      </a:moveTo>
                      <a:lnTo>
                        <a:pt x="116" y="11"/>
                      </a:lnTo>
                      <a:lnTo>
                        <a:pt x="44" y="11"/>
                      </a:lnTo>
                      <a:lnTo>
                        <a:pt x="57" y="0"/>
                      </a:lnTo>
                      <a:lnTo>
                        <a:pt x="0" y="13"/>
                      </a:lnTo>
                      <a:lnTo>
                        <a:pt x="29" y="25"/>
                      </a:lnTo>
                      <a:lnTo>
                        <a:pt x="34" y="20"/>
                      </a:lnTo>
                      <a:lnTo>
                        <a:pt x="106" y="2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79" name="Freeform 157"/>
                <p:cNvSpPr/>
                <p:nvPr/>
              </p:nvSpPr>
              <p:spPr bwMode="auto">
                <a:xfrm>
                  <a:off x="5315" y="1482"/>
                  <a:ext cx="116" cy="27"/>
                </a:xfrm>
                <a:custGeom>
                  <a:avLst/>
                  <a:gdLst>
                    <a:gd name="T0" fmla="*/ 106 w 116"/>
                    <a:gd name="T1" fmla="*/ 20 h 27"/>
                    <a:gd name="T2" fmla="*/ 116 w 116"/>
                    <a:gd name="T3" fmla="*/ 11 h 27"/>
                    <a:gd name="T4" fmla="*/ 47 w 116"/>
                    <a:gd name="T5" fmla="*/ 11 h 27"/>
                    <a:gd name="T6" fmla="*/ 59 w 116"/>
                    <a:gd name="T7" fmla="*/ 0 h 27"/>
                    <a:gd name="T8" fmla="*/ 0 w 116"/>
                    <a:gd name="T9" fmla="*/ 16 h 27"/>
                    <a:gd name="T10" fmla="*/ 32 w 116"/>
                    <a:gd name="T11" fmla="*/ 27 h 27"/>
                    <a:gd name="T12" fmla="*/ 37 w 116"/>
                    <a:gd name="T13" fmla="*/ 20 h 27"/>
                    <a:gd name="T14" fmla="*/ 106 w 116"/>
                    <a:gd name="T15" fmla="*/ 2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7">
                      <a:moveTo>
                        <a:pt x="106" y="20"/>
                      </a:moveTo>
                      <a:lnTo>
                        <a:pt x="116" y="11"/>
                      </a:lnTo>
                      <a:lnTo>
                        <a:pt x="47" y="11"/>
                      </a:lnTo>
                      <a:lnTo>
                        <a:pt x="59" y="0"/>
                      </a:lnTo>
                      <a:lnTo>
                        <a:pt x="0" y="16"/>
                      </a:lnTo>
                      <a:lnTo>
                        <a:pt x="32" y="27"/>
                      </a:lnTo>
                      <a:lnTo>
                        <a:pt x="37" y="20"/>
                      </a:lnTo>
                      <a:lnTo>
                        <a:pt x="106" y="2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80" name="Freeform 158"/>
                <p:cNvSpPr/>
                <p:nvPr/>
              </p:nvSpPr>
              <p:spPr bwMode="auto">
                <a:xfrm>
                  <a:off x="5315" y="1482"/>
                  <a:ext cx="116" cy="27"/>
                </a:xfrm>
                <a:custGeom>
                  <a:avLst/>
                  <a:gdLst>
                    <a:gd name="T0" fmla="*/ 106 w 116"/>
                    <a:gd name="T1" fmla="*/ 20 h 27"/>
                    <a:gd name="T2" fmla="*/ 116 w 116"/>
                    <a:gd name="T3" fmla="*/ 11 h 27"/>
                    <a:gd name="T4" fmla="*/ 47 w 116"/>
                    <a:gd name="T5" fmla="*/ 11 h 27"/>
                    <a:gd name="T6" fmla="*/ 59 w 116"/>
                    <a:gd name="T7" fmla="*/ 0 h 27"/>
                    <a:gd name="T8" fmla="*/ 0 w 116"/>
                    <a:gd name="T9" fmla="*/ 16 h 27"/>
                    <a:gd name="T10" fmla="*/ 32 w 116"/>
                    <a:gd name="T11" fmla="*/ 27 h 27"/>
                    <a:gd name="T12" fmla="*/ 37 w 116"/>
                    <a:gd name="T13" fmla="*/ 20 h 27"/>
                    <a:gd name="T14" fmla="*/ 106 w 116"/>
                    <a:gd name="T15" fmla="*/ 20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6" h="27">
                      <a:moveTo>
                        <a:pt x="106" y="20"/>
                      </a:moveTo>
                      <a:lnTo>
                        <a:pt x="116" y="11"/>
                      </a:lnTo>
                      <a:lnTo>
                        <a:pt x="47" y="11"/>
                      </a:lnTo>
                      <a:lnTo>
                        <a:pt x="59" y="0"/>
                      </a:lnTo>
                      <a:lnTo>
                        <a:pt x="0" y="16"/>
                      </a:lnTo>
                      <a:lnTo>
                        <a:pt x="32" y="27"/>
                      </a:lnTo>
                      <a:lnTo>
                        <a:pt x="37" y="20"/>
                      </a:lnTo>
                      <a:lnTo>
                        <a:pt x="106" y="2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2881" name="Group 833"/>
              <p:cNvGrpSpPr/>
              <p:nvPr/>
            </p:nvGrpSpPr>
            <p:grpSpPr bwMode="auto">
              <a:xfrm>
                <a:off x="5264" y="1562"/>
                <a:ext cx="228" cy="99"/>
                <a:chOff x="5264" y="1562"/>
                <a:chExt cx="228" cy="99"/>
              </a:xfrm>
            </p:grpSpPr>
            <p:grpSp>
              <p:nvGrpSpPr>
                <p:cNvPr id="2882" name="Group 834"/>
                <p:cNvGrpSpPr/>
                <p:nvPr/>
              </p:nvGrpSpPr>
              <p:grpSpPr bwMode="auto">
                <a:xfrm>
                  <a:off x="5264" y="1562"/>
                  <a:ext cx="225" cy="96"/>
                  <a:chOff x="5264" y="1562"/>
                  <a:chExt cx="225" cy="96"/>
                </a:xfrm>
              </p:grpSpPr>
              <p:sp>
                <p:nvSpPr>
                  <p:cNvPr id="2883" name="Line 161"/>
                  <p:cNvSpPr>
                    <a:spLocks noChangeShapeType="1"/>
                  </p:cNvSpPr>
                  <p:nvPr/>
                </p:nvSpPr>
                <p:spPr bwMode="auto">
                  <a:xfrm>
                    <a:off x="5317" y="1585"/>
                    <a:ext cx="124" cy="49"/>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84" name="Line 162"/>
                  <p:cNvSpPr>
                    <a:spLocks noChangeShapeType="1"/>
                  </p:cNvSpPr>
                  <p:nvPr/>
                </p:nvSpPr>
                <p:spPr bwMode="auto">
                  <a:xfrm>
                    <a:off x="5280" y="1575"/>
                    <a:ext cx="195"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85" name="Line 163"/>
                  <p:cNvSpPr>
                    <a:spLocks noChangeShapeType="1"/>
                  </p:cNvSpPr>
                  <p:nvPr/>
                </p:nvSpPr>
                <p:spPr bwMode="auto">
                  <a:xfrm>
                    <a:off x="5280" y="1644"/>
                    <a:ext cx="195"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86" name="Rectangle 164"/>
                  <p:cNvSpPr>
                    <a:spLocks noChangeArrowheads="1"/>
                  </p:cNvSpPr>
                  <p:nvPr/>
                </p:nvSpPr>
                <p:spPr bwMode="auto">
                  <a:xfrm>
                    <a:off x="5264" y="1562"/>
                    <a:ext cx="60" cy="28"/>
                  </a:xfrm>
                  <a:prstGeom prst="rect">
                    <a:avLst/>
                  </a:prstGeom>
                  <a:solidFill>
                    <a:srgbClr val="000000"/>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87" name="Rectangle 165"/>
                  <p:cNvSpPr>
                    <a:spLocks noChangeArrowheads="1"/>
                  </p:cNvSpPr>
                  <p:nvPr/>
                </p:nvSpPr>
                <p:spPr bwMode="auto">
                  <a:xfrm>
                    <a:off x="5432" y="1562"/>
                    <a:ext cx="57" cy="28"/>
                  </a:xfrm>
                  <a:prstGeom prst="rect">
                    <a:avLst/>
                  </a:prstGeom>
                  <a:solidFill>
                    <a:srgbClr val="000000"/>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88" name="Rectangle 166"/>
                  <p:cNvSpPr>
                    <a:spLocks noChangeArrowheads="1"/>
                  </p:cNvSpPr>
                  <p:nvPr/>
                </p:nvSpPr>
                <p:spPr bwMode="auto">
                  <a:xfrm>
                    <a:off x="5264" y="1631"/>
                    <a:ext cx="60" cy="27"/>
                  </a:xfrm>
                  <a:prstGeom prst="rect">
                    <a:avLst/>
                  </a:prstGeom>
                  <a:solidFill>
                    <a:srgbClr val="000000"/>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89" name="Rectangle 167"/>
                  <p:cNvSpPr>
                    <a:spLocks noChangeArrowheads="1"/>
                  </p:cNvSpPr>
                  <p:nvPr/>
                </p:nvSpPr>
                <p:spPr bwMode="auto">
                  <a:xfrm>
                    <a:off x="5432" y="1631"/>
                    <a:ext cx="57" cy="27"/>
                  </a:xfrm>
                  <a:prstGeom prst="rect">
                    <a:avLst/>
                  </a:prstGeom>
                  <a:solidFill>
                    <a:srgbClr val="000000"/>
                  </a:solidFill>
                  <a:ln w="9525"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90" name="Line 168"/>
                  <p:cNvSpPr>
                    <a:spLocks noChangeShapeType="1"/>
                  </p:cNvSpPr>
                  <p:nvPr/>
                </p:nvSpPr>
                <p:spPr bwMode="auto">
                  <a:xfrm flipH="1">
                    <a:off x="5315" y="1585"/>
                    <a:ext cx="123" cy="49"/>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grpSp>
              <p:nvGrpSpPr>
                <p:cNvPr id="2891" name="Group 843"/>
                <p:cNvGrpSpPr/>
                <p:nvPr/>
              </p:nvGrpSpPr>
              <p:grpSpPr bwMode="auto">
                <a:xfrm>
                  <a:off x="5266" y="1565"/>
                  <a:ext cx="226" cy="96"/>
                  <a:chOff x="5266" y="1565"/>
                  <a:chExt cx="226" cy="96"/>
                </a:xfrm>
              </p:grpSpPr>
              <p:sp>
                <p:nvSpPr>
                  <p:cNvPr id="2892" name="Line 170"/>
                  <p:cNvSpPr>
                    <a:spLocks noChangeShapeType="1"/>
                  </p:cNvSpPr>
                  <p:nvPr/>
                </p:nvSpPr>
                <p:spPr bwMode="auto">
                  <a:xfrm>
                    <a:off x="5320" y="1588"/>
                    <a:ext cx="123" cy="49"/>
                  </a:xfrm>
                  <a:prstGeom prst="line">
                    <a:avLst/>
                  </a:prstGeom>
                  <a:noFill/>
                  <a:ln w="9525"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93" name="Line 171"/>
                  <p:cNvSpPr>
                    <a:spLocks noChangeShapeType="1"/>
                  </p:cNvSpPr>
                  <p:nvPr/>
                </p:nvSpPr>
                <p:spPr bwMode="auto">
                  <a:xfrm>
                    <a:off x="5283" y="1577"/>
                    <a:ext cx="195" cy="1"/>
                  </a:xfrm>
                  <a:prstGeom prst="line">
                    <a:avLst/>
                  </a:prstGeom>
                  <a:noFill/>
                  <a:ln w="9525"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94" name="Line 172"/>
                  <p:cNvSpPr>
                    <a:spLocks noChangeShapeType="1"/>
                  </p:cNvSpPr>
                  <p:nvPr/>
                </p:nvSpPr>
                <p:spPr bwMode="auto">
                  <a:xfrm>
                    <a:off x="5283" y="1646"/>
                    <a:ext cx="195" cy="1"/>
                  </a:xfrm>
                  <a:prstGeom prst="line">
                    <a:avLst/>
                  </a:prstGeom>
                  <a:noFill/>
                  <a:ln w="9525"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895" name="Rectangle 173"/>
                  <p:cNvSpPr>
                    <a:spLocks noChangeArrowheads="1"/>
                  </p:cNvSpPr>
                  <p:nvPr/>
                </p:nvSpPr>
                <p:spPr bwMode="auto">
                  <a:xfrm>
                    <a:off x="5266" y="1565"/>
                    <a:ext cx="60" cy="27"/>
                  </a:xfrm>
                  <a:prstGeom prst="rect">
                    <a:avLst/>
                  </a:prstGeom>
                  <a:solidFill>
                    <a:srgbClr val="FFFFFF"/>
                  </a:solidFill>
                  <a:ln w="9525" cap="flat" algn="ctr">
                    <a:solidFill>
                      <a:srgbClr val="FFFFFF"/>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96" name="Rectangle 174"/>
                  <p:cNvSpPr>
                    <a:spLocks noChangeArrowheads="1"/>
                  </p:cNvSpPr>
                  <p:nvPr/>
                </p:nvSpPr>
                <p:spPr bwMode="auto">
                  <a:xfrm>
                    <a:off x="5434" y="1565"/>
                    <a:ext cx="58" cy="27"/>
                  </a:xfrm>
                  <a:prstGeom prst="rect">
                    <a:avLst/>
                  </a:prstGeom>
                  <a:solidFill>
                    <a:srgbClr val="FFFFFF"/>
                  </a:solidFill>
                  <a:ln w="9525" cap="flat" algn="ctr">
                    <a:solidFill>
                      <a:srgbClr val="FFFFFF"/>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97" name="Rectangle 175"/>
                  <p:cNvSpPr>
                    <a:spLocks noChangeArrowheads="1"/>
                  </p:cNvSpPr>
                  <p:nvPr/>
                </p:nvSpPr>
                <p:spPr bwMode="auto">
                  <a:xfrm>
                    <a:off x="5266" y="1633"/>
                    <a:ext cx="60" cy="28"/>
                  </a:xfrm>
                  <a:prstGeom prst="rect">
                    <a:avLst/>
                  </a:prstGeom>
                  <a:solidFill>
                    <a:srgbClr val="FFFFFF"/>
                  </a:solidFill>
                  <a:ln w="9525" cap="flat" algn="ctr">
                    <a:solidFill>
                      <a:srgbClr val="FFFFFF"/>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98" name="Rectangle 176"/>
                  <p:cNvSpPr>
                    <a:spLocks noChangeArrowheads="1"/>
                  </p:cNvSpPr>
                  <p:nvPr/>
                </p:nvSpPr>
                <p:spPr bwMode="auto">
                  <a:xfrm>
                    <a:off x="5434" y="1633"/>
                    <a:ext cx="58" cy="28"/>
                  </a:xfrm>
                  <a:prstGeom prst="rect">
                    <a:avLst/>
                  </a:prstGeom>
                  <a:solidFill>
                    <a:srgbClr val="FFFFFF"/>
                  </a:solidFill>
                  <a:ln w="9525" cap="flat" algn="ctr">
                    <a:solidFill>
                      <a:srgbClr val="FFFFFF"/>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899" name="Line 177"/>
                  <p:cNvSpPr>
                    <a:spLocks noChangeShapeType="1"/>
                  </p:cNvSpPr>
                  <p:nvPr/>
                </p:nvSpPr>
                <p:spPr bwMode="auto">
                  <a:xfrm flipH="1">
                    <a:off x="5317" y="1587"/>
                    <a:ext cx="124" cy="50"/>
                  </a:xfrm>
                  <a:prstGeom prst="line">
                    <a:avLst/>
                  </a:prstGeom>
                  <a:noFill/>
                  <a:ln w="9525" cap="flat" algn="ctr">
                    <a:solidFill>
                      <a:srgbClr val="FFFFFF"/>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grpSp>
          <p:sp>
            <p:nvSpPr>
              <p:cNvPr id="2900" name="Freeform 178"/>
              <p:cNvSpPr/>
              <p:nvPr/>
            </p:nvSpPr>
            <p:spPr bwMode="auto">
              <a:xfrm>
                <a:off x="5525" y="1502"/>
                <a:ext cx="66" cy="142"/>
              </a:xfrm>
              <a:custGeom>
                <a:avLst/>
                <a:gdLst>
                  <a:gd name="T0" fmla="*/ 10 w 66"/>
                  <a:gd name="T1" fmla="*/ 41 h 142"/>
                  <a:gd name="T2" fmla="*/ 10 w 66"/>
                  <a:gd name="T3" fmla="*/ 53 h 142"/>
                  <a:gd name="T4" fmla="*/ 24 w 66"/>
                  <a:gd name="T5" fmla="*/ 41 h 142"/>
                  <a:gd name="T6" fmla="*/ 32 w 66"/>
                  <a:gd name="T7" fmla="*/ 59 h 142"/>
                  <a:gd name="T8" fmla="*/ 42 w 66"/>
                  <a:gd name="T9" fmla="*/ 25 h 142"/>
                  <a:gd name="T10" fmla="*/ 57 w 66"/>
                  <a:gd name="T11" fmla="*/ 12 h 142"/>
                  <a:gd name="T12" fmla="*/ 57 w 66"/>
                  <a:gd name="T13" fmla="*/ 0 h 142"/>
                  <a:gd name="T14" fmla="*/ 66 w 66"/>
                  <a:gd name="T15" fmla="*/ 7 h 142"/>
                  <a:gd name="T16" fmla="*/ 57 w 66"/>
                  <a:gd name="T17" fmla="*/ 30 h 142"/>
                  <a:gd name="T18" fmla="*/ 57 w 66"/>
                  <a:gd name="T19" fmla="*/ 21 h 142"/>
                  <a:gd name="T20" fmla="*/ 47 w 66"/>
                  <a:gd name="T21" fmla="*/ 30 h 142"/>
                  <a:gd name="T22" fmla="*/ 37 w 66"/>
                  <a:gd name="T23" fmla="*/ 69 h 142"/>
                  <a:gd name="T24" fmla="*/ 47 w 66"/>
                  <a:gd name="T25" fmla="*/ 89 h 142"/>
                  <a:gd name="T26" fmla="*/ 57 w 66"/>
                  <a:gd name="T27" fmla="*/ 80 h 142"/>
                  <a:gd name="T28" fmla="*/ 57 w 66"/>
                  <a:gd name="T29" fmla="*/ 69 h 142"/>
                  <a:gd name="T30" fmla="*/ 66 w 66"/>
                  <a:gd name="T31" fmla="*/ 75 h 142"/>
                  <a:gd name="T32" fmla="*/ 57 w 66"/>
                  <a:gd name="T33" fmla="*/ 100 h 142"/>
                  <a:gd name="T34" fmla="*/ 57 w 66"/>
                  <a:gd name="T35" fmla="*/ 89 h 142"/>
                  <a:gd name="T36" fmla="*/ 42 w 66"/>
                  <a:gd name="T37" fmla="*/ 103 h 142"/>
                  <a:gd name="T38" fmla="*/ 32 w 66"/>
                  <a:gd name="T39" fmla="*/ 82 h 142"/>
                  <a:gd name="T40" fmla="*/ 24 w 66"/>
                  <a:gd name="T41" fmla="*/ 116 h 142"/>
                  <a:gd name="T42" fmla="*/ 10 w 66"/>
                  <a:gd name="T43" fmla="*/ 130 h 142"/>
                  <a:gd name="T44" fmla="*/ 10 w 66"/>
                  <a:gd name="T45" fmla="*/ 142 h 142"/>
                  <a:gd name="T46" fmla="*/ 0 w 66"/>
                  <a:gd name="T47" fmla="*/ 135 h 142"/>
                  <a:gd name="T48" fmla="*/ 10 w 66"/>
                  <a:gd name="T49" fmla="*/ 112 h 142"/>
                  <a:gd name="T50" fmla="*/ 10 w 66"/>
                  <a:gd name="T51" fmla="*/ 123 h 142"/>
                  <a:gd name="T52" fmla="*/ 20 w 66"/>
                  <a:gd name="T53" fmla="*/ 112 h 142"/>
                  <a:gd name="T54" fmla="*/ 29 w 66"/>
                  <a:gd name="T55" fmla="*/ 73 h 142"/>
                  <a:gd name="T56" fmla="*/ 20 w 66"/>
                  <a:gd name="T57" fmla="*/ 53 h 142"/>
                  <a:gd name="T58" fmla="*/ 10 w 66"/>
                  <a:gd name="T59" fmla="*/ 62 h 142"/>
                  <a:gd name="T60" fmla="*/ 10 w 66"/>
                  <a:gd name="T61" fmla="*/ 73 h 142"/>
                  <a:gd name="T62" fmla="*/ 0 w 66"/>
                  <a:gd name="T63" fmla="*/ 66 h 142"/>
                  <a:gd name="T64" fmla="*/ 10 w 66"/>
                  <a:gd name="T65"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42">
                    <a:moveTo>
                      <a:pt x="10" y="41"/>
                    </a:moveTo>
                    <a:lnTo>
                      <a:pt x="10" y="53"/>
                    </a:lnTo>
                    <a:lnTo>
                      <a:pt x="24" y="41"/>
                    </a:lnTo>
                    <a:lnTo>
                      <a:pt x="32" y="59"/>
                    </a:lnTo>
                    <a:lnTo>
                      <a:pt x="42" y="25"/>
                    </a:lnTo>
                    <a:lnTo>
                      <a:pt x="57" y="12"/>
                    </a:lnTo>
                    <a:lnTo>
                      <a:pt x="57" y="0"/>
                    </a:lnTo>
                    <a:lnTo>
                      <a:pt x="66" y="7"/>
                    </a:lnTo>
                    <a:lnTo>
                      <a:pt x="57" y="30"/>
                    </a:lnTo>
                    <a:lnTo>
                      <a:pt x="57" y="21"/>
                    </a:lnTo>
                    <a:lnTo>
                      <a:pt x="47" y="30"/>
                    </a:lnTo>
                    <a:lnTo>
                      <a:pt x="37" y="69"/>
                    </a:lnTo>
                    <a:lnTo>
                      <a:pt x="47" y="89"/>
                    </a:lnTo>
                    <a:lnTo>
                      <a:pt x="57" y="80"/>
                    </a:lnTo>
                    <a:lnTo>
                      <a:pt x="57" y="69"/>
                    </a:lnTo>
                    <a:lnTo>
                      <a:pt x="66" y="75"/>
                    </a:lnTo>
                    <a:lnTo>
                      <a:pt x="57" y="100"/>
                    </a:lnTo>
                    <a:lnTo>
                      <a:pt x="57" y="89"/>
                    </a:lnTo>
                    <a:lnTo>
                      <a:pt x="42" y="103"/>
                    </a:lnTo>
                    <a:lnTo>
                      <a:pt x="32" y="82"/>
                    </a:lnTo>
                    <a:lnTo>
                      <a:pt x="24" y="116"/>
                    </a:lnTo>
                    <a:lnTo>
                      <a:pt x="10" y="130"/>
                    </a:lnTo>
                    <a:lnTo>
                      <a:pt x="10" y="142"/>
                    </a:lnTo>
                    <a:lnTo>
                      <a:pt x="0" y="135"/>
                    </a:lnTo>
                    <a:lnTo>
                      <a:pt x="10" y="112"/>
                    </a:lnTo>
                    <a:lnTo>
                      <a:pt x="10" y="123"/>
                    </a:lnTo>
                    <a:lnTo>
                      <a:pt x="20" y="112"/>
                    </a:lnTo>
                    <a:lnTo>
                      <a:pt x="29" y="73"/>
                    </a:lnTo>
                    <a:lnTo>
                      <a:pt x="20" y="53"/>
                    </a:lnTo>
                    <a:lnTo>
                      <a:pt x="10" y="62"/>
                    </a:lnTo>
                    <a:lnTo>
                      <a:pt x="10" y="73"/>
                    </a:lnTo>
                    <a:lnTo>
                      <a:pt x="0" y="66"/>
                    </a:lnTo>
                    <a:lnTo>
                      <a:pt x="10" y="41"/>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2901" name="Freeform 179"/>
              <p:cNvSpPr/>
              <p:nvPr/>
            </p:nvSpPr>
            <p:spPr bwMode="auto">
              <a:xfrm>
                <a:off x="5525" y="1502"/>
                <a:ext cx="66" cy="142"/>
              </a:xfrm>
              <a:custGeom>
                <a:avLst/>
                <a:gdLst>
                  <a:gd name="T0" fmla="*/ 10 w 66"/>
                  <a:gd name="T1" fmla="*/ 41 h 142"/>
                  <a:gd name="T2" fmla="*/ 10 w 66"/>
                  <a:gd name="T3" fmla="*/ 53 h 142"/>
                  <a:gd name="T4" fmla="*/ 24 w 66"/>
                  <a:gd name="T5" fmla="*/ 41 h 142"/>
                  <a:gd name="T6" fmla="*/ 32 w 66"/>
                  <a:gd name="T7" fmla="*/ 59 h 142"/>
                  <a:gd name="T8" fmla="*/ 42 w 66"/>
                  <a:gd name="T9" fmla="*/ 25 h 142"/>
                  <a:gd name="T10" fmla="*/ 57 w 66"/>
                  <a:gd name="T11" fmla="*/ 12 h 142"/>
                  <a:gd name="T12" fmla="*/ 57 w 66"/>
                  <a:gd name="T13" fmla="*/ 0 h 142"/>
                  <a:gd name="T14" fmla="*/ 66 w 66"/>
                  <a:gd name="T15" fmla="*/ 7 h 142"/>
                  <a:gd name="T16" fmla="*/ 57 w 66"/>
                  <a:gd name="T17" fmla="*/ 30 h 142"/>
                  <a:gd name="T18" fmla="*/ 57 w 66"/>
                  <a:gd name="T19" fmla="*/ 21 h 142"/>
                  <a:gd name="T20" fmla="*/ 47 w 66"/>
                  <a:gd name="T21" fmla="*/ 30 h 142"/>
                  <a:gd name="T22" fmla="*/ 37 w 66"/>
                  <a:gd name="T23" fmla="*/ 69 h 142"/>
                  <a:gd name="T24" fmla="*/ 47 w 66"/>
                  <a:gd name="T25" fmla="*/ 89 h 142"/>
                  <a:gd name="T26" fmla="*/ 57 w 66"/>
                  <a:gd name="T27" fmla="*/ 80 h 142"/>
                  <a:gd name="T28" fmla="*/ 57 w 66"/>
                  <a:gd name="T29" fmla="*/ 69 h 142"/>
                  <a:gd name="T30" fmla="*/ 66 w 66"/>
                  <a:gd name="T31" fmla="*/ 75 h 142"/>
                  <a:gd name="T32" fmla="*/ 57 w 66"/>
                  <a:gd name="T33" fmla="*/ 100 h 142"/>
                  <a:gd name="T34" fmla="*/ 57 w 66"/>
                  <a:gd name="T35" fmla="*/ 89 h 142"/>
                  <a:gd name="T36" fmla="*/ 42 w 66"/>
                  <a:gd name="T37" fmla="*/ 103 h 142"/>
                  <a:gd name="T38" fmla="*/ 32 w 66"/>
                  <a:gd name="T39" fmla="*/ 82 h 142"/>
                  <a:gd name="T40" fmla="*/ 24 w 66"/>
                  <a:gd name="T41" fmla="*/ 116 h 142"/>
                  <a:gd name="T42" fmla="*/ 10 w 66"/>
                  <a:gd name="T43" fmla="*/ 130 h 142"/>
                  <a:gd name="T44" fmla="*/ 10 w 66"/>
                  <a:gd name="T45" fmla="*/ 142 h 142"/>
                  <a:gd name="T46" fmla="*/ 0 w 66"/>
                  <a:gd name="T47" fmla="*/ 135 h 142"/>
                  <a:gd name="T48" fmla="*/ 10 w 66"/>
                  <a:gd name="T49" fmla="*/ 112 h 142"/>
                  <a:gd name="T50" fmla="*/ 10 w 66"/>
                  <a:gd name="T51" fmla="*/ 123 h 142"/>
                  <a:gd name="T52" fmla="*/ 20 w 66"/>
                  <a:gd name="T53" fmla="*/ 112 h 142"/>
                  <a:gd name="T54" fmla="*/ 29 w 66"/>
                  <a:gd name="T55" fmla="*/ 73 h 142"/>
                  <a:gd name="T56" fmla="*/ 20 w 66"/>
                  <a:gd name="T57" fmla="*/ 53 h 142"/>
                  <a:gd name="T58" fmla="*/ 10 w 66"/>
                  <a:gd name="T59" fmla="*/ 62 h 142"/>
                  <a:gd name="T60" fmla="*/ 10 w 66"/>
                  <a:gd name="T61" fmla="*/ 73 h 142"/>
                  <a:gd name="T62" fmla="*/ 0 w 66"/>
                  <a:gd name="T63" fmla="*/ 66 h 142"/>
                  <a:gd name="T64" fmla="*/ 10 w 66"/>
                  <a:gd name="T65" fmla="*/ 4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6" h="142">
                    <a:moveTo>
                      <a:pt x="10" y="41"/>
                    </a:moveTo>
                    <a:lnTo>
                      <a:pt x="10" y="53"/>
                    </a:lnTo>
                    <a:lnTo>
                      <a:pt x="24" y="41"/>
                    </a:lnTo>
                    <a:lnTo>
                      <a:pt x="32" y="59"/>
                    </a:lnTo>
                    <a:lnTo>
                      <a:pt x="42" y="25"/>
                    </a:lnTo>
                    <a:lnTo>
                      <a:pt x="57" y="12"/>
                    </a:lnTo>
                    <a:lnTo>
                      <a:pt x="57" y="0"/>
                    </a:lnTo>
                    <a:lnTo>
                      <a:pt x="66" y="7"/>
                    </a:lnTo>
                    <a:lnTo>
                      <a:pt x="57" y="30"/>
                    </a:lnTo>
                    <a:lnTo>
                      <a:pt x="57" y="21"/>
                    </a:lnTo>
                    <a:lnTo>
                      <a:pt x="47" y="30"/>
                    </a:lnTo>
                    <a:lnTo>
                      <a:pt x="37" y="69"/>
                    </a:lnTo>
                    <a:lnTo>
                      <a:pt x="47" y="89"/>
                    </a:lnTo>
                    <a:lnTo>
                      <a:pt x="57" y="80"/>
                    </a:lnTo>
                    <a:lnTo>
                      <a:pt x="57" y="69"/>
                    </a:lnTo>
                    <a:lnTo>
                      <a:pt x="66" y="75"/>
                    </a:lnTo>
                    <a:lnTo>
                      <a:pt x="57" y="100"/>
                    </a:lnTo>
                    <a:lnTo>
                      <a:pt x="57" y="89"/>
                    </a:lnTo>
                    <a:lnTo>
                      <a:pt x="42" y="103"/>
                    </a:lnTo>
                    <a:lnTo>
                      <a:pt x="32" y="82"/>
                    </a:lnTo>
                    <a:lnTo>
                      <a:pt x="24" y="116"/>
                    </a:lnTo>
                    <a:lnTo>
                      <a:pt x="10" y="130"/>
                    </a:lnTo>
                    <a:lnTo>
                      <a:pt x="10" y="142"/>
                    </a:lnTo>
                    <a:lnTo>
                      <a:pt x="0" y="135"/>
                    </a:lnTo>
                    <a:lnTo>
                      <a:pt x="10" y="112"/>
                    </a:lnTo>
                    <a:lnTo>
                      <a:pt x="10" y="123"/>
                    </a:lnTo>
                    <a:lnTo>
                      <a:pt x="20" y="112"/>
                    </a:lnTo>
                    <a:lnTo>
                      <a:pt x="29" y="73"/>
                    </a:lnTo>
                    <a:lnTo>
                      <a:pt x="20" y="53"/>
                    </a:lnTo>
                    <a:lnTo>
                      <a:pt x="10" y="62"/>
                    </a:lnTo>
                    <a:lnTo>
                      <a:pt x="10" y="73"/>
                    </a:lnTo>
                    <a:lnTo>
                      <a:pt x="0" y="66"/>
                    </a:lnTo>
                    <a:lnTo>
                      <a:pt x="10" y="41"/>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2902" name="Text Box 180"/>
            <p:cNvSpPr>
              <a:spLocks noChangeArrowheads="1"/>
            </p:cNvSpPr>
            <p:nvPr/>
          </p:nvSpPr>
          <p:spPr bwMode="auto">
            <a:xfrm>
              <a:off x="4272" y="1506"/>
              <a:ext cx="336" cy="33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200" b="1">
                  <a:solidFill>
                    <a:srgbClr val="000099"/>
                  </a:solidFill>
                  <a:latin typeface="Arial" panose="020B0604020202020204" pitchFamily="34" charset="0"/>
                  <a:ea typeface="宋体" panose="02010600030101010101" pitchFamily="2" charset="-122"/>
                </a:rPr>
                <a:t>ATM</a:t>
              </a:r>
              <a:endParaRPr kumimoji="1" lang="en-US" altLang="zh-CN" sz="1200" b="1">
                <a:solidFill>
                  <a:srgbClr val="000099"/>
                </a:solidFill>
                <a:latin typeface="Arial" panose="020B0604020202020204" pitchFamily="34" charset="0"/>
                <a:ea typeface="宋体" panose="02010600030101010101" pitchFamily="2" charset="-122"/>
              </a:endParaRPr>
            </a:p>
          </p:txBody>
        </p:sp>
      </p:grpSp>
      <p:pic>
        <p:nvPicPr>
          <p:cNvPr id="2903" name="Picture 181" descr="2500+R002子架角度"/>
          <p:cNvPicPr preferRelativeResize="0">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71688" y="3695700"/>
            <a:ext cx="315912"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04" name="Picture 182" descr="2500+R002子架角度"/>
          <p:cNvPicPr preferRelativeResize="0">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95600" y="3960813"/>
            <a:ext cx="314325"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05" name="Picture 183" descr="2500+R002子架角度"/>
          <p:cNvPicPr preferRelativeResize="0">
            <a:picLocks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86188" y="3760788"/>
            <a:ext cx="315912"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06" name="Picture 184" descr="2500+R002子架角度"/>
          <p:cNvPicPr preferRelativeResize="0">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98975" y="3898900"/>
            <a:ext cx="315913"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07" name="Picture 185" descr="2500+R002子架角度"/>
          <p:cNvPicPr preferRelativeResize="0">
            <a:picLocks noChangeArrowheads="1"/>
          </p:cNvPicPr>
          <p:nvPr/>
        </p:nvPicPr>
        <p:blipFill>
          <a:blip r:embed="rId2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27675" y="4230688"/>
            <a:ext cx="315913" cy="3286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08" name="Picture 186" descr="2500+R002子架角度"/>
          <p:cNvPicPr preferRelativeResize="0">
            <a:picLocks noChangeArrowheads="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321300" y="3695700"/>
            <a:ext cx="315913" cy="327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09" name="Picture 187" descr="004"/>
          <p:cNvPicPr preferRelativeResize="0">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843588" y="4159250"/>
            <a:ext cx="138112" cy="6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0" name="Picture 188" descr="004"/>
          <p:cNvPicPr preferRelativeResize="0">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306763" y="4292600"/>
            <a:ext cx="136525" cy="6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1" name="Picture 189" descr="004"/>
          <p:cNvPicPr preferRelativeResize="0">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265613" y="4359275"/>
            <a:ext cx="138112" cy="68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12" name="Text Box 190"/>
          <p:cNvSpPr>
            <a:spLocks noChangeArrowheads="1"/>
          </p:cNvSpPr>
          <p:nvPr/>
        </p:nvSpPr>
        <p:spPr bwMode="auto">
          <a:xfrm>
            <a:off x="1928813" y="4078288"/>
            <a:ext cx="1192212"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200" b="1">
                <a:solidFill>
                  <a:schemeClr val="accent2"/>
                </a:solidFill>
                <a:latin typeface="Arial" panose="020B0604020202020204" pitchFamily="34" charset="0"/>
                <a:ea typeface="宋体" panose="02010600030101010101" pitchFamily="2" charset="-122"/>
              </a:rPr>
              <a:t>MSTP STM-16</a:t>
            </a:r>
            <a:endParaRPr kumimoji="1" lang="en-US" altLang="zh-CN" sz="1200" b="1">
              <a:solidFill>
                <a:schemeClr val="accent2"/>
              </a:solidFill>
              <a:latin typeface="Arial" panose="020B0604020202020204" pitchFamily="34" charset="0"/>
              <a:ea typeface="宋体" panose="02010600030101010101" pitchFamily="2" charset="-122"/>
            </a:endParaRPr>
          </a:p>
        </p:txBody>
      </p:sp>
      <p:sp>
        <p:nvSpPr>
          <p:cNvPr id="2913" name="Text Box 191"/>
          <p:cNvSpPr>
            <a:spLocks noChangeArrowheads="1"/>
          </p:cNvSpPr>
          <p:nvPr/>
        </p:nvSpPr>
        <p:spPr bwMode="auto">
          <a:xfrm>
            <a:off x="4486275" y="4040188"/>
            <a:ext cx="1565275"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200" b="1">
                <a:solidFill>
                  <a:schemeClr val="accent2"/>
                </a:solidFill>
                <a:latin typeface="Arial" panose="020B0604020202020204" pitchFamily="34" charset="0"/>
                <a:ea typeface="宋体" panose="02010600030101010101" pitchFamily="2" charset="-122"/>
              </a:rPr>
              <a:t>MSTP 2.5G STM-16</a:t>
            </a:r>
            <a:endParaRPr kumimoji="1" lang="en-US" altLang="zh-CN" sz="1200" b="1">
              <a:solidFill>
                <a:schemeClr val="accent2"/>
              </a:solidFill>
              <a:latin typeface="Arial" panose="020B0604020202020204" pitchFamily="34" charset="0"/>
              <a:ea typeface="宋体" panose="02010600030101010101" pitchFamily="2" charset="-122"/>
            </a:endParaRPr>
          </a:p>
        </p:txBody>
      </p:sp>
      <p:sp>
        <p:nvSpPr>
          <p:cNvPr id="2914" name="Oval 192"/>
          <p:cNvSpPr>
            <a:spLocks noChangeArrowheads="1"/>
          </p:cNvSpPr>
          <p:nvPr/>
        </p:nvSpPr>
        <p:spPr bwMode="auto">
          <a:xfrm>
            <a:off x="1935163" y="5422900"/>
            <a:ext cx="1103312" cy="268288"/>
          </a:xfrm>
          <a:prstGeom prst="ellipse">
            <a:avLst/>
          </a:prstGeom>
          <a:noFill/>
          <a:ln w="9525" cap="flat" algn="ctr">
            <a:solidFill>
              <a:srgbClr val="CC66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2915" name="Picture 193" descr="004"/>
          <p:cNvPicPr preferRelativeResize="0">
            <a:picLocks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0825" y="5356225"/>
            <a:ext cx="138113" cy="66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6" name="Picture 194" descr="155 622H角度"/>
          <p:cNvPicPr preferRelativeResize="0">
            <a:picLocks noChangeArrowheads="1"/>
          </p:cNvPicPr>
          <p:nvPr/>
        </p:nvPicPr>
        <p:blipFill>
          <a:blip r:embed="rId22">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2414588" y="5622925"/>
            <a:ext cx="412750" cy="13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7" name="Picture 195" descr="006"/>
          <p:cNvPicPr preferRelativeResize="0">
            <a:picLocks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835150" y="5754688"/>
            <a:ext cx="446088" cy="325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18" name="Picture 196" descr="155 622H角度"/>
          <p:cNvPicPr preferRelativeResize="0">
            <a:picLocks noChangeArrowheads="1"/>
          </p:cNvPicPr>
          <p:nvPr/>
        </p:nvPicPr>
        <p:blipFill>
          <a:blip r:embed="rId24">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1797050" y="5422900"/>
            <a:ext cx="412750" cy="1301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919" name="Group 871"/>
          <p:cNvGrpSpPr/>
          <p:nvPr/>
        </p:nvGrpSpPr>
        <p:grpSpPr bwMode="auto">
          <a:xfrm>
            <a:off x="6391275" y="4027488"/>
            <a:ext cx="682625" cy="531812"/>
            <a:chOff x="4275" y="2304"/>
            <a:chExt cx="477" cy="384"/>
          </a:xfrm>
        </p:grpSpPr>
        <p:pic>
          <p:nvPicPr>
            <p:cNvPr id="2920" name="Picture 198" descr="C&amp;C08(关门)"/>
            <p:cNvPicPr preferRelativeResize="0">
              <a:picLocks noChangeArrowheads="1"/>
            </p:cNvPicPr>
            <p:nvPr/>
          </p:nvPicPr>
          <p:blipFill>
            <a:blip r:embed="rId2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368" y="2400"/>
              <a:ext cx="240" cy="2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21" name="Rectangle 199"/>
            <p:cNvSpPr>
              <a:spLocks noChangeArrowheads="1"/>
            </p:cNvSpPr>
            <p:nvPr/>
          </p:nvSpPr>
          <p:spPr bwMode="auto">
            <a:xfrm>
              <a:off x="4275" y="2304"/>
              <a:ext cx="477" cy="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0" rIns="91429" bIns="4571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kumimoji="1" lang="en-US" altLang="zh-CN" sz="1200" b="1">
                  <a:solidFill>
                    <a:srgbClr val="000099"/>
                  </a:solidFill>
                  <a:latin typeface="Arial" panose="020B0604020202020204" pitchFamily="34" charset="0"/>
                  <a:ea typeface="宋体" panose="02010600030101010101" pitchFamily="2" charset="-122"/>
                </a:rPr>
                <a:t>C&amp;C08</a:t>
              </a:r>
              <a:endParaRPr kumimoji="1" lang="en-US" altLang="zh-CN" sz="1200" b="1">
                <a:solidFill>
                  <a:srgbClr val="000099"/>
                </a:solidFill>
                <a:latin typeface="Arial" panose="020B0604020202020204" pitchFamily="34" charset="0"/>
                <a:ea typeface="宋体" panose="02010600030101010101" pitchFamily="2" charset="-122"/>
              </a:endParaRPr>
            </a:p>
          </p:txBody>
        </p:sp>
      </p:grpSp>
      <p:grpSp>
        <p:nvGrpSpPr>
          <p:cNvPr id="2922" name="Group 874"/>
          <p:cNvGrpSpPr/>
          <p:nvPr/>
        </p:nvGrpSpPr>
        <p:grpSpPr bwMode="auto">
          <a:xfrm>
            <a:off x="6462713" y="5159375"/>
            <a:ext cx="727075" cy="528638"/>
            <a:chOff x="4416" y="3456"/>
            <a:chExt cx="509" cy="382"/>
          </a:xfrm>
        </p:grpSpPr>
        <p:graphicFrame>
          <p:nvGraphicFramePr>
            <p:cNvPr id="2923" name="Object 201"/>
            <p:cNvGraphicFramePr>
              <a:graphicFrameLocks noChangeAspect="1"/>
            </p:cNvGraphicFramePr>
            <p:nvPr/>
          </p:nvGraphicFramePr>
          <p:xfrm>
            <a:off x="4560" y="3552"/>
            <a:ext cx="217" cy="286"/>
          </p:xfrm>
          <a:graphic>
            <a:graphicData uri="http://schemas.openxmlformats.org/presentationml/2006/ole">
              <mc:AlternateContent xmlns:mc="http://schemas.openxmlformats.org/markup-compatibility/2006">
                <mc:Choice xmlns:v="urn:schemas-microsoft-com:vml" Requires="v">
                  <p:oleObj spid="_x0000_s118790" name="CorelDRAW" r:id="rId26" imgW="1738630" imgH="2582545" progId="CorelDRAW.Graphic.9">
                    <p:embed/>
                  </p:oleObj>
                </mc:Choice>
                <mc:Fallback>
                  <p:oleObj name="CorelDRAW" r:id="rId26" imgW="1738630" imgH="2582545" progId="CorelDRAW.Graphic.9">
                    <p:embed/>
                    <p:pic>
                      <p:nvPicPr>
                        <p:cNvPr id="0" name="Object 201"/>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4560" y="3552"/>
                          <a:ext cx="217"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24" name="Rectangle 202"/>
            <p:cNvSpPr>
              <a:spLocks noChangeArrowheads="1"/>
            </p:cNvSpPr>
            <p:nvPr/>
          </p:nvSpPr>
          <p:spPr bwMode="auto">
            <a:xfrm>
              <a:off x="4416" y="3456"/>
              <a:ext cx="509" cy="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0" rIns="91429" bIns="4571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kumimoji="1" lang="en-US" altLang="zh-CN" sz="1200" b="1">
                  <a:solidFill>
                    <a:srgbClr val="000099"/>
                  </a:solidFill>
                  <a:latin typeface="Arial" panose="020B0604020202020204" pitchFamily="34" charset="0"/>
                  <a:ea typeface="宋体" panose="02010600030101010101" pitchFamily="2" charset="-122"/>
                </a:rPr>
                <a:t>DSLAM</a:t>
              </a:r>
              <a:endParaRPr kumimoji="1" lang="en-US" altLang="zh-CN" sz="1200" b="1">
                <a:solidFill>
                  <a:srgbClr val="000099"/>
                </a:solidFill>
                <a:latin typeface="Arial" panose="020B0604020202020204" pitchFamily="34" charset="0"/>
                <a:ea typeface="宋体" panose="02010600030101010101" pitchFamily="2" charset="-122"/>
              </a:endParaRPr>
            </a:p>
          </p:txBody>
        </p:sp>
      </p:grpSp>
      <p:sp>
        <p:nvSpPr>
          <p:cNvPr id="2925" name="Line 203"/>
          <p:cNvSpPr>
            <a:spLocks noChangeShapeType="1"/>
          </p:cNvSpPr>
          <p:nvPr/>
        </p:nvSpPr>
        <p:spPr bwMode="auto">
          <a:xfrm flipH="1" flipV="1">
            <a:off x="2003425" y="1901825"/>
            <a:ext cx="0" cy="796925"/>
          </a:xfrm>
          <a:prstGeom prst="line">
            <a:avLst/>
          </a:prstGeom>
          <a:noFill/>
          <a:ln w="28575" cap="flat" algn="ctr">
            <a:solidFill>
              <a:srgbClr val="CC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pic>
        <p:nvPicPr>
          <p:cNvPr id="2926" name="Picture 204" descr="155 622H角度"/>
          <p:cNvPicPr preferRelativeResize="0">
            <a:picLocks noChangeArrowheads="1"/>
          </p:cNvPicPr>
          <p:nvPr/>
        </p:nvPicPr>
        <p:blipFill>
          <a:blip r:embed="rId22">
            <a:clrChange>
              <a:clrFrom>
                <a:srgbClr val="FFFFFF"/>
              </a:clrFrom>
              <a:clrTo>
                <a:srgbClr val="FFFFFF">
                  <a:alpha val="0"/>
                </a:srgbClr>
              </a:clrTo>
            </a:clrChange>
            <a:lum bright="-18000"/>
            <a:extLst>
              <a:ext uri="{28A0092B-C50C-407E-A947-70E740481C1C}">
                <a14:useLocalDpi xmlns:a14="http://schemas.microsoft.com/office/drawing/2010/main" val="0"/>
              </a:ext>
            </a:extLst>
          </a:blip>
          <a:srcRect/>
          <a:stretch>
            <a:fillRect/>
          </a:stretch>
        </p:blipFill>
        <p:spPr bwMode="auto">
          <a:xfrm>
            <a:off x="5637213" y="5156200"/>
            <a:ext cx="412750" cy="1317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27" name="Picture 205"/>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890713" y="2432050"/>
            <a:ext cx="249237" cy="398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28" name="Line 206"/>
          <p:cNvSpPr>
            <a:spLocks noChangeShapeType="1"/>
          </p:cNvSpPr>
          <p:nvPr/>
        </p:nvSpPr>
        <p:spPr bwMode="auto">
          <a:xfrm flipH="1">
            <a:off x="2757488" y="2565400"/>
            <a:ext cx="479425" cy="331788"/>
          </a:xfrm>
          <a:prstGeom prst="line">
            <a:avLst/>
          </a:prstGeom>
          <a:noFill/>
          <a:ln w="28575" cap="flat" algn="ctr">
            <a:solidFill>
              <a:srgbClr val="CC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29" name="Line 207"/>
          <p:cNvSpPr>
            <a:spLocks noChangeShapeType="1"/>
          </p:cNvSpPr>
          <p:nvPr/>
        </p:nvSpPr>
        <p:spPr bwMode="auto">
          <a:xfrm flipH="1" flipV="1">
            <a:off x="4403725" y="2698750"/>
            <a:ext cx="754063" cy="0"/>
          </a:xfrm>
          <a:prstGeom prst="line">
            <a:avLst/>
          </a:prstGeom>
          <a:noFill/>
          <a:ln w="28575" cap="flat" algn="ctr">
            <a:solidFill>
              <a:srgbClr val="CC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30" name="Line 208"/>
          <p:cNvSpPr>
            <a:spLocks noChangeShapeType="1"/>
          </p:cNvSpPr>
          <p:nvPr/>
        </p:nvSpPr>
        <p:spPr bwMode="auto">
          <a:xfrm flipH="1">
            <a:off x="4403725" y="2033588"/>
            <a:ext cx="342900" cy="465137"/>
          </a:xfrm>
          <a:prstGeom prst="line">
            <a:avLst/>
          </a:prstGeom>
          <a:noFill/>
          <a:ln w="28575" cap="flat" algn="ctr">
            <a:solidFill>
              <a:srgbClr val="CC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31" name="Line 209"/>
          <p:cNvSpPr>
            <a:spLocks noChangeShapeType="1"/>
          </p:cNvSpPr>
          <p:nvPr/>
        </p:nvSpPr>
        <p:spPr bwMode="auto">
          <a:xfrm flipV="1">
            <a:off x="4608513" y="3230563"/>
            <a:ext cx="274637" cy="730250"/>
          </a:xfrm>
          <a:prstGeom prst="line">
            <a:avLst/>
          </a:prstGeom>
          <a:noFill/>
          <a:ln w="28575" cap="flat" algn="ctr">
            <a:solidFill>
              <a:srgbClr val="CC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32" name="Line 210"/>
          <p:cNvSpPr>
            <a:spLocks noChangeShapeType="1"/>
          </p:cNvSpPr>
          <p:nvPr/>
        </p:nvSpPr>
        <p:spPr bwMode="auto">
          <a:xfrm flipH="1" flipV="1">
            <a:off x="2825750" y="3097213"/>
            <a:ext cx="342900" cy="930275"/>
          </a:xfrm>
          <a:prstGeom prst="line">
            <a:avLst/>
          </a:prstGeom>
          <a:noFill/>
          <a:ln w="28575" cap="flat" algn="ctr">
            <a:solidFill>
              <a:srgbClr val="CC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33" name="Line 211"/>
          <p:cNvSpPr>
            <a:spLocks noChangeShapeType="1"/>
          </p:cNvSpPr>
          <p:nvPr/>
        </p:nvSpPr>
        <p:spPr bwMode="auto">
          <a:xfrm flipH="1" flipV="1">
            <a:off x="1935163" y="3295650"/>
            <a:ext cx="204787" cy="531813"/>
          </a:xfrm>
          <a:prstGeom prst="line">
            <a:avLst/>
          </a:prstGeom>
          <a:noFill/>
          <a:ln w="28575" cap="flat" algn="ctr">
            <a:solidFill>
              <a:srgbClr val="CC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34" name="Line 212"/>
          <p:cNvSpPr>
            <a:spLocks noChangeShapeType="1"/>
          </p:cNvSpPr>
          <p:nvPr/>
        </p:nvSpPr>
        <p:spPr bwMode="auto">
          <a:xfrm flipH="1" flipV="1">
            <a:off x="3100388" y="4225925"/>
            <a:ext cx="342900" cy="798513"/>
          </a:xfrm>
          <a:prstGeom prst="line">
            <a:avLst/>
          </a:prstGeom>
          <a:noFill/>
          <a:ln w="28575" cap="flat" algn="ctr">
            <a:solidFill>
              <a:srgbClr val="CC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35" name="Line 213"/>
          <p:cNvSpPr>
            <a:spLocks noChangeShapeType="1"/>
          </p:cNvSpPr>
          <p:nvPr/>
        </p:nvSpPr>
        <p:spPr bwMode="auto">
          <a:xfrm flipH="1" flipV="1">
            <a:off x="2071688" y="4492625"/>
            <a:ext cx="549275" cy="796925"/>
          </a:xfrm>
          <a:prstGeom prst="line">
            <a:avLst/>
          </a:prstGeom>
          <a:noFill/>
          <a:ln w="28575" cap="flat" algn="ctr">
            <a:solidFill>
              <a:srgbClr val="CC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36" name="Line 214"/>
          <p:cNvSpPr>
            <a:spLocks noChangeShapeType="1"/>
          </p:cNvSpPr>
          <p:nvPr/>
        </p:nvSpPr>
        <p:spPr bwMode="auto">
          <a:xfrm flipV="1">
            <a:off x="5568950" y="3629025"/>
            <a:ext cx="960438" cy="198438"/>
          </a:xfrm>
          <a:prstGeom prst="line">
            <a:avLst/>
          </a:prstGeom>
          <a:noFill/>
          <a:ln w="28575" cap="flat" algn="ctr">
            <a:solidFill>
              <a:srgbClr val="FF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37" name="Line 215"/>
          <p:cNvSpPr>
            <a:spLocks noChangeShapeType="1"/>
          </p:cNvSpPr>
          <p:nvPr/>
        </p:nvSpPr>
        <p:spPr bwMode="auto">
          <a:xfrm flipV="1">
            <a:off x="5843588" y="4359275"/>
            <a:ext cx="685800" cy="66675"/>
          </a:xfrm>
          <a:prstGeom prst="line">
            <a:avLst/>
          </a:prstGeom>
          <a:noFill/>
          <a:ln w="28575" cap="flat" algn="ctr">
            <a:solidFill>
              <a:srgbClr val="FF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38" name="Line 216"/>
          <p:cNvSpPr>
            <a:spLocks noChangeShapeType="1"/>
          </p:cNvSpPr>
          <p:nvPr/>
        </p:nvSpPr>
        <p:spPr bwMode="auto">
          <a:xfrm flipV="1">
            <a:off x="5980113" y="2830513"/>
            <a:ext cx="481012" cy="133350"/>
          </a:xfrm>
          <a:prstGeom prst="line">
            <a:avLst/>
          </a:prstGeom>
          <a:noFill/>
          <a:ln w="28575" cap="flat" algn="ctr">
            <a:solidFill>
              <a:srgbClr val="FF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39" name="Line 217"/>
          <p:cNvSpPr>
            <a:spLocks noChangeShapeType="1"/>
          </p:cNvSpPr>
          <p:nvPr/>
        </p:nvSpPr>
        <p:spPr bwMode="auto">
          <a:xfrm flipV="1">
            <a:off x="5980113" y="5024438"/>
            <a:ext cx="549275" cy="131762"/>
          </a:xfrm>
          <a:prstGeom prst="line">
            <a:avLst/>
          </a:prstGeom>
          <a:noFill/>
          <a:ln w="28575" cap="flat" algn="ctr">
            <a:solidFill>
              <a:srgbClr val="FF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40" name="Line 218"/>
          <p:cNvSpPr>
            <a:spLocks noChangeShapeType="1"/>
          </p:cNvSpPr>
          <p:nvPr/>
        </p:nvSpPr>
        <p:spPr bwMode="auto">
          <a:xfrm flipH="1" flipV="1">
            <a:off x="5775325" y="4492625"/>
            <a:ext cx="754063" cy="531813"/>
          </a:xfrm>
          <a:prstGeom prst="line">
            <a:avLst/>
          </a:prstGeom>
          <a:noFill/>
          <a:ln w="28575" cap="flat" algn="ctr">
            <a:solidFill>
              <a:srgbClr val="FF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41" name="Line 219"/>
          <p:cNvSpPr>
            <a:spLocks noChangeShapeType="1"/>
          </p:cNvSpPr>
          <p:nvPr/>
        </p:nvSpPr>
        <p:spPr bwMode="auto">
          <a:xfrm flipH="1" flipV="1">
            <a:off x="5980113" y="5222875"/>
            <a:ext cx="617537" cy="200025"/>
          </a:xfrm>
          <a:prstGeom prst="line">
            <a:avLst/>
          </a:prstGeom>
          <a:noFill/>
          <a:ln w="28575" cap="flat" algn="ctr">
            <a:solidFill>
              <a:srgbClr val="FF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42" name="Line 220"/>
          <p:cNvSpPr>
            <a:spLocks noChangeShapeType="1"/>
          </p:cNvSpPr>
          <p:nvPr/>
        </p:nvSpPr>
        <p:spPr bwMode="auto">
          <a:xfrm>
            <a:off x="5775325" y="4492625"/>
            <a:ext cx="822325" cy="930275"/>
          </a:xfrm>
          <a:prstGeom prst="line">
            <a:avLst/>
          </a:prstGeom>
          <a:noFill/>
          <a:ln w="28575" cap="flat" algn="ctr">
            <a:solidFill>
              <a:srgbClr val="FF33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pic>
        <p:nvPicPr>
          <p:cNvPr id="2943" name="Picture 221" descr="图形1"/>
          <p:cNvPicPr preferRelativeResize="0">
            <a:picLocks noChangeArrowheads="1"/>
          </p:cNvPicPr>
          <p:nvPr/>
        </p:nvPicPr>
        <p:blipFill>
          <a:blip r:embed="rId28" cstate="print">
            <a:extLst>
              <a:ext uri="{28A0092B-C50C-407E-A947-70E740481C1C}">
                <a14:useLocalDpi xmlns:a14="http://schemas.microsoft.com/office/drawing/2010/main" val="0"/>
              </a:ext>
            </a:extLst>
          </a:blip>
          <a:srcRect/>
          <a:stretch>
            <a:fillRect/>
          </a:stretch>
        </p:blipFill>
        <p:spPr bwMode="auto">
          <a:xfrm>
            <a:off x="5057775" y="5621338"/>
            <a:ext cx="342900" cy="5318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44" name="Text Box 222"/>
          <p:cNvSpPr>
            <a:spLocks noChangeArrowheads="1"/>
          </p:cNvSpPr>
          <p:nvPr/>
        </p:nvSpPr>
        <p:spPr bwMode="auto">
          <a:xfrm>
            <a:off x="3433763" y="5167313"/>
            <a:ext cx="1141412"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200" b="1">
                <a:solidFill>
                  <a:schemeClr val="accent2"/>
                </a:solidFill>
                <a:latin typeface="Arial" panose="020B0604020202020204" pitchFamily="34" charset="0"/>
                <a:ea typeface="宋体" panose="02010600030101010101" pitchFamily="2" charset="-122"/>
              </a:rPr>
              <a:t>STM-1/STM-4</a:t>
            </a:r>
            <a:endParaRPr kumimoji="1" lang="en-US" altLang="zh-CN" sz="1200" b="1">
              <a:solidFill>
                <a:schemeClr val="accent2"/>
              </a:solidFill>
              <a:latin typeface="Arial" panose="020B0604020202020204" pitchFamily="34" charset="0"/>
              <a:ea typeface="宋体" panose="02010600030101010101" pitchFamily="2" charset="-122"/>
            </a:endParaRPr>
          </a:p>
        </p:txBody>
      </p:sp>
      <p:sp>
        <p:nvSpPr>
          <p:cNvPr id="2945" name="Text Box 223"/>
          <p:cNvSpPr>
            <a:spLocks noChangeArrowheads="1"/>
          </p:cNvSpPr>
          <p:nvPr/>
        </p:nvSpPr>
        <p:spPr bwMode="auto">
          <a:xfrm>
            <a:off x="1644650" y="2881313"/>
            <a:ext cx="1192213"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en-US" altLang="zh-CN" sz="1200" b="1">
                <a:solidFill>
                  <a:schemeClr val="accent2"/>
                </a:solidFill>
                <a:latin typeface="Arial" panose="020B0604020202020204" pitchFamily="34" charset="0"/>
                <a:ea typeface="宋体" panose="02010600030101010101" pitchFamily="2" charset="-122"/>
              </a:rPr>
              <a:t>MSTP STM-64</a:t>
            </a:r>
            <a:endParaRPr kumimoji="1" lang="en-US" altLang="zh-CN" sz="1200" b="1">
              <a:solidFill>
                <a:schemeClr val="accent2"/>
              </a:solidFill>
              <a:latin typeface="Arial" panose="020B0604020202020204" pitchFamily="34" charset="0"/>
              <a:ea typeface="宋体" panose="02010600030101010101" pitchFamily="2" charset="-122"/>
            </a:endParaRPr>
          </a:p>
        </p:txBody>
      </p:sp>
      <p:sp>
        <p:nvSpPr>
          <p:cNvPr id="2946" name="Text Box 224"/>
          <p:cNvSpPr>
            <a:spLocks noChangeArrowheads="1"/>
          </p:cNvSpPr>
          <p:nvPr/>
        </p:nvSpPr>
        <p:spPr bwMode="auto">
          <a:xfrm>
            <a:off x="4881563" y="2841625"/>
            <a:ext cx="869950"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zh-CN" altLang="en-US" sz="1200" b="1">
                <a:solidFill>
                  <a:schemeClr val="accent2"/>
                </a:solidFill>
                <a:latin typeface="Arial" panose="020B0604020202020204" pitchFamily="34" charset="0"/>
                <a:ea typeface="宋体" panose="02010600030101010101" pitchFamily="2" charset="-122"/>
              </a:rPr>
              <a:t>城域</a:t>
            </a:r>
            <a:r>
              <a:rPr kumimoji="1" lang="en-US" altLang="zh-CN" sz="1200" b="1">
                <a:solidFill>
                  <a:schemeClr val="accent2"/>
                </a:solidFill>
                <a:latin typeface="Arial" panose="020B0604020202020204" pitchFamily="34" charset="0"/>
                <a:ea typeface="宋体" panose="02010600030101010101" pitchFamily="2" charset="-122"/>
              </a:rPr>
              <a:t>WDM</a:t>
            </a:r>
            <a:endParaRPr kumimoji="1" lang="en-US" altLang="zh-CN" sz="1200" b="1">
              <a:solidFill>
                <a:schemeClr val="accent2"/>
              </a:solidFill>
              <a:latin typeface="Arial" panose="020B0604020202020204" pitchFamily="34" charset="0"/>
              <a:ea typeface="宋体" panose="02010600030101010101" pitchFamily="2" charset="-122"/>
            </a:endParaRPr>
          </a:p>
        </p:txBody>
      </p:sp>
      <p:sp>
        <p:nvSpPr>
          <p:cNvPr id="2947" name="Line 225"/>
          <p:cNvSpPr>
            <a:spLocks noChangeShapeType="1"/>
          </p:cNvSpPr>
          <p:nvPr/>
        </p:nvSpPr>
        <p:spPr bwMode="auto">
          <a:xfrm flipH="1">
            <a:off x="5843588" y="1966913"/>
            <a:ext cx="479425" cy="3255962"/>
          </a:xfrm>
          <a:prstGeom prst="line">
            <a:avLst/>
          </a:prstGeom>
          <a:noFill/>
          <a:ln w="28575" cap="flat" algn="ctr">
            <a:solidFill>
              <a:srgbClr val="3366FF"/>
            </a:solidFill>
            <a:prstDash val="lgDash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48" name="Line 226"/>
          <p:cNvSpPr>
            <a:spLocks noChangeShapeType="1"/>
          </p:cNvSpPr>
          <p:nvPr/>
        </p:nvSpPr>
        <p:spPr bwMode="auto">
          <a:xfrm flipH="1">
            <a:off x="5364163" y="1966913"/>
            <a:ext cx="958850" cy="598487"/>
          </a:xfrm>
          <a:prstGeom prst="line">
            <a:avLst/>
          </a:prstGeom>
          <a:noFill/>
          <a:ln w="28575" cap="flat" algn="ctr">
            <a:solidFill>
              <a:srgbClr val="3366FF"/>
            </a:solidFill>
            <a:prstDash val="lgDash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2949" name="Line 227"/>
          <p:cNvSpPr>
            <a:spLocks noChangeShapeType="1"/>
          </p:cNvSpPr>
          <p:nvPr/>
        </p:nvSpPr>
        <p:spPr bwMode="auto">
          <a:xfrm flipH="1">
            <a:off x="5637213" y="1966913"/>
            <a:ext cx="685800" cy="2392362"/>
          </a:xfrm>
          <a:prstGeom prst="line">
            <a:avLst/>
          </a:prstGeom>
          <a:noFill/>
          <a:ln w="28575" cap="flat" algn="ctr">
            <a:solidFill>
              <a:srgbClr val="3366FF"/>
            </a:solidFill>
            <a:prstDash val="lgDash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2950" name="Group 902"/>
          <p:cNvGrpSpPr/>
          <p:nvPr/>
        </p:nvGrpSpPr>
        <p:grpSpPr bwMode="auto">
          <a:xfrm>
            <a:off x="6391275" y="4624388"/>
            <a:ext cx="1031875" cy="461962"/>
            <a:chOff x="4128" y="3216"/>
            <a:chExt cx="722" cy="333"/>
          </a:xfrm>
        </p:grpSpPr>
        <p:graphicFrame>
          <p:nvGraphicFramePr>
            <p:cNvPr id="2951" name="Object 229"/>
            <p:cNvGraphicFramePr>
              <a:graphicFrameLocks noChangeAspect="1"/>
            </p:cNvGraphicFramePr>
            <p:nvPr/>
          </p:nvGraphicFramePr>
          <p:xfrm>
            <a:off x="4224" y="3382"/>
            <a:ext cx="384" cy="167"/>
          </p:xfrm>
          <a:graphic>
            <a:graphicData uri="http://schemas.openxmlformats.org/presentationml/2006/ole">
              <mc:AlternateContent xmlns:mc="http://schemas.openxmlformats.org/markup-compatibility/2006">
                <mc:Choice xmlns:v="urn:schemas-microsoft-com:vml" Requires="v">
                  <p:oleObj spid="_x0000_s118791" name="CorelDRAW" r:id="rId29" imgW="3134995" imgH="1366520" progId="CorelDRAW.Graphic.9">
                    <p:embed/>
                  </p:oleObj>
                </mc:Choice>
                <mc:Fallback>
                  <p:oleObj name="CorelDRAW" r:id="rId29" imgW="3134995" imgH="1366520" progId="CorelDRAW.Graphic.9">
                    <p:embed/>
                    <p:pic>
                      <p:nvPicPr>
                        <p:cNvPr id="0" name="Object 229"/>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224" y="3382"/>
                          <a:ext cx="384" cy="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952" name="Rectangle 230"/>
            <p:cNvSpPr>
              <a:spLocks noChangeArrowheads="1"/>
            </p:cNvSpPr>
            <p:nvPr/>
          </p:nvSpPr>
          <p:spPr bwMode="auto">
            <a:xfrm>
              <a:off x="4128" y="3216"/>
              <a:ext cx="722" cy="1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0" rIns="91429" bIns="4571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kumimoji="1" lang="en-US" altLang="zh-CN" sz="1200" b="1">
                  <a:solidFill>
                    <a:srgbClr val="000099"/>
                  </a:solidFill>
                  <a:latin typeface="Arial" panose="020B0604020202020204" pitchFamily="34" charset="0"/>
                  <a:ea typeface="宋体" panose="02010600030101010101" pitchFamily="2" charset="-122"/>
                </a:rPr>
                <a:t>LAN Switch</a:t>
              </a:r>
              <a:endParaRPr kumimoji="1" lang="en-US" altLang="zh-CN" sz="1200" b="1">
                <a:solidFill>
                  <a:srgbClr val="000099"/>
                </a:solidFill>
                <a:latin typeface="Arial" panose="020B0604020202020204" pitchFamily="34" charset="0"/>
                <a:ea typeface="宋体" panose="02010600030101010101" pitchFamily="2" charset="-122"/>
              </a:endParaRPr>
            </a:p>
          </p:txBody>
        </p:sp>
      </p:grpSp>
      <p:sp>
        <p:nvSpPr>
          <p:cNvPr id="2953" name="Text Box 231"/>
          <p:cNvSpPr>
            <a:spLocks noChangeArrowheads="1"/>
          </p:cNvSpPr>
          <p:nvPr/>
        </p:nvSpPr>
        <p:spPr bwMode="auto">
          <a:xfrm>
            <a:off x="7326313" y="1874838"/>
            <a:ext cx="1098550" cy="228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0" rIns="91429" bIns="4571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kumimoji="1" lang="zh-CN" altLang="en-US" sz="1200" b="1">
                <a:solidFill>
                  <a:srgbClr val="336699"/>
                </a:solidFill>
                <a:latin typeface="Times New Roman" panose="02020603050405020304" pitchFamily="18" charset="0"/>
                <a:ea typeface="宋体" panose="02010600030101010101" pitchFamily="2" charset="-122"/>
              </a:rPr>
              <a:t>统一网管系统</a:t>
            </a:r>
            <a:endParaRPr kumimoji="1" lang="zh-CN" altLang="en-US" sz="1200" b="1">
              <a:solidFill>
                <a:srgbClr val="336699"/>
              </a:solidFill>
              <a:latin typeface="Times New Roman" panose="02020603050405020304" pitchFamily="18" charset="0"/>
              <a:ea typeface="宋体" panose="02010600030101010101" pitchFamily="2" charset="-122"/>
            </a:endParaRPr>
          </a:p>
        </p:txBody>
      </p:sp>
      <p:pic>
        <p:nvPicPr>
          <p:cNvPr id="2954" name="Picture 232"/>
          <p:cNvPicPr preferRelativeResize="0">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375025" y="4957763"/>
            <a:ext cx="20478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5" name="Picture 233"/>
          <p:cNvPicPr preferRelativeResize="0">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3375025" y="5289550"/>
            <a:ext cx="20478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56" name="Picture 234"/>
          <p:cNvPicPr preferRelativeResize="0">
            <a:picLocks noChangeArrowheads="1"/>
          </p:cNvPicPr>
          <p:nvPr/>
        </p:nvPicPr>
        <p:blipFill>
          <a:blip r:embed="rId31">
            <a:extLst>
              <a:ext uri="{28A0092B-C50C-407E-A947-70E740481C1C}">
                <a14:useLocalDpi xmlns:a14="http://schemas.microsoft.com/office/drawing/2010/main" val="0"/>
              </a:ext>
            </a:extLst>
          </a:blip>
          <a:srcRect/>
          <a:stretch>
            <a:fillRect/>
          </a:stretch>
        </p:blipFill>
        <p:spPr bwMode="auto">
          <a:xfrm>
            <a:off x="2552700" y="5222875"/>
            <a:ext cx="204788" cy="30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57" name="Text Box 235"/>
          <p:cNvSpPr>
            <a:spLocks noChangeArrowheads="1"/>
          </p:cNvSpPr>
          <p:nvPr/>
        </p:nvSpPr>
        <p:spPr bwMode="auto">
          <a:xfrm>
            <a:off x="1714500" y="2430463"/>
            <a:ext cx="1436688"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zh-CN" altLang="en-US" sz="1200">
                <a:solidFill>
                  <a:schemeClr val="accent2"/>
                </a:solidFill>
                <a:latin typeface="Arial" panose="020B0604020202020204" pitchFamily="34" charset="0"/>
                <a:ea typeface="宋体" panose="02010600030101010101" pitchFamily="2" charset="-122"/>
              </a:rPr>
              <a:t>自愈环</a:t>
            </a:r>
            <a:r>
              <a:rPr kumimoji="1" lang="en-US" altLang="zh-CN" sz="1200">
                <a:solidFill>
                  <a:schemeClr val="accent2"/>
                </a:solidFill>
                <a:latin typeface="Arial" panose="020B0604020202020204" pitchFamily="34" charset="0"/>
                <a:ea typeface="宋体" panose="02010600030101010101" pitchFamily="2" charset="-122"/>
              </a:rPr>
              <a:t>SNCP/MSP</a:t>
            </a:r>
            <a:endParaRPr kumimoji="1" lang="en-US" altLang="zh-CN" sz="1200">
              <a:solidFill>
                <a:schemeClr val="accent2"/>
              </a:solidFill>
              <a:latin typeface="Arial" panose="020B0604020202020204" pitchFamily="34" charset="0"/>
              <a:ea typeface="宋体" panose="02010600030101010101" pitchFamily="2" charset="-122"/>
            </a:endParaRPr>
          </a:p>
        </p:txBody>
      </p:sp>
      <p:sp>
        <p:nvSpPr>
          <p:cNvPr id="2958" name="Text Box 236"/>
          <p:cNvSpPr>
            <a:spLocks noChangeArrowheads="1"/>
          </p:cNvSpPr>
          <p:nvPr/>
        </p:nvSpPr>
        <p:spPr bwMode="auto">
          <a:xfrm>
            <a:off x="3598863" y="2312988"/>
            <a:ext cx="6413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zh-CN" altLang="en-US" sz="1200">
                <a:solidFill>
                  <a:schemeClr val="accent2"/>
                </a:solidFill>
                <a:latin typeface="Arial" panose="020B0604020202020204" pitchFamily="34" charset="0"/>
                <a:ea typeface="宋体" panose="02010600030101010101" pitchFamily="2" charset="-122"/>
              </a:rPr>
              <a:t>网状网</a:t>
            </a:r>
            <a:endParaRPr kumimoji="1" lang="zh-CN" altLang="en-US" sz="1200">
              <a:solidFill>
                <a:schemeClr val="accent2"/>
              </a:solidFill>
              <a:latin typeface="Arial" panose="020B0604020202020204" pitchFamily="34" charset="0"/>
              <a:ea typeface="宋体" panose="02010600030101010101" pitchFamily="2" charset="-122"/>
            </a:endParaRPr>
          </a:p>
        </p:txBody>
      </p:sp>
      <p:sp>
        <p:nvSpPr>
          <p:cNvPr id="2959" name="Text Box 237"/>
          <p:cNvSpPr>
            <a:spLocks noChangeArrowheads="1"/>
          </p:cNvSpPr>
          <p:nvPr/>
        </p:nvSpPr>
        <p:spPr bwMode="auto">
          <a:xfrm>
            <a:off x="1974850" y="3606800"/>
            <a:ext cx="1436688" cy="2746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zh-CN" altLang="en-US" sz="1200">
                <a:solidFill>
                  <a:schemeClr val="accent2"/>
                </a:solidFill>
                <a:latin typeface="Arial" panose="020B0604020202020204" pitchFamily="34" charset="0"/>
                <a:ea typeface="宋体" panose="02010600030101010101" pitchFamily="2" charset="-122"/>
              </a:rPr>
              <a:t>自愈环</a:t>
            </a:r>
            <a:r>
              <a:rPr kumimoji="1" lang="en-US" altLang="zh-CN" sz="1200">
                <a:solidFill>
                  <a:schemeClr val="accent2"/>
                </a:solidFill>
                <a:latin typeface="Arial" panose="020B0604020202020204" pitchFamily="34" charset="0"/>
                <a:ea typeface="宋体" panose="02010600030101010101" pitchFamily="2" charset="-122"/>
              </a:rPr>
              <a:t>SNCP/MSP</a:t>
            </a:r>
            <a:endParaRPr kumimoji="1" lang="en-US" altLang="zh-CN" sz="1200">
              <a:solidFill>
                <a:schemeClr val="accent2"/>
              </a:solidFill>
              <a:latin typeface="Arial" panose="020B0604020202020204" pitchFamily="34" charset="0"/>
              <a:ea typeface="宋体" panose="02010600030101010101" pitchFamily="2" charset="-122"/>
            </a:endParaRPr>
          </a:p>
        </p:txBody>
      </p:sp>
      <p:sp>
        <p:nvSpPr>
          <p:cNvPr id="2960" name="Text Box 238"/>
          <p:cNvSpPr>
            <a:spLocks noChangeArrowheads="1"/>
          </p:cNvSpPr>
          <p:nvPr/>
        </p:nvSpPr>
        <p:spPr bwMode="auto">
          <a:xfrm>
            <a:off x="2693988" y="4887913"/>
            <a:ext cx="641350" cy="2746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29" tIns="45714" rIns="91429" bIns="45714"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Bef>
                <a:spcPct val="50000"/>
              </a:spcBef>
              <a:buSzPct val="100000"/>
            </a:pPr>
            <a:r>
              <a:rPr kumimoji="1" lang="zh-CN" altLang="en-US" sz="1200">
                <a:solidFill>
                  <a:schemeClr val="accent2"/>
                </a:solidFill>
                <a:latin typeface="Arial" panose="020B0604020202020204" pitchFamily="34" charset="0"/>
                <a:ea typeface="宋体" panose="02010600030101010101" pitchFamily="2" charset="-122"/>
              </a:rPr>
              <a:t>自愈环</a:t>
            </a:r>
            <a:endParaRPr kumimoji="1" lang="zh-CN" altLang="en-US" sz="1200">
              <a:solidFill>
                <a:schemeClr val="accent2"/>
              </a:solidFill>
              <a:latin typeface="Arial" panose="020B0604020202020204" pitchFamily="34" charset="0"/>
              <a:ea typeface="宋体" panose="02010600030101010101" pitchFamily="2" charset="-122"/>
            </a:endParaRPr>
          </a:p>
        </p:txBody>
      </p:sp>
      <p:sp>
        <p:nvSpPr>
          <p:cNvPr id="2961" name="Rectangle 239"/>
          <p:cNvSpPr>
            <a:spLocks noChangeArrowheads="1"/>
          </p:cNvSpPr>
          <p:nvPr>
            <p:ph type="title" idx="4294967295"/>
          </p:nvPr>
        </p:nvSpPr>
        <p:spPr/>
        <p:txBody>
          <a:bodyPr/>
          <a:lstStyle/>
          <a:p>
            <a:pPr eaLnBrk="1" hangingPunct="1"/>
            <a:r>
              <a:rPr lang="zh-CN" altLang="en-US">
                <a:ea typeface="宋体" panose="02010600030101010101" pitchFamily="2" charset="-122"/>
              </a:rPr>
              <a:t>光传输网络结构</a:t>
            </a:r>
            <a:endParaRPr lang="zh-CN" altLang="en-US">
              <a:ea typeface="宋体" panose="02010600030101010101" pitchFamily="2" charset="-122"/>
            </a:endParaRPr>
          </a:p>
        </p:txBody>
      </p:sp>
    </p:spTree>
  </p:cSld>
  <p:clrMapOvr>
    <a:masterClrMapping/>
  </p:clrMapOvr>
  <p:transition>
    <p:cut/>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03" name="Picture 9"/>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49713" y="1444625"/>
            <a:ext cx="4572000" cy="4600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04" name="Rectangle 2"/>
          <p:cNvSpPr>
            <a:spLocks noChangeArrowheads="1"/>
          </p:cNvSpPr>
          <p:nvPr>
            <p:ph type="title" idx="4294967295"/>
          </p:nvPr>
        </p:nvSpPr>
        <p:spPr>
          <a:xfrm>
            <a:off x="628650" y="365125"/>
            <a:ext cx="7886700" cy="759619"/>
          </a:xfrm>
        </p:spPr>
        <p:txBody>
          <a:bodyPr lIns="91440" tIns="45720" rIns="91440" bIns="45720" anchor="b"/>
          <a:lstStyle/>
          <a:p>
            <a:r>
              <a:rPr lang="en-US" altLang="zh-CN" dirty="0">
                <a:latin typeface="华文新魏" panose="02010800040101010101" pitchFamily="2" charset="-122"/>
                <a:ea typeface="华文新魏" panose="02010800040101010101" pitchFamily="2" charset="-122"/>
              </a:rPr>
              <a:t>PDH</a:t>
            </a:r>
            <a:r>
              <a:rPr lang="zh-CN" altLang="en-US" dirty="0">
                <a:latin typeface="华文新魏" panose="02010800040101010101" pitchFamily="2" charset="-122"/>
                <a:ea typeface="华文新魏" panose="02010800040101010101" pitchFamily="2" charset="-122"/>
              </a:rPr>
              <a:t>（准同步数字传输系统）</a:t>
            </a:r>
            <a:endParaRPr lang="zh-CN" altLang="en-US" dirty="0">
              <a:latin typeface="华文新魏" panose="02010800040101010101" pitchFamily="2" charset="-122"/>
              <a:ea typeface="华文新魏" panose="02010800040101010101" pitchFamily="2" charset="-122"/>
            </a:endParaRPr>
          </a:p>
        </p:txBody>
      </p:sp>
      <p:sp>
        <p:nvSpPr>
          <p:cNvPr id="3105" name="Rectangle 8"/>
          <p:cNvSpPr>
            <a:spLocks noChangeArrowheads="1"/>
          </p:cNvSpPr>
          <p:nvPr>
            <p:ph idx="4294967295"/>
          </p:nvPr>
        </p:nvSpPr>
        <p:spPr>
          <a:xfrm>
            <a:off x="527050" y="1362075"/>
            <a:ext cx="3421063" cy="4098925"/>
          </a:xfrm>
        </p:spPr>
        <p:txBody>
          <a:bodyPr/>
          <a:lstStyle/>
          <a:p>
            <a:pPr eaLnBrk="1" hangingPunct="1"/>
            <a:r>
              <a:rPr lang="zh-CN" altLang="en-US" sz="1800" b="1"/>
              <a:t>解决的问题</a:t>
            </a:r>
            <a:endParaRPr lang="en-US" altLang="zh-CN" sz="1800" b="1"/>
          </a:p>
          <a:p>
            <a:pPr lvl="1" eaLnBrk="1" hangingPunct="1">
              <a:buFont typeface="Wingdings" panose="05000000000000000000" pitchFamily="2" charset="2"/>
              <a:buChar char="n"/>
            </a:pPr>
            <a:r>
              <a:rPr lang="zh-CN" altLang="en-US" sz="1600"/>
              <a:t>实现光传输的接口标准</a:t>
            </a:r>
            <a:endParaRPr lang="en-US" altLang="zh-CN" sz="1600"/>
          </a:p>
          <a:p>
            <a:pPr lvl="1" eaLnBrk="1" hangingPunct="1">
              <a:buFont typeface="Wingdings" panose="05000000000000000000" pitchFamily="2" charset="2"/>
              <a:buNone/>
            </a:pPr>
            <a:r>
              <a:rPr lang="zh-CN" altLang="en-US" sz="1800" b="1"/>
              <a:t>存在的瓶颈</a:t>
            </a:r>
            <a:endParaRPr lang="en-US" altLang="zh-CN" sz="1800" b="1"/>
          </a:p>
          <a:p>
            <a:pPr lvl="1" eaLnBrk="1" hangingPunct="1">
              <a:buFont typeface="Wingdings" panose="05000000000000000000" pitchFamily="2" charset="2"/>
              <a:buChar char="n"/>
            </a:pPr>
            <a:r>
              <a:rPr lang="zh-CN" altLang="en-US" sz="1600"/>
              <a:t>没有实现标准的全球统一</a:t>
            </a:r>
            <a:endParaRPr lang="en-US" altLang="zh-CN" sz="1600"/>
          </a:p>
          <a:p>
            <a:pPr lvl="1" eaLnBrk="1" hangingPunct="1">
              <a:buFont typeface="Wingdings" panose="05000000000000000000" pitchFamily="2" charset="2"/>
              <a:buChar char="n"/>
            </a:pPr>
            <a:r>
              <a:rPr lang="zh-CN" altLang="en-US" sz="1600"/>
              <a:t>时分复用机制复杂</a:t>
            </a:r>
            <a:endParaRPr lang="en-US" altLang="zh-CN" sz="1600"/>
          </a:p>
          <a:p>
            <a:pPr lvl="1" eaLnBrk="1" hangingPunct="1">
              <a:buFont typeface="Wingdings" panose="05000000000000000000" pitchFamily="2" charset="2"/>
              <a:buChar char="n"/>
            </a:pPr>
            <a:r>
              <a:rPr lang="zh-CN" altLang="en-US" sz="1600"/>
              <a:t>维护管理能力差</a:t>
            </a:r>
            <a:endParaRPr lang="en-US" altLang="zh-CN" sz="1600"/>
          </a:p>
          <a:p>
            <a:pPr eaLnBrk="1" hangingPunct="1">
              <a:buFont typeface="Wingdings" panose="05000000000000000000" pitchFamily="2" charset="2"/>
              <a:buNone/>
            </a:pPr>
            <a:endParaRPr lang="zh-CN" altLang="en-US" sz="1800"/>
          </a:p>
        </p:txBody>
      </p:sp>
    </p:spTree>
  </p:cSld>
  <p:clrMapOvr>
    <a:masterClrMapping/>
  </p:clrMapOvr>
  <p:transition>
    <p:cut/>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8" name="Rectangle 2"/>
          <p:cNvSpPr>
            <a:spLocks noChangeArrowheads="1"/>
          </p:cNvSpPr>
          <p:nvPr>
            <p:ph type="title" idx="4294967295"/>
          </p:nvPr>
        </p:nvSpPr>
        <p:spPr>
          <a:xfrm>
            <a:off x="628650" y="365125"/>
            <a:ext cx="7886700" cy="593097"/>
          </a:xfrm>
        </p:spPr>
        <p:txBody>
          <a:bodyPr lIns="91440" tIns="45720" rIns="91440" bIns="45720" anchor="b"/>
          <a:lstStyle/>
          <a:p>
            <a:r>
              <a:rPr lang="en-US" altLang="zh-CN" dirty="0">
                <a:latin typeface="华文新魏" panose="02010800040101010101" pitchFamily="2" charset="-122"/>
                <a:ea typeface="华文新魏" panose="02010800040101010101" pitchFamily="2" charset="-122"/>
              </a:rPr>
              <a:t>SDH</a:t>
            </a:r>
            <a:r>
              <a:rPr lang="zh-CN" altLang="en-US" dirty="0">
                <a:latin typeface="华文新魏" panose="02010800040101010101" pitchFamily="2" charset="-122"/>
                <a:ea typeface="华文新魏" panose="02010800040101010101" pitchFamily="2" charset="-122"/>
              </a:rPr>
              <a:t>（同步数字传输系统）</a:t>
            </a:r>
            <a:endParaRPr lang="zh-CN" altLang="en-US" dirty="0">
              <a:latin typeface="华文新魏" panose="02010800040101010101" pitchFamily="2" charset="-122"/>
              <a:ea typeface="华文新魏" panose="02010800040101010101" pitchFamily="2" charset="-122"/>
            </a:endParaRPr>
          </a:p>
        </p:txBody>
      </p:sp>
      <p:grpSp>
        <p:nvGrpSpPr>
          <p:cNvPr id="3109" name="Group 37"/>
          <p:cNvGrpSpPr/>
          <p:nvPr/>
        </p:nvGrpSpPr>
        <p:grpSpPr bwMode="auto">
          <a:xfrm>
            <a:off x="3087688" y="2557463"/>
            <a:ext cx="5805487" cy="3681412"/>
            <a:chOff x="466" y="942"/>
            <a:chExt cx="5060" cy="2090"/>
          </a:xfrm>
        </p:grpSpPr>
        <p:sp>
          <p:nvSpPr>
            <p:cNvPr id="3110" name="Line 4"/>
            <p:cNvSpPr>
              <a:spLocks noChangeShapeType="1"/>
            </p:cNvSpPr>
            <p:nvPr/>
          </p:nvSpPr>
          <p:spPr bwMode="auto">
            <a:xfrm>
              <a:off x="3151" y="2891"/>
              <a:ext cx="377" cy="1"/>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11" name="Line 5"/>
            <p:cNvSpPr>
              <a:spLocks noChangeShapeType="1"/>
            </p:cNvSpPr>
            <p:nvPr/>
          </p:nvSpPr>
          <p:spPr bwMode="auto">
            <a:xfrm>
              <a:off x="3090" y="2513"/>
              <a:ext cx="379" cy="1"/>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12" name="Line 7"/>
            <p:cNvSpPr>
              <a:spLocks noChangeShapeType="1"/>
            </p:cNvSpPr>
            <p:nvPr/>
          </p:nvSpPr>
          <p:spPr bwMode="auto">
            <a:xfrm flipH="1">
              <a:off x="1987" y="1805"/>
              <a:ext cx="1897" cy="1"/>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13" name="Line 8"/>
            <p:cNvSpPr>
              <a:spLocks noChangeShapeType="1"/>
            </p:cNvSpPr>
            <p:nvPr/>
          </p:nvSpPr>
          <p:spPr bwMode="auto">
            <a:xfrm>
              <a:off x="2495" y="1459"/>
              <a:ext cx="930" cy="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14" name="Line 9"/>
            <p:cNvSpPr>
              <a:spLocks noChangeShapeType="1"/>
            </p:cNvSpPr>
            <p:nvPr/>
          </p:nvSpPr>
          <p:spPr bwMode="auto">
            <a:xfrm flipH="1" flipV="1">
              <a:off x="1572" y="1776"/>
              <a:ext cx="91" cy="29"/>
            </a:xfrm>
            <a:prstGeom prst="line">
              <a:avLst/>
            </a:prstGeom>
            <a:noFill/>
            <a:ln w="12700" cap="flat" algn="ctr">
              <a:solidFill>
                <a:srgbClr val="000000"/>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15" name="Line 11"/>
            <p:cNvSpPr>
              <a:spLocks noChangeShapeType="1"/>
            </p:cNvSpPr>
            <p:nvPr/>
          </p:nvSpPr>
          <p:spPr bwMode="auto">
            <a:xfrm>
              <a:off x="793" y="1107"/>
              <a:ext cx="3135" cy="1"/>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16" name="Freeform 12"/>
            <p:cNvSpPr/>
            <p:nvPr/>
          </p:nvSpPr>
          <p:spPr bwMode="auto">
            <a:xfrm>
              <a:off x="2429" y="2048"/>
              <a:ext cx="337" cy="177"/>
            </a:xfrm>
            <a:custGeom>
              <a:avLst/>
              <a:gdLst>
                <a:gd name="T0" fmla="*/ 908 w 1109"/>
                <a:gd name="T1" fmla="*/ 599 h 600"/>
                <a:gd name="T2" fmla="*/ 946 w 1109"/>
                <a:gd name="T3" fmla="*/ 589 h 600"/>
                <a:gd name="T4" fmla="*/ 984 w 1109"/>
                <a:gd name="T5" fmla="*/ 571 h 600"/>
                <a:gd name="T6" fmla="*/ 1018 w 1109"/>
                <a:gd name="T7" fmla="*/ 544 h 600"/>
                <a:gd name="T8" fmla="*/ 1049 w 1109"/>
                <a:gd name="T9" fmla="*/ 508 h 600"/>
                <a:gd name="T10" fmla="*/ 1073 w 1109"/>
                <a:gd name="T11" fmla="*/ 465 h 600"/>
                <a:gd name="T12" fmla="*/ 1092 w 1109"/>
                <a:gd name="T13" fmla="*/ 418 h 600"/>
                <a:gd name="T14" fmla="*/ 1104 w 1109"/>
                <a:gd name="T15" fmla="*/ 367 h 600"/>
                <a:gd name="T16" fmla="*/ 1109 w 1109"/>
                <a:gd name="T17" fmla="*/ 314 h 600"/>
                <a:gd name="T18" fmla="*/ 1107 w 1109"/>
                <a:gd name="T19" fmla="*/ 261 h 600"/>
                <a:gd name="T20" fmla="*/ 1099 w 1109"/>
                <a:gd name="T21" fmla="*/ 208 h 600"/>
                <a:gd name="T22" fmla="*/ 1082 w 1109"/>
                <a:gd name="T23" fmla="*/ 158 h 600"/>
                <a:gd name="T24" fmla="*/ 1061 w 1109"/>
                <a:gd name="T25" fmla="*/ 114 h 600"/>
                <a:gd name="T26" fmla="*/ 1033 w 1109"/>
                <a:gd name="T27" fmla="*/ 75 h 600"/>
                <a:gd name="T28" fmla="*/ 1000 w 1109"/>
                <a:gd name="T29" fmla="*/ 43 h 600"/>
                <a:gd name="T30" fmla="*/ 966 w 1109"/>
                <a:gd name="T31" fmla="*/ 20 h 600"/>
                <a:gd name="T32" fmla="*/ 927 w 1109"/>
                <a:gd name="T33" fmla="*/ 5 h 600"/>
                <a:gd name="T34" fmla="*/ 887 w 1109"/>
                <a:gd name="T35" fmla="*/ 0 h 600"/>
                <a:gd name="T36" fmla="*/ 201 w 1109"/>
                <a:gd name="T37" fmla="*/ 2 h 600"/>
                <a:gd name="T38" fmla="*/ 162 w 1109"/>
                <a:gd name="T39" fmla="*/ 11 h 600"/>
                <a:gd name="T40" fmla="*/ 125 w 1109"/>
                <a:gd name="T41" fmla="*/ 31 h 600"/>
                <a:gd name="T42" fmla="*/ 91 w 1109"/>
                <a:gd name="T43" fmla="*/ 58 h 600"/>
                <a:gd name="T44" fmla="*/ 61 w 1109"/>
                <a:gd name="T45" fmla="*/ 94 h 600"/>
                <a:gd name="T46" fmla="*/ 36 w 1109"/>
                <a:gd name="T47" fmla="*/ 137 h 600"/>
                <a:gd name="T48" fmla="*/ 17 w 1109"/>
                <a:gd name="T49" fmla="*/ 184 h 600"/>
                <a:gd name="T50" fmla="*/ 5 w 1109"/>
                <a:gd name="T51" fmla="*/ 234 h 600"/>
                <a:gd name="T52" fmla="*/ 0 w 1109"/>
                <a:gd name="T53" fmla="*/ 288 h 600"/>
                <a:gd name="T54" fmla="*/ 1 w 1109"/>
                <a:gd name="T55" fmla="*/ 341 h 600"/>
                <a:gd name="T56" fmla="*/ 11 w 1109"/>
                <a:gd name="T57" fmla="*/ 394 h 600"/>
                <a:gd name="T58" fmla="*/ 26 w 1109"/>
                <a:gd name="T59" fmla="*/ 444 h 600"/>
                <a:gd name="T60" fmla="*/ 48 w 1109"/>
                <a:gd name="T61" fmla="*/ 488 h 600"/>
                <a:gd name="T62" fmla="*/ 76 w 1109"/>
                <a:gd name="T63" fmla="*/ 527 h 600"/>
                <a:gd name="T64" fmla="*/ 108 w 1109"/>
                <a:gd name="T65" fmla="*/ 558 h 600"/>
                <a:gd name="T66" fmla="*/ 144 w 1109"/>
                <a:gd name="T67" fmla="*/ 582 h 600"/>
                <a:gd name="T68" fmla="*/ 183 w 1109"/>
                <a:gd name="T69" fmla="*/ 597 h 600"/>
                <a:gd name="T70" fmla="*/ 222 w 1109"/>
                <a:gd name="T71" fmla="*/ 600 h 600"/>
                <a:gd name="T72" fmla="*/ 887 w 1109"/>
                <a:gd name="T7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9" h="600">
                  <a:moveTo>
                    <a:pt x="887" y="600"/>
                  </a:moveTo>
                  <a:lnTo>
                    <a:pt x="908" y="599"/>
                  </a:lnTo>
                  <a:lnTo>
                    <a:pt x="927" y="596"/>
                  </a:lnTo>
                  <a:lnTo>
                    <a:pt x="946" y="589"/>
                  </a:lnTo>
                  <a:lnTo>
                    <a:pt x="966" y="581"/>
                  </a:lnTo>
                  <a:lnTo>
                    <a:pt x="984" y="571"/>
                  </a:lnTo>
                  <a:lnTo>
                    <a:pt x="1002" y="558"/>
                  </a:lnTo>
                  <a:lnTo>
                    <a:pt x="1018" y="544"/>
                  </a:lnTo>
                  <a:lnTo>
                    <a:pt x="1034" y="527"/>
                  </a:lnTo>
                  <a:lnTo>
                    <a:pt x="1049" y="508"/>
                  </a:lnTo>
                  <a:lnTo>
                    <a:pt x="1062" y="487"/>
                  </a:lnTo>
                  <a:lnTo>
                    <a:pt x="1073" y="465"/>
                  </a:lnTo>
                  <a:lnTo>
                    <a:pt x="1083" y="443"/>
                  </a:lnTo>
                  <a:lnTo>
                    <a:pt x="1092" y="418"/>
                  </a:lnTo>
                  <a:lnTo>
                    <a:pt x="1099" y="393"/>
                  </a:lnTo>
                  <a:lnTo>
                    <a:pt x="1104" y="367"/>
                  </a:lnTo>
                  <a:lnTo>
                    <a:pt x="1107" y="340"/>
                  </a:lnTo>
                  <a:lnTo>
                    <a:pt x="1109" y="314"/>
                  </a:lnTo>
                  <a:lnTo>
                    <a:pt x="1109" y="287"/>
                  </a:lnTo>
                  <a:lnTo>
                    <a:pt x="1107" y="261"/>
                  </a:lnTo>
                  <a:lnTo>
                    <a:pt x="1104" y="234"/>
                  </a:lnTo>
                  <a:lnTo>
                    <a:pt x="1099" y="208"/>
                  </a:lnTo>
                  <a:lnTo>
                    <a:pt x="1092" y="182"/>
                  </a:lnTo>
                  <a:lnTo>
                    <a:pt x="1082" y="158"/>
                  </a:lnTo>
                  <a:lnTo>
                    <a:pt x="1073" y="135"/>
                  </a:lnTo>
                  <a:lnTo>
                    <a:pt x="1061" y="114"/>
                  </a:lnTo>
                  <a:lnTo>
                    <a:pt x="1047" y="93"/>
                  </a:lnTo>
                  <a:lnTo>
                    <a:pt x="1033" y="75"/>
                  </a:lnTo>
                  <a:lnTo>
                    <a:pt x="1017" y="58"/>
                  </a:lnTo>
                  <a:lnTo>
                    <a:pt x="1000" y="43"/>
                  </a:lnTo>
                  <a:lnTo>
                    <a:pt x="984" y="31"/>
                  </a:lnTo>
                  <a:lnTo>
                    <a:pt x="966" y="20"/>
                  </a:lnTo>
                  <a:lnTo>
                    <a:pt x="946" y="11"/>
                  </a:lnTo>
                  <a:lnTo>
                    <a:pt x="927" y="5"/>
                  </a:lnTo>
                  <a:lnTo>
                    <a:pt x="907" y="2"/>
                  </a:lnTo>
                  <a:lnTo>
                    <a:pt x="887" y="0"/>
                  </a:lnTo>
                  <a:lnTo>
                    <a:pt x="221" y="0"/>
                  </a:lnTo>
                  <a:lnTo>
                    <a:pt x="201" y="2"/>
                  </a:lnTo>
                  <a:lnTo>
                    <a:pt x="181" y="5"/>
                  </a:lnTo>
                  <a:lnTo>
                    <a:pt x="162" y="11"/>
                  </a:lnTo>
                  <a:lnTo>
                    <a:pt x="143" y="20"/>
                  </a:lnTo>
                  <a:lnTo>
                    <a:pt x="125" y="31"/>
                  </a:lnTo>
                  <a:lnTo>
                    <a:pt x="107" y="44"/>
                  </a:lnTo>
                  <a:lnTo>
                    <a:pt x="91" y="58"/>
                  </a:lnTo>
                  <a:lnTo>
                    <a:pt x="76" y="75"/>
                  </a:lnTo>
                  <a:lnTo>
                    <a:pt x="61" y="94"/>
                  </a:lnTo>
                  <a:lnTo>
                    <a:pt x="48" y="114"/>
                  </a:lnTo>
                  <a:lnTo>
                    <a:pt x="36" y="137"/>
                  </a:lnTo>
                  <a:lnTo>
                    <a:pt x="26" y="159"/>
                  </a:lnTo>
                  <a:lnTo>
                    <a:pt x="17" y="184"/>
                  </a:lnTo>
                  <a:lnTo>
                    <a:pt x="11" y="209"/>
                  </a:lnTo>
                  <a:lnTo>
                    <a:pt x="5" y="234"/>
                  </a:lnTo>
                  <a:lnTo>
                    <a:pt x="1" y="261"/>
                  </a:lnTo>
                  <a:lnTo>
                    <a:pt x="0" y="288"/>
                  </a:lnTo>
                  <a:lnTo>
                    <a:pt x="0" y="315"/>
                  </a:lnTo>
                  <a:lnTo>
                    <a:pt x="1" y="341"/>
                  </a:lnTo>
                  <a:lnTo>
                    <a:pt x="5" y="368"/>
                  </a:lnTo>
                  <a:lnTo>
                    <a:pt x="11" y="394"/>
                  </a:lnTo>
                  <a:lnTo>
                    <a:pt x="18" y="420"/>
                  </a:lnTo>
                  <a:lnTo>
                    <a:pt x="26" y="444"/>
                  </a:lnTo>
                  <a:lnTo>
                    <a:pt x="36" y="467"/>
                  </a:lnTo>
                  <a:lnTo>
                    <a:pt x="48" y="488"/>
                  </a:lnTo>
                  <a:lnTo>
                    <a:pt x="61" y="509"/>
                  </a:lnTo>
                  <a:lnTo>
                    <a:pt x="76" y="527"/>
                  </a:lnTo>
                  <a:lnTo>
                    <a:pt x="91" y="544"/>
                  </a:lnTo>
                  <a:lnTo>
                    <a:pt x="108" y="558"/>
                  </a:lnTo>
                  <a:lnTo>
                    <a:pt x="125" y="571"/>
                  </a:lnTo>
                  <a:lnTo>
                    <a:pt x="144" y="582"/>
                  </a:lnTo>
                  <a:lnTo>
                    <a:pt x="162" y="591"/>
                  </a:lnTo>
                  <a:lnTo>
                    <a:pt x="183" y="597"/>
                  </a:lnTo>
                  <a:lnTo>
                    <a:pt x="202" y="599"/>
                  </a:lnTo>
                  <a:lnTo>
                    <a:pt x="222" y="600"/>
                  </a:lnTo>
                  <a:lnTo>
                    <a:pt x="221" y="600"/>
                  </a:lnTo>
                  <a:lnTo>
                    <a:pt x="887" y="600"/>
                  </a:lnTo>
                  <a:close/>
                </a:path>
              </a:pathLst>
            </a:custGeom>
            <a:solidFill>
              <a:srgbClr val="FF9999"/>
            </a:solidFill>
            <a:ln w="9525"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17" name="Freeform 13"/>
            <p:cNvSpPr/>
            <p:nvPr/>
          </p:nvSpPr>
          <p:spPr bwMode="auto">
            <a:xfrm>
              <a:off x="2162" y="1361"/>
              <a:ext cx="336" cy="177"/>
            </a:xfrm>
            <a:custGeom>
              <a:avLst/>
              <a:gdLst>
                <a:gd name="T0" fmla="*/ 908 w 1109"/>
                <a:gd name="T1" fmla="*/ 599 h 600"/>
                <a:gd name="T2" fmla="*/ 946 w 1109"/>
                <a:gd name="T3" fmla="*/ 589 h 600"/>
                <a:gd name="T4" fmla="*/ 984 w 1109"/>
                <a:gd name="T5" fmla="*/ 571 h 600"/>
                <a:gd name="T6" fmla="*/ 1018 w 1109"/>
                <a:gd name="T7" fmla="*/ 544 h 600"/>
                <a:gd name="T8" fmla="*/ 1049 w 1109"/>
                <a:gd name="T9" fmla="*/ 508 h 600"/>
                <a:gd name="T10" fmla="*/ 1073 w 1109"/>
                <a:gd name="T11" fmla="*/ 465 h 600"/>
                <a:gd name="T12" fmla="*/ 1092 w 1109"/>
                <a:gd name="T13" fmla="*/ 418 h 600"/>
                <a:gd name="T14" fmla="*/ 1104 w 1109"/>
                <a:gd name="T15" fmla="*/ 367 h 600"/>
                <a:gd name="T16" fmla="*/ 1109 w 1109"/>
                <a:gd name="T17" fmla="*/ 314 h 600"/>
                <a:gd name="T18" fmla="*/ 1107 w 1109"/>
                <a:gd name="T19" fmla="*/ 261 h 600"/>
                <a:gd name="T20" fmla="*/ 1099 w 1109"/>
                <a:gd name="T21" fmla="*/ 208 h 600"/>
                <a:gd name="T22" fmla="*/ 1082 w 1109"/>
                <a:gd name="T23" fmla="*/ 158 h 600"/>
                <a:gd name="T24" fmla="*/ 1061 w 1109"/>
                <a:gd name="T25" fmla="*/ 114 h 600"/>
                <a:gd name="T26" fmla="*/ 1033 w 1109"/>
                <a:gd name="T27" fmla="*/ 75 h 600"/>
                <a:gd name="T28" fmla="*/ 1000 w 1109"/>
                <a:gd name="T29" fmla="*/ 43 h 600"/>
                <a:gd name="T30" fmla="*/ 966 w 1109"/>
                <a:gd name="T31" fmla="*/ 20 h 600"/>
                <a:gd name="T32" fmla="*/ 927 w 1109"/>
                <a:gd name="T33" fmla="*/ 5 h 600"/>
                <a:gd name="T34" fmla="*/ 887 w 1109"/>
                <a:gd name="T35" fmla="*/ 0 h 600"/>
                <a:gd name="T36" fmla="*/ 201 w 1109"/>
                <a:gd name="T37" fmla="*/ 2 h 600"/>
                <a:gd name="T38" fmla="*/ 162 w 1109"/>
                <a:gd name="T39" fmla="*/ 11 h 600"/>
                <a:gd name="T40" fmla="*/ 125 w 1109"/>
                <a:gd name="T41" fmla="*/ 31 h 600"/>
                <a:gd name="T42" fmla="*/ 91 w 1109"/>
                <a:gd name="T43" fmla="*/ 58 h 600"/>
                <a:gd name="T44" fmla="*/ 61 w 1109"/>
                <a:gd name="T45" fmla="*/ 94 h 600"/>
                <a:gd name="T46" fmla="*/ 36 w 1109"/>
                <a:gd name="T47" fmla="*/ 137 h 600"/>
                <a:gd name="T48" fmla="*/ 17 w 1109"/>
                <a:gd name="T49" fmla="*/ 184 h 600"/>
                <a:gd name="T50" fmla="*/ 5 w 1109"/>
                <a:gd name="T51" fmla="*/ 234 h 600"/>
                <a:gd name="T52" fmla="*/ 0 w 1109"/>
                <a:gd name="T53" fmla="*/ 288 h 600"/>
                <a:gd name="T54" fmla="*/ 1 w 1109"/>
                <a:gd name="T55" fmla="*/ 341 h 600"/>
                <a:gd name="T56" fmla="*/ 11 w 1109"/>
                <a:gd name="T57" fmla="*/ 394 h 600"/>
                <a:gd name="T58" fmla="*/ 26 w 1109"/>
                <a:gd name="T59" fmla="*/ 444 h 600"/>
                <a:gd name="T60" fmla="*/ 48 w 1109"/>
                <a:gd name="T61" fmla="*/ 488 h 600"/>
                <a:gd name="T62" fmla="*/ 76 w 1109"/>
                <a:gd name="T63" fmla="*/ 527 h 600"/>
                <a:gd name="T64" fmla="*/ 108 w 1109"/>
                <a:gd name="T65" fmla="*/ 558 h 600"/>
                <a:gd name="T66" fmla="*/ 144 w 1109"/>
                <a:gd name="T67" fmla="*/ 582 h 600"/>
                <a:gd name="T68" fmla="*/ 183 w 1109"/>
                <a:gd name="T69" fmla="*/ 597 h 600"/>
                <a:gd name="T70" fmla="*/ 222 w 1109"/>
                <a:gd name="T71" fmla="*/ 600 h 600"/>
                <a:gd name="T72" fmla="*/ 887 w 1109"/>
                <a:gd name="T7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9" h="600">
                  <a:moveTo>
                    <a:pt x="887" y="600"/>
                  </a:moveTo>
                  <a:lnTo>
                    <a:pt x="908" y="599"/>
                  </a:lnTo>
                  <a:lnTo>
                    <a:pt x="927" y="596"/>
                  </a:lnTo>
                  <a:lnTo>
                    <a:pt x="946" y="589"/>
                  </a:lnTo>
                  <a:lnTo>
                    <a:pt x="966" y="581"/>
                  </a:lnTo>
                  <a:lnTo>
                    <a:pt x="984" y="571"/>
                  </a:lnTo>
                  <a:lnTo>
                    <a:pt x="1002" y="558"/>
                  </a:lnTo>
                  <a:lnTo>
                    <a:pt x="1018" y="544"/>
                  </a:lnTo>
                  <a:lnTo>
                    <a:pt x="1034" y="527"/>
                  </a:lnTo>
                  <a:lnTo>
                    <a:pt x="1049" y="508"/>
                  </a:lnTo>
                  <a:lnTo>
                    <a:pt x="1062" y="487"/>
                  </a:lnTo>
                  <a:lnTo>
                    <a:pt x="1073" y="465"/>
                  </a:lnTo>
                  <a:lnTo>
                    <a:pt x="1083" y="443"/>
                  </a:lnTo>
                  <a:lnTo>
                    <a:pt x="1092" y="418"/>
                  </a:lnTo>
                  <a:lnTo>
                    <a:pt x="1099" y="393"/>
                  </a:lnTo>
                  <a:lnTo>
                    <a:pt x="1104" y="367"/>
                  </a:lnTo>
                  <a:lnTo>
                    <a:pt x="1107" y="340"/>
                  </a:lnTo>
                  <a:lnTo>
                    <a:pt x="1109" y="314"/>
                  </a:lnTo>
                  <a:lnTo>
                    <a:pt x="1109" y="287"/>
                  </a:lnTo>
                  <a:lnTo>
                    <a:pt x="1107" y="261"/>
                  </a:lnTo>
                  <a:lnTo>
                    <a:pt x="1104" y="234"/>
                  </a:lnTo>
                  <a:lnTo>
                    <a:pt x="1099" y="208"/>
                  </a:lnTo>
                  <a:lnTo>
                    <a:pt x="1092" y="182"/>
                  </a:lnTo>
                  <a:lnTo>
                    <a:pt x="1082" y="158"/>
                  </a:lnTo>
                  <a:lnTo>
                    <a:pt x="1073" y="135"/>
                  </a:lnTo>
                  <a:lnTo>
                    <a:pt x="1061" y="114"/>
                  </a:lnTo>
                  <a:lnTo>
                    <a:pt x="1047" y="93"/>
                  </a:lnTo>
                  <a:lnTo>
                    <a:pt x="1033" y="75"/>
                  </a:lnTo>
                  <a:lnTo>
                    <a:pt x="1017" y="58"/>
                  </a:lnTo>
                  <a:lnTo>
                    <a:pt x="1000" y="43"/>
                  </a:lnTo>
                  <a:lnTo>
                    <a:pt x="984" y="31"/>
                  </a:lnTo>
                  <a:lnTo>
                    <a:pt x="966" y="20"/>
                  </a:lnTo>
                  <a:lnTo>
                    <a:pt x="946" y="11"/>
                  </a:lnTo>
                  <a:lnTo>
                    <a:pt x="927" y="5"/>
                  </a:lnTo>
                  <a:lnTo>
                    <a:pt x="907" y="2"/>
                  </a:lnTo>
                  <a:lnTo>
                    <a:pt x="887" y="0"/>
                  </a:lnTo>
                  <a:lnTo>
                    <a:pt x="221" y="0"/>
                  </a:lnTo>
                  <a:lnTo>
                    <a:pt x="201" y="2"/>
                  </a:lnTo>
                  <a:lnTo>
                    <a:pt x="181" y="5"/>
                  </a:lnTo>
                  <a:lnTo>
                    <a:pt x="162" y="11"/>
                  </a:lnTo>
                  <a:lnTo>
                    <a:pt x="143" y="20"/>
                  </a:lnTo>
                  <a:lnTo>
                    <a:pt x="125" y="31"/>
                  </a:lnTo>
                  <a:lnTo>
                    <a:pt x="107" y="44"/>
                  </a:lnTo>
                  <a:lnTo>
                    <a:pt x="91" y="58"/>
                  </a:lnTo>
                  <a:lnTo>
                    <a:pt x="76" y="75"/>
                  </a:lnTo>
                  <a:lnTo>
                    <a:pt x="61" y="94"/>
                  </a:lnTo>
                  <a:lnTo>
                    <a:pt x="48" y="114"/>
                  </a:lnTo>
                  <a:lnTo>
                    <a:pt x="36" y="137"/>
                  </a:lnTo>
                  <a:lnTo>
                    <a:pt x="26" y="159"/>
                  </a:lnTo>
                  <a:lnTo>
                    <a:pt x="17" y="184"/>
                  </a:lnTo>
                  <a:lnTo>
                    <a:pt x="11" y="209"/>
                  </a:lnTo>
                  <a:lnTo>
                    <a:pt x="5" y="234"/>
                  </a:lnTo>
                  <a:lnTo>
                    <a:pt x="1" y="261"/>
                  </a:lnTo>
                  <a:lnTo>
                    <a:pt x="0" y="288"/>
                  </a:lnTo>
                  <a:lnTo>
                    <a:pt x="0" y="315"/>
                  </a:lnTo>
                  <a:lnTo>
                    <a:pt x="1" y="341"/>
                  </a:lnTo>
                  <a:lnTo>
                    <a:pt x="5" y="368"/>
                  </a:lnTo>
                  <a:lnTo>
                    <a:pt x="11" y="394"/>
                  </a:lnTo>
                  <a:lnTo>
                    <a:pt x="18" y="420"/>
                  </a:lnTo>
                  <a:lnTo>
                    <a:pt x="26" y="444"/>
                  </a:lnTo>
                  <a:lnTo>
                    <a:pt x="36" y="467"/>
                  </a:lnTo>
                  <a:lnTo>
                    <a:pt x="48" y="488"/>
                  </a:lnTo>
                  <a:lnTo>
                    <a:pt x="61" y="509"/>
                  </a:lnTo>
                  <a:lnTo>
                    <a:pt x="76" y="527"/>
                  </a:lnTo>
                  <a:lnTo>
                    <a:pt x="91" y="544"/>
                  </a:lnTo>
                  <a:lnTo>
                    <a:pt x="108" y="558"/>
                  </a:lnTo>
                  <a:lnTo>
                    <a:pt x="125" y="571"/>
                  </a:lnTo>
                  <a:lnTo>
                    <a:pt x="144" y="582"/>
                  </a:lnTo>
                  <a:lnTo>
                    <a:pt x="162" y="591"/>
                  </a:lnTo>
                  <a:lnTo>
                    <a:pt x="183" y="597"/>
                  </a:lnTo>
                  <a:lnTo>
                    <a:pt x="202" y="599"/>
                  </a:lnTo>
                  <a:lnTo>
                    <a:pt x="222" y="600"/>
                  </a:lnTo>
                  <a:lnTo>
                    <a:pt x="221" y="600"/>
                  </a:lnTo>
                  <a:lnTo>
                    <a:pt x="887" y="600"/>
                  </a:lnTo>
                  <a:close/>
                </a:path>
              </a:pathLst>
            </a:custGeom>
            <a:solidFill>
              <a:srgbClr val="FF9999"/>
            </a:solidFill>
            <a:ln w="9525"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18" name="Rectangle 14"/>
            <p:cNvSpPr>
              <a:spLocks noChangeArrowheads="1"/>
            </p:cNvSpPr>
            <p:nvPr/>
          </p:nvSpPr>
          <p:spPr bwMode="auto">
            <a:xfrm>
              <a:off x="1660" y="1019"/>
              <a:ext cx="386" cy="173"/>
            </a:xfrm>
            <a:prstGeom prst="rect">
              <a:avLst/>
            </a:prstGeom>
            <a:solidFill>
              <a:srgbClr val="009999"/>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19" name="Rectangle 15"/>
            <p:cNvSpPr>
              <a:spLocks noChangeArrowheads="1"/>
            </p:cNvSpPr>
            <p:nvPr/>
          </p:nvSpPr>
          <p:spPr bwMode="auto">
            <a:xfrm>
              <a:off x="3825" y="1019"/>
              <a:ext cx="385" cy="173"/>
            </a:xfrm>
            <a:prstGeom prst="rect">
              <a:avLst/>
            </a:prstGeom>
            <a:solidFill>
              <a:srgbClr val="FF9900"/>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20" name="Rectangle 16"/>
            <p:cNvSpPr>
              <a:spLocks noChangeArrowheads="1"/>
            </p:cNvSpPr>
            <p:nvPr/>
          </p:nvSpPr>
          <p:spPr bwMode="auto">
            <a:xfrm>
              <a:off x="1660" y="1712"/>
              <a:ext cx="386" cy="173"/>
            </a:xfrm>
            <a:prstGeom prst="rect">
              <a:avLst/>
            </a:prstGeom>
            <a:solidFill>
              <a:srgbClr val="009999"/>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21" name="Rectangle 17"/>
            <p:cNvSpPr>
              <a:spLocks noChangeArrowheads="1"/>
            </p:cNvSpPr>
            <p:nvPr/>
          </p:nvSpPr>
          <p:spPr bwMode="auto">
            <a:xfrm>
              <a:off x="3825" y="1712"/>
              <a:ext cx="385" cy="173"/>
            </a:xfrm>
            <a:prstGeom prst="rect">
              <a:avLst/>
            </a:prstGeom>
            <a:solidFill>
              <a:srgbClr val="00CC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22" name="Rectangle 18"/>
            <p:cNvSpPr>
              <a:spLocks noChangeArrowheads="1"/>
            </p:cNvSpPr>
            <p:nvPr/>
          </p:nvSpPr>
          <p:spPr bwMode="auto">
            <a:xfrm>
              <a:off x="3342" y="1364"/>
              <a:ext cx="388" cy="173"/>
            </a:xfrm>
            <a:prstGeom prst="rect">
              <a:avLst/>
            </a:prstGeom>
            <a:solidFill>
              <a:srgbClr val="009999"/>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23" name="Rectangle 20"/>
            <p:cNvSpPr>
              <a:spLocks noChangeArrowheads="1"/>
            </p:cNvSpPr>
            <p:nvPr/>
          </p:nvSpPr>
          <p:spPr bwMode="auto">
            <a:xfrm>
              <a:off x="3342" y="2423"/>
              <a:ext cx="388" cy="172"/>
            </a:xfrm>
            <a:prstGeom prst="rect">
              <a:avLst/>
            </a:prstGeom>
            <a:solidFill>
              <a:srgbClr val="009999"/>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24" name="Rectangle 21"/>
            <p:cNvSpPr>
              <a:spLocks noChangeArrowheads="1"/>
            </p:cNvSpPr>
            <p:nvPr/>
          </p:nvSpPr>
          <p:spPr bwMode="auto">
            <a:xfrm>
              <a:off x="3342" y="2803"/>
              <a:ext cx="388" cy="172"/>
            </a:xfrm>
            <a:prstGeom prst="rect">
              <a:avLst/>
            </a:prstGeom>
            <a:solidFill>
              <a:srgbClr val="009999"/>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25" name="Rectangle 22"/>
            <p:cNvSpPr>
              <a:spLocks noChangeArrowheads="1"/>
            </p:cNvSpPr>
            <p:nvPr/>
          </p:nvSpPr>
          <p:spPr bwMode="auto">
            <a:xfrm>
              <a:off x="2967" y="2772"/>
              <a:ext cx="282" cy="235"/>
            </a:xfrm>
            <a:prstGeom prst="rect">
              <a:avLst/>
            </a:prstGeom>
            <a:solidFill>
              <a:srgbClr val="FFFF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26" name="Rectangle 23"/>
            <p:cNvSpPr>
              <a:spLocks noChangeArrowheads="1"/>
            </p:cNvSpPr>
            <p:nvPr/>
          </p:nvSpPr>
          <p:spPr bwMode="auto">
            <a:xfrm>
              <a:off x="2967" y="2396"/>
              <a:ext cx="282" cy="234"/>
            </a:xfrm>
            <a:prstGeom prst="rect">
              <a:avLst/>
            </a:prstGeom>
            <a:solidFill>
              <a:srgbClr val="FFFF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27" name="Rectangle 25"/>
            <p:cNvSpPr>
              <a:spLocks noChangeArrowheads="1"/>
            </p:cNvSpPr>
            <p:nvPr/>
          </p:nvSpPr>
          <p:spPr bwMode="auto">
            <a:xfrm>
              <a:off x="2967" y="1336"/>
              <a:ext cx="282" cy="235"/>
            </a:xfrm>
            <a:prstGeom prst="rect">
              <a:avLst/>
            </a:prstGeom>
            <a:solidFill>
              <a:srgbClr val="FFFF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28" name="Rectangle 26"/>
            <p:cNvSpPr>
              <a:spLocks noChangeArrowheads="1"/>
            </p:cNvSpPr>
            <p:nvPr/>
          </p:nvSpPr>
          <p:spPr bwMode="auto">
            <a:xfrm>
              <a:off x="1299" y="978"/>
              <a:ext cx="285" cy="236"/>
            </a:xfrm>
            <a:prstGeom prst="rect">
              <a:avLst/>
            </a:prstGeom>
            <a:solidFill>
              <a:srgbClr val="FFFF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29" name="Rectangle 27"/>
            <p:cNvSpPr>
              <a:spLocks noChangeArrowheads="1"/>
            </p:cNvSpPr>
            <p:nvPr/>
          </p:nvSpPr>
          <p:spPr bwMode="auto">
            <a:xfrm>
              <a:off x="1299" y="1665"/>
              <a:ext cx="285" cy="236"/>
            </a:xfrm>
            <a:prstGeom prst="rect">
              <a:avLst/>
            </a:prstGeom>
            <a:solidFill>
              <a:srgbClr val="FFFF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30" name="Rectangle 28"/>
            <p:cNvSpPr>
              <a:spLocks noChangeArrowheads="1"/>
            </p:cNvSpPr>
            <p:nvPr/>
          </p:nvSpPr>
          <p:spPr bwMode="auto">
            <a:xfrm>
              <a:off x="3967" y="1068"/>
              <a:ext cx="132"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C-4</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31" name="Rectangle 29"/>
            <p:cNvSpPr>
              <a:spLocks noChangeArrowheads="1"/>
            </p:cNvSpPr>
            <p:nvPr/>
          </p:nvSpPr>
          <p:spPr bwMode="auto">
            <a:xfrm>
              <a:off x="3967" y="1762"/>
              <a:ext cx="132"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C-3</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32" name="Rectangle 30"/>
            <p:cNvSpPr>
              <a:spLocks noChangeArrowheads="1"/>
            </p:cNvSpPr>
            <p:nvPr/>
          </p:nvSpPr>
          <p:spPr bwMode="auto">
            <a:xfrm>
              <a:off x="3449" y="1406"/>
              <a:ext cx="177"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VC-3</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33" name="Rectangle 32"/>
            <p:cNvSpPr>
              <a:spLocks noChangeArrowheads="1"/>
            </p:cNvSpPr>
            <p:nvPr/>
          </p:nvSpPr>
          <p:spPr bwMode="auto">
            <a:xfrm>
              <a:off x="3417" y="2463"/>
              <a:ext cx="222"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VC-12</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34" name="Rectangle 33"/>
            <p:cNvSpPr>
              <a:spLocks noChangeArrowheads="1"/>
            </p:cNvSpPr>
            <p:nvPr/>
          </p:nvSpPr>
          <p:spPr bwMode="auto">
            <a:xfrm>
              <a:off x="3417" y="2842"/>
              <a:ext cx="222"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VC-11</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35" name="Rectangle 34"/>
            <p:cNvSpPr>
              <a:spLocks noChangeArrowheads="1"/>
            </p:cNvSpPr>
            <p:nvPr/>
          </p:nvSpPr>
          <p:spPr bwMode="auto">
            <a:xfrm>
              <a:off x="3019" y="1406"/>
              <a:ext cx="177"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TU-3</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36" name="Rectangle 36"/>
            <p:cNvSpPr>
              <a:spLocks noChangeArrowheads="1"/>
            </p:cNvSpPr>
            <p:nvPr/>
          </p:nvSpPr>
          <p:spPr bwMode="auto">
            <a:xfrm>
              <a:off x="2994" y="2469"/>
              <a:ext cx="221"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TU-12</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37" name="Rectangle 37"/>
            <p:cNvSpPr>
              <a:spLocks noChangeArrowheads="1"/>
            </p:cNvSpPr>
            <p:nvPr/>
          </p:nvSpPr>
          <p:spPr bwMode="auto">
            <a:xfrm>
              <a:off x="2994" y="2835"/>
              <a:ext cx="221"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TU-11</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38" name="Rectangle 38"/>
            <p:cNvSpPr>
              <a:spLocks noChangeArrowheads="1"/>
            </p:cNvSpPr>
            <p:nvPr/>
          </p:nvSpPr>
          <p:spPr bwMode="auto">
            <a:xfrm>
              <a:off x="2482" y="2100"/>
              <a:ext cx="221"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TUG-2</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39" name="Rectangle 39"/>
            <p:cNvSpPr>
              <a:spLocks noChangeArrowheads="1"/>
            </p:cNvSpPr>
            <p:nvPr/>
          </p:nvSpPr>
          <p:spPr bwMode="auto">
            <a:xfrm>
              <a:off x="2190" y="1404"/>
              <a:ext cx="221"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TUG-3</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40" name="Rectangle 40"/>
            <p:cNvSpPr>
              <a:spLocks noChangeArrowheads="1"/>
            </p:cNvSpPr>
            <p:nvPr/>
          </p:nvSpPr>
          <p:spPr bwMode="auto">
            <a:xfrm>
              <a:off x="1756" y="1756"/>
              <a:ext cx="177"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VC-3</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41" name="Rectangle 41"/>
            <p:cNvSpPr>
              <a:spLocks noChangeArrowheads="1"/>
            </p:cNvSpPr>
            <p:nvPr/>
          </p:nvSpPr>
          <p:spPr bwMode="auto">
            <a:xfrm>
              <a:off x="1756" y="1068"/>
              <a:ext cx="177"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VC-4</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42" name="Rectangle 42"/>
            <p:cNvSpPr>
              <a:spLocks noChangeArrowheads="1"/>
            </p:cNvSpPr>
            <p:nvPr/>
          </p:nvSpPr>
          <p:spPr bwMode="auto">
            <a:xfrm>
              <a:off x="1347" y="1055"/>
              <a:ext cx="177"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AU-4</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43" name="Rectangle 43"/>
            <p:cNvSpPr>
              <a:spLocks noChangeArrowheads="1"/>
            </p:cNvSpPr>
            <p:nvPr/>
          </p:nvSpPr>
          <p:spPr bwMode="auto">
            <a:xfrm>
              <a:off x="1347" y="1744"/>
              <a:ext cx="177"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AU-3</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44" name="Freeform 44"/>
            <p:cNvSpPr/>
            <p:nvPr/>
          </p:nvSpPr>
          <p:spPr bwMode="auto">
            <a:xfrm>
              <a:off x="466" y="960"/>
              <a:ext cx="356" cy="297"/>
            </a:xfrm>
            <a:custGeom>
              <a:avLst/>
              <a:gdLst>
                <a:gd name="T0" fmla="*/ 1168 w 1169"/>
                <a:gd name="T1" fmla="*/ 470 h 1006"/>
                <a:gd name="T2" fmla="*/ 1158 w 1169"/>
                <a:gd name="T3" fmla="*/ 406 h 1006"/>
                <a:gd name="T4" fmla="*/ 1139 w 1169"/>
                <a:gd name="T5" fmla="*/ 343 h 1006"/>
                <a:gd name="T6" fmla="*/ 1111 w 1169"/>
                <a:gd name="T7" fmla="*/ 284 h 1006"/>
                <a:gd name="T8" fmla="*/ 1074 w 1169"/>
                <a:gd name="T9" fmla="*/ 227 h 1006"/>
                <a:gd name="T10" fmla="*/ 1029 w 1169"/>
                <a:gd name="T11" fmla="*/ 176 h 1006"/>
                <a:gd name="T12" fmla="*/ 977 w 1169"/>
                <a:gd name="T13" fmla="*/ 130 h 1006"/>
                <a:gd name="T14" fmla="*/ 919 w 1169"/>
                <a:gd name="T15" fmla="*/ 90 h 1006"/>
                <a:gd name="T16" fmla="*/ 854 w 1169"/>
                <a:gd name="T17" fmla="*/ 56 h 1006"/>
                <a:gd name="T18" fmla="*/ 785 w 1169"/>
                <a:gd name="T19" fmla="*/ 30 h 1006"/>
                <a:gd name="T20" fmla="*/ 714 w 1169"/>
                <a:gd name="T21" fmla="*/ 12 h 1006"/>
                <a:gd name="T22" fmla="*/ 640 w 1169"/>
                <a:gd name="T23" fmla="*/ 2 h 1006"/>
                <a:gd name="T24" fmla="*/ 565 w 1169"/>
                <a:gd name="T25" fmla="*/ 0 h 1006"/>
                <a:gd name="T26" fmla="*/ 491 w 1169"/>
                <a:gd name="T27" fmla="*/ 6 h 1006"/>
                <a:gd name="T28" fmla="*/ 417 w 1169"/>
                <a:gd name="T29" fmla="*/ 20 h 1006"/>
                <a:gd name="T30" fmla="*/ 348 w 1169"/>
                <a:gd name="T31" fmla="*/ 43 h 1006"/>
                <a:gd name="T32" fmla="*/ 281 w 1169"/>
                <a:gd name="T33" fmla="*/ 73 h 1006"/>
                <a:gd name="T34" fmla="*/ 220 w 1169"/>
                <a:gd name="T35" fmla="*/ 109 h 1006"/>
                <a:gd name="T36" fmla="*/ 165 w 1169"/>
                <a:gd name="T37" fmla="*/ 153 h 1006"/>
                <a:gd name="T38" fmla="*/ 115 w 1169"/>
                <a:gd name="T39" fmla="*/ 202 h 1006"/>
                <a:gd name="T40" fmla="*/ 75 w 1169"/>
                <a:gd name="T41" fmla="*/ 256 h 1006"/>
                <a:gd name="T42" fmla="*/ 42 w 1169"/>
                <a:gd name="T43" fmla="*/ 314 h 1006"/>
                <a:gd name="T44" fmla="*/ 19 w 1169"/>
                <a:gd name="T45" fmla="*/ 376 h 1006"/>
                <a:gd name="T46" fmla="*/ 5 w 1169"/>
                <a:gd name="T47" fmla="*/ 438 h 1006"/>
                <a:gd name="T48" fmla="*/ 0 w 1169"/>
                <a:gd name="T49" fmla="*/ 503 h 1006"/>
                <a:gd name="T50" fmla="*/ 5 w 1169"/>
                <a:gd name="T51" fmla="*/ 567 h 1006"/>
                <a:gd name="T52" fmla="*/ 19 w 1169"/>
                <a:gd name="T53" fmla="*/ 631 h 1006"/>
                <a:gd name="T54" fmla="*/ 43 w 1169"/>
                <a:gd name="T55" fmla="*/ 691 h 1006"/>
                <a:gd name="T56" fmla="*/ 76 w 1169"/>
                <a:gd name="T57" fmla="*/ 750 h 1006"/>
                <a:gd name="T58" fmla="*/ 117 w 1169"/>
                <a:gd name="T59" fmla="*/ 803 h 1006"/>
                <a:gd name="T60" fmla="*/ 165 w 1169"/>
                <a:gd name="T61" fmla="*/ 853 h 1006"/>
                <a:gd name="T62" fmla="*/ 220 w 1169"/>
                <a:gd name="T63" fmla="*/ 896 h 1006"/>
                <a:gd name="T64" fmla="*/ 283 w 1169"/>
                <a:gd name="T65" fmla="*/ 933 h 1006"/>
                <a:gd name="T66" fmla="*/ 349 w 1169"/>
                <a:gd name="T67" fmla="*/ 962 h 1006"/>
                <a:gd name="T68" fmla="*/ 418 w 1169"/>
                <a:gd name="T69" fmla="*/ 985 h 1006"/>
                <a:gd name="T70" fmla="*/ 492 w 1169"/>
                <a:gd name="T71" fmla="*/ 998 h 1006"/>
                <a:gd name="T72" fmla="*/ 566 w 1169"/>
                <a:gd name="T73" fmla="*/ 1006 h 1006"/>
                <a:gd name="T74" fmla="*/ 641 w 1169"/>
                <a:gd name="T75" fmla="*/ 1003 h 1006"/>
                <a:gd name="T76" fmla="*/ 716 w 1169"/>
                <a:gd name="T77" fmla="*/ 992 h 1006"/>
                <a:gd name="T78" fmla="*/ 786 w 1169"/>
                <a:gd name="T79" fmla="*/ 974 h 1006"/>
                <a:gd name="T80" fmla="*/ 855 w 1169"/>
                <a:gd name="T81" fmla="*/ 948 h 1006"/>
                <a:gd name="T82" fmla="*/ 920 w 1169"/>
                <a:gd name="T83" fmla="*/ 914 h 1006"/>
                <a:gd name="T84" fmla="*/ 978 w 1169"/>
                <a:gd name="T85" fmla="*/ 874 h 1006"/>
                <a:gd name="T86" fmla="*/ 1029 w 1169"/>
                <a:gd name="T87" fmla="*/ 828 h 1006"/>
                <a:gd name="T88" fmla="*/ 1075 w 1169"/>
                <a:gd name="T89" fmla="*/ 777 h 1006"/>
                <a:gd name="T90" fmla="*/ 1111 w 1169"/>
                <a:gd name="T91" fmla="*/ 720 h 1006"/>
                <a:gd name="T92" fmla="*/ 1139 w 1169"/>
                <a:gd name="T93" fmla="*/ 660 h 1006"/>
                <a:gd name="T94" fmla="*/ 1158 w 1169"/>
                <a:gd name="T95" fmla="*/ 598 h 1006"/>
                <a:gd name="T96" fmla="*/ 1168 w 1169"/>
                <a:gd name="T97" fmla="*/ 535 h 10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69" h="1006">
                  <a:moveTo>
                    <a:pt x="1169" y="502"/>
                  </a:moveTo>
                  <a:lnTo>
                    <a:pt x="1168" y="470"/>
                  </a:lnTo>
                  <a:lnTo>
                    <a:pt x="1164" y="437"/>
                  </a:lnTo>
                  <a:lnTo>
                    <a:pt x="1158" y="406"/>
                  </a:lnTo>
                  <a:lnTo>
                    <a:pt x="1150" y="374"/>
                  </a:lnTo>
                  <a:lnTo>
                    <a:pt x="1139" y="343"/>
                  </a:lnTo>
                  <a:lnTo>
                    <a:pt x="1126" y="313"/>
                  </a:lnTo>
                  <a:lnTo>
                    <a:pt x="1111" y="284"/>
                  </a:lnTo>
                  <a:lnTo>
                    <a:pt x="1093" y="255"/>
                  </a:lnTo>
                  <a:lnTo>
                    <a:pt x="1074" y="227"/>
                  </a:lnTo>
                  <a:lnTo>
                    <a:pt x="1052" y="201"/>
                  </a:lnTo>
                  <a:lnTo>
                    <a:pt x="1029" y="176"/>
                  </a:lnTo>
                  <a:lnTo>
                    <a:pt x="1004" y="153"/>
                  </a:lnTo>
                  <a:lnTo>
                    <a:pt x="977" y="130"/>
                  </a:lnTo>
                  <a:lnTo>
                    <a:pt x="949" y="109"/>
                  </a:lnTo>
                  <a:lnTo>
                    <a:pt x="919" y="90"/>
                  </a:lnTo>
                  <a:lnTo>
                    <a:pt x="888" y="72"/>
                  </a:lnTo>
                  <a:lnTo>
                    <a:pt x="854" y="56"/>
                  </a:lnTo>
                  <a:lnTo>
                    <a:pt x="820" y="42"/>
                  </a:lnTo>
                  <a:lnTo>
                    <a:pt x="785" y="30"/>
                  </a:lnTo>
                  <a:lnTo>
                    <a:pt x="750" y="20"/>
                  </a:lnTo>
                  <a:lnTo>
                    <a:pt x="714" y="12"/>
                  </a:lnTo>
                  <a:lnTo>
                    <a:pt x="677" y="6"/>
                  </a:lnTo>
                  <a:lnTo>
                    <a:pt x="640" y="2"/>
                  </a:lnTo>
                  <a:lnTo>
                    <a:pt x="602" y="0"/>
                  </a:lnTo>
                  <a:lnTo>
                    <a:pt x="565" y="0"/>
                  </a:lnTo>
                  <a:lnTo>
                    <a:pt x="528" y="2"/>
                  </a:lnTo>
                  <a:lnTo>
                    <a:pt x="491" y="6"/>
                  </a:lnTo>
                  <a:lnTo>
                    <a:pt x="453" y="12"/>
                  </a:lnTo>
                  <a:lnTo>
                    <a:pt x="417" y="20"/>
                  </a:lnTo>
                  <a:lnTo>
                    <a:pt x="382" y="31"/>
                  </a:lnTo>
                  <a:lnTo>
                    <a:pt x="348" y="43"/>
                  </a:lnTo>
                  <a:lnTo>
                    <a:pt x="314" y="56"/>
                  </a:lnTo>
                  <a:lnTo>
                    <a:pt x="281" y="73"/>
                  </a:lnTo>
                  <a:lnTo>
                    <a:pt x="250" y="90"/>
                  </a:lnTo>
                  <a:lnTo>
                    <a:pt x="220" y="109"/>
                  </a:lnTo>
                  <a:lnTo>
                    <a:pt x="191" y="131"/>
                  </a:lnTo>
                  <a:lnTo>
                    <a:pt x="165" y="153"/>
                  </a:lnTo>
                  <a:lnTo>
                    <a:pt x="139" y="177"/>
                  </a:lnTo>
                  <a:lnTo>
                    <a:pt x="115" y="202"/>
                  </a:lnTo>
                  <a:lnTo>
                    <a:pt x="95" y="229"/>
                  </a:lnTo>
                  <a:lnTo>
                    <a:pt x="75" y="256"/>
                  </a:lnTo>
                  <a:lnTo>
                    <a:pt x="58" y="285"/>
                  </a:lnTo>
                  <a:lnTo>
                    <a:pt x="42" y="314"/>
                  </a:lnTo>
                  <a:lnTo>
                    <a:pt x="30" y="344"/>
                  </a:lnTo>
                  <a:lnTo>
                    <a:pt x="19" y="376"/>
                  </a:lnTo>
                  <a:lnTo>
                    <a:pt x="11" y="407"/>
                  </a:lnTo>
                  <a:lnTo>
                    <a:pt x="5" y="438"/>
                  </a:lnTo>
                  <a:lnTo>
                    <a:pt x="1" y="471"/>
                  </a:lnTo>
                  <a:lnTo>
                    <a:pt x="0" y="503"/>
                  </a:lnTo>
                  <a:lnTo>
                    <a:pt x="1" y="536"/>
                  </a:lnTo>
                  <a:lnTo>
                    <a:pt x="5" y="567"/>
                  </a:lnTo>
                  <a:lnTo>
                    <a:pt x="11" y="600"/>
                  </a:lnTo>
                  <a:lnTo>
                    <a:pt x="19" y="631"/>
                  </a:lnTo>
                  <a:lnTo>
                    <a:pt x="30" y="661"/>
                  </a:lnTo>
                  <a:lnTo>
                    <a:pt x="43" y="691"/>
                  </a:lnTo>
                  <a:lnTo>
                    <a:pt x="58" y="721"/>
                  </a:lnTo>
                  <a:lnTo>
                    <a:pt x="76" y="750"/>
                  </a:lnTo>
                  <a:lnTo>
                    <a:pt x="95" y="778"/>
                  </a:lnTo>
                  <a:lnTo>
                    <a:pt x="117" y="803"/>
                  </a:lnTo>
                  <a:lnTo>
                    <a:pt x="139" y="828"/>
                  </a:lnTo>
                  <a:lnTo>
                    <a:pt x="165" y="853"/>
                  </a:lnTo>
                  <a:lnTo>
                    <a:pt x="192" y="875"/>
                  </a:lnTo>
                  <a:lnTo>
                    <a:pt x="220" y="896"/>
                  </a:lnTo>
                  <a:lnTo>
                    <a:pt x="250" y="915"/>
                  </a:lnTo>
                  <a:lnTo>
                    <a:pt x="283" y="933"/>
                  </a:lnTo>
                  <a:lnTo>
                    <a:pt x="315" y="949"/>
                  </a:lnTo>
                  <a:lnTo>
                    <a:pt x="349" y="962"/>
                  </a:lnTo>
                  <a:lnTo>
                    <a:pt x="384" y="974"/>
                  </a:lnTo>
                  <a:lnTo>
                    <a:pt x="418" y="985"/>
                  </a:lnTo>
                  <a:lnTo>
                    <a:pt x="455" y="992"/>
                  </a:lnTo>
                  <a:lnTo>
                    <a:pt x="492" y="998"/>
                  </a:lnTo>
                  <a:lnTo>
                    <a:pt x="529" y="1003"/>
                  </a:lnTo>
                  <a:lnTo>
                    <a:pt x="566" y="1006"/>
                  </a:lnTo>
                  <a:lnTo>
                    <a:pt x="604" y="1006"/>
                  </a:lnTo>
                  <a:lnTo>
                    <a:pt x="641" y="1003"/>
                  </a:lnTo>
                  <a:lnTo>
                    <a:pt x="678" y="998"/>
                  </a:lnTo>
                  <a:lnTo>
                    <a:pt x="716" y="992"/>
                  </a:lnTo>
                  <a:lnTo>
                    <a:pt x="752" y="984"/>
                  </a:lnTo>
                  <a:lnTo>
                    <a:pt x="786" y="974"/>
                  </a:lnTo>
                  <a:lnTo>
                    <a:pt x="821" y="962"/>
                  </a:lnTo>
                  <a:lnTo>
                    <a:pt x="855" y="948"/>
                  </a:lnTo>
                  <a:lnTo>
                    <a:pt x="888" y="932"/>
                  </a:lnTo>
                  <a:lnTo>
                    <a:pt x="920" y="914"/>
                  </a:lnTo>
                  <a:lnTo>
                    <a:pt x="949" y="895"/>
                  </a:lnTo>
                  <a:lnTo>
                    <a:pt x="978" y="874"/>
                  </a:lnTo>
                  <a:lnTo>
                    <a:pt x="1005" y="851"/>
                  </a:lnTo>
                  <a:lnTo>
                    <a:pt x="1029" y="828"/>
                  </a:lnTo>
                  <a:lnTo>
                    <a:pt x="1053" y="803"/>
                  </a:lnTo>
                  <a:lnTo>
                    <a:pt x="1075" y="777"/>
                  </a:lnTo>
                  <a:lnTo>
                    <a:pt x="1094" y="749"/>
                  </a:lnTo>
                  <a:lnTo>
                    <a:pt x="1111" y="720"/>
                  </a:lnTo>
                  <a:lnTo>
                    <a:pt x="1127" y="691"/>
                  </a:lnTo>
                  <a:lnTo>
                    <a:pt x="1139" y="660"/>
                  </a:lnTo>
                  <a:lnTo>
                    <a:pt x="1150" y="630"/>
                  </a:lnTo>
                  <a:lnTo>
                    <a:pt x="1158" y="598"/>
                  </a:lnTo>
                  <a:lnTo>
                    <a:pt x="1164" y="566"/>
                  </a:lnTo>
                  <a:lnTo>
                    <a:pt x="1168" y="535"/>
                  </a:lnTo>
                  <a:lnTo>
                    <a:pt x="1169" y="502"/>
                  </a:lnTo>
                  <a:close/>
                </a:path>
              </a:pathLst>
            </a:custGeom>
            <a:solidFill>
              <a:srgbClr val="FFCC00"/>
            </a:solidFill>
            <a:ln w="12700"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45" name="Rectangle 45"/>
            <p:cNvSpPr>
              <a:spLocks noChangeArrowheads="1"/>
            </p:cNvSpPr>
            <p:nvPr/>
          </p:nvSpPr>
          <p:spPr bwMode="auto">
            <a:xfrm>
              <a:off x="508" y="1061"/>
              <a:ext cx="221"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STM-N</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46" name="Rectangle 46"/>
            <p:cNvSpPr>
              <a:spLocks noChangeArrowheads="1"/>
            </p:cNvSpPr>
            <p:nvPr/>
          </p:nvSpPr>
          <p:spPr bwMode="auto">
            <a:xfrm>
              <a:off x="1292" y="1436"/>
              <a:ext cx="89"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x3</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47" name="Rectangle 47"/>
            <p:cNvSpPr>
              <a:spLocks noChangeArrowheads="1"/>
            </p:cNvSpPr>
            <p:nvPr/>
          </p:nvSpPr>
          <p:spPr bwMode="auto">
            <a:xfrm>
              <a:off x="1205" y="942"/>
              <a:ext cx="88"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x1</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48" name="Rectangle 48"/>
            <p:cNvSpPr>
              <a:spLocks noChangeArrowheads="1"/>
            </p:cNvSpPr>
            <p:nvPr/>
          </p:nvSpPr>
          <p:spPr bwMode="auto">
            <a:xfrm>
              <a:off x="815" y="942"/>
              <a:ext cx="88"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xN</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49" name="Rectangle 49"/>
            <p:cNvSpPr>
              <a:spLocks noChangeArrowheads="1"/>
            </p:cNvSpPr>
            <p:nvPr/>
          </p:nvSpPr>
          <p:spPr bwMode="auto">
            <a:xfrm>
              <a:off x="2002" y="1298"/>
              <a:ext cx="88"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x3</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50" name="Rectangle 51"/>
            <p:cNvSpPr>
              <a:spLocks noChangeArrowheads="1"/>
            </p:cNvSpPr>
            <p:nvPr/>
          </p:nvSpPr>
          <p:spPr bwMode="auto">
            <a:xfrm>
              <a:off x="2517" y="1605"/>
              <a:ext cx="88"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x7</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51" name="Rectangle 52"/>
            <p:cNvSpPr>
              <a:spLocks noChangeArrowheads="1"/>
            </p:cNvSpPr>
            <p:nvPr/>
          </p:nvSpPr>
          <p:spPr bwMode="auto">
            <a:xfrm>
              <a:off x="2665" y="1364"/>
              <a:ext cx="88"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x1</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52" name="Rectangle 54"/>
            <p:cNvSpPr>
              <a:spLocks noChangeArrowheads="1"/>
            </p:cNvSpPr>
            <p:nvPr/>
          </p:nvSpPr>
          <p:spPr bwMode="auto">
            <a:xfrm>
              <a:off x="2912" y="2280"/>
              <a:ext cx="89"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x3</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53" name="Rectangle 55"/>
            <p:cNvSpPr>
              <a:spLocks noChangeArrowheads="1"/>
            </p:cNvSpPr>
            <p:nvPr/>
          </p:nvSpPr>
          <p:spPr bwMode="auto">
            <a:xfrm>
              <a:off x="2796" y="2648"/>
              <a:ext cx="89"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b="1">
                  <a:solidFill>
                    <a:srgbClr val="000000"/>
                  </a:solidFill>
                  <a:latin typeface="黑体" panose="02010609060101010101" pitchFamily="49" charset="-122"/>
                  <a:ea typeface="宋体" panose="02010600030101010101" pitchFamily="2" charset="-122"/>
                </a:rPr>
                <a:t>x4</a:t>
              </a:r>
              <a:endParaRPr lang="fr-FR" altLang="zh-CN" sz="800" b="1">
                <a:solidFill>
                  <a:srgbClr val="000000"/>
                </a:solidFill>
                <a:latin typeface="黑体" panose="02010609060101010101" pitchFamily="49" charset="-122"/>
                <a:ea typeface="宋体" panose="02010600030101010101" pitchFamily="2" charset="-122"/>
              </a:endParaRPr>
            </a:p>
          </p:txBody>
        </p:sp>
        <p:sp>
          <p:nvSpPr>
            <p:cNvPr id="3154" name="Rectangle 63"/>
            <p:cNvSpPr>
              <a:spLocks noChangeArrowheads="1"/>
            </p:cNvSpPr>
            <p:nvPr/>
          </p:nvSpPr>
          <p:spPr bwMode="auto">
            <a:xfrm>
              <a:off x="4265" y="994"/>
              <a:ext cx="1261" cy="31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1200">
                  <a:solidFill>
                    <a:srgbClr val="000000"/>
                  </a:solidFill>
                  <a:latin typeface="黑体" panose="02010609060101010101" pitchFamily="49" charset="-122"/>
                  <a:ea typeface="宋体" panose="02010600030101010101" pitchFamily="2" charset="-122"/>
                </a:rPr>
                <a:t>139264 Kbit/s</a:t>
              </a:r>
              <a:r>
                <a:rPr lang="zh-CN" altLang="fr-FR" sz="1200" b="1">
                  <a:solidFill>
                    <a:srgbClr val="0033CC"/>
                  </a:solidFill>
                  <a:latin typeface="黑体" panose="02010609060101010101" pitchFamily="49" charset="-122"/>
                  <a:ea typeface="宋体" panose="02010600030101010101" pitchFamily="2" charset="-122"/>
                </a:rPr>
                <a:t>（</a:t>
              </a:r>
              <a:r>
                <a:rPr lang="fr-FR" altLang="zh-CN" sz="1200" b="1">
                  <a:solidFill>
                    <a:srgbClr val="0033CC"/>
                  </a:solidFill>
                  <a:latin typeface="黑体" panose="02010609060101010101" pitchFamily="49" charset="-122"/>
                  <a:ea typeface="宋体" panose="02010600030101010101" pitchFamily="2" charset="-122"/>
                </a:rPr>
                <a:t>E4</a:t>
              </a:r>
              <a:r>
                <a:rPr lang="zh-CN" altLang="fr-FR" sz="1200" b="1">
                  <a:solidFill>
                    <a:srgbClr val="0033CC"/>
                  </a:solidFill>
                  <a:latin typeface="黑体" panose="02010609060101010101" pitchFamily="49" charset="-122"/>
                  <a:ea typeface="宋体" panose="02010600030101010101" pitchFamily="2" charset="-122"/>
                </a:rPr>
                <a:t>）</a:t>
              </a:r>
              <a:endParaRPr lang="zh-CN" altLang="fr-FR" sz="1200" b="1">
                <a:solidFill>
                  <a:srgbClr val="0033CC"/>
                </a:solidFill>
                <a:latin typeface="黑体" panose="02010609060101010101" pitchFamily="49" charset="-122"/>
                <a:ea typeface="宋体" panose="02010600030101010101" pitchFamily="2" charset="-122"/>
              </a:endParaRPr>
            </a:p>
            <a:p>
              <a:pPr eaLnBrk="0" hangingPunct="0">
                <a:buSzPct val="100000"/>
              </a:pPr>
              <a:r>
                <a:rPr lang="fr-FR" altLang="zh-CN" sz="1200">
                  <a:solidFill>
                    <a:srgbClr val="000000"/>
                  </a:solidFill>
                  <a:latin typeface="黑体" panose="02010609060101010101" pitchFamily="49" charset="-122"/>
                  <a:ea typeface="宋体" panose="02010600030101010101" pitchFamily="2" charset="-122"/>
                </a:rPr>
                <a:t>ATM</a:t>
              </a:r>
              <a:endParaRPr lang="fr-FR" altLang="zh-CN" sz="1200">
                <a:solidFill>
                  <a:srgbClr val="000000"/>
                </a:solidFill>
                <a:latin typeface="黑体" panose="02010609060101010101" pitchFamily="49" charset="-122"/>
                <a:ea typeface="宋体" panose="02010600030101010101" pitchFamily="2" charset="-122"/>
              </a:endParaRPr>
            </a:p>
          </p:txBody>
        </p:sp>
        <p:sp>
          <p:nvSpPr>
            <p:cNvPr id="3155" name="Rectangle 64"/>
            <p:cNvSpPr>
              <a:spLocks noChangeArrowheads="1"/>
            </p:cNvSpPr>
            <p:nvPr/>
          </p:nvSpPr>
          <p:spPr bwMode="auto">
            <a:xfrm>
              <a:off x="4278" y="1687"/>
              <a:ext cx="1200" cy="2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1200">
                  <a:solidFill>
                    <a:srgbClr val="000000"/>
                  </a:solidFill>
                  <a:latin typeface="黑体" panose="02010609060101010101" pitchFamily="49" charset="-122"/>
                  <a:ea typeface="宋体" panose="02010600030101010101" pitchFamily="2" charset="-122"/>
                </a:rPr>
                <a:t>44736 Kbit/s</a:t>
              </a:r>
              <a:r>
                <a:rPr lang="zh-CN" altLang="fr-FR" sz="1200" b="1">
                  <a:solidFill>
                    <a:srgbClr val="0033CC"/>
                  </a:solidFill>
                  <a:latin typeface="黑体" panose="02010609060101010101" pitchFamily="49" charset="-122"/>
                  <a:ea typeface="宋体" panose="02010600030101010101" pitchFamily="2" charset="-122"/>
                </a:rPr>
                <a:t>（</a:t>
              </a:r>
              <a:r>
                <a:rPr lang="fr-FR" altLang="zh-CN" sz="1200" b="1">
                  <a:solidFill>
                    <a:srgbClr val="0033CC"/>
                  </a:solidFill>
                  <a:latin typeface="黑体" panose="02010609060101010101" pitchFamily="49" charset="-122"/>
                  <a:ea typeface="宋体" panose="02010600030101010101" pitchFamily="2" charset="-122"/>
                </a:rPr>
                <a:t>T3</a:t>
              </a:r>
              <a:r>
                <a:rPr lang="zh-CN" altLang="fr-FR" sz="1200" b="1">
                  <a:solidFill>
                    <a:srgbClr val="0033CC"/>
                  </a:solidFill>
                  <a:latin typeface="黑体" panose="02010609060101010101" pitchFamily="49" charset="-122"/>
                  <a:ea typeface="宋体" panose="02010600030101010101" pitchFamily="2" charset="-122"/>
                </a:rPr>
                <a:t>）</a:t>
              </a:r>
              <a:endParaRPr lang="zh-CN" altLang="fr-FR" sz="1200" b="1">
                <a:solidFill>
                  <a:srgbClr val="0033CC"/>
                </a:solidFill>
                <a:latin typeface="黑体" panose="02010609060101010101" pitchFamily="49" charset="-122"/>
                <a:ea typeface="宋体" panose="02010600030101010101" pitchFamily="2" charset="-122"/>
              </a:endParaRPr>
            </a:p>
            <a:p>
              <a:pPr eaLnBrk="0" hangingPunct="0">
                <a:buSzPct val="100000"/>
              </a:pPr>
              <a:r>
                <a:rPr lang="fr-FR" altLang="zh-CN" sz="1200">
                  <a:solidFill>
                    <a:srgbClr val="000000"/>
                  </a:solidFill>
                  <a:latin typeface="黑体" panose="02010609060101010101" pitchFamily="49" charset="-122"/>
                  <a:ea typeface="宋体" panose="02010600030101010101" pitchFamily="2" charset="-122"/>
                </a:rPr>
                <a:t>34368 Kbit/s</a:t>
              </a:r>
              <a:r>
                <a:rPr lang="zh-CN" altLang="fr-FR" sz="1200" b="1">
                  <a:solidFill>
                    <a:srgbClr val="0033CC"/>
                  </a:solidFill>
                  <a:latin typeface="黑体" panose="02010609060101010101" pitchFamily="49" charset="-122"/>
                  <a:ea typeface="宋体" panose="02010600030101010101" pitchFamily="2" charset="-122"/>
                </a:rPr>
                <a:t>（</a:t>
              </a:r>
              <a:r>
                <a:rPr lang="fr-FR" altLang="zh-CN" sz="1200" b="1">
                  <a:solidFill>
                    <a:srgbClr val="0033CC"/>
                  </a:solidFill>
                  <a:latin typeface="黑体" panose="02010609060101010101" pitchFamily="49" charset="-122"/>
                  <a:ea typeface="宋体" panose="02010600030101010101" pitchFamily="2" charset="-122"/>
                </a:rPr>
                <a:t>E3</a:t>
              </a:r>
              <a:r>
                <a:rPr lang="zh-CN" altLang="fr-FR" sz="1200" b="1">
                  <a:solidFill>
                    <a:srgbClr val="0033CC"/>
                  </a:solidFill>
                  <a:latin typeface="黑体" panose="02010609060101010101" pitchFamily="49" charset="-122"/>
                  <a:ea typeface="宋体" panose="02010600030101010101" pitchFamily="2" charset="-122"/>
                </a:rPr>
                <a:t>）</a:t>
              </a:r>
              <a:endParaRPr lang="zh-CN" altLang="fr-FR" sz="1200" b="1">
                <a:solidFill>
                  <a:srgbClr val="0033CC"/>
                </a:solidFill>
                <a:latin typeface="黑体" panose="02010609060101010101" pitchFamily="49" charset="-122"/>
                <a:ea typeface="宋体" panose="02010600030101010101" pitchFamily="2" charset="-122"/>
              </a:endParaRPr>
            </a:p>
          </p:txBody>
        </p:sp>
        <p:sp>
          <p:nvSpPr>
            <p:cNvPr id="3156" name="Rectangle 66"/>
            <p:cNvSpPr>
              <a:spLocks noChangeArrowheads="1"/>
            </p:cNvSpPr>
            <p:nvPr/>
          </p:nvSpPr>
          <p:spPr bwMode="auto">
            <a:xfrm>
              <a:off x="4279" y="2434"/>
              <a:ext cx="1017"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1200">
                  <a:solidFill>
                    <a:srgbClr val="000000"/>
                  </a:solidFill>
                  <a:latin typeface="黑体" panose="02010609060101010101" pitchFamily="49" charset="-122"/>
                  <a:ea typeface="宋体" panose="02010600030101010101" pitchFamily="2" charset="-122"/>
                </a:rPr>
                <a:t>2048 Kbit/s</a:t>
              </a:r>
              <a:r>
                <a:rPr lang="zh-CN" altLang="fr-FR" sz="1200">
                  <a:solidFill>
                    <a:srgbClr val="0033CC"/>
                  </a:solidFill>
                  <a:latin typeface="黑体" panose="02010609060101010101" pitchFamily="49" charset="-122"/>
                  <a:ea typeface="宋体" panose="02010600030101010101" pitchFamily="2" charset="-122"/>
                </a:rPr>
                <a:t>（</a:t>
              </a:r>
              <a:r>
                <a:rPr lang="fr-FR" altLang="zh-CN" sz="1200">
                  <a:solidFill>
                    <a:srgbClr val="0033CC"/>
                  </a:solidFill>
                  <a:latin typeface="黑体" panose="02010609060101010101" pitchFamily="49" charset="-122"/>
                  <a:ea typeface="宋体" panose="02010600030101010101" pitchFamily="2" charset="-122"/>
                </a:rPr>
                <a:t>E1</a:t>
              </a:r>
              <a:r>
                <a:rPr lang="zh-CN" altLang="fr-FR" sz="1200">
                  <a:solidFill>
                    <a:srgbClr val="0033CC"/>
                  </a:solidFill>
                  <a:latin typeface="黑体" panose="02010609060101010101" pitchFamily="49" charset="-122"/>
                  <a:ea typeface="宋体" panose="02010600030101010101" pitchFamily="2" charset="-122"/>
                </a:rPr>
                <a:t>）</a:t>
              </a:r>
              <a:endParaRPr lang="zh-CN" altLang="fr-FR" sz="1200">
                <a:solidFill>
                  <a:srgbClr val="0033CC"/>
                </a:solidFill>
                <a:latin typeface="黑体" panose="02010609060101010101" pitchFamily="49" charset="-122"/>
                <a:ea typeface="宋体" panose="02010600030101010101" pitchFamily="2" charset="-122"/>
              </a:endParaRPr>
            </a:p>
          </p:txBody>
        </p:sp>
        <p:sp>
          <p:nvSpPr>
            <p:cNvPr id="3157" name="Rectangle 67"/>
            <p:cNvSpPr>
              <a:spLocks noChangeArrowheads="1"/>
            </p:cNvSpPr>
            <p:nvPr/>
          </p:nvSpPr>
          <p:spPr bwMode="auto">
            <a:xfrm>
              <a:off x="4279" y="2825"/>
              <a:ext cx="1057" cy="2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1200">
                  <a:solidFill>
                    <a:srgbClr val="000000"/>
                  </a:solidFill>
                  <a:latin typeface="黑体" panose="02010609060101010101" pitchFamily="49" charset="-122"/>
                  <a:ea typeface="宋体" panose="02010600030101010101" pitchFamily="2" charset="-122"/>
                </a:rPr>
                <a:t>1544 Kbit/s</a:t>
              </a:r>
              <a:r>
                <a:rPr lang="zh-CN" altLang="fr-FR" sz="1200" b="1">
                  <a:solidFill>
                    <a:srgbClr val="0033CC"/>
                  </a:solidFill>
                  <a:latin typeface="黑体" panose="02010609060101010101" pitchFamily="49" charset="-122"/>
                  <a:ea typeface="宋体" panose="02010600030101010101" pitchFamily="2" charset="-122"/>
                </a:rPr>
                <a:t>（</a:t>
              </a:r>
              <a:r>
                <a:rPr lang="fr-FR" altLang="zh-CN" sz="1200" b="1">
                  <a:solidFill>
                    <a:srgbClr val="0033CC"/>
                  </a:solidFill>
                  <a:latin typeface="黑体" panose="02010609060101010101" pitchFamily="49" charset="-122"/>
                  <a:ea typeface="宋体" panose="02010600030101010101" pitchFamily="2" charset="-122"/>
                </a:rPr>
                <a:t>T1</a:t>
              </a:r>
              <a:r>
                <a:rPr lang="zh-CN" altLang="fr-FR" sz="1200" b="1">
                  <a:solidFill>
                    <a:srgbClr val="0033CC"/>
                  </a:solidFill>
                  <a:latin typeface="黑体" panose="02010609060101010101" pitchFamily="49" charset="-122"/>
                  <a:ea typeface="宋体" panose="02010600030101010101" pitchFamily="2" charset="-122"/>
                </a:rPr>
                <a:t>）</a:t>
              </a:r>
              <a:endParaRPr lang="zh-CN" altLang="fr-FR" sz="1200" b="1">
                <a:solidFill>
                  <a:srgbClr val="0033CC"/>
                </a:solidFill>
                <a:latin typeface="黑体" panose="02010609060101010101" pitchFamily="49" charset="-122"/>
                <a:ea typeface="宋体" panose="02010600030101010101" pitchFamily="2" charset="-122"/>
              </a:endParaRPr>
            </a:p>
          </p:txBody>
        </p:sp>
        <p:sp>
          <p:nvSpPr>
            <p:cNvPr id="3158" name="Line 71"/>
            <p:cNvSpPr>
              <a:spLocks noChangeShapeType="1"/>
            </p:cNvSpPr>
            <p:nvPr/>
          </p:nvSpPr>
          <p:spPr bwMode="auto">
            <a:xfrm>
              <a:off x="1225" y="1107"/>
              <a:ext cx="71" cy="698"/>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59" name="Line 72"/>
            <p:cNvSpPr>
              <a:spLocks noChangeShapeType="1"/>
            </p:cNvSpPr>
            <p:nvPr/>
          </p:nvSpPr>
          <p:spPr bwMode="auto">
            <a:xfrm>
              <a:off x="2051" y="1107"/>
              <a:ext cx="115" cy="346"/>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60" name="AutoShape 73"/>
            <p:cNvSpPr>
              <a:spLocks noChangeArrowheads="1"/>
            </p:cNvSpPr>
            <p:nvPr/>
          </p:nvSpPr>
          <p:spPr bwMode="auto">
            <a:xfrm>
              <a:off x="923" y="1027"/>
              <a:ext cx="281" cy="155"/>
            </a:xfrm>
            <a:prstGeom prst="roundRect">
              <a:avLst>
                <a:gd name="adj" fmla="val 16667"/>
              </a:avLst>
            </a:prstGeom>
            <a:solidFill>
              <a:srgbClr val="FFFFFF"/>
            </a:solidFill>
            <a:ln w="9525" cap="flat" algn="ctr">
              <a:solidFill>
                <a:srgbClr val="000000"/>
              </a:solidFill>
              <a:prstDash val="solid"/>
              <a:round/>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61" name="Freeform 74"/>
            <p:cNvSpPr/>
            <p:nvPr/>
          </p:nvSpPr>
          <p:spPr bwMode="auto">
            <a:xfrm>
              <a:off x="892" y="1015"/>
              <a:ext cx="336" cy="177"/>
            </a:xfrm>
            <a:custGeom>
              <a:avLst/>
              <a:gdLst>
                <a:gd name="T0" fmla="*/ 908 w 1109"/>
                <a:gd name="T1" fmla="*/ 599 h 600"/>
                <a:gd name="T2" fmla="*/ 946 w 1109"/>
                <a:gd name="T3" fmla="*/ 589 h 600"/>
                <a:gd name="T4" fmla="*/ 984 w 1109"/>
                <a:gd name="T5" fmla="*/ 571 h 600"/>
                <a:gd name="T6" fmla="*/ 1018 w 1109"/>
                <a:gd name="T7" fmla="*/ 544 h 600"/>
                <a:gd name="T8" fmla="*/ 1049 w 1109"/>
                <a:gd name="T9" fmla="*/ 508 h 600"/>
                <a:gd name="T10" fmla="*/ 1073 w 1109"/>
                <a:gd name="T11" fmla="*/ 465 h 600"/>
                <a:gd name="T12" fmla="*/ 1092 w 1109"/>
                <a:gd name="T13" fmla="*/ 418 h 600"/>
                <a:gd name="T14" fmla="*/ 1104 w 1109"/>
                <a:gd name="T15" fmla="*/ 367 h 600"/>
                <a:gd name="T16" fmla="*/ 1109 w 1109"/>
                <a:gd name="T17" fmla="*/ 314 h 600"/>
                <a:gd name="T18" fmla="*/ 1107 w 1109"/>
                <a:gd name="T19" fmla="*/ 261 h 600"/>
                <a:gd name="T20" fmla="*/ 1099 w 1109"/>
                <a:gd name="T21" fmla="*/ 208 h 600"/>
                <a:gd name="T22" fmla="*/ 1082 w 1109"/>
                <a:gd name="T23" fmla="*/ 158 h 600"/>
                <a:gd name="T24" fmla="*/ 1061 w 1109"/>
                <a:gd name="T25" fmla="*/ 114 h 600"/>
                <a:gd name="T26" fmla="*/ 1033 w 1109"/>
                <a:gd name="T27" fmla="*/ 75 h 600"/>
                <a:gd name="T28" fmla="*/ 1000 w 1109"/>
                <a:gd name="T29" fmla="*/ 43 h 600"/>
                <a:gd name="T30" fmla="*/ 966 w 1109"/>
                <a:gd name="T31" fmla="*/ 20 h 600"/>
                <a:gd name="T32" fmla="*/ 927 w 1109"/>
                <a:gd name="T33" fmla="*/ 5 h 600"/>
                <a:gd name="T34" fmla="*/ 887 w 1109"/>
                <a:gd name="T35" fmla="*/ 0 h 600"/>
                <a:gd name="T36" fmla="*/ 201 w 1109"/>
                <a:gd name="T37" fmla="*/ 2 h 600"/>
                <a:gd name="T38" fmla="*/ 162 w 1109"/>
                <a:gd name="T39" fmla="*/ 11 h 600"/>
                <a:gd name="T40" fmla="*/ 125 w 1109"/>
                <a:gd name="T41" fmla="*/ 31 h 600"/>
                <a:gd name="T42" fmla="*/ 91 w 1109"/>
                <a:gd name="T43" fmla="*/ 58 h 600"/>
                <a:gd name="T44" fmla="*/ 61 w 1109"/>
                <a:gd name="T45" fmla="*/ 94 h 600"/>
                <a:gd name="T46" fmla="*/ 36 w 1109"/>
                <a:gd name="T47" fmla="*/ 137 h 600"/>
                <a:gd name="T48" fmla="*/ 17 w 1109"/>
                <a:gd name="T49" fmla="*/ 184 h 600"/>
                <a:gd name="T50" fmla="*/ 5 w 1109"/>
                <a:gd name="T51" fmla="*/ 234 h 600"/>
                <a:gd name="T52" fmla="*/ 0 w 1109"/>
                <a:gd name="T53" fmla="*/ 288 h 600"/>
                <a:gd name="T54" fmla="*/ 1 w 1109"/>
                <a:gd name="T55" fmla="*/ 341 h 600"/>
                <a:gd name="T56" fmla="*/ 11 w 1109"/>
                <a:gd name="T57" fmla="*/ 394 h 600"/>
                <a:gd name="T58" fmla="*/ 26 w 1109"/>
                <a:gd name="T59" fmla="*/ 444 h 600"/>
                <a:gd name="T60" fmla="*/ 48 w 1109"/>
                <a:gd name="T61" fmla="*/ 488 h 600"/>
                <a:gd name="T62" fmla="*/ 76 w 1109"/>
                <a:gd name="T63" fmla="*/ 527 h 600"/>
                <a:gd name="T64" fmla="*/ 108 w 1109"/>
                <a:gd name="T65" fmla="*/ 558 h 600"/>
                <a:gd name="T66" fmla="*/ 144 w 1109"/>
                <a:gd name="T67" fmla="*/ 582 h 600"/>
                <a:gd name="T68" fmla="*/ 183 w 1109"/>
                <a:gd name="T69" fmla="*/ 597 h 600"/>
                <a:gd name="T70" fmla="*/ 222 w 1109"/>
                <a:gd name="T71" fmla="*/ 600 h 600"/>
                <a:gd name="T72" fmla="*/ 887 w 1109"/>
                <a:gd name="T73" fmla="*/ 6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09" h="600">
                  <a:moveTo>
                    <a:pt x="887" y="600"/>
                  </a:moveTo>
                  <a:lnTo>
                    <a:pt x="908" y="599"/>
                  </a:lnTo>
                  <a:lnTo>
                    <a:pt x="927" y="596"/>
                  </a:lnTo>
                  <a:lnTo>
                    <a:pt x="946" y="589"/>
                  </a:lnTo>
                  <a:lnTo>
                    <a:pt x="966" y="581"/>
                  </a:lnTo>
                  <a:lnTo>
                    <a:pt x="984" y="571"/>
                  </a:lnTo>
                  <a:lnTo>
                    <a:pt x="1002" y="558"/>
                  </a:lnTo>
                  <a:lnTo>
                    <a:pt x="1018" y="544"/>
                  </a:lnTo>
                  <a:lnTo>
                    <a:pt x="1034" y="527"/>
                  </a:lnTo>
                  <a:lnTo>
                    <a:pt x="1049" y="508"/>
                  </a:lnTo>
                  <a:lnTo>
                    <a:pt x="1062" y="487"/>
                  </a:lnTo>
                  <a:lnTo>
                    <a:pt x="1073" y="465"/>
                  </a:lnTo>
                  <a:lnTo>
                    <a:pt x="1083" y="443"/>
                  </a:lnTo>
                  <a:lnTo>
                    <a:pt x="1092" y="418"/>
                  </a:lnTo>
                  <a:lnTo>
                    <a:pt x="1099" y="393"/>
                  </a:lnTo>
                  <a:lnTo>
                    <a:pt x="1104" y="367"/>
                  </a:lnTo>
                  <a:lnTo>
                    <a:pt x="1107" y="340"/>
                  </a:lnTo>
                  <a:lnTo>
                    <a:pt x="1109" y="314"/>
                  </a:lnTo>
                  <a:lnTo>
                    <a:pt x="1109" y="287"/>
                  </a:lnTo>
                  <a:lnTo>
                    <a:pt x="1107" y="261"/>
                  </a:lnTo>
                  <a:lnTo>
                    <a:pt x="1104" y="234"/>
                  </a:lnTo>
                  <a:lnTo>
                    <a:pt x="1099" y="208"/>
                  </a:lnTo>
                  <a:lnTo>
                    <a:pt x="1092" y="182"/>
                  </a:lnTo>
                  <a:lnTo>
                    <a:pt x="1082" y="158"/>
                  </a:lnTo>
                  <a:lnTo>
                    <a:pt x="1073" y="135"/>
                  </a:lnTo>
                  <a:lnTo>
                    <a:pt x="1061" y="114"/>
                  </a:lnTo>
                  <a:lnTo>
                    <a:pt x="1047" y="93"/>
                  </a:lnTo>
                  <a:lnTo>
                    <a:pt x="1033" y="75"/>
                  </a:lnTo>
                  <a:lnTo>
                    <a:pt x="1017" y="58"/>
                  </a:lnTo>
                  <a:lnTo>
                    <a:pt x="1000" y="43"/>
                  </a:lnTo>
                  <a:lnTo>
                    <a:pt x="984" y="31"/>
                  </a:lnTo>
                  <a:lnTo>
                    <a:pt x="966" y="20"/>
                  </a:lnTo>
                  <a:lnTo>
                    <a:pt x="946" y="11"/>
                  </a:lnTo>
                  <a:lnTo>
                    <a:pt x="927" y="5"/>
                  </a:lnTo>
                  <a:lnTo>
                    <a:pt x="907" y="2"/>
                  </a:lnTo>
                  <a:lnTo>
                    <a:pt x="887" y="0"/>
                  </a:lnTo>
                  <a:lnTo>
                    <a:pt x="221" y="0"/>
                  </a:lnTo>
                  <a:lnTo>
                    <a:pt x="201" y="2"/>
                  </a:lnTo>
                  <a:lnTo>
                    <a:pt x="181" y="5"/>
                  </a:lnTo>
                  <a:lnTo>
                    <a:pt x="162" y="11"/>
                  </a:lnTo>
                  <a:lnTo>
                    <a:pt x="143" y="20"/>
                  </a:lnTo>
                  <a:lnTo>
                    <a:pt x="125" y="31"/>
                  </a:lnTo>
                  <a:lnTo>
                    <a:pt x="107" y="44"/>
                  </a:lnTo>
                  <a:lnTo>
                    <a:pt x="91" y="58"/>
                  </a:lnTo>
                  <a:lnTo>
                    <a:pt x="76" y="75"/>
                  </a:lnTo>
                  <a:lnTo>
                    <a:pt x="61" y="94"/>
                  </a:lnTo>
                  <a:lnTo>
                    <a:pt x="48" y="114"/>
                  </a:lnTo>
                  <a:lnTo>
                    <a:pt x="36" y="137"/>
                  </a:lnTo>
                  <a:lnTo>
                    <a:pt x="26" y="159"/>
                  </a:lnTo>
                  <a:lnTo>
                    <a:pt x="17" y="184"/>
                  </a:lnTo>
                  <a:lnTo>
                    <a:pt x="11" y="209"/>
                  </a:lnTo>
                  <a:lnTo>
                    <a:pt x="5" y="234"/>
                  </a:lnTo>
                  <a:lnTo>
                    <a:pt x="1" y="261"/>
                  </a:lnTo>
                  <a:lnTo>
                    <a:pt x="0" y="288"/>
                  </a:lnTo>
                  <a:lnTo>
                    <a:pt x="0" y="315"/>
                  </a:lnTo>
                  <a:lnTo>
                    <a:pt x="1" y="341"/>
                  </a:lnTo>
                  <a:lnTo>
                    <a:pt x="5" y="368"/>
                  </a:lnTo>
                  <a:lnTo>
                    <a:pt x="11" y="394"/>
                  </a:lnTo>
                  <a:lnTo>
                    <a:pt x="18" y="420"/>
                  </a:lnTo>
                  <a:lnTo>
                    <a:pt x="26" y="444"/>
                  </a:lnTo>
                  <a:lnTo>
                    <a:pt x="36" y="467"/>
                  </a:lnTo>
                  <a:lnTo>
                    <a:pt x="48" y="488"/>
                  </a:lnTo>
                  <a:lnTo>
                    <a:pt x="61" y="509"/>
                  </a:lnTo>
                  <a:lnTo>
                    <a:pt x="76" y="527"/>
                  </a:lnTo>
                  <a:lnTo>
                    <a:pt x="91" y="544"/>
                  </a:lnTo>
                  <a:lnTo>
                    <a:pt x="108" y="558"/>
                  </a:lnTo>
                  <a:lnTo>
                    <a:pt x="125" y="571"/>
                  </a:lnTo>
                  <a:lnTo>
                    <a:pt x="144" y="582"/>
                  </a:lnTo>
                  <a:lnTo>
                    <a:pt x="162" y="591"/>
                  </a:lnTo>
                  <a:lnTo>
                    <a:pt x="183" y="597"/>
                  </a:lnTo>
                  <a:lnTo>
                    <a:pt x="202" y="599"/>
                  </a:lnTo>
                  <a:lnTo>
                    <a:pt x="222" y="600"/>
                  </a:lnTo>
                  <a:lnTo>
                    <a:pt x="221" y="600"/>
                  </a:lnTo>
                  <a:lnTo>
                    <a:pt x="887" y="600"/>
                  </a:lnTo>
                  <a:close/>
                </a:path>
              </a:pathLst>
            </a:custGeom>
            <a:solidFill>
              <a:srgbClr val="0099CC"/>
            </a:solidFill>
            <a:ln w="9525" cap="flat" algn="ctr">
              <a:solidFill>
                <a:srgbClr val="00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62" name="Rectangle 75"/>
            <p:cNvSpPr>
              <a:spLocks noChangeArrowheads="1"/>
            </p:cNvSpPr>
            <p:nvPr/>
          </p:nvSpPr>
          <p:spPr bwMode="auto">
            <a:xfrm>
              <a:off x="967" y="1061"/>
              <a:ext cx="133"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AUG</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63" name="Line 76"/>
            <p:cNvSpPr>
              <a:spLocks noChangeShapeType="1"/>
            </p:cNvSpPr>
            <p:nvPr/>
          </p:nvSpPr>
          <p:spPr bwMode="auto">
            <a:xfrm>
              <a:off x="3738" y="1448"/>
              <a:ext cx="87" cy="351"/>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64" name="Line 78"/>
            <p:cNvSpPr>
              <a:spLocks noChangeShapeType="1"/>
            </p:cNvSpPr>
            <p:nvPr/>
          </p:nvSpPr>
          <p:spPr bwMode="auto">
            <a:xfrm flipH="1">
              <a:off x="2423" y="1453"/>
              <a:ext cx="72" cy="677"/>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65" name="Line 79"/>
            <p:cNvSpPr>
              <a:spLocks noChangeShapeType="1"/>
            </p:cNvSpPr>
            <p:nvPr/>
          </p:nvSpPr>
          <p:spPr bwMode="auto">
            <a:xfrm>
              <a:off x="2779" y="2146"/>
              <a:ext cx="186" cy="378"/>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66" name="Line 80"/>
            <p:cNvSpPr>
              <a:spLocks noChangeShapeType="1"/>
            </p:cNvSpPr>
            <p:nvPr/>
          </p:nvSpPr>
          <p:spPr bwMode="auto">
            <a:xfrm>
              <a:off x="2769" y="2146"/>
              <a:ext cx="196" cy="75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167" name="Line 82"/>
            <p:cNvSpPr>
              <a:spLocks noChangeShapeType="1"/>
            </p:cNvSpPr>
            <p:nvPr/>
          </p:nvSpPr>
          <p:spPr bwMode="auto">
            <a:xfrm flipH="1">
              <a:off x="3738" y="2518"/>
              <a:ext cx="135" cy="1"/>
            </a:xfrm>
            <a:prstGeom prst="line">
              <a:avLst/>
            </a:prstGeom>
            <a:noFill/>
            <a:ln w="9525" cap="flat" algn="ctr">
              <a:solidFill>
                <a:srgbClr val="000000"/>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68" name="Line 83"/>
            <p:cNvSpPr>
              <a:spLocks noChangeShapeType="1"/>
            </p:cNvSpPr>
            <p:nvPr/>
          </p:nvSpPr>
          <p:spPr bwMode="auto">
            <a:xfrm flipH="1">
              <a:off x="3731" y="2896"/>
              <a:ext cx="137" cy="1"/>
            </a:xfrm>
            <a:prstGeom prst="line">
              <a:avLst/>
            </a:prstGeom>
            <a:noFill/>
            <a:ln w="9525" cap="flat" algn="ctr">
              <a:solidFill>
                <a:srgbClr val="000000"/>
              </a:solidFill>
              <a:prstDash val="solid"/>
              <a:round/>
              <a:headEnd type="none" w="med" len="med"/>
              <a:tailEnd type="stealth" w="med" len="med"/>
            </a:ln>
            <a:extLst>
              <a:ext uri="{909E8E84-426E-40DD-AFC4-6F175D3DCCD1}">
                <a14:hiddenFill xmlns:a14="http://schemas.microsoft.com/office/drawing/2010/main">
                  <a:noFill/>
                </a14:hiddenFill>
              </a:ext>
            </a:extLst>
          </p:spPr>
          <p:txBody>
            <a:bodyPr/>
            <a:lstStyle/>
            <a:p>
              <a:endParaRPr lang="zh-CN" altLang="en-US"/>
            </a:p>
          </p:txBody>
        </p:sp>
        <p:sp>
          <p:nvSpPr>
            <p:cNvPr id="3169" name="Rectangle 85"/>
            <p:cNvSpPr>
              <a:spLocks noChangeArrowheads="1"/>
            </p:cNvSpPr>
            <p:nvPr/>
          </p:nvSpPr>
          <p:spPr bwMode="auto">
            <a:xfrm>
              <a:off x="3825" y="2423"/>
              <a:ext cx="385" cy="172"/>
            </a:xfrm>
            <a:prstGeom prst="rect">
              <a:avLst/>
            </a:prstGeom>
            <a:solidFill>
              <a:srgbClr val="0066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70" name="Rectangle 86"/>
            <p:cNvSpPr>
              <a:spLocks noChangeArrowheads="1"/>
            </p:cNvSpPr>
            <p:nvPr/>
          </p:nvSpPr>
          <p:spPr bwMode="auto">
            <a:xfrm>
              <a:off x="3825" y="2803"/>
              <a:ext cx="385" cy="172"/>
            </a:xfrm>
            <a:prstGeom prst="rect">
              <a:avLst/>
            </a:prstGeom>
            <a:solidFill>
              <a:srgbClr val="99CCCC"/>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800">
                <a:solidFill>
                  <a:schemeClr val="bg1"/>
                </a:solidFill>
                <a:latin typeface="黑体" panose="02010609060101010101" pitchFamily="49" charset="-122"/>
                <a:ea typeface="宋体" panose="02010600030101010101" pitchFamily="2" charset="-122"/>
              </a:endParaRPr>
            </a:p>
          </p:txBody>
        </p:sp>
        <p:sp>
          <p:nvSpPr>
            <p:cNvPr id="3171" name="Rectangle 88"/>
            <p:cNvSpPr>
              <a:spLocks noChangeArrowheads="1"/>
            </p:cNvSpPr>
            <p:nvPr/>
          </p:nvSpPr>
          <p:spPr bwMode="auto">
            <a:xfrm>
              <a:off x="3928" y="2468"/>
              <a:ext cx="177" cy="6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C-12</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72" name="Rectangle 89"/>
            <p:cNvSpPr>
              <a:spLocks noChangeArrowheads="1"/>
            </p:cNvSpPr>
            <p:nvPr/>
          </p:nvSpPr>
          <p:spPr bwMode="auto">
            <a:xfrm>
              <a:off x="3928" y="2848"/>
              <a:ext cx="177" cy="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800">
                  <a:solidFill>
                    <a:srgbClr val="000000"/>
                  </a:solidFill>
                  <a:latin typeface="黑体" panose="02010609060101010101" pitchFamily="49" charset="-122"/>
                  <a:ea typeface="宋体" panose="02010600030101010101" pitchFamily="2" charset="-122"/>
                </a:rPr>
                <a:t>C-11</a:t>
              </a:r>
              <a:endParaRPr lang="fr-FR" altLang="zh-CN" sz="800">
                <a:solidFill>
                  <a:srgbClr val="000000"/>
                </a:solidFill>
                <a:latin typeface="黑体" panose="02010609060101010101" pitchFamily="49" charset="-122"/>
                <a:ea typeface="宋体" panose="02010600030101010101" pitchFamily="2" charset="-122"/>
              </a:endParaRPr>
            </a:p>
          </p:txBody>
        </p:sp>
        <p:sp>
          <p:nvSpPr>
            <p:cNvPr id="3173" name="Line 90"/>
            <p:cNvSpPr>
              <a:spLocks noChangeShapeType="1"/>
            </p:cNvSpPr>
            <p:nvPr/>
          </p:nvSpPr>
          <p:spPr bwMode="auto">
            <a:xfrm>
              <a:off x="3255" y="2513"/>
              <a:ext cx="87" cy="383"/>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174" name="Text Box 93"/>
          <p:cNvSpPr>
            <a:spLocks noChangeArrowheads="1"/>
          </p:cNvSpPr>
          <p:nvPr/>
        </p:nvSpPr>
        <p:spPr bwMode="auto">
          <a:xfrm>
            <a:off x="3043238" y="5861050"/>
            <a:ext cx="8255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zh-CN" sz="800">
              <a:solidFill>
                <a:schemeClr val="bg1"/>
              </a:solidFill>
              <a:latin typeface="黑体" panose="02010609060101010101" pitchFamily="49" charset="-122"/>
              <a:ea typeface="宋体" panose="02010600030101010101" pitchFamily="2" charset="-122"/>
            </a:endParaRPr>
          </a:p>
        </p:txBody>
      </p:sp>
      <p:grpSp>
        <p:nvGrpSpPr>
          <p:cNvPr id="3175" name="Group 103"/>
          <p:cNvGrpSpPr/>
          <p:nvPr/>
        </p:nvGrpSpPr>
        <p:grpSpPr bwMode="auto">
          <a:xfrm>
            <a:off x="5791200" y="1274763"/>
            <a:ext cx="2078038" cy="1327150"/>
            <a:chOff x="2606675" y="3254375"/>
            <a:chExt cx="4556311" cy="2451853"/>
          </a:xfrm>
        </p:grpSpPr>
        <p:sp>
          <p:nvSpPr>
            <p:cNvPr id="3176" name="Rectangle 4"/>
            <p:cNvSpPr>
              <a:spLocks noChangeArrowheads="1"/>
            </p:cNvSpPr>
            <p:nvPr/>
          </p:nvSpPr>
          <p:spPr bwMode="auto">
            <a:xfrm>
              <a:off x="2606675" y="4337050"/>
              <a:ext cx="1365250" cy="1339850"/>
            </a:xfrm>
            <a:prstGeom prst="rect">
              <a:avLst/>
            </a:prstGeom>
            <a:solidFill>
              <a:srgbClr val="CCEC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900">
                <a:solidFill>
                  <a:schemeClr val="bg1"/>
                </a:solidFill>
                <a:latin typeface="黑体" panose="02010609060101010101" pitchFamily="49" charset="-122"/>
                <a:ea typeface="宋体" panose="02010600030101010101" pitchFamily="2" charset="-122"/>
              </a:endParaRPr>
            </a:p>
          </p:txBody>
        </p:sp>
        <p:sp>
          <p:nvSpPr>
            <p:cNvPr id="3177" name="Rectangle 16"/>
            <p:cNvSpPr>
              <a:spLocks noChangeArrowheads="1"/>
            </p:cNvSpPr>
            <p:nvPr/>
          </p:nvSpPr>
          <p:spPr bwMode="auto">
            <a:xfrm>
              <a:off x="2606675" y="3254375"/>
              <a:ext cx="1365250" cy="800100"/>
            </a:xfrm>
            <a:prstGeom prst="rect">
              <a:avLst/>
            </a:prstGeom>
            <a:solidFill>
              <a:srgbClr val="CCEC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900">
                <a:solidFill>
                  <a:schemeClr val="bg1"/>
                </a:solidFill>
                <a:latin typeface="黑体" panose="02010609060101010101" pitchFamily="49" charset="-122"/>
                <a:ea typeface="宋体" panose="02010600030101010101" pitchFamily="2" charset="-122"/>
              </a:endParaRPr>
            </a:p>
          </p:txBody>
        </p:sp>
        <p:sp>
          <p:nvSpPr>
            <p:cNvPr id="3178" name="Rectangle 17"/>
            <p:cNvSpPr>
              <a:spLocks noChangeArrowheads="1"/>
            </p:cNvSpPr>
            <p:nvPr/>
          </p:nvSpPr>
          <p:spPr bwMode="auto">
            <a:xfrm>
              <a:off x="2606675" y="4065588"/>
              <a:ext cx="1365250" cy="260350"/>
            </a:xfrm>
            <a:prstGeom prst="rect">
              <a:avLst/>
            </a:prstGeom>
            <a:solidFill>
              <a:srgbClr val="FF3300"/>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900">
                <a:solidFill>
                  <a:schemeClr val="bg1"/>
                </a:solidFill>
                <a:latin typeface="黑体" panose="02010609060101010101" pitchFamily="49" charset="-122"/>
                <a:ea typeface="宋体" panose="02010600030101010101" pitchFamily="2" charset="-122"/>
              </a:endParaRPr>
            </a:p>
          </p:txBody>
        </p:sp>
        <p:sp>
          <p:nvSpPr>
            <p:cNvPr id="3179" name="Rectangle 24"/>
            <p:cNvSpPr>
              <a:spLocks noChangeArrowheads="1"/>
            </p:cNvSpPr>
            <p:nvPr/>
          </p:nvSpPr>
          <p:spPr bwMode="auto">
            <a:xfrm>
              <a:off x="3069616" y="3691368"/>
              <a:ext cx="501229" cy="25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900" b="1">
                  <a:solidFill>
                    <a:srgbClr val="000000"/>
                  </a:solidFill>
                  <a:latin typeface="黑体" panose="02010609060101010101" pitchFamily="49" charset="-122"/>
                  <a:ea typeface="宋体" panose="02010600030101010101" pitchFamily="2" charset="-122"/>
                </a:rPr>
                <a:t>RSOH</a:t>
              </a:r>
              <a:endParaRPr lang="fr-FR" altLang="zh-CN" sz="900" b="1">
                <a:solidFill>
                  <a:srgbClr val="000000"/>
                </a:solidFill>
                <a:latin typeface="黑体" panose="02010609060101010101" pitchFamily="49" charset="-122"/>
                <a:ea typeface="宋体" panose="02010600030101010101" pitchFamily="2" charset="-122"/>
              </a:endParaRPr>
            </a:p>
          </p:txBody>
        </p:sp>
        <p:sp>
          <p:nvSpPr>
            <p:cNvPr id="3180" name="Rectangle 25"/>
            <p:cNvSpPr>
              <a:spLocks noChangeArrowheads="1"/>
            </p:cNvSpPr>
            <p:nvPr/>
          </p:nvSpPr>
          <p:spPr bwMode="auto">
            <a:xfrm>
              <a:off x="3031327" y="4107831"/>
              <a:ext cx="1253073" cy="25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900">
                  <a:solidFill>
                    <a:srgbClr val="000000"/>
                  </a:solidFill>
                  <a:latin typeface="黑体" panose="02010609060101010101" pitchFamily="49" charset="-122"/>
                  <a:ea typeface="宋体" panose="02010600030101010101" pitchFamily="2" charset="-122"/>
                </a:rPr>
                <a:t>AU pointer</a:t>
              </a:r>
              <a:endParaRPr lang="fr-FR" altLang="zh-CN" sz="900">
                <a:solidFill>
                  <a:srgbClr val="000000"/>
                </a:solidFill>
                <a:latin typeface="黑体" panose="02010609060101010101" pitchFamily="49" charset="-122"/>
                <a:ea typeface="宋体" panose="02010600030101010101" pitchFamily="2" charset="-122"/>
              </a:endParaRPr>
            </a:p>
          </p:txBody>
        </p:sp>
        <p:sp>
          <p:nvSpPr>
            <p:cNvPr id="3181" name="Rectangle 26"/>
            <p:cNvSpPr>
              <a:spLocks noChangeArrowheads="1"/>
            </p:cNvSpPr>
            <p:nvPr/>
          </p:nvSpPr>
          <p:spPr bwMode="auto">
            <a:xfrm>
              <a:off x="2652713" y="4957763"/>
              <a:ext cx="1284287" cy="134937"/>
            </a:xfrm>
            <a:prstGeom prst="rect">
              <a:avLst/>
            </a:prstGeom>
            <a:solidFill>
              <a:srgbClr val="CCECFF"/>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900">
                <a:solidFill>
                  <a:schemeClr val="bg1"/>
                </a:solidFill>
                <a:latin typeface="黑体" panose="02010609060101010101" pitchFamily="49" charset="-122"/>
                <a:ea typeface="宋体" panose="02010600030101010101" pitchFamily="2" charset="-122"/>
              </a:endParaRPr>
            </a:p>
          </p:txBody>
        </p:sp>
        <p:sp>
          <p:nvSpPr>
            <p:cNvPr id="3182" name="Rectangle 27"/>
            <p:cNvSpPr>
              <a:spLocks noChangeArrowheads="1"/>
            </p:cNvSpPr>
            <p:nvPr/>
          </p:nvSpPr>
          <p:spPr bwMode="auto">
            <a:xfrm>
              <a:off x="3066135" y="4911429"/>
              <a:ext cx="501229" cy="25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900" b="1">
                  <a:solidFill>
                    <a:srgbClr val="000000"/>
                  </a:solidFill>
                  <a:latin typeface="黑体" panose="02010609060101010101" pitchFamily="49" charset="-122"/>
                  <a:ea typeface="宋体" panose="02010600030101010101" pitchFamily="2" charset="-122"/>
                </a:rPr>
                <a:t>MSOH</a:t>
              </a:r>
              <a:endParaRPr lang="fr-FR" altLang="zh-CN" sz="900" b="1">
                <a:solidFill>
                  <a:srgbClr val="000000"/>
                </a:solidFill>
                <a:latin typeface="黑体" panose="02010609060101010101" pitchFamily="49" charset="-122"/>
                <a:ea typeface="宋体" panose="02010600030101010101" pitchFamily="2" charset="-122"/>
              </a:endParaRPr>
            </a:p>
          </p:txBody>
        </p:sp>
        <p:sp>
          <p:nvSpPr>
            <p:cNvPr id="3183" name="Rectangle 28"/>
            <p:cNvSpPr>
              <a:spLocks noChangeArrowheads="1"/>
            </p:cNvSpPr>
            <p:nvPr/>
          </p:nvSpPr>
          <p:spPr bwMode="auto">
            <a:xfrm>
              <a:off x="3983038" y="3254375"/>
              <a:ext cx="266700" cy="2422525"/>
            </a:xfrm>
            <a:prstGeom prst="rect">
              <a:avLst/>
            </a:prstGeom>
            <a:solidFill>
              <a:srgbClr val="FFFF00"/>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900">
                <a:solidFill>
                  <a:schemeClr val="bg1"/>
                </a:solidFill>
                <a:latin typeface="黑体" panose="02010609060101010101" pitchFamily="49" charset="-122"/>
                <a:ea typeface="宋体" panose="02010600030101010101" pitchFamily="2" charset="-122"/>
              </a:endParaRPr>
            </a:p>
          </p:txBody>
        </p:sp>
        <p:sp>
          <p:nvSpPr>
            <p:cNvPr id="3184" name="Rectangle 29"/>
            <p:cNvSpPr>
              <a:spLocks noChangeArrowheads="1"/>
            </p:cNvSpPr>
            <p:nvPr/>
          </p:nvSpPr>
          <p:spPr bwMode="auto">
            <a:xfrm>
              <a:off x="4085997" y="4011047"/>
              <a:ext cx="125307" cy="25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900">
                  <a:solidFill>
                    <a:srgbClr val="000000"/>
                  </a:solidFill>
                  <a:latin typeface="黑体" panose="02010609060101010101" pitchFamily="49" charset="-122"/>
                  <a:ea typeface="宋体" panose="02010600030101010101" pitchFamily="2" charset="-122"/>
                </a:rPr>
                <a:t>P</a:t>
              </a:r>
              <a:endParaRPr lang="fr-FR" altLang="zh-CN" sz="900">
                <a:solidFill>
                  <a:srgbClr val="000000"/>
                </a:solidFill>
                <a:latin typeface="黑体" panose="02010609060101010101" pitchFamily="49" charset="-122"/>
                <a:ea typeface="宋体" panose="02010600030101010101" pitchFamily="2" charset="-122"/>
              </a:endParaRPr>
            </a:p>
          </p:txBody>
        </p:sp>
        <p:sp>
          <p:nvSpPr>
            <p:cNvPr id="3185" name="Rectangle 30"/>
            <p:cNvSpPr>
              <a:spLocks noChangeArrowheads="1"/>
            </p:cNvSpPr>
            <p:nvPr/>
          </p:nvSpPr>
          <p:spPr bwMode="auto">
            <a:xfrm>
              <a:off x="4079035" y="4145958"/>
              <a:ext cx="125307" cy="25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900">
                  <a:solidFill>
                    <a:srgbClr val="000000"/>
                  </a:solidFill>
                  <a:latin typeface="黑体" panose="02010609060101010101" pitchFamily="49" charset="-122"/>
                  <a:ea typeface="宋体" panose="02010600030101010101" pitchFamily="2" charset="-122"/>
                </a:rPr>
                <a:t>O</a:t>
              </a:r>
              <a:endParaRPr lang="fr-FR" altLang="zh-CN" sz="900">
                <a:solidFill>
                  <a:srgbClr val="000000"/>
                </a:solidFill>
                <a:latin typeface="黑体" panose="02010609060101010101" pitchFamily="49" charset="-122"/>
                <a:ea typeface="宋体" panose="02010600030101010101" pitchFamily="2" charset="-122"/>
              </a:endParaRPr>
            </a:p>
          </p:txBody>
        </p:sp>
        <p:sp>
          <p:nvSpPr>
            <p:cNvPr id="3186" name="Rectangle 31"/>
            <p:cNvSpPr>
              <a:spLocks noChangeArrowheads="1"/>
            </p:cNvSpPr>
            <p:nvPr/>
          </p:nvSpPr>
          <p:spPr bwMode="auto">
            <a:xfrm>
              <a:off x="4082516" y="4277936"/>
              <a:ext cx="125307" cy="25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900">
                  <a:solidFill>
                    <a:srgbClr val="000000"/>
                  </a:solidFill>
                  <a:latin typeface="黑体" panose="02010609060101010101" pitchFamily="49" charset="-122"/>
                  <a:ea typeface="宋体" panose="02010600030101010101" pitchFamily="2" charset="-122"/>
                </a:rPr>
                <a:t>H</a:t>
              </a:r>
              <a:endParaRPr lang="fr-FR" altLang="zh-CN" sz="900">
                <a:solidFill>
                  <a:srgbClr val="000000"/>
                </a:solidFill>
                <a:latin typeface="黑体" panose="02010609060101010101" pitchFamily="49" charset="-122"/>
                <a:ea typeface="宋体" panose="02010600030101010101" pitchFamily="2" charset="-122"/>
              </a:endParaRPr>
            </a:p>
          </p:txBody>
        </p:sp>
        <p:sp>
          <p:nvSpPr>
            <p:cNvPr id="3187" name="Rectangle 32"/>
            <p:cNvSpPr>
              <a:spLocks noChangeArrowheads="1"/>
            </p:cNvSpPr>
            <p:nvPr/>
          </p:nvSpPr>
          <p:spPr bwMode="auto">
            <a:xfrm>
              <a:off x="4262438" y="3254375"/>
              <a:ext cx="2733675" cy="2422525"/>
            </a:xfrm>
            <a:prstGeom prst="rect">
              <a:avLst/>
            </a:prstGeom>
            <a:solidFill>
              <a:srgbClr val="FF9900"/>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900">
                <a:solidFill>
                  <a:schemeClr val="bg1"/>
                </a:solidFill>
                <a:latin typeface="黑体" panose="02010609060101010101" pitchFamily="49" charset="-122"/>
                <a:ea typeface="宋体" panose="02010600030101010101" pitchFamily="2" charset="-122"/>
              </a:endParaRPr>
            </a:p>
          </p:txBody>
        </p:sp>
        <p:sp>
          <p:nvSpPr>
            <p:cNvPr id="3188" name="Rectangle 33"/>
            <p:cNvSpPr>
              <a:spLocks noChangeArrowheads="1"/>
            </p:cNvSpPr>
            <p:nvPr/>
          </p:nvSpPr>
          <p:spPr bwMode="auto">
            <a:xfrm>
              <a:off x="6623050" y="3254375"/>
              <a:ext cx="373063" cy="258763"/>
            </a:xfrm>
            <a:prstGeom prst="rect">
              <a:avLst/>
            </a:prstGeom>
            <a:noFill/>
            <a:ln w="12700" cap="flat"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900">
                <a:solidFill>
                  <a:schemeClr val="bg1"/>
                </a:solidFill>
                <a:latin typeface="黑体" panose="02010609060101010101" pitchFamily="49" charset="-122"/>
                <a:ea typeface="宋体" panose="02010600030101010101" pitchFamily="2" charset="-122"/>
              </a:endParaRPr>
            </a:p>
          </p:txBody>
        </p:sp>
        <p:sp>
          <p:nvSpPr>
            <p:cNvPr id="3189" name="Rectangle 34"/>
            <p:cNvSpPr>
              <a:spLocks noChangeArrowheads="1"/>
            </p:cNvSpPr>
            <p:nvPr/>
          </p:nvSpPr>
          <p:spPr bwMode="auto">
            <a:xfrm>
              <a:off x="6686122" y="3292502"/>
              <a:ext cx="375922" cy="25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900">
                  <a:solidFill>
                    <a:srgbClr val="000000"/>
                  </a:solidFill>
                  <a:latin typeface="黑体" panose="02010609060101010101" pitchFamily="49" charset="-122"/>
                  <a:ea typeface="宋体" panose="02010600030101010101" pitchFamily="2" charset="-122"/>
                </a:rPr>
                <a:t>270</a:t>
              </a:r>
              <a:endParaRPr lang="fr-FR" altLang="zh-CN" sz="900">
                <a:solidFill>
                  <a:srgbClr val="000000"/>
                </a:solidFill>
                <a:latin typeface="黑体" panose="02010609060101010101" pitchFamily="49" charset="-122"/>
                <a:ea typeface="宋体" panose="02010600030101010101" pitchFamily="2" charset="-122"/>
              </a:endParaRPr>
            </a:p>
          </p:txBody>
        </p:sp>
        <p:sp>
          <p:nvSpPr>
            <p:cNvPr id="3190" name="Rectangle 35"/>
            <p:cNvSpPr>
              <a:spLocks noChangeArrowheads="1"/>
            </p:cNvSpPr>
            <p:nvPr/>
          </p:nvSpPr>
          <p:spPr bwMode="auto">
            <a:xfrm>
              <a:off x="5478300" y="4310197"/>
              <a:ext cx="250614" cy="25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900">
                  <a:solidFill>
                    <a:srgbClr val="000000"/>
                  </a:solidFill>
                  <a:latin typeface="黑体" panose="02010609060101010101" pitchFamily="49" charset="-122"/>
                  <a:ea typeface="宋体" panose="02010600030101010101" pitchFamily="2" charset="-122"/>
                </a:rPr>
                <a:t>C4</a:t>
              </a:r>
              <a:endParaRPr lang="fr-FR" altLang="zh-CN" sz="900">
                <a:solidFill>
                  <a:srgbClr val="000000"/>
                </a:solidFill>
                <a:latin typeface="黑体" panose="02010609060101010101" pitchFamily="49" charset="-122"/>
                <a:ea typeface="宋体" panose="02010600030101010101" pitchFamily="2" charset="-122"/>
              </a:endParaRPr>
            </a:p>
          </p:txBody>
        </p:sp>
        <p:sp>
          <p:nvSpPr>
            <p:cNvPr id="3191" name="Rectangle 36"/>
            <p:cNvSpPr>
              <a:spLocks noChangeArrowheads="1"/>
            </p:cNvSpPr>
            <p:nvPr/>
          </p:nvSpPr>
          <p:spPr bwMode="auto">
            <a:xfrm>
              <a:off x="6623050" y="5418138"/>
              <a:ext cx="373063" cy="258762"/>
            </a:xfrm>
            <a:prstGeom prst="rect">
              <a:avLst/>
            </a:prstGeom>
            <a:noFill/>
            <a:ln w="12700" cap="flat" algn="ctr">
              <a:solidFill>
                <a:srgbClr val="000000"/>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900">
                <a:solidFill>
                  <a:schemeClr val="bg1"/>
                </a:solidFill>
                <a:latin typeface="黑体" panose="02010609060101010101" pitchFamily="49" charset="-122"/>
                <a:ea typeface="宋体" panose="02010600030101010101" pitchFamily="2" charset="-122"/>
              </a:endParaRPr>
            </a:p>
          </p:txBody>
        </p:sp>
        <p:sp>
          <p:nvSpPr>
            <p:cNvPr id="3192" name="Rectangle 37"/>
            <p:cNvSpPr>
              <a:spLocks noChangeArrowheads="1"/>
            </p:cNvSpPr>
            <p:nvPr/>
          </p:nvSpPr>
          <p:spPr bwMode="auto">
            <a:xfrm>
              <a:off x="6661757" y="5454004"/>
              <a:ext cx="501229" cy="2522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900">
                  <a:solidFill>
                    <a:srgbClr val="000000"/>
                  </a:solidFill>
                  <a:latin typeface="黑体" panose="02010609060101010101" pitchFamily="49" charset="-122"/>
                  <a:ea typeface="宋体" panose="02010600030101010101" pitchFamily="2" charset="-122"/>
                </a:rPr>
                <a:t>2430</a:t>
              </a:r>
              <a:endParaRPr lang="fr-FR" altLang="zh-CN" sz="900">
                <a:solidFill>
                  <a:srgbClr val="000000"/>
                </a:solidFill>
                <a:latin typeface="黑体" panose="02010609060101010101" pitchFamily="49" charset="-122"/>
                <a:ea typeface="宋体" panose="02010600030101010101" pitchFamily="2" charset="-122"/>
              </a:endParaRPr>
            </a:p>
          </p:txBody>
        </p:sp>
        <p:sp>
          <p:nvSpPr>
            <p:cNvPr id="3193" name="Rectangle 38"/>
            <p:cNvSpPr>
              <a:spLocks noChangeArrowheads="1"/>
            </p:cNvSpPr>
            <p:nvPr/>
          </p:nvSpPr>
          <p:spPr bwMode="auto">
            <a:xfrm>
              <a:off x="2606675" y="3254375"/>
              <a:ext cx="268288" cy="258763"/>
            </a:xfrm>
            <a:prstGeom prst="rect">
              <a:avLst/>
            </a:prstGeom>
            <a:solidFill>
              <a:srgbClr val="CCEC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900">
                <a:solidFill>
                  <a:schemeClr val="bg1"/>
                </a:solidFill>
                <a:latin typeface="黑体" panose="02010609060101010101" pitchFamily="49" charset="-122"/>
                <a:ea typeface="宋体" panose="02010600030101010101" pitchFamily="2" charset="-122"/>
              </a:endParaRPr>
            </a:p>
          </p:txBody>
        </p:sp>
        <p:sp>
          <p:nvSpPr>
            <p:cNvPr id="3194" name="Rectangle 39"/>
            <p:cNvSpPr>
              <a:spLocks noChangeArrowheads="1"/>
            </p:cNvSpPr>
            <p:nvPr/>
          </p:nvSpPr>
          <p:spPr bwMode="auto">
            <a:xfrm>
              <a:off x="2644775" y="3346450"/>
              <a:ext cx="203200" cy="134938"/>
            </a:xfrm>
            <a:prstGeom prst="rect">
              <a:avLst/>
            </a:prstGeom>
            <a:solidFill>
              <a:srgbClr val="CCECFF"/>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900">
                <a:solidFill>
                  <a:schemeClr val="bg1"/>
                </a:solidFill>
                <a:latin typeface="黑体" panose="02010609060101010101" pitchFamily="49" charset="-122"/>
                <a:ea typeface="宋体" panose="02010600030101010101" pitchFamily="2" charset="-122"/>
              </a:endParaRPr>
            </a:p>
          </p:txBody>
        </p:sp>
        <p:sp>
          <p:nvSpPr>
            <p:cNvPr id="3195" name="Rectangle 40"/>
            <p:cNvSpPr>
              <a:spLocks noChangeArrowheads="1"/>
            </p:cNvSpPr>
            <p:nvPr/>
          </p:nvSpPr>
          <p:spPr bwMode="auto">
            <a:xfrm>
              <a:off x="2704136" y="3283703"/>
              <a:ext cx="125307" cy="2522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lstStyle>
              <a:lvl1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620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620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fr-FR" altLang="zh-CN" sz="900">
                  <a:solidFill>
                    <a:srgbClr val="000000"/>
                  </a:solidFill>
                  <a:latin typeface="黑体" panose="02010609060101010101" pitchFamily="49" charset="-122"/>
                  <a:ea typeface="宋体" panose="02010600030101010101" pitchFamily="2" charset="-122"/>
                </a:rPr>
                <a:t>1</a:t>
              </a:r>
              <a:endParaRPr lang="fr-FR" altLang="zh-CN" sz="900">
                <a:solidFill>
                  <a:srgbClr val="000000"/>
                </a:solidFill>
                <a:latin typeface="黑体" panose="02010609060101010101" pitchFamily="49" charset="-122"/>
                <a:ea typeface="宋体" panose="02010600030101010101" pitchFamily="2" charset="-122"/>
              </a:endParaRPr>
            </a:p>
          </p:txBody>
        </p:sp>
        <p:sp>
          <p:nvSpPr>
            <p:cNvPr id="3196" name="Line 44"/>
            <p:cNvSpPr>
              <a:spLocks noChangeShapeType="1"/>
            </p:cNvSpPr>
            <p:nvPr/>
          </p:nvSpPr>
          <p:spPr bwMode="auto">
            <a:xfrm>
              <a:off x="2882900" y="3513138"/>
              <a:ext cx="1090613" cy="0"/>
            </a:xfrm>
            <a:prstGeom prst="line">
              <a:avLst/>
            </a:prstGeom>
            <a:noFill/>
            <a:ln w="1905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197" name="Rectangle 8"/>
          <p:cNvSpPr>
            <a:spLocks noChangeArrowheads="1"/>
          </p:cNvSpPr>
          <p:nvPr>
            <p:ph idx="4294967295"/>
          </p:nvPr>
        </p:nvSpPr>
        <p:spPr>
          <a:xfrm>
            <a:off x="420688" y="1952625"/>
            <a:ext cx="3405187" cy="2822575"/>
          </a:xfrm>
        </p:spPr>
        <p:txBody>
          <a:bodyPr/>
          <a:lstStyle/>
          <a:p>
            <a:pPr eaLnBrk="1" hangingPunct="1"/>
            <a:r>
              <a:rPr lang="zh-CN" altLang="en-US" sz="1800" b="1"/>
              <a:t>解决的问题</a:t>
            </a:r>
            <a:endParaRPr lang="en-US" altLang="zh-CN" sz="1800" b="1"/>
          </a:p>
          <a:p>
            <a:pPr lvl="1" eaLnBrk="1" hangingPunct="1"/>
            <a:r>
              <a:rPr lang="zh-CN" altLang="en-US" sz="1600"/>
              <a:t>统一标准和帧结构</a:t>
            </a:r>
            <a:endParaRPr lang="en-US" altLang="zh-CN" sz="1600"/>
          </a:p>
          <a:p>
            <a:pPr lvl="1" eaLnBrk="1" hangingPunct="1"/>
            <a:r>
              <a:rPr lang="zh-CN" altLang="en-US" sz="1600"/>
              <a:t>同步复用和兼容</a:t>
            </a:r>
            <a:r>
              <a:rPr lang="en-US" altLang="zh-CN" sz="1600"/>
              <a:t>PDH</a:t>
            </a:r>
            <a:endParaRPr lang="en-US" altLang="zh-CN" sz="1600"/>
          </a:p>
          <a:p>
            <a:pPr lvl="1" eaLnBrk="1" hangingPunct="1"/>
            <a:r>
              <a:rPr lang="zh-CN" altLang="en-US" sz="1600"/>
              <a:t>强大保护机制</a:t>
            </a:r>
            <a:endParaRPr lang="en-US" altLang="zh-CN" sz="1600"/>
          </a:p>
          <a:p>
            <a:pPr lvl="1" eaLnBrk="1" hangingPunct="1"/>
            <a:r>
              <a:rPr lang="zh-CN" altLang="en-US" sz="1600"/>
              <a:t>开销和强大的管理能力</a:t>
            </a:r>
            <a:endParaRPr lang="en-US" altLang="zh-CN" sz="1600"/>
          </a:p>
          <a:p>
            <a:pPr eaLnBrk="1" hangingPunct="1"/>
            <a:r>
              <a:rPr lang="zh-CN" altLang="en-US" sz="1800" b="1"/>
              <a:t>存在的瓶颈</a:t>
            </a:r>
            <a:endParaRPr lang="en-US" altLang="zh-CN" sz="1800" b="1"/>
          </a:p>
          <a:p>
            <a:pPr lvl="1" eaLnBrk="1" hangingPunct="1"/>
            <a:r>
              <a:rPr lang="zh-CN" altLang="en-US" sz="1600"/>
              <a:t>最高传送速率受限</a:t>
            </a:r>
            <a:endParaRPr lang="en-US" altLang="zh-CN" sz="1600"/>
          </a:p>
          <a:p>
            <a:pPr lvl="1" eaLnBrk="1" hangingPunct="1"/>
            <a:r>
              <a:rPr lang="zh-CN" altLang="en-US" sz="1600"/>
              <a:t>智能化保护机制受限</a:t>
            </a:r>
            <a:endParaRPr lang="en-US" altLang="zh-CN" sz="1600"/>
          </a:p>
          <a:p>
            <a:pPr lvl="1" eaLnBrk="1" hangingPunct="1"/>
            <a:r>
              <a:rPr lang="zh-CN" altLang="en-US" sz="1600"/>
              <a:t>多业务接口受限</a:t>
            </a:r>
            <a:endParaRPr lang="en-US" altLang="zh-CN" sz="1600"/>
          </a:p>
          <a:p>
            <a:pPr eaLnBrk="1" hangingPunct="1">
              <a:buFont typeface="Wingdings" panose="05000000000000000000" pitchFamily="2" charset="2"/>
              <a:buNone/>
            </a:pPr>
            <a:endParaRPr lang="zh-CN" altLang="en-US" sz="1800"/>
          </a:p>
        </p:txBody>
      </p:sp>
    </p:spTree>
  </p:cSld>
  <p:clrMapOvr>
    <a:masterClrMapping/>
  </p:clrMapOvr>
  <p:transition>
    <p:cut/>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0" name="Rectangle 2"/>
          <p:cNvSpPr>
            <a:spLocks noChangeArrowheads="1"/>
          </p:cNvSpPr>
          <p:nvPr>
            <p:ph type="title" idx="4294967295"/>
          </p:nvPr>
        </p:nvSpPr>
        <p:spPr/>
        <p:txBody>
          <a:bodyPr/>
          <a:lstStyle/>
          <a:p>
            <a:pPr eaLnBrk="1" hangingPunct="1"/>
            <a:r>
              <a:rPr lang="en-US" altLang="zh-CN">
                <a:ea typeface="宋体" panose="02010600030101010101" pitchFamily="2" charset="-122"/>
              </a:rPr>
              <a:t>SDH</a:t>
            </a:r>
            <a:r>
              <a:rPr lang="zh-CN" altLang="en-US">
                <a:ea typeface="宋体" panose="02010600030101010101" pitchFamily="2" charset="-122"/>
              </a:rPr>
              <a:t>（同步数字传输系统）</a:t>
            </a:r>
            <a:endParaRPr lang="zh-CN" altLang="en-US">
              <a:ea typeface="宋体" panose="02010600030101010101" pitchFamily="2" charset="-122"/>
            </a:endParaRPr>
          </a:p>
        </p:txBody>
      </p:sp>
      <p:sp>
        <p:nvSpPr>
          <p:cNvPr id="3201" name="Rectangle 3"/>
          <p:cNvSpPr>
            <a:spLocks noChangeArrowheads="1"/>
          </p:cNvSpPr>
          <p:nvPr>
            <p:ph type="body" idx="4294967295"/>
          </p:nvPr>
        </p:nvSpPr>
        <p:spPr/>
        <p:txBody>
          <a:bodyPr/>
          <a:lstStyle/>
          <a:p>
            <a:pPr eaLnBrk="1" hangingPunct="1"/>
            <a:r>
              <a:rPr lang="zh-CN" altLang="en-US"/>
              <a:t>兼容性</a:t>
            </a:r>
            <a:endParaRPr lang="zh-CN" altLang="en-US"/>
          </a:p>
          <a:p>
            <a:pPr eaLnBrk="1" hangingPunct="1"/>
            <a:endParaRPr lang="en-US" altLang="zh-CN"/>
          </a:p>
        </p:txBody>
      </p:sp>
      <p:sp>
        <p:nvSpPr>
          <p:cNvPr id="3202" name="Rectangle 4"/>
          <p:cNvSpPr>
            <a:spLocks noChangeArrowheads="1"/>
          </p:cNvSpPr>
          <p:nvPr/>
        </p:nvSpPr>
        <p:spPr bwMode="auto">
          <a:xfrm>
            <a:off x="971550" y="3443288"/>
            <a:ext cx="647700" cy="719137"/>
          </a:xfrm>
          <a:prstGeom prst="rect">
            <a:avLst/>
          </a:prstGeom>
          <a:solidFill>
            <a:srgbClr val="FF9900"/>
          </a:solidFill>
          <a:ln w="9525" cap="flat" algn="ctr">
            <a:prstDash val="solid"/>
            <a:miter lim="800000"/>
            <a:headEnd type="none" w="med" len="med"/>
            <a:tailEnd type="none" w="med" len="med"/>
          </a:ln>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p:spPr>
        <p:txBody>
          <a:bodyPr wrap="none" anchor="ctr">
            <a:flatTx/>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03" name="AutoShape 5"/>
          <p:cNvSpPr>
            <a:spLocks noChangeArrowheads="1"/>
          </p:cNvSpPr>
          <p:nvPr/>
        </p:nvSpPr>
        <p:spPr bwMode="auto">
          <a:xfrm>
            <a:off x="1763713" y="3514725"/>
            <a:ext cx="649287" cy="431800"/>
          </a:xfrm>
          <a:prstGeom prst="rightArrow">
            <a:avLst>
              <a:gd name="adj1" fmla="val 50000"/>
              <a:gd name="adj2" fmla="val 36722"/>
            </a:avLst>
          </a:prstGeom>
          <a:solidFill>
            <a:srgbClr val="FFCC99"/>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04" name="Rectangle 6"/>
          <p:cNvSpPr>
            <a:spLocks noChangeArrowheads="1"/>
          </p:cNvSpPr>
          <p:nvPr/>
        </p:nvSpPr>
        <p:spPr bwMode="auto">
          <a:xfrm>
            <a:off x="2411413" y="3659188"/>
            <a:ext cx="935037" cy="360362"/>
          </a:xfrm>
          <a:prstGeom prst="rect">
            <a:avLst/>
          </a:prstGeom>
          <a:solidFill>
            <a:srgbClr val="FF9900"/>
          </a:solidFill>
          <a:ln w="9525" cap="flat" algn="ctr">
            <a:prstDash val="solid"/>
            <a:miter lim="800000"/>
            <a:headEnd type="none" w="med" len="med"/>
            <a:tailEnd type="none" w="med" len="med"/>
          </a:ln>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p:spPr>
        <p:txBody>
          <a:bodyPr wrap="none" anchor="ctr">
            <a:flatTx/>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05" name="Rectangle 7"/>
          <p:cNvSpPr>
            <a:spLocks noChangeArrowheads="1"/>
          </p:cNvSpPr>
          <p:nvPr/>
        </p:nvSpPr>
        <p:spPr bwMode="auto">
          <a:xfrm>
            <a:off x="7596188" y="3443288"/>
            <a:ext cx="647700" cy="719137"/>
          </a:xfrm>
          <a:prstGeom prst="rect">
            <a:avLst/>
          </a:prstGeom>
          <a:solidFill>
            <a:srgbClr val="FF9900"/>
          </a:solidFill>
          <a:ln w="9525" cap="flat" algn="ctr">
            <a:prstDash val="solid"/>
            <a:miter lim="800000"/>
            <a:headEnd type="none" w="med" len="med"/>
            <a:tailEnd type="none" w="med" len="med"/>
          </a:ln>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p:spPr>
        <p:txBody>
          <a:bodyPr wrap="none" anchor="ctr">
            <a:flatTx/>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06" name="AutoShape 8"/>
          <p:cNvSpPr>
            <a:spLocks noChangeArrowheads="1"/>
          </p:cNvSpPr>
          <p:nvPr/>
        </p:nvSpPr>
        <p:spPr bwMode="auto">
          <a:xfrm>
            <a:off x="1187450" y="2651125"/>
            <a:ext cx="360363" cy="576263"/>
          </a:xfrm>
          <a:prstGeom prst="downArrow">
            <a:avLst>
              <a:gd name="adj1" fmla="val 50000"/>
              <a:gd name="adj2" fmla="val 39978"/>
            </a:avLst>
          </a:prstGeom>
          <a:solidFill>
            <a:srgbClr val="99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07" name="AutoShape 9"/>
          <p:cNvSpPr>
            <a:spLocks noChangeArrowheads="1"/>
          </p:cNvSpPr>
          <p:nvPr/>
        </p:nvSpPr>
        <p:spPr bwMode="auto">
          <a:xfrm>
            <a:off x="7740650" y="4233863"/>
            <a:ext cx="360363" cy="576262"/>
          </a:xfrm>
          <a:prstGeom prst="downArrow">
            <a:avLst>
              <a:gd name="adj1" fmla="val 50000"/>
              <a:gd name="adj2" fmla="val 39978"/>
            </a:avLst>
          </a:prstGeom>
          <a:solidFill>
            <a:srgbClr val="99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08" name="AutoShape 10"/>
          <p:cNvSpPr>
            <a:spLocks noChangeArrowheads="1"/>
          </p:cNvSpPr>
          <p:nvPr/>
        </p:nvSpPr>
        <p:spPr bwMode="auto">
          <a:xfrm>
            <a:off x="6946900" y="3514725"/>
            <a:ext cx="649288" cy="431800"/>
          </a:xfrm>
          <a:prstGeom prst="rightArrow">
            <a:avLst>
              <a:gd name="adj1" fmla="val 50000"/>
              <a:gd name="adj2" fmla="val 36722"/>
            </a:avLst>
          </a:prstGeom>
          <a:solidFill>
            <a:srgbClr val="FFCC99"/>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09" name="Text Box 11"/>
          <p:cNvSpPr>
            <a:spLocks noChangeArrowheads="1"/>
          </p:cNvSpPr>
          <p:nvPr/>
        </p:nvSpPr>
        <p:spPr bwMode="auto">
          <a:xfrm>
            <a:off x="971550" y="3659188"/>
            <a:ext cx="647700" cy="274637"/>
          </a:xfrm>
          <a:prstGeom prst="rect">
            <a:avLst/>
          </a:prstGeom>
          <a:solidFill>
            <a:srgbClr val="0099CC"/>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zh-CN" altLang="en-US" sz="1400" b="1">
                <a:solidFill>
                  <a:srgbClr val="FF0000"/>
                </a:solidFill>
                <a:latin typeface="华文细黑" panose="02010600040101010101" pitchFamily="2" charset="-122"/>
                <a:ea typeface="华文细黑" panose="02010600040101010101" pitchFamily="2" charset="-122"/>
              </a:rPr>
              <a:t>信息包</a:t>
            </a:r>
            <a:endParaRPr lang="zh-CN" altLang="en-US" sz="1400" b="1">
              <a:solidFill>
                <a:srgbClr val="FF0000"/>
              </a:solidFill>
              <a:latin typeface="华文细黑" panose="02010600040101010101" pitchFamily="2" charset="-122"/>
              <a:ea typeface="华文细黑" panose="02010600040101010101" pitchFamily="2" charset="-122"/>
            </a:endParaRPr>
          </a:p>
        </p:txBody>
      </p:sp>
      <p:sp>
        <p:nvSpPr>
          <p:cNvPr id="3210" name="Text Box 12"/>
          <p:cNvSpPr>
            <a:spLocks noChangeArrowheads="1"/>
          </p:cNvSpPr>
          <p:nvPr/>
        </p:nvSpPr>
        <p:spPr bwMode="auto">
          <a:xfrm>
            <a:off x="2411413" y="3659188"/>
            <a:ext cx="9366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en-US" altLang="zh-CN" sz="1400">
                <a:latin typeface="华文细黑" panose="02010600040101010101" pitchFamily="2" charset="-122"/>
                <a:ea typeface="华文细黑" panose="02010600040101010101" pitchFamily="2" charset="-122"/>
              </a:rPr>
              <a:t>STM-N</a:t>
            </a:r>
            <a:endParaRPr lang="en-US" altLang="zh-CN" sz="1400">
              <a:latin typeface="华文细黑" panose="02010600040101010101" pitchFamily="2" charset="-122"/>
              <a:ea typeface="华文细黑" panose="02010600040101010101" pitchFamily="2" charset="-122"/>
            </a:endParaRPr>
          </a:p>
        </p:txBody>
      </p:sp>
      <p:sp>
        <p:nvSpPr>
          <p:cNvPr id="3211" name="Text Box 13"/>
          <p:cNvSpPr>
            <a:spLocks noChangeArrowheads="1"/>
          </p:cNvSpPr>
          <p:nvPr/>
        </p:nvSpPr>
        <p:spPr bwMode="auto">
          <a:xfrm>
            <a:off x="5795963" y="3641725"/>
            <a:ext cx="936625" cy="304800"/>
          </a:xfrm>
          <a:prstGeom prst="rect">
            <a:avLst/>
          </a:prstGeom>
          <a:solidFill>
            <a:srgbClr val="FF9900"/>
          </a:solidFill>
          <a:ln w="9525" cap="flat" algn="ctr">
            <a:prstDash val="solid"/>
            <a:miter lim="800000"/>
            <a:headEnd type="none" w="med" len="med"/>
            <a:tailEnd type="none" w="med" len="med"/>
          </a:ln>
          <a:scene3d>
            <a:camera prst="legacyObliqueTopRight"/>
            <a:lightRig rig="legacyFlat3" dir="b"/>
          </a:scene3d>
          <a:sp3d extrusionH="430200" prstMaterial="legacyMatte">
            <a:bevelT w="13500" h="13500" prst="angle"/>
            <a:bevelB w="13500" h="13500" prst="angle"/>
            <a:extrusionClr>
              <a:srgbClr val="FF9900"/>
            </a:extrusionClr>
            <a:contourClr>
              <a:srgbClr val="FF9900"/>
            </a:contourClr>
          </a:sp3d>
        </p:spPr>
        <p:txBody>
          <a:bodyPr wrap="none" anchor="ctr">
            <a:flatTx/>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en-US" altLang="zh-CN" sz="1400">
                <a:latin typeface="华文细黑" panose="02010600040101010101" pitchFamily="2" charset="-122"/>
                <a:ea typeface="华文细黑" panose="02010600040101010101" pitchFamily="2" charset="-122"/>
              </a:rPr>
              <a:t>STM-N</a:t>
            </a:r>
            <a:endParaRPr lang="en-US" altLang="zh-CN" sz="1400">
              <a:latin typeface="华文细黑" panose="02010600040101010101" pitchFamily="2" charset="-122"/>
              <a:ea typeface="华文细黑" panose="02010600040101010101" pitchFamily="2" charset="-122"/>
            </a:endParaRPr>
          </a:p>
        </p:txBody>
      </p:sp>
      <p:sp>
        <p:nvSpPr>
          <p:cNvPr id="3212" name="Text Box 14"/>
          <p:cNvSpPr>
            <a:spLocks noChangeArrowheads="1"/>
          </p:cNvSpPr>
          <p:nvPr/>
        </p:nvSpPr>
        <p:spPr bwMode="auto">
          <a:xfrm>
            <a:off x="7596188" y="3659188"/>
            <a:ext cx="647700" cy="274637"/>
          </a:xfrm>
          <a:prstGeom prst="rect">
            <a:avLst/>
          </a:prstGeom>
          <a:solidFill>
            <a:srgbClr val="0099CC"/>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zh-CN" altLang="en-US" sz="1400" b="1">
                <a:solidFill>
                  <a:srgbClr val="FF0000"/>
                </a:solidFill>
                <a:latin typeface="华文细黑" panose="02010600040101010101" pitchFamily="2" charset="-122"/>
                <a:ea typeface="华文细黑" panose="02010600040101010101" pitchFamily="2" charset="-122"/>
              </a:rPr>
              <a:t>信息包</a:t>
            </a:r>
            <a:endParaRPr lang="zh-CN" altLang="en-US" sz="1400" b="1">
              <a:solidFill>
                <a:srgbClr val="FF0000"/>
              </a:solidFill>
              <a:latin typeface="华文细黑" panose="02010600040101010101" pitchFamily="2" charset="-122"/>
              <a:ea typeface="华文细黑" panose="02010600040101010101" pitchFamily="2" charset="-122"/>
            </a:endParaRPr>
          </a:p>
        </p:txBody>
      </p:sp>
      <p:sp>
        <p:nvSpPr>
          <p:cNvPr id="3213" name="Text Box 15"/>
          <p:cNvSpPr>
            <a:spLocks noChangeArrowheads="1"/>
          </p:cNvSpPr>
          <p:nvPr/>
        </p:nvSpPr>
        <p:spPr bwMode="auto">
          <a:xfrm>
            <a:off x="684213" y="2001838"/>
            <a:ext cx="1760537"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buSzPct val="100000"/>
            </a:pPr>
            <a:r>
              <a:rPr lang="en-US" altLang="zh-CN">
                <a:latin typeface="FrutigerNext LT Regular"/>
                <a:ea typeface="华文细黑" panose="02010600040101010101" pitchFamily="2" charset="-122"/>
              </a:rPr>
              <a:t>PDH/ATM/IP</a:t>
            </a:r>
            <a:endParaRPr lang="en-US" altLang="zh-CN">
              <a:latin typeface="FrutigerNext LT Regular"/>
              <a:ea typeface="华文细黑" panose="02010600040101010101" pitchFamily="2" charset="-122"/>
            </a:endParaRPr>
          </a:p>
          <a:p>
            <a:pPr algn="ctr" eaLnBrk="0" hangingPunct="0">
              <a:buSzPct val="100000"/>
            </a:pPr>
            <a:r>
              <a:rPr lang="zh-CN" altLang="en-US">
                <a:latin typeface="FrutigerNext LT Regular"/>
                <a:ea typeface="华文细黑" panose="02010600040101010101" pitchFamily="2" charset="-122"/>
              </a:rPr>
              <a:t>信号</a:t>
            </a:r>
            <a:endParaRPr lang="zh-CN" altLang="en-US">
              <a:latin typeface="FrutigerNext LT Regular"/>
              <a:ea typeface="华文细黑" panose="02010600040101010101" pitchFamily="2" charset="-122"/>
            </a:endParaRPr>
          </a:p>
        </p:txBody>
      </p:sp>
      <p:sp>
        <p:nvSpPr>
          <p:cNvPr id="3214" name="Text Box 16"/>
          <p:cNvSpPr>
            <a:spLocks noChangeArrowheads="1"/>
          </p:cNvSpPr>
          <p:nvPr/>
        </p:nvSpPr>
        <p:spPr bwMode="auto">
          <a:xfrm>
            <a:off x="6900863" y="4810125"/>
            <a:ext cx="17748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buSzPct val="100000"/>
            </a:pPr>
            <a:r>
              <a:rPr lang="en-US" altLang="zh-CN">
                <a:latin typeface="FrutigerNext LT Regular"/>
                <a:ea typeface="华文细黑" panose="02010600040101010101" pitchFamily="2" charset="-122"/>
              </a:rPr>
              <a:t>PDH/ATM/IP</a:t>
            </a:r>
            <a:endParaRPr lang="en-US" altLang="zh-CN">
              <a:latin typeface="FrutigerNext LT Regular"/>
              <a:ea typeface="华文细黑" panose="02010600040101010101" pitchFamily="2" charset="-122"/>
            </a:endParaRPr>
          </a:p>
          <a:p>
            <a:pPr algn="ctr" eaLnBrk="0" hangingPunct="0">
              <a:buSzPct val="100000"/>
            </a:pPr>
            <a:r>
              <a:rPr lang="zh-CN" altLang="en-US">
                <a:latin typeface="FrutigerNext LT Regular"/>
                <a:ea typeface="华文细黑" panose="02010600040101010101" pitchFamily="2" charset="-122"/>
              </a:rPr>
              <a:t>信号</a:t>
            </a:r>
            <a:endParaRPr lang="zh-CN" altLang="en-US">
              <a:latin typeface="FrutigerNext LT Regular"/>
              <a:ea typeface="华文细黑" panose="02010600040101010101" pitchFamily="2" charset="-122"/>
            </a:endParaRPr>
          </a:p>
        </p:txBody>
      </p:sp>
      <p:sp>
        <p:nvSpPr>
          <p:cNvPr id="3215" name="Text Box 17"/>
          <p:cNvSpPr>
            <a:spLocks noChangeArrowheads="1"/>
          </p:cNvSpPr>
          <p:nvPr/>
        </p:nvSpPr>
        <p:spPr bwMode="auto">
          <a:xfrm>
            <a:off x="1547813" y="2794000"/>
            <a:ext cx="720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zh-CN" altLang="en-US" sz="1400" b="1">
                <a:latin typeface="Arial" panose="020B0604020202020204" pitchFamily="34" charset="0"/>
                <a:ea typeface="华文细黑" panose="02010600040101010101" pitchFamily="2" charset="-122"/>
              </a:rPr>
              <a:t>打包</a:t>
            </a:r>
            <a:endParaRPr lang="zh-CN" altLang="en-US" sz="1400" b="1">
              <a:latin typeface="Arial" panose="020B0604020202020204" pitchFamily="34" charset="0"/>
              <a:ea typeface="华文细黑" panose="02010600040101010101" pitchFamily="2" charset="-122"/>
            </a:endParaRPr>
          </a:p>
        </p:txBody>
      </p:sp>
      <p:sp>
        <p:nvSpPr>
          <p:cNvPr id="3216" name="Text Box 18"/>
          <p:cNvSpPr>
            <a:spLocks noChangeArrowheads="1"/>
          </p:cNvSpPr>
          <p:nvPr/>
        </p:nvSpPr>
        <p:spPr bwMode="auto">
          <a:xfrm>
            <a:off x="7954963" y="4319588"/>
            <a:ext cx="7207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zh-CN" altLang="en-US" sz="1400" b="1">
                <a:latin typeface="华文细黑" panose="02010600040101010101" pitchFamily="2" charset="-122"/>
                <a:ea typeface="华文细黑" panose="02010600040101010101" pitchFamily="2" charset="-122"/>
              </a:rPr>
              <a:t>拆包</a:t>
            </a:r>
            <a:endParaRPr lang="zh-CN" altLang="en-US" sz="1400" b="1">
              <a:latin typeface="华文细黑" panose="02010600040101010101" pitchFamily="2" charset="-122"/>
              <a:ea typeface="华文细黑" panose="02010600040101010101" pitchFamily="2" charset="-122"/>
            </a:endParaRPr>
          </a:p>
        </p:txBody>
      </p:sp>
      <p:grpSp>
        <p:nvGrpSpPr>
          <p:cNvPr id="3217" name="Group 145"/>
          <p:cNvGrpSpPr/>
          <p:nvPr/>
        </p:nvGrpSpPr>
        <p:grpSpPr bwMode="auto">
          <a:xfrm>
            <a:off x="3922713" y="3298825"/>
            <a:ext cx="1370012" cy="792163"/>
            <a:chOff x="2744" y="1580"/>
            <a:chExt cx="1225" cy="635"/>
          </a:xfrm>
        </p:grpSpPr>
        <p:sp>
          <p:nvSpPr>
            <p:cNvPr id="3218" name="Freeform 20" descr="Moln02"/>
            <p:cNvSpPr/>
            <p:nvPr/>
          </p:nvSpPr>
          <p:spPr bwMode="auto">
            <a:xfrm>
              <a:off x="2744" y="1580"/>
              <a:ext cx="1225" cy="635"/>
            </a:xfrm>
            <a:custGeom>
              <a:avLst/>
              <a:gdLst>
                <a:gd name="T0" fmla="*/ 449 w 905"/>
                <a:gd name="T1" fmla="*/ 568 h 634"/>
                <a:gd name="T2" fmla="*/ 258 w 905"/>
                <a:gd name="T3" fmla="*/ 532 h 634"/>
                <a:gd name="T4" fmla="*/ 97 w 905"/>
                <a:gd name="T5" fmla="*/ 376 h 634"/>
                <a:gd name="T6" fmla="*/ 152 w 905"/>
                <a:gd name="T7" fmla="*/ 228 h 634"/>
                <a:gd name="T8" fmla="*/ 256 w 905"/>
                <a:gd name="T9" fmla="*/ 168 h 634"/>
                <a:gd name="T10" fmla="*/ 378 w 905"/>
                <a:gd name="T11" fmla="*/ 93 h 634"/>
                <a:gd name="T12" fmla="*/ 501 w 905"/>
                <a:gd name="T13" fmla="*/ 73 h 634"/>
                <a:gd name="T14" fmla="*/ 737 w 905"/>
                <a:gd name="T15" fmla="*/ 134 h 634"/>
                <a:gd name="T16" fmla="*/ 827 w 905"/>
                <a:gd name="T17" fmla="*/ 265 h 634"/>
                <a:gd name="T18" fmla="*/ 829 w 905"/>
                <a:gd name="T19" fmla="*/ 409 h 634"/>
                <a:gd name="T20" fmla="*/ 672 w 905"/>
                <a:gd name="T21" fmla="*/ 522 h 634"/>
                <a:gd name="T22" fmla="*/ 449 w 905"/>
                <a:gd name="T23" fmla="*/ 568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905" h="634">
                  <a:moveTo>
                    <a:pt x="449" y="568"/>
                  </a:moveTo>
                  <a:cubicBezTo>
                    <a:pt x="406" y="631"/>
                    <a:pt x="280" y="606"/>
                    <a:pt x="258" y="532"/>
                  </a:cubicBezTo>
                  <a:cubicBezTo>
                    <a:pt x="201" y="564"/>
                    <a:pt x="38" y="484"/>
                    <a:pt x="97" y="376"/>
                  </a:cubicBezTo>
                  <a:cubicBezTo>
                    <a:pt x="0" y="344"/>
                    <a:pt x="45" y="194"/>
                    <a:pt x="152" y="228"/>
                  </a:cubicBezTo>
                  <a:cubicBezTo>
                    <a:pt x="130" y="176"/>
                    <a:pt x="208" y="141"/>
                    <a:pt x="256" y="168"/>
                  </a:cubicBezTo>
                  <a:cubicBezTo>
                    <a:pt x="246" y="113"/>
                    <a:pt x="300" y="67"/>
                    <a:pt x="378" y="93"/>
                  </a:cubicBezTo>
                  <a:cubicBezTo>
                    <a:pt x="384" y="40"/>
                    <a:pt x="473" y="25"/>
                    <a:pt x="501" y="73"/>
                  </a:cubicBezTo>
                  <a:cubicBezTo>
                    <a:pt x="574" y="0"/>
                    <a:pt x="723" y="52"/>
                    <a:pt x="737" y="134"/>
                  </a:cubicBezTo>
                  <a:cubicBezTo>
                    <a:pt x="813" y="109"/>
                    <a:pt x="866" y="211"/>
                    <a:pt x="827" y="265"/>
                  </a:cubicBezTo>
                  <a:cubicBezTo>
                    <a:pt x="903" y="292"/>
                    <a:pt x="905" y="388"/>
                    <a:pt x="829" y="409"/>
                  </a:cubicBezTo>
                  <a:cubicBezTo>
                    <a:pt x="852" y="473"/>
                    <a:pt x="739" y="551"/>
                    <a:pt x="672" y="522"/>
                  </a:cubicBezTo>
                  <a:cubicBezTo>
                    <a:pt x="671" y="610"/>
                    <a:pt x="502" y="634"/>
                    <a:pt x="449" y="568"/>
                  </a:cubicBezTo>
                  <a:close/>
                </a:path>
              </a:pathLst>
            </a:custGeom>
            <a:blipFill dpi="0" rotWithShape="0">
              <a:blip r:embed="rId1"/>
              <a:srcRect/>
              <a:tile tx="0" ty="0" sx="100000" sy="100000" flip="none" algn="tl"/>
            </a:blipFill>
            <a:ln w="28575" cap="flat" algn="ctr">
              <a:solidFill>
                <a:srgbClr val="99B4DD"/>
              </a:solidFill>
              <a:prstDash val="solid"/>
              <a:round/>
              <a:headEnd type="none" w="med" len="med"/>
              <a:tailEnd type="none" w="med" len="med"/>
            </a:ln>
          </p:spPr>
          <p:txBody>
            <a:bodyPr rot="10800000" vert="eaVert"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19" name="Rectangle 21"/>
            <p:cNvSpPr>
              <a:spLocks noChangeArrowheads="1"/>
            </p:cNvSpPr>
            <p:nvPr/>
          </p:nvSpPr>
          <p:spPr bwMode="auto">
            <a:xfrm>
              <a:off x="2855" y="1712"/>
              <a:ext cx="1001" cy="4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06683" tIns="53340" rIns="106683" bIns="53340" anchor="ctr"/>
            <a:lstStyle>
              <a:lvl1pPr defTabSz="10668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1066800">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1066800">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1066800">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1066800">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10668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10668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10668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1066800"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kumimoji="1" lang="zh-CN" altLang="zh-CN" sz="1400">
                <a:latin typeface="华文细黑" panose="02010600040101010101" pitchFamily="2" charset="-122"/>
                <a:ea typeface="华文细黑" panose="02010600040101010101" pitchFamily="2" charset="-122"/>
              </a:endParaRPr>
            </a:p>
          </p:txBody>
        </p:sp>
      </p:grpSp>
      <p:sp>
        <p:nvSpPr>
          <p:cNvPr id="3220" name="AutoShape 22"/>
          <p:cNvSpPr>
            <a:spLocks noChangeArrowheads="1"/>
          </p:cNvSpPr>
          <p:nvPr/>
        </p:nvSpPr>
        <p:spPr bwMode="auto">
          <a:xfrm>
            <a:off x="3490913" y="3443288"/>
            <a:ext cx="504825" cy="503237"/>
          </a:xfrm>
          <a:prstGeom prst="rightArrow">
            <a:avLst>
              <a:gd name="adj1" fmla="val 50000"/>
              <a:gd name="adj2" fmla="val 24498"/>
            </a:avLst>
          </a:prstGeom>
          <a:solidFill>
            <a:srgbClr val="FFCC99"/>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21" name="AutoShape 23"/>
          <p:cNvSpPr>
            <a:spLocks noChangeArrowheads="1"/>
          </p:cNvSpPr>
          <p:nvPr/>
        </p:nvSpPr>
        <p:spPr bwMode="auto">
          <a:xfrm>
            <a:off x="5291138" y="3514725"/>
            <a:ext cx="504825" cy="431800"/>
          </a:xfrm>
          <a:prstGeom prst="rightArrow">
            <a:avLst>
              <a:gd name="adj1" fmla="val 50000"/>
              <a:gd name="adj2" fmla="val 28557"/>
            </a:avLst>
          </a:prstGeom>
          <a:solidFill>
            <a:srgbClr val="FFCC99"/>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22" name="Text Box 24"/>
          <p:cNvSpPr>
            <a:spLocks noChangeArrowheads="1"/>
          </p:cNvSpPr>
          <p:nvPr/>
        </p:nvSpPr>
        <p:spPr bwMode="auto">
          <a:xfrm>
            <a:off x="4067175" y="3533775"/>
            <a:ext cx="1152525"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en-US" altLang="zh-CN" sz="1400">
                <a:solidFill>
                  <a:srgbClr val="990000"/>
                </a:solidFill>
                <a:latin typeface="华文细黑" panose="02010600040101010101" pitchFamily="2" charset="-122"/>
                <a:ea typeface="华文细黑" panose="02010600040101010101" pitchFamily="2" charset="-122"/>
              </a:rPr>
              <a:t>SDH</a:t>
            </a:r>
            <a:r>
              <a:rPr lang="zh-CN" altLang="en-US" sz="1400">
                <a:solidFill>
                  <a:srgbClr val="990000"/>
                </a:solidFill>
                <a:latin typeface="华文细黑" panose="02010600040101010101" pitchFamily="2" charset="-122"/>
                <a:ea typeface="华文细黑" panose="02010600040101010101" pitchFamily="2" charset="-122"/>
              </a:rPr>
              <a:t>网络</a:t>
            </a:r>
            <a:endParaRPr lang="zh-CN" altLang="en-US" sz="1400">
              <a:solidFill>
                <a:srgbClr val="990000"/>
              </a:solidFill>
              <a:latin typeface="华文细黑" panose="02010600040101010101" pitchFamily="2" charset="-122"/>
              <a:ea typeface="华文细黑" panose="02010600040101010101" pitchFamily="2" charset="-122"/>
            </a:endParaRPr>
          </a:p>
        </p:txBody>
      </p:sp>
      <p:sp>
        <p:nvSpPr>
          <p:cNvPr id="3223" name="Text Box 25"/>
          <p:cNvSpPr>
            <a:spLocks noChangeArrowheads="1"/>
          </p:cNvSpPr>
          <p:nvPr/>
        </p:nvSpPr>
        <p:spPr bwMode="auto">
          <a:xfrm>
            <a:off x="1763713" y="3586163"/>
            <a:ext cx="576262" cy="304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zh-CN" altLang="en-US" sz="1400">
                <a:latin typeface="华文细黑" panose="02010600040101010101" pitchFamily="2" charset="-122"/>
                <a:ea typeface="华文细黑" panose="02010600040101010101" pitchFamily="2" charset="-122"/>
              </a:rPr>
              <a:t>复用</a:t>
            </a:r>
            <a:endParaRPr lang="zh-CN" altLang="en-US" sz="1400">
              <a:latin typeface="华文细黑" panose="02010600040101010101" pitchFamily="2" charset="-122"/>
              <a:ea typeface="华文细黑" panose="02010600040101010101" pitchFamily="2" charset="-122"/>
            </a:endParaRPr>
          </a:p>
        </p:txBody>
      </p:sp>
      <p:sp>
        <p:nvSpPr>
          <p:cNvPr id="3224" name="Text Box 26"/>
          <p:cNvSpPr>
            <a:spLocks noChangeArrowheads="1"/>
          </p:cNvSpPr>
          <p:nvPr/>
        </p:nvSpPr>
        <p:spPr bwMode="auto">
          <a:xfrm>
            <a:off x="6948488" y="3586163"/>
            <a:ext cx="647700"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zh-CN" altLang="en-US" sz="1400">
                <a:latin typeface="华文细黑" panose="02010600040101010101" pitchFamily="2" charset="-122"/>
                <a:ea typeface="华文细黑" panose="02010600040101010101" pitchFamily="2" charset="-122"/>
              </a:rPr>
              <a:t>解复用</a:t>
            </a:r>
            <a:endParaRPr lang="zh-CN" altLang="en-US" sz="1400">
              <a:latin typeface="华文细黑" panose="02010600040101010101" pitchFamily="2" charset="-122"/>
              <a:ea typeface="华文细黑" panose="02010600040101010101" pitchFamily="2" charset="-122"/>
            </a:endParaRPr>
          </a:p>
        </p:txBody>
      </p:sp>
      <p:sp>
        <p:nvSpPr>
          <p:cNvPr id="3225" name="Text Box 27"/>
          <p:cNvSpPr>
            <a:spLocks noChangeArrowheads="1"/>
          </p:cNvSpPr>
          <p:nvPr/>
        </p:nvSpPr>
        <p:spPr bwMode="auto">
          <a:xfrm>
            <a:off x="3492500" y="3586163"/>
            <a:ext cx="5032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zh-CN" altLang="en-US" sz="1400">
                <a:latin typeface="华文细黑" panose="02010600040101010101" pitchFamily="2" charset="-122"/>
                <a:ea typeface="华文细黑" panose="02010600040101010101" pitchFamily="2" charset="-122"/>
              </a:rPr>
              <a:t>传输</a:t>
            </a:r>
            <a:endParaRPr lang="zh-CN" altLang="en-US" sz="1400">
              <a:latin typeface="华文细黑" panose="02010600040101010101" pitchFamily="2" charset="-122"/>
              <a:ea typeface="华文细黑" panose="02010600040101010101" pitchFamily="2" charset="-122"/>
            </a:endParaRPr>
          </a:p>
        </p:txBody>
      </p:sp>
      <p:sp>
        <p:nvSpPr>
          <p:cNvPr id="3226" name="Text Box 28"/>
          <p:cNvSpPr>
            <a:spLocks noChangeArrowheads="1"/>
          </p:cNvSpPr>
          <p:nvPr/>
        </p:nvSpPr>
        <p:spPr bwMode="auto">
          <a:xfrm>
            <a:off x="5219700" y="3586163"/>
            <a:ext cx="503238" cy="5175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78422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78422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spcBef>
                <a:spcPct val="50000"/>
              </a:spcBef>
              <a:buSzPct val="100000"/>
            </a:pPr>
            <a:r>
              <a:rPr lang="zh-CN" altLang="en-US" sz="1400">
                <a:latin typeface="华文细黑" panose="02010600040101010101" pitchFamily="2" charset="-122"/>
                <a:ea typeface="华文细黑" panose="02010600040101010101" pitchFamily="2" charset="-122"/>
              </a:rPr>
              <a:t>传输</a:t>
            </a:r>
            <a:endParaRPr lang="zh-CN" altLang="en-US" sz="1400">
              <a:latin typeface="华文细黑" panose="02010600040101010101" pitchFamily="2" charset="-122"/>
              <a:ea typeface="华文细黑" panose="02010600040101010101" pitchFamily="2" charset="-122"/>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9" name="Rectangle 2"/>
          <p:cNvSpPr>
            <a:spLocks noChangeArrowheads="1"/>
          </p:cNvSpPr>
          <p:nvPr>
            <p:ph type="title" idx="4294967295"/>
          </p:nvPr>
        </p:nvSpPr>
        <p:spPr>
          <a:xfrm>
            <a:off x="177800" y="358775"/>
            <a:ext cx="8702675" cy="868363"/>
          </a:xfrm>
        </p:spPr>
        <p:txBody>
          <a:bodyPr/>
          <a:lstStyle/>
          <a:p>
            <a:pPr eaLnBrk="1" hangingPunct="1"/>
            <a:r>
              <a:rPr lang="en-US" altLang="zh-CN" sz="3100">
                <a:latin typeface="华文新魏" panose="02010800040101010101" pitchFamily="2" charset="-122"/>
                <a:ea typeface="华文新魏" panose="02010800040101010101" pitchFamily="2" charset="-122"/>
              </a:rPr>
              <a:t>MSTP</a:t>
            </a:r>
            <a:r>
              <a:rPr lang="zh-CN" altLang="en-US" sz="3100">
                <a:latin typeface="华文新魏" panose="02010800040101010101" pitchFamily="2" charset="-122"/>
                <a:ea typeface="华文新魏" panose="02010800040101010101" pitchFamily="2" charset="-122"/>
              </a:rPr>
              <a:t>（多业务传送平台）</a:t>
            </a:r>
            <a:r>
              <a:rPr lang="en-US" altLang="zh-CN" sz="3100">
                <a:latin typeface="华文新魏" panose="02010800040101010101" pitchFamily="2" charset="-122"/>
                <a:ea typeface="华文新魏" panose="02010800040101010101" pitchFamily="2" charset="-122"/>
              </a:rPr>
              <a:t>/ASON</a:t>
            </a:r>
            <a:r>
              <a:rPr lang="zh-CN" altLang="en-US" sz="3100">
                <a:latin typeface="华文新魏" panose="02010800040101010101" pitchFamily="2" charset="-122"/>
                <a:ea typeface="华文新魏" panose="02010800040101010101" pitchFamily="2" charset="-122"/>
              </a:rPr>
              <a:t>（自动光交换网络）</a:t>
            </a:r>
            <a:endParaRPr lang="zh-CN" altLang="en-US" sz="3100">
              <a:latin typeface="华文新魏" panose="02010800040101010101" pitchFamily="2" charset="-122"/>
              <a:ea typeface="华文新魏" panose="02010800040101010101" pitchFamily="2" charset="-122"/>
            </a:endParaRPr>
          </a:p>
        </p:txBody>
      </p:sp>
      <p:grpSp>
        <p:nvGrpSpPr>
          <p:cNvPr id="3230" name="Group 158"/>
          <p:cNvGrpSpPr/>
          <p:nvPr/>
        </p:nvGrpSpPr>
        <p:grpSpPr bwMode="auto">
          <a:xfrm>
            <a:off x="323850" y="1195388"/>
            <a:ext cx="8820150" cy="3392487"/>
            <a:chOff x="212" y="972"/>
            <a:chExt cx="5556" cy="2137"/>
          </a:xfrm>
        </p:grpSpPr>
        <p:grpSp>
          <p:nvGrpSpPr>
            <p:cNvPr id="3231" name="Group 159"/>
            <p:cNvGrpSpPr/>
            <p:nvPr/>
          </p:nvGrpSpPr>
          <p:grpSpPr bwMode="auto">
            <a:xfrm>
              <a:off x="428" y="972"/>
              <a:ext cx="5340" cy="2137"/>
              <a:chOff x="216" y="930"/>
              <a:chExt cx="5340" cy="2137"/>
            </a:xfrm>
          </p:grpSpPr>
          <p:sp>
            <p:nvSpPr>
              <p:cNvPr id="3232" name="Oval 5"/>
              <p:cNvSpPr>
                <a:spLocks noChangeArrowheads="1"/>
              </p:cNvSpPr>
              <p:nvPr/>
            </p:nvSpPr>
            <p:spPr bwMode="auto">
              <a:xfrm>
                <a:off x="1837" y="1464"/>
                <a:ext cx="1838" cy="1197"/>
              </a:xfrm>
              <a:prstGeom prst="ellipse">
                <a:avLst/>
              </a:prstGeom>
              <a:solidFill>
                <a:srgbClr val="00CCFF"/>
              </a:solidFill>
              <a:ln w="9525" cap="flat" algn="ctr">
                <a:solidFill>
                  <a:srgbClr val="000000"/>
                </a:solidFill>
                <a:prstDash val="solid"/>
                <a:round/>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33" name="Oval 6"/>
              <p:cNvSpPr>
                <a:spLocks noChangeArrowheads="1"/>
              </p:cNvSpPr>
              <p:nvPr/>
            </p:nvSpPr>
            <p:spPr bwMode="auto">
              <a:xfrm>
                <a:off x="1918" y="1540"/>
                <a:ext cx="1676" cy="1053"/>
              </a:xfrm>
              <a:prstGeom prst="ellipse">
                <a:avLst/>
              </a:prstGeom>
              <a:solidFill>
                <a:srgbClr val="FFFF00"/>
              </a:solidFill>
              <a:ln w="9525" cap="flat" algn="ctr">
                <a:solidFill>
                  <a:srgbClr val="000000"/>
                </a:solidFill>
                <a:prstDash val="solid"/>
                <a:round/>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34" name="Oval 7"/>
              <p:cNvSpPr>
                <a:spLocks noChangeArrowheads="1"/>
              </p:cNvSpPr>
              <p:nvPr/>
            </p:nvSpPr>
            <p:spPr bwMode="auto">
              <a:xfrm>
                <a:off x="1984" y="1593"/>
                <a:ext cx="1544" cy="939"/>
              </a:xfrm>
              <a:prstGeom prst="ellipse">
                <a:avLst/>
              </a:prstGeom>
              <a:solidFill>
                <a:srgbClr val="FF3300"/>
              </a:solidFill>
              <a:ln w="9525" cap="flat" algn="ctr">
                <a:solidFill>
                  <a:srgbClr val="000000"/>
                </a:solidFill>
                <a:prstDash val="solid"/>
                <a:round/>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35" name="Oval 8"/>
              <p:cNvSpPr>
                <a:spLocks noChangeArrowheads="1"/>
              </p:cNvSpPr>
              <p:nvPr/>
            </p:nvSpPr>
            <p:spPr bwMode="auto">
              <a:xfrm>
                <a:off x="2058" y="1646"/>
                <a:ext cx="1396" cy="826"/>
              </a:xfrm>
              <a:prstGeom prst="ellipse">
                <a:avLst/>
              </a:prstGeom>
              <a:solidFill>
                <a:srgbClr val="FFFFFF"/>
              </a:solidFill>
              <a:ln w="9525" cap="flat" algn="ctr">
                <a:solidFill>
                  <a:srgbClr val="000000"/>
                </a:solidFill>
                <a:prstDash val="solid"/>
                <a:round/>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aphicFrame>
            <p:nvGraphicFramePr>
              <p:cNvPr id="3236" name="Object 9"/>
              <p:cNvGraphicFramePr>
                <a:graphicFrameLocks noChangeAspect="1"/>
              </p:cNvGraphicFramePr>
              <p:nvPr/>
            </p:nvGraphicFramePr>
            <p:xfrm>
              <a:off x="1837" y="1829"/>
              <a:ext cx="270" cy="442"/>
            </p:xfrm>
            <a:graphic>
              <a:graphicData uri="http://schemas.openxmlformats.org/presentationml/2006/ole">
                <mc:AlternateContent xmlns:mc="http://schemas.openxmlformats.org/markup-compatibility/2006">
                  <mc:Choice xmlns:v="urn:schemas-microsoft-com:vml" Requires="v">
                    <p:oleObj spid="_x0000_s119810" name="BMP 图象" r:id="rId1" imgW="1143000" imgH="1219200" progId="Paint.Picture">
                      <p:embed/>
                    </p:oleObj>
                  </mc:Choice>
                  <mc:Fallback>
                    <p:oleObj name="BMP 图象" r:id="rId1" imgW="1143000" imgH="1219200" progId="Paint.Picture">
                      <p:embed/>
                      <p:pic>
                        <p:nvPicPr>
                          <p:cNvPr id="0" name="Object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7" y="1829"/>
                            <a:ext cx="27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37" name="Object 10"/>
              <p:cNvGraphicFramePr>
                <a:graphicFrameLocks noChangeAspect="1"/>
              </p:cNvGraphicFramePr>
              <p:nvPr/>
            </p:nvGraphicFramePr>
            <p:xfrm>
              <a:off x="3410" y="1844"/>
              <a:ext cx="270" cy="442"/>
            </p:xfrm>
            <a:graphic>
              <a:graphicData uri="http://schemas.openxmlformats.org/presentationml/2006/ole">
                <mc:AlternateContent xmlns:mc="http://schemas.openxmlformats.org/markup-compatibility/2006">
                  <mc:Choice xmlns:v="urn:schemas-microsoft-com:vml" Requires="v">
                    <p:oleObj spid="_x0000_s119811" name="BMP 图象" r:id="rId3" imgW="1143000" imgH="1219200" progId="Paint.Picture">
                      <p:embed/>
                    </p:oleObj>
                  </mc:Choice>
                  <mc:Fallback>
                    <p:oleObj name="BMP 图象" r:id="rId3" imgW="1143000" imgH="1219200" progId="Paint.Picture">
                      <p:embed/>
                      <p:pic>
                        <p:nvPicPr>
                          <p:cNvPr id="0" name="Object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0" y="1844"/>
                            <a:ext cx="27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38" name="Object 11"/>
              <p:cNvGraphicFramePr>
                <a:graphicFrameLocks noChangeAspect="1"/>
              </p:cNvGraphicFramePr>
              <p:nvPr/>
            </p:nvGraphicFramePr>
            <p:xfrm>
              <a:off x="2631" y="1337"/>
              <a:ext cx="270" cy="442"/>
            </p:xfrm>
            <a:graphic>
              <a:graphicData uri="http://schemas.openxmlformats.org/presentationml/2006/ole">
                <mc:AlternateContent xmlns:mc="http://schemas.openxmlformats.org/markup-compatibility/2006">
                  <mc:Choice xmlns:v="urn:schemas-microsoft-com:vml" Requires="v">
                    <p:oleObj spid="_x0000_s119812" name="BMP 图象" r:id="rId4" imgW="1143000" imgH="1219200" progId="Paint.Picture">
                      <p:embed/>
                    </p:oleObj>
                  </mc:Choice>
                  <mc:Fallback>
                    <p:oleObj name="BMP 图象" r:id="rId4" imgW="1143000" imgH="1219200" progId="Paint.Picture">
                      <p:embed/>
                      <p:pic>
                        <p:nvPicPr>
                          <p:cNvPr id="0" name="Object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 y="1337"/>
                            <a:ext cx="27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239" name="Object 12"/>
              <p:cNvGraphicFramePr>
                <a:graphicFrameLocks noChangeAspect="1"/>
              </p:cNvGraphicFramePr>
              <p:nvPr/>
            </p:nvGraphicFramePr>
            <p:xfrm>
              <a:off x="2631" y="2352"/>
              <a:ext cx="270" cy="442"/>
            </p:xfrm>
            <a:graphic>
              <a:graphicData uri="http://schemas.openxmlformats.org/presentationml/2006/ole">
                <mc:AlternateContent xmlns:mc="http://schemas.openxmlformats.org/markup-compatibility/2006">
                  <mc:Choice xmlns:v="urn:schemas-microsoft-com:vml" Requires="v">
                    <p:oleObj spid="_x0000_s119813" name="BMP 图象" r:id="rId5" imgW="1143000" imgH="1219200" progId="Paint.Picture">
                      <p:embed/>
                    </p:oleObj>
                  </mc:Choice>
                  <mc:Fallback>
                    <p:oleObj name="BMP 图象" r:id="rId5" imgW="1143000" imgH="1219200" progId="Paint.Picture">
                      <p:embed/>
                      <p:pic>
                        <p:nvPicPr>
                          <p:cNvPr id="0" name="Object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1" y="2352"/>
                            <a:ext cx="270"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40" name="Line 13"/>
              <p:cNvSpPr>
                <a:spLocks noChangeShapeType="1"/>
              </p:cNvSpPr>
              <p:nvPr/>
            </p:nvSpPr>
            <p:spPr bwMode="auto">
              <a:xfrm flipV="1">
                <a:off x="2932" y="1108"/>
                <a:ext cx="618" cy="387"/>
              </a:xfrm>
              <a:prstGeom prst="line">
                <a:avLst/>
              </a:prstGeom>
              <a:noFill/>
              <a:ln w="28575" cap="flat" algn="ctr">
                <a:solidFill>
                  <a:srgbClr val="33CC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241" name="Line 14"/>
              <p:cNvSpPr>
                <a:spLocks noChangeShapeType="1"/>
              </p:cNvSpPr>
              <p:nvPr/>
            </p:nvSpPr>
            <p:spPr bwMode="auto">
              <a:xfrm flipV="1">
                <a:off x="3035" y="1290"/>
                <a:ext cx="529" cy="318"/>
              </a:xfrm>
              <a:prstGeom prst="line">
                <a:avLst/>
              </a:prstGeom>
              <a:noFill/>
              <a:ln w="28575" cap="flat" algn="ctr">
                <a:solidFill>
                  <a:srgbClr val="FFFF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242" name="Line 15"/>
              <p:cNvSpPr>
                <a:spLocks noChangeShapeType="1"/>
              </p:cNvSpPr>
              <p:nvPr/>
            </p:nvSpPr>
            <p:spPr bwMode="auto">
              <a:xfrm flipV="1">
                <a:off x="3182" y="1495"/>
                <a:ext cx="375" cy="219"/>
              </a:xfrm>
              <a:prstGeom prst="line">
                <a:avLst/>
              </a:prstGeom>
              <a:noFill/>
              <a:ln w="28575" cap="flat" algn="ctr">
                <a:solidFill>
                  <a:srgbClr val="FF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243" name="Text Box 16"/>
              <p:cNvSpPr>
                <a:spLocks noChangeArrowheads="1"/>
              </p:cNvSpPr>
              <p:nvPr/>
            </p:nvSpPr>
            <p:spPr bwMode="auto">
              <a:xfrm>
                <a:off x="3537" y="956"/>
                <a:ext cx="561" cy="152"/>
              </a:xfrm>
              <a:prstGeom prst="rect">
                <a:avLst/>
              </a:prstGeom>
              <a:noFill/>
              <a:ln w="9525" cap="flat" algn="ctr">
                <a:solidFill>
                  <a:srgbClr val="00FFFF"/>
                </a:solidFill>
                <a:prstDash val="solid"/>
                <a:miter lim="800000"/>
                <a:headEnd type="none" w="med" len="med"/>
                <a:tailEnd type="none" w="med" len="med"/>
              </a:ln>
              <a:effectLst>
                <a:outerShdw dist="17961" dir="2700000" algn="ctr" rotWithShape="0">
                  <a:srgbClr val="00FFFF"/>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80000"/>
                  </a:lnSpc>
                  <a:buClr>
                    <a:schemeClr val="tx1"/>
                  </a:buClr>
                  <a:buSzPct val="100000"/>
                </a:pPr>
                <a:r>
                  <a:rPr kumimoji="1" lang="en-US" altLang="zh-CN" sz="1200" b="1">
                    <a:effectLst>
                      <a:outerShdw blurRad="38100" dist="38100" dir="2700000" algn="tl">
                        <a:srgbClr val="C0C0C0"/>
                      </a:outerShdw>
                    </a:effectLst>
                    <a:latin typeface="Arial" panose="020B0604020202020204" pitchFamily="34" charset="0"/>
                    <a:ea typeface="宋体" panose="02010600030101010101" pitchFamily="2" charset="-122"/>
                  </a:rPr>
                  <a:t>SDH Ring</a:t>
                </a:r>
                <a:endParaRPr kumimoji="1" lang="en-US" altLang="zh-CN" sz="1200" b="1">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3244" name="Text Box 17"/>
              <p:cNvSpPr>
                <a:spLocks noChangeArrowheads="1"/>
              </p:cNvSpPr>
              <p:nvPr/>
            </p:nvSpPr>
            <p:spPr bwMode="auto">
              <a:xfrm>
                <a:off x="3563" y="1147"/>
                <a:ext cx="525" cy="148"/>
              </a:xfrm>
              <a:prstGeom prst="rect">
                <a:avLst/>
              </a:prstGeom>
              <a:noFill/>
              <a:ln w="9525" cap="flat" algn="ctr">
                <a:solidFill>
                  <a:srgbClr val="FFCC00"/>
                </a:solidFill>
                <a:prstDash val="solid"/>
                <a:miter lim="800000"/>
                <a:headEnd type="none" w="med" len="med"/>
                <a:tailEnd type="none" w="med" len="med"/>
              </a:ln>
              <a:effectLst>
                <a:outerShdw dist="17961" dir="2700000" algn="ctr" rotWithShape="0">
                  <a:srgbClr val="FFCC00"/>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80000"/>
                  </a:lnSpc>
                  <a:buClr>
                    <a:schemeClr val="tx1"/>
                  </a:buClr>
                  <a:buSzPct val="100000"/>
                </a:pPr>
                <a:r>
                  <a:rPr kumimoji="1" lang="en-US" altLang="zh-CN" sz="1200" b="1">
                    <a:effectLst>
                      <a:outerShdw blurRad="38100" dist="38100" dir="2700000" algn="tl">
                        <a:srgbClr val="C0C0C0"/>
                      </a:outerShdw>
                    </a:effectLst>
                    <a:latin typeface="Arial" panose="020B0604020202020204" pitchFamily="34" charset="0"/>
                    <a:ea typeface="宋体" panose="02010600030101010101" pitchFamily="2" charset="-122"/>
                  </a:rPr>
                  <a:t>VP    Ring</a:t>
                </a:r>
                <a:endParaRPr kumimoji="1" lang="en-US" altLang="zh-CN" sz="1200" b="1">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3245" name="Text Box 18"/>
              <p:cNvSpPr>
                <a:spLocks noChangeArrowheads="1"/>
              </p:cNvSpPr>
              <p:nvPr/>
            </p:nvSpPr>
            <p:spPr bwMode="auto">
              <a:xfrm>
                <a:off x="3553" y="1335"/>
                <a:ext cx="546" cy="152"/>
              </a:xfrm>
              <a:prstGeom prst="rect">
                <a:avLst/>
              </a:prstGeom>
              <a:noFill/>
              <a:ln w="9525" cap="flat" algn="ctr">
                <a:solidFill>
                  <a:srgbClr val="FF0000"/>
                </a:solidFill>
                <a:prstDash val="solid"/>
                <a:miter lim="800000"/>
                <a:headEnd type="none" w="med" len="med"/>
                <a:tailEnd type="none" w="med" len="med"/>
              </a:ln>
              <a:effectLst>
                <a:outerShdw dist="17961" dir="2700000" algn="ctr" rotWithShape="0">
                  <a:srgbClr val="FF0000"/>
                </a:outerShdw>
              </a:effectLst>
              <a:extLst>
                <a:ext uri="{909E8E84-426E-40DD-AFC4-6F175D3DCCD1}">
                  <a14:hiddenFill xmlns:a14="http://schemas.microsoft.com/office/drawing/2010/main">
                    <a:solidFill>
                      <a:srgbClr val="FFFFFF"/>
                    </a:solidFill>
                  </a14:hiddenFill>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80000"/>
                  </a:lnSpc>
                  <a:buClr>
                    <a:schemeClr val="tx1"/>
                  </a:buClr>
                  <a:buSzPct val="100000"/>
                </a:pPr>
                <a:r>
                  <a:rPr kumimoji="1" lang="en-US" altLang="zh-CN" sz="1200" b="1">
                    <a:effectLst>
                      <a:outerShdw blurRad="38100" dist="38100" dir="2700000" algn="tl">
                        <a:srgbClr val="C0C0C0"/>
                      </a:outerShdw>
                    </a:effectLst>
                    <a:latin typeface="Arial" panose="020B0604020202020204" pitchFamily="34" charset="0"/>
                    <a:ea typeface="宋体" panose="02010600030101010101" pitchFamily="2" charset="-122"/>
                  </a:rPr>
                  <a:t>RP   Ring</a:t>
                </a:r>
                <a:endParaRPr kumimoji="1" lang="en-US" altLang="zh-CN" sz="1200" b="1">
                  <a:effectLst>
                    <a:outerShdw blurRad="38100" dist="38100" dir="2700000" algn="tl">
                      <a:srgbClr val="C0C0C0"/>
                    </a:outerShdw>
                  </a:effectLst>
                  <a:latin typeface="Arial" panose="020B0604020202020204" pitchFamily="34" charset="0"/>
                  <a:ea typeface="宋体" panose="02010600030101010101" pitchFamily="2" charset="-122"/>
                </a:endParaRPr>
              </a:p>
            </p:txBody>
          </p:sp>
          <p:sp>
            <p:nvSpPr>
              <p:cNvPr id="3246" name="Rectangle 19"/>
              <p:cNvSpPr>
                <a:spLocks noChangeArrowheads="1"/>
              </p:cNvSpPr>
              <p:nvPr/>
            </p:nvSpPr>
            <p:spPr bwMode="auto">
              <a:xfrm>
                <a:off x="2399" y="1889"/>
                <a:ext cx="858" cy="2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50000"/>
                  </a:lnSpc>
                  <a:buClr>
                    <a:schemeClr val="tx1"/>
                  </a:buClr>
                  <a:buSzPct val="100000"/>
                </a:pPr>
                <a:r>
                  <a:rPr kumimoji="1" lang="en-US" altLang="zh-CN" sz="1600" b="1">
                    <a:latin typeface="Times New Roman" panose="02020603050405020304" pitchFamily="18" charset="0"/>
                    <a:ea typeface="宋体" panose="02010600030101010101" pitchFamily="2" charset="-122"/>
                  </a:rPr>
                  <a:t>MSTP</a:t>
                </a:r>
                <a:r>
                  <a:rPr kumimoji="1" lang="zh-CN" altLang="en-US" sz="1600" b="1">
                    <a:latin typeface="Times New Roman" panose="02020603050405020304" pitchFamily="18" charset="0"/>
                    <a:ea typeface="宋体" panose="02010600030101010101" pitchFamily="2" charset="-122"/>
                  </a:rPr>
                  <a:t>光网络</a:t>
                </a:r>
                <a:endParaRPr kumimoji="1" lang="zh-CN" altLang="en-US" sz="1600" b="1">
                  <a:latin typeface="Times New Roman" panose="02020603050405020304" pitchFamily="18" charset="0"/>
                  <a:ea typeface="宋体" panose="02010600030101010101" pitchFamily="2" charset="-122"/>
                </a:endParaRPr>
              </a:p>
            </p:txBody>
          </p:sp>
          <p:sp>
            <p:nvSpPr>
              <p:cNvPr id="3247" name="Line 20"/>
              <p:cNvSpPr>
                <a:spLocks noChangeShapeType="1"/>
              </p:cNvSpPr>
              <p:nvPr/>
            </p:nvSpPr>
            <p:spPr bwMode="auto">
              <a:xfrm>
                <a:off x="216" y="2568"/>
                <a:ext cx="5336" cy="0"/>
              </a:xfrm>
              <a:prstGeom prst="line">
                <a:avLst/>
              </a:prstGeom>
              <a:noFill/>
              <a:ln w="9525" cap="flat" algn="ctr">
                <a:solidFill>
                  <a:srgbClr val="9966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248" name="Group 176"/>
              <p:cNvGrpSpPr/>
              <p:nvPr/>
            </p:nvGrpSpPr>
            <p:grpSpPr bwMode="auto">
              <a:xfrm>
                <a:off x="385" y="933"/>
                <a:ext cx="1439" cy="2088"/>
                <a:chOff x="224" y="587"/>
                <a:chExt cx="1600" cy="2208"/>
              </a:xfrm>
            </p:grpSpPr>
            <p:sp>
              <p:nvSpPr>
                <p:cNvPr id="3249" name="Rectangle 22"/>
                <p:cNvSpPr>
                  <a:spLocks noChangeArrowheads="1"/>
                </p:cNvSpPr>
                <p:nvPr/>
              </p:nvSpPr>
              <p:spPr bwMode="auto">
                <a:xfrm>
                  <a:off x="224" y="587"/>
                  <a:ext cx="1205" cy="2208"/>
                </a:xfrm>
                <a:prstGeom prst="rect">
                  <a:avLst/>
                </a:prstGeom>
                <a:solidFill>
                  <a:srgbClr val="EAEAEA"/>
                </a:solidFill>
                <a:ln w="9525" cap="flat" algn="ctr">
                  <a:solidFill>
                    <a:srgbClr val="996600"/>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3250" name="Group 178"/>
                <p:cNvGrpSpPr/>
                <p:nvPr/>
              </p:nvGrpSpPr>
              <p:grpSpPr bwMode="auto">
                <a:xfrm>
                  <a:off x="389" y="1954"/>
                  <a:ext cx="722" cy="286"/>
                  <a:chOff x="196" y="2774"/>
                  <a:chExt cx="746" cy="342"/>
                </a:xfrm>
              </p:grpSpPr>
              <p:grpSp>
                <p:nvGrpSpPr>
                  <p:cNvPr id="3251" name="Group 179"/>
                  <p:cNvGrpSpPr/>
                  <p:nvPr/>
                </p:nvGrpSpPr>
                <p:grpSpPr bwMode="auto">
                  <a:xfrm>
                    <a:off x="645" y="2803"/>
                    <a:ext cx="297" cy="275"/>
                    <a:chOff x="720" y="2832"/>
                    <a:chExt cx="720" cy="605"/>
                  </a:xfrm>
                </p:grpSpPr>
                <p:sp>
                  <p:nvSpPr>
                    <p:cNvPr id="3252" name="Freeform 25"/>
                    <p:cNvSpPr/>
                    <p:nvPr/>
                  </p:nvSpPr>
                  <p:spPr bwMode="auto">
                    <a:xfrm>
                      <a:off x="816" y="2880"/>
                      <a:ext cx="480" cy="528"/>
                    </a:xfrm>
                    <a:custGeom>
                      <a:avLst/>
                      <a:gdLst>
                        <a:gd name="T0" fmla="*/ 288 w 480"/>
                        <a:gd name="T1" fmla="*/ 0 h 528"/>
                        <a:gd name="T2" fmla="*/ 480 w 480"/>
                        <a:gd name="T3" fmla="*/ 192 h 528"/>
                        <a:gd name="T4" fmla="*/ 480 w 480"/>
                        <a:gd name="T5" fmla="*/ 384 h 528"/>
                        <a:gd name="T6" fmla="*/ 480 w 480"/>
                        <a:gd name="T7" fmla="*/ 480 h 528"/>
                        <a:gd name="T8" fmla="*/ 432 w 480"/>
                        <a:gd name="T9" fmla="*/ 528 h 528"/>
                        <a:gd name="T10" fmla="*/ 48 w 480"/>
                        <a:gd name="T11" fmla="*/ 528 h 528"/>
                        <a:gd name="T12" fmla="*/ 0 w 480"/>
                        <a:gd name="T13" fmla="*/ 384 h 528"/>
                        <a:gd name="T14" fmla="*/ 0 w 480"/>
                        <a:gd name="T15" fmla="*/ 144 h 528"/>
                        <a:gd name="T16" fmla="*/ 288 w 480"/>
                        <a:gd name="T17"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0" h="528">
                          <a:moveTo>
                            <a:pt x="288" y="0"/>
                          </a:moveTo>
                          <a:lnTo>
                            <a:pt x="480" y="192"/>
                          </a:lnTo>
                          <a:lnTo>
                            <a:pt x="480" y="384"/>
                          </a:lnTo>
                          <a:lnTo>
                            <a:pt x="480" y="480"/>
                          </a:lnTo>
                          <a:lnTo>
                            <a:pt x="432" y="528"/>
                          </a:lnTo>
                          <a:lnTo>
                            <a:pt x="48" y="528"/>
                          </a:lnTo>
                          <a:lnTo>
                            <a:pt x="0" y="384"/>
                          </a:lnTo>
                          <a:lnTo>
                            <a:pt x="0" y="144"/>
                          </a:lnTo>
                          <a:lnTo>
                            <a:pt x="288" y="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3253" name="Picture 26" descr="6"/>
                    <p:cNvPicPr preferRelativeResize="0">
                      <a:picLocks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0" y="2832"/>
                      <a:ext cx="720" cy="60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254" name="Rectangle 27"/>
                  <p:cNvSpPr>
                    <a:spLocks noChangeArrowheads="1"/>
                  </p:cNvSpPr>
                  <p:nvPr/>
                </p:nvSpPr>
                <p:spPr bwMode="auto">
                  <a:xfrm>
                    <a:off x="196" y="2774"/>
                    <a:ext cx="500" cy="3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10000"/>
                      </a:lnSpc>
                      <a:buClr>
                        <a:schemeClr val="tx1"/>
                      </a:buClr>
                      <a:buSzPct val="100000"/>
                    </a:pPr>
                    <a:r>
                      <a:rPr kumimoji="1" lang="en-US" altLang="zh-CN" sz="1000" b="1">
                        <a:latin typeface="Times New Roman" panose="02020603050405020304" pitchFamily="18" charset="0"/>
                        <a:ea typeface="宋体" panose="02010600030101010101" pitchFamily="2" charset="-122"/>
                      </a:rPr>
                      <a:t>NGN</a:t>
                    </a:r>
                    <a:endParaRPr kumimoji="1" lang="en-US" altLang="zh-CN" sz="1000" b="1">
                      <a:latin typeface="Times New Roman" panose="02020603050405020304" pitchFamily="18" charset="0"/>
                      <a:ea typeface="宋体" panose="02010600030101010101" pitchFamily="2" charset="-122"/>
                    </a:endParaRPr>
                  </a:p>
                  <a:p>
                    <a:pPr algn="ctr" eaLnBrk="0" hangingPunct="0">
                      <a:lnSpc>
                        <a:spcPct val="110000"/>
                      </a:lnSpc>
                      <a:buClr>
                        <a:schemeClr val="tx1"/>
                      </a:buClr>
                      <a:buSzPct val="100000"/>
                    </a:pPr>
                    <a:r>
                      <a:rPr kumimoji="1" lang="zh-CN" altLang="en-US" sz="1000" b="1">
                        <a:latin typeface="Times New Roman" panose="02020603050405020304" pitchFamily="18" charset="0"/>
                        <a:ea typeface="宋体" panose="02010600030101010101" pitchFamily="2" charset="-122"/>
                      </a:rPr>
                      <a:t>综合接入</a:t>
                    </a:r>
                    <a:endParaRPr kumimoji="1" lang="zh-CN" altLang="en-US" sz="1000" b="1">
                      <a:latin typeface="Times New Roman" panose="02020603050405020304" pitchFamily="18" charset="0"/>
                      <a:ea typeface="宋体" panose="02010600030101010101" pitchFamily="2" charset="-122"/>
                    </a:endParaRPr>
                  </a:p>
                </p:txBody>
              </p:sp>
            </p:grpSp>
            <p:grpSp>
              <p:nvGrpSpPr>
                <p:cNvPr id="3255" name="Group 183"/>
                <p:cNvGrpSpPr/>
                <p:nvPr/>
              </p:nvGrpSpPr>
              <p:grpSpPr bwMode="auto">
                <a:xfrm>
                  <a:off x="379" y="2296"/>
                  <a:ext cx="777" cy="201"/>
                  <a:chOff x="181" y="2461"/>
                  <a:chExt cx="893" cy="201"/>
                </a:xfrm>
              </p:grpSpPr>
              <p:grpSp>
                <p:nvGrpSpPr>
                  <p:cNvPr id="3256" name="Group 184"/>
                  <p:cNvGrpSpPr/>
                  <p:nvPr/>
                </p:nvGrpSpPr>
                <p:grpSpPr bwMode="auto">
                  <a:xfrm>
                    <a:off x="553" y="2461"/>
                    <a:ext cx="521" cy="186"/>
                    <a:chOff x="820" y="1552"/>
                    <a:chExt cx="671" cy="422"/>
                  </a:xfrm>
                </p:grpSpPr>
                <p:sp>
                  <p:nvSpPr>
                    <p:cNvPr id="3257" name="Freeform 30"/>
                    <p:cNvSpPr/>
                    <p:nvPr/>
                  </p:nvSpPr>
                  <p:spPr bwMode="auto">
                    <a:xfrm>
                      <a:off x="820" y="1552"/>
                      <a:ext cx="671" cy="422"/>
                    </a:xfrm>
                    <a:custGeom>
                      <a:avLst/>
                      <a:gdLst>
                        <a:gd name="T0" fmla="*/ 495 w 671"/>
                        <a:gd name="T1" fmla="*/ 422 h 422"/>
                        <a:gd name="T2" fmla="*/ 671 w 671"/>
                        <a:gd name="T3" fmla="*/ 247 h 422"/>
                        <a:gd name="T4" fmla="*/ 671 w 671"/>
                        <a:gd name="T5" fmla="*/ 0 h 422"/>
                        <a:gd name="T6" fmla="*/ 175 w 671"/>
                        <a:gd name="T7" fmla="*/ 0 h 422"/>
                        <a:gd name="T8" fmla="*/ 0 w 671"/>
                        <a:gd name="T9" fmla="*/ 175 h 422"/>
                        <a:gd name="T10" fmla="*/ 0 w 671"/>
                        <a:gd name="T11" fmla="*/ 422 h 422"/>
                        <a:gd name="T12" fmla="*/ 495 w 671"/>
                        <a:gd name="T13" fmla="*/ 422 h 422"/>
                      </a:gdLst>
                      <a:ahLst/>
                      <a:cxnLst>
                        <a:cxn ang="0">
                          <a:pos x="T0" y="T1"/>
                        </a:cxn>
                        <a:cxn ang="0">
                          <a:pos x="T2" y="T3"/>
                        </a:cxn>
                        <a:cxn ang="0">
                          <a:pos x="T4" y="T5"/>
                        </a:cxn>
                        <a:cxn ang="0">
                          <a:pos x="T6" y="T7"/>
                        </a:cxn>
                        <a:cxn ang="0">
                          <a:pos x="T8" y="T9"/>
                        </a:cxn>
                        <a:cxn ang="0">
                          <a:pos x="T10" y="T11"/>
                        </a:cxn>
                        <a:cxn ang="0">
                          <a:pos x="T12" y="T13"/>
                        </a:cxn>
                      </a:cxnLst>
                      <a:rect l="0" t="0" r="r" b="b"/>
                      <a:pathLst>
                        <a:path w="671" h="422">
                          <a:moveTo>
                            <a:pt x="495" y="422"/>
                          </a:moveTo>
                          <a:lnTo>
                            <a:pt x="671" y="247"/>
                          </a:lnTo>
                          <a:lnTo>
                            <a:pt x="671" y="0"/>
                          </a:lnTo>
                          <a:lnTo>
                            <a:pt x="175" y="0"/>
                          </a:lnTo>
                          <a:lnTo>
                            <a:pt x="0" y="175"/>
                          </a:lnTo>
                          <a:lnTo>
                            <a:pt x="0" y="422"/>
                          </a:lnTo>
                          <a:lnTo>
                            <a:pt x="495" y="422"/>
                          </a:lnTo>
                          <a:close/>
                        </a:path>
                      </a:pathLst>
                    </a:custGeom>
                    <a:solidFill>
                      <a:srgbClr val="6D619E"/>
                    </a:solidFill>
                    <a:ln w="9525" cap="flat" algn="ctr">
                      <a:solidFill>
                        <a:srgbClr val="23CB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58" name="Rectangle 31"/>
                    <p:cNvSpPr>
                      <a:spLocks noChangeArrowheads="1"/>
                    </p:cNvSpPr>
                    <p:nvPr/>
                  </p:nvSpPr>
                  <p:spPr bwMode="auto">
                    <a:xfrm>
                      <a:off x="820" y="1727"/>
                      <a:ext cx="495" cy="247"/>
                    </a:xfrm>
                    <a:prstGeom prst="rect">
                      <a:avLst/>
                    </a:prstGeom>
                    <a:solidFill>
                      <a:srgbClr val="8E85B7"/>
                    </a:solidFill>
                    <a:ln w="9525" cap="flat" algn="ctr">
                      <a:solidFill>
                        <a:srgbClr val="23CBFF"/>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59" name="Freeform 32"/>
                    <p:cNvSpPr/>
                    <p:nvPr/>
                  </p:nvSpPr>
                  <p:spPr bwMode="auto">
                    <a:xfrm>
                      <a:off x="820" y="1552"/>
                      <a:ext cx="671" cy="175"/>
                    </a:xfrm>
                    <a:custGeom>
                      <a:avLst/>
                      <a:gdLst>
                        <a:gd name="T0" fmla="*/ 0 w 671"/>
                        <a:gd name="T1" fmla="*/ 175 h 175"/>
                        <a:gd name="T2" fmla="*/ 495 w 671"/>
                        <a:gd name="T3" fmla="*/ 175 h 175"/>
                        <a:gd name="T4" fmla="*/ 671 w 671"/>
                        <a:gd name="T5" fmla="*/ 0 h 175"/>
                        <a:gd name="T6" fmla="*/ 175 w 671"/>
                        <a:gd name="T7" fmla="*/ 0 h 175"/>
                        <a:gd name="T8" fmla="*/ 0 w 671"/>
                        <a:gd name="T9" fmla="*/ 175 h 175"/>
                      </a:gdLst>
                      <a:ahLst/>
                      <a:cxnLst>
                        <a:cxn ang="0">
                          <a:pos x="T0" y="T1"/>
                        </a:cxn>
                        <a:cxn ang="0">
                          <a:pos x="T2" y="T3"/>
                        </a:cxn>
                        <a:cxn ang="0">
                          <a:pos x="T4" y="T5"/>
                        </a:cxn>
                        <a:cxn ang="0">
                          <a:pos x="T6" y="T7"/>
                        </a:cxn>
                        <a:cxn ang="0">
                          <a:pos x="T8" y="T9"/>
                        </a:cxn>
                      </a:cxnLst>
                      <a:rect l="0" t="0" r="r" b="b"/>
                      <a:pathLst>
                        <a:path w="671" h="175">
                          <a:moveTo>
                            <a:pt x="0" y="175"/>
                          </a:moveTo>
                          <a:lnTo>
                            <a:pt x="495" y="175"/>
                          </a:lnTo>
                          <a:lnTo>
                            <a:pt x="671" y="0"/>
                          </a:lnTo>
                          <a:lnTo>
                            <a:pt x="175" y="0"/>
                          </a:lnTo>
                          <a:lnTo>
                            <a:pt x="0" y="175"/>
                          </a:lnTo>
                          <a:close/>
                        </a:path>
                      </a:pathLst>
                    </a:custGeom>
                    <a:solidFill>
                      <a:srgbClr val="BBB4D6"/>
                    </a:solidFill>
                    <a:ln w="9525" cap="flat" algn="ctr">
                      <a:solidFill>
                        <a:srgbClr val="23CB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60" name="Freeform 33"/>
                    <p:cNvSpPr/>
                    <p:nvPr/>
                  </p:nvSpPr>
                  <p:spPr bwMode="auto">
                    <a:xfrm>
                      <a:off x="1003" y="1584"/>
                      <a:ext cx="291" cy="102"/>
                    </a:xfrm>
                    <a:custGeom>
                      <a:avLst/>
                      <a:gdLst>
                        <a:gd name="T0" fmla="*/ 146 w 291"/>
                        <a:gd name="T1" fmla="*/ 41 h 102"/>
                        <a:gd name="T2" fmla="*/ 115 w 291"/>
                        <a:gd name="T3" fmla="*/ 18 h 102"/>
                        <a:gd name="T4" fmla="*/ 203 w 291"/>
                        <a:gd name="T5" fmla="*/ 18 h 102"/>
                        <a:gd name="T6" fmla="*/ 146 w 291"/>
                        <a:gd name="T7" fmla="*/ 41 h 102"/>
                        <a:gd name="T8" fmla="*/ 144 w 291"/>
                        <a:gd name="T9" fmla="*/ 62 h 102"/>
                        <a:gd name="T10" fmla="*/ 174 w 291"/>
                        <a:gd name="T11" fmla="*/ 85 h 102"/>
                        <a:gd name="T12" fmla="*/ 86 w 291"/>
                        <a:gd name="T13" fmla="*/ 85 h 102"/>
                        <a:gd name="T14" fmla="*/ 144 w 291"/>
                        <a:gd name="T15" fmla="*/ 62 h 102"/>
                        <a:gd name="T16" fmla="*/ 0 w 291"/>
                        <a:gd name="T17" fmla="*/ 102 h 102"/>
                        <a:gd name="T18" fmla="*/ 225 w 291"/>
                        <a:gd name="T19" fmla="*/ 102 h 102"/>
                        <a:gd name="T20" fmla="*/ 162 w 291"/>
                        <a:gd name="T21" fmla="*/ 53 h 102"/>
                        <a:gd name="T22" fmla="*/ 291 w 291"/>
                        <a:gd name="T23" fmla="*/ 0 h 102"/>
                        <a:gd name="T24" fmla="*/ 64 w 291"/>
                        <a:gd name="T25" fmla="*/ 0 h 102"/>
                        <a:gd name="T26" fmla="*/ 128 w 291"/>
                        <a:gd name="T27" fmla="*/ 50 h 102"/>
                        <a:gd name="T28" fmla="*/ 0 w 291"/>
                        <a:gd name="T29" fmla="*/ 10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02">
                          <a:moveTo>
                            <a:pt x="146" y="41"/>
                          </a:moveTo>
                          <a:lnTo>
                            <a:pt x="115" y="18"/>
                          </a:lnTo>
                          <a:lnTo>
                            <a:pt x="203" y="18"/>
                          </a:lnTo>
                          <a:lnTo>
                            <a:pt x="146" y="41"/>
                          </a:lnTo>
                          <a:close/>
                          <a:moveTo>
                            <a:pt x="144" y="62"/>
                          </a:moveTo>
                          <a:lnTo>
                            <a:pt x="174" y="85"/>
                          </a:lnTo>
                          <a:lnTo>
                            <a:pt x="86" y="85"/>
                          </a:lnTo>
                          <a:lnTo>
                            <a:pt x="144" y="62"/>
                          </a:lnTo>
                          <a:close/>
                          <a:moveTo>
                            <a:pt x="0" y="102"/>
                          </a:moveTo>
                          <a:lnTo>
                            <a:pt x="225" y="102"/>
                          </a:lnTo>
                          <a:lnTo>
                            <a:pt x="162" y="53"/>
                          </a:lnTo>
                          <a:lnTo>
                            <a:pt x="291" y="0"/>
                          </a:lnTo>
                          <a:lnTo>
                            <a:pt x="64" y="0"/>
                          </a:lnTo>
                          <a:lnTo>
                            <a:pt x="128" y="50"/>
                          </a:lnTo>
                          <a:lnTo>
                            <a:pt x="0" y="102"/>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61" name="Freeform 34"/>
                    <p:cNvSpPr/>
                    <p:nvPr/>
                  </p:nvSpPr>
                  <p:spPr bwMode="auto">
                    <a:xfrm>
                      <a:off x="1017" y="1593"/>
                      <a:ext cx="291" cy="101"/>
                    </a:xfrm>
                    <a:custGeom>
                      <a:avLst/>
                      <a:gdLst>
                        <a:gd name="T0" fmla="*/ 147 w 291"/>
                        <a:gd name="T1" fmla="*/ 41 h 101"/>
                        <a:gd name="T2" fmla="*/ 117 w 291"/>
                        <a:gd name="T3" fmla="*/ 17 h 101"/>
                        <a:gd name="T4" fmla="*/ 205 w 291"/>
                        <a:gd name="T5" fmla="*/ 17 h 101"/>
                        <a:gd name="T6" fmla="*/ 147 w 291"/>
                        <a:gd name="T7" fmla="*/ 41 h 101"/>
                        <a:gd name="T8" fmla="*/ 144 w 291"/>
                        <a:gd name="T9" fmla="*/ 60 h 101"/>
                        <a:gd name="T10" fmla="*/ 176 w 291"/>
                        <a:gd name="T11" fmla="*/ 84 h 101"/>
                        <a:gd name="T12" fmla="*/ 87 w 291"/>
                        <a:gd name="T13" fmla="*/ 84 h 101"/>
                        <a:gd name="T14" fmla="*/ 144 w 291"/>
                        <a:gd name="T15" fmla="*/ 60 h 101"/>
                        <a:gd name="T16" fmla="*/ 0 w 291"/>
                        <a:gd name="T17" fmla="*/ 101 h 101"/>
                        <a:gd name="T18" fmla="*/ 227 w 291"/>
                        <a:gd name="T19" fmla="*/ 101 h 101"/>
                        <a:gd name="T20" fmla="*/ 163 w 291"/>
                        <a:gd name="T21" fmla="*/ 53 h 101"/>
                        <a:gd name="T22" fmla="*/ 291 w 291"/>
                        <a:gd name="T23" fmla="*/ 0 h 101"/>
                        <a:gd name="T24" fmla="*/ 66 w 291"/>
                        <a:gd name="T25" fmla="*/ 0 h 101"/>
                        <a:gd name="T26" fmla="*/ 129 w 291"/>
                        <a:gd name="T27" fmla="*/ 48 h 101"/>
                        <a:gd name="T28" fmla="*/ 0 w 291"/>
                        <a:gd name="T29" fmla="*/ 101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91" h="101">
                          <a:moveTo>
                            <a:pt x="147" y="41"/>
                          </a:moveTo>
                          <a:lnTo>
                            <a:pt x="117" y="17"/>
                          </a:lnTo>
                          <a:lnTo>
                            <a:pt x="205" y="17"/>
                          </a:lnTo>
                          <a:lnTo>
                            <a:pt x="147" y="41"/>
                          </a:lnTo>
                          <a:close/>
                          <a:moveTo>
                            <a:pt x="144" y="60"/>
                          </a:moveTo>
                          <a:lnTo>
                            <a:pt x="176" y="84"/>
                          </a:lnTo>
                          <a:lnTo>
                            <a:pt x="87" y="84"/>
                          </a:lnTo>
                          <a:lnTo>
                            <a:pt x="144" y="60"/>
                          </a:lnTo>
                          <a:close/>
                          <a:moveTo>
                            <a:pt x="0" y="101"/>
                          </a:moveTo>
                          <a:lnTo>
                            <a:pt x="227" y="101"/>
                          </a:lnTo>
                          <a:lnTo>
                            <a:pt x="163" y="53"/>
                          </a:lnTo>
                          <a:lnTo>
                            <a:pt x="291" y="0"/>
                          </a:lnTo>
                          <a:lnTo>
                            <a:pt x="66" y="0"/>
                          </a:lnTo>
                          <a:lnTo>
                            <a:pt x="129" y="48"/>
                          </a:lnTo>
                          <a:lnTo>
                            <a:pt x="0" y="101"/>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62" name="Freeform 35"/>
                    <p:cNvSpPr/>
                    <p:nvPr/>
                  </p:nvSpPr>
                  <p:spPr bwMode="auto">
                    <a:xfrm>
                      <a:off x="1015" y="1803"/>
                      <a:ext cx="149" cy="115"/>
                    </a:xfrm>
                    <a:custGeom>
                      <a:avLst/>
                      <a:gdLst>
                        <a:gd name="T0" fmla="*/ 106 w 149"/>
                        <a:gd name="T1" fmla="*/ 112 h 115"/>
                        <a:gd name="T2" fmla="*/ 83 w 149"/>
                        <a:gd name="T3" fmla="*/ 115 h 115"/>
                        <a:gd name="T4" fmla="*/ 58 w 149"/>
                        <a:gd name="T5" fmla="*/ 112 h 115"/>
                        <a:gd name="T6" fmla="*/ 39 w 149"/>
                        <a:gd name="T7" fmla="*/ 104 h 115"/>
                        <a:gd name="T8" fmla="*/ 1 w 149"/>
                        <a:gd name="T9" fmla="*/ 113 h 115"/>
                        <a:gd name="T10" fmla="*/ 39 w 149"/>
                        <a:gd name="T11" fmla="*/ 75 h 115"/>
                        <a:gd name="T12" fmla="*/ 46 w 149"/>
                        <a:gd name="T13" fmla="*/ 88 h 115"/>
                        <a:gd name="T14" fmla="*/ 60 w 149"/>
                        <a:gd name="T15" fmla="*/ 94 h 115"/>
                        <a:gd name="T16" fmla="*/ 86 w 149"/>
                        <a:gd name="T17" fmla="*/ 94 h 115"/>
                        <a:gd name="T18" fmla="*/ 97 w 149"/>
                        <a:gd name="T19" fmla="*/ 86 h 115"/>
                        <a:gd name="T20" fmla="*/ 94 w 149"/>
                        <a:gd name="T21" fmla="*/ 77 h 115"/>
                        <a:gd name="T22" fmla="*/ 82 w 149"/>
                        <a:gd name="T23" fmla="*/ 71 h 115"/>
                        <a:gd name="T24" fmla="*/ 65 w 149"/>
                        <a:gd name="T25" fmla="*/ 66 h 115"/>
                        <a:gd name="T26" fmla="*/ 36 w 149"/>
                        <a:gd name="T27" fmla="*/ 59 h 115"/>
                        <a:gd name="T28" fmla="*/ 17 w 149"/>
                        <a:gd name="T29" fmla="*/ 52 h 115"/>
                        <a:gd name="T30" fmla="*/ 6 w 149"/>
                        <a:gd name="T31" fmla="*/ 46 h 115"/>
                        <a:gd name="T32" fmla="*/ 0 w 149"/>
                        <a:gd name="T33" fmla="*/ 32 h 115"/>
                        <a:gd name="T34" fmla="*/ 1 w 149"/>
                        <a:gd name="T35" fmla="*/ 24 h 115"/>
                        <a:gd name="T36" fmla="*/ 11 w 149"/>
                        <a:gd name="T37" fmla="*/ 12 h 115"/>
                        <a:gd name="T38" fmla="*/ 29 w 149"/>
                        <a:gd name="T39" fmla="*/ 5 h 115"/>
                        <a:gd name="T40" fmla="*/ 53 w 149"/>
                        <a:gd name="T41" fmla="*/ 0 h 115"/>
                        <a:gd name="T42" fmla="*/ 73 w 149"/>
                        <a:gd name="T43" fmla="*/ 1 h 115"/>
                        <a:gd name="T44" fmla="*/ 94 w 149"/>
                        <a:gd name="T45" fmla="*/ 7 h 115"/>
                        <a:gd name="T46" fmla="*/ 100 w 149"/>
                        <a:gd name="T47" fmla="*/ 1 h 115"/>
                        <a:gd name="T48" fmla="*/ 137 w 149"/>
                        <a:gd name="T49" fmla="*/ 35 h 115"/>
                        <a:gd name="T50" fmla="*/ 97 w 149"/>
                        <a:gd name="T51" fmla="*/ 29 h 115"/>
                        <a:gd name="T52" fmla="*/ 77 w 149"/>
                        <a:gd name="T53" fmla="*/ 19 h 115"/>
                        <a:gd name="T54" fmla="*/ 56 w 149"/>
                        <a:gd name="T55" fmla="*/ 20 h 115"/>
                        <a:gd name="T56" fmla="*/ 46 w 149"/>
                        <a:gd name="T57" fmla="*/ 26 h 115"/>
                        <a:gd name="T58" fmla="*/ 51 w 149"/>
                        <a:gd name="T59" fmla="*/ 34 h 115"/>
                        <a:gd name="T60" fmla="*/ 58 w 149"/>
                        <a:gd name="T61" fmla="*/ 37 h 115"/>
                        <a:gd name="T62" fmla="*/ 82 w 149"/>
                        <a:gd name="T63" fmla="*/ 43 h 115"/>
                        <a:gd name="T64" fmla="*/ 109 w 149"/>
                        <a:gd name="T65" fmla="*/ 49 h 115"/>
                        <a:gd name="T66" fmla="*/ 120 w 149"/>
                        <a:gd name="T67" fmla="*/ 53 h 115"/>
                        <a:gd name="T68" fmla="*/ 138 w 149"/>
                        <a:gd name="T69" fmla="*/ 63 h 115"/>
                        <a:gd name="T70" fmla="*/ 145 w 149"/>
                        <a:gd name="T71" fmla="*/ 71 h 115"/>
                        <a:gd name="T72" fmla="*/ 149 w 149"/>
                        <a:gd name="T73" fmla="*/ 81 h 115"/>
                        <a:gd name="T74" fmla="*/ 144 w 149"/>
                        <a:gd name="T75" fmla="*/ 95 h 115"/>
                        <a:gd name="T76" fmla="*/ 131 w 149"/>
                        <a:gd name="T77" fmla="*/ 106 h 115"/>
                        <a:gd name="T78" fmla="*/ 119 w 149"/>
                        <a:gd name="T79" fmla="*/ 11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15">
                          <a:moveTo>
                            <a:pt x="119" y="110"/>
                          </a:moveTo>
                          <a:lnTo>
                            <a:pt x="106" y="112"/>
                          </a:lnTo>
                          <a:lnTo>
                            <a:pt x="93" y="115"/>
                          </a:lnTo>
                          <a:lnTo>
                            <a:pt x="83" y="115"/>
                          </a:lnTo>
                          <a:lnTo>
                            <a:pt x="70" y="113"/>
                          </a:lnTo>
                          <a:lnTo>
                            <a:pt x="58" y="112"/>
                          </a:lnTo>
                          <a:lnTo>
                            <a:pt x="47" y="109"/>
                          </a:lnTo>
                          <a:lnTo>
                            <a:pt x="39" y="104"/>
                          </a:lnTo>
                          <a:lnTo>
                            <a:pt x="39" y="113"/>
                          </a:lnTo>
                          <a:lnTo>
                            <a:pt x="1" y="113"/>
                          </a:lnTo>
                          <a:lnTo>
                            <a:pt x="1" y="75"/>
                          </a:lnTo>
                          <a:lnTo>
                            <a:pt x="39" y="75"/>
                          </a:lnTo>
                          <a:lnTo>
                            <a:pt x="41" y="82"/>
                          </a:lnTo>
                          <a:lnTo>
                            <a:pt x="46" y="88"/>
                          </a:lnTo>
                          <a:lnTo>
                            <a:pt x="49" y="90"/>
                          </a:lnTo>
                          <a:lnTo>
                            <a:pt x="60" y="94"/>
                          </a:lnTo>
                          <a:lnTo>
                            <a:pt x="73" y="95"/>
                          </a:lnTo>
                          <a:lnTo>
                            <a:pt x="86" y="94"/>
                          </a:lnTo>
                          <a:lnTo>
                            <a:pt x="91" y="92"/>
                          </a:lnTo>
                          <a:lnTo>
                            <a:pt x="97" y="86"/>
                          </a:lnTo>
                          <a:lnTo>
                            <a:pt x="97" y="83"/>
                          </a:lnTo>
                          <a:lnTo>
                            <a:pt x="94" y="77"/>
                          </a:lnTo>
                          <a:lnTo>
                            <a:pt x="91" y="75"/>
                          </a:lnTo>
                          <a:lnTo>
                            <a:pt x="82" y="71"/>
                          </a:lnTo>
                          <a:lnTo>
                            <a:pt x="69" y="68"/>
                          </a:lnTo>
                          <a:lnTo>
                            <a:pt x="65" y="66"/>
                          </a:lnTo>
                          <a:lnTo>
                            <a:pt x="49" y="63"/>
                          </a:lnTo>
                          <a:lnTo>
                            <a:pt x="36" y="59"/>
                          </a:lnTo>
                          <a:lnTo>
                            <a:pt x="25" y="55"/>
                          </a:lnTo>
                          <a:lnTo>
                            <a:pt x="17" y="52"/>
                          </a:lnTo>
                          <a:lnTo>
                            <a:pt x="13" y="51"/>
                          </a:lnTo>
                          <a:lnTo>
                            <a:pt x="6" y="46"/>
                          </a:lnTo>
                          <a:lnTo>
                            <a:pt x="1" y="40"/>
                          </a:lnTo>
                          <a:lnTo>
                            <a:pt x="0" y="32"/>
                          </a:lnTo>
                          <a:lnTo>
                            <a:pt x="0" y="31"/>
                          </a:lnTo>
                          <a:lnTo>
                            <a:pt x="1" y="24"/>
                          </a:lnTo>
                          <a:lnTo>
                            <a:pt x="5" y="17"/>
                          </a:lnTo>
                          <a:lnTo>
                            <a:pt x="11" y="12"/>
                          </a:lnTo>
                          <a:lnTo>
                            <a:pt x="18" y="8"/>
                          </a:lnTo>
                          <a:lnTo>
                            <a:pt x="29" y="5"/>
                          </a:lnTo>
                          <a:lnTo>
                            <a:pt x="41" y="1"/>
                          </a:lnTo>
                          <a:lnTo>
                            <a:pt x="53" y="0"/>
                          </a:lnTo>
                          <a:lnTo>
                            <a:pt x="59" y="0"/>
                          </a:lnTo>
                          <a:lnTo>
                            <a:pt x="73" y="1"/>
                          </a:lnTo>
                          <a:lnTo>
                            <a:pt x="85" y="3"/>
                          </a:lnTo>
                          <a:lnTo>
                            <a:pt x="94" y="7"/>
                          </a:lnTo>
                          <a:lnTo>
                            <a:pt x="100" y="11"/>
                          </a:lnTo>
                          <a:lnTo>
                            <a:pt x="100" y="1"/>
                          </a:lnTo>
                          <a:lnTo>
                            <a:pt x="137" y="1"/>
                          </a:lnTo>
                          <a:lnTo>
                            <a:pt x="137" y="35"/>
                          </a:lnTo>
                          <a:lnTo>
                            <a:pt x="100" y="35"/>
                          </a:lnTo>
                          <a:lnTo>
                            <a:pt x="97" y="29"/>
                          </a:lnTo>
                          <a:lnTo>
                            <a:pt x="89" y="23"/>
                          </a:lnTo>
                          <a:lnTo>
                            <a:pt x="77" y="19"/>
                          </a:lnTo>
                          <a:lnTo>
                            <a:pt x="68" y="19"/>
                          </a:lnTo>
                          <a:lnTo>
                            <a:pt x="56" y="20"/>
                          </a:lnTo>
                          <a:lnTo>
                            <a:pt x="52" y="22"/>
                          </a:lnTo>
                          <a:lnTo>
                            <a:pt x="46" y="26"/>
                          </a:lnTo>
                          <a:lnTo>
                            <a:pt x="46" y="28"/>
                          </a:lnTo>
                          <a:lnTo>
                            <a:pt x="51" y="34"/>
                          </a:lnTo>
                          <a:lnTo>
                            <a:pt x="51" y="35"/>
                          </a:lnTo>
                          <a:lnTo>
                            <a:pt x="58" y="37"/>
                          </a:lnTo>
                          <a:lnTo>
                            <a:pt x="71" y="41"/>
                          </a:lnTo>
                          <a:lnTo>
                            <a:pt x="82" y="43"/>
                          </a:lnTo>
                          <a:lnTo>
                            <a:pt x="97" y="47"/>
                          </a:lnTo>
                          <a:lnTo>
                            <a:pt x="109" y="49"/>
                          </a:lnTo>
                          <a:lnTo>
                            <a:pt x="119" y="53"/>
                          </a:lnTo>
                          <a:lnTo>
                            <a:pt x="120" y="53"/>
                          </a:lnTo>
                          <a:lnTo>
                            <a:pt x="131" y="58"/>
                          </a:lnTo>
                          <a:lnTo>
                            <a:pt x="138" y="63"/>
                          </a:lnTo>
                          <a:lnTo>
                            <a:pt x="140" y="65"/>
                          </a:lnTo>
                          <a:lnTo>
                            <a:pt x="145" y="71"/>
                          </a:lnTo>
                          <a:lnTo>
                            <a:pt x="148" y="77"/>
                          </a:lnTo>
                          <a:lnTo>
                            <a:pt x="149" y="81"/>
                          </a:lnTo>
                          <a:lnTo>
                            <a:pt x="148" y="89"/>
                          </a:lnTo>
                          <a:lnTo>
                            <a:pt x="144" y="95"/>
                          </a:lnTo>
                          <a:lnTo>
                            <a:pt x="138" y="101"/>
                          </a:lnTo>
                          <a:lnTo>
                            <a:pt x="131" y="106"/>
                          </a:lnTo>
                          <a:lnTo>
                            <a:pt x="129" y="106"/>
                          </a:lnTo>
                          <a:lnTo>
                            <a:pt x="119" y="110"/>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63" name="Freeform 36"/>
                    <p:cNvSpPr/>
                    <p:nvPr/>
                  </p:nvSpPr>
                  <p:spPr bwMode="auto">
                    <a:xfrm>
                      <a:off x="1003" y="1796"/>
                      <a:ext cx="149" cy="114"/>
                    </a:xfrm>
                    <a:custGeom>
                      <a:avLst/>
                      <a:gdLst>
                        <a:gd name="T0" fmla="*/ 108 w 149"/>
                        <a:gd name="T1" fmla="*/ 112 h 114"/>
                        <a:gd name="T2" fmla="*/ 85 w 149"/>
                        <a:gd name="T3" fmla="*/ 114 h 114"/>
                        <a:gd name="T4" fmla="*/ 58 w 149"/>
                        <a:gd name="T5" fmla="*/ 111 h 114"/>
                        <a:gd name="T6" fmla="*/ 40 w 149"/>
                        <a:gd name="T7" fmla="*/ 104 h 114"/>
                        <a:gd name="T8" fmla="*/ 2 w 149"/>
                        <a:gd name="T9" fmla="*/ 113 h 114"/>
                        <a:gd name="T10" fmla="*/ 40 w 149"/>
                        <a:gd name="T11" fmla="*/ 75 h 114"/>
                        <a:gd name="T12" fmla="*/ 47 w 149"/>
                        <a:gd name="T13" fmla="*/ 88 h 114"/>
                        <a:gd name="T14" fmla="*/ 61 w 149"/>
                        <a:gd name="T15" fmla="*/ 94 h 114"/>
                        <a:gd name="T16" fmla="*/ 86 w 149"/>
                        <a:gd name="T17" fmla="*/ 93 h 114"/>
                        <a:gd name="T18" fmla="*/ 97 w 149"/>
                        <a:gd name="T19" fmla="*/ 85 h 114"/>
                        <a:gd name="T20" fmla="*/ 94 w 149"/>
                        <a:gd name="T21" fmla="*/ 77 h 114"/>
                        <a:gd name="T22" fmla="*/ 82 w 149"/>
                        <a:gd name="T23" fmla="*/ 71 h 114"/>
                        <a:gd name="T24" fmla="*/ 66 w 149"/>
                        <a:gd name="T25" fmla="*/ 66 h 114"/>
                        <a:gd name="T26" fmla="*/ 37 w 149"/>
                        <a:gd name="T27" fmla="*/ 59 h 114"/>
                        <a:gd name="T28" fmla="*/ 18 w 149"/>
                        <a:gd name="T29" fmla="*/ 52 h 114"/>
                        <a:gd name="T30" fmla="*/ 6 w 149"/>
                        <a:gd name="T31" fmla="*/ 44 h 114"/>
                        <a:gd name="T32" fmla="*/ 0 w 149"/>
                        <a:gd name="T33" fmla="*/ 31 h 114"/>
                        <a:gd name="T34" fmla="*/ 1 w 149"/>
                        <a:gd name="T35" fmla="*/ 23 h 114"/>
                        <a:gd name="T36" fmla="*/ 11 w 149"/>
                        <a:gd name="T37" fmla="*/ 12 h 114"/>
                        <a:gd name="T38" fmla="*/ 29 w 149"/>
                        <a:gd name="T39" fmla="*/ 3 h 114"/>
                        <a:gd name="T40" fmla="*/ 54 w 149"/>
                        <a:gd name="T41" fmla="*/ 0 h 114"/>
                        <a:gd name="T42" fmla="*/ 72 w 149"/>
                        <a:gd name="T43" fmla="*/ 1 h 114"/>
                        <a:gd name="T44" fmla="*/ 94 w 149"/>
                        <a:gd name="T45" fmla="*/ 7 h 114"/>
                        <a:gd name="T46" fmla="*/ 100 w 149"/>
                        <a:gd name="T47" fmla="*/ 1 h 114"/>
                        <a:gd name="T48" fmla="*/ 138 w 149"/>
                        <a:gd name="T49" fmla="*/ 35 h 114"/>
                        <a:gd name="T50" fmla="*/ 97 w 149"/>
                        <a:gd name="T51" fmla="*/ 27 h 114"/>
                        <a:gd name="T52" fmla="*/ 78 w 149"/>
                        <a:gd name="T53" fmla="*/ 19 h 114"/>
                        <a:gd name="T54" fmla="*/ 55 w 149"/>
                        <a:gd name="T55" fmla="*/ 20 h 114"/>
                        <a:gd name="T56" fmla="*/ 47 w 149"/>
                        <a:gd name="T57" fmla="*/ 26 h 114"/>
                        <a:gd name="T58" fmla="*/ 51 w 149"/>
                        <a:gd name="T59" fmla="*/ 33 h 114"/>
                        <a:gd name="T60" fmla="*/ 59 w 149"/>
                        <a:gd name="T61" fmla="*/ 37 h 114"/>
                        <a:gd name="T62" fmla="*/ 82 w 149"/>
                        <a:gd name="T63" fmla="*/ 43 h 114"/>
                        <a:gd name="T64" fmla="*/ 110 w 149"/>
                        <a:gd name="T65" fmla="*/ 49 h 114"/>
                        <a:gd name="T66" fmla="*/ 121 w 149"/>
                        <a:gd name="T67" fmla="*/ 53 h 114"/>
                        <a:gd name="T68" fmla="*/ 139 w 149"/>
                        <a:gd name="T69" fmla="*/ 62 h 114"/>
                        <a:gd name="T70" fmla="*/ 146 w 149"/>
                        <a:gd name="T71" fmla="*/ 70 h 114"/>
                        <a:gd name="T72" fmla="*/ 149 w 149"/>
                        <a:gd name="T73" fmla="*/ 81 h 114"/>
                        <a:gd name="T74" fmla="*/ 144 w 149"/>
                        <a:gd name="T75" fmla="*/ 95 h 114"/>
                        <a:gd name="T76" fmla="*/ 131 w 149"/>
                        <a:gd name="T77" fmla="*/ 105 h 114"/>
                        <a:gd name="T78" fmla="*/ 118 w 149"/>
                        <a:gd name="T79"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9" h="114">
                          <a:moveTo>
                            <a:pt x="118" y="110"/>
                          </a:moveTo>
                          <a:lnTo>
                            <a:pt x="108" y="112"/>
                          </a:lnTo>
                          <a:lnTo>
                            <a:pt x="94" y="113"/>
                          </a:lnTo>
                          <a:lnTo>
                            <a:pt x="85" y="114"/>
                          </a:lnTo>
                          <a:lnTo>
                            <a:pt x="70" y="113"/>
                          </a:lnTo>
                          <a:lnTo>
                            <a:pt x="58" y="111"/>
                          </a:lnTo>
                          <a:lnTo>
                            <a:pt x="48" y="107"/>
                          </a:lnTo>
                          <a:lnTo>
                            <a:pt x="40" y="104"/>
                          </a:lnTo>
                          <a:lnTo>
                            <a:pt x="40" y="113"/>
                          </a:lnTo>
                          <a:lnTo>
                            <a:pt x="2" y="113"/>
                          </a:lnTo>
                          <a:lnTo>
                            <a:pt x="2" y="75"/>
                          </a:lnTo>
                          <a:lnTo>
                            <a:pt x="40" y="75"/>
                          </a:lnTo>
                          <a:lnTo>
                            <a:pt x="41" y="82"/>
                          </a:lnTo>
                          <a:lnTo>
                            <a:pt x="47" y="88"/>
                          </a:lnTo>
                          <a:lnTo>
                            <a:pt x="51" y="90"/>
                          </a:lnTo>
                          <a:lnTo>
                            <a:pt x="61" y="94"/>
                          </a:lnTo>
                          <a:lnTo>
                            <a:pt x="74" y="95"/>
                          </a:lnTo>
                          <a:lnTo>
                            <a:pt x="86" y="93"/>
                          </a:lnTo>
                          <a:lnTo>
                            <a:pt x="91" y="91"/>
                          </a:lnTo>
                          <a:lnTo>
                            <a:pt x="97" y="85"/>
                          </a:lnTo>
                          <a:lnTo>
                            <a:pt x="98" y="83"/>
                          </a:lnTo>
                          <a:lnTo>
                            <a:pt x="94" y="77"/>
                          </a:lnTo>
                          <a:lnTo>
                            <a:pt x="91" y="75"/>
                          </a:lnTo>
                          <a:lnTo>
                            <a:pt x="82" y="71"/>
                          </a:lnTo>
                          <a:lnTo>
                            <a:pt x="69" y="67"/>
                          </a:lnTo>
                          <a:lnTo>
                            <a:pt x="66" y="66"/>
                          </a:lnTo>
                          <a:lnTo>
                            <a:pt x="51" y="62"/>
                          </a:lnTo>
                          <a:lnTo>
                            <a:pt x="37" y="59"/>
                          </a:lnTo>
                          <a:lnTo>
                            <a:pt x="26" y="55"/>
                          </a:lnTo>
                          <a:lnTo>
                            <a:pt x="18" y="52"/>
                          </a:lnTo>
                          <a:lnTo>
                            <a:pt x="14" y="49"/>
                          </a:lnTo>
                          <a:lnTo>
                            <a:pt x="6" y="44"/>
                          </a:lnTo>
                          <a:lnTo>
                            <a:pt x="2" y="38"/>
                          </a:lnTo>
                          <a:lnTo>
                            <a:pt x="0" y="31"/>
                          </a:lnTo>
                          <a:lnTo>
                            <a:pt x="0" y="30"/>
                          </a:lnTo>
                          <a:lnTo>
                            <a:pt x="1" y="23"/>
                          </a:lnTo>
                          <a:lnTo>
                            <a:pt x="5" y="17"/>
                          </a:lnTo>
                          <a:lnTo>
                            <a:pt x="11" y="12"/>
                          </a:lnTo>
                          <a:lnTo>
                            <a:pt x="18" y="8"/>
                          </a:lnTo>
                          <a:lnTo>
                            <a:pt x="29" y="3"/>
                          </a:lnTo>
                          <a:lnTo>
                            <a:pt x="41" y="1"/>
                          </a:lnTo>
                          <a:lnTo>
                            <a:pt x="54" y="0"/>
                          </a:lnTo>
                          <a:lnTo>
                            <a:pt x="59" y="0"/>
                          </a:lnTo>
                          <a:lnTo>
                            <a:pt x="72" y="1"/>
                          </a:lnTo>
                          <a:lnTo>
                            <a:pt x="85" y="3"/>
                          </a:lnTo>
                          <a:lnTo>
                            <a:pt x="94" y="7"/>
                          </a:lnTo>
                          <a:lnTo>
                            <a:pt x="100" y="10"/>
                          </a:lnTo>
                          <a:lnTo>
                            <a:pt x="100" y="1"/>
                          </a:lnTo>
                          <a:lnTo>
                            <a:pt x="138" y="1"/>
                          </a:lnTo>
                          <a:lnTo>
                            <a:pt x="138" y="35"/>
                          </a:lnTo>
                          <a:lnTo>
                            <a:pt x="100" y="35"/>
                          </a:lnTo>
                          <a:lnTo>
                            <a:pt x="97" y="27"/>
                          </a:lnTo>
                          <a:lnTo>
                            <a:pt x="89" y="23"/>
                          </a:lnTo>
                          <a:lnTo>
                            <a:pt x="78" y="19"/>
                          </a:lnTo>
                          <a:lnTo>
                            <a:pt x="69" y="18"/>
                          </a:lnTo>
                          <a:lnTo>
                            <a:pt x="55" y="20"/>
                          </a:lnTo>
                          <a:lnTo>
                            <a:pt x="53" y="20"/>
                          </a:lnTo>
                          <a:lnTo>
                            <a:pt x="47" y="26"/>
                          </a:lnTo>
                          <a:lnTo>
                            <a:pt x="47" y="27"/>
                          </a:lnTo>
                          <a:lnTo>
                            <a:pt x="51" y="33"/>
                          </a:lnTo>
                          <a:lnTo>
                            <a:pt x="52" y="33"/>
                          </a:lnTo>
                          <a:lnTo>
                            <a:pt x="59" y="37"/>
                          </a:lnTo>
                          <a:lnTo>
                            <a:pt x="71" y="39"/>
                          </a:lnTo>
                          <a:lnTo>
                            <a:pt x="82" y="43"/>
                          </a:lnTo>
                          <a:lnTo>
                            <a:pt x="97" y="46"/>
                          </a:lnTo>
                          <a:lnTo>
                            <a:pt x="110" y="49"/>
                          </a:lnTo>
                          <a:lnTo>
                            <a:pt x="120" y="53"/>
                          </a:lnTo>
                          <a:lnTo>
                            <a:pt x="121" y="53"/>
                          </a:lnTo>
                          <a:lnTo>
                            <a:pt x="131" y="56"/>
                          </a:lnTo>
                          <a:lnTo>
                            <a:pt x="139" y="62"/>
                          </a:lnTo>
                          <a:lnTo>
                            <a:pt x="141" y="64"/>
                          </a:lnTo>
                          <a:lnTo>
                            <a:pt x="146" y="70"/>
                          </a:lnTo>
                          <a:lnTo>
                            <a:pt x="149" y="77"/>
                          </a:lnTo>
                          <a:lnTo>
                            <a:pt x="149" y="81"/>
                          </a:lnTo>
                          <a:lnTo>
                            <a:pt x="148" y="88"/>
                          </a:lnTo>
                          <a:lnTo>
                            <a:pt x="144" y="95"/>
                          </a:lnTo>
                          <a:lnTo>
                            <a:pt x="139" y="100"/>
                          </a:lnTo>
                          <a:lnTo>
                            <a:pt x="131" y="105"/>
                          </a:lnTo>
                          <a:lnTo>
                            <a:pt x="129" y="106"/>
                          </a:lnTo>
                          <a:lnTo>
                            <a:pt x="118" y="11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3264" name="Rectangle 37"/>
                  <p:cNvSpPr>
                    <a:spLocks noChangeArrowheads="1"/>
                  </p:cNvSpPr>
                  <p:nvPr/>
                </p:nvSpPr>
                <p:spPr bwMode="auto">
                  <a:xfrm>
                    <a:off x="181" y="2489"/>
                    <a:ext cx="414"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10000"/>
                      </a:lnSpc>
                      <a:buClr>
                        <a:schemeClr val="tx1"/>
                      </a:buClr>
                      <a:buSzPct val="100000"/>
                    </a:pPr>
                    <a:r>
                      <a:rPr kumimoji="1" lang="en-US" altLang="zh-CN" sz="1000" b="1">
                        <a:latin typeface="Times New Roman" panose="02020603050405020304" pitchFamily="18" charset="0"/>
                        <a:ea typeface="宋体" panose="02010600030101010101" pitchFamily="2" charset="-122"/>
                      </a:rPr>
                      <a:t>L2/L3</a:t>
                    </a:r>
                    <a:endParaRPr kumimoji="1" lang="en-US" altLang="zh-CN" sz="1000" b="1">
                      <a:latin typeface="Times New Roman" panose="02020603050405020304" pitchFamily="18" charset="0"/>
                      <a:ea typeface="宋体" panose="02010600030101010101" pitchFamily="2" charset="-122"/>
                    </a:endParaRPr>
                  </a:p>
                </p:txBody>
              </p:sp>
            </p:grpSp>
            <p:grpSp>
              <p:nvGrpSpPr>
                <p:cNvPr id="3265" name="Group 193"/>
                <p:cNvGrpSpPr/>
                <p:nvPr/>
              </p:nvGrpSpPr>
              <p:grpSpPr bwMode="auto">
                <a:xfrm>
                  <a:off x="419" y="1117"/>
                  <a:ext cx="692" cy="363"/>
                  <a:chOff x="183" y="1899"/>
                  <a:chExt cx="740" cy="408"/>
                </a:xfrm>
              </p:grpSpPr>
              <p:grpSp>
                <p:nvGrpSpPr>
                  <p:cNvPr id="3266" name="Group 194"/>
                  <p:cNvGrpSpPr/>
                  <p:nvPr/>
                </p:nvGrpSpPr>
                <p:grpSpPr bwMode="auto">
                  <a:xfrm>
                    <a:off x="651" y="1899"/>
                    <a:ext cx="272" cy="408"/>
                    <a:chOff x="4066" y="1597"/>
                    <a:chExt cx="447" cy="668"/>
                  </a:xfrm>
                </p:grpSpPr>
                <p:sp>
                  <p:nvSpPr>
                    <p:cNvPr id="3267" name="Freeform 40"/>
                    <p:cNvSpPr/>
                    <p:nvPr/>
                  </p:nvSpPr>
                  <p:spPr bwMode="auto">
                    <a:xfrm>
                      <a:off x="4066" y="1597"/>
                      <a:ext cx="447" cy="165"/>
                    </a:xfrm>
                    <a:custGeom>
                      <a:avLst/>
                      <a:gdLst>
                        <a:gd name="T0" fmla="*/ 168 w 179"/>
                        <a:gd name="T1" fmla="*/ 66 h 66"/>
                        <a:gd name="T2" fmla="*/ 179 w 179"/>
                        <a:gd name="T3" fmla="*/ 49 h 66"/>
                        <a:gd name="T4" fmla="*/ 16 w 179"/>
                        <a:gd name="T5" fmla="*/ 0 h 66"/>
                        <a:gd name="T6" fmla="*/ 0 w 179"/>
                        <a:gd name="T7" fmla="*/ 16 h 66"/>
                        <a:gd name="T8" fmla="*/ 168 w 179"/>
                        <a:gd name="T9" fmla="*/ 66 h 66"/>
                      </a:gdLst>
                      <a:ahLst/>
                      <a:cxnLst>
                        <a:cxn ang="0">
                          <a:pos x="T0" y="T1"/>
                        </a:cxn>
                        <a:cxn ang="0">
                          <a:pos x="T2" y="T3"/>
                        </a:cxn>
                        <a:cxn ang="0">
                          <a:pos x="T4" y="T5"/>
                        </a:cxn>
                        <a:cxn ang="0">
                          <a:pos x="T6" y="T7"/>
                        </a:cxn>
                        <a:cxn ang="0">
                          <a:pos x="T8" y="T9"/>
                        </a:cxn>
                      </a:cxnLst>
                      <a:rect l="0" t="0" r="r" b="b"/>
                      <a:pathLst>
                        <a:path w="179" h="66">
                          <a:moveTo>
                            <a:pt x="168" y="66"/>
                          </a:moveTo>
                          <a:lnTo>
                            <a:pt x="179" y="49"/>
                          </a:lnTo>
                          <a:lnTo>
                            <a:pt x="16" y="0"/>
                          </a:lnTo>
                          <a:lnTo>
                            <a:pt x="0" y="16"/>
                          </a:lnTo>
                          <a:lnTo>
                            <a:pt x="168" y="66"/>
                          </a:lnTo>
                        </a:path>
                      </a:pathLst>
                    </a:custGeom>
                    <a:solidFill>
                      <a:srgbClr val="9182B6"/>
                    </a:solidFill>
                    <a:ln w="9525" cap="flat" algn="ctr">
                      <a:solidFill>
                        <a:srgbClr val="61BFF3"/>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68" name="Freeform 41"/>
                    <p:cNvSpPr/>
                    <p:nvPr/>
                  </p:nvSpPr>
                  <p:spPr bwMode="auto">
                    <a:xfrm>
                      <a:off x="4486" y="1719"/>
                      <a:ext cx="27" cy="406"/>
                    </a:xfrm>
                    <a:custGeom>
                      <a:avLst/>
                      <a:gdLst>
                        <a:gd name="T0" fmla="*/ 0 w 11"/>
                        <a:gd name="T1" fmla="*/ 163 h 163"/>
                        <a:gd name="T2" fmla="*/ 11 w 11"/>
                        <a:gd name="T3" fmla="*/ 146 h 163"/>
                        <a:gd name="T4" fmla="*/ 11 w 11"/>
                        <a:gd name="T5" fmla="*/ 0 h 163"/>
                        <a:gd name="T6" fmla="*/ 0 w 11"/>
                        <a:gd name="T7" fmla="*/ 16 h 163"/>
                        <a:gd name="T8" fmla="*/ 0 w 11"/>
                        <a:gd name="T9" fmla="*/ 163 h 163"/>
                      </a:gdLst>
                      <a:ahLst/>
                      <a:cxnLst>
                        <a:cxn ang="0">
                          <a:pos x="T0" y="T1"/>
                        </a:cxn>
                        <a:cxn ang="0">
                          <a:pos x="T2" y="T3"/>
                        </a:cxn>
                        <a:cxn ang="0">
                          <a:pos x="T4" y="T5"/>
                        </a:cxn>
                        <a:cxn ang="0">
                          <a:pos x="T6" y="T7"/>
                        </a:cxn>
                        <a:cxn ang="0">
                          <a:pos x="T8" y="T9"/>
                        </a:cxn>
                      </a:cxnLst>
                      <a:rect l="0" t="0" r="r" b="b"/>
                      <a:pathLst>
                        <a:path w="11" h="163">
                          <a:moveTo>
                            <a:pt x="0" y="163"/>
                          </a:moveTo>
                          <a:lnTo>
                            <a:pt x="11" y="146"/>
                          </a:lnTo>
                          <a:lnTo>
                            <a:pt x="11" y="0"/>
                          </a:lnTo>
                          <a:lnTo>
                            <a:pt x="0" y="16"/>
                          </a:lnTo>
                          <a:lnTo>
                            <a:pt x="0" y="163"/>
                          </a:lnTo>
                        </a:path>
                      </a:pathLst>
                    </a:custGeom>
                    <a:solidFill>
                      <a:srgbClr val="715E9E"/>
                    </a:solidFill>
                    <a:ln w="9525" cap="flat" algn="ctr">
                      <a:solidFill>
                        <a:srgbClr val="61BFF3"/>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69" name="Freeform 42"/>
                    <p:cNvSpPr/>
                    <p:nvPr/>
                  </p:nvSpPr>
                  <p:spPr bwMode="auto">
                    <a:xfrm>
                      <a:off x="4069" y="1637"/>
                      <a:ext cx="414" cy="628"/>
                    </a:xfrm>
                    <a:custGeom>
                      <a:avLst/>
                      <a:gdLst>
                        <a:gd name="T0" fmla="*/ 0 w 166"/>
                        <a:gd name="T1" fmla="*/ 0 h 252"/>
                        <a:gd name="T2" fmla="*/ 166 w 166"/>
                        <a:gd name="T3" fmla="*/ 49 h 252"/>
                        <a:gd name="T4" fmla="*/ 166 w 166"/>
                        <a:gd name="T5" fmla="*/ 197 h 252"/>
                        <a:gd name="T6" fmla="*/ 0 w 166"/>
                        <a:gd name="T7" fmla="*/ 252 h 252"/>
                        <a:gd name="T8" fmla="*/ 0 w 166"/>
                        <a:gd name="T9" fmla="*/ 0 h 252"/>
                      </a:gdLst>
                      <a:ahLst/>
                      <a:cxnLst>
                        <a:cxn ang="0">
                          <a:pos x="T0" y="T1"/>
                        </a:cxn>
                        <a:cxn ang="0">
                          <a:pos x="T2" y="T3"/>
                        </a:cxn>
                        <a:cxn ang="0">
                          <a:pos x="T4" y="T5"/>
                        </a:cxn>
                        <a:cxn ang="0">
                          <a:pos x="T6" y="T7"/>
                        </a:cxn>
                        <a:cxn ang="0">
                          <a:pos x="T8" y="T9"/>
                        </a:cxn>
                      </a:cxnLst>
                      <a:rect l="0" t="0" r="r" b="b"/>
                      <a:pathLst>
                        <a:path w="166" h="252">
                          <a:moveTo>
                            <a:pt x="0" y="0"/>
                          </a:moveTo>
                          <a:lnTo>
                            <a:pt x="166" y="49"/>
                          </a:lnTo>
                          <a:lnTo>
                            <a:pt x="166" y="197"/>
                          </a:lnTo>
                          <a:lnTo>
                            <a:pt x="0" y="252"/>
                          </a:lnTo>
                          <a:lnTo>
                            <a:pt x="0" y="0"/>
                          </a:lnTo>
                        </a:path>
                      </a:pathLst>
                    </a:custGeom>
                    <a:solidFill>
                      <a:srgbClr val="BCB1D5"/>
                    </a:solidFill>
                    <a:ln w="9525" cap="flat" algn="ctr">
                      <a:solidFill>
                        <a:srgbClr val="61BFF3"/>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70" name="Freeform 43"/>
                    <p:cNvSpPr/>
                    <p:nvPr/>
                  </p:nvSpPr>
                  <p:spPr bwMode="auto">
                    <a:xfrm>
                      <a:off x="4174" y="1936"/>
                      <a:ext cx="60" cy="224"/>
                    </a:xfrm>
                    <a:custGeom>
                      <a:avLst/>
                      <a:gdLst>
                        <a:gd name="T0" fmla="*/ 0 w 24"/>
                        <a:gd name="T1" fmla="*/ 90 h 90"/>
                        <a:gd name="T2" fmla="*/ 16 w 24"/>
                        <a:gd name="T3" fmla="*/ 90 h 90"/>
                        <a:gd name="T4" fmla="*/ 19 w 24"/>
                        <a:gd name="T5" fmla="*/ 86 h 90"/>
                        <a:gd name="T6" fmla="*/ 22 w 24"/>
                        <a:gd name="T7" fmla="*/ 69 h 90"/>
                        <a:gd name="T8" fmla="*/ 24 w 24"/>
                        <a:gd name="T9" fmla="*/ 54 h 90"/>
                        <a:gd name="T10" fmla="*/ 23 w 24"/>
                        <a:gd name="T11" fmla="*/ 34 h 90"/>
                        <a:gd name="T12" fmla="*/ 20 w 24"/>
                        <a:gd name="T13" fmla="*/ 6 h 90"/>
                        <a:gd name="T14" fmla="*/ 13 w 24"/>
                        <a:gd name="T15" fmla="*/ 0 h 90"/>
                        <a:gd name="T16" fmla="*/ 2 w 24"/>
                        <a:gd name="T17" fmla="*/ 0 h 90"/>
                        <a:gd name="T18" fmla="*/ 4 w 24"/>
                        <a:gd name="T19" fmla="*/ 21 h 90"/>
                        <a:gd name="T20" fmla="*/ 15 w 24"/>
                        <a:gd name="T21" fmla="*/ 21 h 90"/>
                        <a:gd name="T22" fmla="*/ 18 w 24"/>
                        <a:gd name="T23" fmla="*/ 36 h 90"/>
                        <a:gd name="T24" fmla="*/ 19 w 24"/>
                        <a:gd name="T25" fmla="*/ 58 h 90"/>
                        <a:gd name="T26" fmla="*/ 16 w 24"/>
                        <a:gd name="T27" fmla="*/ 70 h 90"/>
                        <a:gd name="T28" fmla="*/ 4 w 24"/>
                        <a:gd name="T29" fmla="*/ 70 h 90"/>
                        <a:gd name="T30" fmla="*/ 0 w 24"/>
                        <a:gd name="T3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90">
                          <a:moveTo>
                            <a:pt x="0" y="90"/>
                          </a:moveTo>
                          <a:lnTo>
                            <a:pt x="16" y="90"/>
                          </a:lnTo>
                          <a:lnTo>
                            <a:pt x="19" y="86"/>
                          </a:lnTo>
                          <a:lnTo>
                            <a:pt x="22" y="69"/>
                          </a:lnTo>
                          <a:lnTo>
                            <a:pt x="24" y="54"/>
                          </a:lnTo>
                          <a:lnTo>
                            <a:pt x="23" y="34"/>
                          </a:lnTo>
                          <a:lnTo>
                            <a:pt x="20" y="6"/>
                          </a:lnTo>
                          <a:lnTo>
                            <a:pt x="13" y="0"/>
                          </a:lnTo>
                          <a:lnTo>
                            <a:pt x="2" y="0"/>
                          </a:lnTo>
                          <a:lnTo>
                            <a:pt x="4" y="21"/>
                          </a:lnTo>
                          <a:lnTo>
                            <a:pt x="15" y="21"/>
                          </a:lnTo>
                          <a:lnTo>
                            <a:pt x="18" y="36"/>
                          </a:lnTo>
                          <a:lnTo>
                            <a:pt x="19" y="58"/>
                          </a:lnTo>
                          <a:lnTo>
                            <a:pt x="16" y="70"/>
                          </a:lnTo>
                          <a:lnTo>
                            <a:pt x="4" y="70"/>
                          </a:lnTo>
                          <a:lnTo>
                            <a:pt x="0" y="90"/>
                          </a:lnTo>
                        </a:path>
                      </a:pathLst>
                    </a:custGeom>
                    <a:solidFill>
                      <a:srgbClr val="25221E"/>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71" name="Freeform 44"/>
                    <p:cNvSpPr/>
                    <p:nvPr/>
                  </p:nvSpPr>
                  <p:spPr bwMode="auto">
                    <a:xfrm>
                      <a:off x="4368" y="1786"/>
                      <a:ext cx="83" cy="310"/>
                    </a:xfrm>
                    <a:custGeom>
                      <a:avLst/>
                      <a:gdLst>
                        <a:gd name="T0" fmla="*/ 2 w 33"/>
                        <a:gd name="T1" fmla="*/ 1 h 124"/>
                        <a:gd name="T2" fmla="*/ 14 w 33"/>
                        <a:gd name="T3" fmla="*/ 4 h 124"/>
                        <a:gd name="T4" fmla="*/ 22 w 33"/>
                        <a:gd name="T5" fmla="*/ 16 h 124"/>
                        <a:gd name="T6" fmla="*/ 21 w 33"/>
                        <a:gd name="T7" fmla="*/ 46 h 124"/>
                        <a:gd name="T8" fmla="*/ 21 w 33"/>
                        <a:gd name="T9" fmla="*/ 54 h 124"/>
                        <a:gd name="T10" fmla="*/ 28 w 33"/>
                        <a:gd name="T11" fmla="*/ 58 h 124"/>
                        <a:gd name="T12" fmla="*/ 33 w 33"/>
                        <a:gd name="T13" fmla="*/ 62 h 124"/>
                        <a:gd name="T14" fmla="*/ 30 w 33"/>
                        <a:gd name="T15" fmla="*/ 66 h 124"/>
                        <a:gd name="T16" fmla="*/ 24 w 33"/>
                        <a:gd name="T17" fmla="*/ 69 h 124"/>
                        <a:gd name="T18" fmla="*/ 21 w 33"/>
                        <a:gd name="T19" fmla="*/ 71 h 124"/>
                        <a:gd name="T20" fmla="*/ 21 w 33"/>
                        <a:gd name="T21" fmla="*/ 107 h 124"/>
                        <a:gd name="T22" fmla="*/ 17 w 33"/>
                        <a:gd name="T23" fmla="*/ 117 h 124"/>
                        <a:gd name="T24" fmla="*/ 6 w 33"/>
                        <a:gd name="T25" fmla="*/ 123 h 124"/>
                        <a:gd name="T26" fmla="*/ 0 w 33"/>
                        <a:gd name="T27" fmla="*/ 124 h 124"/>
                        <a:gd name="T28" fmla="*/ 1 w 33"/>
                        <a:gd name="T29" fmla="*/ 109 h 124"/>
                        <a:gd name="T30" fmla="*/ 5 w 33"/>
                        <a:gd name="T31" fmla="*/ 107 h 124"/>
                        <a:gd name="T32" fmla="*/ 6 w 33"/>
                        <a:gd name="T33" fmla="*/ 82 h 124"/>
                        <a:gd name="T34" fmla="*/ 10 w 33"/>
                        <a:gd name="T35" fmla="*/ 63 h 124"/>
                        <a:gd name="T36" fmla="*/ 8 w 33"/>
                        <a:gd name="T37" fmla="*/ 59 h 124"/>
                        <a:gd name="T38" fmla="*/ 7 w 33"/>
                        <a:gd name="T39" fmla="*/ 53 h 124"/>
                        <a:gd name="T40" fmla="*/ 7 w 33"/>
                        <a:gd name="T41" fmla="*/ 19 h 124"/>
                        <a:gd name="T42" fmla="*/ 4 w 33"/>
                        <a:gd name="T43" fmla="*/ 16 h 124"/>
                        <a:gd name="T44" fmla="*/ 2 w 33"/>
                        <a:gd name="T45" fmla="*/ 16 h 124"/>
                        <a:gd name="T46" fmla="*/ 2 w 33"/>
                        <a:gd name="T47" fmla="*/ 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3" h="124">
                          <a:moveTo>
                            <a:pt x="2" y="1"/>
                          </a:moveTo>
                          <a:cubicBezTo>
                            <a:pt x="2" y="0"/>
                            <a:pt x="10" y="1"/>
                            <a:pt x="14" y="4"/>
                          </a:cubicBezTo>
                          <a:cubicBezTo>
                            <a:pt x="18" y="7"/>
                            <a:pt x="21" y="10"/>
                            <a:pt x="22" y="16"/>
                          </a:cubicBezTo>
                          <a:cubicBezTo>
                            <a:pt x="22" y="22"/>
                            <a:pt x="21" y="39"/>
                            <a:pt x="21" y="46"/>
                          </a:cubicBezTo>
                          <a:cubicBezTo>
                            <a:pt x="21" y="53"/>
                            <a:pt x="21" y="54"/>
                            <a:pt x="21" y="54"/>
                          </a:cubicBezTo>
                          <a:cubicBezTo>
                            <a:pt x="21" y="54"/>
                            <a:pt x="25" y="57"/>
                            <a:pt x="28" y="58"/>
                          </a:cubicBezTo>
                          <a:cubicBezTo>
                            <a:pt x="31" y="59"/>
                            <a:pt x="33" y="62"/>
                            <a:pt x="33" y="62"/>
                          </a:cubicBezTo>
                          <a:cubicBezTo>
                            <a:pt x="33" y="62"/>
                            <a:pt x="30" y="65"/>
                            <a:pt x="30" y="66"/>
                          </a:cubicBezTo>
                          <a:cubicBezTo>
                            <a:pt x="29" y="68"/>
                            <a:pt x="24" y="69"/>
                            <a:pt x="24" y="69"/>
                          </a:cubicBezTo>
                          <a:lnTo>
                            <a:pt x="21" y="71"/>
                          </a:lnTo>
                          <a:lnTo>
                            <a:pt x="21" y="107"/>
                          </a:lnTo>
                          <a:cubicBezTo>
                            <a:pt x="21" y="107"/>
                            <a:pt x="21" y="113"/>
                            <a:pt x="17" y="117"/>
                          </a:cubicBezTo>
                          <a:cubicBezTo>
                            <a:pt x="13" y="121"/>
                            <a:pt x="6" y="123"/>
                            <a:pt x="6" y="123"/>
                          </a:cubicBezTo>
                          <a:lnTo>
                            <a:pt x="0" y="124"/>
                          </a:lnTo>
                          <a:lnTo>
                            <a:pt x="1" y="109"/>
                          </a:lnTo>
                          <a:cubicBezTo>
                            <a:pt x="1" y="109"/>
                            <a:pt x="4" y="110"/>
                            <a:pt x="5" y="107"/>
                          </a:cubicBezTo>
                          <a:cubicBezTo>
                            <a:pt x="7" y="104"/>
                            <a:pt x="5" y="88"/>
                            <a:pt x="6" y="82"/>
                          </a:cubicBezTo>
                          <a:cubicBezTo>
                            <a:pt x="6" y="76"/>
                            <a:pt x="8" y="65"/>
                            <a:pt x="10" y="63"/>
                          </a:cubicBezTo>
                          <a:cubicBezTo>
                            <a:pt x="12" y="61"/>
                            <a:pt x="8" y="59"/>
                            <a:pt x="8" y="59"/>
                          </a:cubicBezTo>
                          <a:cubicBezTo>
                            <a:pt x="8" y="59"/>
                            <a:pt x="7" y="55"/>
                            <a:pt x="7" y="53"/>
                          </a:cubicBezTo>
                          <a:cubicBezTo>
                            <a:pt x="7" y="51"/>
                            <a:pt x="7" y="19"/>
                            <a:pt x="7" y="19"/>
                          </a:cubicBezTo>
                          <a:cubicBezTo>
                            <a:pt x="7" y="19"/>
                            <a:pt x="7" y="17"/>
                            <a:pt x="4" y="16"/>
                          </a:cubicBezTo>
                          <a:cubicBezTo>
                            <a:pt x="0" y="16"/>
                            <a:pt x="2" y="16"/>
                            <a:pt x="2" y="16"/>
                          </a:cubicBezTo>
                          <a:cubicBezTo>
                            <a:pt x="2" y="16"/>
                            <a:pt x="2" y="1"/>
                            <a:pt x="2" y="1"/>
                          </a:cubicBezTo>
                        </a:path>
                      </a:pathLst>
                    </a:custGeom>
                    <a:solidFill>
                      <a:srgbClr val="25221E"/>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72" name="Freeform 45"/>
                    <p:cNvSpPr/>
                    <p:nvPr/>
                  </p:nvSpPr>
                  <p:spPr bwMode="auto">
                    <a:xfrm>
                      <a:off x="4181" y="1948"/>
                      <a:ext cx="60" cy="225"/>
                    </a:xfrm>
                    <a:custGeom>
                      <a:avLst/>
                      <a:gdLst>
                        <a:gd name="T0" fmla="*/ 0 w 24"/>
                        <a:gd name="T1" fmla="*/ 90 h 90"/>
                        <a:gd name="T2" fmla="*/ 16 w 24"/>
                        <a:gd name="T3" fmla="*/ 90 h 90"/>
                        <a:gd name="T4" fmla="*/ 19 w 24"/>
                        <a:gd name="T5" fmla="*/ 86 h 90"/>
                        <a:gd name="T6" fmla="*/ 22 w 24"/>
                        <a:gd name="T7" fmla="*/ 69 h 90"/>
                        <a:gd name="T8" fmla="*/ 24 w 24"/>
                        <a:gd name="T9" fmla="*/ 54 h 90"/>
                        <a:gd name="T10" fmla="*/ 23 w 24"/>
                        <a:gd name="T11" fmla="*/ 35 h 90"/>
                        <a:gd name="T12" fmla="*/ 21 w 24"/>
                        <a:gd name="T13" fmla="*/ 7 h 90"/>
                        <a:gd name="T14" fmla="*/ 13 w 24"/>
                        <a:gd name="T15" fmla="*/ 0 h 90"/>
                        <a:gd name="T16" fmla="*/ 2 w 24"/>
                        <a:gd name="T17" fmla="*/ 0 h 90"/>
                        <a:gd name="T18" fmla="*/ 4 w 24"/>
                        <a:gd name="T19" fmla="*/ 21 h 90"/>
                        <a:gd name="T20" fmla="*/ 16 w 24"/>
                        <a:gd name="T21" fmla="*/ 21 h 90"/>
                        <a:gd name="T22" fmla="*/ 18 w 24"/>
                        <a:gd name="T23" fmla="*/ 36 h 90"/>
                        <a:gd name="T24" fmla="*/ 19 w 24"/>
                        <a:gd name="T25" fmla="*/ 58 h 90"/>
                        <a:gd name="T26" fmla="*/ 16 w 24"/>
                        <a:gd name="T27" fmla="*/ 70 h 90"/>
                        <a:gd name="T28" fmla="*/ 5 w 24"/>
                        <a:gd name="T29" fmla="*/ 70 h 90"/>
                        <a:gd name="T30" fmla="*/ 0 w 24"/>
                        <a:gd name="T3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 h="90">
                          <a:moveTo>
                            <a:pt x="0" y="90"/>
                          </a:moveTo>
                          <a:lnTo>
                            <a:pt x="16" y="90"/>
                          </a:lnTo>
                          <a:lnTo>
                            <a:pt x="19" y="86"/>
                          </a:lnTo>
                          <a:lnTo>
                            <a:pt x="22" y="69"/>
                          </a:lnTo>
                          <a:lnTo>
                            <a:pt x="24" y="54"/>
                          </a:lnTo>
                          <a:lnTo>
                            <a:pt x="23" y="35"/>
                          </a:lnTo>
                          <a:lnTo>
                            <a:pt x="21" y="7"/>
                          </a:lnTo>
                          <a:lnTo>
                            <a:pt x="13" y="0"/>
                          </a:lnTo>
                          <a:lnTo>
                            <a:pt x="2" y="0"/>
                          </a:lnTo>
                          <a:lnTo>
                            <a:pt x="4" y="21"/>
                          </a:lnTo>
                          <a:lnTo>
                            <a:pt x="16" y="21"/>
                          </a:lnTo>
                          <a:lnTo>
                            <a:pt x="18" y="36"/>
                          </a:lnTo>
                          <a:lnTo>
                            <a:pt x="19" y="58"/>
                          </a:lnTo>
                          <a:lnTo>
                            <a:pt x="16" y="70"/>
                          </a:lnTo>
                          <a:lnTo>
                            <a:pt x="5" y="70"/>
                          </a:lnTo>
                          <a:lnTo>
                            <a:pt x="0" y="90"/>
                          </a:lnTo>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73" name="Freeform 46"/>
                    <p:cNvSpPr/>
                    <p:nvPr/>
                  </p:nvSpPr>
                  <p:spPr bwMode="auto">
                    <a:xfrm>
                      <a:off x="4378" y="1799"/>
                      <a:ext cx="80" cy="309"/>
                    </a:xfrm>
                    <a:custGeom>
                      <a:avLst/>
                      <a:gdLst>
                        <a:gd name="T0" fmla="*/ 1 w 32"/>
                        <a:gd name="T1" fmla="*/ 1 h 124"/>
                        <a:gd name="T2" fmla="*/ 13 w 32"/>
                        <a:gd name="T3" fmla="*/ 4 h 124"/>
                        <a:gd name="T4" fmla="*/ 21 w 32"/>
                        <a:gd name="T5" fmla="*/ 16 h 124"/>
                        <a:gd name="T6" fmla="*/ 20 w 32"/>
                        <a:gd name="T7" fmla="*/ 46 h 124"/>
                        <a:gd name="T8" fmla="*/ 21 w 32"/>
                        <a:gd name="T9" fmla="*/ 54 h 124"/>
                        <a:gd name="T10" fmla="*/ 27 w 32"/>
                        <a:gd name="T11" fmla="*/ 58 h 124"/>
                        <a:gd name="T12" fmla="*/ 32 w 32"/>
                        <a:gd name="T13" fmla="*/ 63 h 124"/>
                        <a:gd name="T14" fmla="*/ 29 w 32"/>
                        <a:gd name="T15" fmla="*/ 67 h 124"/>
                        <a:gd name="T16" fmla="*/ 23 w 32"/>
                        <a:gd name="T17" fmla="*/ 69 h 124"/>
                        <a:gd name="T18" fmla="*/ 21 w 32"/>
                        <a:gd name="T19" fmla="*/ 71 h 124"/>
                        <a:gd name="T20" fmla="*/ 20 w 32"/>
                        <a:gd name="T21" fmla="*/ 107 h 124"/>
                        <a:gd name="T22" fmla="*/ 16 w 32"/>
                        <a:gd name="T23" fmla="*/ 118 h 124"/>
                        <a:gd name="T24" fmla="*/ 5 w 32"/>
                        <a:gd name="T25" fmla="*/ 124 h 124"/>
                        <a:gd name="T26" fmla="*/ 0 w 32"/>
                        <a:gd name="T27" fmla="*/ 124 h 124"/>
                        <a:gd name="T28" fmla="*/ 0 w 32"/>
                        <a:gd name="T29" fmla="*/ 110 h 124"/>
                        <a:gd name="T30" fmla="*/ 5 w 32"/>
                        <a:gd name="T31" fmla="*/ 107 h 124"/>
                        <a:gd name="T32" fmla="*/ 5 w 32"/>
                        <a:gd name="T33" fmla="*/ 82 h 124"/>
                        <a:gd name="T34" fmla="*/ 9 w 32"/>
                        <a:gd name="T35" fmla="*/ 63 h 124"/>
                        <a:gd name="T36" fmla="*/ 7 w 32"/>
                        <a:gd name="T37" fmla="*/ 59 h 124"/>
                        <a:gd name="T38" fmla="*/ 6 w 32"/>
                        <a:gd name="T39" fmla="*/ 54 h 124"/>
                        <a:gd name="T40" fmla="*/ 6 w 32"/>
                        <a:gd name="T41" fmla="*/ 19 h 124"/>
                        <a:gd name="T42" fmla="*/ 3 w 32"/>
                        <a:gd name="T43" fmla="*/ 17 h 124"/>
                        <a:gd name="T44" fmla="*/ 1 w 32"/>
                        <a:gd name="T45" fmla="*/ 17 h 124"/>
                        <a:gd name="T46" fmla="*/ 1 w 32"/>
                        <a:gd name="T47" fmla="*/ 1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2" h="124">
                          <a:moveTo>
                            <a:pt x="1" y="1"/>
                          </a:moveTo>
                          <a:cubicBezTo>
                            <a:pt x="2" y="0"/>
                            <a:pt x="9" y="1"/>
                            <a:pt x="13" y="4"/>
                          </a:cubicBezTo>
                          <a:cubicBezTo>
                            <a:pt x="17" y="8"/>
                            <a:pt x="21" y="10"/>
                            <a:pt x="21" y="16"/>
                          </a:cubicBezTo>
                          <a:cubicBezTo>
                            <a:pt x="21" y="23"/>
                            <a:pt x="20" y="39"/>
                            <a:pt x="20" y="46"/>
                          </a:cubicBezTo>
                          <a:cubicBezTo>
                            <a:pt x="20" y="53"/>
                            <a:pt x="21" y="54"/>
                            <a:pt x="21" y="54"/>
                          </a:cubicBezTo>
                          <a:cubicBezTo>
                            <a:pt x="21" y="54"/>
                            <a:pt x="24" y="57"/>
                            <a:pt x="27" y="58"/>
                          </a:cubicBezTo>
                          <a:cubicBezTo>
                            <a:pt x="31" y="59"/>
                            <a:pt x="32" y="63"/>
                            <a:pt x="32" y="63"/>
                          </a:cubicBezTo>
                          <a:cubicBezTo>
                            <a:pt x="32" y="63"/>
                            <a:pt x="30" y="66"/>
                            <a:pt x="29" y="67"/>
                          </a:cubicBezTo>
                          <a:cubicBezTo>
                            <a:pt x="28" y="68"/>
                            <a:pt x="23" y="69"/>
                            <a:pt x="23" y="69"/>
                          </a:cubicBezTo>
                          <a:lnTo>
                            <a:pt x="21" y="71"/>
                          </a:lnTo>
                          <a:lnTo>
                            <a:pt x="20" y="107"/>
                          </a:lnTo>
                          <a:cubicBezTo>
                            <a:pt x="20" y="107"/>
                            <a:pt x="21" y="114"/>
                            <a:pt x="16" y="118"/>
                          </a:cubicBezTo>
                          <a:cubicBezTo>
                            <a:pt x="12" y="122"/>
                            <a:pt x="5" y="124"/>
                            <a:pt x="5" y="124"/>
                          </a:cubicBezTo>
                          <a:lnTo>
                            <a:pt x="0" y="124"/>
                          </a:lnTo>
                          <a:lnTo>
                            <a:pt x="0" y="110"/>
                          </a:lnTo>
                          <a:cubicBezTo>
                            <a:pt x="0" y="110"/>
                            <a:pt x="4" y="111"/>
                            <a:pt x="5" y="107"/>
                          </a:cubicBezTo>
                          <a:cubicBezTo>
                            <a:pt x="6" y="104"/>
                            <a:pt x="5" y="88"/>
                            <a:pt x="5" y="82"/>
                          </a:cubicBezTo>
                          <a:cubicBezTo>
                            <a:pt x="5" y="76"/>
                            <a:pt x="7" y="65"/>
                            <a:pt x="9" y="63"/>
                          </a:cubicBezTo>
                          <a:cubicBezTo>
                            <a:pt x="12" y="62"/>
                            <a:pt x="7" y="59"/>
                            <a:pt x="7" y="59"/>
                          </a:cubicBezTo>
                          <a:cubicBezTo>
                            <a:pt x="7" y="59"/>
                            <a:pt x="6" y="56"/>
                            <a:pt x="6" y="54"/>
                          </a:cubicBezTo>
                          <a:cubicBezTo>
                            <a:pt x="6" y="52"/>
                            <a:pt x="6" y="19"/>
                            <a:pt x="6" y="19"/>
                          </a:cubicBezTo>
                          <a:cubicBezTo>
                            <a:pt x="6" y="19"/>
                            <a:pt x="6" y="17"/>
                            <a:pt x="3" y="17"/>
                          </a:cubicBezTo>
                          <a:cubicBezTo>
                            <a:pt x="0" y="16"/>
                            <a:pt x="1" y="17"/>
                            <a:pt x="1" y="17"/>
                          </a:cubicBezTo>
                          <a:cubicBezTo>
                            <a:pt x="1" y="17"/>
                            <a:pt x="1" y="2"/>
                            <a:pt x="1" y="1"/>
                          </a:cubicBezTo>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3274" name="Group 202"/>
                    <p:cNvGrpSpPr/>
                    <p:nvPr/>
                  </p:nvGrpSpPr>
                  <p:grpSpPr bwMode="auto">
                    <a:xfrm>
                      <a:off x="4136" y="1695"/>
                      <a:ext cx="174" cy="187"/>
                      <a:chOff x="4096" y="1427"/>
                      <a:chExt cx="139" cy="150"/>
                    </a:xfrm>
                  </p:grpSpPr>
                  <p:sp>
                    <p:nvSpPr>
                      <p:cNvPr id="3275" name="Freeform 48"/>
                      <p:cNvSpPr/>
                      <p:nvPr/>
                    </p:nvSpPr>
                    <p:spPr bwMode="auto">
                      <a:xfrm>
                        <a:off x="4211" y="1473"/>
                        <a:ext cx="24" cy="104"/>
                      </a:xfrm>
                      <a:custGeom>
                        <a:avLst/>
                        <a:gdLst>
                          <a:gd name="T0" fmla="*/ 0 w 24"/>
                          <a:gd name="T1" fmla="*/ 0 h 104"/>
                          <a:gd name="T2" fmla="*/ 24 w 24"/>
                          <a:gd name="T3" fmla="*/ 0 h 104"/>
                          <a:gd name="T4" fmla="*/ 24 w 24"/>
                          <a:gd name="T5" fmla="*/ 104 h 104"/>
                          <a:gd name="T6" fmla="*/ 0 w 24"/>
                          <a:gd name="T7" fmla="*/ 104 h 104"/>
                          <a:gd name="T8" fmla="*/ 0 w 24"/>
                          <a:gd name="T9" fmla="*/ 0 h 104"/>
                        </a:gdLst>
                        <a:ahLst/>
                        <a:cxnLst>
                          <a:cxn ang="0">
                            <a:pos x="T0" y="T1"/>
                          </a:cxn>
                          <a:cxn ang="0">
                            <a:pos x="T2" y="T3"/>
                          </a:cxn>
                          <a:cxn ang="0">
                            <a:pos x="T4" y="T5"/>
                          </a:cxn>
                          <a:cxn ang="0">
                            <a:pos x="T6" y="T7"/>
                          </a:cxn>
                          <a:cxn ang="0">
                            <a:pos x="T8" y="T9"/>
                          </a:cxn>
                        </a:cxnLst>
                        <a:rect l="0" t="0" r="r" b="b"/>
                        <a:pathLst>
                          <a:path w="24" h="104">
                            <a:moveTo>
                              <a:pt x="0" y="0"/>
                            </a:moveTo>
                            <a:lnTo>
                              <a:pt x="24" y="0"/>
                            </a:lnTo>
                            <a:lnTo>
                              <a:pt x="24" y="104"/>
                            </a:lnTo>
                            <a:lnTo>
                              <a:pt x="0" y="104"/>
                            </a:lnTo>
                            <a:lnTo>
                              <a:pt x="0" y="0"/>
                            </a:lnTo>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76" name="Freeform 49"/>
                      <p:cNvSpPr/>
                      <p:nvPr/>
                    </p:nvSpPr>
                    <p:spPr bwMode="auto">
                      <a:xfrm>
                        <a:off x="4158" y="1453"/>
                        <a:ext cx="27" cy="120"/>
                      </a:xfrm>
                      <a:custGeom>
                        <a:avLst/>
                        <a:gdLst>
                          <a:gd name="T0" fmla="*/ 27 w 27"/>
                          <a:gd name="T1" fmla="*/ 0 h 120"/>
                          <a:gd name="T2" fmla="*/ 27 w 27"/>
                          <a:gd name="T3" fmla="*/ 120 h 120"/>
                          <a:gd name="T4" fmla="*/ 0 w 27"/>
                          <a:gd name="T5" fmla="*/ 118 h 120"/>
                          <a:gd name="T6" fmla="*/ 0 w 27"/>
                          <a:gd name="T7" fmla="*/ 0 h 120"/>
                        </a:gdLst>
                        <a:ahLst/>
                        <a:cxnLst>
                          <a:cxn ang="0">
                            <a:pos x="T0" y="T1"/>
                          </a:cxn>
                          <a:cxn ang="0">
                            <a:pos x="T2" y="T3"/>
                          </a:cxn>
                          <a:cxn ang="0">
                            <a:pos x="T4" y="T5"/>
                          </a:cxn>
                          <a:cxn ang="0">
                            <a:pos x="T6" y="T7"/>
                          </a:cxn>
                        </a:cxnLst>
                        <a:rect l="0" t="0" r="r" b="b"/>
                        <a:pathLst>
                          <a:path w="27" h="120">
                            <a:moveTo>
                              <a:pt x="27" y="0"/>
                            </a:moveTo>
                            <a:lnTo>
                              <a:pt x="27" y="120"/>
                            </a:lnTo>
                            <a:lnTo>
                              <a:pt x="0" y="118"/>
                            </a:lnTo>
                            <a:lnTo>
                              <a:pt x="0" y="0"/>
                            </a:lnTo>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77" name="Freeform 50"/>
                      <p:cNvSpPr/>
                      <p:nvPr/>
                    </p:nvSpPr>
                    <p:spPr bwMode="auto">
                      <a:xfrm>
                        <a:off x="4096" y="1427"/>
                        <a:ext cx="27" cy="141"/>
                      </a:xfrm>
                      <a:custGeom>
                        <a:avLst/>
                        <a:gdLst>
                          <a:gd name="T0" fmla="*/ 27 w 27"/>
                          <a:gd name="T1" fmla="*/ 0 h 141"/>
                          <a:gd name="T2" fmla="*/ 27 w 27"/>
                          <a:gd name="T3" fmla="*/ 141 h 141"/>
                          <a:gd name="T4" fmla="*/ 0 w 27"/>
                          <a:gd name="T5" fmla="*/ 139 h 141"/>
                          <a:gd name="T6" fmla="*/ 0 w 27"/>
                          <a:gd name="T7" fmla="*/ 0 h 141"/>
                        </a:gdLst>
                        <a:ahLst/>
                        <a:cxnLst>
                          <a:cxn ang="0">
                            <a:pos x="T0" y="T1"/>
                          </a:cxn>
                          <a:cxn ang="0">
                            <a:pos x="T2" y="T3"/>
                          </a:cxn>
                          <a:cxn ang="0">
                            <a:pos x="T4" y="T5"/>
                          </a:cxn>
                          <a:cxn ang="0">
                            <a:pos x="T6" y="T7"/>
                          </a:cxn>
                        </a:cxnLst>
                        <a:rect l="0" t="0" r="r" b="b"/>
                        <a:pathLst>
                          <a:path w="27" h="141">
                            <a:moveTo>
                              <a:pt x="27" y="0"/>
                            </a:moveTo>
                            <a:lnTo>
                              <a:pt x="27" y="141"/>
                            </a:lnTo>
                            <a:lnTo>
                              <a:pt x="0" y="139"/>
                            </a:lnTo>
                            <a:lnTo>
                              <a:pt x="0" y="0"/>
                            </a:lnTo>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278" name="Group 206"/>
                    <p:cNvGrpSpPr/>
                    <p:nvPr/>
                  </p:nvGrpSpPr>
                  <p:grpSpPr bwMode="auto">
                    <a:xfrm>
                      <a:off x="4145" y="1702"/>
                      <a:ext cx="173" cy="187"/>
                      <a:chOff x="4096" y="1427"/>
                      <a:chExt cx="139" cy="150"/>
                    </a:xfrm>
                  </p:grpSpPr>
                  <p:sp>
                    <p:nvSpPr>
                      <p:cNvPr id="3279" name="Freeform 52"/>
                      <p:cNvSpPr/>
                      <p:nvPr/>
                    </p:nvSpPr>
                    <p:spPr bwMode="auto">
                      <a:xfrm>
                        <a:off x="4211" y="1473"/>
                        <a:ext cx="24" cy="104"/>
                      </a:xfrm>
                      <a:custGeom>
                        <a:avLst/>
                        <a:gdLst>
                          <a:gd name="T0" fmla="*/ 0 w 24"/>
                          <a:gd name="T1" fmla="*/ 0 h 104"/>
                          <a:gd name="T2" fmla="*/ 24 w 24"/>
                          <a:gd name="T3" fmla="*/ 0 h 104"/>
                          <a:gd name="T4" fmla="*/ 24 w 24"/>
                          <a:gd name="T5" fmla="*/ 104 h 104"/>
                          <a:gd name="T6" fmla="*/ 0 w 24"/>
                          <a:gd name="T7" fmla="*/ 104 h 104"/>
                          <a:gd name="T8" fmla="*/ 0 w 24"/>
                          <a:gd name="T9" fmla="*/ 0 h 104"/>
                        </a:gdLst>
                        <a:ahLst/>
                        <a:cxnLst>
                          <a:cxn ang="0">
                            <a:pos x="T0" y="T1"/>
                          </a:cxn>
                          <a:cxn ang="0">
                            <a:pos x="T2" y="T3"/>
                          </a:cxn>
                          <a:cxn ang="0">
                            <a:pos x="T4" y="T5"/>
                          </a:cxn>
                          <a:cxn ang="0">
                            <a:pos x="T6" y="T7"/>
                          </a:cxn>
                          <a:cxn ang="0">
                            <a:pos x="T8" y="T9"/>
                          </a:cxn>
                        </a:cxnLst>
                        <a:rect l="0" t="0" r="r" b="b"/>
                        <a:pathLst>
                          <a:path w="24" h="104">
                            <a:moveTo>
                              <a:pt x="0" y="0"/>
                            </a:moveTo>
                            <a:lnTo>
                              <a:pt x="24" y="0"/>
                            </a:lnTo>
                            <a:lnTo>
                              <a:pt x="24" y="104"/>
                            </a:lnTo>
                            <a:lnTo>
                              <a:pt x="0" y="104"/>
                            </a:lnTo>
                            <a:lnTo>
                              <a:pt x="0" y="0"/>
                            </a:lnTo>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80" name="Freeform 53"/>
                      <p:cNvSpPr/>
                      <p:nvPr/>
                    </p:nvSpPr>
                    <p:spPr bwMode="auto">
                      <a:xfrm>
                        <a:off x="4158" y="1453"/>
                        <a:ext cx="27" cy="120"/>
                      </a:xfrm>
                      <a:custGeom>
                        <a:avLst/>
                        <a:gdLst>
                          <a:gd name="T0" fmla="*/ 27 w 27"/>
                          <a:gd name="T1" fmla="*/ 0 h 120"/>
                          <a:gd name="T2" fmla="*/ 27 w 27"/>
                          <a:gd name="T3" fmla="*/ 120 h 120"/>
                          <a:gd name="T4" fmla="*/ 0 w 27"/>
                          <a:gd name="T5" fmla="*/ 118 h 120"/>
                          <a:gd name="T6" fmla="*/ 0 w 27"/>
                          <a:gd name="T7" fmla="*/ 0 h 120"/>
                        </a:gdLst>
                        <a:ahLst/>
                        <a:cxnLst>
                          <a:cxn ang="0">
                            <a:pos x="T0" y="T1"/>
                          </a:cxn>
                          <a:cxn ang="0">
                            <a:pos x="T2" y="T3"/>
                          </a:cxn>
                          <a:cxn ang="0">
                            <a:pos x="T4" y="T5"/>
                          </a:cxn>
                          <a:cxn ang="0">
                            <a:pos x="T6" y="T7"/>
                          </a:cxn>
                        </a:cxnLst>
                        <a:rect l="0" t="0" r="r" b="b"/>
                        <a:pathLst>
                          <a:path w="27" h="120">
                            <a:moveTo>
                              <a:pt x="27" y="0"/>
                            </a:moveTo>
                            <a:lnTo>
                              <a:pt x="27" y="120"/>
                            </a:lnTo>
                            <a:lnTo>
                              <a:pt x="0" y="118"/>
                            </a:lnTo>
                            <a:lnTo>
                              <a:pt x="0" y="0"/>
                            </a:lnTo>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81" name="Freeform 54"/>
                      <p:cNvSpPr/>
                      <p:nvPr/>
                    </p:nvSpPr>
                    <p:spPr bwMode="auto">
                      <a:xfrm>
                        <a:off x="4096" y="1427"/>
                        <a:ext cx="27" cy="141"/>
                      </a:xfrm>
                      <a:custGeom>
                        <a:avLst/>
                        <a:gdLst>
                          <a:gd name="T0" fmla="*/ 27 w 27"/>
                          <a:gd name="T1" fmla="*/ 0 h 141"/>
                          <a:gd name="T2" fmla="*/ 27 w 27"/>
                          <a:gd name="T3" fmla="*/ 141 h 141"/>
                          <a:gd name="T4" fmla="*/ 0 w 27"/>
                          <a:gd name="T5" fmla="*/ 139 h 141"/>
                          <a:gd name="T6" fmla="*/ 0 w 27"/>
                          <a:gd name="T7" fmla="*/ 0 h 141"/>
                        </a:gdLst>
                        <a:ahLst/>
                        <a:cxnLst>
                          <a:cxn ang="0">
                            <a:pos x="T0" y="T1"/>
                          </a:cxn>
                          <a:cxn ang="0">
                            <a:pos x="T2" y="T3"/>
                          </a:cxn>
                          <a:cxn ang="0">
                            <a:pos x="T4" y="T5"/>
                          </a:cxn>
                          <a:cxn ang="0">
                            <a:pos x="T6" y="T7"/>
                          </a:cxn>
                        </a:cxnLst>
                        <a:rect l="0" t="0" r="r" b="b"/>
                        <a:pathLst>
                          <a:path w="27" h="141">
                            <a:moveTo>
                              <a:pt x="27" y="0"/>
                            </a:moveTo>
                            <a:lnTo>
                              <a:pt x="27" y="141"/>
                            </a:lnTo>
                            <a:lnTo>
                              <a:pt x="0" y="139"/>
                            </a:lnTo>
                            <a:lnTo>
                              <a:pt x="0" y="0"/>
                            </a:lnTo>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sp>
                <p:nvSpPr>
                  <p:cNvPr id="3282" name="Rectangle 55"/>
                  <p:cNvSpPr>
                    <a:spLocks noChangeArrowheads="1"/>
                  </p:cNvSpPr>
                  <p:nvPr/>
                </p:nvSpPr>
                <p:spPr bwMode="auto">
                  <a:xfrm>
                    <a:off x="183" y="1953"/>
                    <a:ext cx="481" cy="3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10000"/>
                      </a:lnSpc>
                      <a:buClr>
                        <a:schemeClr val="tx1"/>
                      </a:buClr>
                      <a:buSzPct val="100000"/>
                    </a:pPr>
                    <a:r>
                      <a:rPr kumimoji="1" lang="en-US" altLang="zh-CN" sz="1000" b="1">
                        <a:latin typeface="Times New Roman" panose="02020603050405020304" pitchFamily="18" charset="0"/>
                        <a:ea typeface="宋体" panose="02010600030101010101" pitchFamily="2" charset="-122"/>
                      </a:rPr>
                      <a:t>IP/ATM</a:t>
                    </a:r>
                    <a:endParaRPr kumimoji="1" lang="en-US" altLang="zh-CN" sz="1000" b="1">
                      <a:latin typeface="Times New Roman" panose="02020603050405020304" pitchFamily="18" charset="0"/>
                      <a:ea typeface="宋体" panose="02010600030101010101" pitchFamily="2" charset="-122"/>
                    </a:endParaRPr>
                  </a:p>
                  <a:p>
                    <a:pPr algn="ctr" eaLnBrk="0" hangingPunct="0">
                      <a:lnSpc>
                        <a:spcPct val="110000"/>
                      </a:lnSpc>
                      <a:buClr>
                        <a:schemeClr val="tx1"/>
                      </a:buClr>
                      <a:buSzPct val="100000"/>
                    </a:pPr>
                    <a:r>
                      <a:rPr kumimoji="1" lang="en-US" altLang="zh-CN" sz="1000" b="1">
                        <a:latin typeface="Times New Roman" panose="02020603050405020304" pitchFamily="18" charset="0"/>
                        <a:ea typeface="宋体" panose="02010600030101010101" pitchFamily="2" charset="-122"/>
                      </a:rPr>
                      <a:t>DSLAM</a:t>
                    </a:r>
                    <a:endParaRPr kumimoji="1" lang="en-US" altLang="zh-CN" sz="1000" b="1">
                      <a:latin typeface="Times New Roman" panose="02020603050405020304" pitchFamily="18" charset="0"/>
                      <a:ea typeface="宋体" panose="02010600030101010101" pitchFamily="2" charset="-122"/>
                    </a:endParaRPr>
                  </a:p>
                </p:txBody>
              </p:sp>
            </p:grpSp>
            <p:grpSp>
              <p:nvGrpSpPr>
                <p:cNvPr id="3283" name="Group 211"/>
                <p:cNvGrpSpPr/>
                <p:nvPr/>
              </p:nvGrpSpPr>
              <p:grpSpPr bwMode="auto">
                <a:xfrm>
                  <a:off x="463" y="618"/>
                  <a:ext cx="784" cy="431"/>
                  <a:chOff x="227" y="1282"/>
                  <a:chExt cx="830" cy="520"/>
                </a:xfrm>
              </p:grpSpPr>
              <p:grpSp>
                <p:nvGrpSpPr>
                  <p:cNvPr id="3284" name="Group 212"/>
                  <p:cNvGrpSpPr/>
                  <p:nvPr/>
                </p:nvGrpSpPr>
                <p:grpSpPr bwMode="auto">
                  <a:xfrm>
                    <a:off x="594" y="1282"/>
                    <a:ext cx="463" cy="520"/>
                    <a:chOff x="1294" y="3552"/>
                    <a:chExt cx="281" cy="318"/>
                  </a:xfrm>
                </p:grpSpPr>
                <p:grpSp>
                  <p:nvGrpSpPr>
                    <p:cNvPr id="3285" name="Group 213"/>
                    <p:cNvGrpSpPr/>
                    <p:nvPr/>
                  </p:nvGrpSpPr>
                  <p:grpSpPr bwMode="auto">
                    <a:xfrm>
                      <a:off x="1294" y="3552"/>
                      <a:ext cx="281" cy="288"/>
                      <a:chOff x="4319" y="2921"/>
                      <a:chExt cx="473" cy="539"/>
                    </a:xfrm>
                  </p:grpSpPr>
                  <p:grpSp>
                    <p:nvGrpSpPr>
                      <p:cNvPr id="3286" name="Group 214"/>
                      <p:cNvGrpSpPr/>
                      <p:nvPr/>
                    </p:nvGrpSpPr>
                    <p:grpSpPr bwMode="auto">
                      <a:xfrm>
                        <a:off x="4319" y="3234"/>
                        <a:ext cx="473" cy="226"/>
                        <a:chOff x="-96" y="1920"/>
                        <a:chExt cx="2821" cy="2243"/>
                      </a:xfrm>
                    </p:grpSpPr>
                    <p:grpSp>
                      <p:nvGrpSpPr>
                        <p:cNvPr id="3287" name="Group 215"/>
                        <p:cNvGrpSpPr/>
                        <p:nvPr/>
                      </p:nvGrpSpPr>
                      <p:grpSpPr bwMode="auto">
                        <a:xfrm>
                          <a:off x="576" y="1920"/>
                          <a:ext cx="1525" cy="1283"/>
                          <a:chOff x="1234" y="1722"/>
                          <a:chExt cx="1478" cy="1434"/>
                        </a:xfrm>
                      </p:grpSpPr>
                      <p:sp>
                        <p:nvSpPr>
                          <p:cNvPr id="3288" name="AutoShape 61"/>
                          <p:cNvSpPr>
                            <a:spLocks noChangeArrowheads="1"/>
                          </p:cNvSpPr>
                          <p:nvPr/>
                        </p:nvSpPr>
                        <p:spPr bwMode="auto">
                          <a:xfrm>
                            <a:off x="1234" y="1722"/>
                            <a:ext cx="856" cy="715"/>
                          </a:xfrm>
                          <a:prstGeom prst="hexagon">
                            <a:avLst>
                              <a:gd name="adj" fmla="val 50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89" name="AutoShape 62"/>
                          <p:cNvSpPr>
                            <a:spLocks noChangeArrowheads="1"/>
                          </p:cNvSpPr>
                          <p:nvPr/>
                        </p:nvSpPr>
                        <p:spPr bwMode="auto">
                          <a:xfrm>
                            <a:off x="1234" y="2441"/>
                            <a:ext cx="856" cy="715"/>
                          </a:xfrm>
                          <a:prstGeom prst="hexagon">
                            <a:avLst>
                              <a:gd name="adj" fmla="val 50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90" name="AutoShape 63"/>
                          <p:cNvSpPr>
                            <a:spLocks noChangeArrowheads="1"/>
                          </p:cNvSpPr>
                          <p:nvPr/>
                        </p:nvSpPr>
                        <p:spPr bwMode="auto">
                          <a:xfrm>
                            <a:off x="1856" y="2087"/>
                            <a:ext cx="856" cy="715"/>
                          </a:xfrm>
                          <a:prstGeom prst="hexagon">
                            <a:avLst>
                              <a:gd name="adj" fmla="val 50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91" name="Oval 64"/>
                          <p:cNvSpPr>
                            <a:spLocks noChangeArrowheads="1"/>
                          </p:cNvSpPr>
                          <p:nvPr/>
                        </p:nvSpPr>
                        <p:spPr bwMode="auto">
                          <a:xfrm rot="16200000">
                            <a:off x="1825" y="2391"/>
                            <a:ext cx="86" cy="92"/>
                          </a:xfrm>
                          <a:prstGeom prst="ellipse">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round/>
                            <a:headEnd type="none" w="med" len="med"/>
                            <a:tailEnd type="none" w="med" len="med"/>
                          </a:ln>
                        </p:spPr>
                        <p:txBody>
                          <a:bodyPr vert="eaVert"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292" name="Group 220"/>
                        <p:cNvGrpSpPr/>
                        <p:nvPr/>
                      </p:nvGrpSpPr>
                      <p:grpSpPr bwMode="auto">
                        <a:xfrm>
                          <a:off x="1200" y="2880"/>
                          <a:ext cx="1525" cy="1283"/>
                          <a:chOff x="1234" y="1722"/>
                          <a:chExt cx="1478" cy="1434"/>
                        </a:xfrm>
                      </p:grpSpPr>
                      <p:sp>
                        <p:nvSpPr>
                          <p:cNvPr id="3293" name="AutoShape 66"/>
                          <p:cNvSpPr>
                            <a:spLocks noChangeArrowheads="1"/>
                          </p:cNvSpPr>
                          <p:nvPr/>
                        </p:nvSpPr>
                        <p:spPr bwMode="auto">
                          <a:xfrm>
                            <a:off x="1234" y="1722"/>
                            <a:ext cx="856" cy="715"/>
                          </a:xfrm>
                          <a:prstGeom prst="hexagon">
                            <a:avLst>
                              <a:gd name="adj" fmla="val 50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94" name="AutoShape 67"/>
                          <p:cNvSpPr>
                            <a:spLocks noChangeArrowheads="1"/>
                          </p:cNvSpPr>
                          <p:nvPr/>
                        </p:nvSpPr>
                        <p:spPr bwMode="auto">
                          <a:xfrm>
                            <a:off x="1234" y="2441"/>
                            <a:ext cx="856" cy="715"/>
                          </a:xfrm>
                          <a:prstGeom prst="hexagon">
                            <a:avLst>
                              <a:gd name="adj" fmla="val 50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95" name="AutoShape 68"/>
                          <p:cNvSpPr>
                            <a:spLocks noChangeArrowheads="1"/>
                          </p:cNvSpPr>
                          <p:nvPr/>
                        </p:nvSpPr>
                        <p:spPr bwMode="auto">
                          <a:xfrm>
                            <a:off x="1856" y="2087"/>
                            <a:ext cx="856" cy="715"/>
                          </a:xfrm>
                          <a:prstGeom prst="hexagon">
                            <a:avLst>
                              <a:gd name="adj" fmla="val 50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96" name="Oval 69"/>
                          <p:cNvSpPr>
                            <a:spLocks noChangeArrowheads="1"/>
                          </p:cNvSpPr>
                          <p:nvPr/>
                        </p:nvSpPr>
                        <p:spPr bwMode="auto">
                          <a:xfrm rot="16200000">
                            <a:off x="1825" y="2391"/>
                            <a:ext cx="86" cy="92"/>
                          </a:xfrm>
                          <a:prstGeom prst="ellipse">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round/>
                            <a:headEnd type="none" w="med" len="med"/>
                            <a:tailEnd type="none" w="med" len="med"/>
                          </a:ln>
                        </p:spPr>
                        <p:txBody>
                          <a:bodyPr vert="eaVert"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297" name="Group 225"/>
                        <p:cNvGrpSpPr/>
                        <p:nvPr/>
                      </p:nvGrpSpPr>
                      <p:grpSpPr bwMode="auto">
                        <a:xfrm>
                          <a:off x="-96" y="2880"/>
                          <a:ext cx="1525" cy="1283"/>
                          <a:chOff x="1234" y="1722"/>
                          <a:chExt cx="1478" cy="1434"/>
                        </a:xfrm>
                      </p:grpSpPr>
                      <p:sp>
                        <p:nvSpPr>
                          <p:cNvPr id="3298" name="AutoShape 71"/>
                          <p:cNvSpPr>
                            <a:spLocks noChangeArrowheads="1"/>
                          </p:cNvSpPr>
                          <p:nvPr/>
                        </p:nvSpPr>
                        <p:spPr bwMode="auto">
                          <a:xfrm>
                            <a:off x="1234" y="1722"/>
                            <a:ext cx="856" cy="715"/>
                          </a:xfrm>
                          <a:prstGeom prst="hexagon">
                            <a:avLst>
                              <a:gd name="adj" fmla="val 50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299" name="AutoShape 72"/>
                          <p:cNvSpPr>
                            <a:spLocks noChangeArrowheads="1"/>
                          </p:cNvSpPr>
                          <p:nvPr/>
                        </p:nvSpPr>
                        <p:spPr bwMode="auto">
                          <a:xfrm>
                            <a:off x="1234" y="2441"/>
                            <a:ext cx="856" cy="715"/>
                          </a:xfrm>
                          <a:prstGeom prst="hexagon">
                            <a:avLst>
                              <a:gd name="adj" fmla="val 50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00" name="AutoShape 73"/>
                          <p:cNvSpPr>
                            <a:spLocks noChangeArrowheads="1"/>
                          </p:cNvSpPr>
                          <p:nvPr/>
                        </p:nvSpPr>
                        <p:spPr bwMode="auto">
                          <a:xfrm>
                            <a:off x="1856" y="2087"/>
                            <a:ext cx="856" cy="715"/>
                          </a:xfrm>
                          <a:prstGeom prst="hexagon">
                            <a:avLst>
                              <a:gd name="adj" fmla="val 504"/>
                              <a:gd name="vf" fmla="val 115470"/>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01" name="Oval 74"/>
                          <p:cNvSpPr>
                            <a:spLocks noChangeArrowheads="1"/>
                          </p:cNvSpPr>
                          <p:nvPr/>
                        </p:nvSpPr>
                        <p:spPr bwMode="auto">
                          <a:xfrm rot="16200000">
                            <a:off x="1825" y="2391"/>
                            <a:ext cx="86" cy="92"/>
                          </a:xfrm>
                          <a:prstGeom prst="ellipse">
                            <a:avLst/>
                          </a:prstGeom>
                          <a:gradFill rotWithShape="0">
                            <a:gsLst>
                              <a:gs pos="0">
                                <a:srgbClr val="FFFFFF"/>
                              </a:gs>
                              <a:gs pos="100000">
                                <a:srgbClr val="C0C0C0"/>
                              </a:gs>
                            </a:gsLst>
                            <a:path path="shape">
                              <a:fillToRect l="50000" t="50000" r="50000" b="50000"/>
                            </a:path>
                          </a:gradFill>
                          <a:ln w="9525" cap="flat" algn="ctr">
                            <a:solidFill>
                              <a:srgbClr val="FFFFFF"/>
                            </a:solidFill>
                            <a:prstDash val="solid"/>
                            <a:round/>
                            <a:headEnd type="none" w="med" len="med"/>
                            <a:tailEnd type="none" w="med" len="med"/>
                          </a:ln>
                        </p:spPr>
                        <p:txBody>
                          <a:bodyPr vert="eaVert"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pic>
                    <p:nvPicPr>
                      <p:cNvPr id="3302" name="Picture 75" descr="天线"/>
                      <p:cNvPicPr preferRelativeResize="0">
                        <a:picLocks noChangeArrowheads="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456" y="2921"/>
                        <a:ext cx="292" cy="4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303" name="Text Box 76"/>
                    <p:cNvSpPr>
                      <a:spLocks noChangeArrowheads="1"/>
                    </p:cNvSpPr>
                    <p:nvPr/>
                  </p:nvSpPr>
                  <p:spPr bwMode="auto">
                    <a:xfrm>
                      <a:off x="1412" y="3735"/>
                      <a:ext cx="83" cy="13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kumimoji="1" lang="zh-CN" altLang="zh-CN" sz="1200" b="1">
                        <a:latin typeface="Times New Roman" panose="02020603050405020304" pitchFamily="18" charset="0"/>
                        <a:ea typeface="宋体" panose="02010600030101010101" pitchFamily="2" charset="-122"/>
                      </a:endParaRPr>
                    </a:p>
                  </p:txBody>
                </p:sp>
              </p:grpSp>
              <p:sp>
                <p:nvSpPr>
                  <p:cNvPr id="3304" name="Rectangle 77"/>
                  <p:cNvSpPr>
                    <a:spLocks noChangeArrowheads="1"/>
                  </p:cNvSpPr>
                  <p:nvPr/>
                </p:nvSpPr>
                <p:spPr bwMode="auto">
                  <a:xfrm>
                    <a:off x="227" y="1314"/>
                    <a:ext cx="389" cy="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10000"/>
                      </a:lnSpc>
                      <a:buClr>
                        <a:schemeClr val="tx1"/>
                      </a:buClr>
                      <a:buSzPct val="100000"/>
                    </a:pPr>
                    <a:r>
                      <a:rPr kumimoji="1" lang="en-US" altLang="zh-CN" sz="1000" b="1">
                        <a:latin typeface="Times New Roman" panose="02020603050405020304" pitchFamily="18" charset="0"/>
                        <a:ea typeface="宋体" panose="02010600030101010101" pitchFamily="2" charset="-122"/>
                      </a:rPr>
                      <a:t>BTS</a:t>
                    </a:r>
                    <a:endParaRPr kumimoji="1" lang="en-US" altLang="zh-CN" sz="1000" b="1">
                      <a:latin typeface="Times New Roman" panose="02020603050405020304" pitchFamily="18" charset="0"/>
                      <a:ea typeface="宋体" panose="02010600030101010101" pitchFamily="2" charset="-122"/>
                    </a:endParaRPr>
                  </a:p>
                  <a:p>
                    <a:pPr algn="ctr" eaLnBrk="0" hangingPunct="0">
                      <a:lnSpc>
                        <a:spcPct val="110000"/>
                      </a:lnSpc>
                      <a:buClr>
                        <a:schemeClr val="tx1"/>
                      </a:buClr>
                      <a:buSzPct val="100000"/>
                    </a:pPr>
                    <a:r>
                      <a:rPr kumimoji="1" lang="en-US" altLang="zh-CN" sz="1000" b="1">
                        <a:latin typeface="Times New Roman" panose="02020603050405020304" pitchFamily="18" charset="0"/>
                        <a:ea typeface="宋体" panose="02010600030101010101" pitchFamily="2" charset="-122"/>
                      </a:rPr>
                      <a:t>Node B</a:t>
                    </a:r>
                    <a:endParaRPr kumimoji="1" lang="en-US" altLang="zh-CN" sz="1000" b="1">
                      <a:latin typeface="Times New Roman" panose="02020603050405020304" pitchFamily="18" charset="0"/>
                      <a:ea typeface="宋体" panose="02010600030101010101" pitchFamily="2" charset="-122"/>
                    </a:endParaRPr>
                  </a:p>
                </p:txBody>
              </p:sp>
            </p:grpSp>
            <p:sp>
              <p:nvSpPr>
                <p:cNvPr id="3305" name="Line 78"/>
                <p:cNvSpPr>
                  <a:spLocks noChangeShapeType="1"/>
                </p:cNvSpPr>
                <p:nvPr/>
              </p:nvSpPr>
              <p:spPr bwMode="auto">
                <a:xfrm flipH="1" flipV="1">
                  <a:off x="1156" y="981"/>
                  <a:ext cx="668" cy="670"/>
                </a:xfrm>
                <a:prstGeom prst="line">
                  <a:avLst/>
                </a:prstGeom>
                <a:noFill/>
                <a:ln w="28575"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06" name="Line 79"/>
                <p:cNvSpPr>
                  <a:spLocks noChangeShapeType="1"/>
                </p:cNvSpPr>
                <p:nvPr/>
              </p:nvSpPr>
              <p:spPr bwMode="auto">
                <a:xfrm flipH="1" flipV="1">
                  <a:off x="1111" y="1344"/>
                  <a:ext cx="697" cy="371"/>
                </a:xfrm>
                <a:prstGeom prst="line">
                  <a:avLst/>
                </a:prstGeom>
                <a:noFill/>
                <a:ln w="28575"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07" name="Line 80"/>
                <p:cNvSpPr>
                  <a:spLocks noChangeShapeType="1"/>
                </p:cNvSpPr>
                <p:nvPr/>
              </p:nvSpPr>
              <p:spPr bwMode="auto">
                <a:xfrm flipH="1" flipV="1">
                  <a:off x="1020" y="1706"/>
                  <a:ext cx="788" cy="65"/>
                </a:xfrm>
                <a:prstGeom prst="line">
                  <a:avLst/>
                </a:prstGeom>
                <a:noFill/>
                <a:ln w="28575"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08" name="Line 81"/>
                <p:cNvSpPr>
                  <a:spLocks noChangeShapeType="1"/>
                </p:cNvSpPr>
                <p:nvPr/>
              </p:nvSpPr>
              <p:spPr bwMode="auto">
                <a:xfrm flipH="1">
                  <a:off x="1088" y="1827"/>
                  <a:ext cx="720" cy="312"/>
                </a:xfrm>
                <a:prstGeom prst="line">
                  <a:avLst/>
                </a:prstGeom>
                <a:noFill/>
                <a:ln w="28575"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309" name="Group 237"/>
                <p:cNvGrpSpPr/>
                <p:nvPr/>
              </p:nvGrpSpPr>
              <p:grpSpPr bwMode="auto">
                <a:xfrm>
                  <a:off x="374" y="1570"/>
                  <a:ext cx="675" cy="296"/>
                  <a:chOff x="398" y="3021"/>
                  <a:chExt cx="675" cy="296"/>
                </a:xfrm>
              </p:grpSpPr>
              <p:pic>
                <p:nvPicPr>
                  <p:cNvPr id="3310" name="Picture 83" descr="3"/>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78" y="3021"/>
                    <a:ext cx="195" cy="2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11" name="Rectangle 84"/>
                  <p:cNvSpPr>
                    <a:spLocks noChangeArrowheads="1"/>
                  </p:cNvSpPr>
                  <p:nvPr/>
                </p:nvSpPr>
                <p:spPr bwMode="auto">
                  <a:xfrm>
                    <a:off x="398" y="3025"/>
                    <a:ext cx="485" cy="2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10000"/>
                      </a:lnSpc>
                      <a:buClr>
                        <a:schemeClr val="tx1"/>
                      </a:buClr>
                      <a:buSzPct val="100000"/>
                    </a:pPr>
                    <a:r>
                      <a:rPr kumimoji="1" lang="en-US" altLang="zh-CN" sz="1000" b="1">
                        <a:latin typeface="Times New Roman" panose="02020603050405020304" pitchFamily="18" charset="0"/>
                        <a:ea typeface="宋体" panose="02010600030101010101" pitchFamily="2" charset="-122"/>
                      </a:rPr>
                      <a:t>PSTN</a:t>
                    </a:r>
                    <a:endParaRPr kumimoji="1" lang="en-US" altLang="zh-CN" sz="1000" b="1">
                      <a:latin typeface="Times New Roman" panose="02020603050405020304" pitchFamily="18" charset="0"/>
                      <a:ea typeface="宋体" panose="02010600030101010101" pitchFamily="2" charset="-122"/>
                    </a:endParaRPr>
                  </a:p>
                  <a:p>
                    <a:pPr algn="ctr" eaLnBrk="0" hangingPunct="0">
                      <a:lnSpc>
                        <a:spcPct val="110000"/>
                      </a:lnSpc>
                      <a:buClr>
                        <a:schemeClr val="tx1"/>
                      </a:buClr>
                      <a:buSzPct val="100000"/>
                    </a:pPr>
                    <a:r>
                      <a:rPr kumimoji="1" lang="zh-CN" altLang="en-US" sz="1000" b="1">
                        <a:latin typeface="Times New Roman" panose="02020603050405020304" pitchFamily="18" charset="0"/>
                        <a:ea typeface="宋体" panose="02010600030101010101" pitchFamily="2" charset="-122"/>
                      </a:rPr>
                      <a:t>接入设备</a:t>
                    </a:r>
                    <a:endParaRPr kumimoji="1" lang="zh-CN" altLang="en-US" sz="1000" b="1">
                      <a:latin typeface="Times New Roman" panose="02020603050405020304" pitchFamily="18" charset="0"/>
                      <a:ea typeface="宋体" panose="02010600030101010101" pitchFamily="2" charset="-122"/>
                    </a:endParaRPr>
                  </a:p>
                </p:txBody>
              </p:sp>
            </p:grpSp>
            <p:sp>
              <p:nvSpPr>
                <p:cNvPr id="3312" name="Line 85"/>
                <p:cNvSpPr>
                  <a:spLocks noChangeShapeType="1"/>
                </p:cNvSpPr>
                <p:nvPr/>
              </p:nvSpPr>
              <p:spPr bwMode="auto">
                <a:xfrm flipH="1">
                  <a:off x="1111" y="1875"/>
                  <a:ext cx="705" cy="466"/>
                </a:xfrm>
                <a:prstGeom prst="line">
                  <a:avLst/>
                </a:prstGeom>
                <a:noFill/>
                <a:ln w="28575"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13" name="Text Box 86"/>
                <p:cNvSpPr>
                  <a:spLocks noChangeArrowheads="1"/>
                </p:cNvSpPr>
                <p:nvPr/>
              </p:nvSpPr>
              <p:spPr bwMode="auto">
                <a:xfrm>
                  <a:off x="468" y="2423"/>
                  <a:ext cx="773" cy="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50000"/>
                    </a:lnSpc>
                    <a:buClr>
                      <a:schemeClr val="tx1"/>
                    </a:buClr>
                    <a:buSzPct val="100000"/>
                  </a:pPr>
                  <a:r>
                    <a:rPr kumimoji="1" lang="zh-CN" altLang="en-US" b="1">
                      <a:solidFill>
                        <a:srgbClr val="0000CC"/>
                      </a:solidFill>
                      <a:latin typeface="Arial" panose="020B0604020202020204" pitchFamily="34" charset="0"/>
                      <a:ea typeface="宋体" panose="02010600030101010101" pitchFamily="2" charset="-122"/>
                    </a:rPr>
                    <a:t>业务接入</a:t>
                  </a:r>
                  <a:endParaRPr kumimoji="1" lang="zh-CN" altLang="en-US" b="1">
                    <a:solidFill>
                      <a:srgbClr val="0000CC"/>
                    </a:solidFill>
                    <a:latin typeface="Arial" panose="020B0604020202020204" pitchFamily="34" charset="0"/>
                    <a:ea typeface="宋体" panose="02010600030101010101" pitchFamily="2" charset="-122"/>
                  </a:endParaRPr>
                </a:p>
              </p:txBody>
            </p:sp>
          </p:grpSp>
          <p:sp>
            <p:nvSpPr>
              <p:cNvPr id="3314" name="Rectangle 87"/>
              <p:cNvSpPr>
                <a:spLocks noChangeArrowheads="1"/>
              </p:cNvSpPr>
              <p:nvPr/>
            </p:nvSpPr>
            <p:spPr bwMode="auto">
              <a:xfrm>
                <a:off x="4286" y="930"/>
                <a:ext cx="961" cy="2091"/>
              </a:xfrm>
              <a:prstGeom prst="rect">
                <a:avLst/>
              </a:prstGeom>
              <a:solidFill>
                <a:srgbClr val="EAEAEA"/>
              </a:solidFill>
              <a:ln w="9525" cap="flat" algn="ctr">
                <a:solidFill>
                  <a:srgbClr val="996600"/>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3315" name="Group 243"/>
              <p:cNvGrpSpPr/>
              <p:nvPr/>
            </p:nvGrpSpPr>
            <p:grpSpPr bwMode="auto">
              <a:xfrm>
                <a:off x="4507" y="980"/>
                <a:ext cx="604" cy="294"/>
                <a:chOff x="4629" y="1568"/>
                <a:chExt cx="663" cy="352"/>
              </a:xfrm>
            </p:grpSpPr>
            <p:sp>
              <p:nvSpPr>
                <p:cNvPr id="3316" name="Text Box 89"/>
                <p:cNvSpPr>
                  <a:spLocks noChangeArrowheads="1"/>
                </p:cNvSpPr>
                <p:nvPr/>
              </p:nvSpPr>
              <p:spPr bwMode="auto">
                <a:xfrm>
                  <a:off x="4896" y="1575"/>
                  <a:ext cx="396" cy="3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200" b="1">
                      <a:latin typeface="Times New Roman" panose="02020603050405020304" pitchFamily="18" charset="0"/>
                      <a:ea typeface="宋体" panose="02010600030101010101" pitchFamily="2" charset="-122"/>
                    </a:rPr>
                    <a:t>PSTN</a:t>
                  </a:r>
                  <a:endParaRPr kumimoji="1" lang="en-US" altLang="zh-CN" sz="1200" b="1">
                    <a:latin typeface="Times New Roman" panose="02020603050405020304" pitchFamily="18" charset="0"/>
                    <a:ea typeface="宋体" panose="02010600030101010101" pitchFamily="2" charset="-122"/>
                  </a:endParaRPr>
                </a:p>
                <a:p>
                  <a:pPr>
                    <a:buSzPct val="100000"/>
                  </a:pPr>
                  <a:r>
                    <a:rPr kumimoji="1" lang="en-US" altLang="zh-CN" sz="1200" b="1">
                      <a:latin typeface="Times New Roman" panose="02020603050405020304" pitchFamily="18" charset="0"/>
                      <a:ea typeface="宋体" panose="02010600030101010101" pitchFamily="2" charset="-122"/>
                    </a:rPr>
                    <a:t>GSM</a:t>
                  </a:r>
                  <a:endParaRPr kumimoji="1" lang="en-US" altLang="zh-CN" sz="1200" b="1">
                    <a:latin typeface="Times New Roman" panose="02020603050405020304" pitchFamily="18" charset="0"/>
                    <a:ea typeface="宋体" panose="02010600030101010101" pitchFamily="2" charset="-122"/>
                  </a:endParaRPr>
                </a:p>
              </p:txBody>
            </p:sp>
            <p:pic>
              <p:nvPicPr>
                <p:cNvPr id="3317" name="Picture 90"/>
                <p:cNvPicPr preferRelativeResize="0">
                  <a:picLocks noChangeArrowheads="1"/>
                </p:cNvPicPr>
                <p:nvPr/>
              </p:nvPicPr>
              <p:blipFill>
                <a:blip r:embed="rId9">
                  <a:lum bright="12000" contrast="6000"/>
                  <a:extLst>
                    <a:ext uri="{28A0092B-C50C-407E-A947-70E740481C1C}">
                      <a14:useLocalDpi xmlns:a14="http://schemas.microsoft.com/office/drawing/2010/main" val="0"/>
                    </a:ext>
                  </a:extLst>
                </a:blip>
                <a:srcRect/>
                <a:stretch>
                  <a:fillRect/>
                </a:stretch>
              </p:blipFill>
              <p:spPr bwMode="auto">
                <a:xfrm flipH="1">
                  <a:off x="4629" y="1568"/>
                  <a:ext cx="280" cy="3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318" name="Group 246"/>
              <p:cNvGrpSpPr/>
              <p:nvPr/>
            </p:nvGrpSpPr>
            <p:grpSpPr bwMode="auto">
              <a:xfrm>
                <a:off x="4603" y="1796"/>
                <a:ext cx="599" cy="283"/>
                <a:chOff x="4627" y="2011"/>
                <a:chExt cx="641" cy="331"/>
              </a:xfrm>
            </p:grpSpPr>
            <p:grpSp>
              <p:nvGrpSpPr>
                <p:cNvPr id="3319" name="Group 247"/>
                <p:cNvGrpSpPr/>
                <p:nvPr/>
              </p:nvGrpSpPr>
              <p:grpSpPr bwMode="auto">
                <a:xfrm>
                  <a:off x="4627" y="2011"/>
                  <a:ext cx="283" cy="331"/>
                  <a:chOff x="975" y="2523"/>
                  <a:chExt cx="1451" cy="1270"/>
                </a:xfrm>
              </p:grpSpPr>
              <p:grpSp>
                <p:nvGrpSpPr>
                  <p:cNvPr id="3320" name="Group 248"/>
                  <p:cNvGrpSpPr/>
                  <p:nvPr/>
                </p:nvGrpSpPr>
                <p:grpSpPr bwMode="auto">
                  <a:xfrm>
                    <a:off x="975" y="2523"/>
                    <a:ext cx="1451" cy="545"/>
                    <a:chOff x="977" y="3339"/>
                    <a:chExt cx="315" cy="195"/>
                  </a:xfrm>
                </p:grpSpPr>
                <p:sp>
                  <p:nvSpPr>
                    <p:cNvPr id="3321" name="Freeform 94"/>
                    <p:cNvSpPr/>
                    <p:nvPr/>
                  </p:nvSpPr>
                  <p:spPr bwMode="auto">
                    <a:xfrm>
                      <a:off x="979" y="3503"/>
                      <a:ext cx="312" cy="30"/>
                    </a:xfrm>
                    <a:custGeom>
                      <a:avLst/>
                      <a:gdLst>
                        <a:gd name="T0" fmla="*/ 0 w 127"/>
                        <a:gd name="T1" fmla="*/ 13 h 13"/>
                        <a:gd name="T2" fmla="*/ 14 w 127"/>
                        <a:gd name="T3" fmla="*/ 0 h 13"/>
                        <a:gd name="T4" fmla="*/ 127 w 127"/>
                        <a:gd name="T5" fmla="*/ 0 h 13"/>
                        <a:gd name="T6" fmla="*/ 113 w 127"/>
                        <a:gd name="T7" fmla="*/ 13 h 13"/>
                        <a:gd name="T8" fmla="*/ 0 w 127"/>
                        <a:gd name="T9" fmla="*/ 13 h 13"/>
                      </a:gdLst>
                      <a:ahLst/>
                      <a:cxnLst>
                        <a:cxn ang="0">
                          <a:pos x="T0" y="T1"/>
                        </a:cxn>
                        <a:cxn ang="0">
                          <a:pos x="T2" y="T3"/>
                        </a:cxn>
                        <a:cxn ang="0">
                          <a:pos x="T4" y="T5"/>
                        </a:cxn>
                        <a:cxn ang="0">
                          <a:pos x="T6" y="T7"/>
                        </a:cxn>
                        <a:cxn ang="0">
                          <a:pos x="T8" y="T9"/>
                        </a:cxn>
                      </a:cxnLst>
                      <a:rect l="0" t="0" r="r" b="b"/>
                      <a:pathLst>
                        <a:path w="127" h="13">
                          <a:moveTo>
                            <a:pt x="0" y="13"/>
                          </a:moveTo>
                          <a:lnTo>
                            <a:pt x="14" y="0"/>
                          </a:lnTo>
                          <a:lnTo>
                            <a:pt x="127" y="0"/>
                          </a:lnTo>
                          <a:lnTo>
                            <a:pt x="113" y="13"/>
                          </a:lnTo>
                          <a:lnTo>
                            <a:pt x="0" y="13"/>
                          </a:lnTo>
                        </a:path>
                      </a:pathLst>
                    </a:custGeom>
                    <a:solidFill>
                      <a:srgbClr val="BCB1D5"/>
                    </a:solidFill>
                    <a:ln w="9525" cap="flat" algn="ctr">
                      <a:solidFill>
                        <a:srgbClr val="61BFF3"/>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22" name="Rectangle 95"/>
                    <p:cNvSpPr>
                      <a:spLocks noChangeArrowheads="1"/>
                    </p:cNvSpPr>
                    <p:nvPr/>
                  </p:nvSpPr>
                  <p:spPr bwMode="auto">
                    <a:xfrm>
                      <a:off x="977" y="3379"/>
                      <a:ext cx="281" cy="152"/>
                    </a:xfrm>
                    <a:prstGeom prst="rect">
                      <a:avLst/>
                    </a:prstGeom>
                    <a:solidFill>
                      <a:srgbClr val="F0C864"/>
                    </a:solidFill>
                    <a:ln w="9525" cap="flat" algn="ctr">
                      <a:solidFill>
                        <a:srgbClr val="DD8D17"/>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23" name="Freeform 96"/>
                    <p:cNvSpPr/>
                    <p:nvPr/>
                  </p:nvSpPr>
                  <p:spPr bwMode="auto">
                    <a:xfrm>
                      <a:off x="1258" y="3339"/>
                      <a:ext cx="32" cy="195"/>
                    </a:xfrm>
                    <a:custGeom>
                      <a:avLst/>
                      <a:gdLst>
                        <a:gd name="T0" fmla="*/ 4 w 37"/>
                        <a:gd name="T1" fmla="*/ 229 h 234"/>
                        <a:gd name="T2" fmla="*/ 37 w 37"/>
                        <a:gd name="T3" fmla="*/ 199 h 234"/>
                        <a:gd name="T4" fmla="*/ 37 w 37"/>
                        <a:gd name="T5" fmla="*/ 0 h 234"/>
                        <a:gd name="T6" fmla="*/ 1 w 37"/>
                        <a:gd name="T7" fmla="*/ 44 h 234"/>
                        <a:gd name="T8" fmla="*/ 0 w 37"/>
                        <a:gd name="T9" fmla="*/ 234 h 234"/>
                      </a:gdLst>
                      <a:ahLst/>
                      <a:cxnLst>
                        <a:cxn ang="0">
                          <a:pos x="T0" y="T1"/>
                        </a:cxn>
                        <a:cxn ang="0">
                          <a:pos x="T2" y="T3"/>
                        </a:cxn>
                        <a:cxn ang="0">
                          <a:pos x="T4" y="T5"/>
                        </a:cxn>
                        <a:cxn ang="0">
                          <a:pos x="T6" y="T7"/>
                        </a:cxn>
                        <a:cxn ang="0">
                          <a:pos x="T8" y="T9"/>
                        </a:cxn>
                      </a:cxnLst>
                      <a:rect l="0" t="0" r="r" b="b"/>
                      <a:pathLst>
                        <a:path w="37" h="234">
                          <a:moveTo>
                            <a:pt x="4" y="229"/>
                          </a:moveTo>
                          <a:lnTo>
                            <a:pt x="37" y="199"/>
                          </a:lnTo>
                          <a:lnTo>
                            <a:pt x="37" y="0"/>
                          </a:lnTo>
                          <a:lnTo>
                            <a:pt x="1" y="44"/>
                          </a:lnTo>
                          <a:lnTo>
                            <a:pt x="0" y="234"/>
                          </a:lnTo>
                        </a:path>
                      </a:pathLst>
                    </a:custGeom>
                    <a:solidFill>
                      <a:srgbClr val="9D843F"/>
                    </a:solidFill>
                    <a:ln w="9525" cap="flat" algn="ctr">
                      <a:solidFill>
                        <a:srgbClr val="DD8D17"/>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24" name="Freeform 97"/>
                    <p:cNvSpPr/>
                    <p:nvPr/>
                  </p:nvSpPr>
                  <p:spPr bwMode="auto">
                    <a:xfrm>
                      <a:off x="977" y="3339"/>
                      <a:ext cx="315" cy="39"/>
                    </a:xfrm>
                    <a:custGeom>
                      <a:avLst/>
                      <a:gdLst>
                        <a:gd name="T0" fmla="*/ 320 w 358"/>
                        <a:gd name="T1" fmla="*/ 46 h 47"/>
                        <a:gd name="T2" fmla="*/ 358 w 358"/>
                        <a:gd name="T3" fmla="*/ 0 h 47"/>
                        <a:gd name="T4" fmla="*/ 60 w 358"/>
                        <a:gd name="T5" fmla="*/ 0 h 47"/>
                        <a:gd name="T6" fmla="*/ 0 w 358"/>
                        <a:gd name="T7" fmla="*/ 47 h 47"/>
                        <a:gd name="T8" fmla="*/ 312 w 358"/>
                        <a:gd name="T9" fmla="*/ 47 h 47"/>
                      </a:gdLst>
                      <a:ahLst/>
                      <a:cxnLst>
                        <a:cxn ang="0">
                          <a:pos x="T0" y="T1"/>
                        </a:cxn>
                        <a:cxn ang="0">
                          <a:pos x="T2" y="T3"/>
                        </a:cxn>
                        <a:cxn ang="0">
                          <a:pos x="T4" y="T5"/>
                        </a:cxn>
                        <a:cxn ang="0">
                          <a:pos x="T6" y="T7"/>
                        </a:cxn>
                        <a:cxn ang="0">
                          <a:pos x="T8" y="T9"/>
                        </a:cxn>
                      </a:cxnLst>
                      <a:rect l="0" t="0" r="r" b="b"/>
                      <a:pathLst>
                        <a:path w="358" h="47">
                          <a:moveTo>
                            <a:pt x="320" y="46"/>
                          </a:moveTo>
                          <a:lnTo>
                            <a:pt x="358" y="0"/>
                          </a:lnTo>
                          <a:lnTo>
                            <a:pt x="60" y="0"/>
                          </a:lnTo>
                          <a:lnTo>
                            <a:pt x="0" y="47"/>
                          </a:lnTo>
                          <a:lnTo>
                            <a:pt x="312" y="47"/>
                          </a:lnTo>
                        </a:path>
                      </a:pathLst>
                    </a:custGeom>
                    <a:solidFill>
                      <a:srgbClr val="C2AA68"/>
                    </a:solidFill>
                    <a:ln w="9525" cap="flat" algn="ctr">
                      <a:solidFill>
                        <a:srgbClr val="DD8D17"/>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3325" name="Group 253"/>
                    <p:cNvGrpSpPr/>
                    <p:nvPr/>
                  </p:nvGrpSpPr>
                  <p:grpSpPr bwMode="auto">
                    <a:xfrm>
                      <a:off x="1005" y="3390"/>
                      <a:ext cx="226" cy="135"/>
                      <a:chOff x="4308" y="3349"/>
                      <a:chExt cx="298" cy="188"/>
                    </a:xfrm>
                  </p:grpSpPr>
                  <p:sp>
                    <p:nvSpPr>
                      <p:cNvPr id="3326" name="Freeform 99"/>
                      <p:cNvSpPr/>
                      <p:nvPr/>
                    </p:nvSpPr>
                    <p:spPr bwMode="auto">
                      <a:xfrm>
                        <a:off x="4461" y="3445"/>
                        <a:ext cx="91" cy="92"/>
                      </a:xfrm>
                      <a:custGeom>
                        <a:avLst/>
                        <a:gdLst>
                          <a:gd name="T0" fmla="*/ 0 w 91"/>
                          <a:gd name="T1" fmla="*/ 92 h 92"/>
                          <a:gd name="T2" fmla="*/ 0 w 91"/>
                          <a:gd name="T3" fmla="*/ 92 h 92"/>
                          <a:gd name="T4" fmla="*/ 10 w 91"/>
                          <a:gd name="T5" fmla="*/ 91 h 92"/>
                          <a:gd name="T6" fmla="*/ 18 w 91"/>
                          <a:gd name="T7" fmla="*/ 90 h 92"/>
                          <a:gd name="T8" fmla="*/ 28 w 91"/>
                          <a:gd name="T9" fmla="*/ 87 h 92"/>
                          <a:gd name="T10" fmla="*/ 35 w 91"/>
                          <a:gd name="T11" fmla="*/ 84 h 92"/>
                          <a:gd name="T12" fmla="*/ 43 w 91"/>
                          <a:gd name="T13" fmla="*/ 80 h 92"/>
                          <a:gd name="T14" fmla="*/ 51 w 91"/>
                          <a:gd name="T15" fmla="*/ 76 h 92"/>
                          <a:gd name="T16" fmla="*/ 58 w 91"/>
                          <a:gd name="T17" fmla="*/ 71 h 92"/>
                          <a:gd name="T18" fmla="*/ 65 w 91"/>
                          <a:gd name="T19" fmla="*/ 64 h 92"/>
                          <a:gd name="T20" fmla="*/ 70 w 91"/>
                          <a:gd name="T21" fmla="*/ 58 h 92"/>
                          <a:gd name="T22" fmla="*/ 75 w 91"/>
                          <a:gd name="T23" fmla="*/ 50 h 92"/>
                          <a:gd name="T24" fmla="*/ 80 w 91"/>
                          <a:gd name="T25" fmla="*/ 43 h 92"/>
                          <a:gd name="T26" fmla="*/ 84 w 91"/>
                          <a:gd name="T27" fmla="*/ 36 h 92"/>
                          <a:gd name="T28" fmla="*/ 87 w 91"/>
                          <a:gd name="T29" fmla="*/ 27 h 92"/>
                          <a:gd name="T30" fmla="*/ 89 w 91"/>
                          <a:gd name="T31" fmla="*/ 19 h 92"/>
                          <a:gd name="T32" fmla="*/ 91 w 91"/>
                          <a:gd name="T33" fmla="*/ 9 h 92"/>
                          <a:gd name="T34" fmla="*/ 91 w 91"/>
                          <a:gd name="T35" fmla="*/ 0 h 92"/>
                          <a:gd name="T36" fmla="*/ 73 w 91"/>
                          <a:gd name="T37" fmla="*/ 0 h 92"/>
                          <a:gd name="T38" fmla="*/ 72 w 91"/>
                          <a:gd name="T39" fmla="*/ 7 h 92"/>
                          <a:gd name="T40" fmla="*/ 71 w 91"/>
                          <a:gd name="T41" fmla="*/ 15 h 92"/>
                          <a:gd name="T42" fmla="*/ 70 w 91"/>
                          <a:gd name="T43" fmla="*/ 22 h 92"/>
                          <a:gd name="T44" fmla="*/ 67 w 91"/>
                          <a:gd name="T45" fmla="*/ 28 h 92"/>
                          <a:gd name="T46" fmla="*/ 63 w 91"/>
                          <a:gd name="T47" fmla="*/ 35 h 92"/>
                          <a:gd name="T48" fmla="*/ 60 w 91"/>
                          <a:gd name="T49" fmla="*/ 41 h 92"/>
                          <a:gd name="T50" fmla="*/ 56 w 91"/>
                          <a:gd name="T51" fmla="*/ 46 h 92"/>
                          <a:gd name="T52" fmla="*/ 51 w 91"/>
                          <a:gd name="T53" fmla="*/ 52 h 92"/>
                          <a:gd name="T54" fmla="*/ 47 w 91"/>
                          <a:gd name="T55" fmla="*/ 56 h 92"/>
                          <a:gd name="T56" fmla="*/ 40 w 91"/>
                          <a:gd name="T57" fmla="*/ 60 h 92"/>
                          <a:gd name="T58" fmla="*/ 35 w 91"/>
                          <a:gd name="T59" fmla="*/ 64 h 92"/>
                          <a:gd name="T60" fmla="*/ 29 w 91"/>
                          <a:gd name="T61" fmla="*/ 67 h 92"/>
                          <a:gd name="T62" fmla="*/ 21 w 91"/>
                          <a:gd name="T63" fmla="*/ 69 h 92"/>
                          <a:gd name="T64" fmla="*/ 15 w 91"/>
                          <a:gd name="T65" fmla="*/ 72 h 92"/>
                          <a:gd name="T66" fmla="*/ 7 w 91"/>
                          <a:gd name="T67" fmla="*/ 73 h 92"/>
                          <a:gd name="T68" fmla="*/ 0 w 91"/>
                          <a:gd name="T69" fmla="*/ 73 h 92"/>
                          <a:gd name="T70" fmla="*/ 0 w 91"/>
                          <a:gd name="T71" fmla="*/ 9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92">
                            <a:moveTo>
                              <a:pt x="0" y="92"/>
                            </a:moveTo>
                            <a:lnTo>
                              <a:pt x="0" y="92"/>
                            </a:lnTo>
                            <a:lnTo>
                              <a:pt x="10" y="91"/>
                            </a:lnTo>
                            <a:lnTo>
                              <a:pt x="18" y="90"/>
                            </a:lnTo>
                            <a:lnTo>
                              <a:pt x="28" y="87"/>
                            </a:lnTo>
                            <a:lnTo>
                              <a:pt x="35" y="84"/>
                            </a:lnTo>
                            <a:lnTo>
                              <a:pt x="43" y="80"/>
                            </a:lnTo>
                            <a:lnTo>
                              <a:pt x="51" y="76"/>
                            </a:lnTo>
                            <a:lnTo>
                              <a:pt x="58" y="71"/>
                            </a:lnTo>
                            <a:lnTo>
                              <a:pt x="65" y="64"/>
                            </a:lnTo>
                            <a:lnTo>
                              <a:pt x="70" y="58"/>
                            </a:lnTo>
                            <a:lnTo>
                              <a:pt x="75" y="50"/>
                            </a:lnTo>
                            <a:lnTo>
                              <a:pt x="80" y="43"/>
                            </a:lnTo>
                            <a:lnTo>
                              <a:pt x="84" y="36"/>
                            </a:lnTo>
                            <a:lnTo>
                              <a:pt x="87" y="27"/>
                            </a:lnTo>
                            <a:lnTo>
                              <a:pt x="89" y="19"/>
                            </a:lnTo>
                            <a:lnTo>
                              <a:pt x="91" y="9"/>
                            </a:lnTo>
                            <a:lnTo>
                              <a:pt x="91" y="0"/>
                            </a:lnTo>
                            <a:lnTo>
                              <a:pt x="73" y="0"/>
                            </a:lnTo>
                            <a:lnTo>
                              <a:pt x="72" y="7"/>
                            </a:lnTo>
                            <a:lnTo>
                              <a:pt x="71" y="15"/>
                            </a:lnTo>
                            <a:lnTo>
                              <a:pt x="70" y="22"/>
                            </a:lnTo>
                            <a:lnTo>
                              <a:pt x="67" y="28"/>
                            </a:lnTo>
                            <a:lnTo>
                              <a:pt x="63" y="35"/>
                            </a:lnTo>
                            <a:lnTo>
                              <a:pt x="60" y="41"/>
                            </a:lnTo>
                            <a:lnTo>
                              <a:pt x="56" y="46"/>
                            </a:lnTo>
                            <a:lnTo>
                              <a:pt x="51" y="52"/>
                            </a:lnTo>
                            <a:lnTo>
                              <a:pt x="47" y="56"/>
                            </a:lnTo>
                            <a:lnTo>
                              <a:pt x="40" y="60"/>
                            </a:lnTo>
                            <a:lnTo>
                              <a:pt x="35" y="64"/>
                            </a:lnTo>
                            <a:lnTo>
                              <a:pt x="29" y="67"/>
                            </a:lnTo>
                            <a:lnTo>
                              <a:pt x="21" y="69"/>
                            </a:lnTo>
                            <a:lnTo>
                              <a:pt x="15" y="72"/>
                            </a:lnTo>
                            <a:lnTo>
                              <a:pt x="7" y="73"/>
                            </a:lnTo>
                            <a:lnTo>
                              <a:pt x="0" y="73"/>
                            </a:lnTo>
                            <a:lnTo>
                              <a:pt x="0" y="92"/>
                            </a:lnTo>
                            <a:close/>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27" name="Freeform 100"/>
                      <p:cNvSpPr/>
                      <p:nvPr/>
                    </p:nvSpPr>
                    <p:spPr bwMode="auto">
                      <a:xfrm>
                        <a:off x="4367" y="3445"/>
                        <a:ext cx="94" cy="92"/>
                      </a:xfrm>
                      <a:custGeom>
                        <a:avLst/>
                        <a:gdLst>
                          <a:gd name="T0" fmla="*/ 0 w 94"/>
                          <a:gd name="T1" fmla="*/ 0 h 92"/>
                          <a:gd name="T2" fmla="*/ 0 w 94"/>
                          <a:gd name="T3" fmla="*/ 0 h 92"/>
                          <a:gd name="T4" fmla="*/ 1 w 94"/>
                          <a:gd name="T5" fmla="*/ 9 h 92"/>
                          <a:gd name="T6" fmla="*/ 2 w 94"/>
                          <a:gd name="T7" fmla="*/ 19 h 92"/>
                          <a:gd name="T8" fmla="*/ 4 w 94"/>
                          <a:gd name="T9" fmla="*/ 27 h 92"/>
                          <a:gd name="T10" fmla="*/ 7 w 94"/>
                          <a:gd name="T11" fmla="*/ 36 h 92"/>
                          <a:gd name="T12" fmla="*/ 12 w 94"/>
                          <a:gd name="T13" fmla="*/ 43 h 92"/>
                          <a:gd name="T14" fmla="*/ 16 w 94"/>
                          <a:gd name="T15" fmla="*/ 52 h 92"/>
                          <a:gd name="T16" fmla="*/ 21 w 94"/>
                          <a:gd name="T17" fmla="*/ 58 h 92"/>
                          <a:gd name="T18" fmla="*/ 28 w 94"/>
                          <a:gd name="T19" fmla="*/ 64 h 92"/>
                          <a:gd name="T20" fmla="*/ 34 w 94"/>
                          <a:gd name="T21" fmla="*/ 71 h 92"/>
                          <a:gd name="T22" fmla="*/ 41 w 94"/>
                          <a:gd name="T23" fmla="*/ 76 h 92"/>
                          <a:gd name="T24" fmla="*/ 49 w 94"/>
                          <a:gd name="T25" fmla="*/ 80 h 92"/>
                          <a:gd name="T26" fmla="*/ 57 w 94"/>
                          <a:gd name="T27" fmla="*/ 84 h 92"/>
                          <a:gd name="T28" fmla="*/ 66 w 94"/>
                          <a:gd name="T29" fmla="*/ 87 h 92"/>
                          <a:gd name="T30" fmla="*/ 75 w 94"/>
                          <a:gd name="T31" fmla="*/ 90 h 92"/>
                          <a:gd name="T32" fmla="*/ 85 w 94"/>
                          <a:gd name="T33" fmla="*/ 91 h 92"/>
                          <a:gd name="T34" fmla="*/ 94 w 94"/>
                          <a:gd name="T35" fmla="*/ 92 h 92"/>
                          <a:gd name="T36" fmla="*/ 94 w 94"/>
                          <a:gd name="T37" fmla="*/ 73 h 92"/>
                          <a:gd name="T38" fmla="*/ 87 w 94"/>
                          <a:gd name="T39" fmla="*/ 73 h 92"/>
                          <a:gd name="T40" fmla="*/ 78 w 94"/>
                          <a:gd name="T41" fmla="*/ 72 h 92"/>
                          <a:gd name="T42" fmla="*/ 71 w 94"/>
                          <a:gd name="T43" fmla="*/ 69 h 92"/>
                          <a:gd name="T44" fmla="*/ 65 w 94"/>
                          <a:gd name="T45" fmla="*/ 67 h 92"/>
                          <a:gd name="T46" fmla="*/ 58 w 94"/>
                          <a:gd name="T47" fmla="*/ 64 h 92"/>
                          <a:gd name="T48" fmla="*/ 52 w 94"/>
                          <a:gd name="T49" fmla="*/ 60 h 92"/>
                          <a:gd name="T50" fmla="*/ 46 w 94"/>
                          <a:gd name="T51" fmla="*/ 56 h 92"/>
                          <a:gd name="T52" fmla="*/ 40 w 94"/>
                          <a:gd name="T53" fmla="*/ 52 h 92"/>
                          <a:gd name="T54" fmla="*/ 36 w 94"/>
                          <a:gd name="T55" fmla="*/ 46 h 92"/>
                          <a:gd name="T56" fmla="*/ 32 w 94"/>
                          <a:gd name="T57" fmla="*/ 41 h 92"/>
                          <a:gd name="T58" fmla="*/ 28 w 94"/>
                          <a:gd name="T59" fmla="*/ 35 h 92"/>
                          <a:gd name="T60" fmla="*/ 24 w 94"/>
                          <a:gd name="T61" fmla="*/ 28 h 92"/>
                          <a:gd name="T62" fmla="*/ 22 w 94"/>
                          <a:gd name="T63" fmla="*/ 22 h 92"/>
                          <a:gd name="T64" fmla="*/ 20 w 94"/>
                          <a:gd name="T65" fmla="*/ 15 h 92"/>
                          <a:gd name="T66" fmla="*/ 19 w 94"/>
                          <a:gd name="T67" fmla="*/ 7 h 92"/>
                          <a:gd name="T68" fmla="*/ 19 w 94"/>
                          <a:gd name="T69" fmla="*/ 0 h 92"/>
                          <a:gd name="T70" fmla="*/ 0 w 94"/>
                          <a:gd name="T71" fmla="*/ 0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92">
                            <a:moveTo>
                              <a:pt x="0" y="0"/>
                            </a:moveTo>
                            <a:lnTo>
                              <a:pt x="0" y="0"/>
                            </a:lnTo>
                            <a:lnTo>
                              <a:pt x="1" y="9"/>
                            </a:lnTo>
                            <a:lnTo>
                              <a:pt x="2" y="19"/>
                            </a:lnTo>
                            <a:lnTo>
                              <a:pt x="4" y="27"/>
                            </a:lnTo>
                            <a:lnTo>
                              <a:pt x="7" y="36"/>
                            </a:lnTo>
                            <a:lnTo>
                              <a:pt x="12" y="43"/>
                            </a:lnTo>
                            <a:lnTo>
                              <a:pt x="16" y="52"/>
                            </a:lnTo>
                            <a:lnTo>
                              <a:pt x="21" y="58"/>
                            </a:lnTo>
                            <a:lnTo>
                              <a:pt x="28" y="64"/>
                            </a:lnTo>
                            <a:lnTo>
                              <a:pt x="34" y="71"/>
                            </a:lnTo>
                            <a:lnTo>
                              <a:pt x="41" y="76"/>
                            </a:lnTo>
                            <a:lnTo>
                              <a:pt x="49" y="80"/>
                            </a:lnTo>
                            <a:lnTo>
                              <a:pt x="57" y="84"/>
                            </a:lnTo>
                            <a:lnTo>
                              <a:pt x="66" y="87"/>
                            </a:lnTo>
                            <a:lnTo>
                              <a:pt x="75" y="90"/>
                            </a:lnTo>
                            <a:lnTo>
                              <a:pt x="85" y="91"/>
                            </a:lnTo>
                            <a:lnTo>
                              <a:pt x="94" y="92"/>
                            </a:lnTo>
                            <a:lnTo>
                              <a:pt x="94" y="73"/>
                            </a:lnTo>
                            <a:lnTo>
                              <a:pt x="87" y="73"/>
                            </a:lnTo>
                            <a:lnTo>
                              <a:pt x="78" y="72"/>
                            </a:lnTo>
                            <a:lnTo>
                              <a:pt x="71" y="69"/>
                            </a:lnTo>
                            <a:lnTo>
                              <a:pt x="65" y="67"/>
                            </a:lnTo>
                            <a:lnTo>
                              <a:pt x="58" y="64"/>
                            </a:lnTo>
                            <a:lnTo>
                              <a:pt x="52" y="60"/>
                            </a:lnTo>
                            <a:lnTo>
                              <a:pt x="46" y="56"/>
                            </a:lnTo>
                            <a:lnTo>
                              <a:pt x="40" y="52"/>
                            </a:lnTo>
                            <a:lnTo>
                              <a:pt x="36" y="46"/>
                            </a:lnTo>
                            <a:lnTo>
                              <a:pt x="32" y="41"/>
                            </a:lnTo>
                            <a:lnTo>
                              <a:pt x="28" y="35"/>
                            </a:lnTo>
                            <a:lnTo>
                              <a:pt x="24" y="28"/>
                            </a:lnTo>
                            <a:lnTo>
                              <a:pt x="22" y="22"/>
                            </a:lnTo>
                            <a:lnTo>
                              <a:pt x="20" y="15"/>
                            </a:lnTo>
                            <a:lnTo>
                              <a:pt x="19" y="7"/>
                            </a:lnTo>
                            <a:lnTo>
                              <a:pt x="19" y="0"/>
                            </a:lnTo>
                            <a:lnTo>
                              <a:pt x="0" y="0"/>
                            </a:lnTo>
                            <a:close/>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28" name="Freeform 101"/>
                      <p:cNvSpPr/>
                      <p:nvPr/>
                    </p:nvSpPr>
                    <p:spPr bwMode="auto">
                      <a:xfrm>
                        <a:off x="4367" y="3352"/>
                        <a:ext cx="94" cy="93"/>
                      </a:xfrm>
                      <a:custGeom>
                        <a:avLst/>
                        <a:gdLst>
                          <a:gd name="T0" fmla="*/ 94 w 94"/>
                          <a:gd name="T1" fmla="*/ 0 h 93"/>
                          <a:gd name="T2" fmla="*/ 94 w 94"/>
                          <a:gd name="T3" fmla="*/ 0 h 93"/>
                          <a:gd name="T4" fmla="*/ 85 w 94"/>
                          <a:gd name="T5" fmla="*/ 0 h 93"/>
                          <a:gd name="T6" fmla="*/ 75 w 94"/>
                          <a:gd name="T7" fmla="*/ 1 h 93"/>
                          <a:gd name="T8" fmla="*/ 66 w 94"/>
                          <a:gd name="T9" fmla="*/ 4 h 93"/>
                          <a:gd name="T10" fmla="*/ 57 w 94"/>
                          <a:gd name="T11" fmla="*/ 7 h 93"/>
                          <a:gd name="T12" fmla="*/ 49 w 94"/>
                          <a:gd name="T13" fmla="*/ 11 h 93"/>
                          <a:gd name="T14" fmla="*/ 41 w 94"/>
                          <a:gd name="T15" fmla="*/ 16 h 93"/>
                          <a:gd name="T16" fmla="*/ 34 w 94"/>
                          <a:gd name="T17" fmla="*/ 21 h 93"/>
                          <a:gd name="T18" fmla="*/ 28 w 94"/>
                          <a:gd name="T19" fmla="*/ 26 h 93"/>
                          <a:gd name="T20" fmla="*/ 21 w 94"/>
                          <a:gd name="T21" fmla="*/ 34 h 93"/>
                          <a:gd name="T22" fmla="*/ 16 w 94"/>
                          <a:gd name="T23" fmla="*/ 41 h 93"/>
                          <a:gd name="T24" fmla="*/ 12 w 94"/>
                          <a:gd name="T25" fmla="*/ 49 h 93"/>
                          <a:gd name="T26" fmla="*/ 7 w 94"/>
                          <a:gd name="T27" fmla="*/ 57 h 93"/>
                          <a:gd name="T28" fmla="*/ 4 w 94"/>
                          <a:gd name="T29" fmla="*/ 65 h 93"/>
                          <a:gd name="T30" fmla="*/ 2 w 94"/>
                          <a:gd name="T31" fmla="*/ 74 h 93"/>
                          <a:gd name="T32" fmla="*/ 1 w 94"/>
                          <a:gd name="T33" fmla="*/ 83 h 93"/>
                          <a:gd name="T34" fmla="*/ 0 w 94"/>
                          <a:gd name="T35" fmla="*/ 93 h 93"/>
                          <a:gd name="T36" fmla="*/ 19 w 94"/>
                          <a:gd name="T37" fmla="*/ 93 h 93"/>
                          <a:gd name="T38" fmla="*/ 19 w 94"/>
                          <a:gd name="T39" fmla="*/ 86 h 93"/>
                          <a:gd name="T40" fmla="*/ 20 w 94"/>
                          <a:gd name="T41" fmla="*/ 78 h 93"/>
                          <a:gd name="T42" fmla="*/ 22 w 94"/>
                          <a:gd name="T43" fmla="*/ 71 h 93"/>
                          <a:gd name="T44" fmla="*/ 24 w 94"/>
                          <a:gd name="T45" fmla="*/ 63 h 93"/>
                          <a:gd name="T46" fmla="*/ 28 w 94"/>
                          <a:gd name="T47" fmla="*/ 57 h 93"/>
                          <a:gd name="T48" fmla="*/ 32 w 94"/>
                          <a:gd name="T49" fmla="*/ 51 h 93"/>
                          <a:gd name="T50" fmla="*/ 36 w 94"/>
                          <a:gd name="T51" fmla="*/ 45 h 93"/>
                          <a:gd name="T52" fmla="*/ 40 w 94"/>
                          <a:gd name="T53" fmla="*/ 40 h 93"/>
                          <a:gd name="T54" fmla="*/ 46 w 94"/>
                          <a:gd name="T55" fmla="*/ 35 h 93"/>
                          <a:gd name="T56" fmla="*/ 52 w 94"/>
                          <a:gd name="T57" fmla="*/ 31 h 93"/>
                          <a:gd name="T58" fmla="*/ 58 w 94"/>
                          <a:gd name="T59" fmla="*/ 28 h 93"/>
                          <a:gd name="T60" fmla="*/ 65 w 94"/>
                          <a:gd name="T61" fmla="*/ 24 h 93"/>
                          <a:gd name="T62" fmla="*/ 71 w 94"/>
                          <a:gd name="T63" fmla="*/ 21 h 93"/>
                          <a:gd name="T64" fmla="*/ 78 w 94"/>
                          <a:gd name="T65" fmla="*/ 20 h 93"/>
                          <a:gd name="T66" fmla="*/ 87 w 94"/>
                          <a:gd name="T67" fmla="*/ 19 h 93"/>
                          <a:gd name="T68" fmla="*/ 94 w 94"/>
                          <a:gd name="T69" fmla="*/ 18 h 93"/>
                          <a:gd name="T70" fmla="*/ 94 w 94"/>
                          <a:gd name="T71" fmla="*/ 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93">
                            <a:moveTo>
                              <a:pt x="94" y="0"/>
                            </a:moveTo>
                            <a:lnTo>
                              <a:pt x="94" y="0"/>
                            </a:lnTo>
                            <a:lnTo>
                              <a:pt x="85" y="0"/>
                            </a:lnTo>
                            <a:lnTo>
                              <a:pt x="75" y="1"/>
                            </a:lnTo>
                            <a:lnTo>
                              <a:pt x="66" y="4"/>
                            </a:lnTo>
                            <a:lnTo>
                              <a:pt x="57" y="7"/>
                            </a:lnTo>
                            <a:lnTo>
                              <a:pt x="49" y="11"/>
                            </a:lnTo>
                            <a:lnTo>
                              <a:pt x="41" y="16"/>
                            </a:lnTo>
                            <a:lnTo>
                              <a:pt x="34" y="21"/>
                            </a:lnTo>
                            <a:lnTo>
                              <a:pt x="28" y="26"/>
                            </a:lnTo>
                            <a:lnTo>
                              <a:pt x="21" y="34"/>
                            </a:lnTo>
                            <a:lnTo>
                              <a:pt x="16" y="41"/>
                            </a:lnTo>
                            <a:lnTo>
                              <a:pt x="12" y="49"/>
                            </a:lnTo>
                            <a:lnTo>
                              <a:pt x="7" y="57"/>
                            </a:lnTo>
                            <a:lnTo>
                              <a:pt x="4" y="65"/>
                            </a:lnTo>
                            <a:lnTo>
                              <a:pt x="2" y="74"/>
                            </a:lnTo>
                            <a:lnTo>
                              <a:pt x="1" y="83"/>
                            </a:lnTo>
                            <a:lnTo>
                              <a:pt x="0" y="93"/>
                            </a:lnTo>
                            <a:lnTo>
                              <a:pt x="19" y="93"/>
                            </a:lnTo>
                            <a:lnTo>
                              <a:pt x="19" y="86"/>
                            </a:lnTo>
                            <a:lnTo>
                              <a:pt x="20" y="78"/>
                            </a:lnTo>
                            <a:lnTo>
                              <a:pt x="22" y="71"/>
                            </a:lnTo>
                            <a:lnTo>
                              <a:pt x="24" y="63"/>
                            </a:lnTo>
                            <a:lnTo>
                              <a:pt x="28" y="57"/>
                            </a:lnTo>
                            <a:lnTo>
                              <a:pt x="32" y="51"/>
                            </a:lnTo>
                            <a:lnTo>
                              <a:pt x="36" y="45"/>
                            </a:lnTo>
                            <a:lnTo>
                              <a:pt x="40" y="40"/>
                            </a:lnTo>
                            <a:lnTo>
                              <a:pt x="46" y="35"/>
                            </a:lnTo>
                            <a:lnTo>
                              <a:pt x="52" y="31"/>
                            </a:lnTo>
                            <a:lnTo>
                              <a:pt x="58" y="28"/>
                            </a:lnTo>
                            <a:lnTo>
                              <a:pt x="65" y="24"/>
                            </a:lnTo>
                            <a:lnTo>
                              <a:pt x="71" y="21"/>
                            </a:lnTo>
                            <a:lnTo>
                              <a:pt x="78" y="20"/>
                            </a:lnTo>
                            <a:lnTo>
                              <a:pt x="87" y="19"/>
                            </a:lnTo>
                            <a:lnTo>
                              <a:pt x="94" y="18"/>
                            </a:lnTo>
                            <a:lnTo>
                              <a:pt x="94" y="0"/>
                            </a:lnTo>
                            <a:close/>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29" name="Freeform 102"/>
                      <p:cNvSpPr/>
                      <p:nvPr/>
                    </p:nvSpPr>
                    <p:spPr bwMode="auto">
                      <a:xfrm>
                        <a:off x="4461" y="3352"/>
                        <a:ext cx="91" cy="93"/>
                      </a:xfrm>
                      <a:custGeom>
                        <a:avLst/>
                        <a:gdLst>
                          <a:gd name="T0" fmla="*/ 91 w 91"/>
                          <a:gd name="T1" fmla="*/ 93 h 93"/>
                          <a:gd name="T2" fmla="*/ 91 w 91"/>
                          <a:gd name="T3" fmla="*/ 93 h 93"/>
                          <a:gd name="T4" fmla="*/ 91 w 91"/>
                          <a:gd name="T5" fmla="*/ 83 h 93"/>
                          <a:gd name="T6" fmla="*/ 89 w 91"/>
                          <a:gd name="T7" fmla="*/ 74 h 93"/>
                          <a:gd name="T8" fmla="*/ 87 w 91"/>
                          <a:gd name="T9" fmla="*/ 65 h 93"/>
                          <a:gd name="T10" fmla="*/ 84 w 91"/>
                          <a:gd name="T11" fmla="*/ 57 h 93"/>
                          <a:gd name="T12" fmla="*/ 80 w 91"/>
                          <a:gd name="T13" fmla="*/ 49 h 93"/>
                          <a:gd name="T14" fmla="*/ 75 w 91"/>
                          <a:gd name="T15" fmla="*/ 41 h 93"/>
                          <a:gd name="T16" fmla="*/ 71 w 91"/>
                          <a:gd name="T17" fmla="*/ 34 h 93"/>
                          <a:gd name="T18" fmla="*/ 65 w 91"/>
                          <a:gd name="T19" fmla="*/ 26 h 93"/>
                          <a:gd name="T20" fmla="*/ 58 w 91"/>
                          <a:gd name="T21" fmla="*/ 21 h 93"/>
                          <a:gd name="T22" fmla="*/ 51 w 91"/>
                          <a:gd name="T23" fmla="*/ 16 h 93"/>
                          <a:gd name="T24" fmla="*/ 43 w 91"/>
                          <a:gd name="T25" fmla="*/ 11 h 93"/>
                          <a:gd name="T26" fmla="*/ 35 w 91"/>
                          <a:gd name="T27" fmla="*/ 7 h 93"/>
                          <a:gd name="T28" fmla="*/ 28 w 91"/>
                          <a:gd name="T29" fmla="*/ 4 h 93"/>
                          <a:gd name="T30" fmla="*/ 18 w 91"/>
                          <a:gd name="T31" fmla="*/ 2 h 93"/>
                          <a:gd name="T32" fmla="*/ 10 w 91"/>
                          <a:gd name="T33" fmla="*/ 0 h 93"/>
                          <a:gd name="T34" fmla="*/ 0 w 91"/>
                          <a:gd name="T35" fmla="*/ 0 h 93"/>
                          <a:gd name="T36" fmla="*/ 0 w 91"/>
                          <a:gd name="T37" fmla="*/ 18 h 93"/>
                          <a:gd name="T38" fmla="*/ 7 w 91"/>
                          <a:gd name="T39" fmla="*/ 19 h 93"/>
                          <a:gd name="T40" fmla="*/ 15 w 91"/>
                          <a:gd name="T41" fmla="*/ 20 h 93"/>
                          <a:gd name="T42" fmla="*/ 21 w 91"/>
                          <a:gd name="T43" fmla="*/ 21 h 93"/>
                          <a:gd name="T44" fmla="*/ 29 w 91"/>
                          <a:gd name="T45" fmla="*/ 24 h 93"/>
                          <a:gd name="T46" fmla="*/ 35 w 91"/>
                          <a:gd name="T47" fmla="*/ 28 h 93"/>
                          <a:gd name="T48" fmla="*/ 40 w 91"/>
                          <a:gd name="T49" fmla="*/ 31 h 93"/>
                          <a:gd name="T50" fmla="*/ 47 w 91"/>
                          <a:gd name="T51" fmla="*/ 35 h 93"/>
                          <a:gd name="T52" fmla="*/ 51 w 91"/>
                          <a:gd name="T53" fmla="*/ 40 h 93"/>
                          <a:gd name="T54" fmla="*/ 56 w 91"/>
                          <a:gd name="T55" fmla="*/ 45 h 93"/>
                          <a:gd name="T56" fmla="*/ 60 w 91"/>
                          <a:gd name="T57" fmla="*/ 51 h 93"/>
                          <a:gd name="T58" fmla="*/ 63 w 91"/>
                          <a:gd name="T59" fmla="*/ 57 h 93"/>
                          <a:gd name="T60" fmla="*/ 67 w 91"/>
                          <a:gd name="T61" fmla="*/ 63 h 93"/>
                          <a:gd name="T62" fmla="*/ 70 w 91"/>
                          <a:gd name="T63" fmla="*/ 71 h 93"/>
                          <a:gd name="T64" fmla="*/ 71 w 91"/>
                          <a:gd name="T65" fmla="*/ 78 h 93"/>
                          <a:gd name="T66" fmla="*/ 72 w 91"/>
                          <a:gd name="T67" fmla="*/ 86 h 93"/>
                          <a:gd name="T68" fmla="*/ 73 w 91"/>
                          <a:gd name="T69" fmla="*/ 93 h 93"/>
                          <a:gd name="T70" fmla="*/ 91 w 91"/>
                          <a:gd name="T71"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93">
                            <a:moveTo>
                              <a:pt x="91" y="93"/>
                            </a:moveTo>
                            <a:lnTo>
                              <a:pt x="91" y="93"/>
                            </a:lnTo>
                            <a:lnTo>
                              <a:pt x="91" y="83"/>
                            </a:lnTo>
                            <a:lnTo>
                              <a:pt x="89" y="74"/>
                            </a:lnTo>
                            <a:lnTo>
                              <a:pt x="87" y="65"/>
                            </a:lnTo>
                            <a:lnTo>
                              <a:pt x="84" y="57"/>
                            </a:lnTo>
                            <a:lnTo>
                              <a:pt x="80" y="49"/>
                            </a:lnTo>
                            <a:lnTo>
                              <a:pt x="75" y="41"/>
                            </a:lnTo>
                            <a:lnTo>
                              <a:pt x="71" y="34"/>
                            </a:lnTo>
                            <a:lnTo>
                              <a:pt x="65" y="26"/>
                            </a:lnTo>
                            <a:lnTo>
                              <a:pt x="58" y="21"/>
                            </a:lnTo>
                            <a:lnTo>
                              <a:pt x="51" y="16"/>
                            </a:lnTo>
                            <a:lnTo>
                              <a:pt x="43" y="11"/>
                            </a:lnTo>
                            <a:lnTo>
                              <a:pt x="35" y="7"/>
                            </a:lnTo>
                            <a:lnTo>
                              <a:pt x="28" y="4"/>
                            </a:lnTo>
                            <a:lnTo>
                              <a:pt x="18" y="2"/>
                            </a:lnTo>
                            <a:lnTo>
                              <a:pt x="10" y="0"/>
                            </a:lnTo>
                            <a:lnTo>
                              <a:pt x="0" y="0"/>
                            </a:lnTo>
                            <a:lnTo>
                              <a:pt x="0" y="18"/>
                            </a:lnTo>
                            <a:lnTo>
                              <a:pt x="7" y="19"/>
                            </a:lnTo>
                            <a:lnTo>
                              <a:pt x="15" y="20"/>
                            </a:lnTo>
                            <a:lnTo>
                              <a:pt x="21" y="21"/>
                            </a:lnTo>
                            <a:lnTo>
                              <a:pt x="29" y="24"/>
                            </a:lnTo>
                            <a:lnTo>
                              <a:pt x="35" y="28"/>
                            </a:lnTo>
                            <a:lnTo>
                              <a:pt x="40" y="31"/>
                            </a:lnTo>
                            <a:lnTo>
                              <a:pt x="47" y="35"/>
                            </a:lnTo>
                            <a:lnTo>
                              <a:pt x="51" y="40"/>
                            </a:lnTo>
                            <a:lnTo>
                              <a:pt x="56" y="45"/>
                            </a:lnTo>
                            <a:lnTo>
                              <a:pt x="60" y="51"/>
                            </a:lnTo>
                            <a:lnTo>
                              <a:pt x="63" y="57"/>
                            </a:lnTo>
                            <a:lnTo>
                              <a:pt x="67" y="63"/>
                            </a:lnTo>
                            <a:lnTo>
                              <a:pt x="70" y="71"/>
                            </a:lnTo>
                            <a:lnTo>
                              <a:pt x="71" y="78"/>
                            </a:lnTo>
                            <a:lnTo>
                              <a:pt x="72" y="86"/>
                            </a:lnTo>
                            <a:lnTo>
                              <a:pt x="73" y="93"/>
                            </a:lnTo>
                            <a:lnTo>
                              <a:pt x="91" y="93"/>
                            </a:lnTo>
                            <a:close/>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30" name="Freeform 103"/>
                      <p:cNvSpPr/>
                      <p:nvPr/>
                    </p:nvSpPr>
                    <p:spPr bwMode="auto">
                      <a:xfrm>
                        <a:off x="4459" y="3443"/>
                        <a:ext cx="91" cy="90"/>
                      </a:xfrm>
                      <a:custGeom>
                        <a:avLst/>
                        <a:gdLst>
                          <a:gd name="T0" fmla="*/ 0 w 91"/>
                          <a:gd name="T1" fmla="*/ 90 h 90"/>
                          <a:gd name="T2" fmla="*/ 0 w 91"/>
                          <a:gd name="T3" fmla="*/ 90 h 90"/>
                          <a:gd name="T4" fmla="*/ 8 w 91"/>
                          <a:gd name="T5" fmla="*/ 90 h 90"/>
                          <a:gd name="T6" fmla="*/ 18 w 91"/>
                          <a:gd name="T7" fmla="*/ 88 h 90"/>
                          <a:gd name="T8" fmla="*/ 26 w 91"/>
                          <a:gd name="T9" fmla="*/ 86 h 90"/>
                          <a:gd name="T10" fmla="*/ 35 w 91"/>
                          <a:gd name="T11" fmla="*/ 83 h 90"/>
                          <a:gd name="T12" fmla="*/ 42 w 91"/>
                          <a:gd name="T13" fmla="*/ 80 h 90"/>
                          <a:gd name="T14" fmla="*/ 51 w 91"/>
                          <a:gd name="T15" fmla="*/ 75 h 90"/>
                          <a:gd name="T16" fmla="*/ 57 w 91"/>
                          <a:gd name="T17" fmla="*/ 69 h 90"/>
                          <a:gd name="T18" fmla="*/ 63 w 91"/>
                          <a:gd name="T19" fmla="*/ 64 h 90"/>
                          <a:gd name="T20" fmla="*/ 70 w 91"/>
                          <a:gd name="T21" fmla="*/ 58 h 90"/>
                          <a:gd name="T22" fmla="*/ 75 w 91"/>
                          <a:gd name="T23" fmla="*/ 50 h 90"/>
                          <a:gd name="T24" fmla="*/ 79 w 91"/>
                          <a:gd name="T25" fmla="*/ 43 h 90"/>
                          <a:gd name="T26" fmla="*/ 83 w 91"/>
                          <a:gd name="T27" fmla="*/ 35 h 90"/>
                          <a:gd name="T28" fmla="*/ 87 w 91"/>
                          <a:gd name="T29" fmla="*/ 26 h 90"/>
                          <a:gd name="T30" fmla="*/ 89 w 91"/>
                          <a:gd name="T31" fmla="*/ 18 h 90"/>
                          <a:gd name="T32" fmla="*/ 90 w 91"/>
                          <a:gd name="T33" fmla="*/ 9 h 90"/>
                          <a:gd name="T34" fmla="*/ 91 w 91"/>
                          <a:gd name="T35" fmla="*/ 0 h 90"/>
                          <a:gd name="T36" fmla="*/ 72 w 91"/>
                          <a:gd name="T37" fmla="*/ 0 h 90"/>
                          <a:gd name="T38" fmla="*/ 72 w 91"/>
                          <a:gd name="T39" fmla="*/ 7 h 90"/>
                          <a:gd name="T40" fmla="*/ 71 w 91"/>
                          <a:gd name="T41" fmla="*/ 15 h 90"/>
                          <a:gd name="T42" fmla="*/ 69 w 91"/>
                          <a:gd name="T43" fmla="*/ 21 h 90"/>
                          <a:gd name="T44" fmla="*/ 67 w 91"/>
                          <a:gd name="T45" fmla="*/ 28 h 90"/>
                          <a:gd name="T46" fmla="*/ 63 w 91"/>
                          <a:gd name="T47" fmla="*/ 35 h 90"/>
                          <a:gd name="T48" fmla="*/ 59 w 91"/>
                          <a:gd name="T49" fmla="*/ 40 h 90"/>
                          <a:gd name="T50" fmla="*/ 55 w 91"/>
                          <a:gd name="T51" fmla="*/ 46 h 90"/>
                          <a:gd name="T52" fmla="*/ 51 w 91"/>
                          <a:gd name="T53" fmla="*/ 50 h 90"/>
                          <a:gd name="T54" fmla="*/ 45 w 91"/>
                          <a:gd name="T55" fmla="*/ 56 h 90"/>
                          <a:gd name="T56" fmla="*/ 40 w 91"/>
                          <a:gd name="T57" fmla="*/ 60 h 90"/>
                          <a:gd name="T58" fmla="*/ 34 w 91"/>
                          <a:gd name="T59" fmla="*/ 63 h 90"/>
                          <a:gd name="T60" fmla="*/ 27 w 91"/>
                          <a:gd name="T61" fmla="*/ 66 h 90"/>
                          <a:gd name="T62" fmla="*/ 21 w 91"/>
                          <a:gd name="T63" fmla="*/ 69 h 90"/>
                          <a:gd name="T64" fmla="*/ 14 w 91"/>
                          <a:gd name="T65" fmla="*/ 70 h 90"/>
                          <a:gd name="T66" fmla="*/ 6 w 91"/>
                          <a:gd name="T67" fmla="*/ 71 h 90"/>
                          <a:gd name="T68" fmla="*/ 0 w 91"/>
                          <a:gd name="T69" fmla="*/ 73 h 90"/>
                          <a:gd name="T70" fmla="*/ 0 w 91"/>
                          <a:gd name="T71"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90">
                            <a:moveTo>
                              <a:pt x="0" y="90"/>
                            </a:moveTo>
                            <a:lnTo>
                              <a:pt x="0" y="90"/>
                            </a:lnTo>
                            <a:lnTo>
                              <a:pt x="8" y="90"/>
                            </a:lnTo>
                            <a:lnTo>
                              <a:pt x="18" y="88"/>
                            </a:lnTo>
                            <a:lnTo>
                              <a:pt x="26" y="86"/>
                            </a:lnTo>
                            <a:lnTo>
                              <a:pt x="35" y="83"/>
                            </a:lnTo>
                            <a:lnTo>
                              <a:pt x="42" y="80"/>
                            </a:lnTo>
                            <a:lnTo>
                              <a:pt x="51" y="75"/>
                            </a:lnTo>
                            <a:lnTo>
                              <a:pt x="57" y="69"/>
                            </a:lnTo>
                            <a:lnTo>
                              <a:pt x="63" y="64"/>
                            </a:lnTo>
                            <a:lnTo>
                              <a:pt x="70" y="58"/>
                            </a:lnTo>
                            <a:lnTo>
                              <a:pt x="75" y="50"/>
                            </a:lnTo>
                            <a:lnTo>
                              <a:pt x="79" y="43"/>
                            </a:lnTo>
                            <a:lnTo>
                              <a:pt x="83" y="35"/>
                            </a:lnTo>
                            <a:lnTo>
                              <a:pt x="87" y="26"/>
                            </a:lnTo>
                            <a:lnTo>
                              <a:pt x="89" y="18"/>
                            </a:lnTo>
                            <a:lnTo>
                              <a:pt x="90" y="9"/>
                            </a:lnTo>
                            <a:lnTo>
                              <a:pt x="91" y="0"/>
                            </a:lnTo>
                            <a:lnTo>
                              <a:pt x="72" y="0"/>
                            </a:lnTo>
                            <a:lnTo>
                              <a:pt x="72" y="7"/>
                            </a:lnTo>
                            <a:lnTo>
                              <a:pt x="71" y="15"/>
                            </a:lnTo>
                            <a:lnTo>
                              <a:pt x="69" y="21"/>
                            </a:lnTo>
                            <a:lnTo>
                              <a:pt x="67" y="28"/>
                            </a:lnTo>
                            <a:lnTo>
                              <a:pt x="63" y="35"/>
                            </a:lnTo>
                            <a:lnTo>
                              <a:pt x="59" y="40"/>
                            </a:lnTo>
                            <a:lnTo>
                              <a:pt x="55" y="46"/>
                            </a:lnTo>
                            <a:lnTo>
                              <a:pt x="51" y="50"/>
                            </a:lnTo>
                            <a:lnTo>
                              <a:pt x="45" y="56"/>
                            </a:lnTo>
                            <a:lnTo>
                              <a:pt x="40" y="60"/>
                            </a:lnTo>
                            <a:lnTo>
                              <a:pt x="34" y="63"/>
                            </a:lnTo>
                            <a:lnTo>
                              <a:pt x="27" y="66"/>
                            </a:lnTo>
                            <a:lnTo>
                              <a:pt x="21" y="69"/>
                            </a:lnTo>
                            <a:lnTo>
                              <a:pt x="14" y="70"/>
                            </a:lnTo>
                            <a:lnTo>
                              <a:pt x="6" y="71"/>
                            </a:lnTo>
                            <a:lnTo>
                              <a:pt x="0" y="73"/>
                            </a:lnTo>
                            <a:lnTo>
                              <a:pt x="0" y="9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31" name="Freeform 104"/>
                      <p:cNvSpPr/>
                      <p:nvPr/>
                    </p:nvSpPr>
                    <p:spPr bwMode="auto">
                      <a:xfrm>
                        <a:off x="4365" y="3443"/>
                        <a:ext cx="94" cy="90"/>
                      </a:xfrm>
                      <a:custGeom>
                        <a:avLst/>
                        <a:gdLst>
                          <a:gd name="T0" fmla="*/ 0 w 94"/>
                          <a:gd name="T1" fmla="*/ 0 h 90"/>
                          <a:gd name="T2" fmla="*/ 0 w 94"/>
                          <a:gd name="T3" fmla="*/ 0 h 90"/>
                          <a:gd name="T4" fmla="*/ 0 w 94"/>
                          <a:gd name="T5" fmla="*/ 9 h 90"/>
                          <a:gd name="T6" fmla="*/ 2 w 94"/>
                          <a:gd name="T7" fmla="*/ 18 h 90"/>
                          <a:gd name="T8" fmla="*/ 4 w 94"/>
                          <a:gd name="T9" fmla="*/ 26 h 90"/>
                          <a:gd name="T10" fmla="*/ 7 w 94"/>
                          <a:gd name="T11" fmla="*/ 35 h 90"/>
                          <a:gd name="T12" fmla="*/ 11 w 94"/>
                          <a:gd name="T13" fmla="*/ 43 h 90"/>
                          <a:gd name="T14" fmla="*/ 16 w 94"/>
                          <a:gd name="T15" fmla="*/ 50 h 90"/>
                          <a:gd name="T16" fmla="*/ 21 w 94"/>
                          <a:gd name="T17" fmla="*/ 58 h 90"/>
                          <a:gd name="T18" fmla="*/ 27 w 94"/>
                          <a:gd name="T19" fmla="*/ 64 h 90"/>
                          <a:gd name="T20" fmla="*/ 34 w 94"/>
                          <a:gd name="T21" fmla="*/ 69 h 90"/>
                          <a:gd name="T22" fmla="*/ 41 w 94"/>
                          <a:gd name="T23" fmla="*/ 75 h 90"/>
                          <a:gd name="T24" fmla="*/ 49 w 94"/>
                          <a:gd name="T25" fmla="*/ 80 h 90"/>
                          <a:gd name="T26" fmla="*/ 57 w 94"/>
                          <a:gd name="T27" fmla="*/ 83 h 90"/>
                          <a:gd name="T28" fmla="*/ 65 w 94"/>
                          <a:gd name="T29" fmla="*/ 86 h 90"/>
                          <a:gd name="T30" fmla="*/ 74 w 94"/>
                          <a:gd name="T31" fmla="*/ 88 h 90"/>
                          <a:gd name="T32" fmla="*/ 83 w 94"/>
                          <a:gd name="T33" fmla="*/ 90 h 90"/>
                          <a:gd name="T34" fmla="*/ 94 w 94"/>
                          <a:gd name="T35" fmla="*/ 90 h 90"/>
                          <a:gd name="T36" fmla="*/ 94 w 94"/>
                          <a:gd name="T37" fmla="*/ 73 h 90"/>
                          <a:gd name="T38" fmla="*/ 86 w 94"/>
                          <a:gd name="T39" fmla="*/ 71 h 90"/>
                          <a:gd name="T40" fmla="*/ 78 w 94"/>
                          <a:gd name="T41" fmla="*/ 70 h 90"/>
                          <a:gd name="T42" fmla="*/ 71 w 94"/>
                          <a:gd name="T43" fmla="*/ 69 h 90"/>
                          <a:gd name="T44" fmla="*/ 63 w 94"/>
                          <a:gd name="T45" fmla="*/ 66 h 90"/>
                          <a:gd name="T46" fmla="*/ 57 w 94"/>
                          <a:gd name="T47" fmla="*/ 63 h 90"/>
                          <a:gd name="T48" fmla="*/ 51 w 94"/>
                          <a:gd name="T49" fmla="*/ 60 h 90"/>
                          <a:gd name="T50" fmla="*/ 45 w 94"/>
                          <a:gd name="T51" fmla="*/ 56 h 90"/>
                          <a:gd name="T52" fmla="*/ 40 w 94"/>
                          <a:gd name="T53" fmla="*/ 50 h 90"/>
                          <a:gd name="T54" fmla="*/ 35 w 94"/>
                          <a:gd name="T55" fmla="*/ 45 h 90"/>
                          <a:gd name="T56" fmla="*/ 31 w 94"/>
                          <a:gd name="T57" fmla="*/ 40 h 90"/>
                          <a:gd name="T58" fmla="*/ 27 w 94"/>
                          <a:gd name="T59" fmla="*/ 35 h 90"/>
                          <a:gd name="T60" fmla="*/ 24 w 94"/>
                          <a:gd name="T61" fmla="*/ 28 h 90"/>
                          <a:gd name="T62" fmla="*/ 21 w 94"/>
                          <a:gd name="T63" fmla="*/ 21 h 90"/>
                          <a:gd name="T64" fmla="*/ 20 w 94"/>
                          <a:gd name="T65" fmla="*/ 15 h 90"/>
                          <a:gd name="T66" fmla="*/ 19 w 94"/>
                          <a:gd name="T67" fmla="*/ 7 h 90"/>
                          <a:gd name="T68" fmla="*/ 18 w 94"/>
                          <a:gd name="T69" fmla="*/ 0 h 90"/>
                          <a:gd name="T70" fmla="*/ 0 w 94"/>
                          <a:gd name="T71"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90">
                            <a:moveTo>
                              <a:pt x="0" y="0"/>
                            </a:moveTo>
                            <a:lnTo>
                              <a:pt x="0" y="0"/>
                            </a:lnTo>
                            <a:lnTo>
                              <a:pt x="0" y="9"/>
                            </a:lnTo>
                            <a:lnTo>
                              <a:pt x="2" y="18"/>
                            </a:lnTo>
                            <a:lnTo>
                              <a:pt x="4" y="26"/>
                            </a:lnTo>
                            <a:lnTo>
                              <a:pt x="7" y="35"/>
                            </a:lnTo>
                            <a:lnTo>
                              <a:pt x="11" y="43"/>
                            </a:lnTo>
                            <a:lnTo>
                              <a:pt x="16" y="50"/>
                            </a:lnTo>
                            <a:lnTo>
                              <a:pt x="21" y="58"/>
                            </a:lnTo>
                            <a:lnTo>
                              <a:pt x="27" y="64"/>
                            </a:lnTo>
                            <a:lnTo>
                              <a:pt x="34" y="69"/>
                            </a:lnTo>
                            <a:lnTo>
                              <a:pt x="41" y="75"/>
                            </a:lnTo>
                            <a:lnTo>
                              <a:pt x="49" y="80"/>
                            </a:lnTo>
                            <a:lnTo>
                              <a:pt x="57" y="83"/>
                            </a:lnTo>
                            <a:lnTo>
                              <a:pt x="65" y="86"/>
                            </a:lnTo>
                            <a:lnTo>
                              <a:pt x="74" y="88"/>
                            </a:lnTo>
                            <a:lnTo>
                              <a:pt x="83" y="90"/>
                            </a:lnTo>
                            <a:lnTo>
                              <a:pt x="94" y="90"/>
                            </a:lnTo>
                            <a:lnTo>
                              <a:pt x="94" y="73"/>
                            </a:lnTo>
                            <a:lnTo>
                              <a:pt x="86" y="71"/>
                            </a:lnTo>
                            <a:lnTo>
                              <a:pt x="78" y="70"/>
                            </a:lnTo>
                            <a:lnTo>
                              <a:pt x="71" y="69"/>
                            </a:lnTo>
                            <a:lnTo>
                              <a:pt x="63" y="66"/>
                            </a:lnTo>
                            <a:lnTo>
                              <a:pt x="57" y="63"/>
                            </a:lnTo>
                            <a:lnTo>
                              <a:pt x="51" y="60"/>
                            </a:lnTo>
                            <a:lnTo>
                              <a:pt x="45" y="56"/>
                            </a:lnTo>
                            <a:lnTo>
                              <a:pt x="40" y="50"/>
                            </a:lnTo>
                            <a:lnTo>
                              <a:pt x="35" y="45"/>
                            </a:lnTo>
                            <a:lnTo>
                              <a:pt x="31" y="40"/>
                            </a:lnTo>
                            <a:lnTo>
                              <a:pt x="27" y="35"/>
                            </a:lnTo>
                            <a:lnTo>
                              <a:pt x="24" y="28"/>
                            </a:lnTo>
                            <a:lnTo>
                              <a:pt x="21" y="21"/>
                            </a:lnTo>
                            <a:lnTo>
                              <a:pt x="20" y="15"/>
                            </a:lnTo>
                            <a:lnTo>
                              <a:pt x="19" y="7"/>
                            </a:lnTo>
                            <a:lnTo>
                              <a:pt x="18" y="0"/>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32" name="Freeform 105"/>
                      <p:cNvSpPr/>
                      <p:nvPr/>
                    </p:nvSpPr>
                    <p:spPr bwMode="auto">
                      <a:xfrm>
                        <a:off x="4365" y="3349"/>
                        <a:ext cx="94" cy="94"/>
                      </a:xfrm>
                      <a:custGeom>
                        <a:avLst/>
                        <a:gdLst>
                          <a:gd name="T0" fmla="*/ 94 w 94"/>
                          <a:gd name="T1" fmla="*/ 0 h 94"/>
                          <a:gd name="T2" fmla="*/ 94 w 94"/>
                          <a:gd name="T3" fmla="*/ 0 h 94"/>
                          <a:gd name="T4" fmla="*/ 83 w 94"/>
                          <a:gd name="T5" fmla="*/ 1 h 94"/>
                          <a:gd name="T6" fmla="*/ 74 w 94"/>
                          <a:gd name="T7" fmla="*/ 2 h 94"/>
                          <a:gd name="T8" fmla="*/ 65 w 94"/>
                          <a:gd name="T9" fmla="*/ 4 h 94"/>
                          <a:gd name="T10" fmla="*/ 57 w 94"/>
                          <a:gd name="T11" fmla="*/ 7 h 94"/>
                          <a:gd name="T12" fmla="*/ 49 w 94"/>
                          <a:gd name="T13" fmla="*/ 12 h 94"/>
                          <a:gd name="T14" fmla="*/ 41 w 94"/>
                          <a:gd name="T15" fmla="*/ 16 h 94"/>
                          <a:gd name="T16" fmla="*/ 34 w 94"/>
                          <a:gd name="T17" fmla="*/ 21 h 94"/>
                          <a:gd name="T18" fmla="*/ 26 w 94"/>
                          <a:gd name="T19" fmla="*/ 27 h 94"/>
                          <a:gd name="T20" fmla="*/ 21 w 94"/>
                          <a:gd name="T21" fmla="*/ 34 h 94"/>
                          <a:gd name="T22" fmla="*/ 16 w 94"/>
                          <a:gd name="T23" fmla="*/ 41 h 94"/>
                          <a:gd name="T24" fmla="*/ 11 w 94"/>
                          <a:gd name="T25" fmla="*/ 48 h 94"/>
                          <a:gd name="T26" fmla="*/ 7 w 94"/>
                          <a:gd name="T27" fmla="*/ 57 h 94"/>
                          <a:gd name="T28" fmla="*/ 4 w 94"/>
                          <a:gd name="T29" fmla="*/ 65 h 94"/>
                          <a:gd name="T30" fmla="*/ 2 w 94"/>
                          <a:gd name="T31" fmla="*/ 75 h 94"/>
                          <a:gd name="T32" fmla="*/ 0 w 94"/>
                          <a:gd name="T33" fmla="*/ 84 h 94"/>
                          <a:gd name="T34" fmla="*/ 0 w 94"/>
                          <a:gd name="T35" fmla="*/ 94 h 94"/>
                          <a:gd name="T36" fmla="*/ 18 w 94"/>
                          <a:gd name="T37" fmla="*/ 94 h 94"/>
                          <a:gd name="T38" fmla="*/ 19 w 94"/>
                          <a:gd name="T39" fmla="*/ 85 h 94"/>
                          <a:gd name="T40" fmla="*/ 20 w 94"/>
                          <a:gd name="T41" fmla="*/ 78 h 94"/>
                          <a:gd name="T42" fmla="*/ 21 w 94"/>
                          <a:gd name="T43" fmla="*/ 71 h 94"/>
                          <a:gd name="T44" fmla="*/ 24 w 94"/>
                          <a:gd name="T45" fmla="*/ 64 h 94"/>
                          <a:gd name="T46" fmla="*/ 27 w 94"/>
                          <a:gd name="T47" fmla="*/ 58 h 94"/>
                          <a:gd name="T48" fmla="*/ 31 w 94"/>
                          <a:gd name="T49" fmla="*/ 52 h 94"/>
                          <a:gd name="T50" fmla="*/ 35 w 94"/>
                          <a:gd name="T51" fmla="*/ 45 h 94"/>
                          <a:gd name="T52" fmla="*/ 40 w 94"/>
                          <a:gd name="T53" fmla="*/ 40 h 94"/>
                          <a:gd name="T54" fmla="*/ 45 w 94"/>
                          <a:gd name="T55" fmla="*/ 36 h 94"/>
                          <a:gd name="T56" fmla="*/ 51 w 94"/>
                          <a:gd name="T57" fmla="*/ 32 h 94"/>
                          <a:gd name="T58" fmla="*/ 57 w 94"/>
                          <a:gd name="T59" fmla="*/ 27 h 94"/>
                          <a:gd name="T60" fmla="*/ 63 w 94"/>
                          <a:gd name="T61" fmla="*/ 24 h 94"/>
                          <a:gd name="T62" fmla="*/ 71 w 94"/>
                          <a:gd name="T63" fmla="*/ 22 h 94"/>
                          <a:gd name="T64" fmla="*/ 78 w 94"/>
                          <a:gd name="T65" fmla="*/ 20 h 94"/>
                          <a:gd name="T66" fmla="*/ 86 w 94"/>
                          <a:gd name="T67" fmla="*/ 19 h 94"/>
                          <a:gd name="T68" fmla="*/ 94 w 94"/>
                          <a:gd name="T69" fmla="*/ 19 h 94"/>
                          <a:gd name="T70" fmla="*/ 94 w 94"/>
                          <a:gd name="T71"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4" h="94">
                            <a:moveTo>
                              <a:pt x="94" y="0"/>
                            </a:moveTo>
                            <a:lnTo>
                              <a:pt x="94" y="0"/>
                            </a:lnTo>
                            <a:lnTo>
                              <a:pt x="83" y="1"/>
                            </a:lnTo>
                            <a:lnTo>
                              <a:pt x="74" y="2"/>
                            </a:lnTo>
                            <a:lnTo>
                              <a:pt x="65" y="4"/>
                            </a:lnTo>
                            <a:lnTo>
                              <a:pt x="57" y="7"/>
                            </a:lnTo>
                            <a:lnTo>
                              <a:pt x="49" y="12"/>
                            </a:lnTo>
                            <a:lnTo>
                              <a:pt x="41" y="16"/>
                            </a:lnTo>
                            <a:lnTo>
                              <a:pt x="34" y="21"/>
                            </a:lnTo>
                            <a:lnTo>
                              <a:pt x="26" y="27"/>
                            </a:lnTo>
                            <a:lnTo>
                              <a:pt x="21" y="34"/>
                            </a:lnTo>
                            <a:lnTo>
                              <a:pt x="16" y="41"/>
                            </a:lnTo>
                            <a:lnTo>
                              <a:pt x="11" y="48"/>
                            </a:lnTo>
                            <a:lnTo>
                              <a:pt x="7" y="57"/>
                            </a:lnTo>
                            <a:lnTo>
                              <a:pt x="4" y="65"/>
                            </a:lnTo>
                            <a:lnTo>
                              <a:pt x="2" y="75"/>
                            </a:lnTo>
                            <a:lnTo>
                              <a:pt x="0" y="84"/>
                            </a:lnTo>
                            <a:lnTo>
                              <a:pt x="0" y="94"/>
                            </a:lnTo>
                            <a:lnTo>
                              <a:pt x="18" y="94"/>
                            </a:lnTo>
                            <a:lnTo>
                              <a:pt x="19" y="85"/>
                            </a:lnTo>
                            <a:lnTo>
                              <a:pt x="20" y="78"/>
                            </a:lnTo>
                            <a:lnTo>
                              <a:pt x="21" y="71"/>
                            </a:lnTo>
                            <a:lnTo>
                              <a:pt x="24" y="64"/>
                            </a:lnTo>
                            <a:lnTo>
                              <a:pt x="27" y="58"/>
                            </a:lnTo>
                            <a:lnTo>
                              <a:pt x="31" y="52"/>
                            </a:lnTo>
                            <a:lnTo>
                              <a:pt x="35" y="45"/>
                            </a:lnTo>
                            <a:lnTo>
                              <a:pt x="40" y="40"/>
                            </a:lnTo>
                            <a:lnTo>
                              <a:pt x="45" y="36"/>
                            </a:lnTo>
                            <a:lnTo>
                              <a:pt x="51" y="32"/>
                            </a:lnTo>
                            <a:lnTo>
                              <a:pt x="57" y="27"/>
                            </a:lnTo>
                            <a:lnTo>
                              <a:pt x="63" y="24"/>
                            </a:lnTo>
                            <a:lnTo>
                              <a:pt x="71" y="22"/>
                            </a:lnTo>
                            <a:lnTo>
                              <a:pt x="78" y="20"/>
                            </a:lnTo>
                            <a:lnTo>
                              <a:pt x="86" y="19"/>
                            </a:lnTo>
                            <a:lnTo>
                              <a:pt x="94" y="19"/>
                            </a:lnTo>
                            <a:lnTo>
                              <a:pt x="94" y="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33" name="Freeform 106"/>
                      <p:cNvSpPr/>
                      <p:nvPr/>
                    </p:nvSpPr>
                    <p:spPr bwMode="auto">
                      <a:xfrm>
                        <a:off x="4459" y="3349"/>
                        <a:ext cx="91" cy="94"/>
                      </a:xfrm>
                      <a:custGeom>
                        <a:avLst/>
                        <a:gdLst>
                          <a:gd name="T0" fmla="*/ 91 w 91"/>
                          <a:gd name="T1" fmla="*/ 94 h 94"/>
                          <a:gd name="T2" fmla="*/ 91 w 91"/>
                          <a:gd name="T3" fmla="*/ 94 h 94"/>
                          <a:gd name="T4" fmla="*/ 90 w 91"/>
                          <a:gd name="T5" fmla="*/ 84 h 94"/>
                          <a:gd name="T6" fmla="*/ 89 w 91"/>
                          <a:gd name="T7" fmla="*/ 75 h 94"/>
                          <a:gd name="T8" fmla="*/ 87 w 91"/>
                          <a:gd name="T9" fmla="*/ 65 h 94"/>
                          <a:gd name="T10" fmla="*/ 83 w 91"/>
                          <a:gd name="T11" fmla="*/ 57 h 94"/>
                          <a:gd name="T12" fmla="*/ 79 w 91"/>
                          <a:gd name="T13" fmla="*/ 48 h 94"/>
                          <a:gd name="T14" fmla="*/ 75 w 91"/>
                          <a:gd name="T15" fmla="*/ 41 h 94"/>
                          <a:gd name="T16" fmla="*/ 70 w 91"/>
                          <a:gd name="T17" fmla="*/ 34 h 94"/>
                          <a:gd name="T18" fmla="*/ 63 w 91"/>
                          <a:gd name="T19" fmla="*/ 27 h 94"/>
                          <a:gd name="T20" fmla="*/ 57 w 91"/>
                          <a:gd name="T21" fmla="*/ 21 h 94"/>
                          <a:gd name="T22" fmla="*/ 51 w 91"/>
                          <a:gd name="T23" fmla="*/ 16 h 94"/>
                          <a:gd name="T24" fmla="*/ 43 w 91"/>
                          <a:gd name="T25" fmla="*/ 12 h 94"/>
                          <a:gd name="T26" fmla="*/ 35 w 91"/>
                          <a:gd name="T27" fmla="*/ 7 h 94"/>
                          <a:gd name="T28" fmla="*/ 26 w 91"/>
                          <a:gd name="T29" fmla="*/ 4 h 94"/>
                          <a:gd name="T30" fmla="*/ 18 w 91"/>
                          <a:gd name="T31" fmla="*/ 2 h 94"/>
                          <a:gd name="T32" fmla="*/ 8 w 91"/>
                          <a:gd name="T33" fmla="*/ 1 h 94"/>
                          <a:gd name="T34" fmla="*/ 0 w 91"/>
                          <a:gd name="T35" fmla="*/ 0 h 94"/>
                          <a:gd name="T36" fmla="*/ 0 w 91"/>
                          <a:gd name="T37" fmla="*/ 19 h 94"/>
                          <a:gd name="T38" fmla="*/ 6 w 91"/>
                          <a:gd name="T39" fmla="*/ 19 h 94"/>
                          <a:gd name="T40" fmla="*/ 14 w 91"/>
                          <a:gd name="T41" fmla="*/ 20 h 94"/>
                          <a:gd name="T42" fmla="*/ 21 w 91"/>
                          <a:gd name="T43" fmla="*/ 22 h 94"/>
                          <a:gd name="T44" fmla="*/ 27 w 91"/>
                          <a:gd name="T45" fmla="*/ 24 h 94"/>
                          <a:gd name="T46" fmla="*/ 34 w 91"/>
                          <a:gd name="T47" fmla="*/ 27 h 94"/>
                          <a:gd name="T48" fmla="*/ 40 w 91"/>
                          <a:gd name="T49" fmla="*/ 32 h 94"/>
                          <a:gd name="T50" fmla="*/ 45 w 91"/>
                          <a:gd name="T51" fmla="*/ 36 h 94"/>
                          <a:gd name="T52" fmla="*/ 51 w 91"/>
                          <a:gd name="T53" fmla="*/ 40 h 94"/>
                          <a:gd name="T54" fmla="*/ 55 w 91"/>
                          <a:gd name="T55" fmla="*/ 45 h 94"/>
                          <a:gd name="T56" fmla="*/ 59 w 91"/>
                          <a:gd name="T57" fmla="*/ 52 h 94"/>
                          <a:gd name="T58" fmla="*/ 63 w 91"/>
                          <a:gd name="T59" fmla="*/ 58 h 94"/>
                          <a:gd name="T60" fmla="*/ 67 w 91"/>
                          <a:gd name="T61" fmla="*/ 64 h 94"/>
                          <a:gd name="T62" fmla="*/ 69 w 91"/>
                          <a:gd name="T63" fmla="*/ 71 h 94"/>
                          <a:gd name="T64" fmla="*/ 71 w 91"/>
                          <a:gd name="T65" fmla="*/ 78 h 94"/>
                          <a:gd name="T66" fmla="*/ 72 w 91"/>
                          <a:gd name="T67" fmla="*/ 85 h 94"/>
                          <a:gd name="T68" fmla="*/ 72 w 91"/>
                          <a:gd name="T69" fmla="*/ 94 h 94"/>
                          <a:gd name="T70" fmla="*/ 91 w 91"/>
                          <a:gd name="T71"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 h="94">
                            <a:moveTo>
                              <a:pt x="91" y="94"/>
                            </a:moveTo>
                            <a:lnTo>
                              <a:pt x="91" y="94"/>
                            </a:lnTo>
                            <a:lnTo>
                              <a:pt x="90" y="84"/>
                            </a:lnTo>
                            <a:lnTo>
                              <a:pt x="89" y="75"/>
                            </a:lnTo>
                            <a:lnTo>
                              <a:pt x="87" y="65"/>
                            </a:lnTo>
                            <a:lnTo>
                              <a:pt x="83" y="57"/>
                            </a:lnTo>
                            <a:lnTo>
                              <a:pt x="79" y="48"/>
                            </a:lnTo>
                            <a:lnTo>
                              <a:pt x="75" y="41"/>
                            </a:lnTo>
                            <a:lnTo>
                              <a:pt x="70" y="34"/>
                            </a:lnTo>
                            <a:lnTo>
                              <a:pt x="63" y="27"/>
                            </a:lnTo>
                            <a:lnTo>
                              <a:pt x="57" y="21"/>
                            </a:lnTo>
                            <a:lnTo>
                              <a:pt x="51" y="16"/>
                            </a:lnTo>
                            <a:lnTo>
                              <a:pt x="43" y="12"/>
                            </a:lnTo>
                            <a:lnTo>
                              <a:pt x="35" y="7"/>
                            </a:lnTo>
                            <a:lnTo>
                              <a:pt x="26" y="4"/>
                            </a:lnTo>
                            <a:lnTo>
                              <a:pt x="18" y="2"/>
                            </a:lnTo>
                            <a:lnTo>
                              <a:pt x="8" y="1"/>
                            </a:lnTo>
                            <a:lnTo>
                              <a:pt x="0" y="0"/>
                            </a:lnTo>
                            <a:lnTo>
                              <a:pt x="0" y="19"/>
                            </a:lnTo>
                            <a:lnTo>
                              <a:pt x="6" y="19"/>
                            </a:lnTo>
                            <a:lnTo>
                              <a:pt x="14" y="20"/>
                            </a:lnTo>
                            <a:lnTo>
                              <a:pt x="21" y="22"/>
                            </a:lnTo>
                            <a:lnTo>
                              <a:pt x="27" y="24"/>
                            </a:lnTo>
                            <a:lnTo>
                              <a:pt x="34" y="27"/>
                            </a:lnTo>
                            <a:lnTo>
                              <a:pt x="40" y="32"/>
                            </a:lnTo>
                            <a:lnTo>
                              <a:pt x="45" y="36"/>
                            </a:lnTo>
                            <a:lnTo>
                              <a:pt x="51" y="40"/>
                            </a:lnTo>
                            <a:lnTo>
                              <a:pt x="55" y="45"/>
                            </a:lnTo>
                            <a:lnTo>
                              <a:pt x="59" y="52"/>
                            </a:lnTo>
                            <a:lnTo>
                              <a:pt x="63" y="58"/>
                            </a:lnTo>
                            <a:lnTo>
                              <a:pt x="67" y="64"/>
                            </a:lnTo>
                            <a:lnTo>
                              <a:pt x="69" y="71"/>
                            </a:lnTo>
                            <a:lnTo>
                              <a:pt x="71" y="78"/>
                            </a:lnTo>
                            <a:lnTo>
                              <a:pt x="72" y="85"/>
                            </a:lnTo>
                            <a:lnTo>
                              <a:pt x="72" y="94"/>
                            </a:lnTo>
                            <a:lnTo>
                              <a:pt x="91" y="94"/>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34" name="Freeform 107"/>
                      <p:cNvSpPr/>
                      <p:nvPr/>
                    </p:nvSpPr>
                    <p:spPr bwMode="auto">
                      <a:xfrm>
                        <a:off x="4308" y="3380"/>
                        <a:ext cx="296" cy="44"/>
                      </a:xfrm>
                      <a:custGeom>
                        <a:avLst/>
                        <a:gdLst>
                          <a:gd name="T0" fmla="*/ 0 w 280"/>
                          <a:gd name="T1" fmla="*/ 12 h 42"/>
                          <a:gd name="T2" fmla="*/ 0 w 280"/>
                          <a:gd name="T3" fmla="*/ 30 h 42"/>
                          <a:gd name="T4" fmla="*/ 260 w 280"/>
                          <a:gd name="T5" fmla="*/ 30 h 42"/>
                          <a:gd name="T6" fmla="*/ 260 w 280"/>
                          <a:gd name="T7" fmla="*/ 42 h 42"/>
                          <a:gd name="T8" fmla="*/ 280 w 280"/>
                          <a:gd name="T9" fmla="*/ 20 h 42"/>
                          <a:gd name="T10" fmla="*/ 260 w 280"/>
                          <a:gd name="T11" fmla="*/ 0 h 42"/>
                          <a:gd name="T12" fmla="*/ 260 w 280"/>
                          <a:gd name="T13" fmla="*/ 12 h 42"/>
                          <a:gd name="T14" fmla="*/ 0 w 280"/>
                          <a:gd name="T15" fmla="*/ 1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42">
                            <a:moveTo>
                              <a:pt x="0" y="12"/>
                            </a:moveTo>
                            <a:lnTo>
                              <a:pt x="0" y="30"/>
                            </a:lnTo>
                            <a:lnTo>
                              <a:pt x="260" y="30"/>
                            </a:lnTo>
                            <a:lnTo>
                              <a:pt x="260" y="42"/>
                            </a:lnTo>
                            <a:lnTo>
                              <a:pt x="280" y="20"/>
                            </a:lnTo>
                            <a:lnTo>
                              <a:pt x="260" y="0"/>
                            </a:lnTo>
                            <a:lnTo>
                              <a:pt x="260" y="12"/>
                            </a:lnTo>
                            <a:lnTo>
                              <a:pt x="0" y="12"/>
                            </a:lnTo>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35" name="Freeform 108"/>
                      <p:cNvSpPr/>
                      <p:nvPr/>
                    </p:nvSpPr>
                    <p:spPr bwMode="auto">
                      <a:xfrm>
                        <a:off x="4308" y="3380"/>
                        <a:ext cx="296" cy="44"/>
                      </a:xfrm>
                      <a:custGeom>
                        <a:avLst/>
                        <a:gdLst>
                          <a:gd name="T0" fmla="*/ 0 w 280"/>
                          <a:gd name="T1" fmla="*/ 12 h 42"/>
                          <a:gd name="T2" fmla="*/ 0 w 280"/>
                          <a:gd name="T3" fmla="*/ 30 h 42"/>
                          <a:gd name="T4" fmla="*/ 260 w 280"/>
                          <a:gd name="T5" fmla="*/ 30 h 42"/>
                          <a:gd name="T6" fmla="*/ 260 w 280"/>
                          <a:gd name="T7" fmla="*/ 42 h 42"/>
                          <a:gd name="T8" fmla="*/ 280 w 280"/>
                          <a:gd name="T9" fmla="*/ 20 h 42"/>
                          <a:gd name="T10" fmla="*/ 260 w 280"/>
                          <a:gd name="T11" fmla="*/ 0 h 42"/>
                          <a:gd name="T12" fmla="*/ 260 w 280"/>
                          <a:gd name="T13" fmla="*/ 12 h 42"/>
                          <a:gd name="T14" fmla="*/ 0 w 280"/>
                          <a:gd name="T15" fmla="*/ 1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42">
                            <a:moveTo>
                              <a:pt x="0" y="12"/>
                            </a:moveTo>
                            <a:lnTo>
                              <a:pt x="0" y="30"/>
                            </a:lnTo>
                            <a:lnTo>
                              <a:pt x="260" y="30"/>
                            </a:lnTo>
                            <a:lnTo>
                              <a:pt x="260" y="42"/>
                            </a:lnTo>
                            <a:lnTo>
                              <a:pt x="280" y="20"/>
                            </a:lnTo>
                            <a:lnTo>
                              <a:pt x="260" y="0"/>
                            </a:lnTo>
                            <a:lnTo>
                              <a:pt x="260" y="12"/>
                            </a:lnTo>
                            <a:lnTo>
                              <a:pt x="0" y="12"/>
                            </a:lnTo>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3336" name="Group 264"/>
                      <p:cNvGrpSpPr/>
                      <p:nvPr/>
                    </p:nvGrpSpPr>
                    <p:grpSpPr bwMode="auto">
                      <a:xfrm>
                        <a:off x="4308" y="3459"/>
                        <a:ext cx="298" cy="47"/>
                        <a:chOff x="4308" y="3459"/>
                        <a:chExt cx="298" cy="47"/>
                      </a:xfrm>
                    </p:grpSpPr>
                    <p:sp>
                      <p:nvSpPr>
                        <p:cNvPr id="3337" name="Freeform 110"/>
                        <p:cNvSpPr/>
                        <p:nvPr/>
                      </p:nvSpPr>
                      <p:spPr bwMode="auto">
                        <a:xfrm>
                          <a:off x="4308" y="3459"/>
                          <a:ext cx="296" cy="44"/>
                        </a:xfrm>
                        <a:custGeom>
                          <a:avLst/>
                          <a:gdLst>
                            <a:gd name="T0" fmla="*/ 280 w 280"/>
                            <a:gd name="T1" fmla="*/ 12 h 42"/>
                            <a:gd name="T2" fmla="*/ 280 w 280"/>
                            <a:gd name="T3" fmla="*/ 30 h 42"/>
                            <a:gd name="T4" fmla="*/ 23 w 280"/>
                            <a:gd name="T5" fmla="*/ 30 h 42"/>
                            <a:gd name="T6" fmla="*/ 23 w 280"/>
                            <a:gd name="T7" fmla="*/ 42 h 42"/>
                            <a:gd name="T8" fmla="*/ 0 w 280"/>
                            <a:gd name="T9" fmla="*/ 20 h 42"/>
                            <a:gd name="T10" fmla="*/ 23 w 280"/>
                            <a:gd name="T11" fmla="*/ 0 h 42"/>
                            <a:gd name="T12" fmla="*/ 23 w 280"/>
                            <a:gd name="T13" fmla="*/ 12 h 42"/>
                            <a:gd name="T14" fmla="*/ 280 w 280"/>
                            <a:gd name="T15" fmla="*/ 1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42">
                              <a:moveTo>
                                <a:pt x="280" y="12"/>
                              </a:moveTo>
                              <a:lnTo>
                                <a:pt x="280" y="30"/>
                              </a:lnTo>
                              <a:lnTo>
                                <a:pt x="23" y="30"/>
                              </a:lnTo>
                              <a:lnTo>
                                <a:pt x="23" y="42"/>
                              </a:lnTo>
                              <a:lnTo>
                                <a:pt x="0" y="20"/>
                              </a:lnTo>
                              <a:lnTo>
                                <a:pt x="23" y="0"/>
                              </a:lnTo>
                              <a:lnTo>
                                <a:pt x="23" y="12"/>
                              </a:lnTo>
                              <a:lnTo>
                                <a:pt x="280" y="12"/>
                              </a:lnTo>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38" name="Freeform 111"/>
                        <p:cNvSpPr/>
                        <p:nvPr/>
                      </p:nvSpPr>
                      <p:spPr bwMode="auto">
                        <a:xfrm>
                          <a:off x="4308" y="3459"/>
                          <a:ext cx="296" cy="44"/>
                        </a:xfrm>
                        <a:custGeom>
                          <a:avLst/>
                          <a:gdLst>
                            <a:gd name="T0" fmla="*/ 280 w 280"/>
                            <a:gd name="T1" fmla="*/ 12 h 42"/>
                            <a:gd name="T2" fmla="*/ 280 w 280"/>
                            <a:gd name="T3" fmla="*/ 30 h 42"/>
                            <a:gd name="T4" fmla="*/ 23 w 280"/>
                            <a:gd name="T5" fmla="*/ 30 h 42"/>
                            <a:gd name="T6" fmla="*/ 23 w 280"/>
                            <a:gd name="T7" fmla="*/ 42 h 42"/>
                            <a:gd name="T8" fmla="*/ 0 w 280"/>
                            <a:gd name="T9" fmla="*/ 20 h 42"/>
                            <a:gd name="T10" fmla="*/ 23 w 280"/>
                            <a:gd name="T11" fmla="*/ 0 h 42"/>
                            <a:gd name="T12" fmla="*/ 23 w 280"/>
                            <a:gd name="T13" fmla="*/ 12 h 42"/>
                            <a:gd name="T14" fmla="*/ 280 w 280"/>
                            <a:gd name="T15" fmla="*/ 12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0" h="42">
                              <a:moveTo>
                                <a:pt x="280" y="12"/>
                              </a:moveTo>
                              <a:lnTo>
                                <a:pt x="280" y="30"/>
                              </a:lnTo>
                              <a:lnTo>
                                <a:pt x="23" y="30"/>
                              </a:lnTo>
                              <a:lnTo>
                                <a:pt x="23" y="42"/>
                              </a:lnTo>
                              <a:lnTo>
                                <a:pt x="0" y="20"/>
                              </a:lnTo>
                              <a:lnTo>
                                <a:pt x="23" y="0"/>
                              </a:lnTo>
                              <a:lnTo>
                                <a:pt x="23" y="12"/>
                              </a:lnTo>
                              <a:lnTo>
                                <a:pt x="280" y="12"/>
                              </a:lnTo>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39" name="Freeform 112"/>
                        <p:cNvSpPr/>
                        <p:nvPr/>
                      </p:nvSpPr>
                      <p:spPr bwMode="auto">
                        <a:xfrm>
                          <a:off x="4311" y="3461"/>
                          <a:ext cx="295" cy="45"/>
                        </a:xfrm>
                        <a:custGeom>
                          <a:avLst/>
                          <a:gdLst>
                            <a:gd name="T0" fmla="*/ 279 w 279"/>
                            <a:gd name="T1" fmla="*/ 13 h 43"/>
                            <a:gd name="T2" fmla="*/ 279 w 279"/>
                            <a:gd name="T3" fmla="*/ 30 h 43"/>
                            <a:gd name="T4" fmla="*/ 22 w 279"/>
                            <a:gd name="T5" fmla="*/ 30 h 43"/>
                            <a:gd name="T6" fmla="*/ 22 w 279"/>
                            <a:gd name="T7" fmla="*/ 43 h 43"/>
                            <a:gd name="T8" fmla="*/ 0 w 279"/>
                            <a:gd name="T9" fmla="*/ 20 h 43"/>
                            <a:gd name="T10" fmla="*/ 22 w 279"/>
                            <a:gd name="T11" fmla="*/ 0 h 43"/>
                            <a:gd name="T12" fmla="*/ 22 w 279"/>
                            <a:gd name="T13" fmla="*/ 13 h 43"/>
                            <a:gd name="T14" fmla="*/ 279 w 279"/>
                            <a:gd name="T15" fmla="*/ 1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43">
                              <a:moveTo>
                                <a:pt x="279" y="13"/>
                              </a:moveTo>
                              <a:lnTo>
                                <a:pt x="279" y="30"/>
                              </a:lnTo>
                              <a:lnTo>
                                <a:pt x="22" y="30"/>
                              </a:lnTo>
                              <a:lnTo>
                                <a:pt x="22" y="43"/>
                              </a:lnTo>
                              <a:lnTo>
                                <a:pt x="0" y="20"/>
                              </a:lnTo>
                              <a:lnTo>
                                <a:pt x="22" y="0"/>
                              </a:lnTo>
                              <a:lnTo>
                                <a:pt x="22" y="13"/>
                              </a:lnTo>
                              <a:lnTo>
                                <a:pt x="279" y="13"/>
                              </a:lnTo>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40" name="Freeform 113"/>
                        <p:cNvSpPr/>
                        <p:nvPr/>
                      </p:nvSpPr>
                      <p:spPr bwMode="auto">
                        <a:xfrm>
                          <a:off x="4311" y="3461"/>
                          <a:ext cx="295" cy="45"/>
                        </a:xfrm>
                        <a:custGeom>
                          <a:avLst/>
                          <a:gdLst>
                            <a:gd name="T0" fmla="*/ 279 w 279"/>
                            <a:gd name="T1" fmla="*/ 13 h 43"/>
                            <a:gd name="T2" fmla="*/ 279 w 279"/>
                            <a:gd name="T3" fmla="*/ 30 h 43"/>
                            <a:gd name="T4" fmla="*/ 22 w 279"/>
                            <a:gd name="T5" fmla="*/ 30 h 43"/>
                            <a:gd name="T6" fmla="*/ 22 w 279"/>
                            <a:gd name="T7" fmla="*/ 43 h 43"/>
                            <a:gd name="T8" fmla="*/ 0 w 279"/>
                            <a:gd name="T9" fmla="*/ 20 h 43"/>
                            <a:gd name="T10" fmla="*/ 22 w 279"/>
                            <a:gd name="T11" fmla="*/ 0 h 43"/>
                            <a:gd name="T12" fmla="*/ 22 w 279"/>
                            <a:gd name="T13" fmla="*/ 13 h 43"/>
                            <a:gd name="T14" fmla="*/ 279 w 279"/>
                            <a:gd name="T15" fmla="*/ 1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43">
                              <a:moveTo>
                                <a:pt x="279" y="13"/>
                              </a:moveTo>
                              <a:lnTo>
                                <a:pt x="279" y="30"/>
                              </a:lnTo>
                              <a:lnTo>
                                <a:pt x="22" y="30"/>
                              </a:lnTo>
                              <a:lnTo>
                                <a:pt x="22" y="43"/>
                              </a:lnTo>
                              <a:lnTo>
                                <a:pt x="0" y="20"/>
                              </a:lnTo>
                              <a:lnTo>
                                <a:pt x="22" y="0"/>
                              </a:lnTo>
                              <a:lnTo>
                                <a:pt x="22" y="13"/>
                              </a:lnTo>
                              <a:lnTo>
                                <a:pt x="279" y="13"/>
                              </a:lnTo>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3341" name="Freeform 114"/>
                      <p:cNvSpPr/>
                      <p:nvPr/>
                    </p:nvSpPr>
                    <p:spPr bwMode="auto">
                      <a:xfrm>
                        <a:off x="4311" y="3382"/>
                        <a:ext cx="295" cy="45"/>
                      </a:xfrm>
                      <a:custGeom>
                        <a:avLst/>
                        <a:gdLst>
                          <a:gd name="T0" fmla="*/ 0 w 279"/>
                          <a:gd name="T1" fmla="*/ 13 h 43"/>
                          <a:gd name="T2" fmla="*/ 0 w 279"/>
                          <a:gd name="T3" fmla="*/ 30 h 43"/>
                          <a:gd name="T4" fmla="*/ 259 w 279"/>
                          <a:gd name="T5" fmla="*/ 30 h 43"/>
                          <a:gd name="T6" fmla="*/ 259 w 279"/>
                          <a:gd name="T7" fmla="*/ 43 h 43"/>
                          <a:gd name="T8" fmla="*/ 279 w 279"/>
                          <a:gd name="T9" fmla="*/ 20 h 43"/>
                          <a:gd name="T10" fmla="*/ 259 w 279"/>
                          <a:gd name="T11" fmla="*/ 0 h 43"/>
                          <a:gd name="T12" fmla="*/ 259 w 279"/>
                          <a:gd name="T13" fmla="*/ 13 h 43"/>
                          <a:gd name="T14" fmla="*/ 0 w 279"/>
                          <a:gd name="T15" fmla="*/ 1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43">
                            <a:moveTo>
                              <a:pt x="0" y="13"/>
                            </a:moveTo>
                            <a:lnTo>
                              <a:pt x="0" y="30"/>
                            </a:lnTo>
                            <a:lnTo>
                              <a:pt x="259" y="30"/>
                            </a:lnTo>
                            <a:lnTo>
                              <a:pt x="259" y="43"/>
                            </a:lnTo>
                            <a:lnTo>
                              <a:pt x="279" y="20"/>
                            </a:lnTo>
                            <a:lnTo>
                              <a:pt x="259" y="0"/>
                            </a:lnTo>
                            <a:lnTo>
                              <a:pt x="259" y="13"/>
                            </a:lnTo>
                            <a:lnTo>
                              <a:pt x="0" y="13"/>
                            </a:lnTo>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42" name="Freeform 115"/>
                      <p:cNvSpPr/>
                      <p:nvPr/>
                    </p:nvSpPr>
                    <p:spPr bwMode="auto">
                      <a:xfrm>
                        <a:off x="4311" y="3382"/>
                        <a:ext cx="295" cy="45"/>
                      </a:xfrm>
                      <a:custGeom>
                        <a:avLst/>
                        <a:gdLst>
                          <a:gd name="T0" fmla="*/ 0 w 279"/>
                          <a:gd name="T1" fmla="*/ 13 h 43"/>
                          <a:gd name="T2" fmla="*/ 0 w 279"/>
                          <a:gd name="T3" fmla="*/ 30 h 43"/>
                          <a:gd name="T4" fmla="*/ 259 w 279"/>
                          <a:gd name="T5" fmla="*/ 30 h 43"/>
                          <a:gd name="T6" fmla="*/ 259 w 279"/>
                          <a:gd name="T7" fmla="*/ 43 h 43"/>
                          <a:gd name="T8" fmla="*/ 279 w 279"/>
                          <a:gd name="T9" fmla="*/ 20 h 43"/>
                          <a:gd name="T10" fmla="*/ 259 w 279"/>
                          <a:gd name="T11" fmla="*/ 0 h 43"/>
                          <a:gd name="T12" fmla="*/ 259 w 279"/>
                          <a:gd name="T13" fmla="*/ 13 h 43"/>
                          <a:gd name="T14" fmla="*/ 0 w 279"/>
                          <a:gd name="T15" fmla="*/ 1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9" h="43">
                            <a:moveTo>
                              <a:pt x="0" y="13"/>
                            </a:moveTo>
                            <a:lnTo>
                              <a:pt x="0" y="30"/>
                            </a:lnTo>
                            <a:lnTo>
                              <a:pt x="259" y="30"/>
                            </a:lnTo>
                            <a:lnTo>
                              <a:pt x="259" y="43"/>
                            </a:lnTo>
                            <a:lnTo>
                              <a:pt x="279" y="20"/>
                            </a:lnTo>
                            <a:lnTo>
                              <a:pt x="259" y="0"/>
                            </a:lnTo>
                            <a:lnTo>
                              <a:pt x="259" y="13"/>
                            </a:lnTo>
                            <a:lnTo>
                              <a:pt x="0" y="13"/>
                            </a:lnTo>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pSp>
                <p:nvGrpSpPr>
                  <p:cNvPr id="3343" name="Group 271"/>
                  <p:cNvGrpSpPr/>
                  <p:nvPr/>
                </p:nvGrpSpPr>
                <p:grpSpPr bwMode="auto">
                  <a:xfrm>
                    <a:off x="975" y="2982"/>
                    <a:ext cx="1451" cy="811"/>
                    <a:chOff x="975" y="3503"/>
                    <a:chExt cx="316" cy="290"/>
                  </a:xfrm>
                </p:grpSpPr>
                <p:sp>
                  <p:nvSpPr>
                    <p:cNvPr id="3344" name="Rectangle 117"/>
                    <p:cNvSpPr>
                      <a:spLocks noChangeArrowheads="1"/>
                    </p:cNvSpPr>
                    <p:nvPr/>
                  </p:nvSpPr>
                  <p:spPr bwMode="auto">
                    <a:xfrm>
                      <a:off x="975" y="3529"/>
                      <a:ext cx="281" cy="264"/>
                    </a:xfrm>
                    <a:prstGeom prst="rect">
                      <a:avLst/>
                    </a:prstGeom>
                    <a:solidFill>
                      <a:srgbClr val="9182B6"/>
                    </a:solidFill>
                    <a:ln w="9525" cap="flat" algn="ctr">
                      <a:solidFill>
                        <a:srgbClr val="61BFF3"/>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45" name="Freeform 118"/>
                    <p:cNvSpPr/>
                    <p:nvPr/>
                  </p:nvSpPr>
                  <p:spPr bwMode="auto">
                    <a:xfrm>
                      <a:off x="1256" y="3503"/>
                      <a:ext cx="35" cy="289"/>
                    </a:xfrm>
                    <a:custGeom>
                      <a:avLst/>
                      <a:gdLst>
                        <a:gd name="T0" fmla="*/ 3 w 40"/>
                        <a:gd name="T1" fmla="*/ 30 h 347"/>
                        <a:gd name="T2" fmla="*/ 40 w 40"/>
                        <a:gd name="T3" fmla="*/ 0 h 347"/>
                        <a:gd name="T4" fmla="*/ 40 w 40"/>
                        <a:gd name="T5" fmla="*/ 311 h 347"/>
                        <a:gd name="T6" fmla="*/ 0 w 40"/>
                        <a:gd name="T7" fmla="*/ 347 h 347"/>
                        <a:gd name="T8" fmla="*/ 0 w 40"/>
                        <a:gd name="T9" fmla="*/ 36 h 347"/>
                      </a:gdLst>
                      <a:ahLst/>
                      <a:cxnLst>
                        <a:cxn ang="0">
                          <a:pos x="T0" y="T1"/>
                        </a:cxn>
                        <a:cxn ang="0">
                          <a:pos x="T2" y="T3"/>
                        </a:cxn>
                        <a:cxn ang="0">
                          <a:pos x="T4" y="T5"/>
                        </a:cxn>
                        <a:cxn ang="0">
                          <a:pos x="T6" y="T7"/>
                        </a:cxn>
                        <a:cxn ang="0">
                          <a:pos x="T8" y="T9"/>
                        </a:cxn>
                      </a:cxnLst>
                      <a:rect l="0" t="0" r="r" b="b"/>
                      <a:pathLst>
                        <a:path w="40" h="347">
                          <a:moveTo>
                            <a:pt x="3" y="30"/>
                          </a:moveTo>
                          <a:lnTo>
                            <a:pt x="40" y="0"/>
                          </a:lnTo>
                          <a:lnTo>
                            <a:pt x="40" y="311"/>
                          </a:lnTo>
                          <a:lnTo>
                            <a:pt x="0" y="347"/>
                          </a:lnTo>
                          <a:lnTo>
                            <a:pt x="0" y="36"/>
                          </a:lnTo>
                        </a:path>
                      </a:pathLst>
                    </a:custGeom>
                    <a:solidFill>
                      <a:srgbClr val="715E9E"/>
                    </a:solidFill>
                    <a:ln w="9525" cap="flat" algn="ctr">
                      <a:solidFill>
                        <a:srgbClr val="61BFF3"/>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nvGrpSpPr>
                    <p:cNvPr id="3346" name="Group 274"/>
                    <p:cNvGrpSpPr/>
                    <p:nvPr/>
                  </p:nvGrpSpPr>
                  <p:grpSpPr bwMode="auto">
                    <a:xfrm>
                      <a:off x="1017" y="3558"/>
                      <a:ext cx="201" cy="189"/>
                      <a:chOff x="3820" y="3319"/>
                      <a:chExt cx="282" cy="280"/>
                    </a:xfrm>
                  </p:grpSpPr>
                  <p:grpSp>
                    <p:nvGrpSpPr>
                      <p:cNvPr id="3347" name="Group 275"/>
                      <p:cNvGrpSpPr/>
                      <p:nvPr/>
                    </p:nvGrpSpPr>
                    <p:grpSpPr bwMode="auto">
                      <a:xfrm>
                        <a:off x="3820" y="3319"/>
                        <a:ext cx="282" cy="280"/>
                        <a:chOff x="576" y="3084"/>
                        <a:chExt cx="981" cy="972"/>
                      </a:xfrm>
                    </p:grpSpPr>
                    <p:sp>
                      <p:nvSpPr>
                        <p:cNvPr id="3348" name="Freeform 121"/>
                        <p:cNvSpPr/>
                        <p:nvPr/>
                      </p:nvSpPr>
                      <p:spPr bwMode="auto">
                        <a:xfrm>
                          <a:off x="576" y="3084"/>
                          <a:ext cx="981" cy="945"/>
                        </a:xfrm>
                        <a:custGeom>
                          <a:avLst/>
                          <a:gdLst>
                            <a:gd name="T0" fmla="*/ 16 w 109"/>
                            <a:gd name="T1" fmla="*/ 0 h 105"/>
                            <a:gd name="T2" fmla="*/ 16 w 109"/>
                            <a:gd name="T3" fmla="*/ 13 h 105"/>
                            <a:gd name="T4" fmla="*/ 41 w 109"/>
                            <a:gd name="T5" fmla="*/ 13 h 105"/>
                            <a:gd name="T6" fmla="*/ 46 w 109"/>
                            <a:gd name="T7" fmla="*/ 24 h 105"/>
                            <a:gd name="T8" fmla="*/ 39 w 109"/>
                            <a:gd name="T9" fmla="*/ 32 h 105"/>
                            <a:gd name="T10" fmla="*/ 34 w 109"/>
                            <a:gd name="T11" fmla="*/ 22 h 105"/>
                            <a:gd name="T12" fmla="*/ 16 w 109"/>
                            <a:gd name="T13" fmla="*/ 22 h 105"/>
                            <a:gd name="T14" fmla="*/ 16 w 109"/>
                            <a:gd name="T15" fmla="*/ 32 h 105"/>
                            <a:gd name="T16" fmla="*/ 0 w 109"/>
                            <a:gd name="T17" fmla="*/ 16 h 105"/>
                            <a:gd name="T18" fmla="*/ 16 w 109"/>
                            <a:gd name="T19" fmla="*/ 0 h 105"/>
                            <a:gd name="T20" fmla="*/ 62 w 109"/>
                            <a:gd name="T21" fmla="*/ 25 h 105"/>
                            <a:gd name="T22" fmla="*/ 68 w 109"/>
                            <a:gd name="T23" fmla="*/ 13 h 105"/>
                            <a:gd name="T24" fmla="*/ 93 w 109"/>
                            <a:gd name="T25" fmla="*/ 13 h 105"/>
                            <a:gd name="T26" fmla="*/ 93 w 109"/>
                            <a:gd name="T27" fmla="*/ 1 h 105"/>
                            <a:gd name="T28" fmla="*/ 109 w 109"/>
                            <a:gd name="T29" fmla="*/ 17 h 105"/>
                            <a:gd name="T30" fmla="*/ 93 w 109"/>
                            <a:gd name="T31" fmla="*/ 33 h 105"/>
                            <a:gd name="T32" fmla="*/ 93 w 109"/>
                            <a:gd name="T33" fmla="*/ 22 h 105"/>
                            <a:gd name="T34" fmla="*/ 75 w 109"/>
                            <a:gd name="T35" fmla="*/ 22 h 105"/>
                            <a:gd name="T36" fmla="*/ 69 w 109"/>
                            <a:gd name="T37" fmla="*/ 34 h 105"/>
                            <a:gd name="T38" fmla="*/ 62 w 109"/>
                            <a:gd name="T39" fmla="*/ 25 h 105"/>
                            <a:gd name="T40" fmla="*/ 69 w 109"/>
                            <a:gd name="T41" fmla="*/ 72 h 105"/>
                            <a:gd name="T42" fmla="*/ 75 w 109"/>
                            <a:gd name="T43" fmla="*/ 84 h 105"/>
                            <a:gd name="T44" fmla="*/ 93 w 109"/>
                            <a:gd name="T45" fmla="*/ 84 h 105"/>
                            <a:gd name="T46" fmla="*/ 93 w 109"/>
                            <a:gd name="T47" fmla="*/ 73 h 105"/>
                            <a:gd name="T48" fmla="*/ 109 w 109"/>
                            <a:gd name="T49" fmla="*/ 89 h 105"/>
                            <a:gd name="T50" fmla="*/ 93 w 109"/>
                            <a:gd name="T51" fmla="*/ 105 h 105"/>
                            <a:gd name="T52" fmla="*/ 93 w 109"/>
                            <a:gd name="T53" fmla="*/ 93 h 105"/>
                            <a:gd name="T54" fmla="*/ 68 w 109"/>
                            <a:gd name="T55" fmla="*/ 93 h 105"/>
                            <a:gd name="T56" fmla="*/ 62 w 109"/>
                            <a:gd name="T57" fmla="*/ 81 h 105"/>
                            <a:gd name="T58" fmla="*/ 69 w 109"/>
                            <a:gd name="T59" fmla="*/ 72 h 105"/>
                            <a:gd name="T60" fmla="*/ 46 w 109"/>
                            <a:gd name="T61" fmla="*/ 82 h 105"/>
                            <a:gd name="T62" fmla="*/ 41 w 109"/>
                            <a:gd name="T63" fmla="*/ 93 h 105"/>
                            <a:gd name="T64" fmla="*/ 16 w 109"/>
                            <a:gd name="T65" fmla="*/ 93 h 105"/>
                            <a:gd name="T66" fmla="*/ 16 w 109"/>
                            <a:gd name="T67" fmla="*/ 105 h 105"/>
                            <a:gd name="T68" fmla="*/ 0 w 109"/>
                            <a:gd name="T69" fmla="*/ 89 h 105"/>
                            <a:gd name="T70" fmla="*/ 16 w 109"/>
                            <a:gd name="T71" fmla="*/ 73 h 105"/>
                            <a:gd name="T72" fmla="*/ 16 w 109"/>
                            <a:gd name="T73" fmla="*/ 84 h 105"/>
                            <a:gd name="T74" fmla="*/ 34 w 109"/>
                            <a:gd name="T75" fmla="*/ 84 h 105"/>
                            <a:gd name="T76" fmla="*/ 37 w 109"/>
                            <a:gd name="T77" fmla="*/ 77 h 105"/>
                            <a:gd name="T78" fmla="*/ 46 w 109"/>
                            <a:gd name="T79" fmla="*/ 8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5">
                              <a:moveTo>
                                <a:pt x="16" y="0"/>
                              </a:moveTo>
                              <a:lnTo>
                                <a:pt x="16" y="13"/>
                              </a:lnTo>
                              <a:lnTo>
                                <a:pt x="41" y="13"/>
                              </a:lnTo>
                              <a:lnTo>
                                <a:pt x="46" y="24"/>
                              </a:lnTo>
                              <a:lnTo>
                                <a:pt x="39" y="32"/>
                              </a:lnTo>
                              <a:lnTo>
                                <a:pt x="34" y="22"/>
                              </a:lnTo>
                              <a:lnTo>
                                <a:pt x="16" y="22"/>
                              </a:lnTo>
                              <a:lnTo>
                                <a:pt x="16" y="32"/>
                              </a:lnTo>
                              <a:lnTo>
                                <a:pt x="0" y="16"/>
                              </a:lnTo>
                              <a:lnTo>
                                <a:pt x="16" y="0"/>
                              </a:lnTo>
                              <a:moveTo>
                                <a:pt x="62" y="25"/>
                              </a:moveTo>
                              <a:lnTo>
                                <a:pt x="68" y="13"/>
                              </a:lnTo>
                              <a:lnTo>
                                <a:pt x="93" y="13"/>
                              </a:lnTo>
                              <a:lnTo>
                                <a:pt x="93" y="1"/>
                              </a:lnTo>
                              <a:lnTo>
                                <a:pt x="109" y="17"/>
                              </a:lnTo>
                              <a:lnTo>
                                <a:pt x="93" y="33"/>
                              </a:lnTo>
                              <a:lnTo>
                                <a:pt x="93" y="22"/>
                              </a:lnTo>
                              <a:lnTo>
                                <a:pt x="75" y="22"/>
                              </a:lnTo>
                              <a:lnTo>
                                <a:pt x="69" y="34"/>
                              </a:lnTo>
                              <a:lnTo>
                                <a:pt x="62" y="25"/>
                              </a:lnTo>
                              <a:moveTo>
                                <a:pt x="69" y="72"/>
                              </a:moveTo>
                              <a:lnTo>
                                <a:pt x="75" y="84"/>
                              </a:lnTo>
                              <a:lnTo>
                                <a:pt x="93" y="84"/>
                              </a:lnTo>
                              <a:lnTo>
                                <a:pt x="93" y="73"/>
                              </a:lnTo>
                              <a:lnTo>
                                <a:pt x="109" y="89"/>
                              </a:lnTo>
                              <a:lnTo>
                                <a:pt x="93" y="105"/>
                              </a:lnTo>
                              <a:lnTo>
                                <a:pt x="93" y="93"/>
                              </a:lnTo>
                              <a:lnTo>
                                <a:pt x="68" y="93"/>
                              </a:lnTo>
                              <a:lnTo>
                                <a:pt x="62" y="81"/>
                              </a:lnTo>
                              <a:lnTo>
                                <a:pt x="69" y="72"/>
                              </a:lnTo>
                              <a:moveTo>
                                <a:pt x="46" y="82"/>
                              </a:moveTo>
                              <a:lnTo>
                                <a:pt x="41" y="93"/>
                              </a:lnTo>
                              <a:lnTo>
                                <a:pt x="16" y="93"/>
                              </a:lnTo>
                              <a:lnTo>
                                <a:pt x="16" y="105"/>
                              </a:lnTo>
                              <a:lnTo>
                                <a:pt x="0" y="89"/>
                              </a:lnTo>
                              <a:lnTo>
                                <a:pt x="16" y="73"/>
                              </a:lnTo>
                              <a:lnTo>
                                <a:pt x="16" y="84"/>
                              </a:lnTo>
                              <a:lnTo>
                                <a:pt x="34" y="84"/>
                              </a:lnTo>
                              <a:lnTo>
                                <a:pt x="37" y="77"/>
                              </a:lnTo>
                              <a:lnTo>
                                <a:pt x="46" y="82"/>
                              </a:lnTo>
                            </a:path>
                          </a:pathLst>
                        </a:custGeom>
                        <a:solidFill>
                          <a:srgbClr val="25221E"/>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49" name="Freeform 122"/>
                        <p:cNvSpPr/>
                        <p:nvPr/>
                      </p:nvSpPr>
                      <p:spPr bwMode="auto">
                        <a:xfrm>
                          <a:off x="576" y="3120"/>
                          <a:ext cx="981" cy="936"/>
                        </a:xfrm>
                        <a:custGeom>
                          <a:avLst/>
                          <a:gdLst>
                            <a:gd name="T0" fmla="*/ 16 w 109"/>
                            <a:gd name="T1" fmla="*/ 0 h 104"/>
                            <a:gd name="T2" fmla="*/ 16 w 109"/>
                            <a:gd name="T3" fmla="*/ 12 h 104"/>
                            <a:gd name="T4" fmla="*/ 41 w 109"/>
                            <a:gd name="T5" fmla="*/ 12 h 104"/>
                            <a:gd name="T6" fmla="*/ 46 w 109"/>
                            <a:gd name="T7" fmla="*/ 23 h 104"/>
                            <a:gd name="T8" fmla="*/ 39 w 109"/>
                            <a:gd name="T9" fmla="*/ 31 h 104"/>
                            <a:gd name="T10" fmla="*/ 34 w 109"/>
                            <a:gd name="T11" fmla="*/ 21 h 104"/>
                            <a:gd name="T12" fmla="*/ 16 w 109"/>
                            <a:gd name="T13" fmla="*/ 21 h 104"/>
                            <a:gd name="T14" fmla="*/ 16 w 109"/>
                            <a:gd name="T15" fmla="*/ 32 h 104"/>
                            <a:gd name="T16" fmla="*/ 0 w 109"/>
                            <a:gd name="T17" fmla="*/ 16 h 104"/>
                            <a:gd name="T18" fmla="*/ 16 w 109"/>
                            <a:gd name="T19" fmla="*/ 0 h 104"/>
                            <a:gd name="T20" fmla="*/ 62 w 109"/>
                            <a:gd name="T21" fmla="*/ 25 h 104"/>
                            <a:gd name="T22" fmla="*/ 68 w 109"/>
                            <a:gd name="T23" fmla="*/ 13 h 104"/>
                            <a:gd name="T24" fmla="*/ 93 w 109"/>
                            <a:gd name="T25" fmla="*/ 13 h 104"/>
                            <a:gd name="T26" fmla="*/ 93 w 109"/>
                            <a:gd name="T27" fmla="*/ 0 h 104"/>
                            <a:gd name="T28" fmla="*/ 109 w 109"/>
                            <a:gd name="T29" fmla="*/ 16 h 104"/>
                            <a:gd name="T30" fmla="*/ 93 w 109"/>
                            <a:gd name="T31" fmla="*/ 32 h 104"/>
                            <a:gd name="T32" fmla="*/ 93 w 109"/>
                            <a:gd name="T33" fmla="*/ 21 h 104"/>
                            <a:gd name="T34" fmla="*/ 75 w 109"/>
                            <a:gd name="T35" fmla="*/ 21 h 104"/>
                            <a:gd name="T36" fmla="*/ 69 w 109"/>
                            <a:gd name="T37" fmla="*/ 33 h 104"/>
                            <a:gd name="T38" fmla="*/ 62 w 109"/>
                            <a:gd name="T39" fmla="*/ 25 h 104"/>
                            <a:gd name="T40" fmla="*/ 69 w 109"/>
                            <a:gd name="T41" fmla="*/ 71 h 104"/>
                            <a:gd name="T42" fmla="*/ 75 w 109"/>
                            <a:gd name="T43" fmla="*/ 84 h 104"/>
                            <a:gd name="T44" fmla="*/ 93 w 109"/>
                            <a:gd name="T45" fmla="*/ 84 h 104"/>
                            <a:gd name="T46" fmla="*/ 93 w 109"/>
                            <a:gd name="T47" fmla="*/ 72 h 104"/>
                            <a:gd name="T48" fmla="*/ 109 w 109"/>
                            <a:gd name="T49" fmla="*/ 88 h 104"/>
                            <a:gd name="T50" fmla="*/ 93 w 109"/>
                            <a:gd name="T51" fmla="*/ 104 h 104"/>
                            <a:gd name="T52" fmla="*/ 93 w 109"/>
                            <a:gd name="T53" fmla="*/ 92 h 104"/>
                            <a:gd name="T54" fmla="*/ 68 w 109"/>
                            <a:gd name="T55" fmla="*/ 92 h 104"/>
                            <a:gd name="T56" fmla="*/ 62 w 109"/>
                            <a:gd name="T57" fmla="*/ 80 h 104"/>
                            <a:gd name="T58" fmla="*/ 69 w 109"/>
                            <a:gd name="T59" fmla="*/ 71 h 104"/>
                            <a:gd name="T60" fmla="*/ 46 w 109"/>
                            <a:gd name="T61" fmla="*/ 82 h 104"/>
                            <a:gd name="T62" fmla="*/ 41 w 109"/>
                            <a:gd name="T63" fmla="*/ 93 h 104"/>
                            <a:gd name="T64" fmla="*/ 16 w 109"/>
                            <a:gd name="T65" fmla="*/ 93 h 104"/>
                            <a:gd name="T66" fmla="*/ 16 w 109"/>
                            <a:gd name="T67" fmla="*/ 104 h 104"/>
                            <a:gd name="T68" fmla="*/ 0 w 109"/>
                            <a:gd name="T69" fmla="*/ 88 h 104"/>
                            <a:gd name="T70" fmla="*/ 16 w 109"/>
                            <a:gd name="T71" fmla="*/ 72 h 104"/>
                            <a:gd name="T72" fmla="*/ 16 w 109"/>
                            <a:gd name="T73" fmla="*/ 84 h 104"/>
                            <a:gd name="T74" fmla="*/ 34 w 109"/>
                            <a:gd name="T75" fmla="*/ 84 h 104"/>
                            <a:gd name="T76" fmla="*/ 37 w 109"/>
                            <a:gd name="T77" fmla="*/ 77 h 104"/>
                            <a:gd name="T78" fmla="*/ 46 w 109"/>
                            <a:gd name="T79" fmla="*/ 82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09" h="104">
                              <a:moveTo>
                                <a:pt x="16" y="0"/>
                              </a:moveTo>
                              <a:lnTo>
                                <a:pt x="16" y="12"/>
                              </a:lnTo>
                              <a:lnTo>
                                <a:pt x="41" y="12"/>
                              </a:lnTo>
                              <a:lnTo>
                                <a:pt x="46" y="23"/>
                              </a:lnTo>
                              <a:lnTo>
                                <a:pt x="39" y="31"/>
                              </a:lnTo>
                              <a:lnTo>
                                <a:pt x="34" y="21"/>
                              </a:lnTo>
                              <a:lnTo>
                                <a:pt x="16" y="21"/>
                              </a:lnTo>
                              <a:lnTo>
                                <a:pt x="16" y="32"/>
                              </a:lnTo>
                              <a:lnTo>
                                <a:pt x="0" y="16"/>
                              </a:lnTo>
                              <a:lnTo>
                                <a:pt x="16" y="0"/>
                              </a:lnTo>
                              <a:moveTo>
                                <a:pt x="62" y="25"/>
                              </a:moveTo>
                              <a:lnTo>
                                <a:pt x="68" y="13"/>
                              </a:lnTo>
                              <a:lnTo>
                                <a:pt x="93" y="13"/>
                              </a:lnTo>
                              <a:lnTo>
                                <a:pt x="93" y="0"/>
                              </a:lnTo>
                              <a:lnTo>
                                <a:pt x="109" y="16"/>
                              </a:lnTo>
                              <a:lnTo>
                                <a:pt x="93" y="32"/>
                              </a:lnTo>
                              <a:lnTo>
                                <a:pt x="93" y="21"/>
                              </a:lnTo>
                              <a:lnTo>
                                <a:pt x="75" y="21"/>
                              </a:lnTo>
                              <a:lnTo>
                                <a:pt x="69" y="33"/>
                              </a:lnTo>
                              <a:lnTo>
                                <a:pt x="62" y="25"/>
                              </a:lnTo>
                              <a:moveTo>
                                <a:pt x="69" y="71"/>
                              </a:moveTo>
                              <a:lnTo>
                                <a:pt x="75" y="84"/>
                              </a:lnTo>
                              <a:lnTo>
                                <a:pt x="93" y="84"/>
                              </a:lnTo>
                              <a:lnTo>
                                <a:pt x="93" y="72"/>
                              </a:lnTo>
                              <a:lnTo>
                                <a:pt x="109" y="88"/>
                              </a:lnTo>
                              <a:lnTo>
                                <a:pt x="93" y="104"/>
                              </a:lnTo>
                              <a:lnTo>
                                <a:pt x="93" y="92"/>
                              </a:lnTo>
                              <a:lnTo>
                                <a:pt x="68" y="92"/>
                              </a:lnTo>
                              <a:lnTo>
                                <a:pt x="62" y="80"/>
                              </a:lnTo>
                              <a:lnTo>
                                <a:pt x="69" y="71"/>
                              </a:lnTo>
                              <a:moveTo>
                                <a:pt x="46" y="82"/>
                              </a:moveTo>
                              <a:lnTo>
                                <a:pt x="41" y="93"/>
                              </a:lnTo>
                              <a:lnTo>
                                <a:pt x="16" y="93"/>
                              </a:lnTo>
                              <a:lnTo>
                                <a:pt x="16" y="104"/>
                              </a:lnTo>
                              <a:lnTo>
                                <a:pt x="0" y="88"/>
                              </a:lnTo>
                              <a:lnTo>
                                <a:pt x="16" y="72"/>
                              </a:lnTo>
                              <a:lnTo>
                                <a:pt x="16" y="84"/>
                              </a:lnTo>
                              <a:lnTo>
                                <a:pt x="34" y="84"/>
                              </a:lnTo>
                              <a:lnTo>
                                <a:pt x="37" y="77"/>
                              </a:lnTo>
                              <a:lnTo>
                                <a:pt x="46" y="82"/>
                              </a:lnTo>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nvGrpSpPr>
                      <p:cNvPr id="3350" name="Group 278"/>
                      <p:cNvGrpSpPr/>
                      <p:nvPr/>
                    </p:nvGrpSpPr>
                    <p:grpSpPr bwMode="auto">
                      <a:xfrm>
                        <a:off x="3872" y="3372"/>
                        <a:ext cx="162" cy="171"/>
                        <a:chOff x="4578" y="2525"/>
                        <a:chExt cx="201" cy="213"/>
                      </a:xfrm>
                    </p:grpSpPr>
                    <p:sp>
                      <p:nvSpPr>
                        <p:cNvPr id="3351" name="Freeform 124"/>
                        <p:cNvSpPr/>
                        <p:nvPr/>
                      </p:nvSpPr>
                      <p:spPr bwMode="auto">
                        <a:xfrm>
                          <a:off x="4676" y="2630"/>
                          <a:ext cx="99" cy="103"/>
                        </a:xfrm>
                        <a:custGeom>
                          <a:avLst/>
                          <a:gdLst>
                            <a:gd name="T0" fmla="*/ 0 w 99"/>
                            <a:gd name="T1" fmla="*/ 103 h 103"/>
                            <a:gd name="T2" fmla="*/ 0 w 99"/>
                            <a:gd name="T3" fmla="*/ 103 h 103"/>
                            <a:gd name="T4" fmla="*/ 11 w 99"/>
                            <a:gd name="T5" fmla="*/ 103 h 103"/>
                            <a:gd name="T6" fmla="*/ 20 w 99"/>
                            <a:gd name="T7" fmla="*/ 101 h 103"/>
                            <a:gd name="T8" fmla="*/ 30 w 99"/>
                            <a:gd name="T9" fmla="*/ 99 h 103"/>
                            <a:gd name="T10" fmla="*/ 39 w 99"/>
                            <a:gd name="T11" fmla="*/ 95 h 103"/>
                            <a:gd name="T12" fmla="*/ 48 w 99"/>
                            <a:gd name="T13" fmla="*/ 91 h 103"/>
                            <a:gd name="T14" fmla="*/ 56 w 99"/>
                            <a:gd name="T15" fmla="*/ 85 h 103"/>
                            <a:gd name="T16" fmla="*/ 63 w 99"/>
                            <a:gd name="T17" fmla="*/ 79 h 103"/>
                            <a:gd name="T18" fmla="*/ 70 w 99"/>
                            <a:gd name="T19" fmla="*/ 73 h 103"/>
                            <a:gd name="T20" fmla="*/ 77 w 99"/>
                            <a:gd name="T21" fmla="*/ 65 h 103"/>
                            <a:gd name="T22" fmla="*/ 82 w 99"/>
                            <a:gd name="T23" fmla="*/ 57 h 103"/>
                            <a:gd name="T24" fmla="*/ 87 w 99"/>
                            <a:gd name="T25" fmla="*/ 49 h 103"/>
                            <a:gd name="T26" fmla="*/ 91 w 99"/>
                            <a:gd name="T27" fmla="*/ 40 h 103"/>
                            <a:gd name="T28" fmla="*/ 95 w 99"/>
                            <a:gd name="T29" fmla="*/ 30 h 103"/>
                            <a:gd name="T30" fmla="*/ 97 w 99"/>
                            <a:gd name="T31" fmla="*/ 20 h 103"/>
                            <a:gd name="T32" fmla="*/ 98 w 99"/>
                            <a:gd name="T33" fmla="*/ 10 h 103"/>
                            <a:gd name="T34" fmla="*/ 99 w 99"/>
                            <a:gd name="T35" fmla="*/ 0 h 103"/>
                            <a:gd name="T36" fmla="*/ 75 w 99"/>
                            <a:gd name="T37" fmla="*/ 0 h 103"/>
                            <a:gd name="T38" fmla="*/ 74 w 99"/>
                            <a:gd name="T39" fmla="*/ 8 h 103"/>
                            <a:gd name="T40" fmla="*/ 73 w 99"/>
                            <a:gd name="T41" fmla="*/ 15 h 103"/>
                            <a:gd name="T42" fmla="*/ 71 w 99"/>
                            <a:gd name="T43" fmla="*/ 23 h 103"/>
                            <a:gd name="T44" fmla="*/ 69 w 99"/>
                            <a:gd name="T45" fmla="*/ 30 h 103"/>
                            <a:gd name="T46" fmla="*/ 66 w 99"/>
                            <a:gd name="T47" fmla="*/ 37 h 103"/>
                            <a:gd name="T48" fmla="*/ 62 w 99"/>
                            <a:gd name="T49" fmla="*/ 44 h 103"/>
                            <a:gd name="T50" fmla="*/ 58 w 99"/>
                            <a:gd name="T51" fmla="*/ 50 h 103"/>
                            <a:gd name="T52" fmla="*/ 53 w 99"/>
                            <a:gd name="T53" fmla="*/ 55 h 103"/>
                            <a:gd name="T54" fmla="*/ 48 w 99"/>
                            <a:gd name="T55" fmla="*/ 60 h 103"/>
                            <a:gd name="T56" fmla="*/ 42 w 99"/>
                            <a:gd name="T57" fmla="*/ 65 h 103"/>
                            <a:gd name="T58" fmla="*/ 36 w 99"/>
                            <a:gd name="T59" fmla="*/ 69 h 103"/>
                            <a:gd name="T60" fmla="*/ 29 w 99"/>
                            <a:gd name="T61" fmla="*/ 72 h 103"/>
                            <a:gd name="T62" fmla="*/ 22 w 99"/>
                            <a:gd name="T63" fmla="*/ 75 h 103"/>
                            <a:gd name="T64" fmla="*/ 15 w 99"/>
                            <a:gd name="T65" fmla="*/ 77 h 103"/>
                            <a:gd name="T66" fmla="*/ 8 w 99"/>
                            <a:gd name="T67" fmla="*/ 78 h 103"/>
                            <a:gd name="T68" fmla="*/ 0 w 99"/>
                            <a:gd name="T69" fmla="*/ 79 h 103"/>
                            <a:gd name="T70" fmla="*/ 0 w 99"/>
                            <a:gd name="T71" fmla="*/ 10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103">
                              <a:moveTo>
                                <a:pt x="0" y="103"/>
                              </a:moveTo>
                              <a:lnTo>
                                <a:pt x="0" y="103"/>
                              </a:lnTo>
                              <a:lnTo>
                                <a:pt x="11" y="103"/>
                              </a:lnTo>
                              <a:lnTo>
                                <a:pt x="20" y="101"/>
                              </a:lnTo>
                              <a:lnTo>
                                <a:pt x="30" y="99"/>
                              </a:lnTo>
                              <a:lnTo>
                                <a:pt x="39" y="95"/>
                              </a:lnTo>
                              <a:lnTo>
                                <a:pt x="48" y="91"/>
                              </a:lnTo>
                              <a:lnTo>
                                <a:pt x="56" y="85"/>
                              </a:lnTo>
                              <a:lnTo>
                                <a:pt x="63" y="79"/>
                              </a:lnTo>
                              <a:lnTo>
                                <a:pt x="70" y="73"/>
                              </a:lnTo>
                              <a:lnTo>
                                <a:pt x="77" y="65"/>
                              </a:lnTo>
                              <a:lnTo>
                                <a:pt x="82" y="57"/>
                              </a:lnTo>
                              <a:lnTo>
                                <a:pt x="87" y="49"/>
                              </a:lnTo>
                              <a:lnTo>
                                <a:pt x="91" y="40"/>
                              </a:lnTo>
                              <a:lnTo>
                                <a:pt x="95" y="30"/>
                              </a:lnTo>
                              <a:lnTo>
                                <a:pt x="97" y="20"/>
                              </a:lnTo>
                              <a:lnTo>
                                <a:pt x="98" y="10"/>
                              </a:lnTo>
                              <a:lnTo>
                                <a:pt x="99" y="0"/>
                              </a:lnTo>
                              <a:lnTo>
                                <a:pt x="75" y="0"/>
                              </a:lnTo>
                              <a:lnTo>
                                <a:pt x="74" y="8"/>
                              </a:lnTo>
                              <a:lnTo>
                                <a:pt x="73" y="15"/>
                              </a:lnTo>
                              <a:lnTo>
                                <a:pt x="71" y="23"/>
                              </a:lnTo>
                              <a:lnTo>
                                <a:pt x="69" y="30"/>
                              </a:lnTo>
                              <a:lnTo>
                                <a:pt x="66" y="37"/>
                              </a:lnTo>
                              <a:lnTo>
                                <a:pt x="62" y="44"/>
                              </a:lnTo>
                              <a:lnTo>
                                <a:pt x="58" y="50"/>
                              </a:lnTo>
                              <a:lnTo>
                                <a:pt x="53" y="55"/>
                              </a:lnTo>
                              <a:lnTo>
                                <a:pt x="48" y="60"/>
                              </a:lnTo>
                              <a:lnTo>
                                <a:pt x="42" y="65"/>
                              </a:lnTo>
                              <a:lnTo>
                                <a:pt x="36" y="69"/>
                              </a:lnTo>
                              <a:lnTo>
                                <a:pt x="29" y="72"/>
                              </a:lnTo>
                              <a:lnTo>
                                <a:pt x="22" y="75"/>
                              </a:lnTo>
                              <a:lnTo>
                                <a:pt x="15" y="77"/>
                              </a:lnTo>
                              <a:lnTo>
                                <a:pt x="8" y="78"/>
                              </a:lnTo>
                              <a:lnTo>
                                <a:pt x="0" y="79"/>
                              </a:lnTo>
                              <a:lnTo>
                                <a:pt x="0" y="103"/>
                              </a:lnTo>
                              <a:close/>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52" name="Freeform 125"/>
                        <p:cNvSpPr/>
                        <p:nvPr/>
                      </p:nvSpPr>
                      <p:spPr bwMode="auto">
                        <a:xfrm>
                          <a:off x="4578" y="2630"/>
                          <a:ext cx="98" cy="103"/>
                        </a:xfrm>
                        <a:custGeom>
                          <a:avLst/>
                          <a:gdLst>
                            <a:gd name="T0" fmla="*/ 0 w 98"/>
                            <a:gd name="T1" fmla="*/ 0 h 103"/>
                            <a:gd name="T2" fmla="*/ 0 w 98"/>
                            <a:gd name="T3" fmla="*/ 0 h 103"/>
                            <a:gd name="T4" fmla="*/ 1 w 98"/>
                            <a:gd name="T5" fmla="*/ 10 h 103"/>
                            <a:gd name="T6" fmla="*/ 2 w 98"/>
                            <a:gd name="T7" fmla="*/ 20 h 103"/>
                            <a:gd name="T8" fmla="*/ 4 w 98"/>
                            <a:gd name="T9" fmla="*/ 30 h 103"/>
                            <a:gd name="T10" fmla="*/ 8 w 98"/>
                            <a:gd name="T11" fmla="*/ 40 h 103"/>
                            <a:gd name="T12" fmla="*/ 12 w 98"/>
                            <a:gd name="T13" fmla="*/ 49 h 103"/>
                            <a:gd name="T14" fmla="*/ 17 w 98"/>
                            <a:gd name="T15" fmla="*/ 57 h 103"/>
                            <a:gd name="T16" fmla="*/ 22 w 98"/>
                            <a:gd name="T17" fmla="*/ 65 h 103"/>
                            <a:gd name="T18" fmla="*/ 29 w 98"/>
                            <a:gd name="T19" fmla="*/ 73 h 103"/>
                            <a:gd name="T20" fmla="*/ 36 w 98"/>
                            <a:gd name="T21" fmla="*/ 79 h 103"/>
                            <a:gd name="T22" fmla="*/ 43 w 98"/>
                            <a:gd name="T23" fmla="*/ 85 h 103"/>
                            <a:gd name="T24" fmla="*/ 51 w 98"/>
                            <a:gd name="T25" fmla="*/ 91 h 103"/>
                            <a:gd name="T26" fmla="*/ 60 w 98"/>
                            <a:gd name="T27" fmla="*/ 95 h 103"/>
                            <a:gd name="T28" fmla="*/ 69 w 98"/>
                            <a:gd name="T29" fmla="*/ 99 h 103"/>
                            <a:gd name="T30" fmla="*/ 79 w 98"/>
                            <a:gd name="T31" fmla="*/ 101 h 103"/>
                            <a:gd name="T32" fmla="*/ 88 w 98"/>
                            <a:gd name="T33" fmla="*/ 103 h 103"/>
                            <a:gd name="T34" fmla="*/ 98 w 98"/>
                            <a:gd name="T35" fmla="*/ 103 h 103"/>
                            <a:gd name="T36" fmla="*/ 98 w 98"/>
                            <a:gd name="T37" fmla="*/ 79 h 103"/>
                            <a:gd name="T38" fmla="*/ 91 w 98"/>
                            <a:gd name="T39" fmla="*/ 78 h 103"/>
                            <a:gd name="T40" fmla="*/ 84 w 98"/>
                            <a:gd name="T41" fmla="*/ 77 h 103"/>
                            <a:gd name="T42" fmla="*/ 77 w 98"/>
                            <a:gd name="T43" fmla="*/ 75 h 103"/>
                            <a:gd name="T44" fmla="*/ 70 w 98"/>
                            <a:gd name="T45" fmla="*/ 72 h 103"/>
                            <a:gd name="T46" fmla="*/ 63 w 98"/>
                            <a:gd name="T47" fmla="*/ 69 h 103"/>
                            <a:gd name="T48" fmla="*/ 57 w 98"/>
                            <a:gd name="T49" fmla="*/ 65 h 103"/>
                            <a:gd name="T50" fmla="*/ 51 w 98"/>
                            <a:gd name="T51" fmla="*/ 60 h 103"/>
                            <a:gd name="T52" fmla="*/ 46 w 98"/>
                            <a:gd name="T53" fmla="*/ 55 h 103"/>
                            <a:gd name="T54" fmla="*/ 41 w 98"/>
                            <a:gd name="T55" fmla="*/ 50 h 103"/>
                            <a:gd name="T56" fmla="*/ 37 w 98"/>
                            <a:gd name="T57" fmla="*/ 44 h 103"/>
                            <a:gd name="T58" fmla="*/ 33 w 98"/>
                            <a:gd name="T59" fmla="*/ 37 h 103"/>
                            <a:gd name="T60" fmla="*/ 30 w 98"/>
                            <a:gd name="T61" fmla="*/ 30 h 103"/>
                            <a:gd name="T62" fmla="*/ 28 w 98"/>
                            <a:gd name="T63" fmla="*/ 23 h 103"/>
                            <a:gd name="T64" fmla="*/ 26 w 98"/>
                            <a:gd name="T65" fmla="*/ 15 h 103"/>
                            <a:gd name="T66" fmla="*/ 25 w 98"/>
                            <a:gd name="T67" fmla="*/ 8 h 103"/>
                            <a:gd name="T68" fmla="*/ 24 w 98"/>
                            <a:gd name="T69" fmla="*/ 0 h 103"/>
                            <a:gd name="T70" fmla="*/ 0 w 98"/>
                            <a:gd name="T71"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103">
                              <a:moveTo>
                                <a:pt x="0" y="0"/>
                              </a:moveTo>
                              <a:lnTo>
                                <a:pt x="0" y="0"/>
                              </a:lnTo>
                              <a:lnTo>
                                <a:pt x="1" y="10"/>
                              </a:lnTo>
                              <a:lnTo>
                                <a:pt x="2" y="20"/>
                              </a:lnTo>
                              <a:lnTo>
                                <a:pt x="4" y="30"/>
                              </a:lnTo>
                              <a:lnTo>
                                <a:pt x="8" y="40"/>
                              </a:lnTo>
                              <a:lnTo>
                                <a:pt x="12" y="49"/>
                              </a:lnTo>
                              <a:lnTo>
                                <a:pt x="17" y="57"/>
                              </a:lnTo>
                              <a:lnTo>
                                <a:pt x="22" y="65"/>
                              </a:lnTo>
                              <a:lnTo>
                                <a:pt x="29" y="73"/>
                              </a:lnTo>
                              <a:lnTo>
                                <a:pt x="36" y="79"/>
                              </a:lnTo>
                              <a:lnTo>
                                <a:pt x="43" y="85"/>
                              </a:lnTo>
                              <a:lnTo>
                                <a:pt x="51" y="91"/>
                              </a:lnTo>
                              <a:lnTo>
                                <a:pt x="60" y="95"/>
                              </a:lnTo>
                              <a:lnTo>
                                <a:pt x="69" y="99"/>
                              </a:lnTo>
                              <a:lnTo>
                                <a:pt x="79" y="101"/>
                              </a:lnTo>
                              <a:lnTo>
                                <a:pt x="88" y="103"/>
                              </a:lnTo>
                              <a:lnTo>
                                <a:pt x="98" y="103"/>
                              </a:lnTo>
                              <a:lnTo>
                                <a:pt x="98" y="79"/>
                              </a:lnTo>
                              <a:lnTo>
                                <a:pt x="91" y="78"/>
                              </a:lnTo>
                              <a:lnTo>
                                <a:pt x="84" y="77"/>
                              </a:lnTo>
                              <a:lnTo>
                                <a:pt x="77" y="75"/>
                              </a:lnTo>
                              <a:lnTo>
                                <a:pt x="70" y="72"/>
                              </a:lnTo>
                              <a:lnTo>
                                <a:pt x="63" y="69"/>
                              </a:lnTo>
                              <a:lnTo>
                                <a:pt x="57" y="65"/>
                              </a:lnTo>
                              <a:lnTo>
                                <a:pt x="51" y="60"/>
                              </a:lnTo>
                              <a:lnTo>
                                <a:pt x="46" y="55"/>
                              </a:lnTo>
                              <a:lnTo>
                                <a:pt x="41" y="50"/>
                              </a:lnTo>
                              <a:lnTo>
                                <a:pt x="37" y="44"/>
                              </a:lnTo>
                              <a:lnTo>
                                <a:pt x="33" y="37"/>
                              </a:lnTo>
                              <a:lnTo>
                                <a:pt x="30" y="30"/>
                              </a:lnTo>
                              <a:lnTo>
                                <a:pt x="28" y="23"/>
                              </a:lnTo>
                              <a:lnTo>
                                <a:pt x="26" y="15"/>
                              </a:lnTo>
                              <a:lnTo>
                                <a:pt x="25" y="8"/>
                              </a:lnTo>
                              <a:lnTo>
                                <a:pt x="24" y="0"/>
                              </a:lnTo>
                              <a:lnTo>
                                <a:pt x="0" y="0"/>
                              </a:lnTo>
                              <a:close/>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53" name="Freeform 126"/>
                        <p:cNvSpPr/>
                        <p:nvPr/>
                      </p:nvSpPr>
                      <p:spPr bwMode="auto">
                        <a:xfrm>
                          <a:off x="4578" y="2525"/>
                          <a:ext cx="98" cy="105"/>
                        </a:xfrm>
                        <a:custGeom>
                          <a:avLst/>
                          <a:gdLst>
                            <a:gd name="T0" fmla="*/ 98 w 98"/>
                            <a:gd name="T1" fmla="*/ 0 h 105"/>
                            <a:gd name="T2" fmla="*/ 98 w 98"/>
                            <a:gd name="T3" fmla="*/ 0 h 105"/>
                            <a:gd name="T4" fmla="*/ 88 w 98"/>
                            <a:gd name="T5" fmla="*/ 0 h 105"/>
                            <a:gd name="T6" fmla="*/ 79 w 98"/>
                            <a:gd name="T7" fmla="*/ 2 h 105"/>
                            <a:gd name="T8" fmla="*/ 69 w 98"/>
                            <a:gd name="T9" fmla="*/ 5 h 105"/>
                            <a:gd name="T10" fmla="*/ 60 w 98"/>
                            <a:gd name="T11" fmla="*/ 8 h 105"/>
                            <a:gd name="T12" fmla="*/ 51 w 98"/>
                            <a:gd name="T13" fmla="*/ 13 h 105"/>
                            <a:gd name="T14" fmla="*/ 43 w 98"/>
                            <a:gd name="T15" fmla="*/ 18 h 105"/>
                            <a:gd name="T16" fmla="*/ 36 w 98"/>
                            <a:gd name="T17" fmla="*/ 24 h 105"/>
                            <a:gd name="T18" fmla="*/ 29 w 98"/>
                            <a:gd name="T19" fmla="*/ 31 h 105"/>
                            <a:gd name="T20" fmla="*/ 22 w 98"/>
                            <a:gd name="T21" fmla="*/ 38 h 105"/>
                            <a:gd name="T22" fmla="*/ 17 w 98"/>
                            <a:gd name="T23" fmla="*/ 46 h 105"/>
                            <a:gd name="T24" fmla="*/ 12 w 98"/>
                            <a:gd name="T25" fmla="*/ 55 h 105"/>
                            <a:gd name="T26" fmla="*/ 8 w 98"/>
                            <a:gd name="T27" fmla="*/ 64 h 105"/>
                            <a:gd name="T28" fmla="*/ 4 w 98"/>
                            <a:gd name="T29" fmla="*/ 74 h 105"/>
                            <a:gd name="T30" fmla="*/ 2 w 98"/>
                            <a:gd name="T31" fmla="*/ 84 h 105"/>
                            <a:gd name="T32" fmla="*/ 1 w 98"/>
                            <a:gd name="T33" fmla="*/ 94 h 105"/>
                            <a:gd name="T34" fmla="*/ 0 w 98"/>
                            <a:gd name="T35" fmla="*/ 105 h 105"/>
                            <a:gd name="T36" fmla="*/ 24 w 98"/>
                            <a:gd name="T37" fmla="*/ 105 h 105"/>
                            <a:gd name="T38" fmla="*/ 25 w 98"/>
                            <a:gd name="T39" fmla="*/ 96 h 105"/>
                            <a:gd name="T40" fmla="*/ 26 w 98"/>
                            <a:gd name="T41" fmla="*/ 88 h 105"/>
                            <a:gd name="T42" fmla="*/ 28 w 98"/>
                            <a:gd name="T43" fmla="*/ 81 h 105"/>
                            <a:gd name="T44" fmla="*/ 30 w 98"/>
                            <a:gd name="T45" fmla="*/ 73 h 105"/>
                            <a:gd name="T46" fmla="*/ 33 w 98"/>
                            <a:gd name="T47" fmla="*/ 66 h 105"/>
                            <a:gd name="T48" fmla="*/ 37 w 98"/>
                            <a:gd name="T49" fmla="*/ 60 h 105"/>
                            <a:gd name="T50" fmla="*/ 41 w 98"/>
                            <a:gd name="T51" fmla="*/ 54 h 105"/>
                            <a:gd name="T52" fmla="*/ 46 w 98"/>
                            <a:gd name="T53" fmla="*/ 48 h 105"/>
                            <a:gd name="T54" fmla="*/ 52 w 98"/>
                            <a:gd name="T55" fmla="*/ 43 h 105"/>
                            <a:gd name="T56" fmla="*/ 57 w 98"/>
                            <a:gd name="T57" fmla="*/ 38 h 105"/>
                            <a:gd name="T58" fmla="*/ 63 w 98"/>
                            <a:gd name="T59" fmla="*/ 34 h 105"/>
                            <a:gd name="T60" fmla="*/ 70 w 98"/>
                            <a:gd name="T61" fmla="*/ 31 h 105"/>
                            <a:gd name="T62" fmla="*/ 77 w 98"/>
                            <a:gd name="T63" fmla="*/ 28 h 105"/>
                            <a:gd name="T64" fmla="*/ 84 w 98"/>
                            <a:gd name="T65" fmla="*/ 26 h 105"/>
                            <a:gd name="T66" fmla="*/ 91 w 98"/>
                            <a:gd name="T67" fmla="*/ 25 h 105"/>
                            <a:gd name="T68" fmla="*/ 98 w 98"/>
                            <a:gd name="T69" fmla="*/ 25 h 105"/>
                            <a:gd name="T70" fmla="*/ 98 w 98"/>
                            <a:gd name="T7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105">
                              <a:moveTo>
                                <a:pt x="98" y="0"/>
                              </a:moveTo>
                              <a:lnTo>
                                <a:pt x="98" y="0"/>
                              </a:lnTo>
                              <a:lnTo>
                                <a:pt x="88" y="0"/>
                              </a:lnTo>
                              <a:lnTo>
                                <a:pt x="79" y="2"/>
                              </a:lnTo>
                              <a:lnTo>
                                <a:pt x="69" y="5"/>
                              </a:lnTo>
                              <a:lnTo>
                                <a:pt x="60" y="8"/>
                              </a:lnTo>
                              <a:lnTo>
                                <a:pt x="51" y="13"/>
                              </a:lnTo>
                              <a:lnTo>
                                <a:pt x="43" y="18"/>
                              </a:lnTo>
                              <a:lnTo>
                                <a:pt x="36" y="24"/>
                              </a:lnTo>
                              <a:lnTo>
                                <a:pt x="29" y="31"/>
                              </a:lnTo>
                              <a:lnTo>
                                <a:pt x="22" y="38"/>
                              </a:lnTo>
                              <a:lnTo>
                                <a:pt x="17" y="46"/>
                              </a:lnTo>
                              <a:lnTo>
                                <a:pt x="12" y="55"/>
                              </a:lnTo>
                              <a:lnTo>
                                <a:pt x="8" y="64"/>
                              </a:lnTo>
                              <a:lnTo>
                                <a:pt x="4" y="74"/>
                              </a:lnTo>
                              <a:lnTo>
                                <a:pt x="2" y="84"/>
                              </a:lnTo>
                              <a:lnTo>
                                <a:pt x="1" y="94"/>
                              </a:lnTo>
                              <a:lnTo>
                                <a:pt x="0" y="105"/>
                              </a:lnTo>
                              <a:lnTo>
                                <a:pt x="24" y="105"/>
                              </a:lnTo>
                              <a:lnTo>
                                <a:pt x="25" y="96"/>
                              </a:lnTo>
                              <a:lnTo>
                                <a:pt x="26" y="88"/>
                              </a:lnTo>
                              <a:lnTo>
                                <a:pt x="28" y="81"/>
                              </a:lnTo>
                              <a:lnTo>
                                <a:pt x="30" y="73"/>
                              </a:lnTo>
                              <a:lnTo>
                                <a:pt x="33" y="66"/>
                              </a:lnTo>
                              <a:lnTo>
                                <a:pt x="37" y="60"/>
                              </a:lnTo>
                              <a:lnTo>
                                <a:pt x="41" y="54"/>
                              </a:lnTo>
                              <a:lnTo>
                                <a:pt x="46" y="48"/>
                              </a:lnTo>
                              <a:lnTo>
                                <a:pt x="52" y="43"/>
                              </a:lnTo>
                              <a:lnTo>
                                <a:pt x="57" y="38"/>
                              </a:lnTo>
                              <a:lnTo>
                                <a:pt x="63" y="34"/>
                              </a:lnTo>
                              <a:lnTo>
                                <a:pt x="70" y="31"/>
                              </a:lnTo>
                              <a:lnTo>
                                <a:pt x="77" y="28"/>
                              </a:lnTo>
                              <a:lnTo>
                                <a:pt x="84" y="26"/>
                              </a:lnTo>
                              <a:lnTo>
                                <a:pt x="91" y="25"/>
                              </a:lnTo>
                              <a:lnTo>
                                <a:pt x="98" y="25"/>
                              </a:lnTo>
                              <a:lnTo>
                                <a:pt x="98" y="0"/>
                              </a:lnTo>
                              <a:close/>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54" name="Freeform 127"/>
                        <p:cNvSpPr/>
                        <p:nvPr/>
                      </p:nvSpPr>
                      <p:spPr bwMode="auto">
                        <a:xfrm>
                          <a:off x="4676" y="2525"/>
                          <a:ext cx="99" cy="105"/>
                        </a:xfrm>
                        <a:custGeom>
                          <a:avLst/>
                          <a:gdLst>
                            <a:gd name="T0" fmla="*/ 99 w 99"/>
                            <a:gd name="T1" fmla="*/ 105 h 105"/>
                            <a:gd name="T2" fmla="*/ 99 w 99"/>
                            <a:gd name="T3" fmla="*/ 105 h 105"/>
                            <a:gd name="T4" fmla="*/ 98 w 99"/>
                            <a:gd name="T5" fmla="*/ 94 h 105"/>
                            <a:gd name="T6" fmla="*/ 97 w 99"/>
                            <a:gd name="T7" fmla="*/ 84 h 105"/>
                            <a:gd name="T8" fmla="*/ 95 w 99"/>
                            <a:gd name="T9" fmla="*/ 74 h 105"/>
                            <a:gd name="T10" fmla="*/ 91 w 99"/>
                            <a:gd name="T11" fmla="*/ 64 h 105"/>
                            <a:gd name="T12" fmla="*/ 87 w 99"/>
                            <a:gd name="T13" fmla="*/ 55 h 105"/>
                            <a:gd name="T14" fmla="*/ 82 w 99"/>
                            <a:gd name="T15" fmla="*/ 46 h 105"/>
                            <a:gd name="T16" fmla="*/ 77 w 99"/>
                            <a:gd name="T17" fmla="*/ 38 h 105"/>
                            <a:gd name="T18" fmla="*/ 70 w 99"/>
                            <a:gd name="T19" fmla="*/ 31 h 105"/>
                            <a:gd name="T20" fmla="*/ 63 w 99"/>
                            <a:gd name="T21" fmla="*/ 24 h 105"/>
                            <a:gd name="T22" fmla="*/ 56 w 99"/>
                            <a:gd name="T23" fmla="*/ 18 h 105"/>
                            <a:gd name="T24" fmla="*/ 48 w 99"/>
                            <a:gd name="T25" fmla="*/ 13 h 105"/>
                            <a:gd name="T26" fmla="*/ 39 w 99"/>
                            <a:gd name="T27" fmla="*/ 8 h 105"/>
                            <a:gd name="T28" fmla="*/ 30 w 99"/>
                            <a:gd name="T29" fmla="*/ 5 h 105"/>
                            <a:gd name="T30" fmla="*/ 20 w 99"/>
                            <a:gd name="T31" fmla="*/ 2 h 105"/>
                            <a:gd name="T32" fmla="*/ 11 w 99"/>
                            <a:gd name="T33" fmla="*/ 0 h 105"/>
                            <a:gd name="T34" fmla="*/ 0 w 99"/>
                            <a:gd name="T35" fmla="*/ 0 h 105"/>
                            <a:gd name="T36" fmla="*/ 0 w 99"/>
                            <a:gd name="T37" fmla="*/ 25 h 105"/>
                            <a:gd name="T38" fmla="*/ 8 w 99"/>
                            <a:gd name="T39" fmla="*/ 25 h 105"/>
                            <a:gd name="T40" fmla="*/ 15 w 99"/>
                            <a:gd name="T41" fmla="*/ 26 h 105"/>
                            <a:gd name="T42" fmla="*/ 22 w 99"/>
                            <a:gd name="T43" fmla="*/ 28 h 105"/>
                            <a:gd name="T44" fmla="*/ 29 w 99"/>
                            <a:gd name="T45" fmla="*/ 31 h 105"/>
                            <a:gd name="T46" fmla="*/ 36 w 99"/>
                            <a:gd name="T47" fmla="*/ 34 h 105"/>
                            <a:gd name="T48" fmla="*/ 42 w 99"/>
                            <a:gd name="T49" fmla="*/ 38 h 105"/>
                            <a:gd name="T50" fmla="*/ 47 w 99"/>
                            <a:gd name="T51" fmla="*/ 43 h 105"/>
                            <a:gd name="T52" fmla="*/ 53 w 99"/>
                            <a:gd name="T53" fmla="*/ 48 h 105"/>
                            <a:gd name="T54" fmla="*/ 58 w 99"/>
                            <a:gd name="T55" fmla="*/ 54 h 105"/>
                            <a:gd name="T56" fmla="*/ 62 w 99"/>
                            <a:gd name="T57" fmla="*/ 60 h 105"/>
                            <a:gd name="T58" fmla="*/ 66 w 99"/>
                            <a:gd name="T59" fmla="*/ 66 h 105"/>
                            <a:gd name="T60" fmla="*/ 69 w 99"/>
                            <a:gd name="T61" fmla="*/ 73 h 105"/>
                            <a:gd name="T62" fmla="*/ 71 w 99"/>
                            <a:gd name="T63" fmla="*/ 81 h 105"/>
                            <a:gd name="T64" fmla="*/ 73 w 99"/>
                            <a:gd name="T65" fmla="*/ 88 h 105"/>
                            <a:gd name="T66" fmla="*/ 74 w 99"/>
                            <a:gd name="T67" fmla="*/ 96 h 105"/>
                            <a:gd name="T68" fmla="*/ 75 w 99"/>
                            <a:gd name="T69" fmla="*/ 105 h 105"/>
                            <a:gd name="T70" fmla="*/ 99 w 99"/>
                            <a:gd name="T7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105">
                              <a:moveTo>
                                <a:pt x="99" y="105"/>
                              </a:moveTo>
                              <a:lnTo>
                                <a:pt x="99" y="105"/>
                              </a:lnTo>
                              <a:lnTo>
                                <a:pt x="98" y="94"/>
                              </a:lnTo>
                              <a:lnTo>
                                <a:pt x="97" y="84"/>
                              </a:lnTo>
                              <a:lnTo>
                                <a:pt x="95" y="74"/>
                              </a:lnTo>
                              <a:lnTo>
                                <a:pt x="91" y="64"/>
                              </a:lnTo>
                              <a:lnTo>
                                <a:pt x="87" y="55"/>
                              </a:lnTo>
                              <a:lnTo>
                                <a:pt x="82" y="46"/>
                              </a:lnTo>
                              <a:lnTo>
                                <a:pt x="77" y="38"/>
                              </a:lnTo>
                              <a:lnTo>
                                <a:pt x="70" y="31"/>
                              </a:lnTo>
                              <a:lnTo>
                                <a:pt x="63" y="24"/>
                              </a:lnTo>
                              <a:lnTo>
                                <a:pt x="56" y="18"/>
                              </a:lnTo>
                              <a:lnTo>
                                <a:pt x="48" y="13"/>
                              </a:lnTo>
                              <a:lnTo>
                                <a:pt x="39" y="8"/>
                              </a:lnTo>
                              <a:lnTo>
                                <a:pt x="30" y="5"/>
                              </a:lnTo>
                              <a:lnTo>
                                <a:pt x="20" y="2"/>
                              </a:lnTo>
                              <a:lnTo>
                                <a:pt x="11" y="0"/>
                              </a:lnTo>
                              <a:lnTo>
                                <a:pt x="0" y="0"/>
                              </a:lnTo>
                              <a:lnTo>
                                <a:pt x="0" y="25"/>
                              </a:lnTo>
                              <a:lnTo>
                                <a:pt x="8" y="25"/>
                              </a:lnTo>
                              <a:lnTo>
                                <a:pt x="15" y="26"/>
                              </a:lnTo>
                              <a:lnTo>
                                <a:pt x="22" y="28"/>
                              </a:lnTo>
                              <a:lnTo>
                                <a:pt x="29" y="31"/>
                              </a:lnTo>
                              <a:lnTo>
                                <a:pt x="36" y="34"/>
                              </a:lnTo>
                              <a:lnTo>
                                <a:pt x="42" y="38"/>
                              </a:lnTo>
                              <a:lnTo>
                                <a:pt x="47" y="43"/>
                              </a:lnTo>
                              <a:lnTo>
                                <a:pt x="53" y="48"/>
                              </a:lnTo>
                              <a:lnTo>
                                <a:pt x="58" y="54"/>
                              </a:lnTo>
                              <a:lnTo>
                                <a:pt x="62" y="60"/>
                              </a:lnTo>
                              <a:lnTo>
                                <a:pt x="66" y="66"/>
                              </a:lnTo>
                              <a:lnTo>
                                <a:pt x="69" y="73"/>
                              </a:lnTo>
                              <a:lnTo>
                                <a:pt x="71" y="81"/>
                              </a:lnTo>
                              <a:lnTo>
                                <a:pt x="73" y="88"/>
                              </a:lnTo>
                              <a:lnTo>
                                <a:pt x="74" y="96"/>
                              </a:lnTo>
                              <a:lnTo>
                                <a:pt x="75" y="105"/>
                              </a:lnTo>
                              <a:lnTo>
                                <a:pt x="99" y="105"/>
                              </a:lnTo>
                              <a:close/>
                            </a:path>
                          </a:pathLst>
                        </a:custGeom>
                        <a:solidFill>
                          <a:srgbClr val="242729"/>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55" name="Freeform 128"/>
                        <p:cNvSpPr/>
                        <p:nvPr/>
                      </p:nvSpPr>
                      <p:spPr bwMode="auto">
                        <a:xfrm>
                          <a:off x="4681" y="2634"/>
                          <a:ext cx="98" cy="104"/>
                        </a:xfrm>
                        <a:custGeom>
                          <a:avLst/>
                          <a:gdLst>
                            <a:gd name="T0" fmla="*/ 0 w 98"/>
                            <a:gd name="T1" fmla="*/ 104 h 104"/>
                            <a:gd name="T2" fmla="*/ 0 w 98"/>
                            <a:gd name="T3" fmla="*/ 104 h 104"/>
                            <a:gd name="T4" fmla="*/ 10 w 98"/>
                            <a:gd name="T5" fmla="*/ 103 h 104"/>
                            <a:gd name="T6" fmla="*/ 19 w 98"/>
                            <a:gd name="T7" fmla="*/ 101 h 104"/>
                            <a:gd name="T8" fmla="*/ 29 w 98"/>
                            <a:gd name="T9" fmla="*/ 99 h 104"/>
                            <a:gd name="T10" fmla="*/ 38 w 98"/>
                            <a:gd name="T11" fmla="*/ 95 h 104"/>
                            <a:gd name="T12" fmla="*/ 47 w 98"/>
                            <a:gd name="T13" fmla="*/ 91 h 104"/>
                            <a:gd name="T14" fmla="*/ 55 w 98"/>
                            <a:gd name="T15" fmla="*/ 86 h 104"/>
                            <a:gd name="T16" fmla="*/ 62 w 98"/>
                            <a:gd name="T17" fmla="*/ 80 h 104"/>
                            <a:gd name="T18" fmla="*/ 69 w 98"/>
                            <a:gd name="T19" fmla="*/ 73 h 104"/>
                            <a:gd name="T20" fmla="*/ 76 w 98"/>
                            <a:gd name="T21" fmla="*/ 65 h 104"/>
                            <a:gd name="T22" fmla="*/ 81 w 98"/>
                            <a:gd name="T23" fmla="*/ 57 h 104"/>
                            <a:gd name="T24" fmla="*/ 86 w 98"/>
                            <a:gd name="T25" fmla="*/ 49 h 104"/>
                            <a:gd name="T26" fmla="*/ 90 w 98"/>
                            <a:gd name="T27" fmla="*/ 40 h 104"/>
                            <a:gd name="T28" fmla="*/ 94 w 98"/>
                            <a:gd name="T29" fmla="*/ 30 h 104"/>
                            <a:gd name="T30" fmla="*/ 96 w 98"/>
                            <a:gd name="T31" fmla="*/ 20 h 104"/>
                            <a:gd name="T32" fmla="*/ 97 w 98"/>
                            <a:gd name="T33" fmla="*/ 10 h 104"/>
                            <a:gd name="T34" fmla="*/ 98 w 98"/>
                            <a:gd name="T35" fmla="*/ 0 h 104"/>
                            <a:gd name="T36" fmla="*/ 74 w 98"/>
                            <a:gd name="T37" fmla="*/ 0 h 104"/>
                            <a:gd name="T38" fmla="*/ 73 w 98"/>
                            <a:gd name="T39" fmla="*/ 8 h 104"/>
                            <a:gd name="T40" fmla="*/ 72 w 98"/>
                            <a:gd name="T41" fmla="*/ 16 h 104"/>
                            <a:gd name="T42" fmla="*/ 70 w 98"/>
                            <a:gd name="T43" fmla="*/ 23 h 104"/>
                            <a:gd name="T44" fmla="*/ 68 w 98"/>
                            <a:gd name="T45" fmla="*/ 30 h 104"/>
                            <a:gd name="T46" fmla="*/ 65 w 98"/>
                            <a:gd name="T47" fmla="*/ 37 h 104"/>
                            <a:gd name="T48" fmla="*/ 61 w 98"/>
                            <a:gd name="T49" fmla="*/ 44 h 104"/>
                            <a:gd name="T50" fmla="*/ 57 w 98"/>
                            <a:gd name="T51" fmla="*/ 50 h 104"/>
                            <a:gd name="T52" fmla="*/ 52 w 98"/>
                            <a:gd name="T53" fmla="*/ 56 h 104"/>
                            <a:gd name="T54" fmla="*/ 47 w 98"/>
                            <a:gd name="T55" fmla="*/ 61 h 104"/>
                            <a:gd name="T56" fmla="*/ 41 w 98"/>
                            <a:gd name="T57" fmla="*/ 65 h 104"/>
                            <a:gd name="T58" fmla="*/ 35 w 98"/>
                            <a:gd name="T59" fmla="*/ 69 h 104"/>
                            <a:gd name="T60" fmla="*/ 28 w 98"/>
                            <a:gd name="T61" fmla="*/ 73 h 104"/>
                            <a:gd name="T62" fmla="*/ 21 w 98"/>
                            <a:gd name="T63" fmla="*/ 75 h 104"/>
                            <a:gd name="T64" fmla="*/ 14 w 98"/>
                            <a:gd name="T65" fmla="*/ 77 h 104"/>
                            <a:gd name="T66" fmla="*/ 7 w 98"/>
                            <a:gd name="T67" fmla="*/ 78 h 104"/>
                            <a:gd name="T68" fmla="*/ 0 w 98"/>
                            <a:gd name="T69" fmla="*/ 79 h 104"/>
                            <a:gd name="T70" fmla="*/ 0 w 98"/>
                            <a:gd name="T7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104">
                              <a:moveTo>
                                <a:pt x="0" y="104"/>
                              </a:moveTo>
                              <a:lnTo>
                                <a:pt x="0" y="104"/>
                              </a:lnTo>
                              <a:lnTo>
                                <a:pt x="10" y="103"/>
                              </a:lnTo>
                              <a:lnTo>
                                <a:pt x="19" y="101"/>
                              </a:lnTo>
                              <a:lnTo>
                                <a:pt x="29" y="99"/>
                              </a:lnTo>
                              <a:lnTo>
                                <a:pt x="38" y="95"/>
                              </a:lnTo>
                              <a:lnTo>
                                <a:pt x="47" y="91"/>
                              </a:lnTo>
                              <a:lnTo>
                                <a:pt x="55" y="86"/>
                              </a:lnTo>
                              <a:lnTo>
                                <a:pt x="62" y="80"/>
                              </a:lnTo>
                              <a:lnTo>
                                <a:pt x="69" y="73"/>
                              </a:lnTo>
                              <a:lnTo>
                                <a:pt x="76" y="65"/>
                              </a:lnTo>
                              <a:lnTo>
                                <a:pt x="81" y="57"/>
                              </a:lnTo>
                              <a:lnTo>
                                <a:pt x="86" y="49"/>
                              </a:lnTo>
                              <a:lnTo>
                                <a:pt x="90" y="40"/>
                              </a:lnTo>
                              <a:lnTo>
                                <a:pt x="94" y="30"/>
                              </a:lnTo>
                              <a:lnTo>
                                <a:pt x="96" y="20"/>
                              </a:lnTo>
                              <a:lnTo>
                                <a:pt x="97" y="10"/>
                              </a:lnTo>
                              <a:lnTo>
                                <a:pt x="98" y="0"/>
                              </a:lnTo>
                              <a:lnTo>
                                <a:pt x="74" y="0"/>
                              </a:lnTo>
                              <a:lnTo>
                                <a:pt x="73" y="8"/>
                              </a:lnTo>
                              <a:lnTo>
                                <a:pt x="72" y="16"/>
                              </a:lnTo>
                              <a:lnTo>
                                <a:pt x="70" y="23"/>
                              </a:lnTo>
                              <a:lnTo>
                                <a:pt x="68" y="30"/>
                              </a:lnTo>
                              <a:lnTo>
                                <a:pt x="65" y="37"/>
                              </a:lnTo>
                              <a:lnTo>
                                <a:pt x="61" y="44"/>
                              </a:lnTo>
                              <a:lnTo>
                                <a:pt x="57" y="50"/>
                              </a:lnTo>
                              <a:lnTo>
                                <a:pt x="52" y="56"/>
                              </a:lnTo>
                              <a:lnTo>
                                <a:pt x="47" y="61"/>
                              </a:lnTo>
                              <a:lnTo>
                                <a:pt x="41" y="65"/>
                              </a:lnTo>
                              <a:lnTo>
                                <a:pt x="35" y="69"/>
                              </a:lnTo>
                              <a:lnTo>
                                <a:pt x="28" y="73"/>
                              </a:lnTo>
                              <a:lnTo>
                                <a:pt x="21" y="75"/>
                              </a:lnTo>
                              <a:lnTo>
                                <a:pt x="14" y="77"/>
                              </a:lnTo>
                              <a:lnTo>
                                <a:pt x="7" y="78"/>
                              </a:lnTo>
                              <a:lnTo>
                                <a:pt x="0" y="79"/>
                              </a:lnTo>
                              <a:lnTo>
                                <a:pt x="0" y="104"/>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56" name="Freeform 129"/>
                        <p:cNvSpPr/>
                        <p:nvPr/>
                      </p:nvSpPr>
                      <p:spPr bwMode="auto">
                        <a:xfrm>
                          <a:off x="4582" y="2634"/>
                          <a:ext cx="99" cy="104"/>
                        </a:xfrm>
                        <a:custGeom>
                          <a:avLst/>
                          <a:gdLst>
                            <a:gd name="T0" fmla="*/ 0 w 99"/>
                            <a:gd name="T1" fmla="*/ 0 h 104"/>
                            <a:gd name="T2" fmla="*/ 0 w 99"/>
                            <a:gd name="T3" fmla="*/ 0 h 104"/>
                            <a:gd name="T4" fmla="*/ 1 w 99"/>
                            <a:gd name="T5" fmla="*/ 10 h 104"/>
                            <a:gd name="T6" fmla="*/ 2 w 99"/>
                            <a:gd name="T7" fmla="*/ 20 h 104"/>
                            <a:gd name="T8" fmla="*/ 4 w 99"/>
                            <a:gd name="T9" fmla="*/ 30 h 104"/>
                            <a:gd name="T10" fmla="*/ 8 w 99"/>
                            <a:gd name="T11" fmla="*/ 40 h 104"/>
                            <a:gd name="T12" fmla="*/ 12 w 99"/>
                            <a:gd name="T13" fmla="*/ 49 h 104"/>
                            <a:gd name="T14" fmla="*/ 17 w 99"/>
                            <a:gd name="T15" fmla="*/ 57 h 104"/>
                            <a:gd name="T16" fmla="*/ 22 w 99"/>
                            <a:gd name="T17" fmla="*/ 65 h 104"/>
                            <a:gd name="T18" fmla="*/ 29 w 99"/>
                            <a:gd name="T19" fmla="*/ 73 h 104"/>
                            <a:gd name="T20" fmla="*/ 36 w 99"/>
                            <a:gd name="T21" fmla="*/ 80 h 104"/>
                            <a:gd name="T22" fmla="*/ 43 w 99"/>
                            <a:gd name="T23" fmla="*/ 86 h 104"/>
                            <a:gd name="T24" fmla="*/ 51 w 99"/>
                            <a:gd name="T25" fmla="*/ 91 h 104"/>
                            <a:gd name="T26" fmla="*/ 60 w 99"/>
                            <a:gd name="T27" fmla="*/ 95 h 104"/>
                            <a:gd name="T28" fmla="*/ 69 w 99"/>
                            <a:gd name="T29" fmla="*/ 99 h 104"/>
                            <a:gd name="T30" fmla="*/ 79 w 99"/>
                            <a:gd name="T31" fmla="*/ 101 h 104"/>
                            <a:gd name="T32" fmla="*/ 88 w 99"/>
                            <a:gd name="T33" fmla="*/ 103 h 104"/>
                            <a:gd name="T34" fmla="*/ 99 w 99"/>
                            <a:gd name="T35" fmla="*/ 104 h 104"/>
                            <a:gd name="T36" fmla="*/ 99 w 99"/>
                            <a:gd name="T37" fmla="*/ 79 h 104"/>
                            <a:gd name="T38" fmla="*/ 91 w 99"/>
                            <a:gd name="T39" fmla="*/ 78 h 104"/>
                            <a:gd name="T40" fmla="*/ 84 w 99"/>
                            <a:gd name="T41" fmla="*/ 77 h 104"/>
                            <a:gd name="T42" fmla="*/ 77 w 99"/>
                            <a:gd name="T43" fmla="*/ 75 h 104"/>
                            <a:gd name="T44" fmla="*/ 70 w 99"/>
                            <a:gd name="T45" fmla="*/ 73 h 104"/>
                            <a:gd name="T46" fmla="*/ 63 w 99"/>
                            <a:gd name="T47" fmla="*/ 69 h 104"/>
                            <a:gd name="T48" fmla="*/ 57 w 99"/>
                            <a:gd name="T49" fmla="*/ 65 h 104"/>
                            <a:gd name="T50" fmla="*/ 52 w 99"/>
                            <a:gd name="T51" fmla="*/ 61 h 104"/>
                            <a:gd name="T52" fmla="*/ 46 w 99"/>
                            <a:gd name="T53" fmla="*/ 56 h 104"/>
                            <a:gd name="T54" fmla="*/ 41 w 99"/>
                            <a:gd name="T55" fmla="*/ 50 h 104"/>
                            <a:gd name="T56" fmla="*/ 37 w 99"/>
                            <a:gd name="T57" fmla="*/ 44 h 104"/>
                            <a:gd name="T58" fmla="*/ 33 w 99"/>
                            <a:gd name="T59" fmla="*/ 37 h 104"/>
                            <a:gd name="T60" fmla="*/ 30 w 99"/>
                            <a:gd name="T61" fmla="*/ 30 h 104"/>
                            <a:gd name="T62" fmla="*/ 28 w 99"/>
                            <a:gd name="T63" fmla="*/ 23 h 104"/>
                            <a:gd name="T64" fmla="*/ 26 w 99"/>
                            <a:gd name="T65" fmla="*/ 16 h 104"/>
                            <a:gd name="T66" fmla="*/ 25 w 99"/>
                            <a:gd name="T67" fmla="*/ 8 h 104"/>
                            <a:gd name="T68" fmla="*/ 24 w 99"/>
                            <a:gd name="T69" fmla="*/ 0 h 104"/>
                            <a:gd name="T70" fmla="*/ 0 w 99"/>
                            <a:gd name="T71"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104">
                              <a:moveTo>
                                <a:pt x="0" y="0"/>
                              </a:moveTo>
                              <a:lnTo>
                                <a:pt x="0" y="0"/>
                              </a:lnTo>
                              <a:lnTo>
                                <a:pt x="1" y="10"/>
                              </a:lnTo>
                              <a:lnTo>
                                <a:pt x="2" y="20"/>
                              </a:lnTo>
                              <a:lnTo>
                                <a:pt x="4" y="30"/>
                              </a:lnTo>
                              <a:lnTo>
                                <a:pt x="8" y="40"/>
                              </a:lnTo>
                              <a:lnTo>
                                <a:pt x="12" y="49"/>
                              </a:lnTo>
                              <a:lnTo>
                                <a:pt x="17" y="57"/>
                              </a:lnTo>
                              <a:lnTo>
                                <a:pt x="22" y="65"/>
                              </a:lnTo>
                              <a:lnTo>
                                <a:pt x="29" y="73"/>
                              </a:lnTo>
                              <a:lnTo>
                                <a:pt x="36" y="80"/>
                              </a:lnTo>
                              <a:lnTo>
                                <a:pt x="43" y="86"/>
                              </a:lnTo>
                              <a:lnTo>
                                <a:pt x="51" y="91"/>
                              </a:lnTo>
                              <a:lnTo>
                                <a:pt x="60" y="95"/>
                              </a:lnTo>
                              <a:lnTo>
                                <a:pt x="69" y="99"/>
                              </a:lnTo>
                              <a:lnTo>
                                <a:pt x="79" y="101"/>
                              </a:lnTo>
                              <a:lnTo>
                                <a:pt x="88" y="103"/>
                              </a:lnTo>
                              <a:lnTo>
                                <a:pt x="99" y="104"/>
                              </a:lnTo>
                              <a:lnTo>
                                <a:pt x="99" y="79"/>
                              </a:lnTo>
                              <a:lnTo>
                                <a:pt x="91" y="78"/>
                              </a:lnTo>
                              <a:lnTo>
                                <a:pt x="84" y="77"/>
                              </a:lnTo>
                              <a:lnTo>
                                <a:pt x="77" y="75"/>
                              </a:lnTo>
                              <a:lnTo>
                                <a:pt x="70" y="73"/>
                              </a:lnTo>
                              <a:lnTo>
                                <a:pt x="63" y="69"/>
                              </a:lnTo>
                              <a:lnTo>
                                <a:pt x="57" y="65"/>
                              </a:lnTo>
                              <a:lnTo>
                                <a:pt x="52" y="61"/>
                              </a:lnTo>
                              <a:lnTo>
                                <a:pt x="46" y="56"/>
                              </a:lnTo>
                              <a:lnTo>
                                <a:pt x="41" y="50"/>
                              </a:lnTo>
                              <a:lnTo>
                                <a:pt x="37" y="44"/>
                              </a:lnTo>
                              <a:lnTo>
                                <a:pt x="33" y="37"/>
                              </a:lnTo>
                              <a:lnTo>
                                <a:pt x="30" y="30"/>
                              </a:lnTo>
                              <a:lnTo>
                                <a:pt x="28" y="23"/>
                              </a:lnTo>
                              <a:lnTo>
                                <a:pt x="26" y="16"/>
                              </a:lnTo>
                              <a:lnTo>
                                <a:pt x="25" y="8"/>
                              </a:lnTo>
                              <a:lnTo>
                                <a:pt x="24" y="0"/>
                              </a:lnTo>
                              <a:lnTo>
                                <a:pt x="0" y="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57" name="Freeform 130"/>
                        <p:cNvSpPr/>
                        <p:nvPr/>
                      </p:nvSpPr>
                      <p:spPr bwMode="auto">
                        <a:xfrm>
                          <a:off x="4582" y="2529"/>
                          <a:ext cx="99" cy="105"/>
                        </a:xfrm>
                        <a:custGeom>
                          <a:avLst/>
                          <a:gdLst>
                            <a:gd name="T0" fmla="*/ 99 w 99"/>
                            <a:gd name="T1" fmla="*/ 0 h 105"/>
                            <a:gd name="T2" fmla="*/ 99 w 99"/>
                            <a:gd name="T3" fmla="*/ 0 h 105"/>
                            <a:gd name="T4" fmla="*/ 88 w 99"/>
                            <a:gd name="T5" fmla="*/ 0 h 105"/>
                            <a:gd name="T6" fmla="*/ 79 w 99"/>
                            <a:gd name="T7" fmla="*/ 2 h 105"/>
                            <a:gd name="T8" fmla="*/ 69 w 99"/>
                            <a:gd name="T9" fmla="*/ 5 h 105"/>
                            <a:gd name="T10" fmla="*/ 60 w 99"/>
                            <a:gd name="T11" fmla="*/ 8 h 105"/>
                            <a:gd name="T12" fmla="*/ 51 w 99"/>
                            <a:gd name="T13" fmla="*/ 13 h 105"/>
                            <a:gd name="T14" fmla="*/ 43 w 99"/>
                            <a:gd name="T15" fmla="*/ 18 h 105"/>
                            <a:gd name="T16" fmla="*/ 36 w 99"/>
                            <a:gd name="T17" fmla="*/ 24 h 105"/>
                            <a:gd name="T18" fmla="*/ 29 w 99"/>
                            <a:gd name="T19" fmla="*/ 31 h 105"/>
                            <a:gd name="T20" fmla="*/ 22 w 99"/>
                            <a:gd name="T21" fmla="*/ 38 h 105"/>
                            <a:gd name="T22" fmla="*/ 17 w 99"/>
                            <a:gd name="T23" fmla="*/ 46 h 105"/>
                            <a:gd name="T24" fmla="*/ 12 w 99"/>
                            <a:gd name="T25" fmla="*/ 55 h 105"/>
                            <a:gd name="T26" fmla="*/ 8 w 99"/>
                            <a:gd name="T27" fmla="*/ 64 h 105"/>
                            <a:gd name="T28" fmla="*/ 4 w 99"/>
                            <a:gd name="T29" fmla="*/ 74 h 105"/>
                            <a:gd name="T30" fmla="*/ 2 w 99"/>
                            <a:gd name="T31" fmla="*/ 84 h 105"/>
                            <a:gd name="T32" fmla="*/ 1 w 99"/>
                            <a:gd name="T33" fmla="*/ 94 h 105"/>
                            <a:gd name="T34" fmla="*/ 0 w 99"/>
                            <a:gd name="T35" fmla="*/ 105 h 105"/>
                            <a:gd name="T36" fmla="*/ 24 w 99"/>
                            <a:gd name="T37" fmla="*/ 105 h 105"/>
                            <a:gd name="T38" fmla="*/ 25 w 99"/>
                            <a:gd name="T39" fmla="*/ 97 h 105"/>
                            <a:gd name="T40" fmla="*/ 26 w 99"/>
                            <a:gd name="T41" fmla="*/ 89 h 105"/>
                            <a:gd name="T42" fmla="*/ 28 w 99"/>
                            <a:gd name="T43" fmla="*/ 81 h 105"/>
                            <a:gd name="T44" fmla="*/ 30 w 99"/>
                            <a:gd name="T45" fmla="*/ 73 h 105"/>
                            <a:gd name="T46" fmla="*/ 33 w 99"/>
                            <a:gd name="T47" fmla="*/ 66 h 105"/>
                            <a:gd name="T48" fmla="*/ 37 w 99"/>
                            <a:gd name="T49" fmla="*/ 60 h 105"/>
                            <a:gd name="T50" fmla="*/ 42 w 99"/>
                            <a:gd name="T51" fmla="*/ 54 h 105"/>
                            <a:gd name="T52" fmla="*/ 46 w 99"/>
                            <a:gd name="T53" fmla="*/ 48 h 105"/>
                            <a:gd name="T54" fmla="*/ 52 w 99"/>
                            <a:gd name="T55" fmla="*/ 43 h 105"/>
                            <a:gd name="T56" fmla="*/ 57 w 99"/>
                            <a:gd name="T57" fmla="*/ 38 h 105"/>
                            <a:gd name="T58" fmla="*/ 63 w 99"/>
                            <a:gd name="T59" fmla="*/ 34 h 105"/>
                            <a:gd name="T60" fmla="*/ 70 w 99"/>
                            <a:gd name="T61" fmla="*/ 31 h 105"/>
                            <a:gd name="T62" fmla="*/ 77 w 99"/>
                            <a:gd name="T63" fmla="*/ 28 h 105"/>
                            <a:gd name="T64" fmla="*/ 84 w 99"/>
                            <a:gd name="T65" fmla="*/ 26 h 105"/>
                            <a:gd name="T66" fmla="*/ 91 w 99"/>
                            <a:gd name="T67" fmla="*/ 25 h 105"/>
                            <a:gd name="T68" fmla="*/ 99 w 99"/>
                            <a:gd name="T69" fmla="*/ 25 h 105"/>
                            <a:gd name="T70" fmla="*/ 99 w 99"/>
                            <a:gd name="T71" fmla="*/ 0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105">
                              <a:moveTo>
                                <a:pt x="99" y="0"/>
                              </a:moveTo>
                              <a:lnTo>
                                <a:pt x="99" y="0"/>
                              </a:lnTo>
                              <a:lnTo>
                                <a:pt x="88" y="0"/>
                              </a:lnTo>
                              <a:lnTo>
                                <a:pt x="79" y="2"/>
                              </a:lnTo>
                              <a:lnTo>
                                <a:pt x="69" y="5"/>
                              </a:lnTo>
                              <a:lnTo>
                                <a:pt x="60" y="8"/>
                              </a:lnTo>
                              <a:lnTo>
                                <a:pt x="51" y="13"/>
                              </a:lnTo>
                              <a:lnTo>
                                <a:pt x="43" y="18"/>
                              </a:lnTo>
                              <a:lnTo>
                                <a:pt x="36" y="24"/>
                              </a:lnTo>
                              <a:lnTo>
                                <a:pt x="29" y="31"/>
                              </a:lnTo>
                              <a:lnTo>
                                <a:pt x="22" y="38"/>
                              </a:lnTo>
                              <a:lnTo>
                                <a:pt x="17" y="46"/>
                              </a:lnTo>
                              <a:lnTo>
                                <a:pt x="12" y="55"/>
                              </a:lnTo>
                              <a:lnTo>
                                <a:pt x="8" y="64"/>
                              </a:lnTo>
                              <a:lnTo>
                                <a:pt x="4" y="74"/>
                              </a:lnTo>
                              <a:lnTo>
                                <a:pt x="2" y="84"/>
                              </a:lnTo>
                              <a:lnTo>
                                <a:pt x="1" y="94"/>
                              </a:lnTo>
                              <a:lnTo>
                                <a:pt x="0" y="105"/>
                              </a:lnTo>
                              <a:lnTo>
                                <a:pt x="24" y="105"/>
                              </a:lnTo>
                              <a:lnTo>
                                <a:pt x="25" y="97"/>
                              </a:lnTo>
                              <a:lnTo>
                                <a:pt x="26" y="89"/>
                              </a:lnTo>
                              <a:lnTo>
                                <a:pt x="28" y="81"/>
                              </a:lnTo>
                              <a:lnTo>
                                <a:pt x="30" y="73"/>
                              </a:lnTo>
                              <a:lnTo>
                                <a:pt x="33" y="66"/>
                              </a:lnTo>
                              <a:lnTo>
                                <a:pt x="37" y="60"/>
                              </a:lnTo>
                              <a:lnTo>
                                <a:pt x="42" y="54"/>
                              </a:lnTo>
                              <a:lnTo>
                                <a:pt x="46" y="48"/>
                              </a:lnTo>
                              <a:lnTo>
                                <a:pt x="52" y="43"/>
                              </a:lnTo>
                              <a:lnTo>
                                <a:pt x="57" y="38"/>
                              </a:lnTo>
                              <a:lnTo>
                                <a:pt x="63" y="34"/>
                              </a:lnTo>
                              <a:lnTo>
                                <a:pt x="70" y="31"/>
                              </a:lnTo>
                              <a:lnTo>
                                <a:pt x="77" y="28"/>
                              </a:lnTo>
                              <a:lnTo>
                                <a:pt x="84" y="26"/>
                              </a:lnTo>
                              <a:lnTo>
                                <a:pt x="91" y="25"/>
                              </a:lnTo>
                              <a:lnTo>
                                <a:pt x="99" y="25"/>
                              </a:lnTo>
                              <a:lnTo>
                                <a:pt x="99" y="0"/>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58" name="Freeform 131"/>
                        <p:cNvSpPr/>
                        <p:nvPr/>
                      </p:nvSpPr>
                      <p:spPr bwMode="auto">
                        <a:xfrm>
                          <a:off x="4681" y="2529"/>
                          <a:ext cx="98" cy="105"/>
                        </a:xfrm>
                        <a:custGeom>
                          <a:avLst/>
                          <a:gdLst>
                            <a:gd name="T0" fmla="*/ 98 w 98"/>
                            <a:gd name="T1" fmla="*/ 105 h 105"/>
                            <a:gd name="T2" fmla="*/ 98 w 98"/>
                            <a:gd name="T3" fmla="*/ 105 h 105"/>
                            <a:gd name="T4" fmla="*/ 97 w 98"/>
                            <a:gd name="T5" fmla="*/ 94 h 105"/>
                            <a:gd name="T6" fmla="*/ 96 w 98"/>
                            <a:gd name="T7" fmla="*/ 84 h 105"/>
                            <a:gd name="T8" fmla="*/ 94 w 98"/>
                            <a:gd name="T9" fmla="*/ 74 h 105"/>
                            <a:gd name="T10" fmla="*/ 90 w 98"/>
                            <a:gd name="T11" fmla="*/ 64 h 105"/>
                            <a:gd name="T12" fmla="*/ 86 w 98"/>
                            <a:gd name="T13" fmla="*/ 55 h 105"/>
                            <a:gd name="T14" fmla="*/ 81 w 98"/>
                            <a:gd name="T15" fmla="*/ 46 h 105"/>
                            <a:gd name="T16" fmla="*/ 76 w 98"/>
                            <a:gd name="T17" fmla="*/ 38 h 105"/>
                            <a:gd name="T18" fmla="*/ 69 w 98"/>
                            <a:gd name="T19" fmla="*/ 31 h 105"/>
                            <a:gd name="T20" fmla="*/ 62 w 98"/>
                            <a:gd name="T21" fmla="*/ 24 h 105"/>
                            <a:gd name="T22" fmla="*/ 55 w 98"/>
                            <a:gd name="T23" fmla="*/ 18 h 105"/>
                            <a:gd name="T24" fmla="*/ 47 w 98"/>
                            <a:gd name="T25" fmla="*/ 13 h 105"/>
                            <a:gd name="T26" fmla="*/ 38 w 98"/>
                            <a:gd name="T27" fmla="*/ 8 h 105"/>
                            <a:gd name="T28" fmla="*/ 29 w 98"/>
                            <a:gd name="T29" fmla="*/ 5 h 105"/>
                            <a:gd name="T30" fmla="*/ 19 w 98"/>
                            <a:gd name="T31" fmla="*/ 2 h 105"/>
                            <a:gd name="T32" fmla="*/ 10 w 98"/>
                            <a:gd name="T33" fmla="*/ 0 h 105"/>
                            <a:gd name="T34" fmla="*/ 0 w 98"/>
                            <a:gd name="T35" fmla="*/ 0 h 105"/>
                            <a:gd name="T36" fmla="*/ 0 w 98"/>
                            <a:gd name="T37" fmla="*/ 25 h 105"/>
                            <a:gd name="T38" fmla="*/ 7 w 98"/>
                            <a:gd name="T39" fmla="*/ 25 h 105"/>
                            <a:gd name="T40" fmla="*/ 14 w 98"/>
                            <a:gd name="T41" fmla="*/ 26 h 105"/>
                            <a:gd name="T42" fmla="*/ 21 w 98"/>
                            <a:gd name="T43" fmla="*/ 28 h 105"/>
                            <a:gd name="T44" fmla="*/ 28 w 98"/>
                            <a:gd name="T45" fmla="*/ 31 h 105"/>
                            <a:gd name="T46" fmla="*/ 35 w 98"/>
                            <a:gd name="T47" fmla="*/ 34 h 105"/>
                            <a:gd name="T48" fmla="*/ 41 w 98"/>
                            <a:gd name="T49" fmla="*/ 38 h 105"/>
                            <a:gd name="T50" fmla="*/ 47 w 98"/>
                            <a:gd name="T51" fmla="*/ 43 h 105"/>
                            <a:gd name="T52" fmla="*/ 52 w 98"/>
                            <a:gd name="T53" fmla="*/ 48 h 105"/>
                            <a:gd name="T54" fmla="*/ 57 w 98"/>
                            <a:gd name="T55" fmla="*/ 54 h 105"/>
                            <a:gd name="T56" fmla="*/ 61 w 98"/>
                            <a:gd name="T57" fmla="*/ 60 h 105"/>
                            <a:gd name="T58" fmla="*/ 65 w 98"/>
                            <a:gd name="T59" fmla="*/ 66 h 105"/>
                            <a:gd name="T60" fmla="*/ 68 w 98"/>
                            <a:gd name="T61" fmla="*/ 73 h 105"/>
                            <a:gd name="T62" fmla="*/ 70 w 98"/>
                            <a:gd name="T63" fmla="*/ 81 h 105"/>
                            <a:gd name="T64" fmla="*/ 72 w 98"/>
                            <a:gd name="T65" fmla="*/ 89 h 105"/>
                            <a:gd name="T66" fmla="*/ 73 w 98"/>
                            <a:gd name="T67" fmla="*/ 97 h 105"/>
                            <a:gd name="T68" fmla="*/ 74 w 98"/>
                            <a:gd name="T69" fmla="*/ 105 h 105"/>
                            <a:gd name="T70" fmla="*/ 98 w 98"/>
                            <a:gd name="T71" fmla="*/ 10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8" h="105">
                              <a:moveTo>
                                <a:pt x="98" y="105"/>
                              </a:moveTo>
                              <a:lnTo>
                                <a:pt x="98" y="105"/>
                              </a:lnTo>
                              <a:lnTo>
                                <a:pt x="97" y="94"/>
                              </a:lnTo>
                              <a:lnTo>
                                <a:pt x="96" y="84"/>
                              </a:lnTo>
                              <a:lnTo>
                                <a:pt x="94" y="74"/>
                              </a:lnTo>
                              <a:lnTo>
                                <a:pt x="90" y="64"/>
                              </a:lnTo>
                              <a:lnTo>
                                <a:pt x="86" y="55"/>
                              </a:lnTo>
                              <a:lnTo>
                                <a:pt x="81" y="46"/>
                              </a:lnTo>
                              <a:lnTo>
                                <a:pt x="76" y="38"/>
                              </a:lnTo>
                              <a:lnTo>
                                <a:pt x="69" y="31"/>
                              </a:lnTo>
                              <a:lnTo>
                                <a:pt x="62" y="24"/>
                              </a:lnTo>
                              <a:lnTo>
                                <a:pt x="55" y="18"/>
                              </a:lnTo>
                              <a:lnTo>
                                <a:pt x="47" y="13"/>
                              </a:lnTo>
                              <a:lnTo>
                                <a:pt x="38" y="8"/>
                              </a:lnTo>
                              <a:lnTo>
                                <a:pt x="29" y="5"/>
                              </a:lnTo>
                              <a:lnTo>
                                <a:pt x="19" y="2"/>
                              </a:lnTo>
                              <a:lnTo>
                                <a:pt x="10" y="0"/>
                              </a:lnTo>
                              <a:lnTo>
                                <a:pt x="0" y="0"/>
                              </a:lnTo>
                              <a:lnTo>
                                <a:pt x="0" y="25"/>
                              </a:lnTo>
                              <a:lnTo>
                                <a:pt x="7" y="25"/>
                              </a:lnTo>
                              <a:lnTo>
                                <a:pt x="14" y="26"/>
                              </a:lnTo>
                              <a:lnTo>
                                <a:pt x="21" y="28"/>
                              </a:lnTo>
                              <a:lnTo>
                                <a:pt x="28" y="31"/>
                              </a:lnTo>
                              <a:lnTo>
                                <a:pt x="35" y="34"/>
                              </a:lnTo>
                              <a:lnTo>
                                <a:pt x="41" y="38"/>
                              </a:lnTo>
                              <a:lnTo>
                                <a:pt x="47" y="43"/>
                              </a:lnTo>
                              <a:lnTo>
                                <a:pt x="52" y="48"/>
                              </a:lnTo>
                              <a:lnTo>
                                <a:pt x="57" y="54"/>
                              </a:lnTo>
                              <a:lnTo>
                                <a:pt x="61" y="60"/>
                              </a:lnTo>
                              <a:lnTo>
                                <a:pt x="65" y="66"/>
                              </a:lnTo>
                              <a:lnTo>
                                <a:pt x="68" y="73"/>
                              </a:lnTo>
                              <a:lnTo>
                                <a:pt x="70" y="81"/>
                              </a:lnTo>
                              <a:lnTo>
                                <a:pt x="72" y="89"/>
                              </a:lnTo>
                              <a:lnTo>
                                <a:pt x="73" y="97"/>
                              </a:lnTo>
                              <a:lnTo>
                                <a:pt x="74" y="105"/>
                              </a:lnTo>
                              <a:lnTo>
                                <a:pt x="98" y="105"/>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grpSp>
              </p:grpSp>
            </p:grpSp>
            <p:sp>
              <p:nvSpPr>
                <p:cNvPr id="3359" name="Text Box 132"/>
                <p:cNvSpPr>
                  <a:spLocks noChangeArrowheads="1"/>
                </p:cNvSpPr>
                <p:nvPr/>
              </p:nvSpPr>
              <p:spPr bwMode="auto">
                <a:xfrm>
                  <a:off x="4904" y="2103"/>
                  <a:ext cx="364" cy="20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200" b="1">
                      <a:latin typeface="Times New Roman" panose="02020603050405020304" pitchFamily="18" charset="0"/>
                      <a:ea typeface="宋体" panose="02010600030101010101" pitchFamily="2" charset="-122"/>
                    </a:rPr>
                    <a:t>ATM</a:t>
                  </a:r>
                  <a:endParaRPr kumimoji="1" lang="en-US" altLang="zh-CN" sz="1200" b="1">
                    <a:latin typeface="Times New Roman" panose="02020603050405020304" pitchFamily="18" charset="0"/>
                    <a:ea typeface="宋体" panose="02010600030101010101" pitchFamily="2" charset="-122"/>
                  </a:endParaRPr>
                </a:p>
              </p:txBody>
            </p:sp>
          </p:grpSp>
          <p:grpSp>
            <p:nvGrpSpPr>
              <p:cNvPr id="3360" name="Group 288"/>
              <p:cNvGrpSpPr/>
              <p:nvPr/>
            </p:nvGrpSpPr>
            <p:grpSpPr bwMode="auto">
              <a:xfrm>
                <a:off x="4518" y="2204"/>
                <a:ext cx="639" cy="204"/>
                <a:chOff x="4496" y="2240"/>
                <a:chExt cx="639" cy="204"/>
              </a:xfrm>
            </p:grpSpPr>
            <p:grpSp>
              <p:nvGrpSpPr>
                <p:cNvPr id="3361" name="Group 289"/>
                <p:cNvGrpSpPr/>
                <p:nvPr/>
              </p:nvGrpSpPr>
              <p:grpSpPr bwMode="auto">
                <a:xfrm>
                  <a:off x="4496" y="2240"/>
                  <a:ext cx="332" cy="204"/>
                  <a:chOff x="940" y="956"/>
                  <a:chExt cx="464" cy="364"/>
                </a:xfrm>
              </p:grpSpPr>
              <p:sp>
                <p:nvSpPr>
                  <p:cNvPr id="3362" name="Freeform 135"/>
                  <p:cNvSpPr/>
                  <p:nvPr/>
                </p:nvSpPr>
                <p:spPr bwMode="auto">
                  <a:xfrm>
                    <a:off x="940" y="956"/>
                    <a:ext cx="464" cy="364"/>
                  </a:xfrm>
                  <a:custGeom>
                    <a:avLst/>
                    <a:gdLst>
                      <a:gd name="T0" fmla="*/ 464 w 464"/>
                      <a:gd name="T1" fmla="*/ 77 h 364"/>
                      <a:gd name="T2" fmla="*/ 455 w 464"/>
                      <a:gd name="T3" fmla="*/ 98 h 364"/>
                      <a:gd name="T4" fmla="*/ 430 w 464"/>
                      <a:gd name="T5" fmla="*/ 117 h 364"/>
                      <a:gd name="T6" fmla="*/ 391 w 464"/>
                      <a:gd name="T7" fmla="*/ 133 h 364"/>
                      <a:gd name="T8" fmla="*/ 338 w 464"/>
                      <a:gd name="T9" fmla="*/ 145 h 364"/>
                      <a:gd name="T10" fmla="*/ 280 w 464"/>
                      <a:gd name="T11" fmla="*/ 152 h 364"/>
                      <a:gd name="T12" fmla="*/ 216 w 464"/>
                      <a:gd name="T13" fmla="*/ 153 h 364"/>
                      <a:gd name="T14" fmla="*/ 155 w 464"/>
                      <a:gd name="T15" fmla="*/ 149 h 364"/>
                      <a:gd name="T16" fmla="*/ 98 w 464"/>
                      <a:gd name="T17" fmla="*/ 140 h 364"/>
                      <a:gd name="T18" fmla="*/ 98 w 464"/>
                      <a:gd name="T19" fmla="*/ 140 h 364"/>
                      <a:gd name="T20" fmla="*/ 155 w 464"/>
                      <a:gd name="T21" fmla="*/ 149 h 364"/>
                      <a:gd name="T22" fmla="*/ 216 w 464"/>
                      <a:gd name="T23" fmla="*/ 153 h 364"/>
                      <a:gd name="T24" fmla="*/ 280 w 464"/>
                      <a:gd name="T25" fmla="*/ 152 h 364"/>
                      <a:gd name="T26" fmla="*/ 338 w 464"/>
                      <a:gd name="T27" fmla="*/ 145 h 364"/>
                      <a:gd name="T28" fmla="*/ 391 w 464"/>
                      <a:gd name="T29" fmla="*/ 133 h 364"/>
                      <a:gd name="T30" fmla="*/ 430 w 464"/>
                      <a:gd name="T31" fmla="*/ 117 h 364"/>
                      <a:gd name="T32" fmla="*/ 455 w 464"/>
                      <a:gd name="T33" fmla="*/ 98 h 364"/>
                      <a:gd name="T34" fmla="*/ 464 w 464"/>
                      <a:gd name="T35" fmla="*/ 77 h 364"/>
                      <a:gd name="T36" fmla="*/ 2 w 464"/>
                      <a:gd name="T37" fmla="*/ 87 h 364"/>
                      <a:gd name="T38" fmla="*/ 19 w 464"/>
                      <a:gd name="T39" fmla="*/ 108 h 364"/>
                      <a:gd name="T40" fmla="*/ 52 w 464"/>
                      <a:gd name="T41" fmla="*/ 125 h 364"/>
                      <a:gd name="T42" fmla="*/ 52 w 464"/>
                      <a:gd name="T43" fmla="*/ 125 h 364"/>
                      <a:gd name="T44" fmla="*/ 19 w 464"/>
                      <a:gd name="T45" fmla="*/ 108 h 364"/>
                      <a:gd name="T46" fmla="*/ 2 w 464"/>
                      <a:gd name="T47" fmla="*/ 87 h 364"/>
                      <a:gd name="T48" fmla="*/ 0 w 464"/>
                      <a:gd name="T49" fmla="*/ 77 h 364"/>
                      <a:gd name="T50" fmla="*/ 2 w 464"/>
                      <a:gd name="T51" fmla="*/ 298 h 364"/>
                      <a:gd name="T52" fmla="*/ 19 w 464"/>
                      <a:gd name="T53" fmla="*/ 318 h 364"/>
                      <a:gd name="T54" fmla="*/ 52 w 464"/>
                      <a:gd name="T55" fmla="*/ 336 h 364"/>
                      <a:gd name="T56" fmla="*/ 98 w 464"/>
                      <a:gd name="T57" fmla="*/ 351 h 364"/>
                      <a:gd name="T58" fmla="*/ 154 w 464"/>
                      <a:gd name="T59" fmla="*/ 360 h 364"/>
                      <a:gd name="T60" fmla="*/ 216 w 464"/>
                      <a:gd name="T61" fmla="*/ 364 h 364"/>
                      <a:gd name="T62" fmla="*/ 280 w 464"/>
                      <a:gd name="T63" fmla="*/ 363 h 364"/>
                      <a:gd name="T64" fmla="*/ 338 w 464"/>
                      <a:gd name="T65" fmla="*/ 356 h 364"/>
                      <a:gd name="T66" fmla="*/ 391 w 464"/>
                      <a:gd name="T67" fmla="*/ 344 h 364"/>
                      <a:gd name="T68" fmla="*/ 430 w 464"/>
                      <a:gd name="T69" fmla="*/ 327 h 364"/>
                      <a:gd name="T70" fmla="*/ 455 w 464"/>
                      <a:gd name="T71" fmla="*/ 309 h 364"/>
                      <a:gd name="T72" fmla="*/ 464 w 464"/>
                      <a:gd name="T73" fmla="*/ 287 h 364"/>
                      <a:gd name="T74" fmla="*/ 462 w 464"/>
                      <a:gd name="T75" fmla="*/ 66 h 364"/>
                      <a:gd name="T76" fmla="*/ 445 w 464"/>
                      <a:gd name="T77" fmla="*/ 46 h 364"/>
                      <a:gd name="T78" fmla="*/ 412 w 464"/>
                      <a:gd name="T79" fmla="*/ 27 h 364"/>
                      <a:gd name="T80" fmla="*/ 366 w 464"/>
                      <a:gd name="T81" fmla="*/ 13 h 364"/>
                      <a:gd name="T82" fmla="*/ 310 w 464"/>
                      <a:gd name="T83" fmla="*/ 4 h 364"/>
                      <a:gd name="T84" fmla="*/ 248 w 464"/>
                      <a:gd name="T85" fmla="*/ 0 h 364"/>
                      <a:gd name="T86" fmla="*/ 184 w 464"/>
                      <a:gd name="T87" fmla="*/ 1 h 364"/>
                      <a:gd name="T88" fmla="*/ 126 w 464"/>
                      <a:gd name="T89" fmla="*/ 8 h 364"/>
                      <a:gd name="T90" fmla="*/ 73 w 464"/>
                      <a:gd name="T91" fmla="*/ 20 h 364"/>
                      <a:gd name="T92" fmla="*/ 34 w 464"/>
                      <a:gd name="T93" fmla="*/ 37 h 364"/>
                      <a:gd name="T94" fmla="*/ 9 w 464"/>
                      <a:gd name="T95" fmla="*/ 55 h 364"/>
                      <a:gd name="T96" fmla="*/ 0 w 464"/>
                      <a:gd name="T97" fmla="*/ 77 h 3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64" h="364">
                        <a:moveTo>
                          <a:pt x="464" y="77"/>
                        </a:moveTo>
                        <a:lnTo>
                          <a:pt x="464" y="77"/>
                        </a:lnTo>
                        <a:lnTo>
                          <a:pt x="462" y="87"/>
                        </a:lnTo>
                        <a:lnTo>
                          <a:pt x="455" y="98"/>
                        </a:lnTo>
                        <a:lnTo>
                          <a:pt x="445" y="107"/>
                        </a:lnTo>
                        <a:lnTo>
                          <a:pt x="430" y="117"/>
                        </a:lnTo>
                        <a:lnTo>
                          <a:pt x="412" y="125"/>
                        </a:lnTo>
                        <a:lnTo>
                          <a:pt x="391" y="133"/>
                        </a:lnTo>
                        <a:lnTo>
                          <a:pt x="366" y="140"/>
                        </a:lnTo>
                        <a:lnTo>
                          <a:pt x="338" y="145"/>
                        </a:lnTo>
                        <a:lnTo>
                          <a:pt x="310" y="149"/>
                        </a:lnTo>
                        <a:lnTo>
                          <a:pt x="280" y="152"/>
                        </a:lnTo>
                        <a:lnTo>
                          <a:pt x="248" y="153"/>
                        </a:lnTo>
                        <a:lnTo>
                          <a:pt x="216" y="153"/>
                        </a:lnTo>
                        <a:lnTo>
                          <a:pt x="186" y="152"/>
                        </a:lnTo>
                        <a:lnTo>
                          <a:pt x="155" y="149"/>
                        </a:lnTo>
                        <a:lnTo>
                          <a:pt x="126" y="145"/>
                        </a:lnTo>
                        <a:lnTo>
                          <a:pt x="98" y="140"/>
                        </a:lnTo>
                        <a:lnTo>
                          <a:pt x="73" y="134"/>
                        </a:lnTo>
                        <a:lnTo>
                          <a:pt x="98" y="140"/>
                        </a:lnTo>
                        <a:lnTo>
                          <a:pt x="126" y="145"/>
                        </a:lnTo>
                        <a:lnTo>
                          <a:pt x="155" y="149"/>
                        </a:lnTo>
                        <a:lnTo>
                          <a:pt x="186" y="152"/>
                        </a:lnTo>
                        <a:lnTo>
                          <a:pt x="216" y="153"/>
                        </a:lnTo>
                        <a:lnTo>
                          <a:pt x="248" y="153"/>
                        </a:lnTo>
                        <a:lnTo>
                          <a:pt x="280" y="152"/>
                        </a:lnTo>
                        <a:lnTo>
                          <a:pt x="310" y="149"/>
                        </a:lnTo>
                        <a:lnTo>
                          <a:pt x="338" y="145"/>
                        </a:lnTo>
                        <a:lnTo>
                          <a:pt x="366" y="140"/>
                        </a:lnTo>
                        <a:lnTo>
                          <a:pt x="391" y="133"/>
                        </a:lnTo>
                        <a:lnTo>
                          <a:pt x="412" y="125"/>
                        </a:lnTo>
                        <a:lnTo>
                          <a:pt x="430" y="117"/>
                        </a:lnTo>
                        <a:lnTo>
                          <a:pt x="445" y="107"/>
                        </a:lnTo>
                        <a:lnTo>
                          <a:pt x="455" y="98"/>
                        </a:lnTo>
                        <a:lnTo>
                          <a:pt x="462" y="87"/>
                        </a:lnTo>
                        <a:lnTo>
                          <a:pt x="464" y="77"/>
                        </a:lnTo>
                        <a:close/>
                        <a:moveTo>
                          <a:pt x="0" y="77"/>
                        </a:moveTo>
                        <a:lnTo>
                          <a:pt x="2" y="87"/>
                        </a:lnTo>
                        <a:lnTo>
                          <a:pt x="9" y="98"/>
                        </a:lnTo>
                        <a:lnTo>
                          <a:pt x="19" y="108"/>
                        </a:lnTo>
                        <a:lnTo>
                          <a:pt x="34" y="117"/>
                        </a:lnTo>
                        <a:lnTo>
                          <a:pt x="52" y="125"/>
                        </a:lnTo>
                        <a:lnTo>
                          <a:pt x="73" y="134"/>
                        </a:lnTo>
                        <a:lnTo>
                          <a:pt x="52" y="125"/>
                        </a:lnTo>
                        <a:lnTo>
                          <a:pt x="34" y="117"/>
                        </a:lnTo>
                        <a:lnTo>
                          <a:pt x="19" y="108"/>
                        </a:lnTo>
                        <a:lnTo>
                          <a:pt x="9" y="98"/>
                        </a:lnTo>
                        <a:lnTo>
                          <a:pt x="2" y="87"/>
                        </a:lnTo>
                        <a:lnTo>
                          <a:pt x="0" y="77"/>
                        </a:lnTo>
                        <a:close/>
                        <a:moveTo>
                          <a:pt x="0" y="77"/>
                        </a:moveTo>
                        <a:lnTo>
                          <a:pt x="0" y="287"/>
                        </a:lnTo>
                        <a:lnTo>
                          <a:pt x="2" y="298"/>
                        </a:lnTo>
                        <a:lnTo>
                          <a:pt x="9" y="309"/>
                        </a:lnTo>
                        <a:lnTo>
                          <a:pt x="19" y="318"/>
                        </a:lnTo>
                        <a:lnTo>
                          <a:pt x="34" y="327"/>
                        </a:lnTo>
                        <a:lnTo>
                          <a:pt x="52" y="336"/>
                        </a:lnTo>
                        <a:lnTo>
                          <a:pt x="73" y="344"/>
                        </a:lnTo>
                        <a:lnTo>
                          <a:pt x="98" y="351"/>
                        </a:lnTo>
                        <a:lnTo>
                          <a:pt x="126" y="356"/>
                        </a:lnTo>
                        <a:lnTo>
                          <a:pt x="154" y="360"/>
                        </a:lnTo>
                        <a:lnTo>
                          <a:pt x="184" y="363"/>
                        </a:lnTo>
                        <a:lnTo>
                          <a:pt x="216" y="364"/>
                        </a:lnTo>
                        <a:lnTo>
                          <a:pt x="248" y="364"/>
                        </a:lnTo>
                        <a:lnTo>
                          <a:pt x="280" y="363"/>
                        </a:lnTo>
                        <a:lnTo>
                          <a:pt x="310" y="360"/>
                        </a:lnTo>
                        <a:lnTo>
                          <a:pt x="338" y="356"/>
                        </a:lnTo>
                        <a:lnTo>
                          <a:pt x="366" y="351"/>
                        </a:lnTo>
                        <a:lnTo>
                          <a:pt x="391" y="344"/>
                        </a:lnTo>
                        <a:lnTo>
                          <a:pt x="412" y="336"/>
                        </a:lnTo>
                        <a:lnTo>
                          <a:pt x="430" y="327"/>
                        </a:lnTo>
                        <a:lnTo>
                          <a:pt x="445" y="318"/>
                        </a:lnTo>
                        <a:lnTo>
                          <a:pt x="455" y="309"/>
                        </a:lnTo>
                        <a:lnTo>
                          <a:pt x="462" y="298"/>
                        </a:lnTo>
                        <a:lnTo>
                          <a:pt x="464" y="287"/>
                        </a:lnTo>
                        <a:lnTo>
                          <a:pt x="464" y="77"/>
                        </a:lnTo>
                        <a:lnTo>
                          <a:pt x="462" y="66"/>
                        </a:lnTo>
                        <a:lnTo>
                          <a:pt x="455" y="55"/>
                        </a:lnTo>
                        <a:lnTo>
                          <a:pt x="445" y="46"/>
                        </a:lnTo>
                        <a:lnTo>
                          <a:pt x="430" y="37"/>
                        </a:lnTo>
                        <a:lnTo>
                          <a:pt x="412" y="27"/>
                        </a:lnTo>
                        <a:lnTo>
                          <a:pt x="391" y="20"/>
                        </a:lnTo>
                        <a:lnTo>
                          <a:pt x="366" y="13"/>
                        </a:lnTo>
                        <a:lnTo>
                          <a:pt x="338" y="8"/>
                        </a:lnTo>
                        <a:lnTo>
                          <a:pt x="310" y="4"/>
                        </a:lnTo>
                        <a:lnTo>
                          <a:pt x="280" y="1"/>
                        </a:lnTo>
                        <a:lnTo>
                          <a:pt x="248" y="0"/>
                        </a:lnTo>
                        <a:lnTo>
                          <a:pt x="216" y="0"/>
                        </a:lnTo>
                        <a:lnTo>
                          <a:pt x="184" y="1"/>
                        </a:lnTo>
                        <a:lnTo>
                          <a:pt x="154" y="4"/>
                        </a:lnTo>
                        <a:lnTo>
                          <a:pt x="126" y="8"/>
                        </a:lnTo>
                        <a:lnTo>
                          <a:pt x="98" y="13"/>
                        </a:lnTo>
                        <a:lnTo>
                          <a:pt x="73" y="20"/>
                        </a:lnTo>
                        <a:lnTo>
                          <a:pt x="52" y="27"/>
                        </a:lnTo>
                        <a:lnTo>
                          <a:pt x="34" y="37"/>
                        </a:lnTo>
                        <a:lnTo>
                          <a:pt x="19" y="46"/>
                        </a:lnTo>
                        <a:lnTo>
                          <a:pt x="9" y="55"/>
                        </a:lnTo>
                        <a:lnTo>
                          <a:pt x="2" y="66"/>
                        </a:lnTo>
                        <a:lnTo>
                          <a:pt x="0" y="77"/>
                        </a:lnTo>
                        <a:close/>
                      </a:path>
                    </a:pathLst>
                  </a:custGeom>
                  <a:solidFill>
                    <a:srgbClr val="8E85B7"/>
                  </a:solidFill>
                  <a:ln w="9525" cap="flat" algn="ctr">
                    <a:solidFill>
                      <a:srgbClr val="23CBFF"/>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63" name="Freeform 136"/>
                  <p:cNvSpPr/>
                  <p:nvPr/>
                </p:nvSpPr>
                <p:spPr bwMode="auto">
                  <a:xfrm>
                    <a:off x="941" y="956"/>
                    <a:ext cx="463" cy="154"/>
                  </a:xfrm>
                  <a:custGeom>
                    <a:avLst/>
                    <a:gdLst>
                      <a:gd name="T0" fmla="*/ 463 w 463"/>
                      <a:gd name="T1" fmla="*/ 77 h 154"/>
                      <a:gd name="T2" fmla="*/ 461 w 463"/>
                      <a:gd name="T3" fmla="*/ 87 h 154"/>
                      <a:gd name="T4" fmla="*/ 454 w 463"/>
                      <a:gd name="T5" fmla="*/ 98 h 154"/>
                      <a:gd name="T6" fmla="*/ 443 w 463"/>
                      <a:gd name="T7" fmla="*/ 108 h 154"/>
                      <a:gd name="T8" fmla="*/ 428 w 463"/>
                      <a:gd name="T9" fmla="*/ 117 h 154"/>
                      <a:gd name="T10" fmla="*/ 409 w 463"/>
                      <a:gd name="T11" fmla="*/ 126 h 154"/>
                      <a:gd name="T12" fmla="*/ 386 w 463"/>
                      <a:gd name="T13" fmla="*/ 134 h 154"/>
                      <a:gd name="T14" fmla="*/ 361 w 463"/>
                      <a:gd name="T15" fmla="*/ 141 h 154"/>
                      <a:gd name="T16" fmla="*/ 333 w 463"/>
                      <a:gd name="T17" fmla="*/ 146 h 154"/>
                      <a:gd name="T18" fmla="*/ 302 w 463"/>
                      <a:gd name="T19" fmla="*/ 150 h 154"/>
                      <a:gd name="T20" fmla="*/ 272 w 463"/>
                      <a:gd name="T21" fmla="*/ 152 h 154"/>
                      <a:gd name="T22" fmla="*/ 239 w 463"/>
                      <a:gd name="T23" fmla="*/ 154 h 154"/>
                      <a:gd name="T24" fmla="*/ 207 w 463"/>
                      <a:gd name="T25" fmla="*/ 153 h 154"/>
                      <a:gd name="T26" fmla="*/ 174 w 463"/>
                      <a:gd name="T27" fmla="*/ 151 h 154"/>
                      <a:gd name="T28" fmla="*/ 144 w 463"/>
                      <a:gd name="T29" fmla="*/ 148 h 154"/>
                      <a:gd name="T30" fmla="*/ 116 w 463"/>
                      <a:gd name="T31" fmla="*/ 144 h 154"/>
                      <a:gd name="T32" fmla="*/ 88 w 463"/>
                      <a:gd name="T33" fmla="*/ 138 h 154"/>
                      <a:gd name="T34" fmla="*/ 65 w 463"/>
                      <a:gd name="T35" fmla="*/ 130 h 154"/>
                      <a:gd name="T36" fmla="*/ 43 w 463"/>
                      <a:gd name="T37" fmla="*/ 122 h 154"/>
                      <a:gd name="T38" fmla="*/ 26 w 463"/>
                      <a:gd name="T39" fmla="*/ 113 h 154"/>
                      <a:gd name="T40" fmla="*/ 14 w 463"/>
                      <a:gd name="T41" fmla="*/ 103 h 154"/>
                      <a:gd name="T42" fmla="*/ 5 w 463"/>
                      <a:gd name="T43" fmla="*/ 92 h 154"/>
                      <a:gd name="T44" fmla="*/ 0 w 463"/>
                      <a:gd name="T45" fmla="*/ 82 h 154"/>
                      <a:gd name="T46" fmla="*/ 0 w 463"/>
                      <a:gd name="T47" fmla="*/ 71 h 154"/>
                      <a:gd name="T48" fmla="*/ 5 w 463"/>
                      <a:gd name="T49" fmla="*/ 60 h 154"/>
                      <a:gd name="T50" fmla="*/ 14 w 463"/>
                      <a:gd name="T51" fmla="*/ 50 h 154"/>
                      <a:gd name="T52" fmla="*/ 26 w 463"/>
                      <a:gd name="T53" fmla="*/ 40 h 154"/>
                      <a:gd name="T54" fmla="*/ 43 w 463"/>
                      <a:gd name="T55" fmla="*/ 31 h 154"/>
                      <a:gd name="T56" fmla="*/ 65 w 463"/>
                      <a:gd name="T57" fmla="*/ 22 h 154"/>
                      <a:gd name="T58" fmla="*/ 88 w 463"/>
                      <a:gd name="T59" fmla="*/ 15 h 154"/>
                      <a:gd name="T60" fmla="*/ 116 w 463"/>
                      <a:gd name="T61" fmla="*/ 10 h 154"/>
                      <a:gd name="T62" fmla="*/ 144 w 463"/>
                      <a:gd name="T63" fmla="*/ 5 h 154"/>
                      <a:gd name="T64" fmla="*/ 174 w 463"/>
                      <a:gd name="T65" fmla="*/ 2 h 154"/>
                      <a:gd name="T66" fmla="*/ 207 w 463"/>
                      <a:gd name="T67" fmla="*/ 0 h 154"/>
                      <a:gd name="T68" fmla="*/ 239 w 463"/>
                      <a:gd name="T69" fmla="*/ 0 h 154"/>
                      <a:gd name="T70" fmla="*/ 272 w 463"/>
                      <a:gd name="T71" fmla="*/ 1 h 154"/>
                      <a:gd name="T72" fmla="*/ 302 w 463"/>
                      <a:gd name="T73" fmla="*/ 3 h 154"/>
                      <a:gd name="T74" fmla="*/ 333 w 463"/>
                      <a:gd name="T75" fmla="*/ 7 h 154"/>
                      <a:gd name="T76" fmla="*/ 361 w 463"/>
                      <a:gd name="T77" fmla="*/ 12 h 154"/>
                      <a:gd name="T78" fmla="*/ 386 w 463"/>
                      <a:gd name="T79" fmla="*/ 19 h 154"/>
                      <a:gd name="T80" fmla="*/ 409 w 463"/>
                      <a:gd name="T81" fmla="*/ 26 h 154"/>
                      <a:gd name="T82" fmla="*/ 428 w 463"/>
                      <a:gd name="T83" fmla="*/ 36 h 154"/>
                      <a:gd name="T84" fmla="*/ 443 w 463"/>
                      <a:gd name="T85" fmla="*/ 45 h 154"/>
                      <a:gd name="T86" fmla="*/ 454 w 463"/>
                      <a:gd name="T87" fmla="*/ 55 h 154"/>
                      <a:gd name="T88" fmla="*/ 461 w 463"/>
                      <a:gd name="T89" fmla="*/ 66 h 154"/>
                      <a:gd name="T90" fmla="*/ 463 w 463"/>
                      <a:gd name="T91" fmla="*/ 77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3" h="154">
                        <a:moveTo>
                          <a:pt x="463" y="77"/>
                        </a:moveTo>
                        <a:lnTo>
                          <a:pt x="461" y="87"/>
                        </a:lnTo>
                        <a:lnTo>
                          <a:pt x="454" y="98"/>
                        </a:lnTo>
                        <a:lnTo>
                          <a:pt x="443" y="108"/>
                        </a:lnTo>
                        <a:lnTo>
                          <a:pt x="428" y="117"/>
                        </a:lnTo>
                        <a:lnTo>
                          <a:pt x="409" y="126"/>
                        </a:lnTo>
                        <a:lnTo>
                          <a:pt x="386" y="134"/>
                        </a:lnTo>
                        <a:lnTo>
                          <a:pt x="361" y="141"/>
                        </a:lnTo>
                        <a:lnTo>
                          <a:pt x="333" y="146"/>
                        </a:lnTo>
                        <a:lnTo>
                          <a:pt x="302" y="150"/>
                        </a:lnTo>
                        <a:lnTo>
                          <a:pt x="272" y="152"/>
                        </a:lnTo>
                        <a:lnTo>
                          <a:pt x="239" y="154"/>
                        </a:lnTo>
                        <a:lnTo>
                          <a:pt x="207" y="153"/>
                        </a:lnTo>
                        <a:lnTo>
                          <a:pt x="174" y="151"/>
                        </a:lnTo>
                        <a:lnTo>
                          <a:pt x="144" y="148"/>
                        </a:lnTo>
                        <a:lnTo>
                          <a:pt x="116" y="144"/>
                        </a:lnTo>
                        <a:lnTo>
                          <a:pt x="88" y="138"/>
                        </a:lnTo>
                        <a:lnTo>
                          <a:pt x="65" y="130"/>
                        </a:lnTo>
                        <a:lnTo>
                          <a:pt x="43" y="122"/>
                        </a:lnTo>
                        <a:lnTo>
                          <a:pt x="26" y="113"/>
                        </a:lnTo>
                        <a:lnTo>
                          <a:pt x="14" y="103"/>
                        </a:lnTo>
                        <a:lnTo>
                          <a:pt x="5" y="92"/>
                        </a:lnTo>
                        <a:lnTo>
                          <a:pt x="0" y="82"/>
                        </a:lnTo>
                        <a:lnTo>
                          <a:pt x="0" y="71"/>
                        </a:lnTo>
                        <a:lnTo>
                          <a:pt x="5" y="60"/>
                        </a:lnTo>
                        <a:lnTo>
                          <a:pt x="14" y="50"/>
                        </a:lnTo>
                        <a:lnTo>
                          <a:pt x="26" y="40"/>
                        </a:lnTo>
                        <a:lnTo>
                          <a:pt x="43" y="31"/>
                        </a:lnTo>
                        <a:lnTo>
                          <a:pt x="65" y="22"/>
                        </a:lnTo>
                        <a:lnTo>
                          <a:pt x="88" y="15"/>
                        </a:lnTo>
                        <a:lnTo>
                          <a:pt x="116" y="10"/>
                        </a:lnTo>
                        <a:lnTo>
                          <a:pt x="144" y="5"/>
                        </a:lnTo>
                        <a:lnTo>
                          <a:pt x="174" y="2"/>
                        </a:lnTo>
                        <a:lnTo>
                          <a:pt x="207" y="0"/>
                        </a:lnTo>
                        <a:lnTo>
                          <a:pt x="239" y="0"/>
                        </a:lnTo>
                        <a:lnTo>
                          <a:pt x="272" y="1"/>
                        </a:lnTo>
                        <a:lnTo>
                          <a:pt x="302" y="3"/>
                        </a:lnTo>
                        <a:lnTo>
                          <a:pt x="333" y="7"/>
                        </a:lnTo>
                        <a:lnTo>
                          <a:pt x="361" y="12"/>
                        </a:lnTo>
                        <a:lnTo>
                          <a:pt x="386" y="19"/>
                        </a:lnTo>
                        <a:lnTo>
                          <a:pt x="409" y="26"/>
                        </a:lnTo>
                        <a:lnTo>
                          <a:pt x="428" y="36"/>
                        </a:lnTo>
                        <a:lnTo>
                          <a:pt x="443" y="45"/>
                        </a:lnTo>
                        <a:lnTo>
                          <a:pt x="454" y="55"/>
                        </a:lnTo>
                        <a:lnTo>
                          <a:pt x="461" y="66"/>
                        </a:lnTo>
                        <a:lnTo>
                          <a:pt x="463" y="77"/>
                        </a:lnTo>
                        <a:close/>
                      </a:path>
                    </a:pathLst>
                  </a:custGeom>
                  <a:solidFill>
                    <a:srgbClr val="BBB4D6"/>
                  </a:solidFill>
                  <a:ln w="9525" cap="flat" algn="ctr">
                    <a:solidFill>
                      <a:srgbClr val="04D6EC"/>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64" name="Freeform 137"/>
                  <p:cNvSpPr/>
                  <p:nvPr/>
                </p:nvSpPr>
                <p:spPr bwMode="auto">
                  <a:xfrm>
                    <a:off x="1047" y="970"/>
                    <a:ext cx="244" cy="121"/>
                  </a:xfrm>
                  <a:custGeom>
                    <a:avLst/>
                    <a:gdLst>
                      <a:gd name="T0" fmla="*/ 45 w 244"/>
                      <a:gd name="T1" fmla="*/ 68 h 121"/>
                      <a:gd name="T2" fmla="*/ 187 w 244"/>
                      <a:gd name="T3" fmla="*/ 68 h 121"/>
                      <a:gd name="T4" fmla="*/ 97 w 244"/>
                      <a:gd name="T5" fmla="*/ 103 h 121"/>
                      <a:gd name="T6" fmla="*/ 45 w 244"/>
                      <a:gd name="T7" fmla="*/ 68 h 121"/>
                      <a:gd name="T8" fmla="*/ 200 w 244"/>
                      <a:gd name="T9" fmla="*/ 53 h 121"/>
                      <a:gd name="T10" fmla="*/ 57 w 244"/>
                      <a:gd name="T11" fmla="*/ 53 h 121"/>
                      <a:gd name="T12" fmla="*/ 148 w 244"/>
                      <a:gd name="T13" fmla="*/ 18 h 121"/>
                      <a:gd name="T14" fmla="*/ 200 w 244"/>
                      <a:gd name="T15" fmla="*/ 53 h 121"/>
                      <a:gd name="T16" fmla="*/ 93 w 244"/>
                      <a:gd name="T17" fmla="*/ 121 h 121"/>
                      <a:gd name="T18" fmla="*/ 244 w 244"/>
                      <a:gd name="T19" fmla="*/ 62 h 121"/>
                      <a:gd name="T20" fmla="*/ 151 w 244"/>
                      <a:gd name="T21" fmla="*/ 0 h 121"/>
                      <a:gd name="T22" fmla="*/ 0 w 244"/>
                      <a:gd name="T23" fmla="*/ 59 h 121"/>
                      <a:gd name="T24" fmla="*/ 93 w 244"/>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121">
                        <a:moveTo>
                          <a:pt x="45" y="68"/>
                        </a:moveTo>
                        <a:lnTo>
                          <a:pt x="187" y="68"/>
                        </a:lnTo>
                        <a:lnTo>
                          <a:pt x="97" y="103"/>
                        </a:lnTo>
                        <a:lnTo>
                          <a:pt x="45" y="68"/>
                        </a:lnTo>
                        <a:close/>
                        <a:moveTo>
                          <a:pt x="200" y="53"/>
                        </a:moveTo>
                        <a:lnTo>
                          <a:pt x="57" y="53"/>
                        </a:lnTo>
                        <a:lnTo>
                          <a:pt x="148" y="18"/>
                        </a:lnTo>
                        <a:lnTo>
                          <a:pt x="200" y="53"/>
                        </a:lnTo>
                        <a:close/>
                        <a:moveTo>
                          <a:pt x="93" y="121"/>
                        </a:moveTo>
                        <a:lnTo>
                          <a:pt x="244" y="62"/>
                        </a:lnTo>
                        <a:lnTo>
                          <a:pt x="151" y="0"/>
                        </a:lnTo>
                        <a:lnTo>
                          <a:pt x="0" y="59"/>
                        </a:lnTo>
                        <a:lnTo>
                          <a:pt x="93" y="121"/>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65" name="Freeform 138"/>
                  <p:cNvSpPr/>
                  <p:nvPr/>
                </p:nvSpPr>
                <p:spPr bwMode="auto">
                  <a:xfrm>
                    <a:off x="1053" y="974"/>
                    <a:ext cx="244" cy="121"/>
                  </a:xfrm>
                  <a:custGeom>
                    <a:avLst/>
                    <a:gdLst>
                      <a:gd name="T0" fmla="*/ 44 w 244"/>
                      <a:gd name="T1" fmla="*/ 68 h 121"/>
                      <a:gd name="T2" fmla="*/ 187 w 244"/>
                      <a:gd name="T3" fmla="*/ 68 h 121"/>
                      <a:gd name="T4" fmla="*/ 96 w 244"/>
                      <a:gd name="T5" fmla="*/ 103 h 121"/>
                      <a:gd name="T6" fmla="*/ 44 w 244"/>
                      <a:gd name="T7" fmla="*/ 68 h 121"/>
                      <a:gd name="T8" fmla="*/ 199 w 244"/>
                      <a:gd name="T9" fmla="*/ 54 h 121"/>
                      <a:gd name="T10" fmla="*/ 57 w 244"/>
                      <a:gd name="T11" fmla="*/ 54 h 121"/>
                      <a:gd name="T12" fmla="*/ 147 w 244"/>
                      <a:gd name="T13" fmla="*/ 19 h 121"/>
                      <a:gd name="T14" fmla="*/ 199 w 244"/>
                      <a:gd name="T15" fmla="*/ 54 h 121"/>
                      <a:gd name="T16" fmla="*/ 93 w 244"/>
                      <a:gd name="T17" fmla="*/ 121 h 121"/>
                      <a:gd name="T18" fmla="*/ 244 w 244"/>
                      <a:gd name="T19" fmla="*/ 63 h 121"/>
                      <a:gd name="T20" fmla="*/ 151 w 244"/>
                      <a:gd name="T21" fmla="*/ 0 h 121"/>
                      <a:gd name="T22" fmla="*/ 0 w 244"/>
                      <a:gd name="T23" fmla="*/ 59 h 121"/>
                      <a:gd name="T24" fmla="*/ 93 w 244"/>
                      <a:gd name="T25"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121">
                        <a:moveTo>
                          <a:pt x="44" y="68"/>
                        </a:moveTo>
                        <a:lnTo>
                          <a:pt x="187" y="68"/>
                        </a:lnTo>
                        <a:lnTo>
                          <a:pt x="96" y="103"/>
                        </a:lnTo>
                        <a:lnTo>
                          <a:pt x="44" y="68"/>
                        </a:lnTo>
                        <a:close/>
                        <a:moveTo>
                          <a:pt x="199" y="54"/>
                        </a:moveTo>
                        <a:lnTo>
                          <a:pt x="57" y="54"/>
                        </a:lnTo>
                        <a:lnTo>
                          <a:pt x="147" y="19"/>
                        </a:lnTo>
                        <a:lnTo>
                          <a:pt x="199" y="54"/>
                        </a:lnTo>
                        <a:close/>
                        <a:moveTo>
                          <a:pt x="93" y="121"/>
                        </a:moveTo>
                        <a:lnTo>
                          <a:pt x="244" y="63"/>
                        </a:lnTo>
                        <a:lnTo>
                          <a:pt x="151" y="0"/>
                        </a:lnTo>
                        <a:lnTo>
                          <a:pt x="0" y="59"/>
                        </a:lnTo>
                        <a:lnTo>
                          <a:pt x="93" y="121"/>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66" name="Freeform 139"/>
                  <p:cNvSpPr/>
                  <p:nvPr/>
                </p:nvSpPr>
                <p:spPr bwMode="auto">
                  <a:xfrm>
                    <a:off x="1097" y="1170"/>
                    <a:ext cx="161" cy="97"/>
                  </a:xfrm>
                  <a:custGeom>
                    <a:avLst/>
                    <a:gdLst>
                      <a:gd name="T0" fmla="*/ 61 w 161"/>
                      <a:gd name="T1" fmla="*/ 55 h 97"/>
                      <a:gd name="T2" fmla="*/ 78 w 161"/>
                      <a:gd name="T3" fmla="*/ 55 h 97"/>
                      <a:gd name="T4" fmla="*/ 113 w 161"/>
                      <a:gd name="T5" fmla="*/ 97 h 97"/>
                      <a:gd name="T6" fmla="*/ 161 w 161"/>
                      <a:gd name="T7" fmla="*/ 97 h 97"/>
                      <a:gd name="T8" fmla="*/ 161 w 161"/>
                      <a:gd name="T9" fmla="*/ 80 h 97"/>
                      <a:gd name="T10" fmla="*/ 141 w 161"/>
                      <a:gd name="T11" fmla="*/ 80 h 97"/>
                      <a:gd name="T12" fmla="*/ 116 w 161"/>
                      <a:gd name="T13" fmla="*/ 51 h 97"/>
                      <a:gd name="T14" fmla="*/ 120 w 161"/>
                      <a:gd name="T15" fmla="*/ 49 h 97"/>
                      <a:gd name="T16" fmla="*/ 128 w 161"/>
                      <a:gd name="T17" fmla="*/ 46 h 97"/>
                      <a:gd name="T18" fmla="*/ 135 w 161"/>
                      <a:gd name="T19" fmla="*/ 42 h 97"/>
                      <a:gd name="T20" fmla="*/ 138 w 161"/>
                      <a:gd name="T21" fmla="*/ 38 h 97"/>
                      <a:gd name="T22" fmla="*/ 142 w 161"/>
                      <a:gd name="T23" fmla="*/ 33 h 97"/>
                      <a:gd name="T24" fmla="*/ 143 w 161"/>
                      <a:gd name="T25" fmla="*/ 27 h 97"/>
                      <a:gd name="T26" fmla="*/ 142 w 161"/>
                      <a:gd name="T27" fmla="*/ 24 h 97"/>
                      <a:gd name="T28" fmla="*/ 141 w 161"/>
                      <a:gd name="T29" fmla="*/ 18 h 97"/>
                      <a:gd name="T30" fmla="*/ 136 w 161"/>
                      <a:gd name="T31" fmla="*/ 13 h 97"/>
                      <a:gd name="T32" fmla="*/ 130 w 161"/>
                      <a:gd name="T33" fmla="*/ 8 h 97"/>
                      <a:gd name="T34" fmla="*/ 128 w 161"/>
                      <a:gd name="T35" fmla="*/ 6 h 97"/>
                      <a:gd name="T36" fmla="*/ 121 w 161"/>
                      <a:gd name="T37" fmla="*/ 3 h 97"/>
                      <a:gd name="T38" fmla="*/ 113 w 161"/>
                      <a:gd name="T39" fmla="*/ 1 h 97"/>
                      <a:gd name="T40" fmla="*/ 104 w 161"/>
                      <a:gd name="T41" fmla="*/ 0 h 97"/>
                      <a:gd name="T42" fmla="*/ 93 w 161"/>
                      <a:gd name="T43" fmla="*/ 0 h 97"/>
                      <a:gd name="T44" fmla="*/ 0 w 161"/>
                      <a:gd name="T45" fmla="*/ 0 h 97"/>
                      <a:gd name="T46" fmla="*/ 0 w 161"/>
                      <a:gd name="T47" fmla="*/ 16 h 97"/>
                      <a:gd name="T48" fmla="*/ 21 w 161"/>
                      <a:gd name="T49" fmla="*/ 16 h 97"/>
                      <a:gd name="T50" fmla="*/ 21 w 161"/>
                      <a:gd name="T51" fmla="*/ 80 h 97"/>
                      <a:gd name="T52" fmla="*/ 0 w 161"/>
                      <a:gd name="T53" fmla="*/ 80 h 97"/>
                      <a:gd name="T54" fmla="*/ 0 w 161"/>
                      <a:gd name="T55" fmla="*/ 97 h 97"/>
                      <a:gd name="T56" fmla="*/ 81 w 161"/>
                      <a:gd name="T57" fmla="*/ 97 h 97"/>
                      <a:gd name="T58" fmla="*/ 81 w 161"/>
                      <a:gd name="T59" fmla="*/ 80 h 97"/>
                      <a:gd name="T60" fmla="*/ 61 w 161"/>
                      <a:gd name="T61" fmla="*/ 80 h 97"/>
                      <a:gd name="T62" fmla="*/ 61 w 161"/>
                      <a:gd name="T63" fmla="*/ 55 h 97"/>
                      <a:gd name="T64" fmla="*/ 61 w 161"/>
                      <a:gd name="T65" fmla="*/ 16 h 97"/>
                      <a:gd name="T66" fmla="*/ 78 w 161"/>
                      <a:gd name="T67" fmla="*/ 16 h 97"/>
                      <a:gd name="T68" fmla="*/ 87 w 161"/>
                      <a:gd name="T69" fmla="*/ 16 h 97"/>
                      <a:gd name="T70" fmla="*/ 94 w 161"/>
                      <a:gd name="T71" fmla="*/ 18 h 97"/>
                      <a:gd name="T72" fmla="*/ 99 w 161"/>
                      <a:gd name="T73" fmla="*/ 22 h 97"/>
                      <a:gd name="T74" fmla="*/ 101 w 161"/>
                      <a:gd name="T75" fmla="*/ 28 h 97"/>
                      <a:gd name="T76" fmla="*/ 101 w 161"/>
                      <a:gd name="T77" fmla="*/ 29 h 97"/>
                      <a:gd name="T78" fmla="*/ 99 w 161"/>
                      <a:gd name="T79" fmla="*/ 33 h 97"/>
                      <a:gd name="T80" fmla="*/ 93 w 161"/>
                      <a:gd name="T81" fmla="*/ 36 h 97"/>
                      <a:gd name="T82" fmla="*/ 86 w 161"/>
                      <a:gd name="T83" fmla="*/ 38 h 97"/>
                      <a:gd name="T84" fmla="*/ 75 w 161"/>
                      <a:gd name="T85" fmla="*/ 39 h 97"/>
                      <a:gd name="T86" fmla="*/ 61 w 161"/>
                      <a:gd name="T87" fmla="*/ 39 h 97"/>
                      <a:gd name="T88" fmla="*/ 61 w 161"/>
                      <a:gd name="T89"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97">
                        <a:moveTo>
                          <a:pt x="61" y="55"/>
                        </a:moveTo>
                        <a:lnTo>
                          <a:pt x="78" y="55"/>
                        </a:lnTo>
                        <a:lnTo>
                          <a:pt x="113" y="97"/>
                        </a:lnTo>
                        <a:lnTo>
                          <a:pt x="161" y="97"/>
                        </a:lnTo>
                        <a:lnTo>
                          <a:pt x="161" y="80"/>
                        </a:lnTo>
                        <a:lnTo>
                          <a:pt x="141" y="80"/>
                        </a:lnTo>
                        <a:lnTo>
                          <a:pt x="116" y="51"/>
                        </a:lnTo>
                        <a:lnTo>
                          <a:pt x="120" y="49"/>
                        </a:lnTo>
                        <a:lnTo>
                          <a:pt x="128" y="46"/>
                        </a:lnTo>
                        <a:lnTo>
                          <a:pt x="135" y="42"/>
                        </a:lnTo>
                        <a:lnTo>
                          <a:pt x="138" y="38"/>
                        </a:lnTo>
                        <a:lnTo>
                          <a:pt x="142" y="33"/>
                        </a:lnTo>
                        <a:lnTo>
                          <a:pt x="143" y="27"/>
                        </a:lnTo>
                        <a:lnTo>
                          <a:pt x="142" y="24"/>
                        </a:lnTo>
                        <a:lnTo>
                          <a:pt x="141" y="18"/>
                        </a:lnTo>
                        <a:lnTo>
                          <a:pt x="136" y="13"/>
                        </a:lnTo>
                        <a:lnTo>
                          <a:pt x="130" y="8"/>
                        </a:lnTo>
                        <a:lnTo>
                          <a:pt x="128" y="6"/>
                        </a:lnTo>
                        <a:lnTo>
                          <a:pt x="121" y="3"/>
                        </a:lnTo>
                        <a:lnTo>
                          <a:pt x="113" y="1"/>
                        </a:lnTo>
                        <a:lnTo>
                          <a:pt x="104" y="0"/>
                        </a:lnTo>
                        <a:lnTo>
                          <a:pt x="93" y="0"/>
                        </a:lnTo>
                        <a:lnTo>
                          <a:pt x="0" y="0"/>
                        </a:lnTo>
                        <a:lnTo>
                          <a:pt x="0" y="16"/>
                        </a:lnTo>
                        <a:lnTo>
                          <a:pt x="21" y="16"/>
                        </a:lnTo>
                        <a:lnTo>
                          <a:pt x="21" y="80"/>
                        </a:lnTo>
                        <a:lnTo>
                          <a:pt x="0" y="80"/>
                        </a:lnTo>
                        <a:lnTo>
                          <a:pt x="0" y="97"/>
                        </a:lnTo>
                        <a:lnTo>
                          <a:pt x="81" y="97"/>
                        </a:lnTo>
                        <a:lnTo>
                          <a:pt x="81" y="80"/>
                        </a:lnTo>
                        <a:lnTo>
                          <a:pt x="61" y="80"/>
                        </a:lnTo>
                        <a:lnTo>
                          <a:pt x="61" y="55"/>
                        </a:lnTo>
                        <a:close/>
                        <a:moveTo>
                          <a:pt x="61" y="16"/>
                        </a:moveTo>
                        <a:lnTo>
                          <a:pt x="78" y="16"/>
                        </a:lnTo>
                        <a:lnTo>
                          <a:pt x="87" y="16"/>
                        </a:lnTo>
                        <a:lnTo>
                          <a:pt x="94" y="18"/>
                        </a:lnTo>
                        <a:lnTo>
                          <a:pt x="99" y="22"/>
                        </a:lnTo>
                        <a:lnTo>
                          <a:pt x="101" y="28"/>
                        </a:lnTo>
                        <a:lnTo>
                          <a:pt x="101" y="29"/>
                        </a:lnTo>
                        <a:lnTo>
                          <a:pt x="99" y="33"/>
                        </a:lnTo>
                        <a:lnTo>
                          <a:pt x="93" y="36"/>
                        </a:lnTo>
                        <a:lnTo>
                          <a:pt x="86" y="38"/>
                        </a:lnTo>
                        <a:lnTo>
                          <a:pt x="75" y="39"/>
                        </a:lnTo>
                        <a:lnTo>
                          <a:pt x="61" y="39"/>
                        </a:lnTo>
                        <a:lnTo>
                          <a:pt x="61" y="16"/>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367" name="Freeform 140"/>
                  <p:cNvSpPr/>
                  <p:nvPr/>
                </p:nvSpPr>
                <p:spPr bwMode="auto">
                  <a:xfrm>
                    <a:off x="1086" y="1160"/>
                    <a:ext cx="161" cy="97"/>
                  </a:xfrm>
                  <a:custGeom>
                    <a:avLst/>
                    <a:gdLst>
                      <a:gd name="T0" fmla="*/ 61 w 161"/>
                      <a:gd name="T1" fmla="*/ 54 h 97"/>
                      <a:gd name="T2" fmla="*/ 79 w 161"/>
                      <a:gd name="T3" fmla="*/ 54 h 97"/>
                      <a:gd name="T4" fmla="*/ 114 w 161"/>
                      <a:gd name="T5" fmla="*/ 97 h 97"/>
                      <a:gd name="T6" fmla="*/ 161 w 161"/>
                      <a:gd name="T7" fmla="*/ 97 h 97"/>
                      <a:gd name="T8" fmla="*/ 161 w 161"/>
                      <a:gd name="T9" fmla="*/ 81 h 97"/>
                      <a:gd name="T10" fmla="*/ 141 w 161"/>
                      <a:gd name="T11" fmla="*/ 81 h 97"/>
                      <a:gd name="T12" fmla="*/ 115 w 161"/>
                      <a:gd name="T13" fmla="*/ 51 h 97"/>
                      <a:gd name="T14" fmla="*/ 121 w 161"/>
                      <a:gd name="T15" fmla="*/ 50 h 97"/>
                      <a:gd name="T16" fmla="*/ 129 w 161"/>
                      <a:gd name="T17" fmla="*/ 46 h 97"/>
                      <a:gd name="T18" fmla="*/ 135 w 161"/>
                      <a:gd name="T19" fmla="*/ 43 h 97"/>
                      <a:gd name="T20" fmla="*/ 139 w 161"/>
                      <a:gd name="T21" fmla="*/ 38 h 97"/>
                      <a:gd name="T22" fmla="*/ 141 w 161"/>
                      <a:gd name="T23" fmla="*/ 33 h 97"/>
                      <a:gd name="T24" fmla="*/ 143 w 161"/>
                      <a:gd name="T25" fmla="*/ 27 h 97"/>
                      <a:gd name="T26" fmla="*/ 143 w 161"/>
                      <a:gd name="T27" fmla="*/ 24 h 97"/>
                      <a:gd name="T28" fmla="*/ 140 w 161"/>
                      <a:gd name="T29" fmla="*/ 18 h 97"/>
                      <a:gd name="T30" fmla="*/ 137 w 161"/>
                      <a:gd name="T31" fmla="*/ 13 h 97"/>
                      <a:gd name="T32" fmla="*/ 131 w 161"/>
                      <a:gd name="T33" fmla="*/ 8 h 97"/>
                      <a:gd name="T34" fmla="*/ 128 w 161"/>
                      <a:gd name="T35" fmla="*/ 7 h 97"/>
                      <a:gd name="T36" fmla="*/ 122 w 161"/>
                      <a:gd name="T37" fmla="*/ 4 h 97"/>
                      <a:gd name="T38" fmla="*/ 113 w 161"/>
                      <a:gd name="T39" fmla="*/ 2 h 97"/>
                      <a:gd name="T40" fmla="*/ 104 w 161"/>
                      <a:gd name="T41" fmla="*/ 1 h 97"/>
                      <a:gd name="T42" fmla="*/ 93 w 161"/>
                      <a:gd name="T43" fmla="*/ 0 h 97"/>
                      <a:gd name="T44" fmla="*/ 0 w 161"/>
                      <a:gd name="T45" fmla="*/ 0 h 97"/>
                      <a:gd name="T46" fmla="*/ 0 w 161"/>
                      <a:gd name="T47" fmla="*/ 16 h 97"/>
                      <a:gd name="T48" fmla="*/ 21 w 161"/>
                      <a:gd name="T49" fmla="*/ 16 h 97"/>
                      <a:gd name="T50" fmla="*/ 21 w 161"/>
                      <a:gd name="T51" fmla="*/ 81 h 97"/>
                      <a:gd name="T52" fmla="*/ 0 w 161"/>
                      <a:gd name="T53" fmla="*/ 81 h 97"/>
                      <a:gd name="T54" fmla="*/ 0 w 161"/>
                      <a:gd name="T55" fmla="*/ 97 h 97"/>
                      <a:gd name="T56" fmla="*/ 80 w 161"/>
                      <a:gd name="T57" fmla="*/ 97 h 97"/>
                      <a:gd name="T58" fmla="*/ 80 w 161"/>
                      <a:gd name="T59" fmla="*/ 81 h 97"/>
                      <a:gd name="T60" fmla="*/ 61 w 161"/>
                      <a:gd name="T61" fmla="*/ 81 h 97"/>
                      <a:gd name="T62" fmla="*/ 61 w 161"/>
                      <a:gd name="T63" fmla="*/ 54 h 97"/>
                      <a:gd name="T64" fmla="*/ 61 w 161"/>
                      <a:gd name="T65" fmla="*/ 16 h 97"/>
                      <a:gd name="T66" fmla="*/ 79 w 161"/>
                      <a:gd name="T67" fmla="*/ 16 h 97"/>
                      <a:gd name="T68" fmla="*/ 87 w 161"/>
                      <a:gd name="T69" fmla="*/ 17 h 97"/>
                      <a:gd name="T70" fmla="*/ 95 w 161"/>
                      <a:gd name="T71" fmla="*/ 19 h 97"/>
                      <a:gd name="T72" fmla="*/ 98 w 161"/>
                      <a:gd name="T73" fmla="*/ 22 h 97"/>
                      <a:gd name="T74" fmla="*/ 101 w 161"/>
                      <a:gd name="T75" fmla="*/ 27 h 97"/>
                      <a:gd name="T76" fmla="*/ 101 w 161"/>
                      <a:gd name="T77" fmla="*/ 28 h 97"/>
                      <a:gd name="T78" fmla="*/ 98 w 161"/>
                      <a:gd name="T79" fmla="*/ 34 h 97"/>
                      <a:gd name="T80" fmla="*/ 94 w 161"/>
                      <a:gd name="T81" fmla="*/ 37 h 97"/>
                      <a:gd name="T82" fmla="*/ 86 w 161"/>
                      <a:gd name="T83" fmla="*/ 39 h 97"/>
                      <a:gd name="T84" fmla="*/ 76 w 161"/>
                      <a:gd name="T85" fmla="*/ 39 h 97"/>
                      <a:gd name="T86" fmla="*/ 61 w 161"/>
                      <a:gd name="T87" fmla="*/ 39 h 97"/>
                      <a:gd name="T88" fmla="*/ 61 w 161"/>
                      <a:gd name="T89" fmla="*/ 16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97">
                        <a:moveTo>
                          <a:pt x="61" y="54"/>
                        </a:moveTo>
                        <a:lnTo>
                          <a:pt x="79" y="54"/>
                        </a:lnTo>
                        <a:lnTo>
                          <a:pt x="114" y="97"/>
                        </a:lnTo>
                        <a:lnTo>
                          <a:pt x="161" y="97"/>
                        </a:lnTo>
                        <a:lnTo>
                          <a:pt x="161" y="81"/>
                        </a:lnTo>
                        <a:lnTo>
                          <a:pt x="141" y="81"/>
                        </a:lnTo>
                        <a:lnTo>
                          <a:pt x="115" y="51"/>
                        </a:lnTo>
                        <a:lnTo>
                          <a:pt x="121" y="50"/>
                        </a:lnTo>
                        <a:lnTo>
                          <a:pt x="129" y="46"/>
                        </a:lnTo>
                        <a:lnTo>
                          <a:pt x="135" y="43"/>
                        </a:lnTo>
                        <a:lnTo>
                          <a:pt x="139" y="38"/>
                        </a:lnTo>
                        <a:lnTo>
                          <a:pt x="141" y="33"/>
                        </a:lnTo>
                        <a:lnTo>
                          <a:pt x="143" y="27"/>
                        </a:lnTo>
                        <a:lnTo>
                          <a:pt x="143" y="24"/>
                        </a:lnTo>
                        <a:lnTo>
                          <a:pt x="140" y="18"/>
                        </a:lnTo>
                        <a:lnTo>
                          <a:pt x="137" y="13"/>
                        </a:lnTo>
                        <a:lnTo>
                          <a:pt x="131" y="8"/>
                        </a:lnTo>
                        <a:lnTo>
                          <a:pt x="128" y="7"/>
                        </a:lnTo>
                        <a:lnTo>
                          <a:pt x="122" y="4"/>
                        </a:lnTo>
                        <a:lnTo>
                          <a:pt x="113" y="2"/>
                        </a:lnTo>
                        <a:lnTo>
                          <a:pt x="104" y="1"/>
                        </a:lnTo>
                        <a:lnTo>
                          <a:pt x="93" y="0"/>
                        </a:lnTo>
                        <a:lnTo>
                          <a:pt x="0" y="0"/>
                        </a:lnTo>
                        <a:lnTo>
                          <a:pt x="0" y="16"/>
                        </a:lnTo>
                        <a:lnTo>
                          <a:pt x="21" y="16"/>
                        </a:lnTo>
                        <a:lnTo>
                          <a:pt x="21" y="81"/>
                        </a:lnTo>
                        <a:lnTo>
                          <a:pt x="0" y="81"/>
                        </a:lnTo>
                        <a:lnTo>
                          <a:pt x="0" y="97"/>
                        </a:lnTo>
                        <a:lnTo>
                          <a:pt x="80" y="97"/>
                        </a:lnTo>
                        <a:lnTo>
                          <a:pt x="80" y="81"/>
                        </a:lnTo>
                        <a:lnTo>
                          <a:pt x="61" y="81"/>
                        </a:lnTo>
                        <a:lnTo>
                          <a:pt x="61" y="54"/>
                        </a:lnTo>
                        <a:close/>
                        <a:moveTo>
                          <a:pt x="61" y="16"/>
                        </a:moveTo>
                        <a:lnTo>
                          <a:pt x="79" y="16"/>
                        </a:lnTo>
                        <a:lnTo>
                          <a:pt x="87" y="17"/>
                        </a:lnTo>
                        <a:lnTo>
                          <a:pt x="95" y="19"/>
                        </a:lnTo>
                        <a:lnTo>
                          <a:pt x="98" y="22"/>
                        </a:lnTo>
                        <a:lnTo>
                          <a:pt x="101" y="27"/>
                        </a:lnTo>
                        <a:lnTo>
                          <a:pt x="101" y="28"/>
                        </a:lnTo>
                        <a:lnTo>
                          <a:pt x="98" y="34"/>
                        </a:lnTo>
                        <a:lnTo>
                          <a:pt x="94" y="37"/>
                        </a:lnTo>
                        <a:lnTo>
                          <a:pt x="86" y="39"/>
                        </a:lnTo>
                        <a:lnTo>
                          <a:pt x="76" y="39"/>
                        </a:lnTo>
                        <a:lnTo>
                          <a:pt x="61" y="39"/>
                        </a:lnTo>
                        <a:lnTo>
                          <a:pt x="61" y="16"/>
                        </a:lnTo>
                        <a:close/>
                      </a:path>
                    </a:pathLst>
                  </a:custGeom>
                  <a:solidFill>
                    <a:srgbClr val="FFFFFF"/>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3368" name="Text Box 141"/>
                <p:cNvSpPr>
                  <a:spLocks noChangeArrowheads="1"/>
                </p:cNvSpPr>
                <p:nvPr/>
              </p:nvSpPr>
              <p:spPr bwMode="auto">
                <a:xfrm>
                  <a:off x="4822" y="2268"/>
                  <a:ext cx="313" cy="1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200" b="1">
                      <a:latin typeface="Times New Roman" panose="02020603050405020304" pitchFamily="18" charset="0"/>
                      <a:ea typeface="宋体" panose="02010600030101010101" pitchFamily="2" charset="-122"/>
                    </a:rPr>
                    <a:t>GSR</a:t>
                  </a:r>
                  <a:endParaRPr kumimoji="1" lang="en-US" altLang="zh-CN" sz="1200" b="1">
                    <a:latin typeface="Times New Roman" panose="02020603050405020304" pitchFamily="18" charset="0"/>
                    <a:ea typeface="宋体" panose="02010600030101010101" pitchFamily="2" charset="-122"/>
                  </a:endParaRPr>
                </a:p>
              </p:txBody>
            </p:sp>
          </p:grpSp>
          <p:grpSp>
            <p:nvGrpSpPr>
              <p:cNvPr id="3369" name="Group 297"/>
              <p:cNvGrpSpPr/>
              <p:nvPr/>
            </p:nvGrpSpPr>
            <p:grpSpPr bwMode="auto">
              <a:xfrm>
                <a:off x="4370" y="2474"/>
                <a:ext cx="954" cy="334"/>
                <a:chOff x="4508" y="2672"/>
                <a:chExt cx="1030" cy="390"/>
              </a:xfrm>
            </p:grpSpPr>
            <p:pic>
              <p:nvPicPr>
                <p:cNvPr id="3370" name="Picture 143" descr="齿轮"/>
                <p:cNvPicPr preferRelativeResize="0">
                  <a:picLocks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508" y="2672"/>
                  <a:ext cx="469" cy="3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1" name="Text Box 144"/>
                <p:cNvSpPr>
                  <a:spLocks noChangeArrowheads="1"/>
                </p:cNvSpPr>
                <p:nvPr/>
              </p:nvSpPr>
              <p:spPr bwMode="auto">
                <a:xfrm>
                  <a:off x="4872" y="2767"/>
                  <a:ext cx="666"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200" b="1">
                      <a:latin typeface="Times New Roman" panose="02020603050405020304" pitchFamily="18" charset="0"/>
                      <a:ea typeface="宋体" panose="02010600030101010101" pitchFamily="2" charset="-122"/>
                    </a:rPr>
                    <a:t>NGN</a:t>
                  </a:r>
                  <a:r>
                    <a:rPr kumimoji="1" lang="zh-CN" altLang="en-US" sz="1200" b="1">
                      <a:latin typeface="Times New Roman" panose="02020603050405020304" pitchFamily="18" charset="0"/>
                      <a:ea typeface="宋体" panose="02010600030101010101" pitchFamily="2" charset="-122"/>
                    </a:rPr>
                    <a:t>软交换</a:t>
                  </a:r>
                  <a:endParaRPr kumimoji="1" lang="zh-CN" altLang="en-US" sz="1200" b="1">
                    <a:latin typeface="Times New Roman" panose="02020603050405020304" pitchFamily="18" charset="0"/>
                    <a:ea typeface="宋体" panose="02010600030101010101" pitchFamily="2" charset="-122"/>
                  </a:endParaRPr>
                </a:p>
              </p:txBody>
            </p:sp>
          </p:grpSp>
          <p:grpSp>
            <p:nvGrpSpPr>
              <p:cNvPr id="3372" name="Group 300"/>
              <p:cNvGrpSpPr/>
              <p:nvPr/>
            </p:nvGrpSpPr>
            <p:grpSpPr bwMode="auto">
              <a:xfrm>
                <a:off x="4568" y="1366"/>
                <a:ext cx="453" cy="294"/>
                <a:chOff x="4638" y="1140"/>
                <a:chExt cx="495" cy="366"/>
              </a:xfrm>
            </p:grpSpPr>
            <p:pic>
              <p:nvPicPr>
                <p:cNvPr id="3373" name="Picture 146" descr="GSN-1"/>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638" y="1140"/>
                  <a:ext cx="208" cy="3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74" name="Text Box 147"/>
                <p:cNvSpPr>
                  <a:spLocks noChangeArrowheads="1"/>
                </p:cNvSpPr>
                <p:nvPr/>
              </p:nvSpPr>
              <p:spPr bwMode="auto">
                <a:xfrm>
                  <a:off x="4872" y="1240"/>
                  <a:ext cx="261" cy="21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en-US" altLang="zh-CN" sz="1200" b="1">
                      <a:latin typeface="Times New Roman" panose="02020603050405020304" pitchFamily="18" charset="0"/>
                      <a:ea typeface="宋体" panose="02010600030101010101" pitchFamily="2" charset="-122"/>
                    </a:rPr>
                    <a:t>3G</a:t>
                  </a:r>
                  <a:endParaRPr kumimoji="1" lang="en-US" altLang="zh-CN" sz="1200" b="1">
                    <a:latin typeface="Times New Roman" panose="02020603050405020304" pitchFamily="18" charset="0"/>
                    <a:ea typeface="宋体" panose="02010600030101010101" pitchFamily="2" charset="-122"/>
                  </a:endParaRPr>
                </a:p>
              </p:txBody>
            </p:sp>
          </p:grpSp>
          <p:sp>
            <p:nvSpPr>
              <p:cNvPr id="3375" name="Line 148"/>
              <p:cNvSpPr>
                <a:spLocks noChangeShapeType="1"/>
              </p:cNvSpPr>
              <p:nvPr/>
            </p:nvSpPr>
            <p:spPr bwMode="auto">
              <a:xfrm flipV="1">
                <a:off x="3696" y="1161"/>
                <a:ext cx="796" cy="793"/>
              </a:xfrm>
              <a:prstGeom prst="line">
                <a:avLst/>
              </a:prstGeom>
              <a:noFill/>
              <a:ln w="28575"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76" name="Line 149"/>
              <p:cNvSpPr>
                <a:spLocks noChangeShapeType="1"/>
              </p:cNvSpPr>
              <p:nvPr/>
            </p:nvSpPr>
            <p:spPr bwMode="auto">
              <a:xfrm flipV="1">
                <a:off x="3696" y="1569"/>
                <a:ext cx="886" cy="441"/>
              </a:xfrm>
              <a:prstGeom prst="line">
                <a:avLst/>
              </a:prstGeom>
              <a:noFill/>
              <a:ln w="28575"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77" name="Line 150"/>
              <p:cNvSpPr>
                <a:spLocks noChangeShapeType="1"/>
              </p:cNvSpPr>
              <p:nvPr/>
            </p:nvSpPr>
            <p:spPr bwMode="auto">
              <a:xfrm flipV="1">
                <a:off x="3696" y="1977"/>
                <a:ext cx="886" cy="97"/>
              </a:xfrm>
              <a:prstGeom prst="line">
                <a:avLst/>
              </a:prstGeom>
              <a:noFill/>
              <a:ln w="28575"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78" name="Line 151"/>
              <p:cNvSpPr>
                <a:spLocks noChangeShapeType="1"/>
              </p:cNvSpPr>
              <p:nvPr/>
            </p:nvSpPr>
            <p:spPr bwMode="auto">
              <a:xfrm>
                <a:off x="3696" y="2122"/>
                <a:ext cx="841" cy="173"/>
              </a:xfrm>
              <a:prstGeom prst="line">
                <a:avLst/>
              </a:prstGeom>
              <a:noFill/>
              <a:ln w="28575"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79" name="Line 152"/>
              <p:cNvSpPr>
                <a:spLocks noChangeShapeType="1"/>
              </p:cNvSpPr>
              <p:nvPr/>
            </p:nvSpPr>
            <p:spPr bwMode="auto">
              <a:xfrm>
                <a:off x="3696" y="2170"/>
                <a:ext cx="744" cy="480"/>
              </a:xfrm>
              <a:prstGeom prst="line">
                <a:avLst/>
              </a:prstGeom>
              <a:noFill/>
              <a:ln w="28575" cap="flat" algn="ctr">
                <a:solidFill>
                  <a:srgbClr val="99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80" name="Text Box 153"/>
              <p:cNvSpPr>
                <a:spLocks noChangeArrowheads="1"/>
              </p:cNvSpPr>
              <p:nvPr/>
            </p:nvSpPr>
            <p:spPr bwMode="auto">
              <a:xfrm>
                <a:off x="4425" y="2703"/>
                <a:ext cx="696"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50000"/>
                  </a:lnSpc>
                  <a:buClr>
                    <a:schemeClr val="tx1"/>
                  </a:buClr>
                  <a:buSzPct val="100000"/>
                </a:pPr>
                <a:r>
                  <a:rPr kumimoji="1" lang="zh-CN" altLang="en-US" b="1">
                    <a:solidFill>
                      <a:srgbClr val="0000CC"/>
                    </a:solidFill>
                    <a:latin typeface="Arial" panose="020B0604020202020204" pitchFamily="34" charset="0"/>
                    <a:ea typeface="宋体" panose="02010600030101010101" pitchFamily="2" charset="-122"/>
                  </a:rPr>
                  <a:t>核心交换</a:t>
                </a:r>
                <a:endParaRPr kumimoji="1" lang="zh-CN" altLang="en-US" b="1">
                  <a:solidFill>
                    <a:srgbClr val="0000CC"/>
                  </a:solidFill>
                  <a:latin typeface="Arial" panose="020B0604020202020204" pitchFamily="34" charset="0"/>
                  <a:ea typeface="宋体" panose="02010600030101010101" pitchFamily="2" charset="-122"/>
                </a:endParaRPr>
              </a:p>
            </p:txBody>
          </p:sp>
          <p:sp>
            <p:nvSpPr>
              <p:cNvPr id="3381" name="Text Box 154"/>
              <p:cNvSpPr>
                <a:spLocks noChangeArrowheads="1"/>
              </p:cNvSpPr>
              <p:nvPr/>
            </p:nvSpPr>
            <p:spPr bwMode="auto">
              <a:xfrm>
                <a:off x="2491" y="2749"/>
                <a:ext cx="696" cy="3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50000"/>
                  </a:lnSpc>
                  <a:buClr>
                    <a:schemeClr val="tx1"/>
                  </a:buClr>
                  <a:buSzPct val="100000"/>
                </a:pPr>
                <a:r>
                  <a:rPr kumimoji="1" lang="zh-CN" altLang="en-US" b="1">
                    <a:solidFill>
                      <a:srgbClr val="0000CC"/>
                    </a:solidFill>
                    <a:latin typeface="Arial" panose="020B0604020202020204" pitchFamily="34" charset="0"/>
                    <a:ea typeface="宋体" panose="02010600030101010101" pitchFamily="2" charset="-122"/>
                  </a:rPr>
                  <a:t>业务传送</a:t>
                </a:r>
                <a:endParaRPr kumimoji="1" lang="zh-CN" altLang="en-US" b="1">
                  <a:solidFill>
                    <a:srgbClr val="0000CC"/>
                  </a:solidFill>
                  <a:latin typeface="Arial" panose="020B0604020202020204" pitchFamily="34" charset="0"/>
                  <a:ea typeface="宋体" panose="02010600030101010101" pitchFamily="2" charset="-122"/>
                </a:endParaRPr>
              </a:p>
            </p:txBody>
          </p:sp>
          <p:sp>
            <p:nvSpPr>
              <p:cNvPr id="3382" name="Line 155"/>
              <p:cNvSpPr>
                <a:spLocks noChangeShapeType="1"/>
              </p:cNvSpPr>
              <p:nvPr/>
            </p:nvSpPr>
            <p:spPr bwMode="auto">
              <a:xfrm>
                <a:off x="232" y="2795"/>
                <a:ext cx="5324" cy="0"/>
              </a:xfrm>
              <a:prstGeom prst="line">
                <a:avLst/>
              </a:prstGeom>
              <a:noFill/>
              <a:ln w="9525" cap="flat" algn="ctr">
                <a:solidFill>
                  <a:srgbClr val="9966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383" name="Text Box 156"/>
            <p:cNvSpPr>
              <a:spLocks noChangeArrowheads="1"/>
            </p:cNvSpPr>
            <p:nvPr/>
          </p:nvSpPr>
          <p:spPr bwMode="auto">
            <a:xfrm>
              <a:off x="212" y="1516"/>
              <a:ext cx="431" cy="109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50000"/>
                </a:lnSpc>
                <a:buClr>
                  <a:schemeClr val="tx1"/>
                </a:buClr>
                <a:buSzPct val="100000"/>
              </a:pPr>
              <a:r>
                <a:rPr kumimoji="1" lang="zh-CN" altLang="en-US" sz="1200" b="1">
                  <a:effectLst>
                    <a:outerShdw blurRad="38100" dist="38100" dir="2700000" algn="tl">
                      <a:srgbClr val="C0C0C0"/>
                    </a:outerShdw>
                  </a:effectLst>
                  <a:latin typeface="Arial" panose="020B0604020202020204" pitchFamily="34" charset="0"/>
                  <a:ea typeface="宋体" panose="02010600030101010101" pitchFamily="2" charset="-122"/>
                </a:rPr>
                <a:t>业务</a:t>
              </a:r>
              <a:endParaRPr kumimoji="1" lang="zh-CN" altLang="en-US" sz="1200" b="1">
                <a:effectLst>
                  <a:outerShdw blurRad="38100" dist="38100" dir="2700000" algn="tl">
                    <a:srgbClr val="C0C0C0"/>
                  </a:outerShdw>
                </a:effectLst>
                <a:latin typeface="Arial" panose="020B0604020202020204" pitchFamily="34" charset="0"/>
                <a:ea typeface="宋体" panose="02010600030101010101" pitchFamily="2" charset="-122"/>
              </a:endParaRPr>
            </a:p>
            <a:p>
              <a:pPr algn="ctr" eaLnBrk="0" hangingPunct="0">
                <a:lnSpc>
                  <a:spcPct val="150000"/>
                </a:lnSpc>
                <a:buClr>
                  <a:schemeClr val="tx1"/>
                </a:buClr>
                <a:buSzPct val="100000"/>
              </a:pPr>
              <a:r>
                <a:rPr kumimoji="1" lang="en-US" altLang="zh-CN" sz="1200" b="1">
                  <a:latin typeface="Arial" panose="020B0604020202020204" pitchFamily="34" charset="0"/>
                  <a:ea typeface="宋体" panose="02010600030101010101" pitchFamily="2" charset="-122"/>
                </a:rPr>
                <a:t>N*64K</a:t>
              </a:r>
              <a:endParaRPr kumimoji="1" lang="en-US" altLang="zh-CN" sz="1200" b="1">
                <a:latin typeface="Arial" panose="020B0604020202020204" pitchFamily="34" charset="0"/>
                <a:ea typeface="宋体" panose="02010600030101010101" pitchFamily="2" charset="-122"/>
              </a:endParaRPr>
            </a:p>
            <a:p>
              <a:pPr algn="ctr" eaLnBrk="0" hangingPunct="0">
                <a:lnSpc>
                  <a:spcPct val="150000"/>
                </a:lnSpc>
                <a:buClr>
                  <a:schemeClr val="tx1"/>
                </a:buClr>
                <a:buSzPct val="100000"/>
              </a:pPr>
              <a:r>
                <a:rPr kumimoji="1" lang="en-US" altLang="zh-CN" sz="1200" b="1">
                  <a:latin typeface="Arial" panose="020B0604020202020204" pitchFamily="34" charset="0"/>
                  <a:ea typeface="宋体" panose="02010600030101010101" pitchFamily="2" charset="-122"/>
                </a:rPr>
                <a:t>2M</a:t>
              </a:r>
              <a:endParaRPr kumimoji="1" lang="en-US" altLang="zh-CN" sz="1200" b="1">
                <a:latin typeface="Arial" panose="020B0604020202020204" pitchFamily="34" charset="0"/>
                <a:ea typeface="宋体" panose="02010600030101010101" pitchFamily="2" charset="-122"/>
              </a:endParaRPr>
            </a:p>
            <a:p>
              <a:pPr algn="ctr" eaLnBrk="0" hangingPunct="0">
                <a:lnSpc>
                  <a:spcPct val="150000"/>
                </a:lnSpc>
                <a:buClr>
                  <a:schemeClr val="tx1"/>
                </a:buClr>
                <a:buSzPct val="100000"/>
              </a:pPr>
              <a:r>
                <a:rPr kumimoji="1" lang="en-US" altLang="zh-CN" sz="1200" b="1">
                  <a:latin typeface="Arial" panose="020B0604020202020204" pitchFamily="34" charset="0"/>
                  <a:ea typeface="宋体" panose="02010600030101010101" pitchFamily="2" charset="-122"/>
                </a:rPr>
                <a:t>ADSL</a:t>
              </a:r>
              <a:endParaRPr kumimoji="1" lang="en-US" altLang="zh-CN" sz="1200" b="1">
                <a:latin typeface="Arial" panose="020B0604020202020204" pitchFamily="34" charset="0"/>
                <a:ea typeface="宋体" panose="02010600030101010101" pitchFamily="2" charset="-122"/>
              </a:endParaRPr>
            </a:p>
            <a:p>
              <a:pPr algn="ctr" eaLnBrk="0" hangingPunct="0">
                <a:lnSpc>
                  <a:spcPct val="150000"/>
                </a:lnSpc>
                <a:buClr>
                  <a:schemeClr val="tx1"/>
                </a:buClr>
                <a:buSzPct val="100000"/>
              </a:pPr>
              <a:r>
                <a:rPr kumimoji="1" lang="en-US" altLang="zh-CN" sz="1200" b="1">
                  <a:latin typeface="Arial" panose="020B0604020202020204" pitchFamily="34" charset="0"/>
                  <a:ea typeface="宋体" panose="02010600030101010101" pitchFamily="2" charset="-122"/>
                </a:rPr>
                <a:t>LAN</a:t>
              </a:r>
              <a:endParaRPr kumimoji="1" lang="en-US" altLang="zh-CN" sz="1200" b="1">
                <a:latin typeface="Arial" panose="020B0604020202020204" pitchFamily="34" charset="0"/>
                <a:ea typeface="宋体" panose="02010600030101010101" pitchFamily="2" charset="-122"/>
              </a:endParaRPr>
            </a:p>
            <a:p>
              <a:pPr algn="ctr" eaLnBrk="0" hangingPunct="0">
                <a:lnSpc>
                  <a:spcPct val="150000"/>
                </a:lnSpc>
                <a:buClr>
                  <a:schemeClr val="tx1"/>
                </a:buClr>
                <a:buSzPct val="100000"/>
              </a:pPr>
              <a:r>
                <a:rPr kumimoji="1" lang="en-US" altLang="zh-CN" sz="1200" b="1">
                  <a:latin typeface="Arial" panose="020B0604020202020204" pitchFamily="34" charset="0"/>
                  <a:ea typeface="宋体" panose="02010600030101010101" pitchFamily="2" charset="-122"/>
                </a:rPr>
                <a:t>VPN</a:t>
              </a:r>
              <a:endParaRPr kumimoji="1" lang="en-US" altLang="zh-CN" sz="1200" b="1">
                <a:latin typeface="Arial" panose="020B0604020202020204" pitchFamily="34" charset="0"/>
                <a:ea typeface="宋体" panose="02010600030101010101" pitchFamily="2" charset="-122"/>
              </a:endParaRPr>
            </a:p>
          </p:txBody>
        </p:sp>
      </p:grpSp>
      <p:grpSp>
        <p:nvGrpSpPr>
          <p:cNvPr id="3384" name="Group 312"/>
          <p:cNvGrpSpPr/>
          <p:nvPr/>
        </p:nvGrpSpPr>
        <p:grpSpPr bwMode="auto">
          <a:xfrm>
            <a:off x="1428750" y="4329113"/>
            <a:ext cx="5897563" cy="2808287"/>
            <a:chOff x="1000" y="2508"/>
            <a:chExt cx="3715" cy="1769"/>
          </a:xfrm>
        </p:grpSpPr>
        <p:grpSp>
          <p:nvGrpSpPr>
            <p:cNvPr id="3385" name="Group 313"/>
            <p:cNvGrpSpPr/>
            <p:nvPr/>
          </p:nvGrpSpPr>
          <p:grpSpPr bwMode="auto">
            <a:xfrm rot="3480000">
              <a:off x="2331" y="2318"/>
              <a:ext cx="1769" cy="2150"/>
              <a:chOff x="5580063" y="1982788"/>
              <a:chExt cx="2808287" cy="3413125"/>
            </a:xfrm>
          </p:grpSpPr>
          <p:sp>
            <p:nvSpPr>
              <p:cNvPr id="3386" name="Line 81"/>
              <p:cNvSpPr>
                <a:spLocks noChangeShapeType="1"/>
              </p:cNvSpPr>
              <p:nvPr/>
            </p:nvSpPr>
            <p:spPr bwMode="auto">
              <a:xfrm flipV="1">
                <a:off x="5867400" y="4589463"/>
                <a:ext cx="576263" cy="576262"/>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87" name="Line 82"/>
              <p:cNvSpPr>
                <a:spLocks noChangeShapeType="1"/>
              </p:cNvSpPr>
              <p:nvPr/>
            </p:nvSpPr>
            <p:spPr bwMode="auto">
              <a:xfrm>
                <a:off x="5867400" y="5165725"/>
                <a:ext cx="936625" cy="0"/>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88" name="Line 83"/>
              <p:cNvSpPr>
                <a:spLocks noChangeShapeType="1"/>
              </p:cNvSpPr>
              <p:nvPr/>
            </p:nvSpPr>
            <p:spPr bwMode="auto">
              <a:xfrm flipV="1">
                <a:off x="6804025" y="3581400"/>
                <a:ext cx="647700" cy="1584325"/>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89" name="Line 84"/>
              <p:cNvSpPr>
                <a:spLocks noChangeShapeType="1"/>
              </p:cNvSpPr>
              <p:nvPr/>
            </p:nvSpPr>
            <p:spPr bwMode="auto">
              <a:xfrm flipV="1">
                <a:off x="6516688" y="3581400"/>
                <a:ext cx="863600" cy="1008063"/>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90" name="Line 85"/>
              <p:cNvSpPr>
                <a:spLocks noChangeShapeType="1"/>
              </p:cNvSpPr>
              <p:nvPr/>
            </p:nvSpPr>
            <p:spPr bwMode="auto">
              <a:xfrm>
                <a:off x="6516688" y="4589463"/>
                <a:ext cx="287337" cy="576262"/>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91" name="Line 86"/>
              <p:cNvSpPr>
                <a:spLocks noChangeShapeType="1"/>
              </p:cNvSpPr>
              <p:nvPr/>
            </p:nvSpPr>
            <p:spPr bwMode="auto">
              <a:xfrm>
                <a:off x="7019925" y="2860675"/>
                <a:ext cx="360363" cy="649288"/>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92" name="Line 87"/>
              <p:cNvSpPr>
                <a:spLocks noChangeShapeType="1"/>
              </p:cNvSpPr>
              <p:nvPr/>
            </p:nvSpPr>
            <p:spPr bwMode="auto">
              <a:xfrm flipH="1">
                <a:off x="7451725" y="3005138"/>
                <a:ext cx="649288" cy="576262"/>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93" name="Line 88"/>
              <p:cNvSpPr>
                <a:spLocks noChangeShapeType="1"/>
              </p:cNvSpPr>
              <p:nvPr/>
            </p:nvSpPr>
            <p:spPr bwMode="auto">
              <a:xfrm flipH="1">
                <a:off x="7019925" y="2212975"/>
                <a:ext cx="360363" cy="647700"/>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94" name="Line 89"/>
              <p:cNvSpPr>
                <a:spLocks noChangeShapeType="1"/>
              </p:cNvSpPr>
              <p:nvPr/>
            </p:nvSpPr>
            <p:spPr bwMode="auto">
              <a:xfrm>
                <a:off x="7380288" y="2212975"/>
                <a:ext cx="792162" cy="792163"/>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95" name="Line 90"/>
              <p:cNvSpPr>
                <a:spLocks noChangeShapeType="1"/>
              </p:cNvSpPr>
              <p:nvPr/>
            </p:nvSpPr>
            <p:spPr bwMode="auto">
              <a:xfrm>
                <a:off x="7019925" y="2860675"/>
                <a:ext cx="1152525" cy="144463"/>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96" name="Line 91"/>
              <p:cNvSpPr>
                <a:spLocks noChangeShapeType="1"/>
              </p:cNvSpPr>
              <p:nvPr/>
            </p:nvSpPr>
            <p:spPr bwMode="auto">
              <a:xfrm>
                <a:off x="7380288" y="2212975"/>
                <a:ext cx="71437" cy="1368425"/>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97" name="Line 92"/>
              <p:cNvSpPr>
                <a:spLocks noChangeShapeType="1"/>
              </p:cNvSpPr>
              <p:nvPr/>
            </p:nvSpPr>
            <p:spPr bwMode="auto">
              <a:xfrm flipH="1">
                <a:off x="6516688" y="2860675"/>
                <a:ext cx="503237" cy="1728788"/>
              </a:xfrm>
              <a:prstGeom prst="line">
                <a:avLst/>
              </a:prstGeom>
              <a:noFill/>
              <a:ln w="38100" cap="flat" algn="ctr">
                <a:solidFill>
                  <a:srgbClr val="3333CC"/>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398" name="Text Box 95"/>
              <p:cNvSpPr>
                <a:spLocks noChangeArrowheads="1"/>
              </p:cNvSpPr>
              <p:nvPr/>
            </p:nvSpPr>
            <p:spPr bwMode="auto">
              <a:xfrm>
                <a:off x="7851775" y="2701925"/>
                <a:ext cx="5365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2800">
                    <a:solidFill>
                      <a:srgbClr val="FF0000"/>
                    </a:solidFill>
                    <a:latin typeface="新宋体" panose="02010609030101010101" pitchFamily="49" charset="-122"/>
                    <a:ea typeface="新宋体" panose="02010609030101010101" pitchFamily="49" charset="-122"/>
                  </a:rPr>
                  <a:t>★</a:t>
                </a:r>
                <a:endParaRPr kumimoji="1" lang="zh-CN" altLang="en-US" sz="2800">
                  <a:solidFill>
                    <a:srgbClr val="FF0000"/>
                  </a:solidFill>
                  <a:latin typeface="新宋体" panose="02010609030101010101" pitchFamily="49" charset="-122"/>
                  <a:ea typeface="新宋体" panose="02010609030101010101" pitchFamily="49" charset="-122"/>
                </a:endParaRPr>
              </a:p>
            </p:txBody>
          </p:sp>
          <p:sp>
            <p:nvSpPr>
              <p:cNvPr id="3399" name="Text Box 96"/>
              <p:cNvSpPr>
                <a:spLocks noChangeArrowheads="1"/>
              </p:cNvSpPr>
              <p:nvPr/>
            </p:nvSpPr>
            <p:spPr bwMode="auto">
              <a:xfrm>
                <a:off x="5580063" y="4876800"/>
                <a:ext cx="5365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2800">
                    <a:solidFill>
                      <a:srgbClr val="FF0000"/>
                    </a:solidFill>
                    <a:latin typeface="新宋体" panose="02010609030101010101" pitchFamily="49" charset="-122"/>
                    <a:ea typeface="新宋体" panose="02010609030101010101" pitchFamily="49" charset="-122"/>
                  </a:rPr>
                  <a:t>★</a:t>
                </a:r>
                <a:endParaRPr kumimoji="1" lang="zh-CN" altLang="en-US" sz="2800">
                  <a:solidFill>
                    <a:srgbClr val="FF0000"/>
                  </a:solidFill>
                  <a:latin typeface="新宋体" panose="02010609030101010101" pitchFamily="49" charset="-122"/>
                  <a:ea typeface="新宋体" panose="02010609030101010101" pitchFamily="49" charset="-122"/>
                </a:endParaRPr>
              </a:p>
            </p:txBody>
          </p:sp>
          <p:sp>
            <p:nvSpPr>
              <p:cNvPr id="3400" name="Text Box 97"/>
              <p:cNvSpPr>
                <a:spLocks noChangeArrowheads="1"/>
              </p:cNvSpPr>
              <p:nvPr/>
            </p:nvSpPr>
            <p:spPr bwMode="auto">
              <a:xfrm>
                <a:off x="6227763" y="4302125"/>
                <a:ext cx="536575"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2800">
                    <a:solidFill>
                      <a:srgbClr val="FF0000"/>
                    </a:solidFill>
                    <a:latin typeface="新宋体" panose="02010609030101010101" pitchFamily="49" charset="-122"/>
                    <a:ea typeface="新宋体" panose="02010609030101010101" pitchFamily="49" charset="-122"/>
                  </a:rPr>
                  <a:t>★</a:t>
                </a:r>
                <a:endParaRPr kumimoji="1" lang="zh-CN" altLang="en-US" sz="2800">
                  <a:solidFill>
                    <a:srgbClr val="FF0000"/>
                  </a:solidFill>
                  <a:latin typeface="新宋体" panose="02010609030101010101" pitchFamily="49" charset="-122"/>
                  <a:ea typeface="新宋体" panose="02010609030101010101" pitchFamily="49" charset="-122"/>
                </a:endParaRPr>
              </a:p>
            </p:txBody>
          </p:sp>
          <p:sp>
            <p:nvSpPr>
              <p:cNvPr id="3401" name="Text Box 98"/>
              <p:cNvSpPr>
                <a:spLocks noChangeArrowheads="1"/>
              </p:cNvSpPr>
              <p:nvPr/>
            </p:nvSpPr>
            <p:spPr bwMode="auto">
              <a:xfrm>
                <a:off x="6516688" y="4862513"/>
                <a:ext cx="5365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2800">
                    <a:solidFill>
                      <a:srgbClr val="FF0000"/>
                    </a:solidFill>
                    <a:latin typeface="新宋体" panose="02010609030101010101" pitchFamily="49" charset="-122"/>
                    <a:ea typeface="新宋体" panose="02010609030101010101" pitchFamily="49" charset="-122"/>
                  </a:rPr>
                  <a:t>★</a:t>
                </a:r>
                <a:endParaRPr kumimoji="1" lang="zh-CN" altLang="en-US" sz="2800">
                  <a:solidFill>
                    <a:srgbClr val="FF0000"/>
                  </a:solidFill>
                  <a:latin typeface="新宋体" panose="02010609030101010101" pitchFamily="49" charset="-122"/>
                  <a:ea typeface="新宋体" panose="02010609030101010101" pitchFamily="49" charset="-122"/>
                </a:endParaRPr>
              </a:p>
            </p:txBody>
          </p:sp>
          <p:sp>
            <p:nvSpPr>
              <p:cNvPr id="3402" name="Text Box 99"/>
              <p:cNvSpPr>
                <a:spLocks noChangeArrowheads="1"/>
              </p:cNvSpPr>
              <p:nvPr/>
            </p:nvSpPr>
            <p:spPr bwMode="auto">
              <a:xfrm>
                <a:off x="7164388" y="3294063"/>
                <a:ext cx="5365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2800">
                    <a:solidFill>
                      <a:srgbClr val="FF0000"/>
                    </a:solidFill>
                    <a:latin typeface="新宋体" panose="02010609030101010101" pitchFamily="49" charset="-122"/>
                    <a:ea typeface="新宋体" panose="02010609030101010101" pitchFamily="49" charset="-122"/>
                  </a:rPr>
                  <a:t>★</a:t>
                </a:r>
                <a:endParaRPr kumimoji="1" lang="zh-CN" altLang="en-US" sz="2800">
                  <a:solidFill>
                    <a:srgbClr val="FF0000"/>
                  </a:solidFill>
                  <a:latin typeface="新宋体" panose="02010609030101010101" pitchFamily="49" charset="-122"/>
                  <a:ea typeface="新宋体" panose="02010609030101010101" pitchFamily="49" charset="-122"/>
                </a:endParaRPr>
              </a:p>
            </p:txBody>
          </p:sp>
          <p:sp>
            <p:nvSpPr>
              <p:cNvPr id="3403" name="Text Box 100"/>
              <p:cNvSpPr>
                <a:spLocks noChangeArrowheads="1"/>
              </p:cNvSpPr>
              <p:nvPr/>
            </p:nvSpPr>
            <p:spPr bwMode="auto">
              <a:xfrm>
                <a:off x="7092950" y="1982788"/>
                <a:ext cx="5365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2800">
                    <a:solidFill>
                      <a:srgbClr val="FF0000"/>
                    </a:solidFill>
                    <a:latin typeface="新宋体" panose="02010609030101010101" pitchFamily="49" charset="-122"/>
                    <a:ea typeface="新宋体" panose="02010609030101010101" pitchFamily="49" charset="-122"/>
                  </a:rPr>
                  <a:t>★</a:t>
                </a:r>
                <a:endParaRPr kumimoji="1" lang="zh-CN" altLang="en-US" sz="2800">
                  <a:solidFill>
                    <a:srgbClr val="FF0000"/>
                  </a:solidFill>
                  <a:latin typeface="新宋体" panose="02010609030101010101" pitchFamily="49" charset="-122"/>
                  <a:ea typeface="新宋体" panose="02010609030101010101" pitchFamily="49" charset="-122"/>
                </a:endParaRPr>
              </a:p>
            </p:txBody>
          </p:sp>
          <p:sp>
            <p:nvSpPr>
              <p:cNvPr id="3404" name="Text Box 101"/>
              <p:cNvSpPr>
                <a:spLocks noChangeArrowheads="1"/>
              </p:cNvSpPr>
              <p:nvPr/>
            </p:nvSpPr>
            <p:spPr bwMode="auto">
              <a:xfrm>
                <a:off x="6732588" y="2573338"/>
                <a:ext cx="536575" cy="519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kumimoji="1" lang="zh-CN" altLang="en-US" sz="2800">
                    <a:solidFill>
                      <a:srgbClr val="FF0000"/>
                    </a:solidFill>
                    <a:latin typeface="新宋体" panose="02010609030101010101" pitchFamily="49" charset="-122"/>
                    <a:ea typeface="新宋体" panose="02010609030101010101" pitchFamily="49" charset="-122"/>
                  </a:rPr>
                  <a:t>★</a:t>
                </a:r>
                <a:endParaRPr kumimoji="1" lang="zh-CN" altLang="en-US" sz="2800">
                  <a:solidFill>
                    <a:srgbClr val="FF0000"/>
                  </a:solidFill>
                  <a:latin typeface="新宋体" panose="02010609030101010101" pitchFamily="49" charset="-122"/>
                  <a:ea typeface="新宋体" panose="02010609030101010101" pitchFamily="49" charset="-122"/>
                </a:endParaRPr>
              </a:p>
            </p:txBody>
          </p:sp>
        </p:grpSp>
        <p:sp>
          <p:nvSpPr>
            <p:cNvPr id="3405" name="任意多边形 178"/>
            <p:cNvSpPr/>
            <p:nvPr/>
          </p:nvSpPr>
          <p:spPr bwMode="auto">
            <a:xfrm>
              <a:off x="1000" y="3265"/>
              <a:ext cx="3715" cy="648"/>
            </a:xfrm>
            <a:custGeom>
              <a:avLst/>
              <a:gdLst>
                <a:gd name="T0" fmla="*/ 81492 w 5898092"/>
                <a:gd name="T1" fmla="*/ 177800 h 1028700"/>
                <a:gd name="T2" fmla="*/ 183092 w 5898092"/>
                <a:gd name="T3" fmla="*/ 177800 h 1028700"/>
                <a:gd name="T4" fmla="*/ 1668992 w 5898092"/>
                <a:gd name="T5" fmla="*/ 12700 h 1028700"/>
                <a:gd name="T6" fmla="*/ 2519892 w 5898092"/>
                <a:gd name="T7" fmla="*/ 254000 h 1028700"/>
                <a:gd name="T8" fmla="*/ 3866092 w 5898092"/>
                <a:gd name="T9" fmla="*/ 508000 h 1028700"/>
                <a:gd name="T10" fmla="*/ 4716992 w 5898092"/>
                <a:gd name="T11" fmla="*/ 812800 h 1028700"/>
                <a:gd name="T12" fmla="*/ 5898092 w 5898092"/>
                <a:gd name="T13" fmla="*/ 1028700 h 1028700"/>
              </a:gdLst>
              <a:ahLst/>
              <a:cxnLst>
                <a:cxn ang="0">
                  <a:pos x="T0" y="T1"/>
                </a:cxn>
                <a:cxn ang="0">
                  <a:pos x="T2" y="T3"/>
                </a:cxn>
                <a:cxn ang="0">
                  <a:pos x="T4" y="T5"/>
                </a:cxn>
                <a:cxn ang="0">
                  <a:pos x="T6" y="T7"/>
                </a:cxn>
                <a:cxn ang="0">
                  <a:pos x="T8" y="T9"/>
                </a:cxn>
                <a:cxn ang="0">
                  <a:pos x="T10" y="T11"/>
                </a:cxn>
                <a:cxn ang="0">
                  <a:pos x="T12" y="T13"/>
                </a:cxn>
              </a:cxnLst>
              <a:rect l="0" t="0" r="r" b="b"/>
              <a:pathLst>
                <a:path w="5898092" h="1028700">
                  <a:moveTo>
                    <a:pt x="81492" y="177800"/>
                  </a:moveTo>
                  <a:cubicBezTo>
                    <a:pt x="0" y="191558"/>
                    <a:pt x="183092" y="177800"/>
                    <a:pt x="183092" y="177800"/>
                  </a:cubicBezTo>
                  <a:cubicBezTo>
                    <a:pt x="447675" y="150283"/>
                    <a:pt x="1279525" y="0"/>
                    <a:pt x="1668992" y="12700"/>
                  </a:cubicBezTo>
                  <a:cubicBezTo>
                    <a:pt x="2058459" y="25400"/>
                    <a:pt x="2153709" y="171450"/>
                    <a:pt x="2519892" y="254000"/>
                  </a:cubicBezTo>
                  <a:cubicBezTo>
                    <a:pt x="2886075" y="336550"/>
                    <a:pt x="3499909" y="414867"/>
                    <a:pt x="3866092" y="508000"/>
                  </a:cubicBezTo>
                  <a:cubicBezTo>
                    <a:pt x="4232275" y="601133"/>
                    <a:pt x="4378325" y="726017"/>
                    <a:pt x="4716992" y="812800"/>
                  </a:cubicBezTo>
                  <a:cubicBezTo>
                    <a:pt x="5055659" y="899583"/>
                    <a:pt x="5898092" y="1028700"/>
                    <a:pt x="5898092" y="1028700"/>
                  </a:cubicBezTo>
                </a:path>
              </a:pathLst>
            </a:custGeom>
            <a:noFill/>
            <a:ln w="25400" cap="flat" algn="ctr">
              <a:solidFill>
                <a:srgbClr val="FF0000"/>
              </a:solidFill>
              <a:prstDash val="solid"/>
              <a:round/>
              <a:headEnd type="stealth" w="med" len="med"/>
              <a:tailEnd type="stealth"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b"/>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2800">
                <a:solidFill>
                  <a:schemeClr val="bg1"/>
                </a:solidFill>
                <a:latin typeface="黑体" panose="02010609060101010101" pitchFamily="49" charset="-122"/>
                <a:ea typeface="宋体" panose="02010600030101010101" pitchFamily="2" charset="-122"/>
              </a:endParaRPr>
            </a:p>
          </p:txBody>
        </p:sp>
        <p:sp>
          <p:nvSpPr>
            <p:cNvPr id="3406" name="任意多边形 182"/>
            <p:cNvSpPr/>
            <p:nvPr/>
          </p:nvSpPr>
          <p:spPr bwMode="auto">
            <a:xfrm>
              <a:off x="1483" y="3072"/>
              <a:ext cx="2724" cy="993"/>
            </a:xfrm>
            <a:custGeom>
              <a:avLst/>
              <a:gdLst>
                <a:gd name="T0" fmla="*/ 0 w 4324350"/>
                <a:gd name="T1" fmla="*/ 789517 h 1576917"/>
                <a:gd name="T2" fmla="*/ 914400 w 4324350"/>
                <a:gd name="T3" fmla="*/ 306917 h 1576917"/>
                <a:gd name="T4" fmla="*/ 1346200 w 4324350"/>
                <a:gd name="T5" fmla="*/ 1107017 h 1576917"/>
                <a:gd name="T6" fmla="*/ 3035300 w 4324350"/>
                <a:gd name="T7" fmla="*/ 853017 h 1576917"/>
                <a:gd name="T8" fmla="*/ 4178300 w 4324350"/>
                <a:gd name="T9" fmla="*/ 52917 h 1576917"/>
                <a:gd name="T10" fmla="*/ 3911600 w 4324350"/>
                <a:gd name="T11" fmla="*/ 1170517 h 1576917"/>
                <a:gd name="T12" fmla="*/ 4292600 w 4324350"/>
                <a:gd name="T13" fmla="*/ 1576917 h 1576917"/>
              </a:gdLst>
              <a:ahLst/>
              <a:cxnLst>
                <a:cxn ang="0">
                  <a:pos x="T0" y="T1"/>
                </a:cxn>
                <a:cxn ang="0">
                  <a:pos x="T2" y="T3"/>
                </a:cxn>
                <a:cxn ang="0">
                  <a:pos x="T4" y="T5"/>
                </a:cxn>
                <a:cxn ang="0">
                  <a:pos x="T6" y="T7"/>
                </a:cxn>
                <a:cxn ang="0">
                  <a:pos x="T8" y="T9"/>
                </a:cxn>
                <a:cxn ang="0">
                  <a:pos x="T10" y="T11"/>
                </a:cxn>
                <a:cxn ang="0">
                  <a:pos x="T12" y="T13"/>
                </a:cxn>
              </a:cxnLst>
              <a:rect l="0" t="0" r="r" b="b"/>
              <a:pathLst>
                <a:path w="4324350" h="1576917">
                  <a:moveTo>
                    <a:pt x="0" y="789517"/>
                  </a:moveTo>
                  <a:cubicBezTo>
                    <a:pt x="345016" y="521758"/>
                    <a:pt x="690033" y="254000"/>
                    <a:pt x="914400" y="306917"/>
                  </a:cubicBezTo>
                  <a:cubicBezTo>
                    <a:pt x="1138767" y="359834"/>
                    <a:pt x="992717" y="1016000"/>
                    <a:pt x="1346200" y="1107017"/>
                  </a:cubicBezTo>
                  <a:cubicBezTo>
                    <a:pt x="1699683" y="1198034"/>
                    <a:pt x="2563283" y="1028700"/>
                    <a:pt x="3035300" y="853017"/>
                  </a:cubicBezTo>
                  <a:cubicBezTo>
                    <a:pt x="3507317" y="677334"/>
                    <a:pt x="4032250" y="0"/>
                    <a:pt x="4178300" y="52917"/>
                  </a:cubicBezTo>
                  <a:cubicBezTo>
                    <a:pt x="4324350" y="105834"/>
                    <a:pt x="3892550" y="916517"/>
                    <a:pt x="3911600" y="1170517"/>
                  </a:cubicBezTo>
                  <a:cubicBezTo>
                    <a:pt x="3930650" y="1424517"/>
                    <a:pt x="4111625" y="1500717"/>
                    <a:pt x="4292600" y="1576917"/>
                  </a:cubicBezTo>
                </a:path>
              </a:pathLst>
            </a:custGeom>
            <a:noFill/>
            <a:ln w="25400" cap="flat" algn="ctr">
              <a:solidFill>
                <a:srgbClr val="FF0000"/>
              </a:solidFill>
              <a:prstDash val="solid"/>
              <a:round/>
              <a:headEnd type="triangle" w="med" len="med"/>
              <a:tailEnd type="triangle" w="med" len="med"/>
            </a:ln>
            <a:effectLst>
              <a:outerShdw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b"/>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2800">
                <a:solidFill>
                  <a:schemeClr val="bg1"/>
                </a:solidFill>
                <a:latin typeface="黑体" panose="02010609060101010101" pitchFamily="49" charset="-122"/>
                <a:ea typeface="宋体" panose="02010600030101010101" pitchFamily="2" charset="-122"/>
              </a:endParaRPr>
            </a:p>
          </p:txBody>
        </p:sp>
        <p:sp>
          <p:nvSpPr>
            <p:cNvPr id="3407" name="Rectangle 19"/>
            <p:cNvSpPr>
              <a:spLocks noChangeArrowheads="1"/>
            </p:cNvSpPr>
            <p:nvPr/>
          </p:nvSpPr>
          <p:spPr bwMode="auto">
            <a:xfrm>
              <a:off x="2830" y="3089"/>
              <a:ext cx="338" cy="20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eaLnBrk="0" hangingPunct="0">
                <a:lnSpc>
                  <a:spcPct val="150000"/>
                </a:lnSpc>
                <a:buClr>
                  <a:schemeClr val="tx1"/>
                </a:buClr>
                <a:buSzPct val="100000"/>
              </a:pPr>
              <a:r>
                <a:rPr kumimoji="1" lang="en-US" altLang="zh-CN" sz="1000" b="1">
                  <a:latin typeface="Times New Roman" panose="02020603050405020304" pitchFamily="18" charset="0"/>
                  <a:ea typeface="宋体" panose="02010600030101010101" pitchFamily="2" charset="-122"/>
                </a:rPr>
                <a:t>ASON</a:t>
              </a:r>
              <a:endParaRPr kumimoji="1" lang="en-US" altLang="zh-CN" sz="1000" b="1">
                <a:latin typeface="Times New Roman" panose="02020603050405020304" pitchFamily="18" charset="0"/>
                <a:ea typeface="宋体" panose="02010600030101010101" pitchFamily="2" charset="-122"/>
              </a:endParaRPr>
            </a:p>
          </p:txBody>
        </p:sp>
      </p:grpSp>
      <p:sp>
        <p:nvSpPr>
          <p:cNvPr id="3408" name="TextBox 184"/>
          <p:cNvSpPr>
            <a:spLocks noChangeArrowheads="1"/>
          </p:cNvSpPr>
          <p:nvPr/>
        </p:nvSpPr>
        <p:spPr bwMode="auto">
          <a:xfrm>
            <a:off x="923925" y="4667250"/>
            <a:ext cx="7700963" cy="482600"/>
          </a:xfrm>
          <a:prstGeom prst="rect">
            <a:avLst/>
          </a:prstGeom>
          <a:solidFill>
            <a:srgbClr val="FFFFFF"/>
          </a:solidFill>
          <a:ln w="25400" cap="flat" algn="ctr">
            <a:solidFill>
              <a:srgbClr val="990000"/>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2400">
                <a:latin typeface="华文细黑" panose="02010600040101010101" pitchFamily="2" charset="-122"/>
                <a:ea typeface="华文细黑" panose="02010600040101010101" pitchFamily="2" charset="-122"/>
                <a:sym typeface="Arial" panose="020B0604020202020204" pitchFamily="34" charset="0"/>
              </a:rPr>
              <a:t>通过</a:t>
            </a:r>
            <a:r>
              <a:rPr lang="en-US" altLang="zh-CN" sz="2400">
                <a:latin typeface="华文细黑" panose="02010600040101010101" pitchFamily="2" charset="-122"/>
                <a:ea typeface="华文细黑" panose="02010600040101010101" pitchFamily="2" charset="-122"/>
                <a:sym typeface="Arial" panose="020B0604020202020204" pitchFamily="34" charset="0"/>
              </a:rPr>
              <a:t>SDH</a:t>
            </a:r>
            <a:r>
              <a:rPr lang="zh-CN" altLang="en-US" sz="2400">
                <a:latin typeface="华文细黑" panose="02010600040101010101" pitchFamily="2" charset="-122"/>
                <a:ea typeface="华文细黑" panose="02010600040101010101" pitchFamily="2" charset="-122"/>
                <a:sym typeface="Arial" panose="020B0604020202020204" pitchFamily="34" charset="0"/>
              </a:rPr>
              <a:t>设备硬件升级实现多业务接入和智能保护功能</a:t>
            </a:r>
            <a:endParaRPr lang="zh-CN" altLang="en-US" sz="2400">
              <a:latin typeface="华文细黑" panose="02010600040101010101" pitchFamily="2" charset="-122"/>
              <a:ea typeface="华文细黑" panose="02010600040101010101" pitchFamily="2" charset="-122"/>
              <a:sym typeface="Arial" panose="020B0604020202020204" pitchFamily="34" charset="0"/>
            </a:endParaRPr>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1" name="Rectangle 2"/>
          <p:cNvSpPr>
            <a:spLocks noChangeArrowheads="1"/>
          </p:cNvSpPr>
          <p:nvPr>
            <p:ph type="title" idx="4294967295"/>
          </p:nvPr>
        </p:nvSpPr>
        <p:spPr>
          <a:xfrm>
            <a:off x="628650" y="365125"/>
            <a:ext cx="7886700" cy="759619"/>
          </a:xfrm>
        </p:spPr>
        <p:txBody>
          <a:bodyPr lIns="91440" tIns="45720" rIns="91440" bIns="45720" anchor="b"/>
          <a:lstStyle/>
          <a:p>
            <a:r>
              <a:rPr lang="en-US" altLang="zh-CN" dirty="0">
                <a:latin typeface="华文新魏" panose="02010800040101010101" pitchFamily="2" charset="-122"/>
                <a:ea typeface="华文新魏" panose="02010800040101010101" pitchFamily="2" charset="-122"/>
              </a:rPr>
              <a:t>WDM</a:t>
            </a:r>
            <a:r>
              <a:rPr lang="zh-CN" altLang="en-US" dirty="0">
                <a:latin typeface="华文新魏" panose="02010800040101010101" pitchFamily="2" charset="-122"/>
                <a:ea typeface="华文新魏" panose="02010800040101010101" pitchFamily="2" charset="-122"/>
              </a:rPr>
              <a:t>（波分复用系统）</a:t>
            </a:r>
            <a:endParaRPr lang="zh-CN" altLang="en-US" dirty="0">
              <a:latin typeface="华文新魏" panose="02010800040101010101" pitchFamily="2" charset="-122"/>
              <a:ea typeface="华文新魏" panose="02010800040101010101" pitchFamily="2" charset="-122"/>
            </a:endParaRPr>
          </a:p>
        </p:txBody>
      </p:sp>
      <p:sp>
        <p:nvSpPr>
          <p:cNvPr id="3412" name="Rectangle 8"/>
          <p:cNvSpPr>
            <a:spLocks noChangeArrowheads="1"/>
          </p:cNvSpPr>
          <p:nvPr>
            <p:ph idx="4294967295"/>
          </p:nvPr>
        </p:nvSpPr>
        <p:spPr>
          <a:xfrm>
            <a:off x="754063" y="1255713"/>
            <a:ext cx="3406775" cy="2822575"/>
          </a:xfrm>
        </p:spPr>
        <p:txBody>
          <a:bodyPr/>
          <a:lstStyle/>
          <a:p>
            <a:pPr eaLnBrk="1" hangingPunct="1"/>
            <a:r>
              <a:rPr lang="zh-CN" altLang="en-US" sz="1800" b="1"/>
              <a:t>解决的问题</a:t>
            </a:r>
            <a:endParaRPr lang="en-US" altLang="zh-CN" sz="1800" b="1"/>
          </a:p>
          <a:p>
            <a:pPr lvl="1" eaLnBrk="1" hangingPunct="1"/>
            <a:r>
              <a:rPr lang="zh-CN" altLang="en-US" sz="1600"/>
              <a:t>大容量传送</a:t>
            </a:r>
            <a:endParaRPr lang="en-US" altLang="zh-CN" sz="1600"/>
          </a:p>
          <a:p>
            <a:pPr lvl="1" eaLnBrk="1" hangingPunct="1"/>
            <a:r>
              <a:rPr lang="zh-CN" altLang="en-US" sz="1600"/>
              <a:t>对数据率</a:t>
            </a:r>
            <a:r>
              <a:rPr lang="zh-CN" altLang="en-US" sz="1600">
                <a:latin typeface="Arial" panose="020B0604020202020204" pitchFamily="34" charset="0"/>
              </a:rPr>
              <a:t>“</a:t>
            </a:r>
            <a:r>
              <a:rPr lang="zh-CN" altLang="en-US" sz="1600"/>
              <a:t>透明</a:t>
            </a:r>
            <a:r>
              <a:rPr lang="zh-CN" altLang="en-US" sz="1600">
                <a:latin typeface="Arial" panose="020B0604020202020204" pitchFamily="34" charset="0"/>
              </a:rPr>
              <a:t>”</a:t>
            </a:r>
            <a:r>
              <a:rPr lang="zh-CN" altLang="en-US" sz="1600"/>
              <a:t>按光波长复用和解复用</a:t>
            </a:r>
            <a:endParaRPr lang="en-US" altLang="zh-CN" sz="1600"/>
          </a:p>
          <a:p>
            <a:pPr lvl="1" eaLnBrk="1" hangingPunct="1"/>
            <a:r>
              <a:rPr lang="zh-CN" altLang="en-US" sz="1600"/>
              <a:t>平滑扩容</a:t>
            </a:r>
            <a:endParaRPr lang="en-US" altLang="zh-CN" sz="1600"/>
          </a:p>
          <a:p>
            <a:pPr lvl="1" eaLnBrk="1" hangingPunct="1"/>
            <a:r>
              <a:rPr lang="zh-CN" altLang="en-US" sz="1600"/>
              <a:t>兼容多业务接入</a:t>
            </a:r>
            <a:endParaRPr lang="en-US" altLang="zh-CN" sz="1600"/>
          </a:p>
          <a:p>
            <a:pPr eaLnBrk="1" hangingPunct="1"/>
            <a:r>
              <a:rPr lang="zh-CN" altLang="en-US" sz="1800" b="1"/>
              <a:t>存在的瓶颈</a:t>
            </a:r>
            <a:endParaRPr lang="en-US" altLang="zh-CN" sz="1800" b="1"/>
          </a:p>
          <a:p>
            <a:pPr lvl="1" eaLnBrk="1" hangingPunct="1">
              <a:buFont typeface="Wingdings" panose="05000000000000000000" pitchFamily="2" charset="2"/>
              <a:buChar char="n"/>
            </a:pPr>
            <a:r>
              <a:rPr lang="zh-CN" altLang="en-US" sz="1600"/>
              <a:t>保护机制简单</a:t>
            </a:r>
            <a:endParaRPr lang="en-US" altLang="zh-CN" sz="1600"/>
          </a:p>
          <a:p>
            <a:pPr lvl="1" eaLnBrk="1" hangingPunct="1">
              <a:buFont typeface="Wingdings" panose="05000000000000000000" pitchFamily="2" charset="2"/>
              <a:buChar char="n"/>
            </a:pPr>
            <a:r>
              <a:rPr lang="zh-CN" altLang="en-US" sz="1600"/>
              <a:t>业务调度能力差</a:t>
            </a:r>
            <a:endParaRPr lang="en-US" altLang="zh-CN" sz="1600"/>
          </a:p>
          <a:p>
            <a:pPr lvl="1" eaLnBrk="1" hangingPunct="1">
              <a:buFont typeface="Wingdings" panose="05000000000000000000" pitchFamily="2" charset="2"/>
              <a:buChar char="n"/>
            </a:pPr>
            <a:r>
              <a:rPr lang="zh-CN" altLang="en-US" sz="1600"/>
              <a:t>监控能力较差</a:t>
            </a:r>
            <a:endParaRPr lang="en-US" altLang="zh-CN" sz="1600"/>
          </a:p>
        </p:txBody>
      </p:sp>
      <p:pic>
        <p:nvPicPr>
          <p:cNvPr id="3413" name="Picture 108"/>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425825" y="2698750"/>
            <a:ext cx="5322888" cy="28352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6" name="标题 1"/>
          <p:cNvSpPr>
            <a:spLocks noChangeArrowheads="1"/>
          </p:cNvSpPr>
          <p:nvPr/>
        </p:nvSpPr>
        <p:spPr bwMode="auto">
          <a:xfrm>
            <a:off x="0" y="111125"/>
            <a:ext cx="914400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en-US" altLang="zh-CN" sz="3000" b="1">
                <a:latin typeface="华文新魏" panose="02010800040101010101" pitchFamily="2" charset="-122"/>
                <a:ea typeface="华文新魏" panose="02010800040101010101" pitchFamily="2" charset="-122"/>
              </a:rPr>
              <a:t>OTN</a:t>
            </a:r>
            <a:r>
              <a:rPr lang="zh-CN" altLang="en-US" sz="3000" b="1">
                <a:latin typeface="华文新魏" panose="02010800040101010101" pitchFamily="2" charset="-122"/>
                <a:ea typeface="华文新魏" panose="02010800040101010101" pitchFamily="2" charset="-122"/>
              </a:rPr>
              <a:t>基本概念介绍</a:t>
            </a:r>
            <a:endParaRPr lang="zh-CN" altLang="en-US" sz="3000" b="1">
              <a:latin typeface="华文新魏" panose="02010800040101010101" pitchFamily="2" charset="-122"/>
              <a:ea typeface="华文新魏" panose="02010800040101010101" pitchFamily="2" charset="-122"/>
            </a:endParaRPr>
          </a:p>
        </p:txBody>
      </p:sp>
      <p:sp>
        <p:nvSpPr>
          <p:cNvPr id="3417" name="TextBox 13"/>
          <p:cNvSpPr>
            <a:spLocks noChangeArrowheads="1"/>
          </p:cNvSpPr>
          <p:nvPr/>
        </p:nvSpPr>
        <p:spPr bwMode="auto">
          <a:xfrm>
            <a:off x="714375" y="895350"/>
            <a:ext cx="6688138" cy="523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en-US" altLang="zh-CN" sz="2800" b="1">
                <a:solidFill>
                  <a:srgbClr val="002060"/>
                </a:solidFill>
                <a:latin typeface="华文仿宋" panose="02010600040101010101" pitchFamily="2" charset="-122"/>
                <a:ea typeface="华文仿宋" panose="02010600040101010101" pitchFamily="2" charset="-122"/>
              </a:rPr>
              <a:t>OTN</a:t>
            </a:r>
            <a:r>
              <a:rPr lang="zh-CN" altLang="en-US" sz="2800" b="1">
                <a:solidFill>
                  <a:srgbClr val="002060"/>
                </a:solidFill>
                <a:latin typeface="华文仿宋" panose="02010600040101010101" pitchFamily="2" charset="-122"/>
                <a:ea typeface="华文仿宋" panose="02010600040101010101" pitchFamily="2" charset="-122"/>
              </a:rPr>
              <a:t>：</a:t>
            </a:r>
            <a:r>
              <a:rPr lang="en-US" altLang="zh-CN" sz="2800" b="1">
                <a:solidFill>
                  <a:srgbClr val="002060"/>
                </a:solidFill>
                <a:latin typeface="华文仿宋" panose="02010600040101010101" pitchFamily="2" charset="-122"/>
                <a:ea typeface="华文仿宋" panose="02010600040101010101" pitchFamily="2" charset="-122"/>
              </a:rPr>
              <a:t>Optical Transport Network</a:t>
            </a:r>
            <a:endParaRPr lang="en-US" altLang="zh-CN" sz="2800" b="1">
              <a:solidFill>
                <a:srgbClr val="002060"/>
              </a:solidFill>
              <a:latin typeface="华文仿宋" panose="02010600040101010101" pitchFamily="2" charset="-122"/>
              <a:ea typeface="华文仿宋" panose="02010600040101010101" pitchFamily="2" charset="-122"/>
            </a:endParaRPr>
          </a:p>
        </p:txBody>
      </p:sp>
      <p:sp>
        <p:nvSpPr>
          <p:cNvPr id="3418" name="TextBox 14"/>
          <p:cNvSpPr>
            <a:spLocks noChangeArrowheads="1"/>
          </p:cNvSpPr>
          <p:nvPr/>
        </p:nvSpPr>
        <p:spPr bwMode="auto">
          <a:xfrm>
            <a:off x="714375" y="1517650"/>
            <a:ext cx="7467600" cy="1077913"/>
          </a:xfrm>
          <a:prstGeom prst="rect">
            <a:avLst/>
          </a:prstGeom>
          <a:solidFill>
            <a:srgbClr val="FFFFFF"/>
          </a:solidFill>
          <a:ln w="25400" cap="flat" algn="ctr">
            <a:solidFill>
              <a:srgbClr val="BCBCBC"/>
            </a:solidFill>
            <a:prstDash val="solid"/>
            <a:round/>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600" b="1">
                <a:solidFill>
                  <a:srgbClr val="002060"/>
                </a:solidFill>
                <a:latin typeface="华文仿宋" panose="02010600040101010101" pitchFamily="2" charset="-122"/>
                <a:ea typeface="华文仿宋" panose="02010600040101010101" pitchFamily="2" charset="-122"/>
                <a:sym typeface="Arial" panose="020B0604020202020204" pitchFamily="34" charset="0"/>
              </a:rPr>
              <a:t>光传送网络</a:t>
            </a:r>
            <a:r>
              <a:rPr lang="zh-CN" altLang="en-US"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是以波分复用技术为基础、在光层组织网络的传送网，是下一代的骨干传送网。</a:t>
            </a:r>
            <a:r>
              <a:rPr lang="en-US" altLang="zh-CN"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OTN</a:t>
            </a:r>
            <a:r>
              <a:rPr lang="zh-CN" altLang="en-US"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通过</a:t>
            </a:r>
            <a:r>
              <a:rPr lang="en-US" altLang="zh-CN"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G.872</a:t>
            </a:r>
            <a:r>
              <a:rPr lang="zh-CN" altLang="en-US"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a:t>
            </a:r>
            <a:r>
              <a:rPr lang="en-US" altLang="zh-CN"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G.709</a:t>
            </a:r>
            <a:r>
              <a:rPr lang="zh-CN" altLang="en-US"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a:t>
            </a:r>
            <a:r>
              <a:rPr lang="en-US" altLang="zh-CN"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G.798</a:t>
            </a:r>
            <a:r>
              <a:rPr lang="zh-CN" altLang="en-US"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等一系列</a:t>
            </a:r>
            <a:r>
              <a:rPr lang="en-US" altLang="zh-CN"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ITU-T</a:t>
            </a:r>
            <a:r>
              <a:rPr lang="zh-CN" altLang="en-US"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的建议所规范的新一代“数字传送体系”和“光传送体系”。</a:t>
            </a:r>
            <a:r>
              <a:rPr lang="en-US" altLang="zh-CN"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OTN</a:t>
            </a:r>
            <a:r>
              <a:rPr lang="zh-CN" altLang="en-US"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将解决传统</a:t>
            </a:r>
            <a:r>
              <a:rPr lang="en-US" altLang="zh-CN"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WDM</a:t>
            </a:r>
            <a:r>
              <a:rPr lang="zh-CN" altLang="en-US"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网络无波长</a:t>
            </a:r>
            <a:r>
              <a:rPr lang="en-US" altLang="zh-CN"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a:t>
            </a:r>
            <a:r>
              <a:rPr lang="zh-CN" altLang="en-US" sz="1600">
                <a:solidFill>
                  <a:srgbClr val="002060"/>
                </a:solidFill>
                <a:latin typeface="华文仿宋" panose="02010600040101010101" pitchFamily="2" charset="-122"/>
                <a:ea typeface="华文仿宋" panose="02010600040101010101" pitchFamily="2" charset="-122"/>
                <a:sym typeface="Arial" panose="020B0604020202020204" pitchFamily="34" charset="0"/>
              </a:rPr>
              <a:t>子波长业务调度能力、组网能力弱、保护能力弱等问题。</a:t>
            </a:r>
            <a:endParaRPr lang="zh-CN" altLang="en-US" sz="1600">
              <a:solidFill>
                <a:srgbClr val="002060"/>
              </a:solidFill>
              <a:latin typeface="华文仿宋" panose="02010600040101010101" pitchFamily="2" charset="-122"/>
              <a:ea typeface="华文仿宋" panose="02010600040101010101" pitchFamily="2" charset="-122"/>
              <a:sym typeface="Arial" panose="020B0604020202020204" pitchFamily="34" charset="0"/>
            </a:endParaRPr>
          </a:p>
        </p:txBody>
      </p:sp>
      <p:sp>
        <p:nvSpPr>
          <p:cNvPr id="3419" name="TextBox 27"/>
          <p:cNvSpPr>
            <a:spLocks noChangeArrowheads="1"/>
          </p:cNvSpPr>
          <p:nvPr/>
        </p:nvSpPr>
        <p:spPr bwMode="auto">
          <a:xfrm>
            <a:off x="1674813" y="2822575"/>
            <a:ext cx="6507162" cy="3540125"/>
          </a:xfrm>
          <a:prstGeom prst="rect">
            <a:avLst/>
          </a:prstGeom>
          <a:gradFill rotWithShape="1">
            <a:gsLst>
              <a:gs pos="0">
                <a:srgbClr val="FFFFFF"/>
              </a:gs>
              <a:gs pos="35001">
                <a:srgbClr val="FFFFFF"/>
              </a:gs>
              <a:gs pos="100000">
                <a:srgbClr val="FFFFFF"/>
              </a:gs>
            </a:gsLst>
            <a:lin ang="16200000"/>
          </a:gradFill>
          <a:ln w="9525" cap="flat" algn="ctr">
            <a:solidFill>
              <a:srgbClr val="F9F9F9"/>
            </a:solidFill>
            <a:prstDash val="solid"/>
            <a:miter lim="800000"/>
            <a:headEnd type="none" w="med" len="med"/>
            <a:tailEnd type="none" w="med" len="med"/>
          </a:ln>
          <a:effectLst>
            <a:outerShdw dist="20000" dir="5400000" rotWithShape="0">
              <a:srgbClr val="000000">
                <a:alpha val="37999"/>
              </a:srgbClr>
            </a:outerShdw>
          </a:effec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r>
              <a:rPr lang="zh-CN" altLang="en-US" sz="1600">
                <a:solidFill>
                  <a:srgbClr val="002060"/>
                </a:solidFill>
                <a:latin typeface="华文仿宋" panose="02010600040101010101" pitchFamily="2" charset="-122"/>
                <a:ea typeface="华文仿宋" panose="02010600040101010101" pitchFamily="2" charset="-122"/>
              </a:rPr>
              <a:t>光传送网面向</a:t>
            </a:r>
            <a:r>
              <a:rPr lang="en-US" altLang="zh-CN" sz="1600">
                <a:solidFill>
                  <a:srgbClr val="002060"/>
                </a:solidFill>
                <a:latin typeface="华文仿宋" panose="02010600040101010101" pitchFamily="2" charset="-122"/>
                <a:ea typeface="华文仿宋" panose="02010600040101010101" pitchFamily="2" charset="-122"/>
              </a:rPr>
              <a:t>IP</a:t>
            </a:r>
            <a:r>
              <a:rPr lang="zh-CN" altLang="en-US" sz="1600">
                <a:solidFill>
                  <a:srgbClr val="002060"/>
                </a:solidFill>
                <a:latin typeface="华文仿宋" panose="02010600040101010101" pitchFamily="2" charset="-122"/>
                <a:ea typeface="华文仿宋" panose="02010600040101010101" pitchFamily="2" charset="-122"/>
              </a:rPr>
              <a:t>业务、适配</a:t>
            </a:r>
            <a:r>
              <a:rPr lang="en-US" altLang="zh-CN" sz="1600">
                <a:solidFill>
                  <a:srgbClr val="002060"/>
                </a:solidFill>
                <a:latin typeface="华文仿宋" panose="02010600040101010101" pitchFamily="2" charset="-122"/>
                <a:ea typeface="华文仿宋" panose="02010600040101010101" pitchFamily="2" charset="-122"/>
              </a:rPr>
              <a:t>IP</a:t>
            </a:r>
            <a:r>
              <a:rPr lang="zh-CN" altLang="en-US" sz="1600">
                <a:solidFill>
                  <a:srgbClr val="002060"/>
                </a:solidFill>
                <a:latin typeface="华文仿宋" panose="02010600040101010101" pitchFamily="2" charset="-122"/>
                <a:ea typeface="华文仿宋" panose="02010600040101010101" pitchFamily="2" charset="-122"/>
              </a:rPr>
              <a:t>业务的传送需求已经成为光通信下一步发展的一个重要议题。</a:t>
            </a:r>
            <a:endParaRPr lang="zh-CN" altLang="en-US" sz="1600">
              <a:solidFill>
                <a:srgbClr val="002060"/>
              </a:solidFill>
              <a:latin typeface="华文仿宋" panose="02010600040101010101" pitchFamily="2" charset="-122"/>
              <a:ea typeface="华文仿宋" panose="02010600040101010101" pitchFamily="2" charset="-122"/>
            </a:endParaRPr>
          </a:p>
          <a:p>
            <a:pPr>
              <a:buSzPct val="100000"/>
            </a:pPr>
            <a:r>
              <a:rPr lang="zh-CN" altLang="en-US" sz="1600">
                <a:solidFill>
                  <a:srgbClr val="002060"/>
                </a:solidFill>
                <a:latin typeface="华文仿宋" panose="02010600040101010101" pitchFamily="2" charset="-122"/>
                <a:ea typeface="华文仿宋" panose="02010600040101010101" pitchFamily="2" charset="-122"/>
              </a:rPr>
              <a:t>光传送网从多种角度和多个方面提供了解决方案，在兼容现有技术的前提下，由于</a:t>
            </a:r>
            <a:r>
              <a:rPr lang="en-US" altLang="zh-CN" sz="1600">
                <a:solidFill>
                  <a:srgbClr val="002060"/>
                </a:solidFill>
                <a:latin typeface="华文仿宋" panose="02010600040101010101" pitchFamily="2" charset="-122"/>
                <a:ea typeface="华文仿宋" panose="02010600040101010101" pitchFamily="2" charset="-122"/>
              </a:rPr>
              <a:t>SDH</a:t>
            </a:r>
            <a:r>
              <a:rPr lang="zh-CN" altLang="en-US" sz="1600">
                <a:solidFill>
                  <a:srgbClr val="002060"/>
                </a:solidFill>
                <a:latin typeface="华文仿宋" panose="02010600040101010101" pitchFamily="2" charset="-122"/>
                <a:ea typeface="华文仿宋" panose="02010600040101010101" pitchFamily="2" charset="-122"/>
              </a:rPr>
              <a:t>设备大量应用，为了解决数据业务的处理和传送，在</a:t>
            </a:r>
            <a:r>
              <a:rPr lang="en-US" altLang="zh-CN" sz="1600">
                <a:solidFill>
                  <a:srgbClr val="002060"/>
                </a:solidFill>
                <a:latin typeface="华文仿宋" panose="02010600040101010101" pitchFamily="2" charset="-122"/>
                <a:ea typeface="华文仿宋" panose="02010600040101010101" pitchFamily="2" charset="-122"/>
              </a:rPr>
              <a:t>SDH</a:t>
            </a:r>
            <a:r>
              <a:rPr lang="zh-CN" altLang="en-US" sz="1600">
                <a:solidFill>
                  <a:srgbClr val="002060"/>
                </a:solidFill>
                <a:latin typeface="华文仿宋" panose="02010600040101010101" pitchFamily="2" charset="-122"/>
                <a:ea typeface="华文仿宋" panose="02010600040101010101" pitchFamily="2" charset="-122"/>
              </a:rPr>
              <a:t>技术的基础上研发了</a:t>
            </a:r>
            <a:r>
              <a:rPr lang="en-US" altLang="zh-CN" sz="1600">
                <a:solidFill>
                  <a:srgbClr val="002060"/>
                </a:solidFill>
                <a:latin typeface="华文仿宋" panose="02010600040101010101" pitchFamily="2" charset="-122"/>
                <a:ea typeface="华文仿宋" panose="02010600040101010101" pitchFamily="2" charset="-122"/>
              </a:rPr>
              <a:t>MSTP</a:t>
            </a:r>
            <a:r>
              <a:rPr lang="zh-CN" altLang="en-US" sz="1600">
                <a:solidFill>
                  <a:srgbClr val="002060"/>
                </a:solidFill>
                <a:latin typeface="华文仿宋" panose="02010600040101010101" pitchFamily="2" charset="-122"/>
                <a:ea typeface="华文仿宋" panose="02010600040101010101" pitchFamily="2" charset="-122"/>
              </a:rPr>
              <a:t>设备，并已经在网络中大量应用，很好地兼容了现有技术，同时也满足了数据业务的传送功能。</a:t>
            </a:r>
            <a:endParaRPr lang="zh-CN" altLang="en-US" sz="1600">
              <a:solidFill>
                <a:srgbClr val="002060"/>
              </a:solidFill>
              <a:latin typeface="华文仿宋" panose="02010600040101010101" pitchFamily="2" charset="-122"/>
              <a:ea typeface="华文仿宋" panose="02010600040101010101" pitchFamily="2" charset="-122"/>
            </a:endParaRPr>
          </a:p>
          <a:p>
            <a:pPr>
              <a:buSzPct val="100000"/>
            </a:pPr>
            <a:r>
              <a:rPr lang="zh-CN" altLang="en-US" sz="1600">
                <a:solidFill>
                  <a:srgbClr val="002060"/>
                </a:solidFill>
                <a:latin typeface="华文仿宋" panose="02010600040101010101" pitchFamily="2" charset="-122"/>
                <a:ea typeface="华文仿宋" panose="02010600040101010101" pitchFamily="2" charset="-122"/>
              </a:rPr>
              <a:t>随着数据业务颗粒的增大和对处理能力更细化的要求，业务对传送网提出了两方面的需求：一方面传送网要提供大的管道，这时广义的</a:t>
            </a:r>
            <a:r>
              <a:rPr lang="en-US" altLang="zh-CN" sz="1600">
                <a:solidFill>
                  <a:srgbClr val="002060"/>
                </a:solidFill>
                <a:latin typeface="华文仿宋" panose="02010600040101010101" pitchFamily="2" charset="-122"/>
                <a:ea typeface="华文仿宋" panose="02010600040101010101" pitchFamily="2" charset="-122"/>
              </a:rPr>
              <a:t>OTN</a:t>
            </a:r>
            <a:r>
              <a:rPr lang="zh-CN" altLang="en-US" sz="1600">
                <a:solidFill>
                  <a:srgbClr val="002060"/>
                </a:solidFill>
                <a:latin typeface="华文仿宋" panose="02010600040101010101" pitchFamily="2" charset="-122"/>
                <a:ea typeface="华文仿宋" panose="02010600040101010101" pitchFamily="2" charset="-122"/>
              </a:rPr>
              <a:t>技术（</a:t>
            </a:r>
            <a:r>
              <a:rPr lang="zh-CN" altLang="en-US" sz="1600" b="1">
                <a:solidFill>
                  <a:srgbClr val="FF0000"/>
                </a:solidFill>
                <a:latin typeface="华文仿宋" panose="02010600040101010101" pitchFamily="2" charset="-122"/>
                <a:ea typeface="华文仿宋" panose="02010600040101010101" pitchFamily="2" charset="-122"/>
              </a:rPr>
              <a:t>在电域为</a:t>
            </a:r>
            <a:r>
              <a:rPr lang="en-US" altLang="zh-CN" sz="1600" b="1">
                <a:solidFill>
                  <a:srgbClr val="FF0000"/>
                </a:solidFill>
                <a:latin typeface="华文仿宋" panose="02010600040101010101" pitchFamily="2" charset="-122"/>
                <a:ea typeface="华文仿宋" panose="02010600040101010101" pitchFamily="2" charset="-122"/>
              </a:rPr>
              <a:t>OTH</a:t>
            </a:r>
            <a:r>
              <a:rPr lang="zh-CN" altLang="en-US" sz="1600" b="1">
                <a:solidFill>
                  <a:srgbClr val="FF0000"/>
                </a:solidFill>
                <a:latin typeface="华文仿宋" panose="02010600040101010101" pitchFamily="2" charset="-122"/>
                <a:ea typeface="华文仿宋" panose="02010600040101010101" pitchFamily="2" charset="-122"/>
              </a:rPr>
              <a:t>，在光域为</a:t>
            </a:r>
            <a:r>
              <a:rPr lang="en-US" altLang="zh-CN" sz="1600" b="1">
                <a:solidFill>
                  <a:srgbClr val="FF0000"/>
                </a:solidFill>
                <a:latin typeface="华文仿宋" panose="02010600040101010101" pitchFamily="2" charset="-122"/>
                <a:ea typeface="华文仿宋" panose="02010600040101010101" pitchFamily="2" charset="-122"/>
              </a:rPr>
              <a:t>ROADM</a:t>
            </a:r>
            <a:r>
              <a:rPr lang="zh-CN" altLang="en-US" sz="1600">
                <a:solidFill>
                  <a:srgbClr val="002060"/>
                </a:solidFill>
                <a:latin typeface="华文仿宋" panose="02010600040101010101" pitchFamily="2" charset="-122"/>
                <a:ea typeface="华文仿宋" panose="02010600040101010101" pitchFamily="2" charset="-122"/>
              </a:rPr>
              <a:t>）提供了新的解决方案，它解决了</a:t>
            </a:r>
            <a:r>
              <a:rPr lang="en-US" altLang="zh-CN" sz="1600">
                <a:solidFill>
                  <a:srgbClr val="002060"/>
                </a:solidFill>
                <a:latin typeface="华文仿宋" panose="02010600040101010101" pitchFamily="2" charset="-122"/>
                <a:ea typeface="华文仿宋" panose="02010600040101010101" pitchFamily="2" charset="-122"/>
              </a:rPr>
              <a:t>SDH</a:t>
            </a:r>
            <a:r>
              <a:rPr lang="zh-CN" altLang="en-US" sz="1600">
                <a:solidFill>
                  <a:srgbClr val="002060"/>
                </a:solidFill>
                <a:latin typeface="华文仿宋" panose="02010600040101010101" pitchFamily="2" charset="-122"/>
                <a:ea typeface="华文仿宋" panose="02010600040101010101" pitchFamily="2" charset="-122"/>
              </a:rPr>
              <a:t>基于</a:t>
            </a:r>
            <a:r>
              <a:rPr lang="en-US" altLang="zh-CN" sz="1600">
                <a:solidFill>
                  <a:srgbClr val="002060"/>
                </a:solidFill>
                <a:latin typeface="华文仿宋" panose="02010600040101010101" pitchFamily="2" charset="-122"/>
                <a:ea typeface="华文仿宋" panose="02010600040101010101" pitchFamily="2" charset="-122"/>
              </a:rPr>
              <a:t>VC-12/VC4</a:t>
            </a:r>
            <a:r>
              <a:rPr lang="zh-CN" altLang="en-US" sz="1600">
                <a:solidFill>
                  <a:srgbClr val="002060"/>
                </a:solidFill>
                <a:latin typeface="华文仿宋" panose="02010600040101010101" pitchFamily="2" charset="-122"/>
                <a:ea typeface="华文仿宋" panose="02010600040101010101" pitchFamily="2" charset="-122"/>
              </a:rPr>
              <a:t>的交叉颗粒偏小、调度较复杂、不适应大颗粒业务传送需求的问题，也部分克服了</a:t>
            </a:r>
            <a:r>
              <a:rPr lang="en-US" altLang="zh-CN" sz="1600">
                <a:solidFill>
                  <a:srgbClr val="002060"/>
                </a:solidFill>
                <a:latin typeface="华文仿宋" panose="02010600040101010101" pitchFamily="2" charset="-122"/>
                <a:ea typeface="华文仿宋" panose="02010600040101010101" pitchFamily="2" charset="-122"/>
              </a:rPr>
              <a:t>WDM</a:t>
            </a:r>
            <a:r>
              <a:rPr lang="zh-CN" altLang="en-US" sz="1600">
                <a:solidFill>
                  <a:srgbClr val="002060"/>
                </a:solidFill>
                <a:latin typeface="华文仿宋" panose="02010600040101010101" pitchFamily="2" charset="-122"/>
                <a:ea typeface="华文仿宋" panose="02010600040101010101" pitchFamily="2" charset="-122"/>
              </a:rPr>
              <a:t>系统故障定位困难，以点到点连接为主的组网方式，组网能力较弱，能够提供的网络生存性手段和能力较弱等缺点</a:t>
            </a:r>
            <a:endParaRPr lang="zh-CN" altLang="en-US" sz="1600">
              <a:solidFill>
                <a:srgbClr val="002060"/>
              </a:solidFill>
              <a:latin typeface="华文仿宋" panose="02010600040101010101" pitchFamily="2" charset="-122"/>
              <a:ea typeface="华文仿宋" panose="02010600040101010101" pitchFamily="2" charset="-122"/>
            </a:endParaRPr>
          </a:p>
          <a:p>
            <a:pPr>
              <a:buSzPct val="100000"/>
            </a:pPr>
            <a:endParaRPr lang="en-US" altLang="zh-CN" sz="1600">
              <a:solidFill>
                <a:srgbClr val="002060"/>
              </a:solidFill>
              <a:latin typeface="华文仿宋" panose="02010600040101010101" pitchFamily="2" charset="-122"/>
              <a:ea typeface="华文仿宋" panose="02010600040101010101" pitchFamily="2" charset="-122"/>
            </a:endParaRPr>
          </a:p>
          <a:p>
            <a:pPr>
              <a:buSzPct val="100000"/>
            </a:pPr>
            <a:endParaRPr lang="zh-CN" altLang="en-US" sz="1600">
              <a:solidFill>
                <a:srgbClr val="002060"/>
              </a:solidFill>
              <a:latin typeface="华文仿宋" panose="02010600040101010101" pitchFamily="2" charset="-122"/>
              <a:ea typeface="华文仿宋" panose="02010600040101010101" pitchFamily="2" charset="-122"/>
            </a:endParaRPr>
          </a:p>
        </p:txBody>
      </p:sp>
      <p:pic>
        <p:nvPicPr>
          <p:cNvPr id="3420" name="Picture 2" descr="C:\DOCUME~1\ADMINI~1\LOCALS~1\Temp\6)~KY$$YF32STDIWQSCR5T0.jpg"/>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2313" y="2817813"/>
            <a:ext cx="976312" cy="3538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228600" y="663575"/>
            <a:ext cx="8686800" cy="1824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en-US" altLang="zh-CN" sz="2400">
                <a:latin typeface="+mn-lt"/>
                <a:ea typeface="+mn-ea"/>
                <a:cs typeface="+mn-ea"/>
                <a:sym typeface="+mn-lt"/>
              </a:rPr>
              <a:t>2</a:t>
            </a:r>
            <a:r>
              <a:rPr lang="zh-CN" altLang="en-US" sz="2400">
                <a:latin typeface="+mn-lt"/>
                <a:ea typeface="+mn-ea"/>
                <a:cs typeface="+mn-ea"/>
                <a:sym typeface="+mn-lt"/>
              </a:rPr>
              <a:t>．同轴电缆</a:t>
            </a:r>
            <a:endParaRPr lang="zh-CN" altLang="en-US" sz="2400">
              <a:latin typeface="+mn-lt"/>
              <a:ea typeface="+mn-ea"/>
              <a:cs typeface="+mn-ea"/>
              <a:sym typeface="+mn-lt"/>
            </a:endParaRPr>
          </a:p>
          <a:p>
            <a:pPr eaLnBrk="1" latinLnBrk="0" hangingPunct="1">
              <a:lnSpc>
                <a:spcPct val="120000"/>
              </a:lnSpc>
              <a:spcBef>
                <a:spcPct val="0"/>
              </a:spcBef>
              <a:buFontTx/>
              <a:buNone/>
              <a:defRPr/>
            </a:pPr>
            <a:r>
              <a:rPr lang="zh-CN" altLang="en-US" sz="2400" b="0">
                <a:latin typeface="+mn-lt"/>
                <a:ea typeface="+mn-ea"/>
                <a:cs typeface="+mn-ea"/>
                <a:sym typeface="+mn-lt"/>
              </a:rPr>
              <a:t>由内、外导体和中间的绝缘层组成，构成一种同轴结构，因而称为同轴电缆，其物理结构如图所示。</a:t>
            </a:r>
            <a:endParaRPr lang="zh-CN" altLang="en-US" sz="2400" b="0">
              <a:latin typeface="+mn-lt"/>
              <a:ea typeface="+mn-ea"/>
              <a:cs typeface="+mn-ea"/>
              <a:sym typeface="+mn-lt"/>
            </a:endParaRPr>
          </a:p>
          <a:p>
            <a:pPr eaLnBrk="1" latinLnBrk="0" hangingPunct="1">
              <a:lnSpc>
                <a:spcPct val="120000"/>
              </a:lnSpc>
              <a:spcBef>
                <a:spcPct val="0"/>
              </a:spcBef>
              <a:buFontTx/>
              <a:buNone/>
              <a:defRPr/>
            </a:pPr>
            <a:r>
              <a:rPr lang="zh-CN" altLang="en-US" sz="2400" b="0">
                <a:latin typeface="+mn-lt"/>
                <a:ea typeface="+mn-ea"/>
                <a:cs typeface="+mn-ea"/>
                <a:sym typeface="+mn-lt"/>
              </a:rPr>
              <a:t>       </a:t>
            </a:r>
            <a:endParaRPr lang="zh-CN" altLang="en-US" sz="2400" b="0">
              <a:latin typeface="+mn-lt"/>
              <a:ea typeface="+mn-ea"/>
              <a:cs typeface="+mn-ea"/>
              <a:sym typeface="+mn-lt"/>
            </a:endParaRPr>
          </a:p>
        </p:txBody>
      </p:sp>
      <p:grpSp>
        <p:nvGrpSpPr>
          <p:cNvPr id="16387" name="Group 3"/>
          <p:cNvGrpSpPr/>
          <p:nvPr/>
        </p:nvGrpSpPr>
        <p:grpSpPr bwMode="auto">
          <a:xfrm>
            <a:off x="979488" y="2289175"/>
            <a:ext cx="5235575" cy="1295400"/>
            <a:chOff x="960" y="2357"/>
            <a:chExt cx="3298" cy="816"/>
          </a:xfrm>
        </p:grpSpPr>
        <p:pic>
          <p:nvPicPr>
            <p:cNvPr id="16390" name="Picture 5" descr="222"/>
            <p:cNvPicPr>
              <a:picLocks noChangeAspect="1" noChangeArrowheads="1"/>
            </p:cNvPicPr>
            <p:nvPr/>
          </p:nvPicPr>
          <p:blipFill>
            <a:blip r:embed="rId1">
              <a:extLst>
                <a:ext uri="{28A0092B-C50C-407E-A947-70E740481C1C}">
                  <a14:useLocalDpi xmlns:a14="http://schemas.microsoft.com/office/drawing/2010/main" val="0"/>
                </a:ext>
              </a:extLst>
            </a:blip>
            <a:srcRect t="37741" r="21053" b="25261"/>
            <a:stretch>
              <a:fillRect/>
            </a:stretch>
          </p:blipFill>
          <p:spPr bwMode="auto">
            <a:xfrm>
              <a:off x="960" y="2579"/>
              <a:ext cx="2662" cy="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5" name="Text Box 6"/>
            <p:cNvSpPr txBox="1">
              <a:spLocks noChangeArrowheads="1"/>
            </p:cNvSpPr>
            <p:nvPr/>
          </p:nvSpPr>
          <p:spPr bwMode="auto">
            <a:xfrm>
              <a:off x="2205" y="2379"/>
              <a:ext cx="1159" cy="2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外导体屏蔽层</a:t>
              </a:r>
              <a:endParaRPr lang="zh-CN" altLang="en-US" sz="2000" b="0">
                <a:solidFill>
                  <a:srgbClr val="333399"/>
                </a:solidFill>
                <a:latin typeface="+mn-lt"/>
                <a:ea typeface="+mn-ea"/>
                <a:cs typeface="+mn-ea"/>
                <a:sym typeface="+mn-lt"/>
              </a:endParaRPr>
            </a:p>
          </p:txBody>
        </p:sp>
        <p:sp>
          <p:nvSpPr>
            <p:cNvPr id="12296" name="Text Box 7"/>
            <p:cNvSpPr txBox="1">
              <a:spLocks noChangeArrowheads="1"/>
            </p:cNvSpPr>
            <p:nvPr/>
          </p:nvSpPr>
          <p:spPr bwMode="auto">
            <a:xfrm>
              <a:off x="3437" y="2357"/>
              <a:ext cx="607" cy="268"/>
            </a:xfrm>
            <a:prstGeom prst="rect">
              <a:avLst/>
            </a:prstGeom>
            <a:noFill/>
            <a:ln>
              <a:noFill/>
            </a:ln>
            <a:effectLst/>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绝缘层</a:t>
              </a:r>
              <a:endParaRPr lang="zh-CN" altLang="en-US" sz="2000" b="0">
                <a:solidFill>
                  <a:srgbClr val="333399"/>
                </a:solidFill>
                <a:latin typeface="+mn-lt"/>
                <a:ea typeface="+mn-ea"/>
                <a:cs typeface="+mn-ea"/>
                <a:sym typeface="+mn-lt"/>
              </a:endParaRPr>
            </a:p>
          </p:txBody>
        </p:sp>
        <p:sp>
          <p:nvSpPr>
            <p:cNvPr id="12297" name="Text Box 8"/>
            <p:cNvSpPr txBox="1">
              <a:spLocks noChangeArrowheads="1"/>
            </p:cNvSpPr>
            <p:nvPr/>
          </p:nvSpPr>
          <p:spPr bwMode="auto">
            <a:xfrm>
              <a:off x="1051" y="2378"/>
              <a:ext cx="1204" cy="26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绝缘保护套层</a:t>
              </a:r>
              <a:endParaRPr lang="zh-CN" altLang="en-US" sz="2000" b="0">
                <a:solidFill>
                  <a:srgbClr val="333399"/>
                </a:solidFill>
                <a:latin typeface="+mn-lt"/>
                <a:ea typeface="+mn-ea"/>
                <a:cs typeface="+mn-ea"/>
                <a:sym typeface="+mn-lt"/>
              </a:endParaRPr>
            </a:p>
          </p:txBody>
        </p:sp>
        <p:sp>
          <p:nvSpPr>
            <p:cNvPr id="12298" name="Rectangle 9"/>
            <p:cNvSpPr>
              <a:spLocks noChangeArrowheads="1"/>
            </p:cNvSpPr>
            <p:nvPr/>
          </p:nvSpPr>
          <p:spPr bwMode="auto">
            <a:xfrm>
              <a:off x="3389" y="2970"/>
              <a:ext cx="326" cy="17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hangingPunct="1">
                <a:lnSpc>
                  <a:spcPct val="120000"/>
                </a:lnSpc>
                <a:spcBef>
                  <a:spcPct val="0"/>
                </a:spcBef>
                <a:buFontTx/>
                <a:buNone/>
                <a:defRPr/>
              </a:pPr>
              <a:endParaRPr lang="zh-CN" altLang="en-US" sz="2400">
                <a:latin typeface="+mn-lt"/>
                <a:ea typeface="+mn-ea"/>
                <a:cs typeface="+mn-ea"/>
                <a:sym typeface="+mn-lt"/>
              </a:endParaRPr>
            </a:p>
          </p:txBody>
        </p:sp>
        <p:sp>
          <p:nvSpPr>
            <p:cNvPr id="12299" name="Text Box 10"/>
            <p:cNvSpPr txBox="1">
              <a:spLocks noChangeArrowheads="1"/>
            </p:cNvSpPr>
            <p:nvPr/>
          </p:nvSpPr>
          <p:spPr bwMode="auto">
            <a:xfrm>
              <a:off x="3555" y="2765"/>
              <a:ext cx="703" cy="2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a:solidFill>
                    <a:srgbClr val="333399"/>
                  </a:solidFill>
                  <a:latin typeface="+mn-lt"/>
                  <a:ea typeface="+mn-ea"/>
                  <a:cs typeface="+mn-ea"/>
                  <a:sym typeface="+mn-lt"/>
                </a:rPr>
                <a:t>内导体</a:t>
              </a:r>
              <a:endParaRPr lang="zh-CN" altLang="en-US" sz="2000" b="0">
                <a:solidFill>
                  <a:srgbClr val="333399"/>
                </a:solidFill>
                <a:latin typeface="+mn-lt"/>
                <a:ea typeface="+mn-ea"/>
                <a:cs typeface="+mn-ea"/>
                <a:sym typeface="+mn-lt"/>
              </a:endParaRPr>
            </a:p>
          </p:txBody>
        </p:sp>
        <p:sp>
          <p:nvSpPr>
            <p:cNvPr id="12300" name="Line 11"/>
            <p:cNvSpPr>
              <a:spLocks noChangeShapeType="1"/>
            </p:cNvSpPr>
            <p:nvPr/>
          </p:nvSpPr>
          <p:spPr bwMode="auto">
            <a:xfrm flipH="1">
              <a:off x="2621" y="2628"/>
              <a:ext cx="17" cy="165"/>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2301" name="Line 12"/>
            <p:cNvSpPr>
              <a:spLocks noChangeShapeType="1"/>
            </p:cNvSpPr>
            <p:nvPr/>
          </p:nvSpPr>
          <p:spPr bwMode="auto">
            <a:xfrm flipH="1">
              <a:off x="3056" y="2583"/>
              <a:ext cx="447" cy="237"/>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sp>
          <p:nvSpPr>
            <p:cNvPr id="12302" name="Line 13"/>
            <p:cNvSpPr>
              <a:spLocks noChangeShapeType="1"/>
            </p:cNvSpPr>
            <p:nvPr/>
          </p:nvSpPr>
          <p:spPr bwMode="auto">
            <a:xfrm>
              <a:off x="1612" y="2602"/>
              <a:ext cx="14" cy="81"/>
            </a:xfrm>
            <a:prstGeom prst="line">
              <a:avLst/>
            </a:prstGeom>
            <a:noFill/>
            <a:ln w="28575">
              <a:solidFill>
                <a:srgbClr val="333399"/>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nSpc>
                  <a:spcPct val="120000"/>
                </a:lnSpc>
                <a:defRPr/>
              </a:pPr>
              <a:endParaRPr lang="zh-CN" altLang="en-US">
                <a:latin typeface="+mn-lt"/>
                <a:ea typeface="+mn-ea"/>
                <a:cs typeface="+mn-ea"/>
                <a:sym typeface="+mn-lt"/>
              </a:endParaRPr>
            </a:p>
          </p:txBody>
        </p:sp>
      </p:grpSp>
      <p:sp>
        <p:nvSpPr>
          <p:cNvPr id="12292" name="矩形 1"/>
          <p:cNvSpPr>
            <a:spLocks noChangeArrowheads="1"/>
          </p:cNvSpPr>
          <p:nvPr/>
        </p:nvSpPr>
        <p:spPr bwMode="auto">
          <a:xfrm>
            <a:off x="228600" y="3508375"/>
            <a:ext cx="86868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latinLnBrk="1">
              <a:spcBef>
                <a:spcPct val="20000"/>
              </a:spcBef>
              <a:buChar char="•"/>
              <a:defRPr kumimoji="1" sz="2200">
                <a:solidFill>
                  <a:schemeClr val="tx1"/>
                </a:solidFill>
                <a:latin typeface="-보람M" pitchFamily="18" charset="-127"/>
                <a:ea typeface="-보람M" pitchFamily="18" charset="-127"/>
              </a:defRPr>
            </a:lvl1pPr>
            <a:lvl2pPr marL="742950" indent="-285750" latinLnBrk="1">
              <a:spcBef>
                <a:spcPct val="20000"/>
              </a:spcBef>
              <a:buChar char="•"/>
              <a:defRPr kumimoji="1" sz="2000">
                <a:solidFill>
                  <a:schemeClr val="tx1"/>
                </a:solidFill>
                <a:latin typeface="-보람M" pitchFamily="18" charset="-127"/>
                <a:ea typeface="-보람M" pitchFamily="18" charset="-127"/>
              </a:defRPr>
            </a:lvl2pPr>
            <a:lvl3pPr marL="1143000" indent="-228600" latinLnBrk="1">
              <a:spcBef>
                <a:spcPct val="20000"/>
              </a:spcBef>
              <a:buChar char="•"/>
              <a:defRPr kumimoji="1">
                <a:solidFill>
                  <a:schemeClr val="tx1"/>
                </a:solidFill>
                <a:latin typeface="-보람M" pitchFamily="18" charset="-127"/>
                <a:ea typeface="-보람M" pitchFamily="18" charset="-127"/>
              </a:defRPr>
            </a:lvl3pPr>
            <a:lvl4pPr marL="1600200" indent="-228600" latinLnBrk="1">
              <a:spcBef>
                <a:spcPct val="20000"/>
              </a:spcBef>
              <a:buChar char="•"/>
              <a:defRPr kumimoji="1" sz="1600">
                <a:solidFill>
                  <a:schemeClr val="tx1"/>
                </a:solidFill>
                <a:latin typeface="-보람M" pitchFamily="18" charset="-127"/>
                <a:ea typeface="-보람M" pitchFamily="18" charset="-127"/>
              </a:defRPr>
            </a:lvl4pPr>
            <a:lvl5pPr marL="2057400" indent="-228600" latinLnBrk="1">
              <a:spcBef>
                <a:spcPct val="20000"/>
              </a:spcBef>
              <a:buChar char="•"/>
              <a:defRPr kumimoji="1" sz="1400">
                <a:solidFill>
                  <a:schemeClr val="tx1"/>
                </a:solidFill>
                <a:latin typeface="-보람M" pitchFamily="18" charset="-127"/>
                <a:ea typeface="-보람M" pitchFamily="18" charset="-127"/>
              </a:defRPr>
            </a:lvl5pPr>
            <a:lvl6pPr marL="25146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6pPr>
            <a:lvl7pPr marL="29718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7pPr>
            <a:lvl8pPr marL="34290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8pPr>
            <a:lvl9pPr marL="3886200" indent="-228600" eaLnBrk="0" fontAlgn="base" latinLnBrk="1" hangingPunct="0">
              <a:spcBef>
                <a:spcPct val="20000"/>
              </a:spcBef>
              <a:spcAft>
                <a:spcPct val="0"/>
              </a:spcAft>
              <a:buChar char="•"/>
              <a:defRPr kumimoji="1" sz="1400">
                <a:solidFill>
                  <a:schemeClr val="tx1"/>
                </a:solidFill>
                <a:latin typeface="-보람M" pitchFamily="18" charset="-127"/>
                <a:ea typeface="-보람M" pitchFamily="18" charset="-127"/>
              </a:defRPr>
            </a:lvl9pPr>
          </a:lstStyle>
          <a:p>
            <a:pPr eaLnBrk="1" latinLnBrk="0" hangingPunct="1">
              <a:lnSpc>
                <a:spcPct val="120000"/>
              </a:lnSpc>
              <a:spcBef>
                <a:spcPct val="0"/>
              </a:spcBef>
              <a:buFontTx/>
              <a:buNone/>
              <a:defRPr/>
            </a:pPr>
            <a:r>
              <a:rPr lang="zh-CN" altLang="en-US" sz="2000" b="0" dirty="0">
                <a:solidFill>
                  <a:srgbClr val="0066CC"/>
                </a:solidFill>
                <a:latin typeface="+mn-lt"/>
                <a:ea typeface="+mn-ea"/>
                <a:cs typeface="+mn-ea"/>
                <a:sym typeface="+mn-lt"/>
              </a:rPr>
              <a:t>特点</a:t>
            </a:r>
            <a:r>
              <a:rPr lang="zh-CN" altLang="en-US" sz="2000" b="0" dirty="0">
                <a:latin typeface="+mn-lt"/>
                <a:ea typeface="+mn-ea"/>
                <a:cs typeface="+mn-ea"/>
                <a:sym typeface="+mn-lt"/>
              </a:rPr>
              <a:t>：抗干扰能力强于双绞线，适于高频宽带传输，但是成本高，不易安装埋设。</a:t>
            </a:r>
            <a:endParaRPr lang="zh-CN" altLang="en-US" sz="2000" b="0" dirty="0">
              <a:latin typeface="+mn-lt"/>
              <a:ea typeface="+mn-ea"/>
              <a:cs typeface="+mn-ea"/>
              <a:sym typeface="+mn-lt"/>
            </a:endParaRPr>
          </a:p>
          <a:p>
            <a:pPr eaLnBrk="1" latinLnBrk="0" hangingPunct="1">
              <a:lnSpc>
                <a:spcPct val="120000"/>
              </a:lnSpc>
              <a:spcBef>
                <a:spcPct val="0"/>
              </a:spcBef>
              <a:buFontTx/>
              <a:buNone/>
              <a:defRPr/>
            </a:pPr>
            <a:r>
              <a:rPr lang="zh-CN" altLang="en-US" sz="2000" b="0" dirty="0">
                <a:solidFill>
                  <a:srgbClr val="0066CC"/>
                </a:solidFill>
                <a:latin typeface="+mn-lt"/>
                <a:ea typeface="+mn-ea"/>
                <a:cs typeface="+mn-ea"/>
                <a:sym typeface="+mn-lt"/>
              </a:rPr>
              <a:t>带宽范围</a:t>
            </a:r>
            <a:r>
              <a:rPr lang="zh-CN" altLang="en-US" sz="2000" b="0" dirty="0">
                <a:latin typeface="+mn-lt"/>
                <a:ea typeface="+mn-ea"/>
                <a:cs typeface="+mn-ea"/>
                <a:sym typeface="+mn-lt"/>
              </a:rPr>
              <a:t>：通常能提供</a:t>
            </a:r>
            <a:r>
              <a:rPr lang="en-US" altLang="zh-CN" sz="2000" b="0" dirty="0">
                <a:latin typeface="+mn-lt"/>
                <a:ea typeface="+mn-ea"/>
                <a:cs typeface="+mn-ea"/>
                <a:sym typeface="+mn-lt"/>
              </a:rPr>
              <a:t>500</a:t>
            </a:r>
            <a:r>
              <a:rPr lang="zh-CN" altLang="en-US" sz="2000" b="0" dirty="0">
                <a:latin typeface="+mn-lt"/>
                <a:ea typeface="+mn-ea"/>
                <a:cs typeface="+mn-ea"/>
                <a:sym typeface="+mn-lt"/>
              </a:rPr>
              <a:t>～</a:t>
            </a:r>
            <a:r>
              <a:rPr lang="en-US" altLang="zh-CN" sz="2000" b="0" dirty="0">
                <a:latin typeface="+mn-lt"/>
                <a:ea typeface="+mn-ea"/>
                <a:cs typeface="+mn-ea"/>
                <a:sym typeface="+mn-lt"/>
              </a:rPr>
              <a:t>750 MHz</a:t>
            </a:r>
            <a:r>
              <a:rPr lang="zh-CN" altLang="en-US" sz="2000" b="0" dirty="0">
                <a:latin typeface="+mn-lt"/>
                <a:ea typeface="+mn-ea"/>
                <a:cs typeface="+mn-ea"/>
                <a:sym typeface="+mn-lt"/>
              </a:rPr>
              <a:t>的带宽。</a:t>
            </a:r>
            <a:endParaRPr lang="zh-CN" altLang="en-US" sz="2000" b="0" dirty="0">
              <a:latin typeface="+mn-lt"/>
              <a:ea typeface="+mn-ea"/>
              <a:cs typeface="+mn-ea"/>
              <a:sym typeface="+mn-lt"/>
            </a:endParaRPr>
          </a:p>
          <a:p>
            <a:pPr eaLnBrk="1" latinLnBrk="0" hangingPunct="1">
              <a:lnSpc>
                <a:spcPct val="120000"/>
              </a:lnSpc>
              <a:spcBef>
                <a:spcPct val="0"/>
              </a:spcBef>
              <a:buFontTx/>
              <a:buNone/>
              <a:defRPr/>
            </a:pPr>
            <a:r>
              <a:rPr lang="zh-CN" altLang="en-US" sz="2000" b="0" dirty="0">
                <a:solidFill>
                  <a:srgbClr val="0066CC"/>
                </a:solidFill>
                <a:latin typeface="+mn-lt"/>
                <a:ea typeface="+mn-ea"/>
                <a:cs typeface="+mn-ea"/>
                <a:sym typeface="+mn-lt"/>
              </a:rPr>
              <a:t>适用场合</a:t>
            </a:r>
            <a:r>
              <a:rPr lang="zh-CN" altLang="en-US" sz="2000" b="0" dirty="0">
                <a:latin typeface="+mn-lt"/>
                <a:ea typeface="+mn-ea"/>
                <a:cs typeface="+mn-ea"/>
                <a:sym typeface="+mn-lt"/>
              </a:rPr>
              <a:t>：主要应用于</a:t>
            </a:r>
            <a:r>
              <a:rPr lang="en-US" altLang="zh-CN" sz="2000" b="0" dirty="0">
                <a:latin typeface="+mn-lt"/>
                <a:ea typeface="+mn-ea"/>
                <a:cs typeface="+mn-ea"/>
                <a:sym typeface="+mn-lt"/>
              </a:rPr>
              <a:t>CATV</a:t>
            </a:r>
            <a:r>
              <a:rPr lang="zh-CN" altLang="en-US" sz="2000" b="0" dirty="0">
                <a:latin typeface="+mn-lt"/>
                <a:ea typeface="+mn-ea"/>
                <a:cs typeface="+mn-ea"/>
                <a:sym typeface="+mn-lt"/>
              </a:rPr>
              <a:t>和光纤同轴混合接入网。</a:t>
            </a:r>
            <a:endParaRPr lang="zh-CN" altLang="en-US" sz="2000" b="0" dirty="0">
              <a:latin typeface="+mn-lt"/>
              <a:ea typeface="+mn-ea"/>
              <a:cs typeface="+mn-ea"/>
              <a:sym typeface="+mn-lt"/>
            </a:endParaRPr>
          </a:p>
          <a:p>
            <a:pPr eaLnBrk="1" latinLnBrk="0" hangingPunct="1">
              <a:lnSpc>
                <a:spcPct val="120000"/>
              </a:lnSpc>
              <a:spcBef>
                <a:spcPct val="0"/>
              </a:spcBef>
              <a:buFontTx/>
              <a:buNone/>
              <a:defRPr/>
            </a:pPr>
            <a:r>
              <a:rPr lang="zh-CN" altLang="en-US" sz="2000" b="0" dirty="0">
                <a:solidFill>
                  <a:srgbClr val="0066CC"/>
                </a:solidFill>
                <a:latin typeface="+mn-lt"/>
                <a:ea typeface="+mn-ea"/>
                <a:cs typeface="+mn-ea"/>
                <a:sym typeface="+mn-lt"/>
              </a:rPr>
              <a:t>同轴电缆的类型</a:t>
            </a:r>
            <a:r>
              <a:rPr lang="zh-CN" altLang="en-US" sz="2000" b="0" dirty="0">
                <a:latin typeface="+mn-lt"/>
                <a:ea typeface="+mn-ea"/>
                <a:cs typeface="+mn-ea"/>
                <a:sym typeface="+mn-lt"/>
              </a:rPr>
              <a:t>：</a:t>
            </a:r>
            <a:r>
              <a:rPr kumimoji="0" lang="en-US" altLang="zh-CN" sz="2000" b="0" dirty="0">
                <a:latin typeface="+mn-lt"/>
                <a:ea typeface="+mn-ea"/>
                <a:cs typeface="+mn-ea"/>
                <a:sym typeface="+mn-lt"/>
              </a:rPr>
              <a:t>50  </a:t>
            </a:r>
            <a:r>
              <a:rPr kumimoji="0" lang="zh-CN" altLang="en-US" sz="2000" b="0" dirty="0">
                <a:latin typeface="+mn-lt"/>
                <a:ea typeface="+mn-ea"/>
                <a:cs typeface="+mn-ea"/>
                <a:sym typeface="+mn-lt"/>
              </a:rPr>
              <a:t>同轴电缆</a:t>
            </a:r>
            <a:endParaRPr kumimoji="0" lang="zh-CN" altLang="en-US" sz="2000" b="0" dirty="0">
              <a:latin typeface="+mn-lt"/>
              <a:ea typeface="+mn-ea"/>
              <a:cs typeface="+mn-ea"/>
              <a:sym typeface="+mn-lt"/>
            </a:endParaRPr>
          </a:p>
          <a:p>
            <a:pPr eaLnBrk="1" latinLnBrk="0" hangingPunct="1">
              <a:lnSpc>
                <a:spcPct val="120000"/>
              </a:lnSpc>
              <a:spcBef>
                <a:spcPct val="0"/>
              </a:spcBef>
              <a:buFontTx/>
              <a:buNone/>
              <a:defRPr/>
            </a:pPr>
            <a:r>
              <a:rPr kumimoji="0" lang="en-US" altLang="zh-CN" sz="2000" b="0" dirty="0">
                <a:latin typeface="+mn-lt"/>
                <a:ea typeface="+mn-ea"/>
                <a:cs typeface="+mn-ea"/>
                <a:sym typeface="+mn-lt"/>
              </a:rPr>
              <a:t>                             75  </a:t>
            </a:r>
            <a:r>
              <a:rPr kumimoji="0" lang="zh-CN" altLang="en-US" sz="2000" b="0" dirty="0">
                <a:latin typeface="+mn-lt"/>
                <a:ea typeface="+mn-ea"/>
                <a:cs typeface="+mn-ea"/>
                <a:sym typeface="+mn-lt"/>
              </a:rPr>
              <a:t>同轴电缆</a:t>
            </a:r>
            <a:endParaRPr lang="zh-CN" altLang="en-US" sz="2000" b="0" dirty="0">
              <a:latin typeface="+mn-lt"/>
              <a:ea typeface="+mn-ea"/>
              <a:cs typeface="+mn-ea"/>
              <a:sym typeface="+mn-lt"/>
            </a:endParaRPr>
          </a:p>
        </p:txBody>
      </p:sp>
      <p:pic>
        <p:nvPicPr>
          <p:cNvPr id="16389" name="Picture 15" descr="http://c.hiphotos.baidu.com/baike/s%3D220/sign=42fe7228dd2a283447a631096bb4c92e/7aec54e736d12f2e9b9fcc5546c2d5628535686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688" y="4224338"/>
            <a:ext cx="20955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23" name="Picture 2"/>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46050" y="749300"/>
            <a:ext cx="8820150" cy="5257800"/>
          </a:xfrm>
          <a:prstGeom prst="rect">
            <a:avLst/>
          </a:prstGeom>
          <a:gradFill rotWithShape="1">
            <a:gsLst>
              <a:gs pos="0">
                <a:srgbClr val="FFF200"/>
              </a:gs>
              <a:gs pos="45000">
                <a:srgbClr val="FF7A00"/>
              </a:gs>
              <a:gs pos="70000">
                <a:srgbClr val="FF0300"/>
              </a:gs>
              <a:gs pos="100000">
                <a:srgbClr val="4D0808"/>
              </a:gs>
            </a:gsLst>
            <a:lin ang="5400000"/>
          </a:gradFill>
          <a:ln w="9525" cap="flat" algn="ctr">
            <a:solidFill>
              <a:srgbClr val="FFFFCC"/>
            </a:solidFill>
            <a:prstDash val="solid"/>
            <a:miter lim="800000"/>
            <a:headEnd type="none" w="med" len="med"/>
            <a:tailEnd type="none" w="med" len="med"/>
          </a:ln>
        </p:spPr>
      </p:pic>
      <p:sp>
        <p:nvSpPr>
          <p:cNvPr id="3424" name="AutoShape 4"/>
          <p:cNvSpPr>
            <a:spLocks noChangeArrowheads="1"/>
          </p:cNvSpPr>
          <p:nvPr/>
        </p:nvSpPr>
        <p:spPr bwMode="auto">
          <a:xfrm>
            <a:off x="673100" y="4089400"/>
            <a:ext cx="4419600" cy="727075"/>
          </a:xfrm>
          <a:prstGeom prst="cube">
            <a:avLst>
              <a:gd name="adj" fmla="val 25000"/>
            </a:avLst>
          </a:prstGeom>
          <a:gradFill rotWithShape="1">
            <a:gsLst>
              <a:gs pos="0">
                <a:srgbClr val="5E9EFF"/>
              </a:gs>
              <a:gs pos="39998">
                <a:srgbClr val="85C2FF"/>
              </a:gs>
              <a:gs pos="70000">
                <a:srgbClr val="C4D6EB"/>
              </a:gs>
              <a:gs pos="100000">
                <a:srgbClr val="FFEBFA"/>
              </a:gs>
            </a:gsLst>
            <a:lin ang="5400000"/>
          </a:gradFill>
          <a:ln w="9525" cap="flat" algn="ctr">
            <a:solidFill>
              <a:srgbClr val="FFFF99"/>
            </a:solidFill>
            <a:prstDash val="solid"/>
            <a:miter lim="800000"/>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folHlink"/>
              </a:buClr>
              <a:buSzPct val="90000"/>
              <a:buFont typeface="Wingdings" panose="05000000000000000000" pitchFamily="2" charset="2"/>
              <a:buNone/>
            </a:pPr>
            <a:r>
              <a:rPr lang="zh-CN" altLang="en-US" sz="1400" b="1">
                <a:solidFill>
                  <a:schemeClr val="bg1"/>
                </a:solidFill>
                <a:latin typeface="华文仿宋" panose="02010600040101010101" pitchFamily="2" charset="-122"/>
                <a:ea typeface="华文仿宋" panose="02010600040101010101" pitchFamily="2" charset="-122"/>
              </a:rPr>
              <a:t>光纤</a:t>
            </a:r>
            <a:r>
              <a:rPr lang="en-US" altLang="zh-CN" sz="1400" b="1">
                <a:solidFill>
                  <a:schemeClr val="bg1"/>
                </a:solidFill>
                <a:latin typeface="华文仿宋" panose="02010600040101010101" pitchFamily="2" charset="-122"/>
                <a:ea typeface="华文仿宋" panose="02010600040101010101" pitchFamily="2" charset="-122"/>
              </a:rPr>
              <a:t>/</a:t>
            </a:r>
            <a:r>
              <a:rPr lang="zh-CN" altLang="en-US" sz="1400" b="1">
                <a:solidFill>
                  <a:schemeClr val="bg1"/>
                </a:solidFill>
                <a:latin typeface="华文仿宋" panose="02010600040101010101" pitchFamily="2" charset="-122"/>
                <a:ea typeface="华文仿宋" panose="02010600040101010101" pitchFamily="2" charset="-122"/>
              </a:rPr>
              <a:t>管道</a:t>
            </a:r>
            <a:endParaRPr lang="zh-CN" altLang="en-US" sz="1400" b="1">
              <a:solidFill>
                <a:schemeClr val="bg1"/>
              </a:solidFill>
              <a:latin typeface="华文仿宋" panose="02010600040101010101" pitchFamily="2" charset="-122"/>
              <a:ea typeface="华文仿宋" panose="02010600040101010101" pitchFamily="2" charset="-122"/>
            </a:endParaRPr>
          </a:p>
        </p:txBody>
      </p:sp>
      <p:sp>
        <p:nvSpPr>
          <p:cNvPr id="3425" name="AutoShape 5"/>
          <p:cNvSpPr>
            <a:spLocks noChangeArrowheads="1"/>
          </p:cNvSpPr>
          <p:nvPr/>
        </p:nvSpPr>
        <p:spPr bwMode="auto">
          <a:xfrm>
            <a:off x="673100" y="3098800"/>
            <a:ext cx="914400" cy="1066800"/>
          </a:xfrm>
          <a:prstGeom prst="cube">
            <a:avLst>
              <a:gd name="adj" fmla="val 25000"/>
            </a:avLst>
          </a:prstGeom>
          <a:gradFill rotWithShape="1">
            <a:gsLst>
              <a:gs pos="0">
                <a:srgbClr val="DDEBCF"/>
              </a:gs>
              <a:gs pos="50000">
                <a:srgbClr val="9CB86E"/>
              </a:gs>
              <a:gs pos="100000">
                <a:srgbClr val="156B13"/>
              </a:gs>
            </a:gsLst>
            <a:lin ang="5400000"/>
          </a:gradFill>
          <a:ln w="9525" cap="flat" algn="ctr">
            <a:solidFill>
              <a:srgbClr val="FFFF99"/>
            </a:solidFill>
            <a:prstDash val="solid"/>
            <a:miter lim="800000"/>
            <a:headEnd type="none" w="med" len="med"/>
            <a:tailEnd type="none" w="med" len="med"/>
          </a:ln>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2800" b="1">
              <a:solidFill>
                <a:schemeClr val="bg1"/>
              </a:solidFill>
              <a:latin typeface="华文仿宋" panose="02010600040101010101" pitchFamily="2" charset="-122"/>
              <a:ea typeface="华文仿宋" panose="02010600040101010101" pitchFamily="2" charset="-122"/>
            </a:endParaRPr>
          </a:p>
        </p:txBody>
      </p:sp>
      <p:sp>
        <p:nvSpPr>
          <p:cNvPr id="3426" name="AutoShape 6"/>
          <p:cNvSpPr>
            <a:spLocks noChangeArrowheads="1"/>
          </p:cNvSpPr>
          <p:nvPr/>
        </p:nvSpPr>
        <p:spPr bwMode="auto">
          <a:xfrm>
            <a:off x="1435100" y="3327400"/>
            <a:ext cx="3657600" cy="804863"/>
          </a:xfrm>
          <a:prstGeom prst="cube">
            <a:avLst>
              <a:gd name="adj" fmla="val 25000"/>
            </a:avLst>
          </a:prstGeom>
          <a:gradFill rotWithShape="1">
            <a:gsLst>
              <a:gs pos="0">
                <a:srgbClr val="A603AB"/>
              </a:gs>
              <a:gs pos="21001">
                <a:srgbClr val="0819FB"/>
              </a:gs>
              <a:gs pos="35001">
                <a:srgbClr val="1A8D48"/>
              </a:gs>
              <a:gs pos="51999">
                <a:srgbClr val="FFFF00"/>
              </a:gs>
              <a:gs pos="73000">
                <a:srgbClr val="EE3F17"/>
              </a:gs>
              <a:gs pos="87999">
                <a:srgbClr val="E81766"/>
              </a:gs>
              <a:gs pos="100000">
                <a:srgbClr val="A603AB"/>
              </a:gs>
            </a:gsLst>
            <a:lin ang="5400000"/>
          </a:gradFill>
          <a:ln w="9525" cap="flat" algn="ctr">
            <a:solidFill>
              <a:srgbClr val="FFFF99"/>
            </a:solidFill>
            <a:prstDash val="solid"/>
            <a:miter lim="800000"/>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folHlink"/>
              </a:buClr>
              <a:buSzPct val="90000"/>
              <a:buFont typeface="Wingdings" panose="05000000000000000000" pitchFamily="2" charset="2"/>
              <a:buNone/>
            </a:pPr>
            <a:r>
              <a:rPr lang="en-US" altLang="zh-CN" sz="1400" b="1">
                <a:solidFill>
                  <a:schemeClr val="bg1"/>
                </a:solidFill>
                <a:latin typeface="华文仿宋" panose="02010600040101010101" pitchFamily="2" charset="-122"/>
                <a:ea typeface="华文仿宋" panose="02010600040101010101" pitchFamily="2" charset="-122"/>
              </a:rPr>
              <a:t>WDM</a:t>
            </a:r>
            <a:endParaRPr lang="en-US" altLang="zh-CN" sz="1400" b="1">
              <a:solidFill>
                <a:schemeClr val="bg1"/>
              </a:solidFill>
              <a:latin typeface="华文仿宋" panose="02010600040101010101" pitchFamily="2" charset="-122"/>
              <a:ea typeface="华文仿宋" panose="02010600040101010101" pitchFamily="2" charset="-122"/>
            </a:endParaRPr>
          </a:p>
        </p:txBody>
      </p:sp>
      <p:sp>
        <p:nvSpPr>
          <p:cNvPr id="3427" name="AutoShape 7"/>
          <p:cNvSpPr>
            <a:spLocks noChangeArrowheads="1"/>
          </p:cNvSpPr>
          <p:nvPr/>
        </p:nvSpPr>
        <p:spPr bwMode="auto">
          <a:xfrm>
            <a:off x="673100" y="2489200"/>
            <a:ext cx="4419600" cy="881063"/>
          </a:xfrm>
          <a:prstGeom prst="cube">
            <a:avLst>
              <a:gd name="adj" fmla="val 25000"/>
            </a:avLst>
          </a:prstGeom>
          <a:gradFill rotWithShape="1">
            <a:gsLst>
              <a:gs pos="0">
                <a:srgbClr val="DDEBCF"/>
              </a:gs>
              <a:gs pos="50000">
                <a:srgbClr val="9CB86E"/>
              </a:gs>
              <a:gs pos="100000">
                <a:srgbClr val="156B13"/>
              </a:gs>
            </a:gsLst>
            <a:lin ang="5400000"/>
          </a:gradFill>
          <a:ln w="9525" cap="flat" algn="ctr">
            <a:solidFill>
              <a:srgbClr val="FFFF99"/>
            </a:solidFill>
            <a:prstDash val="solid"/>
            <a:miter lim="800000"/>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folHlink"/>
              </a:buClr>
              <a:buSzPct val="90000"/>
              <a:buFont typeface="Wingdings" panose="05000000000000000000" pitchFamily="2" charset="2"/>
              <a:buNone/>
            </a:pPr>
            <a:r>
              <a:rPr lang="en-US" altLang="zh-CN" sz="1400" b="1">
                <a:solidFill>
                  <a:schemeClr val="bg1"/>
                </a:solidFill>
                <a:latin typeface="华文仿宋" panose="02010600040101010101" pitchFamily="2" charset="-122"/>
                <a:ea typeface="华文仿宋" panose="02010600040101010101" pitchFamily="2" charset="-122"/>
              </a:rPr>
              <a:t>SDH</a:t>
            </a:r>
            <a:endParaRPr lang="en-US" altLang="zh-CN" sz="1400" b="1">
              <a:solidFill>
                <a:schemeClr val="bg1"/>
              </a:solidFill>
              <a:latin typeface="华文仿宋" panose="02010600040101010101" pitchFamily="2" charset="-122"/>
              <a:ea typeface="华文仿宋" panose="02010600040101010101" pitchFamily="2" charset="-122"/>
            </a:endParaRPr>
          </a:p>
        </p:txBody>
      </p:sp>
      <p:sp>
        <p:nvSpPr>
          <p:cNvPr id="3428" name="AutoShape 8"/>
          <p:cNvSpPr>
            <a:spLocks noChangeArrowheads="1"/>
          </p:cNvSpPr>
          <p:nvPr/>
        </p:nvSpPr>
        <p:spPr bwMode="auto">
          <a:xfrm>
            <a:off x="673100" y="1727200"/>
            <a:ext cx="1371600" cy="857250"/>
          </a:xfrm>
          <a:prstGeom prst="cube">
            <a:avLst>
              <a:gd name="adj" fmla="val 25000"/>
            </a:avLst>
          </a:prstGeom>
          <a:gradFill rotWithShape="1">
            <a:gsLst>
              <a:gs pos="0">
                <a:srgbClr val="D6B19C"/>
              </a:gs>
              <a:gs pos="29999">
                <a:srgbClr val="D49E6C"/>
              </a:gs>
              <a:gs pos="70000">
                <a:srgbClr val="A65528"/>
              </a:gs>
              <a:gs pos="100000">
                <a:srgbClr val="663012"/>
              </a:gs>
            </a:gsLst>
            <a:lin ang="5400000"/>
          </a:gradFill>
          <a:ln w="9525" cap="flat" algn="ctr">
            <a:solidFill>
              <a:srgbClr val="FFFF99"/>
            </a:solidFill>
            <a:prstDash val="solid"/>
            <a:miter lim="800000"/>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folHlink"/>
              </a:buClr>
              <a:buSzPct val="90000"/>
              <a:buFont typeface="Wingdings" panose="05000000000000000000" pitchFamily="2" charset="2"/>
              <a:buNone/>
            </a:pPr>
            <a:r>
              <a:rPr lang="en-US" altLang="zh-CN" sz="1400" b="1">
                <a:solidFill>
                  <a:schemeClr val="bg1"/>
                </a:solidFill>
                <a:latin typeface="华文仿宋" panose="02010600040101010101" pitchFamily="2" charset="-122"/>
                <a:ea typeface="华文仿宋" panose="02010600040101010101" pitchFamily="2" charset="-122"/>
              </a:rPr>
              <a:t>TDM</a:t>
            </a:r>
            <a:endParaRPr lang="en-US" altLang="zh-CN" sz="1400" b="1">
              <a:solidFill>
                <a:schemeClr val="bg1"/>
              </a:solidFill>
              <a:latin typeface="华文仿宋" panose="02010600040101010101" pitchFamily="2" charset="-122"/>
              <a:ea typeface="华文仿宋" panose="02010600040101010101" pitchFamily="2" charset="-122"/>
            </a:endParaRPr>
          </a:p>
        </p:txBody>
      </p:sp>
      <p:sp>
        <p:nvSpPr>
          <p:cNvPr id="3429" name="AutoShape 9"/>
          <p:cNvSpPr>
            <a:spLocks noChangeArrowheads="1"/>
          </p:cNvSpPr>
          <p:nvPr/>
        </p:nvSpPr>
        <p:spPr bwMode="auto">
          <a:xfrm>
            <a:off x="1892300" y="1727200"/>
            <a:ext cx="3200400" cy="838200"/>
          </a:xfrm>
          <a:prstGeom prst="cube">
            <a:avLst>
              <a:gd name="adj" fmla="val 25000"/>
            </a:avLst>
          </a:prstGeom>
          <a:gradFill rotWithShape="1">
            <a:gsLst>
              <a:gs pos="0">
                <a:srgbClr val="FFFF00"/>
              </a:gs>
              <a:gs pos="100000">
                <a:srgbClr val="663012"/>
              </a:gs>
            </a:gsLst>
            <a:lin ang="5400000"/>
          </a:gradFill>
          <a:ln w="9525" cap="flat" algn="ctr">
            <a:solidFill>
              <a:srgbClr val="FFFF99"/>
            </a:solidFill>
            <a:prstDash val="solid"/>
            <a:miter lim="800000"/>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folHlink"/>
              </a:buClr>
              <a:buSzPct val="90000"/>
              <a:buFont typeface="Wingdings" panose="05000000000000000000" pitchFamily="2" charset="2"/>
              <a:buNone/>
            </a:pPr>
            <a:r>
              <a:rPr lang="en-US" altLang="zh-CN" sz="1400" b="1">
                <a:solidFill>
                  <a:schemeClr val="bg1"/>
                </a:solidFill>
                <a:latin typeface="华文仿宋" panose="02010600040101010101" pitchFamily="2" charset="-122"/>
                <a:ea typeface="华文仿宋" panose="02010600040101010101" pitchFamily="2" charset="-122"/>
              </a:rPr>
              <a:t>IP/MPLS/</a:t>
            </a:r>
            <a:r>
              <a:rPr lang="zh-CN" altLang="en-US" sz="1400" b="1">
                <a:solidFill>
                  <a:schemeClr val="bg1"/>
                </a:solidFill>
                <a:latin typeface="华文仿宋" panose="02010600040101010101" pitchFamily="2" charset="-122"/>
                <a:ea typeface="华文仿宋" panose="02010600040101010101" pitchFamily="2" charset="-122"/>
              </a:rPr>
              <a:t>以太网</a:t>
            </a:r>
            <a:endParaRPr lang="zh-CN" altLang="en-US" sz="1400" b="1">
              <a:solidFill>
                <a:schemeClr val="bg1"/>
              </a:solidFill>
              <a:latin typeface="华文仿宋" panose="02010600040101010101" pitchFamily="2" charset="-122"/>
              <a:ea typeface="华文仿宋" panose="02010600040101010101" pitchFamily="2" charset="-122"/>
            </a:endParaRPr>
          </a:p>
        </p:txBody>
      </p:sp>
      <p:sp>
        <p:nvSpPr>
          <p:cNvPr id="3430" name="AutoShape 13"/>
          <p:cNvSpPr>
            <a:spLocks noChangeArrowheads="1"/>
          </p:cNvSpPr>
          <p:nvPr/>
        </p:nvSpPr>
        <p:spPr bwMode="auto">
          <a:xfrm>
            <a:off x="5168900" y="1727200"/>
            <a:ext cx="504825" cy="3200400"/>
          </a:xfrm>
          <a:prstGeom prst="rightBrace">
            <a:avLst>
              <a:gd name="adj1" fmla="val 57233"/>
              <a:gd name="adj2" fmla="val 50000"/>
            </a:avLst>
          </a:prstGeom>
          <a:gradFill rotWithShape="1">
            <a:gsLst>
              <a:gs pos="0">
                <a:srgbClr val="DDEBCF"/>
              </a:gs>
              <a:gs pos="50000">
                <a:srgbClr val="9CB86E"/>
              </a:gs>
              <a:gs pos="100000">
                <a:srgbClr val="156B13"/>
              </a:gs>
            </a:gsLst>
            <a:lin ang="540000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2800" b="1">
              <a:solidFill>
                <a:schemeClr val="bg1"/>
              </a:solidFill>
              <a:latin typeface="华文仿宋" panose="02010600040101010101" pitchFamily="2" charset="-122"/>
              <a:ea typeface="华文仿宋" panose="02010600040101010101" pitchFamily="2" charset="-122"/>
            </a:endParaRPr>
          </a:p>
        </p:txBody>
      </p:sp>
      <p:sp>
        <p:nvSpPr>
          <p:cNvPr id="3431" name="AutoShape 15"/>
          <p:cNvSpPr>
            <a:spLocks noChangeArrowheads="1"/>
          </p:cNvSpPr>
          <p:nvPr/>
        </p:nvSpPr>
        <p:spPr bwMode="auto">
          <a:xfrm>
            <a:off x="139700" y="5080000"/>
            <a:ext cx="6172200" cy="838200"/>
          </a:xfrm>
          <a:prstGeom prst="star32">
            <a:avLst>
              <a:gd name="adj" fmla="val 37500"/>
            </a:avLst>
          </a:prstGeom>
          <a:solidFill>
            <a:srgbClr val="FFFFFF"/>
          </a:solidFill>
          <a:ln w="38100" cap="flat" algn="ctr">
            <a:solidFill>
              <a:srgbClr val="FFFFFF"/>
            </a:solidFill>
            <a:prstDash val="solid"/>
            <a:round/>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hlink"/>
              </a:buClr>
              <a:buSzPct val="110000"/>
              <a:buFont typeface="Wingdings" panose="05000000000000000000" pitchFamily="2" charset="2"/>
              <a:buNone/>
            </a:pPr>
            <a:r>
              <a:rPr lang="zh-CN" altLang="en-US" sz="2400" b="1">
                <a:solidFill>
                  <a:srgbClr val="FF3300"/>
                </a:solidFill>
                <a:latin typeface="华文仿宋" panose="02010600040101010101" pitchFamily="2" charset="-122"/>
                <a:ea typeface="华文仿宋" panose="02010600040101010101" pitchFamily="2" charset="-122"/>
                <a:sym typeface="Arial" panose="020B0604020202020204" pitchFamily="34" charset="0"/>
              </a:rPr>
              <a:t>目前</a:t>
            </a:r>
            <a:r>
              <a:rPr lang="en-US" altLang="zh-CN" sz="2400" b="1">
                <a:solidFill>
                  <a:srgbClr val="FF3300"/>
                </a:solidFill>
                <a:latin typeface="华文仿宋" panose="02010600040101010101" pitchFamily="2" charset="-122"/>
                <a:ea typeface="华文仿宋" panose="02010600040101010101" pitchFamily="2" charset="-122"/>
                <a:sym typeface="Arial" panose="020B0604020202020204" pitchFamily="34" charset="0"/>
              </a:rPr>
              <a:t>IP over SDH over WDM</a:t>
            </a:r>
            <a:r>
              <a:rPr lang="zh-CN" altLang="en-US" sz="2400" b="1">
                <a:solidFill>
                  <a:srgbClr val="FF3300"/>
                </a:solidFill>
                <a:latin typeface="华文仿宋" panose="02010600040101010101" pitchFamily="2" charset="-122"/>
                <a:ea typeface="华文仿宋" panose="02010600040101010101" pitchFamily="2" charset="-122"/>
                <a:sym typeface="Arial" panose="020B0604020202020204" pitchFamily="34" charset="0"/>
              </a:rPr>
              <a:t>不再适应大颗粒</a:t>
            </a:r>
            <a:endParaRPr lang="zh-CN" altLang="en-US" sz="2400" b="1">
              <a:solidFill>
                <a:srgbClr val="FF3300"/>
              </a:solidFill>
              <a:latin typeface="华文仿宋" panose="02010600040101010101" pitchFamily="2" charset="-122"/>
              <a:ea typeface="华文仿宋" panose="02010600040101010101" pitchFamily="2" charset="-122"/>
              <a:sym typeface="Arial" panose="020B0604020202020204" pitchFamily="34" charset="0"/>
            </a:endParaRPr>
          </a:p>
          <a:p>
            <a:pPr algn="ctr">
              <a:lnSpc>
                <a:spcPct val="80000"/>
              </a:lnSpc>
              <a:spcBef>
                <a:spcPct val="20000"/>
              </a:spcBef>
              <a:buClr>
                <a:schemeClr val="hlink"/>
              </a:buClr>
              <a:buSzPct val="110000"/>
              <a:buFont typeface="Wingdings" panose="05000000000000000000" pitchFamily="2" charset="2"/>
              <a:buNone/>
            </a:pPr>
            <a:r>
              <a:rPr lang="en-US" altLang="zh-CN" sz="2400" b="1">
                <a:solidFill>
                  <a:srgbClr val="FF3300"/>
                </a:solidFill>
                <a:latin typeface="华文仿宋" panose="02010600040101010101" pitchFamily="2" charset="-122"/>
                <a:ea typeface="华文仿宋" panose="02010600040101010101" pitchFamily="2" charset="-122"/>
                <a:sym typeface="Arial" panose="020B0604020202020204" pitchFamily="34" charset="0"/>
              </a:rPr>
              <a:t>IP</a:t>
            </a:r>
            <a:r>
              <a:rPr lang="zh-CN" altLang="en-US" sz="2400" b="1">
                <a:solidFill>
                  <a:srgbClr val="FF3300"/>
                </a:solidFill>
                <a:latin typeface="华文仿宋" panose="02010600040101010101" pitchFamily="2" charset="-122"/>
                <a:ea typeface="华文仿宋" panose="02010600040101010101" pitchFamily="2" charset="-122"/>
                <a:sym typeface="Arial" panose="020B0604020202020204" pitchFamily="34" charset="0"/>
              </a:rPr>
              <a:t>分组业务传送！！</a:t>
            </a:r>
            <a:endParaRPr lang="zh-CN" altLang="en-US" sz="2400" b="1">
              <a:solidFill>
                <a:srgbClr val="FF3300"/>
              </a:solidFill>
              <a:latin typeface="华文仿宋" panose="02010600040101010101" pitchFamily="2" charset="-122"/>
              <a:ea typeface="华文仿宋" panose="02010600040101010101" pitchFamily="2" charset="-122"/>
              <a:sym typeface="Arial" panose="020B0604020202020204" pitchFamily="34" charset="0"/>
            </a:endParaRPr>
          </a:p>
        </p:txBody>
      </p:sp>
      <p:sp>
        <p:nvSpPr>
          <p:cNvPr id="3432" name="标题 1"/>
          <p:cNvSpPr>
            <a:spLocks noChangeArrowheads="1"/>
          </p:cNvSpPr>
          <p:nvPr/>
        </p:nvSpPr>
        <p:spPr bwMode="auto">
          <a:xfrm>
            <a:off x="0" y="111125"/>
            <a:ext cx="914400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zh-CN" altLang="en-US" sz="3000" b="1">
                <a:latin typeface="华文新魏" panose="02010800040101010101" pitchFamily="2" charset="-122"/>
                <a:ea typeface="华文新魏" panose="02010800040101010101" pitchFamily="2" charset="-122"/>
              </a:rPr>
              <a:t>光传输网络结构现状</a:t>
            </a:r>
            <a:endParaRPr lang="zh-CN" altLang="en-US" sz="3000" b="1">
              <a:latin typeface="华文新魏" panose="02010800040101010101" pitchFamily="2" charset="-122"/>
              <a:ea typeface="华文新魏" panose="02010800040101010101" pitchFamily="2" charset="-122"/>
            </a:endParaRPr>
          </a:p>
        </p:txBody>
      </p:sp>
      <p:sp>
        <p:nvSpPr>
          <p:cNvPr id="3433" name="AutoShape 10"/>
          <p:cNvSpPr>
            <a:spLocks noChangeArrowheads="1"/>
          </p:cNvSpPr>
          <p:nvPr/>
        </p:nvSpPr>
        <p:spPr bwMode="auto">
          <a:xfrm>
            <a:off x="6769100" y="1117600"/>
            <a:ext cx="2197100" cy="863600"/>
          </a:xfrm>
          <a:prstGeom prst="wedgeRoundRectCallout">
            <a:avLst>
              <a:gd name="adj1" fmla="val -135190"/>
              <a:gd name="adj2" fmla="val 128125"/>
              <a:gd name="adj3" fmla="val 16667"/>
            </a:avLst>
          </a:prstGeom>
          <a:gradFill rotWithShape="1">
            <a:gsLst>
              <a:gs pos="0">
                <a:srgbClr val="FFF200"/>
              </a:gs>
              <a:gs pos="45000">
                <a:srgbClr val="FF7A00"/>
              </a:gs>
              <a:gs pos="70000">
                <a:srgbClr val="FF0300"/>
              </a:gs>
              <a:gs pos="100000">
                <a:srgbClr val="4D0808"/>
              </a:gs>
            </a:gsLst>
            <a:lin ang="5400000"/>
          </a:gradFill>
          <a:ln w="9525" cap="flat" algn="ctr">
            <a:solidFill>
              <a:srgbClr val="FFFFCC"/>
            </a:solidFill>
            <a:prstDash val="solid"/>
            <a:miter lim="800000"/>
            <a:headEnd type="none" w="med" len="med"/>
            <a:tailEnd type="none" w="med" len="med"/>
          </a:ln>
        </p:spPr>
        <p:txBody>
          <a:bodyPr lIns="91409" tIns="45704" rIns="91409" bIns="45704"/>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80000"/>
              </a:lnSpc>
              <a:spcBef>
                <a:spcPct val="20000"/>
              </a:spcBef>
              <a:buClr>
                <a:schemeClr val="folHlink"/>
              </a:buClr>
              <a:buSzPct val="90000"/>
              <a:buFont typeface="Wingdings" panose="05000000000000000000" pitchFamily="2" charset="2"/>
              <a:buNone/>
            </a:pPr>
            <a:r>
              <a:rPr lang="en-US" altLang="zh-CN" sz="1400" b="1">
                <a:solidFill>
                  <a:schemeClr val="bg1"/>
                </a:solidFill>
                <a:latin typeface="华文仿宋" panose="02010600040101010101" pitchFamily="2" charset="-122"/>
                <a:ea typeface="华文仿宋" panose="02010600040101010101" pitchFamily="2" charset="-122"/>
              </a:rPr>
              <a:t>SDH</a:t>
            </a:r>
            <a:r>
              <a:rPr lang="zh-CN" altLang="en-US" sz="1400" b="1">
                <a:solidFill>
                  <a:schemeClr val="bg1"/>
                </a:solidFill>
                <a:latin typeface="华文仿宋" panose="02010600040101010101" pitchFamily="2" charset="-122"/>
                <a:ea typeface="华文仿宋" panose="02010600040101010101" pitchFamily="2" charset="-122"/>
              </a:rPr>
              <a:t>基于</a:t>
            </a:r>
            <a:r>
              <a:rPr lang="en-US" altLang="zh-CN" sz="1400" b="1">
                <a:solidFill>
                  <a:schemeClr val="bg1"/>
                </a:solidFill>
                <a:latin typeface="华文仿宋" panose="02010600040101010101" pitchFamily="2" charset="-122"/>
                <a:ea typeface="华文仿宋" panose="02010600040101010101" pitchFamily="2" charset="-122"/>
              </a:rPr>
              <a:t>VC-12/VC4</a:t>
            </a:r>
            <a:r>
              <a:rPr lang="zh-CN" altLang="en-US" sz="1400" b="1">
                <a:solidFill>
                  <a:schemeClr val="bg1"/>
                </a:solidFill>
                <a:latin typeface="华文仿宋" panose="02010600040101010101" pitchFamily="2" charset="-122"/>
                <a:ea typeface="华文仿宋" panose="02010600040101010101" pitchFamily="2" charset="-122"/>
              </a:rPr>
              <a:t>交</a:t>
            </a:r>
            <a:endParaRPr lang="zh-CN" altLang="en-US" sz="1400" b="1">
              <a:solidFill>
                <a:schemeClr val="bg1"/>
              </a:solidFill>
              <a:latin typeface="华文仿宋" panose="02010600040101010101" pitchFamily="2" charset="-122"/>
              <a:ea typeface="华文仿宋" panose="02010600040101010101" pitchFamily="2" charset="-122"/>
            </a:endParaRPr>
          </a:p>
          <a:p>
            <a:pPr>
              <a:lnSpc>
                <a:spcPct val="80000"/>
              </a:lnSpc>
              <a:spcBef>
                <a:spcPct val="20000"/>
              </a:spcBef>
              <a:buClr>
                <a:schemeClr val="folHlink"/>
              </a:buClr>
              <a:buSzPct val="90000"/>
              <a:buFont typeface="Wingdings" panose="05000000000000000000" pitchFamily="2" charset="2"/>
              <a:buNone/>
            </a:pPr>
            <a:r>
              <a:rPr lang="zh-CN" altLang="en-US" sz="1400" b="1">
                <a:solidFill>
                  <a:schemeClr val="bg1"/>
                </a:solidFill>
                <a:latin typeface="华文仿宋" panose="02010600040101010101" pitchFamily="2" charset="-122"/>
                <a:ea typeface="华文仿宋" panose="02010600040101010101" pitchFamily="2" charset="-122"/>
              </a:rPr>
              <a:t>叉，大颗粒分组业务封</a:t>
            </a:r>
            <a:endParaRPr lang="zh-CN" altLang="en-US" sz="1400" b="1">
              <a:solidFill>
                <a:schemeClr val="bg1"/>
              </a:solidFill>
              <a:latin typeface="华文仿宋" panose="02010600040101010101" pitchFamily="2" charset="-122"/>
              <a:ea typeface="华文仿宋" panose="02010600040101010101" pitchFamily="2" charset="-122"/>
            </a:endParaRPr>
          </a:p>
          <a:p>
            <a:pPr>
              <a:lnSpc>
                <a:spcPct val="80000"/>
              </a:lnSpc>
              <a:spcBef>
                <a:spcPct val="20000"/>
              </a:spcBef>
              <a:buClr>
                <a:schemeClr val="folHlink"/>
              </a:buClr>
              <a:buSzPct val="90000"/>
              <a:buFont typeface="Wingdings" panose="05000000000000000000" pitchFamily="2" charset="2"/>
              <a:buNone/>
            </a:pPr>
            <a:r>
              <a:rPr lang="zh-CN" altLang="en-US" sz="1400" b="1">
                <a:solidFill>
                  <a:schemeClr val="bg1"/>
                </a:solidFill>
                <a:latin typeface="华文仿宋" panose="02010600040101010101" pitchFamily="2" charset="-122"/>
                <a:ea typeface="华文仿宋" panose="02010600040101010101" pitchFamily="2" charset="-122"/>
              </a:rPr>
              <a:t>装效率低；</a:t>
            </a:r>
            <a:endParaRPr lang="zh-CN" altLang="en-US" sz="1400" b="1">
              <a:solidFill>
                <a:schemeClr val="bg1"/>
              </a:solidFill>
              <a:latin typeface="华文仿宋" panose="02010600040101010101" pitchFamily="2" charset="-122"/>
              <a:ea typeface="华文仿宋" panose="02010600040101010101" pitchFamily="2" charset="-122"/>
            </a:endParaRPr>
          </a:p>
        </p:txBody>
      </p:sp>
      <p:sp>
        <p:nvSpPr>
          <p:cNvPr id="3434" name="AutoShape 11"/>
          <p:cNvSpPr>
            <a:spLocks noChangeArrowheads="1"/>
          </p:cNvSpPr>
          <p:nvPr/>
        </p:nvSpPr>
        <p:spPr bwMode="auto">
          <a:xfrm>
            <a:off x="6638925" y="2020888"/>
            <a:ext cx="2182813" cy="685800"/>
          </a:xfrm>
          <a:prstGeom prst="wedgeRoundRectCallout">
            <a:avLst>
              <a:gd name="adj1" fmla="val -129273"/>
              <a:gd name="adj2" fmla="val 169676"/>
              <a:gd name="adj3" fmla="val 16667"/>
            </a:avLst>
          </a:prstGeom>
          <a:gradFill rotWithShape="1">
            <a:gsLst>
              <a:gs pos="0">
                <a:srgbClr val="FFF200"/>
              </a:gs>
              <a:gs pos="45000">
                <a:srgbClr val="FF7A00"/>
              </a:gs>
              <a:gs pos="70000">
                <a:srgbClr val="FF0300"/>
              </a:gs>
              <a:gs pos="100000">
                <a:srgbClr val="4D0808"/>
              </a:gs>
            </a:gsLst>
            <a:lin ang="5400000"/>
          </a:gradFill>
          <a:ln w="9525" cap="flat" algn="ctr">
            <a:solidFill>
              <a:srgbClr val="FFFFCC"/>
            </a:solidFill>
            <a:prstDash val="solid"/>
            <a:miter lim="800000"/>
            <a:headEnd type="none" w="med" len="med"/>
            <a:tailEnd type="none" w="med" len="med"/>
          </a:ln>
        </p:spPr>
        <p:txBody>
          <a:bodyPr lIns="91409" tIns="45704" rIns="91409" bIns="45704"/>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80000"/>
              </a:lnSpc>
              <a:spcBef>
                <a:spcPct val="20000"/>
              </a:spcBef>
              <a:buClr>
                <a:schemeClr val="folHlink"/>
              </a:buClr>
              <a:buSzPct val="90000"/>
            </a:pPr>
            <a:r>
              <a:rPr lang="en-US" altLang="zh-CN" sz="1400" b="1">
                <a:solidFill>
                  <a:schemeClr val="bg1"/>
                </a:solidFill>
                <a:latin typeface="华文仿宋" panose="02010600040101010101" pitchFamily="2" charset="-122"/>
                <a:ea typeface="华文仿宋" panose="02010600040101010101" pitchFamily="2" charset="-122"/>
              </a:rPr>
              <a:t>WDM</a:t>
            </a:r>
            <a:r>
              <a:rPr lang="zh-CN" altLang="en-US" sz="1400" b="1">
                <a:solidFill>
                  <a:schemeClr val="bg1"/>
                </a:solidFill>
                <a:latin typeface="华文仿宋" panose="02010600040101010101" pitchFamily="2" charset="-122"/>
                <a:ea typeface="华文仿宋" panose="02010600040101010101" pitchFamily="2" charset="-122"/>
              </a:rPr>
              <a:t>管理功能弱，不提供波长管理，依靠人工跳纤方式实现波长的基本调度</a:t>
            </a:r>
            <a:r>
              <a:rPr lang="zh-CN" altLang="en-US" b="1">
                <a:solidFill>
                  <a:schemeClr val="bg1"/>
                </a:solidFill>
                <a:latin typeface="Arial" panose="020B0604020202020204" pitchFamily="34" charset="0"/>
                <a:ea typeface="宋体" panose="02010600030101010101" pitchFamily="2" charset="-122"/>
              </a:rPr>
              <a:t>。</a:t>
            </a:r>
            <a:endParaRPr lang="zh-CN" altLang="en-US" b="1">
              <a:solidFill>
                <a:schemeClr val="bg1"/>
              </a:solidFill>
              <a:latin typeface="Arial" panose="020B0604020202020204" pitchFamily="34" charset="0"/>
              <a:ea typeface="宋体" panose="02010600030101010101" pitchFamily="2" charset="-122"/>
            </a:endParaRPr>
          </a:p>
        </p:txBody>
      </p:sp>
      <p:sp>
        <p:nvSpPr>
          <p:cNvPr id="3435" name="AutoShape 12"/>
          <p:cNvSpPr>
            <a:spLocks noChangeArrowheads="1"/>
          </p:cNvSpPr>
          <p:nvPr/>
        </p:nvSpPr>
        <p:spPr bwMode="auto">
          <a:xfrm>
            <a:off x="6756400" y="3098800"/>
            <a:ext cx="2209800" cy="914400"/>
          </a:xfrm>
          <a:prstGeom prst="wedgeRoundRectCallout">
            <a:avLst>
              <a:gd name="adj1" fmla="val -132935"/>
              <a:gd name="adj2" fmla="val 28819"/>
              <a:gd name="adj3" fmla="val 16667"/>
            </a:avLst>
          </a:prstGeom>
          <a:gradFill rotWithShape="1">
            <a:gsLst>
              <a:gs pos="0">
                <a:srgbClr val="FFF200"/>
              </a:gs>
              <a:gs pos="45000">
                <a:srgbClr val="FF7A00"/>
              </a:gs>
              <a:gs pos="70000">
                <a:srgbClr val="FF0300"/>
              </a:gs>
              <a:gs pos="100000">
                <a:srgbClr val="4D0808"/>
              </a:gs>
            </a:gsLst>
            <a:lin ang="5400000"/>
          </a:gradFill>
          <a:ln w="9525" cap="flat" algn="ctr">
            <a:solidFill>
              <a:srgbClr val="FFFFCC"/>
            </a:solidFill>
            <a:prstDash val="solid"/>
            <a:miter lim="800000"/>
            <a:headEnd type="none" w="med" len="med"/>
            <a:tailEnd type="none" w="med" len="med"/>
          </a:ln>
        </p:spPr>
        <p:txBody>
          <a:bodyPr lIns="91409" tIns="45704" rIns="91409" bIns="45704"/>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80000"/>
              </a:lnSpc>
              <a:spcBef>
                <a:spcPct val="20000"/>
              </a:spcBef>
              <a:buClr>
                <a:schemeClr val="folHlink"/>
              </a:buClr>
              <a:buSzPct val="90000"/>
              <a:buFont typeface="Wingdings" panose="05000000000000000000" pitchFamily="2" charset="2"/>
              <a:buNone/>
            </a:pPr>
            <a:r>
              <a:rPr lang="en-US" altLang="zh-CN" sz="1400" b="1">
                <a:solidFill>
                  <a:schemeClr val="bg1"/>
                </a:solidFill>
                <a:latin typeface="华文仿宋" panose="02010600040101010101" pitchFamily="2" charset="-122"/>
                <a:ea typeface="华文仿宋" panose="02010600040101010101" pitchFamily="2" charset="-122"/>
              </a:rPr>
              <a:t>WDM</a:t>
            </a:r>
            <a:r>
              <a:rPr lang="zh-CN" altLang="en-US" sz="1400" b="1">
                <a:solidFill>
                  <a:schemeClr val="bg1"/>
                </a:solidFill>
                <a:latin typeface="华文仿宋" panose="02010600040101010101" pitchFamily="2" charset="-122"/>
                <a:ea typeface="华文仿宋" panose="02010600040101010101" pitchFamily="2" charset="-122"/>
              </a:rPr>
              <a:t>组网能力弱，点</a:t>
            </a:r>
            <a:endParaRPr lang="zh-CN" altLang="en-US" sz="1400" b="1">
              <a:solidFill>
                <a:schemeClr val="bg1"/>
              </a:solidFill>
              <a:latin typeface="华文仿宋" panose="02010600040101010101" pitchFamily="2" charset="-122"/>
              <a:ea typeface="华文仿宋" panose="02010600040101010101" pitchFamily="2" charset="-122"/>
            </a:endParaRPr>
          </a:p>
          <a:p>
            <a:pPr>
              <a:lnSpc>
                <a:spcPct val="80000"/>
              </a:lnSpc>
              <a:spcBef>
                <a:spcPct val="20000"/>
              </a:spcBef>
              <a:buClr>
                <a:schemeClr val="folHlink"/>
              </a:buClr>
              <a:buSzPct val="90000"/>
              <a:buFont typeface="Wingdings" panose="05000000000000000000" pitchFamily="2" charset="2"/>
              <a:buNone/>
            </a:pPr>
            <a:r>
              <a:rPr lang="zh-CN" altLang="en-US" sz="1400" b="1">
                <a:solidFill>
                  <a:schemeClr val="bg1"/>
                </a:solidFill>
                <a:latin typeface="华文仿宋" panose="02010600040101010101" pitchFamily="2" charset="-122"/>
                <a:ea typeface="华文仿宋" panose="02010600040101010101" pitchFamily="2" charset="-122"/>
              </a:rPr>
              <a:t>到点连接网络保护方式</a:t>
            </a:r>
            <a:endParaRPr lang="zh-CN" altLang="en-US" sz="1400" b="1">
              <a:solidFill>
                <a:schemeClr val="bg1"/>
              </a:solidFill>
              <a:latin typeface="华文仿宋" panose="02010600040101010101" pitchFamily="2" charset="-122"/>
              <a:ea typeface="华文仿宋" panose="02010600040101010101" pitchFamily="2" charset="-122"/>
            </a:endParaRPr>
          </a:p>
          <a:p>
            <a:pPr>
              <a:lnSpc>
                <a:spcPct val="80000"/>
              </a:lnSpc>
              <a:spcBef>
                <a:spcPct val="20000"/>
              </a:spcBef>
              <a:buClr>
                <a:schemeClr val="folHlink"/>
              </a:buClr>
              <a:buSzPct val="90000"/>
              <a:buFont typeface="Wingdings" panose="05000000000000000000" pitchFamily="2" charset="2"/>
              <a:buNone/>
            </a:pPr>
            <a:r>
              <a:rPr lang="zh-CN" altLang="en-US" sz="1400" b="1">
                <a:solidFill>
                  <a:schemeClr val="bg1"/>
                </a:solidFill>
                <a:latin typeface="华文仿宋" panose="02010600040101010101" pitchFamily="2" charset="-122"/>
                <a:ea typeface="华文仿宋" panose="02010600040101010101" pitchFamily="2" charset="-122"/>
              </a:rPr>
              <a:t>不完善；</a:t>
            </a:r>
            <a:endParaRPr lang="zh-CN" altLang="en-US" sz="1400" b="1">
              <a:solidFill>
                <a:schemeClr val="bg1"/>
              </a:solidFill>
              <a:latin typeface="华文仿宋" panose="02010600040101010101" pitchFamily="2" charset="-122"/>
              <a:ea typeface="华文仿宋" panose="02010600040101010101" pitchFamily="2" charset="-122"/>
            </a:endParaRPr>
          </a:p>
          <a:p>
            <a:pPr>
              <a:lnSpc>
                <a:spcPct val="80000"/>
              </a:lnSpc>
              <a:spcBef>
                <a:spcPct val="20000"/>
              </a:spcBef>
              <a:buClr>
                <a:schemeClr val="folHlink"/>
              </a:buClr>
              <a:buSzPct val="90000"/>
              <a:buFont typeface="Wingdings" panose="05000000000000000000" pitchFamily="2" charset="2"/>
              <a:buNone/>
            </a:pPr>
            <a:endParaRPr lang="zh-CN" altLang="en-US" sz="1400" b="1">
              <a:solidFill>
                <a:schemeClr val="bg1"/>
              </a:solidFill>
              <a:latin typeface="华文仿宋" panose="02010600040101010101" pitchFamily="2" charset="-122"/>
              <a:ea typeface="华文仿宋" panose="02010600040101010101" pitchFamily="2" charset="-122"/>
            </a:endParaRPr>
          </a:p>
        </p:txBody>
      </p:sp>
      <p:sp>
        <p:nvSpPr>
          <p:cNvPr id="3436" name="AutoShape 14"/>
          <p:cNvSpPr>
            <a:spLocks noChangeArrowheads="1"/>
          </p:cNvSpPr>
          <p:nvPr/>
        </p:nvSpPr>
        <p:spPr bwMode="auto">
          <a:xfrm>
            <a:off x="6692900" y="4241800"/>
            <a:ext cx="2273300" cy="685800"/>
          </a:xfrm>
          <a:prstGeom prst="wedgeRoundRectCallout">
            <a:avLst>
              <a:gd name="adj1" fmla="val -123167"/>
              <a:gd name="adj2" fmla="val -45764"/>
              <a:gd name="adj3" fmla="val 16667"/>
            </a:avLst>
          </a:prstGeom>
          <a:gradFill rotWithShape="1">
            <a:gsLst>
              <a:gs pos="0">
                <a:srgbClr val="FFF200"/>
              </a:gs>
              <a:gs pos="45000">
                <a:srgbClr val="FF7A00"/>
              </a:gs>
              <a:gs pos="70000">
                <a:srgbClr val="FF0300"/>
              </a:gs>
              <a:gs pos="100000">
                <a:srgbClr val="4D0808"/>
              </a:gs>
            </a:gsLst>
            <a:lin ang="5400000"/>
          </a:gradFill>
          <a:ln w="9525" cap="flat" algn="ctr">
            <a:solidFill>
              <a:srgbClr val="FFFFCC"/>
            </a:solidFill>
            <a:prstDash val="solid"/>
            <a:miter lim="800000"/>
            <a:headEnd type="none" w="med" len="med"/>
            <a:tailEnd type="none" w="med" len="med"/>
          </a:ln>
        </p:spPr>
        <p:txBody>
          <a:bodyPr lIns="91409" tIns="45704" rIns="91409" bIns="45704"/>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80000"/>
              </a:lnSpc>
              <a:spcBef>
                <a:spcPct val="20000"/>
              </a:spcBef>
              <a:buClr>
                <a:schemeClr val="folHlink"/>
              </a:buClr>
              <a:buSzPct val="90000"/>
              <a:buFont typeface="Wingdings" panose="05000000000000000000" pitchFamily="2" charset="2"/>
              <a:buNone/>
            </a:pPr>
            <a:r>
              <a:rPr lang="zh-CN" altLang="en-US" sz="1400" b="1">
                <a:solidFill>
                  <a:schemeClr val="bg1"/>
                </a:solidFill>
                <a:latin typeface="华文仿宋" panose="02010600040101010101" pitchFamily="2" charset="-122"/>
                <a:ea typeface="华文仿宋" panose="02010600040101010101" pitchFamily="2" charset="-122"/>
              </a:rPr>
              <a:t>网络层次多，功能部分</a:t>
            </a:r>
            <a:endParaRPr lang="zh-CN" altLang="en-US" sz="1400" b="1">
              <a:solidFill>
                <a:schemeClr val="bg1"/>
              </a:solidFill>
              <a:latin typeface="华文仿宋" panose="02010600040101010101" pitchFamily="2" charset="-122"/>
              <a:ea typeface="华文仿宋" panose="02010600040101010101" pitchFamily="2" charset="-122"/>
            </a:endParaRPr>
          </a:p>
          <a:p>
            <a:pPr>
              <a:lnSpc>
                <a:spcPct val="80000"/>
              </a:lnSpc>
              <a:spcBef>
                <a:spcPct val="20000"/>
              </a:spcBef>
              <a:buClr>
                <a:schemeClr val="folHlink"/>
              </a:buClr>
              <a:buSzPct val="90000"/>
              <a:buFont typeface="Wingdings" panose="05000000000000000000" pitchFamily="2" charset="2"/>
              <a:buNone/>
            </a:pPr>
            <a:r>
              <a:rPr lang="zh-CN" altLang="en-US" sz="1400" b="1">
                <a:solidFill>
                  <a:schemeClr val="bg1"/>
                </a:solidFill>
                <a:latin typeface="华文仿宋" panose="02010600040101010101" pitchFamily="2" charset="-122"/>
                <a:ea typeface="华文仿宋" panose="02010600040101010101" pitchFamily="2" charset="-122"/>
              </a:rPr>
              <a:t>重叠。</a:t>
            </a:r>
            <a:endParaRPr lang="zh-CN" altLang="en-US" sz="1400" b="1">
              <a:solidFill>
                <a:schemeClr val="bg1"/>
              </a:solidFill>
              <a:latin typeface="华文仿宋" panose="02010600040101010101" pitchFamily="2" charset="-122"/>
              <a:ea typeface="华文仿宋" panose="02010600040101010101" pitchFamily="2" charset="-122"/>
            </a:endParaRPr>
          </a:p>
        </p:txBody>
      </p:sp>
    </p:spTree>
  </p:cSld>
  <p:clrMapOvr>
    <a:masterClrMapping/>
  </p:clrMapOvr>
  <p:transition>
    <p:cut/>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9" name="标题 1"/>
          <p:cNvSpPr>
            <a:spLocks noChangeArrowheads="1"/>
          </p:cNvSpPr>
          <p:nvPr/>
        </p:nvSpPr>
        <p:spPr bwMode="auto">
          <a:xfrm>
            <a:off x="141288" y="263525"/>
            <a:ext cx="914400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en-US" altLang="zh-CN" sz="3000" b="1">
                <a:latin typeface="华文新魏" panose="02010800040101010101" pitchFamily="2" charset="-122"/>
                <a:ea typeface="华文新魏" panose="02010800040101010101" pitchFamily="2" charset="-122"/>
              </a:rPr>
              <a:t>OTN  VS  DWDM</a:t>
            </a:r>
            <a:endParaRPr lang="en-US" altLang="zh-CN" sz="3000" b="1">
              <a:latin typeface="华文新魏" panose="02010800040101010101" pitchFamily="2" charset="-122"/>
              <a:ea typeface="华文新魏" panose="02010800040101010101" pitchFamily="2" charset="-122"/>
            </a:endParaRPr>
          </a:p>
        </p:txBody>
      </p:sp>
      <p:sp>
        <p:nvSpPr>
          <p:cNvPr id="3440" name="Rectangle 8"/>
          <p:cNvSpPr>
            <a:spLocks noChangeArrowheads="1"/>
          </p:cNvSpPr>
          <p:nvPr/>
        </p:nvSpPr>
        <p:spPr bwMode="auto">
          <a:xfrm>
            <a:off x="754063" y="1255713"/>
            <a:ext cx="6924675" cy="209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0127" tIns="40065" rIns="80127" bIns="40065"/>
          <a:lstStyle>
            <a:lvl1pPr marL="301625" indent="-301625" defTabSz="80200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0200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0200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0200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0200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0200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0200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0200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0200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140000"/>
              </a:lnSpc>
              <a:spcBef>
                <a:spcPct val="30000"/>
              </a:spcBef>
              <a:buClr>
                <a:srgbClr val="808080"/>
              </a:buClr>
              <a:buSzPct val="60000"/>
              <a:buFont typeface="Wingdings" panose="05000000000000000000" pitchFamily="2" charset="2"/>
              <a:buChar char="l"/>
            </a:pPr>
            <a:r>
              <a:rPr lang="en-US" altLang="zh-CN" b="1">
                <a:latin typeface="FrutigerNext LT Regular"/>
                <a:ea typeface="华文细黑" panose="02010600040101010101" pitchFamily="2" charset="-122"/>
              </a:rPr>
              <a:t>DWDM</a:t>
            </a:r>
            <a:r>
              <a:rPr lang="zh-CN" altLang="en-US" b="1">
                <a:latin typeface="FrutigerNext LT Regular"/>
                <a:ea typeface="华文细黑" panose="02010600040101010101" pitchFamily="2" charset="-122"/>
              </a:rPr>
              <a:t>好比高速路（超大容量、超高速率、超长距离传送）</a:t>
            </a:r>
            <a:endParaRPr lang="zh-CN" altLang="en-US" b="1">
              <a:latin typeface="FrutigerNext LT Regular"/>
              <a:ea typeface="华文细黑" panose="02010600040101010101" pitchFamily="2" charset="-122"/>
            </a:endParaRPr>
          </a:p>
          <a:p>
            <a:pPr>
              <a:lnSpc>
                <a:spcPct val="140000"/>
              </a:lnSpc>
              <a:spcBef>
                <a:spcPct val="30000"/>
              </a:spcBef>
              <a:buClr>
                <a:srgbClr val="808080"/>
              </a:buClr>
              <a:buSzPct val="60000"/>
              <a:buFont typeface="Wingdings" panose="05000000000000000000" pitchFamily="2" charset="2"/>
              <a:buChar char="l"/>
            </a:pPr>
            <a:r>
              <a:rPr lang="en-US" altLang="zh-CN" b="1">
                <a:latin typeface="FrutigerNext LT Regular"/>
                <a:ea typeface="华文细黑" panose="02010600040101010101" pitchFamily="2" charset="-122"/>
              </a:rPr>
              <a:t>OTN</a:t>
            </a:r>
            <a:r>
              <a:rPr lang="zh-CN" altLang="en-US" b="1">
                <a:latin typeface="FrutigerNext LT Regular"/>
                <a:ea typeface="华文细黑" panose="02010600040101010101" pitchFamily="2" charset="-122"/>
              </a:rPr>
              <a:t>好比有立交桥的高速路</a:t>
            </a:r>
            <a:endParaRPr lang="zh-CN" altLang="en-US" b="1">
              <a:latin typeface="FrutigerNext LT Regular"/>
              <a:ea typeface="华文细黑" panose="02010600040101010101" pitchFamily="2" charset="-122"/>
            </a:endParaRPr>
          </a:p>
          <a:p>
            <a:pPr>
              <a:lnSpc>
                <a:spcPct val="140000"/>
              </a:lnSpc>
              <a:spcBef>
                <a:spcPct val="30000"/>
              </a:spcBef>
              <a:buClr>
                <a:srgbClr val="808080"/>
              </a:buClr>
              <a:buSzPct val="60000"/>
              <a:buFont typeface="Wingdings" panose="05000000000000000000" pitchFamily="2" charset="2"/>
              <a:buChar char="l"/>
            </a:pPr>
            <a:r>
              <a:rPr lang="zh-CN" altLang="en-US" b="1">
                <a:latin typeface="FrutigerNext LT Regular"/>
                <a:ea typeface="华文细黑" panose="02010600040101010101" pitchFamily="2" charset="-122"/>
              </a:rPr>
              <a:t>智能控制平面相当于红绿灯和交管系统</a:t>
            </a:r>
            <a:endParaRPr lang="zh-CN" altLang="en-US" b="1">
              <a:latin typeface="FrutigerNext LT Regular"/>
              <a:ea typeface="华文细黑" panose="02010600040101010101" pitchFamily="2" charset="-122"/>
            </a:endParaRPr>
          </a:p>
        </p:txBody>
      </p:sp>
      <p:pic>
        <p:nvPicPr>
          <p:cNvPr id="3441" name="Picture 148"/>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74700" y="3259138"/>
            <a:ext cx="7046913" cy="234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ut/>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4" name="标题 1"/>
          <p:cNvSpPr>
            <a:spLocks noChangeArrowheads="1"/>
          </p:cNvSpPr>
          <p:nvPr/>
        </p:nvSpPr>
        <p:spPr bwMode="auto">
          <a:xfrm>
            <a:off x="0" y="111125"/>
            <a:ext cx="914400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en-US" altLang="zh-CN" sz="3000" b="1">
                <a:latin typeface="华文新魏" panose="02010800040101010101" pitchFamily="2" charset="-122"/>
                <a:ea typeface="华文新魏" panose="02010800040101010101" pitchFamily="2" charset="-122"/>
              </a:rPr>
              <a:t>OTN</a:t>
            </a:r>
            <a:r>
              <a:rPr lang="zh-CN" altLang="en-US" sz="3000" b="1">
                <a:latin typeface="华文新魏" panose="02010800040101010101" pitchFamily="2" charset="-122"/>
                <a:ea typeface="华文新魏" panose="02010800040101010101" pitchFamily="2" charset="-122"/>
              </a:rPr>
              <a:t>替代</a:t>
            </a:r>
            <a:r>
              <a:rPr lang="en-US" altLang="zh-CN" sz="3000" b="1">
                <a:latin typeface="华文新魏" panose="02010800040101010101" pitchFamily="2" charset="-122"/>
                <a:ea typeface="华文新魏" panose="02010800040101010101" pitchFamily="2" charset="-122"/>
              </a:rPr>
              <a:t>SDH+WDM</a:t>
            </a:r>
            <a:endParaRPr lang="en-US" altLang="zh-CN" sz="3000" b="1">
              <a:latin typeface="华文新魏" panose="02010800040101010101" pitchFamily="2" charset="-122"/>
              <a:ea typeface="华文新魏" panose="02010800040101010101" pitchFamily="2" charset="-122"/>
            </a:endParaRPr>
          </a:p>
        </p:txBody>
      </p:sp>
      <p:pic>
        <p:nvPicPr>
          <p:cNvPr id="3445" name="Picture 3"/>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409575" y="793750"/>
            <a:ext cx="8142288"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46" name="AutoShape 4"/>
          <p:cNvSpPr>
            <a:spLocks noChangeArrowheads="1"/>
          </p:cNvSpPr>
          <p:nvPr/>
        </p:nvSpPr>
        <p:spPr bwMode="auto">
          <a:xfrm>
            <a:off x="930275" y="3708400"/>
            <a:ext cx="3870325" cy="1085850"/>
          </a:xfrm>
          <a:prstGeom prst="cube">
            <a:avLst>
              <a:gd name="adj" fmla="val 25000"/>
            </a:avLst>
          </a:prstGeom>
          <a:gradFill rotWithShape="1">
            <a:gsLst>
              <a:gs pos="0">
                <a:srgbClr val="5E9EFF"/>
              </a:gs>
              <a:gs pos="39998">
                <a:srgbClr val="85C2FF"/>
              </a:gs>
              <a:gs pos="70000">
                <a:srgbClr val="C4D6EB"/>
              </a:gs>
              <a:gs pos="100000">
                <a:srgbClr val="FFEBFA"/>
              </a:gs>
            </a:gsLst>
            <a:lin ang="5400000"/>
          </a:gradFill>
          <a:ln w="9525" cap="flat" algn="ctr">
            <a:solidFill>
              <a:srgbClr val="FFFF99"/>
            </a:solidFill>
            <a:prstDash val="solid"/>
            <a:miter lim="800000"/>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folHlink"/>
              </a:buClr>
              <a:buSzPct val="90000"/>
              <a:buFont typeface="Wingdings" panose="05000000000000000000" pitchFamily="2" charset="2"/>
              <a:buNone/>
            </a:pPr>
            <a:r>
              <a:rPr lang="zh-CN" altLang="en-US" sz="1400" b="1">
                <a:solidFill>
                  <a:schemeClr val="bg1"/>
                </a:solidFill>
                <a:latin typeface="华文仿宋" panose="02010600040101010101" pitchFamily="2" charset="-122"/>
                <a:ea typeface="华文仿宋" panose="02010600040101010101" pitchFamily="2" charset="-122"/>
              </a:rPr>
              <a:t>光纤</a:t>
            </a:r>
            <a:r>
              <a:rPr lang="en-US" altLang="zh-CN" sz="1400" b="1">
                <a:solidFill>
                  <a:schemeClr val="bg1"/>
                </a:solidFill>
                <a:latin typeface="华文仿宋" panose="02010600040101010101" pitchFamily="2" charset="-122"/>
                <a:ea typeface="华文仿宋" panose="02010600040101010101" pitchFamily="2" charset="-122"/>
              </a:rPr>
              <a:t>/</a:t>
            </a:r>
            <a:r>
              <a:rPr lang="zh-CN" altLang="en-US" sz="1400" b="1">
                <a:solidFill>
                  <a:schemeClr val="bg1"/>
                </a:solidFill>
                <a:latin typeface="华文仿宋" panose="02010600040101010101" pitchFamily="2" charset="-122"/>
                <a:ea typeface="华文仿宋" panose="02010600040101010101" pitchFamily="2" charset="-122"/>
              </a:rPr>
              <a:t>管道</a:t>
            </a:r>
            <a:endParaRPr lang="zh-CN" altLang="en-US" sz="1400" b="1">
              <a:solidFill>
                <a:schemeClr val="bg1"/>
              </a:solidFill>
              <a:latin typeface="华文仿宋" panose="02010600040101010101" pitchFamily="2" charset="-122"/>
              <a:ea typeface="华文仿宋" panose="02010600040101010101" pitchFamily="2" charset="-122"/>
            </a:endParaRPr>
          </a:p>
        </p:txBody>
      </p:sp>
      <p:sp>
        <p:nvSpPr>
          <p:cNvPr id="3447" name="AutoShape 5"/>
          <p:cNvSpPr>
            <a:spLocks noChangeArrowheads="1"/>
          </p:cNvSpPr>
          <p:nvPr/>
        </p:nvSpPr>
        <p:spPr bwMode="auto">
          <a:xfrm>
            <a:off x="895350" y="2565400"/>
            <a:ext cx="3940175" cy="1223963"/>
          </a:xfrm>
          <a:prstGeom prst="cube">
            <a:avLst>
              <a:gd name="adj" fmla="val 25000"/>
            </a:avLst>
          </a:prstGeom>
          <a:gradFill rotWithShape="1">
            <a:gsLst>
              <a:gs pos="0">
                <a:srgbClr val="A603AB"/>
              </a:gs>
              <a:gs pos="21001">
                <a:srgbClr val="0819FB"/>
              </a:gs>
              <a:gs pos="35001">
                <a:srgbClr val="1A8D48"/>
              </a:gs>
              <a:gs pos="51999">
                <a:srgbClr val="FFFF00"/>
              </a:gs>
              <a:gs pos="73000">
                <a:srgbClr val="EE3F17"/>
              </a:gs>
              <a:gs pos="87999">
                <a:srgbClr val="E81766"/>
              </a:gs>
              <a:gs pos="100000">
                <a:srgbClr val="A603AB"/>
              </a:gs>
            </a:gsLst>
            <a:lin ang="5400000"/>
          </a:gradFill>
          <a:ln w="9525" cap="flat" algn="ctr">
            <a:solidFill>
              <a:srgbClr val="FFFF99"/>
            </a:solidFill>
            <a:prstDash val="solid"/>
            <a:miter lim="800000"/>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folHlink"/>
              </a:buClr>
              <a:buSzPct val="90000"/>
              <a:buFont typeface="Wingdings" panose="05000000000000000000" pitchFamily="2" charset="2"/>
              <a:buNone/>
            </a:pPr>
            <a:r>
              <a:rPr lang="en-US" altLang="zh-CN" sz="1400" b="1">
                <a:solidFill>
                  <a:schemeClr val="bg1"/>
                </a:solidFill>
                <a:latin typeface="华文仿宋" panose="02010600040101010101" pitchFamily="2" charset="-122"/>
                <a:ea typeface="华文仿宋" panose="02010600040101010101" pitchFamily="2" charset="-122"/>
              </a:rPr>
              <a:t>OTN</a:t>
            </a:r>
            <a:endParaRPr lang="en-US" altLang="zh-CN" sz="1400" b="1">
              <a:solidFill>
                <a:schemeClr val="bg1"/>
              </a:solidFill>
              <a:latin typeface="华文仿宋" panose="02010600040101010101" pitchFamily="2" charset="-122"/>
              <a:ea typeface="华文仿宋" panose="02010600040101010101" pitchFamily="2" charset="-122"/>
            </a:endParaRPr>
          </a:p>
        </p:txBody>
      </p:sp>
      <p:sp>
        <p:nvSpPr>
          <p:cNvPr id="3448" name="AutoShape 6"/>
          <p:cNvSpPr>
            <a:spLocks noChangeArrowheads="1"/>
          </p:cNvSpPr>
          <p:nvPr/>
        </p:nvSpPr>
        <p:spPr bwMode="auto">
          <a:xfrm>
            <a:off x="930275" y="1803400"/>
            <a:ext cx="1408113" cy="914400"/>
          </a:xfrm>
          <a:prstGeom prst="cube">
            <a:avLst>
              <a:gd name="adj" fmla="val 25000"/>
            </a:avLst>
          </a:prstGeom>
          <a:gradFill rotWithShape="1">
            <a:gsLst>
              <a:gs pos="0">
                <a:srgbClr val="D6B19C"/>
              </a:gs>
              <a:gs pos="29999">
                <a:srgbClr val="D49E6C"/>
              </a:gs>
              <a:gs pos="70000">
                <a:srgbClr val="A65528"/>
              </a:gs>
              <a:gs pos="100000">
                <a:srgbClr val="663012"/>
              </a:gs>
            </a:gsLst>
            <a:lin ang="5400000"/>
          </a:gradFill>
          <a:ln w="9525" cap="flat" algn="ctr">
            <a:solidFill>
              <a:srgbClr val="FFFF99"/>
            </a:solidFill>
            <a:prstDash val="solid"/>
            <a:miter lim="800000"/>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folHlink"/>
              </a:buClr>
              <a:buSzPct val="90000"/>
              <a:buFont typeface="Wingdings" panose="05000000000000000000" pitchFamily="2" charset="2"/>
              <a:buNone/>
            </a:pPr>
            <a:r>
              <a:rPr lang="en-US" altLang="zh-CN" sz="1400" b="1">
                <a:solidFill>
                  <a:schemeClr val="bg1"/>
                </a:solidFill>
                <a:latin typeface="华文仿宋" panose="02010600040101010101" pitchFamily="2" charset="-122"/>
                <a:ea typeface="华文仿宋" panose="02010600040101010101" pitchFamily="2" charset="-122"/>
              </a:rPr>
              <a:t>TDM</a:t>
            </a:r>
            <a:endParaRPr lang="en-US" altLang="zh-CN" sz="1400" b="1">
              <a:solidFill>
                <a:schemeClr val="bg1"/>
              </a:solidFill>
              <a:latin typeface="华文仿宋" panose="02010600040101010101" pitchFamily="2" charset="-122"/>
              <a:ea typeface="华文仿宋" panose="02010600040101010101" pitchFamily="2" charset="-122"/>
            </a:endParaRPr>
          </a:p>
        </p:txBody>
      </p:sp>
      <p:sp>
        <p:nvSpPr>
          <p:cNvPr id="3449" name="AutoShape 7"/>
          <p:cNvSpPr>
            <a:spLocks noChangeArrowheads="1"/>
          </p:cNvSpPr>
          <p:nvPr/>
        </p:nvSpPr>
        <p:spPr bwMode="auto">
          <a:xfrm>
            <a:off x="2266950" y="1803400"/>
            <a:ext cx="2547938" cy="914400"/>
          </a:xfrm>
          <a:prstGeom prst="cube">
            <a:avLst>
              <a:gd name="adj" fmla="val 25000"/>
            </a:avLst>
          </a:prstGeom>
          <a:gradFill rotWithShape="1">
            <a:gsLst>
              <a:gs pos="0">
                <a:srgbClr val="FFFF00"/>
              </a:gs>
              <a:gs pos="100000">
                <a:srgbClr val="663012"/>
              </a:gs>
            </a:gsLst>
            <a:lin ang="5400000"/>
          </a:gradFill>
          <a:ln w="9525" cap="flat" algn="ctr">
            <a:solidFill>
              <a:srgbClr val="FFFF99"/>
            </a:solidFill>
            <a:prstDash val="solid"/>
            <a:miter lim="800000"/>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folHlink"/>
              </a:buClr>
              <a:buSzPct val="90000"/>
              <a:buFont typeface="Wingdings" panose="05000000000000000000" pitchFamily="2" charset="2"/>
              <a:buNone/>
            </a:pPr>
            <a:r>
              <a:rPr lang="en-US" altLang="zh-CN" sz="1400" b="1">
                <a:solidFill>
                  <a:schemeClr val="bg1"/>
                </a:solidFill>
                <a:latin typeface="华文仿宋" panose="02010600040101010101" pitchFamily="2" charset="-122"/>
                <a:ea typeface="华文仿宋" panose="02010600040101010101" pitchFamily="2" charset="-122"/>
              </a:rPr>
              <a:t>IP/MPLS/</a:t>
            </a:r>
            <a:r>
              <a:rPr lang="zh-CN" altLang="en-US" sz="1400" b="1">
                <a:solidFill>
                  <a:schemeClr val="bg1"/>
                </a:solidFill>
                <a:latin typeface="华文仿宋" panose="02010600040101010101" pitchFamily="2" charset="-122"/>
                <a:ea typeface="华文仿宋" panose="02010600040101010101" pitchFamily="2" charset="-122"/>
              </a:rPr>
              <a:t>以太网</a:t>
            </a:r>
            <a:endParaRPr lang="zh-CN" altLang="en-US" sz="1400" b="1">
              <a:solidFill>
                <a:schemeClr val="bg1"/>
              </a:solidFill>
              <a:latin typeface="华文仿宋" panose="02010600040101010101" pitchFamily="2" charset="-122"/>
              <a:ea typeface="华文仿宋" panose="02010600040101010101" pitchFamily="2" charset="-122"/>
            </a:endParaRPr>
          </a:p>
        </p:txBody>
      </p:sp>
      <p:sp>
        <p:nvSpPr>
          <p:cNvPr id="3450" name="AutoShape 11"/>
          <p:cNvSpPr>
            <a:spLocks noChangeArrowheads="1"/>
          </p:cNvSpPr>
          <p:nvPr/>
        </p:nvSpPr>
        <p:spPr bwMode="auto">
          <a:xfrm>
            <a:off x="4905375" y="1746250"/>
            <a:ext cx="466725" cy="3200400"/>
          </a:xfrm>
          <a:prstGeom prst="rightBrace">
            <a:avLst>
              <a:gd name="adj1" fmla="val 57143"/>
              <a:gd name="adj2" fmla="val 50000"/>
            </a:avLst>
          </a:prstGeom>
          <a:gradFill rotWithShape="1">
            <a:gsLst>
              <a:gs pos="0">
                <a:srgbClr val="DDEBCF"/>
              </a:gs>
              <a:gs pos="50000">
                <a:srgbClr val="9CB86E"/>
              </a:gs>
              <a:gs pos="100000">
                <a:srgbClr val="156B13"/>
              </a:gs>
            </a:gsLst>
            <a:lin ang="5400000"/>
          </a:gra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lang="zh-CN" altLang="en-US" sz="2800" b="1">
              <a:solidFill>
                <a:schemeClr val="bg1"/>
              </a:solidFill>
              <a:latin typeface="华文仿宋" panose="02010600040101010101" pitchFamily="2" charset="-122"/>
              <a:ea typeface="华文仿宋" panose="02010600040101010101" pitchFamily="2" charset="-122"/>
            </a:endParaRPr>
          </a:p>
        </p:txBody>
      </p:sp>
      <p:sp>
        <p:nvSpPr>
          <p:cNvPr id="3451" name="AutoShape 13"/>
          <p:cNvSpPr>
            <a:spLocks noChangeArrowheads="1"/>
          </p:cNvSpPr>
          <p:nvPr/>
        </p:nvSpPr>
        <p:spPr bwMode="auto">
          <a:xfrm>
            <a:off x="403225" y="5099050"/>
            <a:ext cx="5697538" cy="838200"/>
          </a:xfrm>
          <a:prstGeom prst="star32">
            <a:avLst>
              <a:gd name="adj" fmla="val 37500"/>
            </a:avLst>
          </a:prstGeom>
          <a:solidFill>
            <a:srgbClr val="FFFFFF"/>
          </a:solidFill>
          <a:ln w="38100" cap="flat" algn="ctr">
            <a:solidFill>
              <a:srgbClr val="FFFFFF"/>
            </a:solidFill>
            <a:prstDash val="solid"/>
            <a:round/>
            <a:headEnd type="none" w="med" len="med"/>
            <a:tailEnd type="none" w="med" len="med"/>
          </a:ln>
        </p:spPr>
        <p:txBody>
          <a:bodyPr wrap="none"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lnSpc>
                <a:spcPct val="80000"/>
              </a:lnSpc>
              <a:spcBef>
                <a:spcPct val="20000"/>
              </a:spcBef>
              <a:buClr>
                <a:schemeClr val="hlink"/>
              </a:buClr>
              <a:buSzPct val="110000"/>
              <a:buFont typeface="Wingdings" panose="05000000000000000000" pitchFamily="2" charset="2"/>
              <a:buNone/>
            </a:pPr>
            <a:r>
              <a:rPr lang="en-US" altLang="zh-CN" sz="2400" b="1">
                <a:solidFill>
                  <a:srgbClr val="FF3300"/>
                </a:solidFill>
                <a:latin typeface="华文仿宋" panose="02010600040101010101" pitchFamily="2" charset="-122"/>
                <a:ea typeface="华文仿宋" panose="02010600040101010101" pitchFamily="2" charset="-122"/>
                <a:sym typeface="Arial" panose="020B0604020202020204" pitchFamily="34" charset="0"/>
              </a:rPr>
              <a:t>IP over OTN</a:t>
            </a:r>
            <a:r>
              <a:rPr lang="zh-CN" altLang="en-US" sz="2400" b="1">
                <a:solidFill>
                  <a:srgbClr val="FF3300"/>
                </a:solidFill>
                <a:latin typeface="华文仿宋" panose="02010600040101010101" pitchFamily="2" charset="-122"/>
                <a:ea typeface="华文仿宋" panose="02010600040101010101" pitchFamily="2" charset="-122"/>
                <a:sym typeface="Arial" panose="020B0604020202020204" pitchFamily="34" charset="0"/>
              </a:rPr>
              <a:t>适应大颗粒</a:t>
            </a:r>
            <a:endParaRPr lang="zh-CN" altLang="en-US" sz="2400" b="1">
              <a:solidFill>
                <a:srgbClr val="FF3300"/>
              </a:solidFill>
              <a:latin typeface="华文仿宋" panose="02010600040101010101" pitchFamily="2" charset="-122"/>
              <a:ea typeface="华文仿宋" panose="02010600040101010101" pitchFamily="2" charset="-122"/>
              <a:sym typeface="Arial" panose="020B0604020202020204" pitchFamily="34" charset="0"/>
            </a:endParaRPr>
          </a:p>
          <a:p>
            <a:pPr algn="ctr">
              <a:lnSpc>
                <a:spcPct val="80000"/>
              </a:lnSpc>
              <a:spcBef>
                <a:spcPct val="20000"/>
              </a:spcBef>
              <a:buClr>
                <a:schemeClr val="hlink"/>
              </a:buClr>
              <a:buSzPct val="110000"/>
              <a:buFont typeface="Wingdings" panose="05000000000000000000" pitchFamily="2" charset="2"/>
              <a:buNone/>
            </a:pPr>
            <a:r>
              <a:rPr lang="en-US" altLang="zh-CN" sz="2400" b="1">
                <a:solidFill>
                  <a:srgbClr val="FF3300"/>
                </a:solidFill>
                <a:latin typeface="华文仿宋" panose="02010600040101010101" pitchFamily="2" charset="-122"/>
                <a:ea typeface="华文仿宋" panose="02010600040101010101" pitchFamily="2" charset="-122"/>
                <a:sym typeface="Arial" panose="020B0604020202020204" pitchFamily="34" charset="0"/>
              </a:rPr>
              <a:t>IP</a:t>
            </a:r>
            <a:r>
              <a:rPr lang="zh-CN" altLang="en-US" sz="2400" b="1">
                <a:solidFill>
                  <a:srgbClr val="FF3300"/>
                </a:solidFill>
                <a:latin typeface="华文仿宋" panose="02010600040101010101" pitchFamily="2" charset="-122"/>
                <a:ea typeface="华文仿宋" panose="02010600040101010101" pitchFamily="2" charset="-122"/>
                <a:sym typeface="Arial" panose="020B0604020202020204" pitchFamily="34" charset="0"/>
              </a:rPr>
              <a:t>分组业务传送！！</a:t>
            </a:r>
            <a:endParaRPr lang="zh-CN" altLang="en-US" sz="2400" b="1">
              <a:solidFill>
                <a:srgbClr val="FF3300"/>
              </a:solidFill>
              <a:latin typeface="华文仿宋" panose="02010600040101010101" pitchFamily="2" charset="-122"/>
              <a:ea typeface="华文仿宋" panose="02010600040101010101" pitchFamily="2" charset="-122"/>
              <a:sym typeface="Arial" panose="020B0604020202020204" pitchFamily="34" charset="0"/>
            </a:endParaRPr>
          </a:p>
        </p:txBody>
      </p:sp>
      <p:sp>
        <p:nvSpPr>
          <p:cNvPr id="3452" name="AutoShape 8"/>
          <p:cNvSpPr>
            <a:spLocks noChangeArrowheads="1"/>
          </p:cNvSpPr>
          <p:nvPr/>
        </p:nvSpPr>
        <p:spPr bwMode="auto">
          <a:xfrm>
            <a:off x="6383338" y="1343025"/>
            <a:ext cx="2168525" cy="762000"/>
          </a:xfrm>
          <a:prstGeom prst="wedgeRoundRectCallout">
            <a:avLst>
              <a:gd name="adj1" fmla="val -143208"/>
              <a:gd name="adj2" fmla="val 140208"/>
              <a:gd name="adj3" fmla="val 16667"/>
            </a:avLst>
          </a:prstGeom>
          <a:gradFill rotWithShape="1">
            <a:gsLst>
              <a:gs pos="0">
                <a:srgbClr val="DDEBCF"/>
              </a:gs>
              <a:gs pos="50000">
                <a:srgbClr val="9CB86E"/>
              </a:gs>
              <a:gs pos="100000">
                <a:srgbClr val="156B13"/>
              </a:gs>
            </a:gsLst>
            <a:lin ang="5400000"/>
          </a:gradFill>
          <a:ln w="9525" cap="flat" algn="ctr">
            <a:solidFill>
              <a:srgbClr val="FFFFCC"/>
            </a:solidFill>
            <a:prstDash val="solid"/>
            <a:miter lim="800000"/>
            <a:headEnd type="none" w="med" len="med"/>
            <a:tailEnd type="none" w="med" len="med"/>
          </a:ln>
        </p:spPr>
        <p:txBody>
          <a:bodyPr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80000"/>
              </a:lnSpc>
              <a:spcBef>
                <a:spcPct val="20000"/>
              </a:spcBef>
              <a:buClr>
                <a:schemeClr val="folHlink"/>
              </a:buClr>
              <a:buSzPct val="90000"/>
            </a:pPr>
            <a:r>
              <a:rPr lang="en-US" altLang="zh-CN" sz="1400" b="1">
                <a:solidFill>
                  <a:schemeClr val="bg1"/>
                </a:solidFill>
                <a:latin typeface="华文仿宋" panose="02010600040101010101" pitchFamily="2" charset="-122"/>
                <a:ea typeface="华文仿宋" panose="02010600040101010101" pitchFamily="2" charset="-122"/>
              </a:rPr>
              <a:t>ODUk</a:t>
            </a:r>
            <a:r>
              <a:rPr lang="zh-CN" altLang="en-US" sz="1400" b="1">
                <a:solidFill>
                  <a:schemeClr val="bg1"/>
                </a:solidFill>
                <a:latin typeface="华文仿宋" panose="02010600040101010101" pitchFamily="2" charset="-122"/>
                <a:ea typeface="华文仿宋" panose="02010600040101010101" pitchFamily="2" charset="-122"/>
              </a:rPr>
              <a:t>适应大颗粒分组</a:t>
            </a:r>
            <a:endParaRPr lang="zh-CN" altLang="en-US" sz="1400" b="1">
              <a:solidFill>
                <a:schemeClr val="bg1"/>
              </a:solidFill>
              <a:latin typeface="华文仿宋" panose="02010600040101010101" pitchFamily="2" charset="-122"/>
              <a:ea typeface="华文仿宋" panose="02010600040101010101" pitchFamily="2" charset="-122"/>
            </a:endParaRPr>
          </a:p>
          <a:p>
            <a:pPr>
              <a:lnSpc>
                <a:spcPct val="80000"/>
              </a:lnSpc>
              <a:spcBef>
                <a:spcPct val="20000"/>
              </a:spcBef>
              <a:buClr>
                <a:schemeClr val="folHlink"/>
              </a:buClr>
              <a:buSzPct val="90000"/>
            </a:pPr>
            <a:r>
              <a:rPr lang="zh-CN" altLang="en-US" sz="1400" b="1">
                <a:solidFill>
                  <a:schemeClr val="bg1"/>
                </a:solidFill>
                <a:latin typeface="华文仿宋" panose="02010600040101010101" pitchFamily="2" charset="-122"/>
                <a:ea typeface="华文仿宋" panose="02010600040101010101" pitchFamily="2" charset="-122"/>
              </a:rPr>
              <a:t>业务封装；</a:t>
            </a:r>
            <a:endParaRPr lang="zh-CN" altLang="en-US" sz="1400" b="1">
              <a:solidFill>
                <a:schemeClr val="bg1"/>
              </a:solidFill>
              <a:latin typeface="华文仿宋" panose="02010600040101010101" pitchFamily="2" charset="-122"/>
              <a:ea typeface="华文仿宋" panose="02010600040101010101" pitchFamily="2" charset="-122"/>
            </a:endParaRPr>
          </a:p>
        </p:txBody>
      </p:sp>
      <p:sp>
        <p:nvSpPr>
          <p:cNvPr id="3453" name="AutoShape 9"/>
          <p:cNvSpPr>
            <a:spLocks noChangeArrowheads="1"/>
          </p:cNvSpPr>
          <p:nvPr/>
        </p:nvSpPr>
        <p:spPr bwMode="auto">
          <a:xfrm>
            <a:off x="6383338" y="2279650"/>
            <a:ext cx="2168525" cy="685800"/>
          </a:xfrm>
          <a:prstGeom prst="wedgeRoundRectCallout">
            <a:avLst>
              <a:gd name="adj1" fmla="val -143245"/>
              <a:gd name="adj2" fmla="val 69907"/>
              <a:gd name="adj3" fmla="val 16667"/>
            </a:avLst>
          </a:prstGeom>
          <a:gradFill rotWithShape="1">
            <a:gsLst>
              <a:gs pos="0">
                <a:srgbClr val="DDEBCF"/>
              </a:gs>
              <a:gs pos="50000">
                <a:srgbClr val="9CB86E"/>
              </a:gs>
              <a:gs pos="100000">
                <a:srgbClr val="156B13"/>
              </a:gs>
            </a:gsLst>
            <a:lin ang="5400000"/>
          </a:gradFill>
          <a:ln w="9525" cap="flat" algn="ctr">
            <a:solidFill>
              <a:srgbClr val="FFFFCC"/>
            </a:solidFill>
            <a:prstDash val="solid"/>
            <a:miter lim="800000"/>
            <a:headEnd type="none" w="med" len="med"/>
            <a:tailEnd type="none" w="med" len="med"/>
          </a:ln>
        </p:spPr>
        <p:txBody>
          <a:bodyPr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80000"/>
              </a:lnSpc>
              <a:spcBef>
                <a:spcPct val="20000"/>
              </a:spcBef>
              <a:buClr>
                <a:schemeClr val="folHlink"/>
              </a:buClr>
              <a:buSzPct val="90000"/>
            </a:pPr>
            <a:r>
              <a:rPr lang="en-US" altLang="zh-CN" sz="1400" b="1">
                <a:solidFill>
                  <a:schemeClr val="bg1"/>
                </a:solidFill>
                <a:latin typeface="华文仿宋" panose="02010600040101010101" pitchFamily="2" charset="-122"/>
                <a:ea typeface="华文仿宋" panose="02010600040101010101" pitchFamily="2" charset="-122"/>
              </a:rPr>
              <a:t>G.709</a:t>
            </a:r>
            <a:r>
              <a:rPr lang="zh-CN" altLang="en-US" sz="1400" b="1">
                <a:solidFill>
                  <a:schemeClr val="bg1"/>
                </a:solidFill>
                <a:latin typeface="华文仿宋" panose="02010600040101010101" pitchFamily="2" charset="-122"/>
                <a:ea typeface="华文仿宋" panose="02010600040101010101" pitchFamily="2" charset="-122"/>
              </a:rPr>
              <a:t>支持比</a:t>
            </a:r>
            <a:r>
              <a:rPr lang="en-US" altLang="zh-CN" sz="1400" b="1">
                <a:solidFill>
                  <a:schemeClr val="bg1"/>
                </a:solidFill>
                <a:latin typeface="华文仿宋" panose="02010600040101010101" pitchFamily="2" charset="-122"/>
                <a:ea typeface="华文仿宋" panose="02010600040101010101" pitchFamily="2" charset="-122"/>
              </a:rPr>
              <a:t>SDH</a:t>
            </a:r>
            <a:r>
              <a:rPr lang="zh-CN" altLang="en-US" sz="1400" b="1">
                <a:solidFill>
                  <a:schemeClr val="bg1"/>
                </a:solidFill>
                <a:latin typeface="华文仿宋" panose="02010600040101010101" pitchFamily="2" charset="-122"/>
                <a:ea typeface="华文仿宋" panose="02010600040101010101" pitchFamily="2" charset="-122"/>
              </a:rPr>
              <a:t>更强</a:t>
            </a:r>
            <a:endParaRPr lang="zh-CN" altLang="en-US" sz="1400" b="1">
              <a:solidFill>
                <a:schemeClr val="bg1"/>
              </a:solidFill>
              <a:latin typeface="华文仿宋" panose="02010600040101010101" pitchFamily="2" charset="-122"/>
              <a:ea typeface="华文仿宋" panose="02010600040101010101" pitchFamily="2" charset="-122"/>
            </a:endParaRPr>
          </a:p>
          <a:p>
            <a:pPr>
              <a:lnSpc>
                <a:spcPct val="80000"/>
              </a:lnSpc>
              <a:spcBef>
                <a:spcPct val="20000"/>
              </a:spcBef>
              <a:buClr>
                <a:schemeClr val="folHlink"/>
              </a:buClr>
              <a:buSzPct val="90000"/>
            </a:pPr>
            <a:r>
              <a:rPr lang="zh-CN" altLang="en-US" sz="1400" b="1">
                <a:solidFill>
                  <a:schemeClr val="bg1"/>
                </a:solidFill>
                <a:latin typeface="华文仿宋" panose="02010600040101010101" pitchFamily="2" charset="-122"/>
                <a:ea typeface="华文仿宋" panose="02010600040101010101" pitchFamily="2" charset="-122"/>
              </a:rPr>
              <a:t>大的维护管理开销；</a:t>
            </a:r>
            <a:endParaRPr lang="zh-CN" altLang="en-US" sz="1400" b="1">
              <a:solidFill>
                <a:schemeClr val="bg1"/>
              </a:solidFill>
              <a:latin typeface="华文仿宋" panose="02010600040101010101" pitchFamily="2" charset="-122"/>
              <a:ea typeface="华文仿宋" panose="02010600040101010101" pitchFamily="2" charset="-122"/>
            </a:endParaRPr>
          </a:p>
        </p:txBody>
      </p:sp>
      <p:sp>
        <p:nvSpPr>
          <p:cNvPr id="3454" name="AutoShape 10"/>
          <p:cNvSpPr>
            <a:spLocks noChangeArrowheads="1"/>
          </p:cNvSpPr>
          <p:nvPr/>
        </p:nvSpPr>
        <p:spPr bwMode="auto">
          <a:xfrm>
            <a:off x="6383338" y="3324225"/>
            <a:ext cx="2168525" cy="914400"/>
          </a:xfrm>
          <a:prstGeom prst="wedgeRoundRectCallout">
            <a:avLst>
              <a:gd name="adj1" fmla="val -152870"/>
              <a:gd name="adj2" fmla="val -37847"/>
              <a:gd name="adj3" fmla="val 16667"/>
            </a:avLst>
          </a:prstGeom>
          <a:gradFill rotWithShape="1">
            <a:gsLst>
              <a:gs pos="0">
                <a:srgbClr val="DDEBCF"/>
              </a:gs>
              <a:gs pos="50000">
                <a:srgbClr val="9CB86E"/>
              </a:gs>
              <a:gs pos="100000">
                <a:srgbClr val="156B13"/>
              </a:gs>
            </a:gsLst>
            <a:lin ang="5400000"/>
          </a:gradFill>
          <a:ln w="9525" cap="flat" algn="ctr">
            <a:solidFill>
              <a:srgbClr val="FFFFCC"/>
            </a:solidFill>
            <a:prstDash val="solid"/>
            <a:miter lim="800000"/>
            <a:headEnd type="none" w="med" len="med"/>
            <a:tailEnd type="none" w="med" len="med"/>
          </a:ln>
        </p:spPr>
        <p:txBody>
          <a:bodyPr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80000"/>
              </a:lnSpc>
              <a:spcBef>
                <a:spcPct val="20000"/>
              </a:spcBef>
              <a:buClr>
                <a:schemeClr val="folHlink"/>
              </a:buClr>
              <a:buSzPct val="90000"/>
            </a:pPr>
            <a:r>
              <a:rPr lang="zh-CN" altLang="en-US" sz="1400" b="1">
                <a:solidFill>
                  <a:schemeClr val="bg1"/>
                </a:solidFill>
                <a:latin typeface="华文仿宋" panose="02010600040101010101" pitchFamily="2" charset="-122"/>
                <a:ea typeface="华文仿宋" panose="02010600040101010101" pitchFamily="2" charset="-122"/>
              </a:rPr>
              <a:t>组网能力强，可支持多</a:t>
            </a:r>
            <a:endParaRPr lang="zh-CN" altLang="en-US" sz="1400" b="1">
              <a:solidFill>
                <a:schemeClr val="bg1"/>
              </a:solidFill>
              <a:latin typeface="华文仿宋" panose="02010600040101010101" pitchFamily="2" charset="-122"/>
              <a:ea typeface="华文仿宋" panose="02010600040101010101" pitchFamily="2" charset="-122"/>
            </a:endParaRPr>
          </a:p>
          <a:p>
            <a:pPr>
              <a:lnSpc>
                <a:spcPct val="80000"/>
              </a:lnSpc>
              <a:spcBef>
                <a:spcPct val="20000"/>
              </a:spcBef>
              <a:buClr>
                <a:schemeClr val="folHlink"/>
              </a:buClr>
              <a:buSzPct val="90000"/>
            </a:pPr>
            <a:r>
              <a:rPr lang="zh-CN" altLang="en-US" sz="1400" b="1">
                <a:solidFill>
                  <a:schemeClr val="bg1"/>
                </a:solidFill>
                <a:latin typeface="华文仿宋" panose="02010600040101010101" pitchFamily="2" charset="-122"/>
                <a:ea typeface="华文仿宋" panose="02010600040101010101" pitchFamily="2" charset="-122"/>
              </a:rPr>
              <a:t>种网络拓扑，网络保护</a:t>
            </a:r>
            <a:endParaRPr lang="zh-CN" altLang="en-US" sz="1400" b="1">
              <a:solidFill>
                <a:schemeClr val="bg1"/>
              </a:solidFill>
              <a:latin typeface="华文仿宋" panose="02010600040101010101" pitchFamily="2" charset="-122"/>
              <a:ea typeface="华文仿宋" panose="02010600040101010101" pitchFamily="2" charset="-122"/>
            </a:endParaRPr>
          </a:p>
          <a:p>
            <a:pPr>
              <a:lnSpc>
                <a:spcPct val="80000"/>
              </a:lnSpc>
              <a:spcBef>
                <a:spcPct val="20000"/>
              </a:spcBef>
              <a:buClr>
                <a:schemeClr val="folHlink"/>
              </a:buClr>
              <a:buSzPct val="90000"/>
            </a:pPr>
            <a:r>
              <a:rPr lang="zh-CN" altLang="en-US" sz="1400" b="1">
                <a:solidFill>
                  <a:schemeClr val="bg1"/>
                </a:solidFill>
                <a:latin typeface="华文仿宋" panose="02010600040101010101" pitchFamily="2" charset="-122"/>
                <a:ea typeface="华文仿宋" panose="02010600040101010101" pitchFamily="2" charset="-122"/>
              </a:rPr>
              <a:t>方式较完善；</a:t>
            </a:r>
            <a:endParaRPr lang="zh-CN" altLang="en-US" sz="1400" b="1">
              <a:solidFill>
                <a:schemeClr val="bg1"/>
              </a:solidFill>
              <a:latin typeface="华文仿宋" panose="02010600040101010101" pitchFamily="2" charset="-122"/>
              <a:ea typeface="华文仿宋" panose="02010600040101010101" pitchFamily="2" charset="-122"/>
            </a:endParaRPr>
          </a:p>
        </p:txBody>
      </p:sp>
      <p:sp>
        <p:nvSpPr>
          <p:cNvPr id="3455" name="AutoShape 12"/>
          <p:cNvSpPr>
            <a:spLocks noChangeArrowheads="1"/>
          </p:cNvSpPr>
          <p:nvPr/>
        </p:nvSpPr>
        <p:spPr bwMode="auto">
          <a:xfrm>
            <a:off x="6394450" y="4467225"/>
            <a:ext cx="2157413" cy="327025"/>
          </a:xfrm>
          <a:prstGeom prst="wedgeRoundRectCallout">
            <a:avLst>
              <a:gd name="adj1" fmla="val -119694"/>
              <a:gd name="adj2" fmla="val -45764"/>
              <a:gd name="adj3" fmla="val 16667"/>
            </a:avLst>
          </a:prstGeom>
          <a:gradFill rotWithShape="1">
            <a:gsLst>
              <a:gs pos="0">
                <a:srgbClr val="DDEBCF"/>
              </a:gs>
              <a:gs pos="50000">
                <a:srgbClr val="9CB86E"/>
              </a:gs>
              <a:gs pos="100000">
                <a:srgbClr val="156B13"/>
              </a:gs>
            </a:gsLst>
            <a:lin ang="5400000"/>
          </a:gradFill>
          <a:ln w="9525" cap="flat" algn="ctr">
            <a:solidFill>
              <a:srgbClr val="FFFFCC"/>
            </a:solidFill>
            <a:prstDash val="solid"/>
            <a:miter lim="800000"/>
            <a:headEnd type="none" w="med" len="med"/>
            <a:tailEnd type="none" w="med" len="med"/>
          </a:ln>
        </p:spPr>
        <p:txBody>
          <a:bodyPr lIns="91409" tIns="45704" rIns="91409" bIns="45704" anchor="ctr"/>
          <a:lstStyle>
            <a:lvl1pPr marL="342900" indent="-342900">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nSpc>
                <a:spcPct val="80000"/>
              </a:lnSpc>
              <a:spcBef>
                <a:spcPct val="20000"/>
              </a:spcBef>
              <a:buClr>
                <a:schemeClr val="folHlink"/>
              </a:buClr>
              <a:buSzPct val="90000"/>
              <a:buFont typeface="Wingdings" panose="05000000000000000000" pitchFamily="2" charset="2"/>
              <a:buNone/>
            </a:pPr>
            <a:r>
              <a:rPr lang="zh-CN" altLang="en-US" sz="1400" b="1">
                <a:solidFill>
                  <a:schemeClr val="bg1"/>
                </a:solidFill>
                <a:latin typeface="华文仿宋" panose="02010600040101010101" pitchFamily="2" charset="-122"/>
                <a:ea typeface="华文仿宋" panose="02010600040101010101" pitchFamily="2" charset="-122"/>
              </a:rPr>
              <a:t>网络层次简化。</a:t>
            </a:r>
            <a:endParaRPr lang="zh-CN" altLang="en-US" sz="1400" b="1">
              <a:solidFill>
                <a:schemeClr val="bg1"/>
              </a:solidFill>
              <a:latin typeface="华文仿宋" panose="02010600040101010101" pitchFamily="2" charset="-122"/>
              <a:ea typeface="华文仿宋" panose="02010600040101010101" pitchFamily="2" charset="-122"/>
            </a:endParaRPr>
          </a:p>
        </p:txBody>
      </p:sp>
    </p:spTree>
  </p:cSld>
  <p:clrMapOvr>
    <a:masterClrMapping/>
  </p:clrMapOvr>
  <p:transition>
    <p:cut/>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58" name="Picture 2"/>
          <p:cNvPicPr preferRelativeResize="0">
            <a:picLocks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8750" y="1028700"/>
            <a:ext cx="8820150" cy="5257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59" name="Text Box 4"/>
          <p:cNvSpPr>
            <a:spLocks noChangeArrowheads="1"/>
          </p:cNvSpPr>
          <p:nvPr/>
        </p:nvSpPr>
        <p:spPr bwMode="auto">
          <a:xfrm>
            <a:off x="411163" y="1408113"/>
            <a:ext cx="8110537" cy="3786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09" tIns="45704" rIns="91409" bIns="4570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buFont typeface="Wingdings" panose="05000000000000000000" pitchFamily="2" charset="2"/>
              <a:buChar char="v"/>
            </a:pPr>
            <a:r>
              <a:rPr lang="zh-CN" altLang="en-US" sz="2400">
                <a:solidFill>
                  <a:schemeClr val="bg1"/>
                </a:solidFill>
                <a:latin typeface="黑体" panose="02010609060101010101" pitchFamily="49" charset="-122"/>
                <a:ea typeface="华文中宋" panose="02010600040101010101" pitchFamily="2" charset="-122"/>
              </a:rPr>
              <a:t>客户信号的传送功能 （</a:t>
            </a:r>
            <a:r>
              <a:rPr lang="en-US" altLang="zh-CN" sz="2400">
                <a:solidFill>
                  <a:schemeClr val="bg1"/>
                </a:solidFill>
                <a:latin typeface="黑体" panose="02010609060101010101" pitchFamily="49" charset="-122"/>
                <a:ea typeface="华文中宋" panose="02010600040101010101" pitchFamily="2" charset="-122"/>
              </a:rPr>
              <a:t>SDH 10G;WDM 10G/OCH;OTN 100G/OCH</a:t>
            </a:r>
            <a:r>
              <a:rPr lang="zh-CN" altLang="en-US" sz="2400">
                <a:solidFill>
                  <a:schemeClr val="bg1"/>
                </a:solidFill>
                <a:latin typeface="黑体" panose="02010609060101010101" pitchFamily="49" charset="-122"/>
                <a:ea typeface="华文中宋" panose="02010600040101010101" pitchFamily="2" charset="-122"/>
              </a:rPr>
              <a:t>）</a:t>
            </a:r>
            <a:endParaRPr lang="zh-CN" altLang="en-US" sz="2400">
              <a:solidFill>
                <a:schemeClr val="bg1"/>
              </a:solidFill>
              <a:latin typeface="黑体" panose="02010609060101010101" pitchFamily="49" charset="-122"/>
              <a:ea typeface="华文中宋" panose="02010600040101010101" pitchFamily="2" charset="-122"/>
            </a:endParaRPr>
          </a:p>
          <a:p>
            <a:pPr>
              <a:spcBef>
                <a:spcPct val="50000"/>
              </a:spcBef>
              <a:buSzPct val="100000"/>
              <a:buFont typeface="Wingdings" panose="05000000000000000000" pitchFamily="2" charset="2"/>
              <a:buChar char="v"/>
            </a:pPr>
            <a:r>
              <a:rPr lang="zh-CN" altLang="en-US" sz="2400">
                <a:solidFill>
                  <a:schemeClr val="bg1"/>
                </a:solidFill>
                <a:latin typeface="黑体" panose="02010609060101010101" pitchFamily="49" charset="-122"/>
                <a:ea typeface="华文中宋" panose="02010600040101010101" pitchFamily="2" charset="-122"/>
              </a:rPr>
              <a:t>客户信号的复用功能 （</a:t>
            </a:r>
            <a:r>
              <a:rPr lang="en-US" altLang="zh-CN" sz="2400">
                <a:solidFill>
                  <a:schemeClr val="bg1"/>
                </a:solidFill>
                <a:latin typeface="黑体" panose="02010609060101010101" pitchFamily="49" charset="-122"/>
                <a:ea typeface="华文中宋" panose="02010600040101010101" pitchFamily="2" charset="-122"/>
              </a:rPr>
              <a:t>SDH STM-N;WDM OCH;OTN ODUk</a:t>
            </a:r>
            <a:r>
              <a:rPr lang="zh-CN" altLang="en-US" sz="2400">
                <a:solidFill>
                  <a:schemeClr val="bg1"/>
                </a:solidFill>
                <a:latin typeface="黑体" panose="02010609060101010101" pitchFamily="49" charset="-122"/>
                <a:ea typeface="华文中宋" panose="02010600040101010101" pitchFamily="2" charset="-122"/>
              </a:rPr>
              <a:t>）</a:t>
            </a:r>
            <a:endParaRPr lang="zh-CN" altLang="en-US" sz="2400">
              <a:solidFill>
                <a:schemeClr val="bg1"/>
              </a:solidFill>
              <a:latin typeface="黑体" panose="02010609060101010101" pitchFamily="49" charset="-122"/>
              <a:ea typeface="华文中宋" panose="02010600040101010101" pitchFamily="2" charset="-122"/>
            </a:endParaRPr>
          </a:p>
          <a:p>
            <a:pPr>
              <a:spcBef>
                <a:spcPct val="50000"/>
              </a:spcBef>
              <a:buSzPct val="100000"/>
              <a:buFont typeface="Wingdings" panose="05000000000000000000" pitchFamily="2" charset="2"/>
              <a:buChar char="v"/>
            </a:pPr>
            <a:r>
              <a:rPr lang="zh-CN" altLang="en-US" sz="2400">
                <a:solidFill>
                  <a:schemeClr val="bg1"/>
                </a:solidFill>
                <a:latin typeface="黑体" panose="02010609060101010101" pitchFamily="49" charset="-122"/>
                <a:ea typeface="华文中宋" panose="02010600040101010101" pitchFamily="2" charset="-122"/>
              </a:rPr>
              <a:t>客户信号的交叉（路由）功能 （</a:t>
            </a:r>
            <a:r>
              <a:rPr lang="en-US" altLang="zh-CN" sz="2400">
                <a:solidFill>
                  <a:schemeClr val="bg1"/>
                </a:solidFill>
                <a:latin typeface="黑体" panose="02010609060101010101" pitchFamily="49" charset="-122"/>
                <a:ea typeface="华文中宋" panose="02010600040101010101" pitchFamily="2" charset="-122"/>
              </a:rPr>
              <a:t>SDH </a:t>
            </a:r>
            <a:r>
              <a:rPr lang="zh-CN" altLang="en-US" sz="2400">
                <a:solidFill>
                  <a:schemeClr val="bg1"/>
                </a:solidFill>
                <a:latin typeface="黑体" panose="02010609060101010101" pitchFamily="49" charset="-122"/>
                <a:ea typeface="华文中宋" panose="02010600040101010101" pitchFamily="2" charset="-122"/>
              </a:rPr>
              <a:t>有</a:t>
            </a:r>
            <a:r>
              <a:rPr lang="en-US" altLang="zh-CN" sz="2400">
                <a:solidFill>
                  <a:schemeClr val="bg1"/>
                </a:solidFill>
                <a:latin typeface="黑体" panose="02010609060101010101" pitchFamily="49" charset="-122"/>
                <a:ea typeface="华文中宋" panose="02010600040101010101" pitchFamily="2" charset="-122"/>
              </a:rPr>
              <a:t>;WDM </a:t>
            </a:r>
            <a:r>
              <a:rPr lang="zh-CN" altLang="en-US" sz="2400">
                <a:solidFill>
                  <a:schemeClr val="bg1"/>
                </a:solidFill>
                <a:latin typeface="黑体" panose="02010609060101010101" pitchFamily="49" charset="-122"/>
                <a:ea typeface="华文中宋" panose="02010600040101010101" pitchFamily="2" charset="-122"/>
              </a:rPr>
              <a:t>无</a:t>
            </a:r>
            <a:r>
              <a:rPr lang="en-US" altLang="zh-CN" sz="2400">
                <a:solidFill>
                  <a:schemeClr val="bg1"/>
                </a:solidFill>
                <a:latin typeface="黑体" panose="02010609060101010101" pitchFamily="49" charset="-122"/>
                <a:ea typeface="华文中宋" panose="02010600040101010101" pitchFamily="2" charset="-122"/>
              </a:rPr>
              <a:t>;OTN </a:t>
            </a:r>
            <a:r>
              <a:rPr lang="zh-CN" altLang="en-US" sz="2400">
                <a:solidFill>
                  <a:schemeClr val="bg1"/>
                </a:solidFill>
                <a:latin typeface="黑体" panose="02010609060101010101" pitchFamily="49" charset="-122"/>
                <a:ea typeface="华文中宋" panose="02010600040101010101" pitchFamily="2" charset="-122"/>
              </a:rPr>
              <a:t>有）</a:t>
            </a:r>
            <a:endParaRPr lang="zh-CN" altLang="en-US" sz="2400">
              <a:solidFill>
                <a:schemeClr val="bg1"/>
              </a:solidFill>
              <a:latin typeface="黑体" panose="02010609060101010101" pitchFamily="49" charset="-122"/>
              <a:ea typeface="华文中宋" panose="02010600040101010101" pitchFamily="2" charset="-122"/>
            </a:endParaRPr>
          </a:p>
          <a:p>
            <a:pPr>
              <a:spcBef>
                <a:spcPct val="50000"/>
              </a:spcBef>
              <a:buSzPct val="100000"/>
              <a:buFont typeface="Wingdings" panose="05000000000000000000" pitchFamily="2" charset="2"/>
              <a:buChar char="v"/>
            </a:pPr>
            <a:r>
              <a:rPr lang="zh-CN" altLang="en-US" sz="2400">
                <a:solidFill>
                  <a:schemeClr val="bg1"/>
                </a:solidFill>
                <a:latin typeface="黑体" panose="02010609060101010101" pitchFamily="49" charset="-122"/>
                <a:ea typeface="华文中宋" panose="02010600040101010101" pitchFamily="2" charset="-122"/>
              </a:rPr>
              <a:t>客户信号的监测功能 （</a:t>
            </a:r>
            <a:r>
              <a:rPr lang="en-US" altLang="zh-CN" sz="2400">
                <a:solidFill>
                  <a:schemeClr val="bg1"/>
                </a:solidFill>
                <a:latin typeface="黑体" panose="02010609060101010101" pitchFamily="49" charset="-122"/>
                <a:ea typeface="华文中宋" panose="02010600040101010101" pitchFamily="2" charset="-122"/>
              </a:rPr>
              <a:t>SDH ECC;WDM OSC;OTN TCM</a:t>
            </a:r>
            <a:r>
              <a:rPr lang="zh-CN" altLang="en-US" sz="2400">
                <a:solidFill>
                  <a:schemeClr val="bg1"/>
                </a:solidFill>
                <a:latin typeface="黑体" panose="02010609060101010101" pitchFamily="49" charset="-122"/>
                <a:ea typeface="华文中宋" panose="02010600040101010101" pitchFamily="2" charset="-122"/>
              </a:rPr>
              <a:t>）</a:t>
            </a:r>
            <a:endParaRPr lang="zh-CN" altLang="en-US" sz="2400">
              <a:solidFill>
                <a:schemeClr val="bg1"/>
              </a:solidFill>
              <a:latin typeface="黑体" panose="02010609060101010101" pitchFamily="49" charset="-122"/>
              <a:ea typeface="华文中宋" panose="02010600040101010101" pitchFamily="2" charset="-122"/>
            </a:endParaRPr>
          </a:p>
          <a:p>
            <a:pPr>
              <a:spcBef>
                <a:spcPct val="50000"/>
              </a:spcBef>
              <a:buSzPct val="100000"/>
              <a:buFont typeface="Wingdings" panose="05000000000000000000" pitchFamily="2" charset="2"/>
              <a:buChar char="v"/>
            </a:pPr>
            <a:r>
              <a:rPr lang="zh-CN" altLang="en-US" sz="2400">
                <a:solidFill>
                  <a:schemeClr val="bg1"/>
                </a:solidFill>
                <a:latin typeface="黑体" panose="02010609060101010101" pitchFamily="49" charset="-122"/>
                <a:ea typeface="华文中宋" panose="02010600040101010101" pitchFamily="2" charset="-122"/>
              </a:rPr>
              <a:t>客户信号的生存性保障功能 </a:t>
            </a:r>
            <a:endParaRPr lang="zh-CN" altLang="en-US" sz="2400">
              <a:solidFill>
                <a:schemeClr val="bg1"/>
              </a:solidFill>
              <a:latin typeface="黑体" panose="02010609060101010101" pitchFamily="49" charset="-122"/>
              <a:ea typeface="华文中宋" panose="02010600040101010101" pitchFamily="2" charset="-122"/>
            </a:endParaRPr>
          </a:p>
          <a:p>
            <a:pPr>
              <a:spcBef>
                <a:spcPct val="50000"/>
              </a:spcBef>
              <a:buSzPct val="100000"/>
            </a:pPr>
            <a:r>
              <a:rPr lang="zh-CN" altLang="en-US" sz="2400">
                <a:solidFill>
                  <a:schemeClr val="bg1"/>
                </a:solidFill>
                <a:latin typeface="黑体" panose="02010609060101010101" pitchFamily="49" charset="-122"/>
                <a:ea typeface="华文中宋" panose="02010600040101010101" pitchFamily="2" charset="-122"/>
              </a:rPr>
              <a:t>（</a:t>
            </a:r>
            <a:r>
              <a:rPr lang="en-US" altLang="zh-CN" sz="2400">
                <a:solidFill>
                  <a:schemeClr val="bg1"/>
                </a:solidFill>
                <a:latin typeface="黑体" panose="02010609060101010101" pitchFamily="49" charset="-122"/>
                <a:ea typeface="华文中宋" panose="02010600040101010101" pitchFamily="2" charset="-122"/>
              </a:rPr>
              <a:t>SDH MSP/SNCP/PP/ASON;WDM OLP/OCP;</a:t>
            </a:r>
            <a:endParaRPr lang="en-US" altLang="zh-CN" sz="2400">
              <a:solidFill>
                <a:schemeClr val="bg1"/>
              </a:solidFill>
              <a:latin typeface="黑体" panose="02010609060101010101" pitchFamily="49" charset="-122"/>
              <a:ea typeface="华文中宋" panose="02010600040101010101" pitchFamily="2" charset="-122"/>
            </a:endParaRPr>
          </a:p>
          <a:p>
            <a:pPr>
              <a:spcBef>
                <a:spcPct val="50000"/>
              </a:spcBef>
              <a:buSzPct val="100000"/>
            </a:pPr>
            <a:r>
              <a:rPr lang="en-US" altLang="zh-CN" sz="2400">
                <a:solidFill>
                  <a:schemeClr val="bg1"/>
                </a:solidFill>
                <a:latin typeface="黑体" panose="02010609060101010101" pitchFamily="49" charset="-122"/>
                <a:ea typeface="华文中宋" panose="02010600040101010101" pitchFamily="2" charset="-122"/>
              </a:rPr>
              <a:t>  OTN OCP/OLP/OWSP/ODUk SPRing/ASON/SNCP</a:t>
            </a:r>
            <a:r>
              <a:rPr lang="zh-CN" altLang="en-US" sz="2400">
                <a:solidFill>
                  <a:schemeClr val="bg1"/>
                </a:solidFill>
                <a:latin typeface="黑体" panose="02010609060101010101" pitchFamily="49" charset="-122"/>
                <a:ea typeface="华文中宋" panose="02010600040101010101" pitchFamily="2" charset="-122"/>
              </a:rPr>
              <a:t>）</a:t>
            </a:r>
            <a:endParaRPr lang="zh-CN" altLang="en-US" sz="2400">
              <a:solidFill>
                <a:schemeClr val="bg1"/>
              </a:solidFill>
              <a:latin typeface="黑体" panose="02010609060101010101" pitchFamily="49" charset="-122"/>
              <a:ea typeface="华文中宋" panose="02010600040101010101" pitchFamily="2" charset="-122"/>
            </a:endParaRPr>
          </a:p>
        </p:txBody>
      </p:sp>
      <p:sp>
        <p:nvSpPr>
          <p:cNvPr id="3460" name="标题 1"/>
          <p:cNvSpPr>
            <a:spLocks noChangeArrowheads="1"/>
          </p:cNvSpPr>
          <p:nvPr/>
        </p:nvSpPr>
        <p:spPr bwMode="auto">
          <a:xfrm>
            <a:off x="0" y="111125"/>
            <a:ext cx="9144000" cy="595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eaLnBrk="0" hangingPunct="0">
              <a:buSzPct val="100000"/>
            </a:pPr>
            <a:r>
              <a:rPr lang="en-US" altLang="zh-CN" sz="3000" b="1">
                <a:latin typeface="华文新魏" panose="02010800040101010101" pitchFamily="2" charset="-122"/>
                <a:ea typeface="华文新魏" panose="02010800040101010101" pitchFamily="2" charset="-122"/>
              </a:rPr>
              <a:t>OTN</a:t>
            </a:r>
            <a:r>
              <a:rPr lang="zh-CN" altLang="en-US" sz="3000" b="1">
                <a:latin typeface="华文新魏" panose="02010800040101010101" pitchFamily="2" charset="-122"/>
                <a:ea typeface="华文新魏" panose="02010800040101010101" pitchFamily="2" charset="-122"/>
              </a:rPr>
              <a:t>基本功能</a:t>
            </a:r>
            <a:endParaRPr lang="zh-CN" altLang="en-US" sz="3000" b="1">
              <a:latin typeface="华文新魏" panose="02010800040101010101" pitchFamily="2" charset="-122"/>
              <a:ea typeface="华文新魏" panose="02010800040101010101" pitchFamily="2" charset="-122"/>
            </a:endParaRPr>
          </a:p>
        </p:txBody>
      </p:sp>
    </p:spTree>
  </p:cSld>
  <p:clrMapOvr>
    <a:masterClrMapping/>
  </p:clrMapOvr>
  <p:transition>
    <p:cut/>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92" name="Group 520"/>
          <p:cNvGrpSpPr/>
          <p:nvPr/>
        </p:nvGrpSpPr>
        <p:grpSpPr bwMode="auto">
          <a:xfrm>
            <a:off x="1403350" y="1773238"/>
            <a:ext cx="5905500" cy="4376737"/>
            <a:chOff x="2955" y="4204"/>
            <a:chExt cx="7530" cy="5581"/>
          </a:xfrm>
        </p:grpSpPr>
        <p:pic>
          <p:nvPicPr>
            <p:cNvPr id="3593" name="Picture 3" descr="BD18190_"/>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31" y="4332"/>
              <a:ext cx="1466" cy="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94" name="Text Box 4"/>
            <p:cNvSpPr>
              <a:spLocks noChangeArrowheads="1"/>
            </p:cNvSpPr>
            <p:nvPr/>
          </p:nvSpPr>
          <p:spPr bwMode="auto">
            <a:xfrm>
              <a:off x="7035" y="5493"/>
              <a:ext cx="1500" cy="315"/>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ts val="450"/>
                </a:spcBef>
                <a:spcAft>
                  <a:spcPts val="600"/>
                </a:spcAft>
                <a:buSzPct val="100000"/>
              </a:pPr>
              <a:r>
                <a:rPr kumimoji="1" lang="en-US" altLang="zh-CN" sz="1200" b="1">
                  <a:latin typeface="Times New Roman" panose="02020603050405020304" pitchFamily="18" charset="0"/>
                  <a:ea typeface="宋体" panose="02010600030101010101" pitchFamily="2" charset="-122"/>
                </a:rPr>
                <a:t>OTNM2OOO</a:t>
              </a:r>
              <a:endParaRPr kumimoji="1" lang="en-US" altLang="zh-CN" sz="1200" b="1">
                <a:latin typeface="Times New Roman" panose="02020603050405020304" pitchFamily="18" charset="0"/>
                <a:ea typeface="宋体" panose="02010600030101010101" pitchFamily="2" charset="-122"/>
              </a:endParaRPr>
            </a:p>
          </p:txBody>
        </p:sp>
        <p:sp>
          <p:nvSpPr>
            <p:cNvPr id="3595" name="Rectangle 5"/>
            <p:cNvSpPr>
              <a:spLocks noChangeArrowheads="1"/>
            </p:cNvSpPr>
            <p:nvPr/>
          </p:nvSpPr>
          <p:spPr bwMode="auto">
            <a:xfrm>
              <a:off x="4845" y="4204"/>
              <a:ext cx="3345" cy="1590"/>
            </a:xfrm>
            <a:prstGeom prst="rect">
              <a:avLst/>
            </a:prstGeom>
            <a:noFill/>
            <a:ln w="12700" cap="flat" algn="ctr">
              <a:solidFill>
                <a:srgbClr val="000000"/>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596" name="Line 6"/>
            <p:cNvSpPr>
              <a:spLocks noChangeShapeType="1"/>
            </p:cNvSpPr>
            <p:nvPr/>
          </p:nvSpPr>
          <p:spPr bwMode="auto">
            <a:xfrm flipH="1">
              <a:off x="6420" y="5413"/>
              <a:ext cx="0" cy="675"/>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597" name="Group 525"/>
            <p:cNvGrpSpPr/>
            <p:nvPr/>
          </p:nvGrpSpPr>
          <p:grpSpPr bwMode="auto">
            <a:xfrm>
              <a:off x="2955" y="7769"/>
              <a:ext cx="2085" cy="1332"/>
              <a:chOff x="3105" y="9618"/>
              <a:chExt cx="2295" cy="1677"/>
            </a:xfrm>
          </p:grpSpPr>
          <p:sp>
            <p:nvSpPr>
              <p:cNvPr id="3598" name="Oval 8"/>
              <p:cNvSpPr>
                <a:spLocks noChangeArrowheads="1"/>
              </p:cNvSpPr>
              <p:nvPr/>
            </p:nvSpPr>
            <p:spPr bwMode="auto">
              <a:xfrm>
                <a:off x="3315" y="9810"/>
                <a:ext cx="1755" cy="1260"/>
              </a:xfrm>
              <a:prstGeom prst="ellips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599" name="Rectangle 9"/>
              <p:cNvSpPr>
                <a:spLocks noChangeArrowheads="1"/>
              </p:cNvSpPr>
              <p:nvPr/>
            </p:nvSpPr>
            <p:spPr bwMode="auto">
              <a:xfrm>
                <a:off x="3915" y="9618"/>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00" name="Rectangle 10"/>
              <p:cNvSpPr>
                <a:spLocks noChangeArrowheads="1"/>
              </p:cNvSpPr>
              <p:nvPr/>
            </p:nvSpPr>
            <p:spPr bwMode="auto">
              <a:xfrm>
                <a:off x="3867" y="10935"/>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01" name="Rectangle 11"/>
              <p:cNvSpPr>
                <a:spLocks noChangeArrowheads="1"/>
              </p:cNvSpPr>
              <p:nvPr/>
            </p:nvSpPr>
            <p:spPr bwMode="auto">
              <a:xfrm>
                <a:off x="3105" y="1029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02" name="Rectangle 12"/>
              <p:cNvSpPr>
                <a:spLocks noChangeArrowheads="1"/>
              </p:cNvSpPr>
              <p:nvPr/>
            </p:nvSpPr>
            <p:spPr bwMode="auto">
              <a:xfrm>
                <a:off x="4785" y="1023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grpSp>
        <p:grpSp>
          <p:nvGrpSpPr>
            <p:cNvPr id="3603" name="Group 531"/>
            <p:cNvGrpSpPr/>
            <p:nvPr/>
          </p:nvGrpSpPr>
          <p:grpSpPr bwMode="auto">
            <a:xfrm>
              <a:off x="8400" y="7841"/>
              <a:ext cx="2085" cy="1332"/>
              <a:chOff x="3105" y="9618"/>
              <a:chExt cx="2295" cy="1677"/>
            </a:xfrm>
          </p:grpSpPr>
          <p:sp>
            <p:nvSpPr>
              <p:cNvPr id="3604" name="Oval 14"/>
              <p:cNvSpPr>
                <a:spLocks noChangeArrowheads="1"/>
              </p:cNvSpPr>
              <p:nvPr/>
            </p:nvSpPr>
            <p:spPr bwMode="auto">
              <a:xfrm>
                <a:off x="3315" y="9810"/>
                <a:ext cx="1755" cy="1260"/>
              </a:xfrm>
              <a:prstGeom prst="ellips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605" name="Rectangle 15"/>
              <p:cNvSpPr>
                <a:spLocks noChangeArrowheads="1"/>
              </p:cNvSpPr>
              <p:nvPr/>
            </p:nvSpPr>
            <p:spPr bwMode="auto">
              <a:xfrm>
                <a:off x="3915" y="9618"/>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06" name="Rectangle 16"/>
              <p:cNvSpPr>
                <a:spLocks noChangeArrowheads="1"/>
              </p:cNvSpPr>
              <p:nvPr/>
            </p:nvSpPr>
            <p:spPr bwMode="auto">
              <a:xfrm>
                <a:off x="3867" y="10935"/>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07" name="Rectangle 17"/>
              <p:cNvSpPr>
                <a:spLocks noChangeArrowheads="1"/>
              </p:cNvSpPr>
              <p:nvPr/>
            </p:nvSpPr>
            <p:spPr bwMode="auto">
              <a:xfrm>
                <a:off x="3105" y="1029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08" name="Rectangle 18"/>
              <p:cNvSpPr>
                <a:spLocks noChangeArrowheads="1"/>
              </p:cNvSpPr>
              <p:nvPr/>
            </p:nvSpPr>
            <p:spPr bwMode="auto">
              <a:xfrm>
                <a:off x="4785" y="1023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grpSp>
        <p:grpSp>
          <p:nvGrpSpPr>
            <p:cNvPr id="3609" name="Group 537"/>
            <p:cNvGrpSpPr/>
            <p:nvPr/>
          </p:nvGrpSpPr>
          <p:grpSpPr bwMode="auto">
            <a:xfrm>
              <a:off x="4440" y="8453"/>
              <a:ext cx="2085" cy="1332"/>
              <a:chOff x="3105" y="9618"/>
              <a:chExt cx="2295" cy="1677"/>
            </a:xfrm>
          </p:grpSpPr>
          <p:sp>
            <p:nvSpPr>
              <p:cNvPr id="3610" name="Oval 20"/>
              <p:cNvSpPr>
                <a:spLocks noChangeArrowheads="1"/>
              </p:cNvSpPr>
              <p:nvPr/>
            </p:nvSpPr>
            <p:spPr bwMode="auto">
              <a:xfrm>
                <a:off x="3315" y="9810"/>
                <a:ext cx="1755" cy="1260"/>
              </a:xfrm>
              <a:prstGeom prst="ellips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611" name="Rectangle 21"/>
              <p:cNvSpPr>
                <a:spLocks noChangeArrowheads="1"/>
              </p:cNvSpPr>
              <p:nvPr/>
            </p:nvSpPr>
            <p:spPr bwMode="auto">
              <a:xfrm>
                <a:off x="3915" y="9618"/>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12" name="Rectangle 22"/>
              <p:cNvSpPr>
                <a:spLocks noChangeArrowheads="1"/>
              </p:cNvSpPr>
              <p:nvPr/>
            </p:nvSpPr>
            <p:spPr bwMode="auto">
              <a:xfrm>
                <a:off x="3867" y="10935"/>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13" name="Rectangle 23"/>
              <p:cNvSpPr>
                <a:spLocks noChangeArrowheads="1"/>
              </p:cNvSpPr>
              <p:nvPr/>
            </p:nvSpPr>
            <p:spPr bwMode="auto">
              <a:xfrm>
                <a:off x="3105" y="1029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14" name="Rectangle 24"/>
              <p:cNvSpPr>
                <a:spLocks noChangeArrowheads="1"/>
              </p:cNvSpPr>
              <p:nvPr/>
            </p:nvSpPr>
            <p:spPr bwMode="auto">
              <a:xfrm>
                <a:off x="4785" y="1023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grpSp>
        <p:grpSp>
          <p:nvGrpSpPr>
            <p:cNvPr id="3615" name="Group 543"/>
            <p:cNvGrpSpPr/>
            <p:nvPr/>
          </p:nvGrpSpPr>
          <p:grpSpPr bwMode="auto">
            <a:xfrm>
              <a:off x="6645" y="8393"/>
              <a:ext cx="2085" cy="1332"/>
              <a:chOff x="3105" y="9618"/>
              <a:chExt cx="2295" cy="1677"/>
            </a:xfrm>
          </p:grpSpPr>
          <p:sp>
            <p:nvSpPr>
              <p:cNvPr id="3616" name="Oval 26"/>
              <p:cNvSpPr>
                <a:spLocks noChangeArrowheads="1"/>
              </p:cNvSpPr>
              <p:nvPr/>
            </p:nvSpPr>
            <p:spPr bwMode="auto">
              <a:xfrm>
                <a:off x="3315" y="9810"/>
                <a:ext cx="1755" cy="1260"/>
              </a:xfrm>
              <a:prstGeom prst="ellips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617" name="Rectangle 27"/>
              <p:cNvSpPr>
                <a:spLocks noChangeArrowheads="1"/>
              </p:cNvSpPr>
              <p:nvPr/>
            </p:nvSpPr>
            <p:spPr bwMode="auto">
              <a:xfrm>
                <a:off x="3915" y="9618"/>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18" name="Rectangle 28"/>
              <p:cNvSpPr>
                <a:spLocks noChangeArrowheads="1"/>
              </p:cNvSpPr>
              <p:nvPr/>
            </p:nvSpPr>
            <p:spPr bwMode="auto">
              <a:xfrm>
                <a:off x="3867" y="10935"/>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19" name="Rectangle 29"/>
              <p:cNvSpPr>
                <a:spLocks noChangeArrowheads="1"/>
              </p:cNvSpPr>
              <p:nvPr/>
            </p:nvSpPr>
            <p:spPr bwMode="auto">
              <a:xfrm>
                <a:off x="3105" y="1029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20" name="Rectangle 30"/>
              <p:cNvSpPr>
                <a:spLocks noChangeArrowheads="1"/>
              </p:cNvSpPr>
              <p:nvPr/>
            </p:nvSpPr>
            <p:spPr bwMode="auto">
              <a:xfrm>
                <a:off x="4785" y="1023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grpSp>
        <p:sp>
          <p:nvSpPr>
            <p:cNvPr id="3621" name="Text Box 31"/>
            <p:cNvSpPr>
              <a:spLocks noChangeArrowheads="1"/>
            </p:cNvSpPr>
            <p:nvPr/>
          </p:nvSpPr>
          <p:spPr bwMode="auto">
            <a:xfrm>
              <a:off x="3615" y="8307"/>
              <a:ext cx="705" cy="36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子网</a:t>
              </a:r>
              <a:r>
                <a:rPr kumimoji="1" lang="en-US" altLang="zh-CN" sz="1200" b="1">
                  <a:latin typeface="Times New Roman" panose="02020603050405020304" pitchFamily="18" charset="0"/>
                  <a:ea typeface="宋体" panose="02010600030101010101" pitchFamily="2" charset="-122"/>
                </a:rPr>
                <a:t>1</a:t>
              </a:r>
              <a:endParaRPr kumimoji="1" lang="en-US" altLang="zh-CN" sz="1200" b="1">
                <a:latin typeface="Times New Roman" panose="02020603050405020304" pitchFamily="18" charset="0"/>
                <a:ea typeface="宋体" panose="02010600030101010101" pitchFamily="2" charset="-122"/>
              </a:endParaRPr>
            </a:p>
          </p:txBody>
        </p:sp>
        <p:sp>
          <p:nvSpPr>
            <p:cNvPr id="3622" name="Text Box 32"/>
            <p:cNvSpPr>
              <a:spLocks noChangeArrowheads="1"/>
            </p:cNvSpPr>
            <p:nvPr/>
          </p:nvSpPr>
          <p:spPr bwMode="auto">
            <a:xfrm>
              <a:off x="5130" y="8934"/>
              <a:ext cx="615" cy="36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子网</a:t>
              </a:r>
              <a:r>
                <a:rPr kumimoji="1" lang="en-US" altLang="zh-CN" sz="1200" b="1">
                  <a:latin typeface="Times New Roman" panose="02020603050405020304" pitchFamily="18" charset="0"/>
                  <a:ea typeface="宋体" panose="02010600030101010101" pitchFamily="2" charset="-122"/>
                </a:rPr>
                <a:t>2</a:t>
              </a:r>
              <a:endParaRPr kumimoji="1" lang="en-US" altLang="zh-CN" sz="1200" b="1">
                <a:latin typeface="Times New Roman" panose="02020603050405020304" pitchFamily="18" charset="0"/>
                <a:ea typeface="宋体" panose="02010600030101010101" pitchFamily="2" charset="-122"/>
              </a:endParaRPr>
            </a:p>
          </p:txBody>
        </p:sp>
        <p:sp>
          <p:nvSpPr>
            <p:cNvPr id="3623" name="Text Box 33"/>
            <p:cNvSpPr>
              <a:spLocks noChangeArrowheads="1"/>
            </p:cNvSpPr>
            <p:nvPr/>
          </p:nvSpPr>
          <p:spPr bwMode="auto">
            <a:xfrm>
              <a:off x="7440" y="8904"/>
              <a:ext cx="540" cy="36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子网</a:t>
              </a:r>
              <a:r>
                <a:rPr kumimoji="1" lang="en-US" altLang="zh-CN" sz="1200" b="1">
                  <a:latin typeface="Times New Roman" panose="02020603050405020304" pitchFamily="18" charset="0"/>
                  <a:ea typeface="宋体" panose="02010600030101010101" pitchFamily="2" charset="-122"/>
                </a:rPr>
                <a:t>3</a:t>
              </a:r>
              <a:endParaRPr kumimoji="1" lang="en-US" altLang="zh-CN" sz="1200" b="1">
                <a:latin typeface="Times New Roman" panose="02020603050405020304" pitchFamily="18" charset="0"/>
                <a:ea typeface="宋体" panose="02010600030101010101" pitchFamily="2" charset="-122"/>
              </a:endParaRPr>
            </a:p>
          </p:txBody>
        </p:sp>
        <p:sp>
          <p:nvSpPr>
            <p:cNvPr id="3624" name="Text Box 34"/>
            <p:cNvSpPr>
              <a:spLocks noChangeArrowheads="1"/>
            </p:cNvSpPr>
            <p:nvPr/>
          </p:nvSpPr>
          <p:spPr bwMode="auto">
            <a:xfrm>
              <a:off x="9150" y="8442"/>
              <a:ext cx="645" cy="36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子网</a:t>
              </a:r>
              <a:r>
                <a:rPr kumimoji="1" lang="en-US" altLang="zh-CN" sz="1200" b="1">
                  <a:latin typeface="Times New Roman" panose="02020603050405020304" pitchFamily="18" charset="0"/>
                  <a:ea typeface="宋体" panose="02010600030101010101" pitchFamily="2" charset="-122"/>
                </a:rPr>
                <a:t>4</a:t>
              </a:r>
              <a:endParaRPr kumimoji="1" lang="en-US" altLang="zh-CN" sz="1200" b="1">
                <a:latin typeface="Times New Roman" panose="02020603050405020304" pitchFamily="18" charset="0"/>
                <a:ea typeface="宋体" panose="02010600030101010101" pitchFamily="2" charset="-122"/>
              </a:endParaRPr>
            </a:p>
          </p:txBody>
        </p:sp>
        <p:sp>
          <p:nvSpPr>
            <p:cNvPr id="3625" name="Line 35"/>
            <p:cNvSpPr>
              <a:spLocks noChangeShapeType="1"/>
            </p:cNvSpPr>
            <p:nvPr/>
          </p:nvSpPr>
          <p:spPr bwMode="auto">
            <a:xfrm>
              <a:off x="3930" y="7135"/>
              <a:ext cx="2070" cy="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26" name="Line 36"/>
            <p:cNvSpPr>
              <a:spLocks noChangeShapeType="1"/>
            </p:cNvSpPr>
            <p:nvPr/>
          </p:nvSpPr>
          <p:spPr bwMode="auto">
            <a:xfrm flipH="1">
              <a:off x="3930" y="7150"/>
              <a:ext cx="0" cy="585"/>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27" name="Line 37"/>
            <p:cNvSpPr>
              <a:spLocks noChangeShapeType="1"/>
            </p:cNvSpPr>
            <p:nvPr/>
          </p:nvSpPr>
          <p:spPr bwMode="auto">
            <a:xfrm flipH="1" flipV="1">
              <a:off x="5445" y="7495"/>
              <a:ext cx="0" cy="945"/>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28" name="Line 38"/>
            <p:cNvSpPr>
              <a:spLocks noChangeShapeType="1"/>
            </p:cNvSpPr>
            <p:nvPr/>
          </p:nvSpPr>
          <p:spPr bwMode="auto">
            <a:xfrm flipH="1" flipV="1">
              <a:off x="7560" y="7555"/>
              <a:ext cx="0" cy="855"/>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29" name="Line 39"/>
            <p:cNvSpPr>
              <a:spLocks noChangeShapeType="1"/>
            </p:cNvSpPr>
            <p:nvPr/>
          </p:nvSpPr>
          <p:spPr bwMode="auto">
            <a:xfrm flipH="1">
              <a:off x="9375" y="7135"/>
              <a:ext cx="0" cy="72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30" name="Text Box 40"/>
            <p:cNvSpPr>
              <a:spLocks noChangeArrowheads="1"/>
            </p:cNvSpPr>
            <p:nvPr/>
          </p:nvSpPr>
          <p:spPr bwMode="auto">
            <a:xfrm>
              <a:off x="5565" y="6000"/>
              <a:ext cx="1815" cy="450"/>
            </a:xfrm>
            <a:prstGeom prst="rect">
              <a:avLst/>
            </a:prstGeom>
            <a:solidFill>
              <a:srgbClr val="FFFFFF"/>
            </a:solidFill>
            <a:ln w="12700" cap="flat" algn="ctr">
              <a:solidFill>
                <a:srgbClr val="000000"/>
              </a:solidFill>
              <a:prstDash val="solid"/>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r>
                <a:rPr kumimoji="1" lang="en-US" altLang="zh-CN" sz="1200" b="1">
                  <a:latin typeface="Times New Roman" panose="02020603050405020304" pitchFamily="18" charset="0"/>
                  <a:ea typeface="宋体" panose="02010600030101010101" pitchFamily="2" charset="-122"/>
                </a:rPr>
                <a:t>HUB</a:t>
              </a: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sp>
          <p:nvSpPr>
            <p:cNvPr id="3631" name="Line 41"/>
            <p:cNvSpPr>
              <a:spLocks noChangeShapeType="1"/>
            </p:cNvSpPr>
            <p:nvPr/>
          </p:nvSpPr>
          <p:spPr bwMode="auto">
            <a:xfrm flipH="1" flipV="1">
              <a:off x="5985" y="6450"/>
              <a:ext cx="0" cy="69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32" name="Line 42"/>
            <p:cNvSpPr>
              <a:spLocks noChangeShapeType="1"/>
            </p:cNvSpPr>
            <p:nvPr/>
          </p:nvSpPr>
          <p:spPr bwMode="auto">
            <a:xfrm>
              <a:off x="5445" y="7485"/>
              <a:ext cx="774" cy="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33" name="Line 43"/>
            <p:cNvSpPr>
              <a:spLocks noChangeShapeType="1"/>
            </p:cNvSpPr>
            <p:nvPr/>
          </p:nvSpPr>
          <p:spPr bwMode="auto">
            <a:xfrm flipH="1" flipV="1">
              <a:off x="6195" y="6465"/>
              <a:ext cx="0" cy="102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34" name="Line 44"/>
            <p:cNvSpPr>
              <a:spLocks noChangeShapeType="1"/>
            </p:cNvSpPr>
            <p:nvPr/>
          </p:nvSpPr>
          <p:spPr bwMode="auto">
            <a:xfrm flipH="1">
              <a:off x="6844" y="7545"/>
              <a:ext cx="731" cy="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35" name="Line 45"/>
            <p:cNvSpPr>
              <a:spLocks noChangeShapeType="1"/>
            </p:cNvSpPr>
            <p:nvPr/>
          </p:nvSpPr>
          <p:spPr bwMode="auto">
            <a:xfrm flipH="1" flipV="1">
              <a:off x="6840" y="6435"/>
              <a:ext cx="0" cy="111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36" name="Line 46"/>
            <p:cNvSpPr>
              <a:spLocks noChangeShapeType="1"/>
            </p:cNvSpPr>
            <p:nvPr/>
          </p:nvSpPr>
          <p:spPr bwMode="auto">
            <a:xfrm flipH="1" flipV="1">
              <a:off x="7028" y="7155"/>
              <a:ext cx="2347" cy="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37" name="Line 47"/>
            <p:cNvSpPr>
              <a:spLocks noChangeShapeType="1"/>
            </p:cNvSpPr>
            <p:nvPr/>
          </p:nvSpPr>
          <p:spPr bwMode="auto">
            <a:xfrm flipH="1" flipV="1">
              <a:off x="7050" y="6450"/>
              <a:ext cx="0" cy="735"/>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638" name="Rectangle 48"/>
          <p:cNvSpPr>
            <a:spLocks noChangeArrowheads="1"/>
          </p:cNvSpPr>
          <p:nvPr>
            <p:ph type="title" idx="4294967295"/>
          </p:nvPr>
        </p:nvSpPr>
        <p:spPr>
          <a:xfrm>
            <a:off x="538163" y="536575"/>
            <a:ext cx="6138862" cy="633413"/>
          </a:xfrm>
        </p:spPr>
        <p:txBody>
          <a:bodyPr lIns="91440" tIns="45720" rIns="91440" bIns="45720"/>
          <a:lstStyle/>
          <a:p>
            <a:pPr eaLnBrk="1" hangingPunct="1"/>
            <a:r>
              <a:rPr lang="zh-CN" altLang="en-US">
                <a:ea typeface="宋体" panose="02010600030101010101" pitchFamily="2" charset="-122"/>
              </a:rPr>
              <a:t>组网方式</a:t>
            </a:r>
            <a:endParaRPr lang="zh-CN" altLang="en-US">
              <a:ea typeface="宋体" panose="02010600030101010101" pitchFamily="2" charset="-122"/>
            </a:endParaRPr>
          </a:p>
        </p:txBody>
      </p:sp>
      <p:sp>
        <p:nvSpPr>
          <p:cNvPr id="3639" name="Rectangle 49"/>
          <p:cNvSpPr>
            <a:spLocks noChangeArrowheads="1"/>
          </p:cNvSpPr>
          <p:nvPr>
            <p:ph idx="4294967295"/>
          </p:nvPr>
        </p:nvSpPr>
        <p:spPr>
          <a:xfrm>
            <a:off x="457200" y="1268413"/>
            <a:ext cx="8229600" cy="4857750"/>
          </a:xfrm>
        </p:spPr>
        <p:txBody>
          <a:bodyPr lIns="91440" tIns="45720" rIns="91440" bIns="45720"/>
          <a:lstStyle/>
          <a:p>
            <a:pPr eaLnBrk="1" hangingPunct="1"/>
            <a:r>
              <a:rPr lang="zh-CN" altLang="en-US" sz="1500"/>
              <a:t>组网方式</a:t>
            </a:r>
            <a:r>
              <a:rPr lang="en-US" altLang="zh-CN" sz="1500"/>
              <a:t>1-</a:t>
            </a:r>
            <a:r>
              <a:rPr lang="zh-CN" altLang="en-US" sz="1500"/>
              <a:t>最常规的应用模式：单机方式</a:t>
            </a:r>
            <a:endParaRPr lang="zh-CN" altLang="en-US" sz="1500"/>
          </a:p>
          <a:p>
            <a:pPr eaLnBrk="1" hangingPunct="1"/>
            <a:endParaRPr lang="zh-CN" altLang="en-US" sz="1500"/>
          </a:p>
        </p:txBody>
      </p:sp>
    </p:spTree>
  </p:cSld>
  <p:clrMapOvr>
    <a:masterClrMapping/>
  </p:clrMapOvr>
  <p:transition>
    <p:pull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42" name="Group 570"/>
          <p:cNvGrpSpPr/>
          <p:nvPr/>
        </p:nvGrpSpPr>
        <p:grpSpPr bwMode="auto">
          <a:xfrm>
            <a:off x="2038350" y="2039938"/>
            <a:ext cx="4953000" cy="3963987"/>
            <a:chOff x="3195" y="3762"/>
            <a:chExt cx="5505" cy="4727"/>
          </a:xfrm>
        </p:grpSpPr>
        <p:sp>
          <p:nvSpPr>
            <p:cNvPr id="3643" name="Line 3"/>
            <p:cNvSpPr>
              <a:spLocks noChangeShapeType="1"/>
            </p:cNvSpPr>
            <p:nvPr/>
          </p:nvSpPr>
          <p:spPr bwMode="auto">
            <a:xfrm flipH="1">
              <a:off x="4035" y="4812"/>
              <a:ext cx="0" cy="289"/>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44" name="Line 4"/>
            <p:cNvSpPr>
              <a:spLocks noChangeShapeType="1"/>
            </p:cNvSpPr>
            <p:nvPr/>
          </p:nvSpPr>
          <p:spPr bwMode="auto">
            <a:xfrm flipV="1">
              <a:off x="7217" y="4737"/>
              <a:ext cx="13" cy="377"/>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45" name="Rectangle 5"/>
            <p:cNvSpPr>
              <a:spLocks noChangeArrowheads="1"/>
            </p:cNvSpPr>
            <p:nvPr/>
          </p:nvSpPr>
          <p:spPr bwMode="auto">
            <a:xfrm>
              <a:off x="4665" y="3999"/>
              <a:ext cx="675" cy="30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客户端</a:t>
              </a:r>
              <a:r>
                <a:rPr kumimoji="1" lang="en-US" altLang="zh-CN" sz="1200" b="1">
                  <a:latin typeface="Times New Roman" panose="02020603050405020304" pitchFamily="18" charset="0"/>
                  <a:ea typeface="宋体" panose="02010600030101010101" pitchFamily="2" charset="-122"/>
                </a:rPr>
                <a:t>1</a:t>
              </a:r>
              <a:endParaRPr kumimoji="1" lang="en-US" altLang="zh-CN" sz="1200" b="1">
                <a:latin typeface="Times New Roman" panose="02020603050405020304" pitchFamily="18" charset="0"/>
                <a:ea typeface="宋体" panose="02010600030101010101" pitchFamily="2" charset="-122"/>
              </a:endParaRPr>
            </a:p>
          </p:txBody>
        </p:sp>
        <p:sp>
          <p:nvSpPr>
            <p:cNvPr id="3646" name="Rectangle 6"/>
            <p:cNvSpPr>
              <a:spLocks noChangeArrowheads="1"/>
            </p:cNvSpPr>
            <p:nvPr/>
          </p:nvSpPr>
          <p:spPr bwMode="auto">
            <a:xfrm>
              <a:off x="7830" y="3984"/>
              <a:ext cx="720" cy="33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客户端</a:t>
              </a:r>
              <a:r>
                <a:rPr kumimoji="1" lang="en-US" altLang="zh-CN" sz="1200" b="1">
                  <a:latin typeface="Times New Roman" panose="02020603050405020304" pitchFamily="18" charset="0"/>
                  <a:ea typeface="宋体" panose="02010600030101010101" pitchFamily="2" charset="-122"/>
                </a:rPr>
                <a:t>N</a:t>
              </a:r>
              <a:endParaRPr kumimoji="1" lang="en-US" altLang="zh-CN" sz="1200" b="1">
                <a:latin typeface="Times New Roman" panose="02020603050405020304" pitchFamily="18" charset="0"/>
                <a:ea typeface="宋体" panose="02010600030101010101" pitchFamily="2" charset="-122"/>
              </a:endParaRPr>
            </a:p>
          </p:txBody>
        </p:sp>
        <p:sp>
          <p:nvSpPr>
            <p:cNvPr id="3647" name="Rectangle 7"/>
            <p:cNvSpPr>
              <a:spLocks noChangeArrowheads="1"/>
            </p:cNvSpPr>
            <p:nvPr/>
          </p:nvSpPr>
          <p:spPr bwMode="auto">
            <a:xfrm>
              <a:off x="6195" y="5837"/>
              <a:ext cx="840" cy="36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服务器端</a:t>
              </a:r>
              <a:endParaRPr kumimoji="1" lang="zh-CN" altLang="en-US" sz="1200" b="1">
                <a:latin typeface="Times New Roman" panose="02020603050405020304" pitchFamily="18" charset="0"/>
                <a:ea typeface="宋体" panose="02010600030101010101" pitchFamily="2" charset="-122"/>
              </a:endParaRPr>
            </a:p>
          </p:txBody>
        </p:sp>
        <p:grpSp>
          <p:nvGrpSpPr>
            <p:cNvPr id="3648" name="Group 576"/>
            <p:cNvGrpSpPr/>
            <p:nvPr/>
          </p:nvGrpSpPr>
          <p:grpSpPr bwMode="auto">
            <a:xfrm>
              <a:off x="4515" y="7157"/>
              <a:ext cx="2085" cy="1332"/>
              <a:chOff x="3105" y="9618"/>
              <a:chExt cx="2295" cy="1677"/>
            </a:xfrm>
          </p:grpSpPr>
          <p:sp>
            <p:nvSpPr>
              <p:cNvPr id="3649" name="Oval 9"/>
              <p:cNvSpPr>
                <a:spLocks noChangeArrowheads="1"/>
              </p:cNvSpPr>
              <p:nvPr/>
            </p:nvSpPr>
            <p:spPr bwMode="auto">
              <a:xfrm>
                <a:off x="3315" y="9810"/>
                <a:ext cx="1755" cy="1260"/>
              </a:xfrm>
              <a:prstGeom prst="ellips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650" name="Rectangle 10"/>
              <p:cNvSpPr>
                <a:spLocks noChangeArrowheads="1"/>
              </p:cNvSpPr>
              <p:nvPr/>
            </p:nvSpPr>
            <p:spPr bwMode="auto">
              <a:xfrm>
                <a:off x="3915" y="9618"/>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51" name="Rectangle 11"/>
              <p:cNvSpPr>
                <a:spLocks noChangeArrowheads="1"/>
              </p:cNvSpPr>
              <p:nvPr/>
            </p:nvSpPr>
            <p:spPr bwMode="auto">
              <a:xfrm>
                <a:off x="3867" y="10935"/>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52" name="Rectangle 12"/>
              <p:cNvSpPr>
                <a:spLocks noChangeArrowheads="1"/>
              </p:cNvSpPr>
              <p:nvPr/>
            </p:nvSpPr>
            <p:spPr bwMode="auto">
              <a:xfrm>
                <a:off x="3105" y="1029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53" name="Rectangle 13"/>
              <p:cNvSpPr>
                <a:spLocks noChangeArrowheads="1"/>
              </p:cNvSpPr>
              <p:nvPr/>
            </p:nvSpPr>
            <p:spPr bwMode="auto">
              <a:xfrm>
                <a:off x="4785" y="1023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grpSp>
        <p:sp>
          <p:nvSpPr>
            <p:cNvPr id="3654" name="Line 14"/>
            <p:cNvSpPr>
              <a:spLocks noChangeShapeType="1"/>
            </p:cNvSpPr>
            <p:nvPr/>
          </p:nvSpPr>
          <p:spPr bwMode="auto">
            <a:xfrm>
              <a:off x="5430" y="4460"/>
              <a:ext cx="675" cy="0"/>
            </a:xfrm>
            <a:prstGeom prst="line">
              <a:avLst/>
            </a:prstGeom>
            <a:noFill/>
            <a:ln w="1270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pic>
          <p:nvPicPr>
            <p:cNvPr id="3655" name="Picture 15" descr="BD18190_"/>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4831" y="5622"/>
              <a:ext cx="1466" cy="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6" name="Picture 16" descr="BD18187_"/>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6" y="3866"/>
              <a:ext cx="960" cy="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57" name="Picture 17" descr="BD18187_"/>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51" y="3821"/>
              <a:ext cx="960" cy="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58" name="Line 18"/>
            <p:cNvSpPr>
              <a:spLocks noChangeShapeType="1"/>
            </p:cNvSpPr>
            <p:nvPr/>
          </p:nvSpPr>
          <p:spPr bwMode="auto">
            <a:xfrm>
              <a:off x="4035" y="5097"/>
              <a:ext cx="3186" cy="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659" name="Group 587"/>
            <p:cNvGrpSpPr/>
            <p:nvPr/>
          </p:nvGrpSpPr>
          <p:grpSpPr bwMode="auto">
            <a:xfrm>
              <a:off x="3195" y="3762"/>
              <a:ext cx="5505" cy="3195"/>
              <a:chOff x="3915" y="6240"/>
              <a:chExt cx="5505" cy="3195"/>
            </a:xfrm>
          </p:grpSpPr>
          <p:sp>
            <p:nvSpPr>
              <p:cNvPr id="3660" name="Line 20"/>
              <p:cNvSpPr>
                <a:spLocks noChangeShapeType="1"/>
              </p:cNvSpPr>
              <p:nvPr/>
            </p:nvSpPr>
            <p:spPr bwMode="auto">
              <a:xfrm flipH="1">
                <a:off x="3915" y="6255"/>
                <a:ext cx="0" cy="3180"/>
              </a:xfrm>
              <a:prstGeom prst="line">
                <a:avLst/>
              </a:prstGeom>
              <a:noFill/>
              <a:ln w="1270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61" name="Line 21"/>
              <p:cNvSpPr>
                <a:spLocks noChangeShapeType="1"/>
              </p:cNvSpPr>
              <p:nvPr/>
            </p:nvSpPr>
            <p:spPr bwMode="auto">
              <a:xfrm>
                <a:off x="3915" y="6240"/>
                <a:ext cx="5475" cy="0"/>
              </a:xfrm>
              <a:prstGeom prst="line">
                <a:avLst/>
              </a:prstGeom>
              <a:noFill/>
              <a:ln w="1270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62" name="Line 22"/>
              <p:cNvSpPr>
                <a:spLocks noChangeShapeType="1"/>
              </p:cNvSpPr>
              <p:nvPr/>
            </p:nvSpPr>
            <p:spPr bwMode="auto">
              <a:xfrm flipH="1">
                <a:off x="9420" y="6240"/>
                <a:ext cx="0" cy="3180"/>
              </a:xfrm>
              <a:prstGeom prst="line">
                <a:avLst/>
              </a:prstGeom>
              <a:noFill/>
              <a:ln w="1270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63" name="Line 23"/>
              <p:cNvSpPr>
                <a:spLocks noChangeShapeType="1"/>
              </p:cNvSpPr>
              <p:nvPr/>
            </p:nvSpPr>
            <p:spPr bwMode="auto">
              <a:xfrm>
                <a:off x="3915" y="9405"/>
                <a:ext cx="5505" cy="0"/>
              </a:xfrm>
              <a:prstGeom prst="line">
                <a:avLst/>
              </a:prstGeom>
              <a:noFill/>
              <a:ln w="1270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664" name="Line 24"/>
            <p:cNvSpPr>
              <a:spLocks noChangeShapeType="1"/>
            </p:cNvSpPr>
            <p:nvPr/>
          </p:nvSpPr>
          <p:spPr bwMode="auto">
            <a:xfrm flipH="1">
              <a:off x="5550" y="6696"/>
              <a:ext cx="0" cy="465"/>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65" name="Text Box 25"/>
            <p:cNvSpPr>
              <a:spLocks noChangeArrowheads="1"/>
            </p:cNvSpPr>
            <p:nvPr/>
          </p:nvSpPr>
          <p:spPr bwMode="auto">
            <a:xfrm>
              <a:off x="5430" y="7641"/>
              <a:ext cx="390" cy="285"/>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子网</a:t>
              </a:r>
              <a:endParaRPr kumimoji="1" lang="zh-CN" altLang="en-US" sz="1200" b="1">
                <a:latin typeface="Times New Roman" panose="02020603050405020304" pitchFamily="18" charset="0"/>
                <a:ea typeface="宋体" panose="02010600030101010101" pitchFamily="2" charset="-122"/>
              </a:endParaRPr>
            </a:p>
          </p:txBody>
        </p:sp>
      </p:grpSp>
      <p:sp>
        <p:nvSpPr>
          <p:cNvPr id="3666" name="Line 26"/>
          <p:cNvSpPr>
            <a:spLocks noChangeShapeType="1"/>
          </p:cNvSpPr>
          <p:nvPr/>
        </p:nvSpPr>
        <p:spPr bwMode="auto">
          <a:xfrm flipH="1">
            <a:off x="4114800" y="3276600"/>
            <a:ext cx="0" cy="455613"/>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67" name="Rectangle 27"/>
          <p:cNvSpPr>
            <a:spLocks noChangeArrowheads="1"/>
          </p:cNvSpPr>
          <p:nvPr>
            <p:ph type="title" idx="4294967295"/>
          </p:nvPr>
        </p:nvSpPr>
        <p:spPr>
          <a:xfrm>
            <a:off x="174625" y="463550"/>
            <a:ext cx="5559425" cy="633413"/>
          </a:xfrm>
        </p:spPr>
        <p:txBody>
          <a:bodyPr lIns="91440" tIns="45720" rIns="91440" bIns="45720"/>
          <a:lstStyle/>
          <a:p>
            <a:pPr eaLnBrk="1" hangingPunct="1"/>
            <a:r>
              <a:rPr lang="zh-CN" altLang="en-US">
                <a:ea typeface="宋体" panose="02010600030101010101" pitchFamily="2" charset="-122"/>
              </a:rPr>
              <a:t>组网方式（续</a:t>
            </a:r>
            <a:r>
              <a:rPr lang="en-US" altLang="zh-CN">
                <a:ea typeface="宋体" panose="02010600030101010101" pitchFamily="2" charset="-122"/>
              </a:rPr>
              <a:t>1</a:t>
            </a:r>
            <a:r>
              <a:rPr lang="zh-CN" altLang="en-US">
                <a:ea typeface="宋体" panose="02010600030101010101" pitchFamily="2" charset="-122"/>
              </a:rPr>
              <a:t>）</a:t>
            </a:r>
            <a:endParaRPr lang="zh-CN" altLang="en-US">
              <a:ea typeface="宋体" panose="02010600030101010101" pitchFamily="2" charset="-122"/>
            </a:endParaRPr>
          </a:p>
        </p:txBody>
      </p:sp>
      <p:sp>
        <p:nvSpPr>
          <p:cNvPr id="3668" name="Rectangle 28"/>
          <p:cNvSpPr>
            <a:spLocks noChangeArrowheads="1"/>
          </p:cNvSpPr>
          <p:nvPr>
            <p:ph idx="4294967295"/>
          </p:nvPr>
        </p:nvSpPr>
        <p:spPr>
          <a:xfrm>
            <a:off x="406400" y="1222375"/>
            <a:ext cx="8229600" cy="4857750"/>
          </a:xfrm>
        </p:spPr>
        <p:txBody>
          <a:bodyPr lIns="91440" tIns="45720" rIns="91440" bIns="45720"/>
          <a:lstStyle/>
          <a:p>
            <a:pPr eaLnBrk="1" hangingPunct="1"/>
            <a:r>
              <a:rPr lang="zh-CN" altLang="en-US" sz="1800"/>
              <a:t>组网方式</a:t>
            </a:r>
            <a:r>
              <a:rPr lang="en-US" altLang="zh-CN" sz="1800"/>
              <a:t>2-</a:t>
            </a:r>
            <a:r>
              <a:rPr lang="zh-CN" altLang="en-US" sz="1800"/>
              <a:t>远程、多用户支持：客户端</a:t>
            </a:r>
            <a:r>
              <a:rPr lang="en-US" altLang="zh-CN" sz="1800"/>
              <a:t>/</a:t>
            </a:r>
            <a:r>
              <a:rPr lang="zh-CN" altLang="en-US" sz="1800"/>
              <a:t>服务器方式</a:t>
            </a:r>
            <a:endParaRPr lang="zh-CN" altLang="en-US" sz="1800"/>
          </a:p>
          <a:p>
            <a:pPr eaLnBrk="1" hangingPunct="1"/>
            <a:endParaRPr lang="zh-CN" altLang="en-US" sz="1800"/>
          </a:p>
        </p:txBody>
      </p:sp>
    </p:spTree>
  </p:cSld>
  <p:clrMapOvr>
    <a:masterClrMapping/>
  </p:clrMapOvr>
  <p:transition>
    <p:zoom/>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1" name="Rectangle 2"/>
          <p:cNvSpPr>
            <a:spLocks noChangeArrowheads="1"/>
          </p:cNvSpPr>
          <p:nvPr/>
        </p:nvSpPr>
        <p:spPr bwMode="auto">
          <a:xfrm>
            <a:off x="3179763" y="1778000"/>
            <a:ext cx="2351087" cy="1179513"/>
          </a:xfrm>
          <a:prstGeom prst="rect">
            <a:avLst/>
          </a:prstGeom>
          <a:solidFill>
            <a:srgbClr val="FFFFFF"/>
          </a:solidFill>
          <a:ln w="12700" cap="flat" algn="ctr">
            <a:solidFill>
              <a:srgbClr val="000000"/>
            </a:solidFill>
            <a:prstDash val="dash"/>
            <a:miter lim="800000"/>
            <a:headEnd type="none" w="med" len="med"/>
            <a:tailEnd type="none" w="med" len="med"/>
          </a:ln>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672" name="Rectangle 3"/>
          <p:cNvSpPr>
            <a:spLocks noChangeArrowheads="1"/>
          </p:cNvSpPr>
          <p:nvPr/>
        </p:nvSpPr>
        <p:spPr bwMode="auto">
          <a:xfrm>
            <a:off x="4799013" y="2119313"/>
            <a:ext cx="665162" cy="204787"/>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一级网管</a:t>
            </a:r>
            <a:endParaRPr kumimoji="1" lang="zh-CN" altLang="en-US" sz="1200" b="1">
              <a:latin typeface="Times New Roman" panose="02020603050405020304" pitchFamily="18" charset="0"/>
              <a:ea typeface="宋体" panose="02010600030101010101" pitchFamily="2" charset="-122"/>
            </a:endParaRPr>
          </a:p>
        </p:txBody>
      </p:sp>
      <p:grpSp>
        <p:nvGrpSpPr>
          <p:cNvPr id="3673" name="Group 601"/>
          <p:cNvGrpSpPr/>
          <p:nvPr/>
        </p:nvGrpSpPr>
        <p:grpSpPr bwMode="auto">
          <a:xfrm>
            <a:off x="1416050" y="3722688"/>
            <a:ext cx="2001838" cy="884237"/>
            <a:chOff x="5701" y="7185"/>
            <a:chExt cx="2264" cy="1110"/>
          </a:xfrm>
        </p:grpSpPr>
        <p:sp>
          <p:nvSpPr>
            <p:cNvPr id="3674" name="Rectangle 5"/>
            <p:cNvSpPr>
              <a:spLocks noChangeArrowheads="1"/>
            </p:cNvSpPr>
            <p:nvPr/>
          </p:nvSpPr>
          <p:spPr bwMode="auto">
            <a:xfrm>
              <a:off x="6960" y="7445"/>
              <a:ext cx="1005" cy="285"/>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服务器端</a:t>
              </a:r>
              <a:r>
                <a:rPr kumimoji="1" lang="en-US" altLang="zh-CN" sz="1200" b="1">
                  <a:latin typeface="Times New Roman" panose="02020603050405020304" pitchFamily="18" charset="0"/>
                  <a:ea typeface="宋体" panose="02010600030101010101" pitchFamily="2" charset="-122"/>
                </a:rPr>
                <a:t>1</a:t>
              </a:r>
              <a:endParaRPr kumimoji="1" lang="en-US" altLang="zh-CN" sz="1200" b="1">
                <a:latin typeface="Times New Roman" panose="02020603050405020304" pitchFamily="18" charset="0"/>
                <a:ea typeface="宋体" panose="02010600030101010101" pitchFamily="2" charset="-122"/>
              </a:endParaRPr>
            </a:p>
          </p:txBody>
        </p:sp>
        <p:pic>
          <p:nvPicPr>
            <p:cNvPr id="3675" name="Picture 6" descr="BD18190_"/>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01" y="7185"/>
              <a:ext cx="1466" cy="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676" name="Picture 7" descr="BD18187_"/>
          <p:cNvPicPr preferRelativeResize="0">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846263"/>
            <a:ext cx="1208088" cy="1089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77" name="Line 8"/>
          <p:cNvSpPr>
            <a:spLocks noChangeShapeType="1"/>
          </p:cNvSpPr>
          <p:nvPr/>
        </p:nvSpPr>
        <p:spPr bwMode="auto">
          <a:xfrm flipH="1">
            <a:off x="2157413" y="3340100"/>
            <a:ext cx="0" cy="382588"/>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78" name="Line 9"/>
          <p:cNvSpPr>
            <a:spLocks noChangeShapeType="1"/>
          </p:cNvSpPr>
          <p:nvPr/>
        </p:nvSpPr>
        <p:spPr bwMode="auto">
          <a:xfrm>
            <a:off x="2171700" y="3306763"/>
            <a:ext cx="4141788" cy="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79" name="Line 10"/>
          <p:cNvSpPr>
            <a:spLocks noChangeShapeType="1"/>
          </p:cNvSpPr>
          <p:nvPr/>
        </p:nvSpPr>
        <p:spPr bwMode="auto">
          <a:xfrm flipH="1" flipV="1">
            <a:off x="6313488" y="3317875"/>
            <a:ext cx="0" cy="344488"/>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80" name="Line 11"/>
          <p:cNvSpPr>
            <a:spLocks noChangeShapeType="1"/>
          </p:cNvSpPr>
          <p:nvPr/>
        </p:nvSpPr>
        <p:spPr bwMode="auto">
          <a:xfrm flipH="1">
            <a:off x="3924300" y="3294063"/>
            <a:ext cx="0" cy="465137"/>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681" name="Group 609"/>
          <p:cNvGrpSpPr/>
          <p:nvPr/>
        </p:nvGrpSpPr>
        <p:grpSpPr bwMode="auto">
          <a:xfrm>
            <a:off x="1163638" y="1682750"/>
            <a:ext cx="6700837" cy="3165475"/>
            <a:chOff x="3915" y="6240"/>
            <a:chExt cx="5505" cy="3195"/>
          </a:xfrm>
        </p:grpSpPr>
        <p:sp>
          <p:nvSpPr>
            <p:cNvPr id="3682" name="Line 13"/>
            <p:cNvSpPr>
              <a:spLocks noChangeShapeType="1"/>
            </p:cNvSpPr>
            <p:nvPr/>
          </p:nvSpPr>
          <p:spPr bwMode="auto">
            <a:xfrm flipH="1">
              <a:off x="3915" y="6255"/>
              <a:ext cx="0" cy="3180"/>
            </a:xfrm>
            <a:prstGeom prst="line">
              <a:avLst/>
            </a:prstGeom>
            <a:noFill/>
            <a:ln w="1270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83" name="Line 14"/>
            <p:cNvSpPr>
              <a:spLocks noChangeShapeType="1"/>
            </p:cNvSpPr>
            <p:nvPr/>
          </p:nvSpPr>
          <p:spPr bwMode="auto">
            <a:xfrm>
              <a:off x="3915" y="6240"/>
              <a:ext cx="5475" cy="0"/>
            </a:xfrm>
            <a:prstGeom prst="line">
              <a:avLst/>
            </a:prstGeom>
            <a:noFill/>
            <a:ln w="1270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84" name="Line 15"/>
            <p:cNvSpPr>
              <a:spLocks noChangeShapeType="1"/>
            </p:cNvSpPr>
            <p:nvPr/>
          </p:nvSpPr>
          <p:spPr bwMode="auto">
            <a:xfrm flipH="1">
              <a:off x="9420" y="6240"/>
              <a:ext cx="0" cy="3180"/>
            </a:xfrm>
            <a:prstGeom prst="line">
              <a:avLst/>
            </a:prstGeom>
            <a:noFill/>
            <a:ln w="1270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685" name="Line 16"/>
            <p:cNvSpPr>
              <a:spLocks noChangeShapeType="1"/>
            </p:cNvSpPr>
            <p:nvPr/>
          </p:nvSpPr>
          <p:spPr bwMode="auto">
            <a:xfrm>
              <a:off x="3915" y="9405"/>
              <a:ext cx="5505" cy="0"/>
            </a:xfrm>
            <a:prstGeom prst="line">
              <a:avLst/>
            </a:prstGeom>
            <a:noFill/>
            <a:ln w="12700"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
        <p:nvSpPr>
          <p:cNvPr id="3686" name="Text Box 17"/>
          <p:cNvSpPr>
            <a:spLocks noChangeArrowheads="1"/>
          </p:cNvSpPr>
          <p:nvPr/>
        </p:nvSpPr>
        <p:spPr bwMode="auto">
          <a:xfrm>
            <a:off x="6783388" y="2941638"/>
            <a:ext cx="863600" cy="225425"/>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1200" b="1">
                <a:latin typeface="Times New Roman" panose="02020603050405020304" pitchFamily="18" charset="0"/>
                <a:ea typeface="宋体" panose="02010600030101010101" pitchFamily="2" charset="-122"/>
              </a:rPr>
              <a:t>OTNM2000</a:t>
            </a:r>
            <a:endParaRPr kumimoji="1" lang="en-US" altLang="zh-CN" sz="1200" b="1">
              <a:latin typeface="Times New Roman" panose="02020603050405020304" pitchFamily="18" charset="0"/>
              <a:ea typeface="宋体" panose="02010600030101010101" pitchFamily="2" charset="-122"/>
            </a:endParaRPr>
          </a:p>
        </p:txBody>
      </p:sp>
      <p:grpSp>
        <p:nvGrpSpPr>
          <p:cNvPr id="3687" name="Group 615"/>
          <p:cNvGrpSpPr/>
          <p:nvPr/>
        </p:nvGrpSpPr>
        <p:grpSpPr bwMode="auto">
          <a:xfrm>
            <a:off x="3300413" y="3748088"/>
            <a:ext cx="2001837" cy="884237"/>
            <a:chOff x="5701" y="7185"/>
            <a:chExt cx="2264" cy="1110"/>
          </a:xfrm>
        </p:grpSpPr>
        <p:sp>
          <p:nvSpPr>
            <p:cNvPr id="3688" name="Rectangle 19"/>
            <p:cNvSpPr>
              <a:spLocks noChangeArrowheads="1"/>
            </p:cNvSpPr>
            <p:nvPr/>
          </p:nvSpPr>
          <p:spPr bwMode="auto">
            <a:xfrm>
              <a:off x="6960" y="7445"/>
              <a:ext cx="1005" cy="285"/>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服务器端</a:t>
              </a:r>
              <a:r>
                <a:rPr kumimoji="1" lang="en-US" altLang="zh-CN" sz="1200" b="1">
                  <a:latin typeface="Times New Roman" panose="02020603050405020304" pitchFamily="18" charset="0"/>
                  <a:ea typeface="宋体" panose="02010600030101010101" pitchFamily="2" charset="-122"/>
                </a:rPr>
                <a:t>2</a:t>
              </a:r>
              <a:endParaRPr kumimoji="1" lang="en-US" altLang="zh-CN" sz="1200" b="1">
                <a:latin typeface="Times New Roman" panose="02020603050405020304" pitchFamily="18" charset="0"/>
                <a:ea typeface="宋体" panose="02010600030101010101" pitchFamily="2" charset="-122"/>
              </a:endParaRPr>
            </a:p>
          </p:txBody>
        </p:sp>
        <p:pic>
          <p:nvPicPr>
            <p:cNvPr id="3689" name="Picture 20" descr="BD18190_"/>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01" y="7185"/>
              <a:ext cx="1466" cy="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690" name="Group 618"/>
          <p:cNvGrpSpPr/>
          <p:nvPr/>
        </p:nvGrpSpPr>
        <p:grpSpPr bwMode="auto">
          <a:xfrm>
            <a:off x="5637213" y="3675063"/>
            <a:ext cx="2003425" cy="882650"/>
            <a:chOff x="5701" y="7185"/>
            <a:chExt cx="2264" cy="1110"/>
          </a:xfrm>
        </p:grpSpPr>
        <p:sp>
          <p:nvSpPr>
            <p:cNvPr id="3691" name="Rectangle 22"/>
            <p:cNvSpPr>
              <a:spLocks noChangeArrowheads="1"/>
            </p:cNvSpPr>
            <p:nvPr/>
          </p:nvSpPr>
          <p:spPr bwMode="auto">
            <a:xfrm>
              <a:off x="6960" y="7445"/>
              <a:ext cx="1005" cy="285"/>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服务器端</a:t>
              </a:r>
              <a:r>
                <a:rPr kumimoji="1" lang="en-US" altLang="zh-CN" sz="1200" b="1">
                  <a:latin typeface="Times New Roman" panose="02020603050405020304" pitchFamily="18" charset="0"/>
                  <a:ea typeface="宋体" panose="02010600030101010101" pitchFamily="2" charset="-122"/>
                </a:rPr>
                <a:t>M</a:t>
              </a:r>
              <a:endParaRPr kumimoji="1" lang="en-US" altLang="zh-CN" sz="1200" b="1">
                <a:latin typeface="Times New Roman" panose="02020603050405020304" pitchFamily="18" charset="0"/>
                <a:ea typeface="宋体" panose="02010600030101010101" pitchFamily="2" charset="-122"/>
              </a:endParaRPr>
            </a:p>
          </p:txBody>
        </p:sp>
        <p:pic>
          <p:nvPicPr>
            <p:cNvPr id="3692" name="Picture 23" descr="BD18190_"/>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5701" y="7185"/>
              <a:ext cx="1466" cy="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693" name="Group 621"/>
          <p:cNvGrpSpPr/>
          <p:nvPr/>
        </p:nvGrpSpPr>
        <p:grpSpPr bwMode="auto">
          <a:xfrm>
            <a:off x="3059113" y="5065713"/>
            <a:ext cx="1847850" cy="1060450"/>
            <a:chOff x="5505" y="8645"/>
            <a:chExt cx="2085" cy="1332"/>
          </a:xfrm>
        </p:grpSpPr>
        <p:grpSp>
          <p:nvGrpSpPr>
            <p:cNvPr id="3694" name="Group 622"/>
            <p:cNvGrpSpPr/>
            <p:nvPr/>
          </p:nvGrpSpPr>
          <p:grpSpPr bwMode="auto">
            <a:xfrm>
              <a:off x="5505" y="8645"/>
              <a:ext cx="2085" cy="1332"/>
              <a:chOff x="3105" y="9618"/>
              <a:chExt cx="2295" cy="1677"/>
            </a:xfrm>
          </p:grpSpPr>
          <p:sp>
            <p:nvSpPr>
              <p:cNvPr id="3695" name="Oval 26"/>
              <p:cNvSpPr>
                <a:spLocks noChangeArrowheads="1"/>
              </p:cNvSpPr>
              <p:nvPr/>
            </p:nvSpPr>
            <p:spPr bwMode="auto">
              <a:xfrm>
                <a:off x="3315" y="9810"/>
                <a:ext cx="1755" cy="1260"/>
              </a:xfrm>
              <a:prstGeom prst="ellips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696" name="Rectangle 27"/>
              <p:cNvSpPr>
                <a:spLocks noChangeArrowheads="1"/>
              </p:cNvSpPr>
              <p:nvPr/>
            </p:nvSpPr>
            <p:spPr bwMode="auto">
              <a:xfrm>
                <a:off x="3915" y="9618"/>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97" name="Rectangle 28"/>
              <p:cNvSpPr>
                <a:spLocks noChangeArrowheads="1"/>
              </p:cNvSpPr>
              <p:nvPr/>
            </p:nvSpPr>
            <p:spPr bwMode="auto">
              <a:xfrm>
                <a:off x="3867" y="10935"/>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98" name="Rectangle 29"/>
              <p:cNvSpPr>
                <a:spLocks noChangeArrowheads="1"/>
              </p:cNvSpPr>
              <p:nvPr/>
            </p:nvSpPr>
            <p:spPr bwMode="auto">
              <a:xfrm>
                <a:off x="3105" y="1029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699" name="Rectangle 30"/>
              <p:cNvSpPr>
                <a:spLocks noChangeArrowheads="1"/>
              </p:cNvSpPr>
              <p:nvPr/>
            </p:nvSpPr>
            <p:spPr bwMode="auto">
              <a:xfrm>
                <a:off x="4785" y="1023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grpSp>
        <p:sp>
          <p:nvSpPr>
            <p:cNvPr id="3700" name="Text Box 31"/>
            <p:cNvSpPr>
              <a:spLocks noChangeArrowheads="1"/>
            </p:cNvSpPr>
            <p:nvPr/>
          </p:nvSpPr>
          <p:spPr bwMode="auto">
            <a:xfrm>
              <a:off x="6315" y="9141"/>
              <a:ext cx="585" cy="27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子网</a:t>
              </a:r>
              <a:r>
                <a:rPr kumimoji="1" lang="en-US" altLang="zh-CN" sz="1200" b="1">
                  <a:latin typeface="Times New Roman" panose="02020603050405020304" pitchFamily="18" charset="0"/>
                  <a:ea typeface="宋体" panose="02010600030101010101" pitchFamily="2" charset="-122"/>
                </a:rPr>
                <a:t>2</a:t>
              </a:r>
              <a:endParaRPr kumimoji="1" lang="en-US" altLang="zh-CN" sz="1200" b="1">
                <a:latin typeface="Times New Roman" panose="02020603050405020304" pitchFamily="18" charset="0"/>
                <a:ea typeface="宋体" panose="02010600030101010101" pitchFamily="2" charset="-122"/>
              </a:endParaRPr>
            </a:p>
          </p:txBody>
        </p:sp>
      </p:grpSp>
      <p:grpSp>
        <p:nvGrpSpPr>
          <p:cNvPr id="3701" name="Group 629"/>
          <p:cNvGrpSpPr/>
          <p:nvPr/>
        </p:nvGrpSpPr>
        <p:grpSpPr bwMode="auto">
          <a:xfrm>
            <a:off x="1095375" y="5089525"/>
            <a:ext cx="1844675" cy="1060450"/>
            <a:chOff x="5505" y="8645"/>
            <a:chExt cx="2085" cy="1332"/>
          </a:xfrm>
        </p:grpSpPr>
        <p:grpSp>
          <p:nvGrpSpPr>
            <p:cNvPr id="3702" name="Group 630"/>
            <p:cNvGrpSpPr/>
            <p:nvPr/>
          </p:nvGrpSpPr>
          <p:grpSpPr bwMode="auto">
            <a:xfrm>
              <a:off x="5505" y="8645"/>
              <a:ext cx="2085" cy="1332"/>
              <a:chOff x="3105" y="9618"/>
              <a:chExt cx="2295" cy="1677"/>
            </a:xfrm>
          </p:grpSpPr>
          <p:sp>
            <p:nvSpPr>
              <p:cNvPr id="3703" name="Oval 34"/>
              <p:cNvSpPr>
                <a:spLocks noChangeArrowheads="1"/>
              </p:cNvSpPr>
              <p:nvPr/>
            </p:nvSpPr>
            <p:spPr bwMode="auto">
              <a:xfrm>
                <a:off x="3315" y="9810"/>
                <a:ext cx="1755" cy="1260"/>
              </a:xfrm>
              <a:prstGeom prst="ellips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704" name="Rectangle 35"/>
              <p:cNvSpPr>
                <a:spLocks noChangeArrowheads="1"/>
              </p:cNvSpPr>
              <p:nvPr/>
            </p:nvSpPr>
            <p:spPr bwMode="auto">
              <a:xfrm>
                <a:off x="3915" y="9618"/>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705" name="Rectangle 36"/>
              <p:cNvSpPr>
                <a:spLocks noChangeArrowheads="1"/>
              </p:cNvSpPr>
              <p:nvPr/>
            </p:nvSpPr>
            <p:spPr bwMode="auto">
              <a:xfrm>
                <a:off x="3867" y="10935"/>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706" name="Rectangle 37"/>
              <p:cNvSpPr>
                <a:spLocks noChangeArrowheads="1"/>
              </p:cNvSpPr>
              <p:nvPr/>
            </p:nvSpPr>
            <p:spPr bwMode="auto">
              <a:xfrm>
                <a:off x="3105" y="1029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707" name="Rectangle 38"/>
              <p:cNvSpPr>
                <a:spLocks noChangeArrowheads="1"/>
              </p:cNvSpPr>
              <p:nvPr/>
            </p:nvSpPr>
            <p:spPr bwMode="auto">
              <a:xfrm>
                <a:off x="4785" y="1023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grpSp>
        <p:sp>
          <p:nvSpPr>
            <p:cNvPr id="3708" name="Text Box 39"/>
            <p:cNvSpPr>
              <a:spLocks noChangeArrowheads="1"/>
            </p:cNvSpPr>
            <p:nvPr/>
          </p:nvSpPr>
          <p:spPr bwMode="auto">
            <a:xfrm>
              <a:off x="6315" y="9141"/>
              <a:ext cx="585" cy="27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子网</a:t>
              </a:r>
              <a:r>
                <a:rPr kumimoji="1" lang="en-US" altLang="zh-CN" sz="1200" b="1">
                  <a:latin typeface="Times New Roman" panose="02020603050405020304" pitchFamily="18" charset="0"/>
                  <a:ea typeface="宋体" panose="02010600030101010101" pitchFamily="2" charset="-122"/>
                </a:rPr>
                <a:t>1</a:t>
              </a:r>
              <a:endParaRPr kumimoji="1" lang="en-US" altLang="zh-CN" sz="1200" b="1">
                <a:latin typeface="Times New Roman" panose="02020603050405020304" pitchFamily="18" charset="0"/>
                <a:ea typeface="宋体" panose="02010600030101010101" pitchFamily="2" charset="-122"/>
              </a:endParaRPr>
            </a:p>
          </p:txBody>
        </p:sp>
      </p:grpSp>
      <p:grpSp>
        <p:nvGrpSpPr>
          <p:cNvPr id="3709" name="Group 637"/>
          <p:cNvGrpSpPr/>
          <p:nvPr/>
        </p:nvGrpSpPr>
        <p:grpSpPr bwMode="auto">
          <a:xfrm>
            <a:off x="5568950" y="4945063"/>
            <a:ext cx="1846263" cy="1062037"/>
            <a:chOff x="5505" y="8645"/>
            <a:chExt cx="2085" cy="1332"/>
          </a:xfrm>
        </p:grpSpPr>
        <p:grpSp>
          <p:nvGrpSpPr>
            <p:cNvPr id="3710" name="Group 638"/>
            <p:cNvGrpSpPr/>
            <p:nvPr/>
          </p:nvGrpSpPr>
          <p:grpSpPr bwMode="auto">
            <a:xfrm>
              <a:off x="5505" y="8645"/>
              <a:ext cx="2085" cy="1332"/>
              <a:chOff x="3105" y="9618"/>
              <a:chExt cx="2295" cy="1677"/>
            </a:xfrm>
          </p:grpSpPr>
          <p:sp>
            <p:nvSpPr>
              <p:cNvPr id="3711" name="Oval 42"/>
              <p:cNvSpPr>
                <a:spLocks noChangeArrowheads="1"/>
              </p:cNvSpPr>
              <p:nvPr/>
            </p:nvSpPr>
            <p:spPr bwMode="auto">
              <a:xfrm>
                <a:off x="3315" y="9810"/>
                <a:ext cx="1755" cy="1260"/>
              </a:xfrm>
              <a:prstGeom prst="ellips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712" name="Rectangle 43"/>
              <p:cNvSpPr>
                <a:spLocks noChangeArrowheads="1"/>
              </p:cNvSpPr>
              <p:nvPr/>
            </p:nvSpPr>
            <p:spPr bwMode="auto">
              <a:xfrm>
                <a:off x="3915" y="9618"/>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713" name="Rectangle 44"/>
              <p:cNvSpPr>
                <a:spLocks noChangeArrowheads="1"/>
              </p:cNvSpPr>
              <p:nvPr/>
            </p:nvSpPr>
            <p:spPr bwMode="auto">
              <a:xfrm>
                <a:off x="3867" y="10935"/>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p:txBody>
          </p:sp>
          <p:sp>
            <p:nvSpPr>
              <p:cNvPr id="3714" name="Rectangle 45"/>
              <p:cNvSpPr>
                <a:spLocks noChangeArrowheads="1"/>
              </p:cNvSpPr>
              <p:nvPr/>
            </p:nvSpPr>
            <p:spPr bwMode="auto">
              <a:xfrm>
                <a:off x="3105" y="1029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sp>
            <p:nvSpPr>
              <p:cNvPr id="3715" name="Rectangle 46"/>
              <p:cNvSpPr>
                <a:spLocks noChangeArrowheads="1"/>
              </p:cNvSpPr>
              <p:nvPr/>
            </p:nvSpPr>
            <p:spPr bwMode="auto">
              <a:xfrm>
                <a:off x="4785" y="1023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grpSp>
        <p:sp>
          <p:nvSpPr>
            <p:cNvPr id="3716" name="Text Box 47"/>
            <p:cNvSpPr>
              <a:spLocks noChangeArrowheads="1"/>
            </p:cNvSpPr>
            <p:nvPr/>
          </p:nvSpPr>
          <p:spPr bwMode="auto">
            <a:xfrm>
              <a:off x="6315" y="9141"/>
              <a:ext cx="585" cy="27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子网</a:t>
              </a:r>
              <a:r>
                <a:rPr kumimoji="1" lang="en-US" altLang="zh-CN" sz="1200" b="1">
                  <a:latin typeface="Times New Roman" panose="02020603050405020304" pitchFamily="18" charset="0"/>
                  <a:ea typeface="宋体" panose="02010600030101010101" pitchFamily="2" charset="-122"/>
                </a:rPr>
                <a:t>M</a:t>
              </a: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grpSp>
      <p:sp>
        <p:nvSpPr>
          <p:cNvPr id="3717" name="Line 48"/>
          <p:cNvSpPr>
            <a:spLocks noChangeShapeType="1"/>
          </p:cNvSpPr>
          <p:nvPr/>
        </p:nvSpPr>
        <p:spPr bwMode="auto">
          <a:xfrm flipH="1">
            <a:off x="4283075" y="2911475"/>
            <a:ext cx="0" cy="417513"/>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18" name="Line 49"/>
          <p:cNvSpPr>
            <a:spLocks noChangeShapeType="1"/>
          </p:cNvSpPr>
          <p:nvPr/>
        </p:nvSpPr>
        <p:spPr bwMode="auto">
          <a:xfrm flipH="1">
            <a:off x="2024063" y="4619625"/>
            <a:ext cx="0" cy="48895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19" name="Line 50"/>
          <p:cNvSpPr>
            <a:spLocks noChangeShapeType="1"/>
          </p:cNvSpPr>
          <p:nvPr/>
        </p:nvSpPr>
        <p:spPr bwMode="auto">
          <a:xfrm flipH="1">
            <a:off x="3989388" y="4619625"/>
            <a:ext cx="0" cy="428625"/>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20" name="Line 51"/>
          <p:cNvSpPr>
            <a:spLocks noChangeShapeType="1"/>
          </p:cNvSpPr>
          <p:nvPr/>
        </p:nvSpPr>
        <p:spPr bwMode="auto">
          <a:xfrm flipH="1">
            <a:off x="6443663" y="4535488"/>
            <a:ext cx="0" cy="395287"/>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21" name="Rectangle 52"/>
          <p:cNvSpPr>
            <a:spLocks noChangeArrowheads="1"/>
          </p:cNvSpPr>
          <p:nvPr/>
        </p:nvSpPr>
        <p:spPr bwMode="auto">
          <a:xfrm>
            <a:off x="1333500" y="3186113"/>
            <a:ext cx="6251575" cy="1493837"/>
          </a:xfrm>
          <a:prstGeom prst="rect">
            <a:avLst/>
          </a:prstGeom>
          <a:noFill/>
          <a:ln w="12700" cap="flat" algn="ctr">
            <a:solidFill>
              <a:srgbClr val="000000"/>
            </a:solidFill>
            <a:prstDash val="dash"/>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722" name="Rectangle 53"/>
          <p:cNvSpPr>
            <a:spLocks noChangeArrowheads="1"/>
          </p:cNvSpPr>
          <p:nvPr/>
        </p:nvSpPr>
        <p:spPr bwMode="auto">
          <a:xfrm>
            <a:off x="6457950" y="3255963"/>
            <a:ext cx="663575" cy="20320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二级网管</a:t>
            </a:r>
            <a:endParaRPr kumimoji="1" lang="zh-CN" altLang="en-US"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sp>
        <p:nvSpPr>
          <p:cNvPr id="3723" name="Line 54"/>
          <p:cNvSpPr>
            <a:spLocks noChangeShapeType="1"/>
          </p:cNvSpPr>
          <p:nvPr/>
        </p:nvSpPr>
        <p:spPr bwMode="auto">
          <a:xfrm>
            <a:off x="4932363" y="4297363"/>
            <a:ext cx="598487" cy="0"/>
          </a:xfrm>
          <a:prstGeom prst="line">
            <a:avLst/>
          </a:prstGeom>
          <a:noFill/>
          <a:ln w="19050" cap="flat" algn="ctr">
            <a:solidFill>
              <a:srgbClr val="0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24" name="Line 55"/>
          <p:cNvSpPr>
            <a:spLocks noChangeShapeType="1"/>
          </p:cNvSpPr>
          <p:nvPr/>
        </p:nvSpPr>
        <p:spPr bwMode="auto">
          <a:xfrm>
            <a:off x="4970463" y="5764213"/>
            <a:ext cx="598487" cy="0"/>
          </a:xfrm>
          <a:prstGeom prst="line">
            <a:avLst/>
          </a:prstGeom>
          <a:noFill/>
          <a:ln w="19050" cap="flat" algn="ctr">
            <a:solidFill>
              <a:srgbClr val="000000"/>
            </a:solidFill>
            <a:prstDash val="sysDot"/>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25" name="Rectangle 56"/>
          <p:cNvSpPr>
            <a:spLocks noChangeArrowheads="1"/>
          </p:cNvSpPr>
          <p:nvPr>
            <p:ph type="title" idx="4294967295"/>
          </p:nvPr>
        </p:nvSpPr>
        <p:spPr>
          <a:xfrm>
            <a:off x="247650" y="274638"/>
            <a:ext cx="5153025" cy="633412"/>
          </a:xfrm>
        </p:spPr>
        <p:txBody>
          <a:bodyPr lIns="91440" tIns="45720" rIns="91440" bIns="45720"/>
          <a:lstStyle/>
          <a:p>
            <a:pPr eaLnBrk="1" hangingPunct="1"/>
            <a:r>
              <a:rPr lang="zh-CN" altLang="en-US">
                <a:ea typeface="宋体" panose="02010600030101010101" pitchFamily="2" charset="-122"/>
              </a:rPr>
              <a:t>组网方式（续</a:t>
            </a:r>
            <a:r>
              <a:rPr lang="en-US" altLang="zh-CN">
                <a:ea typeface="宋体" panose="02010600030101010101" pitchFamily="2" charset="-122"/>
              </a:rPr>
              <a:t>2</a:t>
            </a:r>
            <a:r>
              <a:rPr lang="zh-CN" altLang="en-US">
                <a:ea typeface="宋体" panose="02010600030101010101" pitchFamily="2" charset="-122"/>
              </a:rPr>
              <a:t>）</a:t>
            </a:r>
            <a:endParaRPr lang="zh-CN" altLang="en-US">
              <a:ea typeface="宋体" panose="02010600030101010101" pitchFamily="2" charset="-122"/>
            </a:endParaRPr>
          </a:p>
        </p:txBody>
      </p:sp>
      <p:sp>
        <p:nvSpPr>
          <p:cNvPr id="3726" name="Rectangle 57"/>
          <p:cNvSpPr>
            <a:spLocks noChangeArrowheads="1"/>
          </p:cNvSpPr>
          <p:nvPr>
            <p:ph idx="4294967295"/>
          </p:nvPr>
        </p:nvSpPr>
        <p:spPr>
          <a:xfrm>
            <a:off x="457200" y="1074738"/>
            <a:ext cx="8229600" cy="4857750"/>
          </a:xfrm>
        </p:spPr>
        <p:txBody>
          <a:bodyPr lIns="91440" tIns="45720" rIns="91440" bIns="45720"/>
          <a:lstStyle/>
          <a:p>
            <a:pPr eaLnBrk="1" hangingPunct="1"/>
            <a:r>
              <a:rPr lang="zh-CN" altLang="en-US" sz="1800"/>
              <a:t>组网方式</a:t>
            </a:r>
            <a:r>
              <a:rPr lang="en-US" altLang="zh-CN" sz="1800"/>
              <a:t>3-</a:t>
            </a:r>
            <a:r>
              <a:rPr lang="zh-CN" altLang="en-US" sz="1800"/>
              <a:t>简便实用的集中</a:t>
            </a:r>
            <a:r>
              <a:rPr lang="en-US" altLang="zh-CN" sz="1800"/>
              <a:t>/</a:t>
            </a:r>
            <a:r>
              <a:rPr lang="zh-CN" altLang="en-US" sz="1800"/>
              <a:t>分布式管理：一二级方式</a:t>
            </a:r>
            <a:endParaRPr lang="zh-CN" altLang="en-US" sz="1800"/>
          </a:p>
          <a:p>
            <a:pPr eaLnBrk="1" hangingPunct="1"/>
            <a:endParaRPr lang="zh-CN" altLang="en-US" sz="1800"/>
          </a:p>
        </p:txBody>
      </p:sp>
      <p:sp>
        <p:nvSpPr>
          <p:cNvPr id="3727" name="Text Box 58"/>
          <p:cNvSpPr>
            <a:spLocks noChangeArrowheads="1"/>
          </p:cNvSpPr>
          <p:nvPr/>
        </p:nvSpPr>
        <p:spPr bwMode="auto">
          <a:xfrm>
            <a:off x="5561013" y="1787525"/>
            <a:ext cx="860425" cy="227013"/>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en-US" altLang="zh-CN" sz="1200" b="1">
                <a:latin typeface="Times New Roman" panose="02020603050405020304" pitchFamily="18" charset="0"/>
                <a:ea typeface="宋体" panose="02010600030101010101" pitchFamily="2" charset="-122"/>
              </a:rPr>
              <a:t>EMS-Admin</a:t>
            </a:r>
            <a:endParaRPr kumimoji="1" lang="en-US" altLang="zh-CN" sz="1200" b="1">
              <a:latin typeface="Times New Roman" panose="02020603050405020304" pitchFamily="18" charset="0"/>
              <a:ea typeface="宋体" panose="02010600030101010101" pitchFamily="2" charset="-122"/>
            </a:endParaRPr>
          </a:p>
        </p:txBody>
      </p:sp>
    </p:spTree>
  </p:cSld>
  <p:clrMapOvr>
    <a:masterClrMapping/>
  </p:clrMapOvr>
  <p:transition>
    <p:comb/>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30" name="Group 658"/>
          <p:cNvGrpSpPr/>
          <p:nvPr/>
        </p:nvGrpSpPr>
        <p:grpSpPr bwMode="auto">
          <a:xfrm>
            <a:off x="1547813" y="1811338"/>
            <a:ext cx="5688012" cy="3743325"/>
            <a:chOff x="2967" y="4275"/>
            <a:chExt cx="4983" cy="3122"/>
          </a:xfrm>
        </p:grpSpPr>
        <p:sp>
          <p:nvSpPr>
            <p:cNvPr id="3731" name="Line 3"/>
            <p:cNvSpPr>
              <a:spLocks noChangeShapeType="1"/>
            </p:cNvSpPr>
            <p:nvPr/>
          </p:nvSpPr>
          <p:spPr bwMode="auto">
            <a:xfrm flipH="1" flipV="1">
              <a:off x="6615" y="5760"/>
              <a:ext cx="180" cy="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32" name="Line 4"/>
            <p:cNvSpPr>
              <a:spLocks noChangeShapeType="1"/>
            </p:cNvSpPr>
            <p:nvPr/>
          </p:nvSpPr>
          <p:spPr bwMode="auto">
            <a:xfrm flipH="1">
              <a:off x="4590" y="5368"/>
              <a:ext cx="0" cy="39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nvGrpSpPr>
            <p:cNvPr id="3733" name="Group 661"/>
            <p:cNvGrpSpPr/>
            <p:nvPr/>
          </p:nvGrpSpPr>
          <p:grpSpPr bwMode="auto">
            <a:xfrm>
              <a:off x="2967" y="4275"/>
              <a:ext cx="4983" cy="3122"/>
              <a:chOff x="2967" y="4275"/>
              <a:chExt cx="4983" cy="3122"/>
            </a:xfrm>
          </p:grpSpPr>
          <p:grpSp>
            <p:nvGrpSpPr>
              <p:cNvPr id="3734" name="Group 662"/>
              <p:cNvGrpSpPr/>
              <p:nvPr/>
            </p:nvGrpSpPr>
            <p:grpSpPr bwMode="auto">
              <a:xfrm>
                <a:off x="4725" y="6065"/>
                <a:ext cx="2085" cy="1332"/>
                <a:chOff x="3105" y="9618"/>
                <a:chExt cx="2295" cy="1677"/>
              </a:xfrm>
            </p:grpSpPr>
            <p:sp>
              <p:nvSpPr>
                <p:cNvPr id="3735" name="Oval 7"/>
                <p:cNvSpPr>
                  <a:spLocks noChangeArrowheads="1"/>
                </p:cNvSpPr>
                <p:nvPr/>
              </p:nvSpPr>
              <p:spPr bwMode="auto">
                <a:xfrm>
                  <a:off x="3315" y="9810"/>
                  <a:ext cx="1755" cy="1260"/>
                </a:xfrm>
                <a:prstGeom prst="ellips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736" name="Rectangle 8"/>
                <p:cNvSpPr>
                  <a:spLocks noChangeArrowheads="1"/>
                </p:cNvSpPr>
                <p:nvPr/>
              </p:nvSpPr>
              <p:spPr bwMode="auto">
                <a:xfrm>
                  <a:off x="3915" y="9618"/>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sp>
              <p:nvSpPr>
                <p:cNvPr id="3737" name="Rectangle 9"/>
                <p:cNvSpPr>
                  <a:spLocks noChangeArrowheads="1"/>
                </p:cNvSpPr>
                <p:nvPr/>
              </p:nvSpPr>
              <p:spPr bwMode="auto">
                <a:xfrm>
                  <a:off x="3867" y="10935"/>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sp>
              <p:nvSpPr>
                <p:cNvPr id="3738" name="Rectangle 10"/>
                <p:cNvSpPr>
                  <a:spLocks noChangeArrowheads="1"/>
                </p:cNvSpPr>
                <p:nvPr/>
              </p:nvSpPr>
              <p:spPr bwMode="auto">
                <a:xfrm>
                  <a:off x="3105" y="1029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sp>
              <p:nvSpPr>
                <p:cNvPr id="3739" name="Rectangle 11"/>
                <p:cNvSpPr>
                  <a:spLocks noChangeArrowheads="1"/>
                </p:cNvSpPr>
                <p:nvPr/>
              </p:nvSpPr>
              <p:spPr bwMode="auto">
                <a:xfrm>
                  <a:off x="4785" y="10230"/>
                  <a:ext cx="615" cy="360"/>
                </a:xfrm>
                <a:prstGeom prst="rect">
                  <a:avLst/>
                </a:prstGeom>
                <a:solidFill>
                  <a:srgbClr val="FFFFFF"/>
                </a:solidFill>
                <a:ln w="12700" cap="flat" algn="ctr">
                  <a:solidFill>
                    <a:srgbClr val="000000"/>
                  </a:solidFill>
                  <a:prstDash val="solid"/>
                  <a:miter lim="800000"/>
                  <a:headEnd type="none" w="med" len="med"/>
                  <a:tailEnd type="none" w="med" len="med"/>
                </a:ln>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spcAft>
                      <a:spcPts val="600"/>
                    </a:spcAft>
                    <a:buSzPct val="100000"/>
                  </a:pPr>
                  <a:r>
                    <a:rPr kumimoji="1" lang="en-US" altLang="zh-CN" sz="1200" b="1">
                      <a:latin typeface="Times New Roman" panose="02020603050405020304" pitchFamily="18" charset="0"/>
                      <a:ea typeface="宋体" panose="02010600030101010101" pitchFamily="2" charset="-122"/>
                    </a:rPr>
                    <a:t>NE</a:t>
                  </a: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en-US" altLang="zh-CN"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grpSp>
          <p:pic>
            <p:nvPicPr>
              <p:cNvPr id="3740" name="Picture 12" descr="BD18190_"/>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871" y="4290"/>
                <a:ext cx="1466" cy="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41" name="Picture 13" descr="BD18190_"/>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031" y="4275"/>
                <a:ext cx="1466" cy="11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42" name="Text Box 14"/>
              <p:cNvSpPr>
                <a:spLocks noChangeArrowheads="1"/>
              </p:cNvSpPr>
              <p:nvPr/>
            </p:nvSpPr>
            <p:spPr bwMode="auto">
              <a:xfrm>
                <a:off x="2967" y="4365"/>
                <a:ext cx="870" cy="39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主网管</a:t>
                </a:r>
                <a:endParaRPr kumimoji="1" lang="zh-CN" altLang="en-US"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sp>
            <p:nvSpPr>
              <p:cNvPr id="3743" name="Text Box 15"/>
              <p:cNvSpPr>
                <a:spLocks noChangeArrowheads="1"/>
              </p:cNvSpPr>
              <p:nvPr/>
            </p:nvSpPr>
            <p:spPr bwMode="auto">
              <a:xfrm>
                <a:off x="7395" y="4440"/>
                <a:ext cx="555" cy="285"/>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备网管</a:t>
                </a:r>
                <a:endParaRPr kumimoji="1" lang="zh-CN" altLang="en-US"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a:p>
                <a:pPr algn="just">
                  <a:spcBef>
                    <a:spcPts val="1550"/>
                  </a:spcBef>
                  <a:spcAft>
                    <a:spcPts val="1550"/>
                  </a:spcAft>
                  <a:buSzPct val="100000"/>
                </a:pPr>
                <a:endParaRPr kumimoji="1" lang="zh-CN" altLang="en-US" sz="1200" b="1">
                  <a:latin typeface="Times New Roman" panose="02020603050405020304" pitchFamily="18" charset="0"/>
                  <a:ea typeface="宋体" panose="02010600030101010101" pitchFamily="2" charset="-122"/>
                </a:endParaRPr>
              </a:p>
            </p:txBody>
          </p:sp>
          <p:sp>
            <p:nvSpPr>
              <p:cNvPr id="3744" name="Text Box 16"/>
              <p:cNvSpPr>
                <a:spLocks noChangeArrowheads="1"/>
              </p:cNvSpPr>
              <p:nvPr/>
            </p:nvSpPr>
            <p:spPr bwMode="auto">
              <a:xfrm>
                <a:off x="5595" y="6615"/>
                <a:ext cx="390" cy="300"/>
              </a:xfrm>
              <a:prstGeom prst="rect">
                <a:avLst/>
              </a:prstGeom>
              <a:solidFill>
                <a:srgbClr val="FFFFFF"/>
              </a:solidFill>
              <a:ln>
                <a:noFill/>
              </a:ln>
              <a:effectLst/>
              <a:extLst>
                <a:ext uri="{91240B29-F687-4F45-9708-019B960494DF}">
                  <a14:hiddenLine xmlns:a14="http://schemas.microsoft.com/office/drawing/2010/main" w="12700">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1200" b="1">
                    <a:latin typeface="Times New Roman" panose="02020603050405020304" pitchFamily="18" charset="0"/>
                    <a:ea typeface="宋体" panose="02010600030101010101" pitchFamily="2" charset="-122"/>
                  </a:rPr>
                  <a:t>子网</a:t>
                </a:r>
                <a:endParaRPr kumimoji="1" lang="zh-CN" altLang="en-US" sz="1200" b="1">
                  <a:latin typeface="Times New Roman" panose="02020603050405020304" pitchFamily="18" charset="0"/>
                  <a:ea typeface="宋体" panose="02010600030101010101" pitchFamily="2" charset="-122"/>
                </a:endParaRPr>
              </a:p>
            </p:txBody>
          </p:sp>
          <p:sp>
            <p:nvSpPr>
              <p:cNvPr id="3745" name="Line 17"/>
              <p:cNvSpPr>
                <a:spLocks noChangeShapeType="1"/>
              </p:cNvSpPr>
              <p:nvPr/>
            </p:nvSpPr>
            <p:spPr bwMode="auto">
              <a:xfrm>
                <a:off x="4605" y="5773"/>
                <a:ext cx="1080" cy="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46" name="Line 18"/>
              <p:cNvSpPr>
                <a:spLocks noChangeShapeType="1"/>
              </p:cNvSpPr>
              <p:nvPr/>
            </p:nvSpPr>
            <p:spPr bwMode="auto">
              <a:xfrm flipH="1">
                <a:off x="6810" y="5368"/>
                <a:ext cx="0" cy="405"/>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47" name="Line 19"/>
              <p:cNvSpPr>
                <a:spLocks noChangeShapeType="1"/>
              </p:cNvSpPr>
              <p:nvPr/>
            </p:nvSpPr>
            <p:spPr bwMode="auto">
              <a:xfrm flipH="1">
                <a:off x="5700" y="5773"/>
                <a:ext cx="0" cy="27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48" name="Line 20"/>
              <p:cNvSpPr>
                <a:spLocks noChangeShapeType="1"/>
              </p:cNvSpPr>
              <p:nvPr/>
            </p:nvSpPr>
            <p:spPr bwMode="auto">
              <a:xfrm flipH="1">
                <a:off x="4890" y="5415"/>
                <a:ext cx="0" cy="135"/>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49" name="Line 21"/>
              <p:cNvSpPr>
                <a:spLocks noChangeShapeType="1"/>
              </p:cNvSpPr>
              <p:nvPr/>
            </p:nvSpPr>
            <p:spPr bwMode="auto">
              <a:xfrm>
                <a:off x="4875" y="5550"/>
                <a:ext cx="1500" cy="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50" name="Line 22"/>
              <p:cNvSpPr>
                <a:spLocks noChangeShapeType="1"/>
              </p:cNvSpPr>
              <p:nvPr/>
            </p:nvSpPr>
            <p:spPr bwMode="auto">
              <a:xfrm flipH="1" flipV="1">
                <a:off x="6375" y="5396"/>
                <a:ext cx="0" cy="150"/>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51" name="Line 23"/>
              <p:cNvSpPr>
                <a:spLocks noChangeShapeType="1"/>
              </p:cNvSpPr>
              <p:nvPr/>
            </p:nvSpPr>
            <p:spPr bwMode="auto">
              <a:xfrm flipH="1">
                <a:off x="6615" y="5760"/>
                <a:ext cx="0" cy="795"/>
              </a:xfrm>
              <a:prstGeom prst="line">
                <a:avLst/>
              </a:prstGeom>
              <a:noFill/>
              <a:ln w="12700"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grpSp>
      <p:sp>
        <p:nvSpPr>
          <p:cNvPr id="3752" name="Rectangle 24"/>
          <p:cNvSpPr>
            <a:spLocks noChangeArrowheads="1"/>
          </p:cNvSpPr>
          <p:nvPr>
            <p:ph type="title" idx="4294967295"/>
          </p:nvPr>
        </p:nvSpPr>
        <p:spPr>
          <a:xfrm>
            <a:off x="333375" y="479425"/>
            <a:ext cx="6067425" cy="633413"/>
          </a:xfrm>
        </p:spPr>
        <p:txBody>
          <a:bodyPr lIns="91440" tIns="45720" rIns="91440" bIns="45720"/>
          <a:lstStyle/>
          <a:p>
            <a:pPr eaLnBrk="1" hangingPunct="1"/>
            <a:r>
              <a:rPr lang="en-US" altLang="zh-CN">
                <a:ea typeface="宋体" panose="02010600030101010101" pitchFamily="2" charset="-122"/>
              </a:rPr>
              <a:t>OTNM2000</a:t>
            </a:r>
            <a:r>
              <a:rPr lang="zh-CN" altLang="en-US">
                <a:ea typeface="宋体" panose="02010600030101010101" pitchFamily="2" charset="-122"/>
              </a:rPr>
              <a:t>系统（续</a:t>
            </a:r>
            <a:r>
              <a:rPr lang="en-US" altLang="zh-CN">
                <a:ea typeface="宋体" panose="02010600030101010101" pitchFamily="2" charset="-122"/>
              </a:rPr>
              <a:t>3</a:t>
            </a:r>
            <a:r>
              <a:rPr lang="zh-CN" altLang="en-US">
                <a:ea typeface="宋体" panose="02010600030101010101" pitchFamily="2" charset="-122"/>
              </a:rPr>
              <a:t>）</a:t>
            </a:r>
            <a:endParaRPr lang="zh-CN" altLang="en-US">
              <a:ea typeface="宋体" panose="02010600030101010101" pitchFamily="2" charset="-122"/>
            </a:endParaRPr>
          </a:p>
        </p:txBody>
      </p:sp>
      <p:sp>
        <p:nvSpPr>
          <p:cNvPr id="3753" name="Rectangle 25"/>
          <p:cNvSpPr>
            <a:spLocks noChangeArrowheads="1"/>
          </p:cNvSpPr>
          <p:nvPr>
            <p:ph idx="4294967295"/>
          </p:nvPr>
        </p:nvSpPr>
        <p:spPr>
          <a:xfrm>
            <a:off x="457200" y="1074738"/>
            <a:ext cx="8229600" cy="4857750"/>
          </a:xfrm>
        </p:spPr>
        <p:txBody>
          <a:bodyPr lIns="91440" tIns="45720" rIns="91440" bIns="45720"/>
          <a:lstStyle/>
          <a:p>
            <a:pPr eaLnBrk="1" hangingPunct="1"/>
            <a:r>
              <a:rPr lang="zh-CN" altLang="en-US" sz="1500"/>
              <a:t>组网方式</a:t>
            </a:r>
            <a:r>
              <a:rPr lang="en-US" altLang="zh-CN" sz="1500"/>
              <a:t>4-</a:t>
            </a:r>
            <a:r>
              <a:rPr lang="zh-CN" altLang="en-US" sz="1500"/>
              <a:t>高可靠性模式：主备方式</a:t>
            </a:r>
            <a:endParaRPr lang="zh-CN" altLang="en-US" sz="1500"/>
          </a:p>
          <a:p>
            <a:pPr eaLnBrk="1" hangingPunct="1"/>
            <a:endParaRPr lang="zh-CN" altLang="en-US" sz="1500"/>
          </a:p>
        </p:txBody>
      </p:sp>
    </p:spTree>
  </p:cSld>
  <p:clrMapOvr>
    <a:masterClrMapping/>
  </p:clrMapOvr>
  <p:transition>
    <p:random/>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6" name="Rectangle 2"/>
          <p:cNvSpPr>
            <a:spLocks noChangeArrowheads="1"/>
          </p:cNvSpPr>
          <p:nvPr>
            <p:ph type="title" idx="4294967295"/>
          </p:nvPr>
        </p:nvSpPr>
        <p:spPr>
          <a:xfrm>
            <a:off x="250825" y="376238"/>
            <a:ext cx="5980113" cy="633412"/>
          </a:xfrm>
        </p:spPr>
        <p:txBody>
          <a:bodyPr lIns="91440" tIns="45720" rIns="91440" bIns="45720"/>
          <a:lstStyle/>
          <a:p>
            <a:pPr eaLnBrk="1" hangingPunct="1"/>
            <a:r>
              <a:rPr lang="zh-CN" altLang="en-US">
                <a:ea typeface="宋体" panose="02010600030101010101" pitchFamily="2" charset="-122"/>
              </a:rPr>
              <a:t>网管与设备的连接</a:t>
            </a:r>
            <a:endParaRPr lang="zh-CN" altLang="en-US">
              <a:ea typeface="宋体" panose="02010600030101010101" pitchFamily="2" charset="-122"/>
            </a:endParaRPr>
          </a:p>
        </p:txBody>
      </p:sp>
      <p:sp>
        <p:nvSpPr>
          <p:cNvPr id="3757" name="Rectangle 3"/>
          <p:cNvSpPr>
            <a:spLocks noChangeArrowheads="1"/>
          </p:cNvSpPr>
          <p:nvPr>
            <p:ph idx="4294967295"/>
          </p:nvPr>
        </p:nvSpPr>
        <p:spPr>
          <a:xfrm>
            <a:off x="439738" y="1149350"/>
            <a:ext cx="8231187" cy="4857750"/>
          </a:xfrm>
        </p:spPr>
        <p:txBody>
          <a:bodyPr lIns="91440" tIns="45720" rIns="91440" bIns="45720"/>
          <a:lstStyle/>
          <a:p>
            <a:pPr eaLnBrk="1" hangingPunct="1"/>
            <a:r>
              <a:rPr lang="zh-CN" altLang="en-US" sz="1500"/>
              <a:t>在局域网中的连接</a:t>
            </a:r>
            <a:endParaRPr lang="zh-CN" altLang="en-US" sz="1500"/>
          </a:p>
        </p:txBody>
      </p:sp>
      <p:grpSp>
        <p:nvGrpSpPr>
          <p:cNvPr id="3758" name="Group 686"/>
          <p:cNvGrpSpPr/>
          <p:nvPr/>
        </p:nvGrpSpPr>
        <p:grpSpPr bwMode="auto">
          <a:xfrm>
            <a:off x="809625" y="2032000"/>
            <a:ext cx="7731125" cy="2867025"/>
            <a:chOff x="748" y="1797"/>
            <a:chExt cx="4742" cy="1815"/>
          </a:xfrm>
        </p:grpSpPr>
        <p:sp>
          <p:nvSpPr>
            <p:cNvPr id="3759" name="Text Box 7"/>
            <p:cNvSpPr>
              <a:spLocks noChangeArrowheads="1"/>
            </p:cNvSpPr>
            <p:nvPr/>
          </p:nvSpPr>
          <p:spPr bwMode="auto">
            <a:xfrm>
              <a:off x="1220" y="1888"/>
              <a:ext cx="869"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en-US" altLang="zh-CN" sz="2400" b="1">
                  <a:latin typeface="宋体" panose="02010600030101010101" pitchFamily="2" charset="-122"/>
                  <a:ea typeface="宋体" panose="02010600030101010101" pitchFamily="2" charset="-122"/>
                </a:rPr>
                <a:t>OTNM2000</a:t>
              </a:r>
              <a:endParaRPr kumimoji="1" lang="en-US" altLang="zh-CN" sz="2400" b="1">
                <a:latin typeface="宋体" panose="02010600030101010101" pitchFamily="2" charset="-122"/>
                <a:ea typeface="宋体" panose="02010600030101010101" pitchFamily="2" charset="-122"/>
              </a:endParaRPr>
            </a:p>
          </p:txBody>
        </p:sp>
        <p:sp>
          <p:nvSpPr>
            <p:cNvPr id="3760" name="Text Box 10"/>
            <p:cNvSpPr>
              <a:spLocks noChangeArrowheads="1"/>
            </p:cNvSpPr>
            <p:nvPr/>
          </p:nvSpPr>
          <p:spPr bwMode="auto">
            <a:xfrm>
              <a:off x="2319" y="3045"/>
              <a:ext cx="746"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50000"/>
                </a:spcBef>
                <a:buSzPct val="100000"/>
              </a:pPr>
              <a:r>
                <a:rPr kumimoji="1" lang="zh-CN" altLang="en-US" b="1">
                  <a:latin typeface="宋体" panose="02010600030101010101" pitchFamily="2" charset="-122"/>
                  <a:ea typeface="宋体" panose="02010600030101010101" pitchFamily="2" charset="-122"/>
                </a:rPr>
                <a:t>直连网线</a:t>
              </a:r>
              <a:endParaRPr kumimoji="1" lang="zh-CN" altLang="en-US" b="1">
                <a:latin typeface="宋体" panose="02010600030101010101" pitchFamily="2" charset="-122"/>
                <a:ea typeface="宋体" panose="02010600030101010101" pitchFamily="2" charset="-122"/>
              </a:endParaRPr>
            </a:p>
          </p:txBody>
        </p:sp>
        <p:sp>
          <p:nvSpPr>
            <p:cNvPr id="3761" name="Rectangle 11"/>
            <p:cNvSpPr>
              <a:spLocks noChangeArrowheads="1"/>
            </p:cNvSpPr>
            <p:nvPr/>
          </p:nvSpPr>
          <p:spPr bwMode="auto">
            <a:xfrm>
              <a:off x="3524" y="3045"/>
              <a:ext cx="678" cy="2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zh-CN" altLang="en-US" b="1">
                  <a:latin typeface="Times New Roman" panose="02020603050405020304" pitchFamily="18" charset="0"/>
                  <a:ea typeface="宋体" panose="02010600030101010101" pitchFamily="2" charset="-122"/>
                </a:rPr>
                <a:t>直连</a:t>
              </a:r>
              <a:r>
                <a:rPr kumimoji="1" lang="zh-CN" altLang="en-US" b="1">
                  <a:latin typeface="宋体" panose="02010600030101010101" pitchFamily="2" charset="-122"/>
                  <a:ea typeface="宋体" panose="02010600030101010101" pitchFamily="2" charset="-122"/>
                </a:rPr>
                <a:t>网线</a:t>
              </a:r>
              <a:endParaRPr kumimoji="1" lang="zh-CN" altLang="en-US" b="1">
                <a:latin typeface="宋体" panose="02010600030101010101" pitchFamily="2" charset="-122"/>
                <a:ea typeface="宋体" panose="02010600030101010101" pitchFamily="2" charset="-122"/>
              </a:endParaRPr>
            </a:p>
          </p:txBody>
        </p:sp>
        <p:sp>
          <p:nvSpPr>
            <p:cNvPr id="3762" name="tower"/>
            <p:cNvSpPr/>
            <p:nvPr/>
          </p:nvSpPr>
          <p:spPr bwMode="auto">
            <a:xfrm>
              <a:off x="2024" y="2277"/>
              <a:ext cx="351" cy="924"/>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0 w 21600"/>
                <a:gd name="T21" fmla="*/ 2184 h 21600"/>
                <a:gd name="T22" fmla="*/ 0 w 21600"/>
                <a:gd name="T23" fmla="*/ 2184 h 21600"/>
                <a:gd name="T24" fmla="*/ 0 w 21600"/>
                <a:gd name="T25" fmla="*/ 2184 h 21600"/>
                <a:gd name="T26" fmla="*/ 14706 w 21600"/>
                <a:gd name="T27" fmla="*/ 2184 h 21600"/>
                <a:gd name="T28" fmla="*/ 21600 w 21600"/>
                <a:gd name="T29" fmla="*/ 0 h 21600"/>
                <a:gd name="T30" fmla="*/ 0 w 21600"/>
                <a:gd name="T31" fmla="*/ 2184 h 21600"/>
                <a:gd name="T32" fmla="*/ 14706 w 21600"/>
                <a:gd name="T33" fmla="*/ 2184 h 21600"/>
                <a:gd name="T34" fmla="*/ 14706 w 21600"/>
                <a:gd name="T35" fmla="*/ 5339 h 21600"/>
                <a:gd name="T36" fmla="*/ 14706 w 21600"/>
                <a:gd name="T37" fmla="*/ 17474 h 21600"/>
                <a:gd name="T38" fmla="*/ 14706 w 21600"/>
                <a:gd name="T39" fmla="*/ 21600 h 21600"/>
                <a:gd name="T40" fmla="*/ 1149 w 21600"/>
                <a:gd name="T41" fmla="*/ 3034 h 21600"/>
                <a:gd name="T42" fmla="*/ 13328 w 21600"/>
                <a:gd name="T43" fmla="*/ 3034 h 21600"/>
                <a:gd name="T44" fmla="*/ 13328 w 21600"/>
                <a:gd name="T45" fmla="*/ 3519 h 21600"/>
                <a:gd name="T46" fmla="*/ 1149 w 21600"/>
                <a:gd name="T47" fmla="*/ 3519 h 21600"/>
                <a:gd name="T48" fmla="*/ 1149 w 21600"/>
                <a:gd name="T49" fmla="*/ 3034 h 21600"/>
                <a:gd name="T50" fmla="*/ 1149 w 21600"/>
                <a:gd name="T51" fmla="*/ 4490 h 21600"/>
                <a:gd name="T52" fmla="*/ 13328 w 21600"/>
                <a:gd name="T53" fmla="*/ 4490 h 21600"/>
                <a:gd name="T54" fmla="*/ 13328 w 21600"/>
                <a:gd name="T55" fmla="*/ 4854 h 21600"/>
                <a:gd name="T56" fmla="*/ 1149 w 21600"/>
                <a:gd name="T57" fmla="*/ 4854 h 21600"/>
                <a:gd name="T58" fmla="*/ 1149 w 21600"/>
                <a:gd name="T59" fmla="*/ 4490 h 21600"/>
                <a:gd name="T60" fmla="*/ 1149 w 21600"/>
                <a:gd name="T61" fmla="*/ 5946 h 21600"/>
                <a:gd name="T62" fmla="*/ 13328 w 21600"/>
                <a:gd name="T63" fmla="*/ 5946 h 21600"/>
                <a:gd name="T64" fmla="*/ 13328 w 21600"/>
                <a:gd name="T65" fmla="*/ 6310 h 21600"/>
                <a:gd name="T66" fmla="*/ 1149 w 21600"/>
                <a:gd name="T67" fmla="*/ 6310 h 21600"/>
                <a:gd name="T68" fmla="*/ 1149 w 21600"/>
                <a:gd name="T69" fmla="*/ 59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00" h="2160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99"/>
            </a:solidFill>
            <a:ln w="9525" cap="flat" algn="ctr">
              <a:solidFill>
                <a:srgbClr val="000000"/>
              </a:solidFill>
              <a:prstDash val="solid"/>
              <a:round/>
              <a:headEnd type="none" w="med" len="med"/>
              <a:tailEnd type="none" w="med" len="med"/>
            </a:ln>
          </p:spPr>
          <p:txBody>
            <a:bodyPr lIns="84308" tIns="42154" rIns="84308" bIns="4215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3763" name="Picture 15" descr="BS00580_"/>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48" y="2277"/>
              <a:ext cx="1178" cy="9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764" name="Group 692"/>
            <p:cNvGrpSpPr/>
            <p:nvPr/>
          </p:nvGrpSpPr>
          <p:grpSpPr bwMode="auto">
            <a:xfrm>
              <a:off x="4921" y="2341"/>
              <a:ext cx="569" cy="1023"/>
              <a:chOff x="4224" y="2352"/>
              <a:chExt cx="556" cy="1023"/>
            </a:xfrm>
          </p:grpSpPr>
          <p:grpSp>
            <p:nvGrpSpPr>
              <p:cNvPr id="3765" name="Group 693"/>
              <p:cNvGrpSpPr/>
              <p:nvPr/>
            </p:nvGrpSpPr>
            <p:grpSpPr bwMode="auto">
              <a:xfrm>
                <a:off x="4224" y="2352"/>
                <a:ext cx="556" cy="1023"/>
                <a:chOff x="2091" y="1454"/>
                <a:chExt cx="526" cy="419"/>
              </a:xfrm>
            </p:grpSpPr>
            <p:sp>
              <p:nvSpPr>
                <p:cNvPr id="3766" name="Freeform 18"/>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767" name="Freeform 19"/>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768" name="Freeform 20"/>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769" name="Freeform 21"/>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770" name="Freeform 22"/>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771" name="Freeform 23"/>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772" name="Rectangle 24"/>
                <p:cNvSpPr>
                  <a:spLocks noChangeArrowheads="1"/>
                </p:cNvSpPr>
                <p:nvPr/>
              </p:nvSpPr>
              <p:spPr bwMode="auto">
                <a:xfrm>
                  <a:off x="2093" y="1488"/>
                  <a:ext cx="492" cy="372"/>
                </a:xfrm>
                <a:prstGeom prst="rect">
                  <a:avLst/>
                </a:prstGeom>
                <a:solidFill>
                  <a:srgbClr val="919191"/>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773" name="Rectangle 25"/>
                <p:cNvSpPr>
                  <a:spLocks noChangeArrowheads="1"/>
                </p:cNvSpPr>
                <p:nvPr/>
              </p:nvSpPr>
              <p:spPr bwMode="auto">
                <a:xfrm>
                  <a:off x="2113" y="1860"/>
                  <a:ext cx="449"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774" name="Rectangle 26"/>
                <p:cNvSpPr>
                  <a:spLocks noChangeArrowheads="1"/>
                </p:cNvSpPr>
                <p:nvPr/>
              </p:nvSpPr>
              <p:spPr bwMode="auto">
                <a:xfrm>
                  <a:off x="2100"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775" name="Line 27"/>
                <p:cNvSpPr>
                  <a:spLocks noChangeShapeType="1"/>
                </p:cNvSpPr>
                <p:nvPr/>
              </p:nvSpPr>
              <p:spPr bwMode="auto">
                <a:xfrm flipH="1">
                  <a:off x="2108" y="169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76" name="Line 28"/>
                <p:cNvSpPr>
                  <a:spLocks noChangeShapeType="1"/>
                </p:cNvSpPr>
                <p:nvPr/>
              </p:nvSpPr>
              <p:spPr bwMode="auto">
                <a:xfrm flipH="1">
                  <a:off x="2108" y="170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77" name="Line 29"/>
                <p:cNvSpPr>
                  <a:spLocks noChangeShapeType="1"/>
                </p:cNvSpPr>
                <p:nvPr/>
              </p:nvSpPr>
              <p:spPr bwMode="auto">
                <a:xfrm flipH="1">
                  <a:off x="2108" y="171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78" name="Line 30"/>
                <p:cNvSpPr>
                  <a:spLocks noChangeShapeType="1"/>
                </p:cNvSpPr>
                <p:nvPr/>
              </p:nvSpPr>
              <p:spPr bwMode="auto">
                <a:xfrm flipH="1">
                  <a:off x="2108" y="171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79" name="Line 31"/>
                <p:cNvSpPr>
                  <a:spLocks noChangeShapeType="1"/>
                </p:cNvSpPr>
                <p:nvPr/>
              </p:nvSpPr>
              <p:spPr bwMode="auto">
                <a:xfrm flipH="1">
                  <a:off x="2108" y="1727"/>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80" name="Line 32"/>
                <p:cNvSpPr>
                  <a:spLocks noChangeShapeType="1"/>
                </p:cNvSpPr>
                <p:nvPr/>
              </p:nvSpPr>
              <p:spPr bwMode="auto">
                <a:xfrm flipH="1">
                  <a:off x="2108" y="173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81" name="Line 33"/>
                <p:cNvSpPr>
                  <a:spLocks noChangeShapeType="1"/>
                </p:cNvSpPr>
                <p:nvPr/>
              </p:nvSpPr>
              <p:spPr bwMode="auto">
                <a:xfrm flipH="1">
                  <a:off x="2108" y="174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82" name="Line 34"/>
                <p:cNvSpPr>
                  <a:spLocks noChangeShapeType="1"/>
                </p:cNvSpPr>
                <p:nvPr/>
              </p:nvSpPr>
              <p:spPr bwMode="auto">
                <a:xfrm flipH="1">
                  <a:off x="2108" y="175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83" name="Line 35"/>
                <p:cNvSpPr>
                  <a:spLocks noChangeShapeType="1"/>
                </p:cNvSpPr>
                <p:nvPr/>
              </p:nvSpPr>
              <p:spPr bwMode="auto">
                <a:xfrm flipH="1">
                  <a:off x="2108" y="176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84" name="Line 36"/>
                <p:cNvSpPr>
                  <a:spLocks noChangeShapeType="1"/>
                </p:cNvSpPr>
                <p:nvPr/>
              </p:nvSpPr>
              <p:spPr bwMode="auto">
                <a:xfrm flipH="1">
                  <a:off x="2108" y="176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85" name="Line 37"/>
                <p:cNvSpPr>
                  <a:spLocks noChangeShapeType="1"/>
                </p:cNvSpPr>
                <p:nvPr/>
              </p:nvSpPr>
              <p:spPr bwMode="auto">
                <a:xfrm flipH="1">
                  <a:off x="2108" y="1778"/>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86" name="Line 38"/>
                <p:cNvSpPr>
                  <a:spLocks noChangeShapeType="1"/>
                </p:cNvSpPr>
                <p:nvPr/>
              </p:nvSpPr>
              <p:spPr bwMode="auto">
                <a:xfrm flipH="1">
                  <a:off x="2108" y="178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87" name="Rectangle 39"/>
                <p:cNvSpPr>
                  <a:spLocks noChangeArrowheads="1"/>
                </p:cNvSpPr>
                <p:nvPr/>
              </p:nvSpPr>
              <p:spPr bwMode="auto">
                <a:xfrm>
                  <a:off x="2182"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788" name="Line 40"/>
                <p:cNvSpPr>
                  <a:spLocks noChangeShapeType="1"/>
                </p:cNvSpPr>
                <p:nvPr/>
              </p:nvSpPr>
              <p:spPr bwMode="auto">
                <a:xfrm flipH="1">
                  <a:off x="2190" y="169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89" name="Line 41"/>
                <p:cNvSpPr>
                  <a:spLocks noChangeShapeType="1"/>
                </p:cNvSpPr>
                <p:nvPr/>
              </p:nvSpPr>
              <p:spPr bwMode="auto">
                <a:xfrm flipH="1">
                  <a:off x="2190" y="170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90" name="Line 42"/>
                <p:cNvSpPr>
                  <a:spLocks noChangeShapeType="1"/>
                </p:cNvSpPr>
                <p:nvPr/>
              </p:nvSpPr>
              <p:spPr bwMode="auto">
                <a:xfrm flipH="1">
                  <a:off x="2190" y="171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91" name="Line 43"/>
                <p:cNvSpPr>
                  <a:spLocks noChangeShapeType="1"/>
                </p:cNvSpPr>
                <p:nvPr/>
              </p:nvSpPr>
              <p:spPr bwMode="auto">
                <a:xfrm flipH="1">
                  <a:off x="2190" y="171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92" name="Line 44"/>
                <p:cNvSpPr>
                  <a:spLocks noChangeShapeType="1"/>
                </p:cNvSpPr>
                <p:nvPr/>
              </p:nvSpPr>
              <p:spPr bwMode="auto">
                <a:xfrm flipH="1">
                  <a:off x="2190" y="1727"/>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93" name="Line 45"/>
                <p:cNvSpPr>
                  <a:spLocks noChangeShapeType="1"/>
                </p:cNvSpPr>
                <p:nvPr/>
              </p:nvSpPr>
              <p:spPr bwMode="auto">
                <a:xfrm flipH="1">
                  <a:off x="2190" y="173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94" name="Line 46"/>
                <p:cNvSpPr>
                  <a:spLocks noChangeShapeType="1"/>
                </p:cNvSpPr>
                <p:nvPr/>
              </p:nvSpPr>
              <p:spPr bwMode="auto">
                <a:xfrm flipH="1">
                  <a:off x="2190" y="174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95" name="Line 47"/>
                <p:cNvSpPr>
                  <a:spLocks noChangeShapeType="1"/>
                </p:cNvSpPr>
                <p:nvPr/>
              </p:nvSpPr>
              <p:spPr bwMode="auto">
                <a:xfrm flipH="1">
                  <a:off x="2190" y="175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96" name="Line 48"/>
                <p:cNvSpPr>
                  <a:spLocks noChangeShapeType="1"/>
                </p:cNvSpPr>
                <p:nvPr/>
              </p:nvSpPr>
              <p:spPr bwMode="auto">
                <a:xfrm flipH="1">
                  <a:off x="2190" y="176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97" name="Line 49"/>
                <p:cNvSpPr>
                  <a:spLocks noChangeShapeType="1"/>
                </p:cNvSpPr>
                <p:nvPr/>
              </p:nvSpPr>
              <p:spPr bwMode="auto">
                <a:xfrm flipH="1">
                  <a:off x="2190" y="176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98" name="Line 50"/>
                <p:cNvSpPr>
                  <a:spLocks noChangeShapeType="1"/>
                </p:cNvSpPr>
                <p:nvPr/>
              </p:nvSpPr>
              <p:spPr bwMode="auto">
                <a:xfrm flipH="1">
                  <a:off x="2190" y="1778"/>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799" name="Line 51"/>
                <p:cNvSpPr>
                  <a:spLocks noChangeShapeType="1"/>
                </p:cNvSpPr>
                <p:nvPr/>
              </p:nvSpPr>
              <p:spPr bwMode="auto">
                <a:xfrm flipH="1">
                  <a:off x="2190" y="178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00" name="Rectangle 52"/>
                <p:cNvSpPr>
                  <a:spLocks noChangeArrowheads="1"/>
                </p:cNvSpPr>
                <p:nvPr/>
              </p:nvSpPr>
              <p:spPr bwMode="auto">
                <a:xfrm>
                  <a:off x="226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01" name="Rectangle 53"/>
                <p:cNvSpPr>
                  <a:spLocks noChangeArrowheads="1"/>
                </p:cNvSpPr>
                <p:nvPr/>
              </p:nvSpPr>
              <p:spPr bwMode="auto">
                <a:xfrm>
                  <a:off x="234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02" name="Rectangle 54"/>
                <p:cNvSpPr>
                  <a:spLocks noChangeArrowheads="1"/>
                </p:cNvSpPr>
                <p:nvPr/>
              </p:nvSpPr>
              <p:spPr bwMode="auto">
                <a:xfrm>
                  <a:off x="242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03" name="Rectangle 55"/>
                <p:cNvSpPr>
                  <a:spLocks noChangeArrowheads="1"/>
                </p:cNvSpPr>
                <p:nvPr/>
              </p:nvSpPr>
              <p:spPr bwMode="auto">
                <a:xfrm>
                  <a:off x="250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nvGrpSpPr>
                <p:cNvPr id="3804" name="Group 732"/>
                <p:cNvGrpSpPr/>
                <p:nvPr/>
              </p:nvGrpSpPr>
              <p:grpSpPr bwMode="auto">
                <a:xfrm>
                  <a:off x="2100" y="1490"/>
                  <a:ext cx="478" cy="370"/>
                  <a:chOff x="2100" y="1490"/>
                  <a:chExt cx="478" cy="370"/>
                </a:xfrm>
              </p:grpSpPr>
              <p:sp>
                <p:nvSpPr>
                  <p:cNvPr id="3805" name="Rectangle 57"/>
                  <p:cNvSpPr>
                    <a:spLocks noChangeArrowheads="1"/>
                  </p:cNvSpPr>
                  <p:nvPr/>
                </p:nvSpPr>
                <p:spPr bwMode="auto">
                  <a:xfrm>
                    <a:off x="2100"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06" name="Rectangle 58"/>
                  <p:cNvSpPr>
                    <a:spLocks noChangeArrowheads="1"/>
                  </p:cNvSpPr>
                  <p:nvPr/>
                </p:nvSpPr>
                <p:spPr bwMode="auto">
                  <a:xfrm>
                    <a:off x="2100"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07" name="Rectangle 59"/>
                  <p:cNvSpPr>
                    <a:spLocks noChangeArrowheads="1"/>
                  </p:cNvSpPr>
                  <p:nvPr/>
                </p:nvSpPr>
                <p:spPr bwMode="auto">
                  <a:xfrm>
                    <a:off x="2100"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08" name="Rectangle 60"/>
                  <p:cNvSpPr>
                    <a:spLocks noChangeArrowheads="1"/>
                  </p:cNvSpPr>
                  <p:nvPr/>
                </p:nvSpPr>
                <p:spPr bwMode="auto">
                  <a:xfrm>
                    <a:off x="2182"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09" name="Rectangle 61"/>
                  <p:cNvSpPr>
                    <a:spLocks noChangeArrowheads="1"/>
                  </p:cNvSpPr>
                  <p:nvPr/>
                </p:nvSpPr>
                <p:spPr bwMode="auto">
                  <a:xfrm>
                    <a:off x="2182"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10" name="Rectangle 62"/>
                  <p:cNvSpPr>
                    <a:spLocks noChangeArrowheads="1"/>
                  </p:cNvSpPr>
                  <p:nvPr/>
                </p:nvSpPr>
                <p:spPr bwMode="auto">
                  <a:xfrm>
                    <a:off x="2182"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11" name="Rectangle 63"/>
                  <p:cNvSpPr>
                    <a:spLocks noChangeArrowheads="1"/>
                  </p:cNvSpPr>
                  <p:nvPr/>
                </p:nvSpPr>
                <p:spPr bwMode="auto">
                  <a:xfrm>
                    <a:off x="226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12" name="Rectangle 64"/>
                  <p:cNvSpPr>
                    <a:spLocks noChangeArrowheads="1"/>
                  </p:cNvSpPr>
                  <p:nvPr/>
                </p:nvSpPr>
                <p:spPr bwMode="auto">
                  <a:xfrm>
                    <a:off x="226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13" name="Rectangle 65"/>
                  <p:cNvSpPr>
                    <a:spLocks noChangeArrowheads="1"/>
                  </p:cNvSpPr>
                  <p:nvPr/>
                </p:nvSpPr>
                <p:spPr bwMode="auto">
                  <a:xfrm>
                    <a:off x="226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14" name="Rectangle 66"/>
                  <p:cNvSpPr>
                    <a:spLocks noChangeArrowheads="1"/>
                  </p:cNvSpPr>
                  <p:nvPr/>
                </p:nvSpPr>
                <p:spPr bwMode="auto">
                  <a:xfrm>
                    <a:off x="234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15" name="Rectangle 67"/>
                  <p:cNvSpPr>
                    <a:spLocks noChangeArrowheads="1"/>
                  </p:cNvSpPr>
                  <p:nvPr/>
                </p:nvSpPr>
                <p:spPr bwMode="auto">
                  <a:xfrm>
                    <a:off x="234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16" name="Rectangle 68"/>
                  <p:cNvSpPr>
                    <a:spLocks noChangeArrowheads="1"/>
                  </p:cNvSpPr>
                  <p:nvPr/>
                </p:nvSpPr>
                <p:spPr bwMode="auto">
                  <a:xfrm>
                    <a:off x="234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17" name="Rectangle 69"/>
                  <p:cNvSpPr>
                    <a:spLocks noChangeArrowheads="1"/>
                  </p:cNvSpPr>
                  <p:nvPr/>
                </p:nvSpPr>
                <p:spPr bwMode="auto">
                  <a:xfrm>
                    <a:off x="242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18" name="Rectangle 70"/>
                  <p:cNvSpPr>
                    <a:spLocks noChangeArrowheads="1"/>
                  </p:cNvSpPr>
                  <p:nvPr/>
                </p:nvSpPr>
                <p:spPr bwMode="auto">
                  <a:xfrm>
                    <a:off x="242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19" name="Rectangle 71"/>
                  <p:cNvSpPr>
                    <a:spLocks noChangeArrowheads="1"/>
                  </p:cNvSpPr>
                  <p:nvPr/>
                </p:nvSpPr>
                <p:spPr bwMode="auto">
                  <a:xfrm>
                    <a:off x="242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20" name="Rectangle 72"/>
                  <p:cNvSpPr>
                    <a:spLocks noChangeArrowheads="1"/>
                  </p:cNvSpPr>
                  <p:nvPr/>
                </p:nvSpPr>
                <p:spPr bwMode="auto">
                  <a:xfrm>
                    <a:off x="250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21" name="Rectangle 73"/>
                  <p:cNvSpPr>
                    <a:spLocks noChangeArrowheads="1"/>
                  </p:cNvSpPr>
                  <p:nvPr/>
                </p:nvSpPr>
                <p:spPr bwMode="auto">
                  <a:xfrm>
                    <a:off x="250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22" name="Rectangle 74"/>
                  <p:cNvSpPr>
                    <a:spLocks noChangeArrowheads="1"/>
                  </p:cNvSpPr>
                  <p:nvPr/>
                </p:nvSpPr>
                <p:spPr bwMode="auto">
                  <a:xfrm>
                    <a:off x="250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sp>
              <p:nvSpPr>
                <p:cNvPr id="3823" name="Freeform 75"/>
                <p:cNvSpPr/>
                <p:nvPr/>
              </p:nvSpPr>
              <p:spPr bwMode="auto">
                <a:xfrm>
                  <a:off x="2091" y="1454"/>
                  <a:ext cx="526" cy="417"/>
                </a:xfrm>
                <a:custGeom>
                  <a:avLst/>
                  <a:gdLst>
                    <a:gd name="T0" fmla="*/ 36 w 526"/>
                    <a:gd name="T1" fmla="*/ 0 h 417"/>
                    <a:gd name="T2" fmla="*/ 526 w 526"/>
                    <a:gd name="T3" fmla="*/ 0 h 417"/>
                    <a:gd name="T4" fmla="*/ 526 w 526"/>
                    <a:gd name="T5" fmla="*/ 369 h 417"/>
                    <a:gd name="T6" fmla="*/ 489 w 526"/>
                    <a:gd name="T7" fmla="*/ 406 h 417"/>
                    <a:gd name="T8" fmla="*/ 479 w 526"/>
                    <a:gd name="T9" fmla="*/ 406 h 417"/>
                    <a:gd name="T10" fmla="*/ 467 w 526"/>
                    <a:gd name="T11" fmla="*/ 417 h 417"/>
                    <a:gd name="T12" fmla="*/ 21 w 526"/>
                    <a:gd name="T13" fmla="*/ 417 h 417"/>
                    <a:gd name="T14" fmla="*/ 21 w 526"/>
                    <a:gd name="T15" fmla="*/ 404 h 417"/>
                    <a:gd name="T16" fmla="*/ 0 w 526"/>
                    <a:gd name="T17" fmla="*/ 404 h 417"/>
                    <a:gd name="T18" fmla="*/ 0 w 526"/>
                    <a:gd name="T19" fmla="*/ 36 h 417"/>
                    <a:gd name="T20" fmla="*/ 36 w 526"/>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17">
                      <a:moveTo>
                        <a:pt x="36" y="0"/>
                      </a:moveTo>
                      <a:lnTo>
                        <a:pt x="526" y="0"/>
                      </a:lnTo>
                      <a:lnTo>
                        <a:pt x="526" y="369"/>
                      </a:lnTo>
                      <a:lnTo>
                        <a:pt x="489" y="406"/>
                      </a:lnTo>
                      <a:lnTo>
                        <a:pt x="479" y="406"/>
                      </a:lnTo>
                      <a:lnTo>
                        <a:pt x="467" y="417"/>
                      </a:lnTo>
                      <a:lnTo>
                        <a:pt x="21" y="417"/>
                      </a:lnTo>
                      <a:lnTo>
                        <a:pt x="21" y="404"/>
                      </a:lnTo>
                      <a:lnTo>
                        <a:pt x="0" y="404"/>
                      </a:lnTo>
                      <a:lnTo>
                        <a:pt x="0" y="36"/>
                      </a:lnTo>
                      <a:lnTo>
                        <a:pt x="36" y="0"/>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3824" name="Rectangle 76"/>
              <p:cNvSpPr>
                <a:spLocks noChangeArrowheads="1"/>
              </p:cNvSpPr>
              <p:nvPr/>
            </p:nvSpPr>
            <p:spPr bwMode="auto">
              <a:xfrm>
                <a:off x="4260" y="2592"/>
                <a:ext cx="494" cy="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2400" b="1">
                    <a:latin typeface="Times New Roman" panose="02020603050405020304" pitchFamily="18" charset="0"/>
                    <a:ea typeface="宋体" panose="02010600030101010101" pitchFamily="2" charset="-122"/>
                  </a:rPr>
                  <a:t>传输</a:t>
                </a:r>
                <a:endParaRPr kumimoji="1" lang="zh-CN" altLang="en-US" sz="2400" b="1">
                  <a:latin typeface="Times New Roman" panose="02020603050405020304" pitchFamily="18" charset="0"/>
                  <a:ea typeface="宋体" panose="02010600030101010101" pitchFamily="2" charset="-122"/>
                </a:endParaRPr>
              </a:p>
              <a:p>
                <a:pPr algn="just">
                  <a:buSzPct val="100000"/>
                </a:pPr>
                <a:r>
                  <a:rPr kumimoji="1" lang="zh-CN" altLang="en-US" sz="2400" b="1">
                    <a:latin typeface="Times New Roman" panose="02020603050405020304" pitchFamily="18" charset="0"/>
                    <a:ea typeface="宋体" panose="02010600030101010101" pitchFamily="2" charset="-122"/>
                  </a:rPr>
                  <a:t>子框</a:t>
                </a:r>
                <a:endParaRPr kumimoji="1" lang="zh-CN" altLang="en-US" sz="2400" b="1">
                  <a:latin typeface="Times New Roman" panose="02020603050405020304" pitchFamily="18" charset="0"/>
                  <a:ea typeface="宋体" panose="02010600030101010101" pitchFamily="2" charset="-122"/>
                </a:endParaRPr>
              </a:p>
            </p:txBody>
          </p:sp>
        </p:grpSp>
        <p:sp>
          <p:nvSpPr>
            <p:cNvPr id="3825" name="AutoShape 76"/>
            <p:cNvSpPr>
              <a:spLocks noChangeArrowheads="1"/>
            </p:cNvSpPr>
            <p:nvPr/>
          </p:nvSpPr>
          <p:spPr bwMode="auto">
            <a:xfrm>
              <a:off x="2925" y="3294"/>
              <a:ext cx="861" cy="318"/>
            </a:xfrm>
            <a:prstGeom prst="roundRect">
              <a:avLst>
                <a:gd name="adj" fmla="val 16667"/>
              </a:avLst>
            </a:prstGeom>
            <a:solidFill>
              <a:srgbClr val="FFFF66"/>
            </a:solidFill>
            <a:ln w="9525" cap="flat" algn="ctr">
              <a:solidFill>
                <a:srgbClr val="000000"/>
              </a:solidFill>
              <a:prstDash val="solid"/>
              <a:round/>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826" name="Text Box 77"/>
            <p:cNvSpPr>
              <a:spLocks noChangeArrowheads="1"/>
            </p:cNvSpPr>
            <p:nvPr/>
          </p:nvSpPr>
          <p:spPr bwMode="auto">
            <a:xfrm>
              <a:off x="3016" y="3294"/>
              <a:ext cx="635" cy="29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 </a:t>
              </a:r>
              <a:r>
                <a:rPr kumimoji="1" lang="en-US" altLang="zh-CN" sz="2400" b="1">
                  <a:latin typeface="Times New Roman" panose="02020603050405020304" pitchFamily="18" charset="0"/>
                  <a:ea typeface="宋体" panose="02010600030101010101" pitchFamily="2" charset="-122"/>
                </a:rPr>
                <a:t>HUB</a:t>
              </a:r>
              <a:endParaRPr kumimoji="1" lang="en-US" altLang="zh-CN" sz="2400" b="1">
                <a:latin typeface="Times New Roman" panose="02020603050405020304" pitchFamily="18" charset="0"/>
                <a:ea typeface="宋体" panose="02010600030101010101" pitchFamily="2" charset="-122"/>
              </a:endParaRPr>
            </a:p>
          </p:txBody>
        </p:sp>
        <p:sp>
          <p:nvSpPr>
            <p:cNvPr id="3827" name="Line 78"/>
            <p:cNvSpPr>
              <a:spLocks noChangeShapeType="1"/>
            </p:cNvSpPr>
            <p:nvPr/>
          </p:nvSpPr>
          <p:spPr bwMode="auto">
            <a:xfrm>
              <a:off x="2381" y="3022"/>
              <a:ext cx="726"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28" name="Line 79"/>
            <p:cNvSpPr>
              <a:spLocks noChangeShapeType="1"/>
            </p:cNvSpPr>
            <p:nvPr/>
          </p:nvSpPr>
          <p:spPr bwMode="auto">
            <a:xfrm flipH="1">
              <a:off x="3107" y="3022"/>
              <a:ext cx="0" cy="27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29" name="Line 80"/>
            <p:cNvSpPr>
              <a:spLocks noChangeShapeType="1"/>
            </p:cNvSpPr>
            <p:nvPr/>
          </p:nvSpPr>
          <p:spPr bwMode="auto">
            <a:xfrm>
              <a:off x="3515" y="3022"/>
              <a:ext cx="99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30" name="Line 82"/>
            <p:cNvSpPr>
              <a:spLocks noChangeShapeType="1"/>
            </p:cNvSpPr>
            <p:nvPr/>
          </p:nvSpPr>
          <p:spPr bwMode="auto">
            <a:xfrm flipH="1" flipV="1">
              <a:off x="4513" y="2568"/>
              <a:ext cx="0" cy="454"/>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31" name="Line 83"/>
            <p:cNvSpPr>
              <a:spLocks noChangeShapeType="1"/>
            </p:cNvSpPr>
            <p:nvPr/>
          </p:nvSpPr>
          <p:spPr bwMode="auto">
            <a:xfrm>
              <a:off x="4513" y="2568"/>
              <a:ext cx="40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32" name="Text Box 84"/>
            <p:cNvSpPr>
              <a:spLocks noChangeArrowheads="1"/>
            </p:cNvSpPr>
            <p:nvPr/>
          </p:nvSpPr>
          <p:spPr bwMode="auto">
            <a:xfrm>
              <a:off x="4558" y="2341"/>
              <a:ext cx="453" cy="25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en-US" altLang="zh-CN" sz="2000" b="1">
                  <a:latin typeface="Times New Roman" panose="02020603050405020304" pitchFamily="18" charset="0"/>
                  <a:ea typeface="宋体" panose="02010600030101010101" pitchFamily="2" charset="-122"/>
                </a:rPr>
                <a:t>F</a:t>
              </a:r>
              <a:r>
                <a:rPr kumimoji="1" lang="zh-CN" altLang="en-US" sz="2000" b="1">
                  <a:latin typeface="Times New Roman" panose="02020603050405020304" pitchFamily="18" charset="0"/>
                  <a:ea typeface="宋体" panose="02010600030101010101" pitchFamily="2" charset="-122"/>
                </a:rPr>
                <a:t>口</a:t>
              </a:r>
              <a:endParaRPr kumimoji="1" lang="zh-CN" altLang="en-US" sz="2000" b="1">
                <a:latin typeface="Times New Roman" panose="02020603050405020304" pitchFamily="18" charset="0"/>
                <a:ea typeface="宋体" panose="02010600030101010101" pitchFamily="2" charset="-122"/>
              </a:endParaRPr>
            </a:p>
          </p:txBody>
        </p:sp>
        <p:sp>
          <p:nvSpPr>
            <p:cNvPr id="3833" name="Line 85"/>
            <p:cNvSpPr>
              <a:spLocks noChangeShapeType="1"/>
            </p:cNvSpPr>
            <p:nvPr/>
          </p:nvSpPr>
          <p:spPr bwMode="auto">
            <a:xfrm flipH="1">
              <a:off x="3515" y="3022"/>
              <a:ext cx="0" cy="27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34" name="Text Box 87"/>
            <p:cNvSpPr>
              <a:spLocks noChangeArrowheads="1"/>
            </p:cNvSpPr>
            <p:nvPr/>
          </p:nvSpPr>
          <p:spPr bwMode="auto">
            <a:xfrm>
              <a:off x="2064" y="2886"/>
              <a:ext cx="499"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solidFill>
                    <a:srgbClr val="FF0066"/>
                  </a:solidFill>
                  <a:latin typeface="Times New Roman" panose="02020603050405020304" pitchFamily="18" charset="0"/>
                  <a:ea typeface="宋体" panose="02010600030101010101" pitchFamily="2" charset="-122"/>
                </a:rPr>
                <a:t>网卡</a:t>
              </a:r>
              <a:endParaRPr kumimoji="1" lang="zh-CN" altLang="en-US" b="1">
                <a:solidFill>
                  <a:srgbClr val="FF0066"/>
                </a:solidFill>
                <a:latin typeface="Times New Roman" panose="02020603050405020304" pitchFamily="18" charset="0"/>
                <a:ea typeface="宋体" panose="02010600030101010101" pitchFamily="2" charset="-122"/>
              </a:endParaRPr>
            </a:p>
          </p:txBody>
        </p:sp>
        <p:sp>
          <p:nvSpPr>
            <p:cNvPr id="3835" name="Text Box 88"/>
            <p:cNvSpPr>
              <a:spLocks noChangeArrowheads="1"/>
            </p:cNvSpPr>
            <p:nvPr/>
          </p:nvSpPr>
          <p:spPr bwMode="auto">
            <a:xfrm>
              <a:off x="2064" y="2478"/>
              <a:ext cx="544" cy="2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solidFill>
                    <a:srgbClr val="FF0066"/>
                  </a:solidFill>
                  <a:latin typeface="Times New Roman" panose="02020603050405020304" pitchFamily="18" charset="0"/>
                  <a:ea typeface="宋体" panose="02010600030101010101" pitchFamily="2" charset="-122"/>
                </a:rPr>
                <a:t>串口</a:t>
              </a:r>
              <a:endParaRPr kumimoji="1" lang="zh-CN" altLang="en-US" b="1">
                <a:solidFill>
                  <a:srgbClr val="FF0066"/>
                </a:solidFill>
                <a:latin typeface="Times New Roman" panose="02020603050405020304" pitchFamily="18" charset="0"/>
                <a:ea typeface="宋体" panose="02010600030101010101" pitchFamily="2" charset="-122"/>
              </a:endParaRPr>
            </a:p>
          </p:txBody>
        </p:sp>
        <p:sp>
          <p:nvSpPr>
            <p:cNvPr id="3836" name="Line 89"/>
            <p:cNvSpPr>
              <a:spLocks noChangeShapeType="1"/>
            </p:cNvSpPr>
            <p:nvPr/>
          </p:nvSpPr>
          <p:spPr bwMode="auto">
            <a:xfrm>
              <a:off x="2381" y="2568"/>
              <a:ext cx="590"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37" name="Oval 90"/>
            <p:cNvSpPr>
              <a:spLocks noChangeArrowheads="1"/>
            </p:cNvSpPr>
            <p:nvPr/>
          </p:nvSpPr>
          <p:spPr bwMode="auto">
            <a:xfrm>
              <a:off x="2971" y="2341"/>
              <a:ext cx="814" cy="364"/>
            </a:xfrm>
            <a:prstGeom prst="ellipse">
              <a:avLst/>
            </a:prstGeom>
            <a:solidFill>
              <a:srgbClr val="99FF99"/>
            </a:solidFill>
            <a:ln w="9525" cap="flat" algn="ctr">
              <a:solidFill>
                <a:srgbClr val="000000"/>
              </a:solidFill>
              <a:prstDash val="solid"/>
              <a:round/>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kumimoji="1" lang="zh-CN" altLang="en-US" sz="2400" b="1">
                <a:latin typeface="Times New Roman" panose="02020603050405020304" pitchFamily="18" charset="0"/>
                <a:ea typeface="宋体" panose="02010600030101010101" pitchFamily="2" charset="-122"/>
              </a:endParaRPr>
            </a:p>
          </p:txBody>
        </p:sp>
        <p:sp>
          <p:nvSpPr>
            <p:cNvPr id="3838" name="Text Box 91"/>
            <p:cNvSpPr>
              <a:spLocks noChangeArrowheads="1"/>
            </p:cNvSpPr>
            <p:nvPr/>
          </p:nvSpPr>
          <p:spPr bwMode="auto">
            <a:xfrm>
              <a:off x="2971" y="2387"/>
              <a:ext cx="1134" cy="2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1600" b="1">
                  <a:latin typeface="Times New Roman" panose="02020603050405020304" pitchFamily="18" charset="0"/>
                  <a:ea typeface="宋体" panose="02010600030101010101" pitchFamily="2" charset="-122"/>
                </a:rPr>
                <a:t>ＭＯＤＥＭ</a:t>
              </a:r>
              <a:endParaRPr kumimoji="1" lang="zh-CN" altLang="en-US" sz="1600" b="1">
                <a:latin typeface="Times New Roman" panose="02020603050405020304" pitchFamily="18" charset="0"/>
                <a:ea typeface="宋体" panose="02010600030101010101" pitchFamily="2" charset="-122"/>
              </a:endParaRPr>
            </a:p>
          </p:txBody>
        </p:sp>
        <p:sp>
          <p:nvSpPr>
            <p:cNvPr id="3839" name="Line 92"/>
            <p:cNvSpPr>
              <a:spLocks noChangeShapeType="1"/>
            </p:cNvSpPr>
            <p:nvPr/>
          </p:nvSpPr>
          <p:spPr bwMode="auto">
            <a:xfrm flipV="1">
              <a:off x="2381" y="2568"/>
              <a:ext cx="2540" cy="408"/>
            </a:xfrm>
            <a:prstGeom prst="line">
              <a:avLst/>
            </a:prstGeom>
            <a:noFill/>
            <a:ln w="9525"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40" name="Line 93"/>
            <p:cNvSpPr>
              <a:spLocks noChangeShapeType="1"/>
            </p:cNvSpPr>
            <p:nvPr/>
          </p:nvSpPr>
          <p:spPr bwMode="auto">
            <a:xfrm flipH="1">
              <a:off x="4286" y="2387"/>
              <a:ext cx="0" cy="272"/>
            </a:xfrm>
            <a:prstGeom prst="line">
              <a:avLst/>
            </a:prstGeom>
            <a:noFill/>
            <a:ln w="9525" cap="flat" algn="ctr">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841" name="Text Box 94"/>
            <p:cNvSpPr>
              <a:spLocks noChangeArrowheads="1"/>
            </p:cNvSpPr>
            <p:nvPr/>
          </p:nvSpPr>
          <p:spPr bwMode="auto">
            <a:xfrm>
              <a:off x="3969" y="2205"/>
              <a:ext cx="589" cy="5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双绞线</a:t>
              </a:r>
              <a:endParaRPr kumimoji="1" lang="zh-CN" altLang="en-US" sz="2400" b="1">
                <a:latin typeface="Times New Roman" panose="02020603050405020304" pitchFamily="18" charset="0"/>
                <a:ea typeface="宋体" panose="02010600030101010101" pitchFamily="2" charset="-122"/>
              </a:endParaRPr>
            </a:p>
          </p:txBody>
        </p:sp>
        <p:sp>
          <p:nvSpPr>
            <p:cNvPr id="3842" name="Text Box 95"/>
            <p:cNvSpPr>
              <a:spLocks noChangeArrowheads="1"/>
            </p:cNvSpPr>
            <p:nvPr/>
          </p:nvSpPr>
          <p:spPr bwMode="auto">
            <a:xfrm>
              <a:off x="2426" y="1797"/>
              <a:ext cx="1134" cy="23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远程维护电话线</a:t>
              </a:r>
              <a:endParaRPr kumimoji="1" lang="zh-CN" altLang="en-US" b="1">
                <a:latin typeface="Times New Roman" panose="02020603050405020304" pitchFamily="18" charset="0"/>
                <a:ea typeface="宋体" panose="02010600030101010101" pitchFamily="2" charset="-122"/>
              </a:endParaRPr>
            </a:p>
          </p:txBody>
        </p:sp>
        <p:sp>
          <p:nvSpPr>
            <p:cNvPr id="3843" name="Line 96"/>
            <p:cNvSpPr>
              <a:spLocks noChangeShapeType="1"/>
            </p:cNvSpPr>
            <p:nvPr/>
          </p:nvSpPr>
          <p:spPr bwMode="auto">
            <a:xfrm>
              <a:off x="2653" y="1979"/>
              <a:ext cx="817" cy="36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grpSp>
    </p:spTree>
  </p:cSld>
  <p:clrMapOvr>
    <a:masterClrMapping/>
  </p:clrMapOvr>
  <p:transition>
    <p:random/>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6" name="Rectangle 2"/>
          <p:cNvSpPr>
            <a:spLocks noChangeArrowheads="1"/>
          </p:cNvSpPr>
          <p:nvPr>
            <p:ph type="title" idx="4294967295"/>
          </p:nvPr>
        </p:nvSpPr>
        <p:spPr>
          <a:xfrm>
            <a:off x="266700" y="508000"/>
            <a:ext cx="5880100" cy="633413"/>
          </a:xfrm>
        </p:spPr>
        <p:txBody>
          <a:bodyPr lIns="91440" tIns="45720" rIns="91440" bIns="45720"/>
          <a:lstStyle/>
          <a:p>
            <a:pPr eaLnBrk="1" hangingPunct="1"/>
            <a:r>
              <a:rPr lang="zh-CN" altLang="en-US">
                <a:latin typeface="宋体" panose="02010600030101010101" pitchFamily="2" charset="-122"/>
                <a:ea typeface="宋体" panose="02010600030101010101" pitchFamily="2" charset="-122"/>
              </a:rPr>
              <a:t>网管与设备的连接</a:t>
            </a:r>
            <a:endParaRPr lang="zh-CN" altLang="en-US">
              <a:latin typeface="宋体" panose="02010600030101010101" pitchFamily="2" charset="-122"/>
              <a:ea typeface="宋体" panose="02010600030101010101" pitchFamily="2" charset="-122"/>
            </a:endParaRPr>
          </a:p>
        </p:txBody>
      </p:sp>
      <p:sp>
        <p:nvSpPr>
          <p:cNvPr id="3847" name="Rectangle 107"/>
          <p:cNvSpPr>
            <a:spLocks noChangeArrowheads="1"/>
          </p:cNvSpPr>
          <p:nvPr>
            <p:ph idx="4294967295"/>
          </p:nvPr>
        </p:nvSpPr>
        <p:spPr>
          <a:xfrm>
            <a:off x="457200" y="1149350"/>
            <a:ext cx="8229600" cy="4857750"/>
          </a:xfrm>
        </p:spPr>
        <p:txBody>
          <a:bodyPr lIns="91440" tIns="45720" rIns="91440" bIns="45720"/>
          <a:lstStyle/>
          <a:p>
            <a:pPr eaLnBrk="1" hangingPunct="1"/>
            <a:r>
              <a:rPr lang="zh-CN" altLang="en-US" sz="1500"/>
              <a:t>在广域网中的连接</a:t>
            </a:r>
            <a:endParaRPr lang="zh-CN" altLang="en-US" sz="1500"/>
          </a:p>
        </p:txBody>
      </p:sp>
      <p:sp>
        <p:nvSpPr>
          <p:cNvPr id="3848" name="Text Box 7"/>
          <p:cNvSpPr>
            <a:spLocks noChangeArrowheads="1"/>
          </p:cNvSpPr>
          <p:nvPr/>
        </p:nvSpPr>
        <p:spPr bwMode="auto">
          <a:xfrm>
            <a:off x="1455738" y="2374900"/>
            <a:ext cx="1428750"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1432" tIns="45716" rIns="91432" bIns="45716"/>
          <a:lstStyle>
            <a:lvl1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defTabSz="841375">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defTabSz="841375"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spcBef>
                <a:spcPct val="20000"/>
              </a:spcBef>
              <a:buSzPct val="100000"/>
            </a:pPr>
            <a:r>
              <a:rPr kumimoji="1" lang="en-US" altLang="zh-CN" sz="2400" b="1">
                <a:latin typeface="宋体" panose="02010600030101010101" pitchFamily="2" charset="-122"/>
                <a:ea typeface="宋体" panose="02010600030101010101" pitchFamily="2" charset="-122"/>
              </a:rPr>
              <a:t>OTNM2000</a:t>
            </a:r>
            <a:endParaRPr kumimoji="1" lang="en-US" altLang="zh-CN" sz="2400" b="1">
              <a:latin typeface="宋体" panose="02010600030101010101" pitchFamily="2" charset="-122"/>
              <a:ea typeface="宋体" panose="02010600030101010101" pitchFamily="2" charset="-122"/>
            </a:endParaRPr>
          </a:p>
        </p:txBody>
      </p:sp>
      <p:sp>
        <p:nvSpPr>
          <p:cNvPr id="3849" name="tower"/>
          <p:cNvSpPr/>
          <p:nvPr/>
        </p:nvSpPr>
        <p:spPr bwMode="auto">
          <a:xfrm>
            <a:off x="2730500" y="2992438"/>
            <a:ext cx="558800" cy="1466850"/>
          </a:xfrm>
          <a:custGeom>
            <a:avLst/>
            <a:gdLst>
              <a:gd name="T0" fmla="*/ 0 w 21600"/>
              <a:gd name="T1" fmla="*/ 2184 h 21600"/>
              <a:gd name="T2" fmla="*/ 6664 w 21600"/>
              <a:gd name="T3" fmla="*/ 0 h 21600"/>
              <a:gd name="T4" fmla="*/ 10800 w 21600"/>
              <a:gd name="T5" fmla="*/ 0 h 21600"/>
              <a:gd name="T6" fmla="*/ 21600 w 21600"/>
              <a:gd name="T7" fmla="*/ 0 h 21600"/>
              <a:gd name="T8" fmla="*/ 21600 w 21600"/>
              <a:gd name="T9" fmla="*/ 11649 h 21600"/>
              <a:gd name="T10" fmla="*/ 21600 w 21600"/>
              <a:gd name="T11" fmla="*/ 19416 h 21600"/>
              <a:gd name="T12" fmla="*/ 15166 w 21600"/>
              <a:gd name="T13" fmla="*/ 21600 h 21600"/>
              <a:gd name="T14" fmla="*/ 10570 w 21600"/>
              <a:gd name="T15" fmla="*/ 21600 h 21600"/>
              <a:gd name="T16" fmla="*/ 0 w 21600"/>
              <a:gd name="T17" fmla="*/ 21600 h 21600"/>
              <a:gd name="T18" fmla="*/ 0 w 21600"/>
              <a:gd name="T19" fmla="*/ 11528 h 21600"/>
              <a:gd name="T20" fmla="*/ 0 w 21600"/>
              <a:gd name="T21" fmla="*/ 2184 h 21600"/>
              <a:gd name="T22" fmla="*/ 0 w 21600"/>
              <a:gd name="T23" fmla="*/ 2184 h 21600"/>
              <a:gd name="T24" fmla="*/ 0 w 21600"/>
              <a:gd name="T25" fmla="*/ 2184 h 21600"/>
              <a:gd name="T26" fmla="*/ 14706 w 21600"/>
              <a:gd name="T27" fmla="*/ 2184 h 21600"/>
              <a:gd name="T28" fmla="*/ 21600 w 21600"/>
              <a:gd name="T29" fmla="*/ 0 h 21600"/>
              <a:gd name="T30" fmla="*/ 0 w 21600"/>
              <a:gd name="T31" fmla="*/ 2184 h 21600"/>
              <a:gd name="T32" fmla="*/ 14706 w 21600"/>
              <a:gd name="T33" fmla="*/ 2184 h 21600"/>
              <a:gd name="T34" fmla="*/ 14706 w 21600"/>
              <a:gd name="T35" fmla="*/ 5339 h 21600"/>
              <a:gd name="T36" fmla="*/ 14706 w 21600"/>
              <a:gd name="T37" fmla="*/ 17474 h 21600"/>
              <a:gd name="T38" fmla="*/ 14706 w 21600"/>
              <a:gd name="T39" fmla="*/ 21600 h 21600"/>
              <a:gd name="T40" fmla="*/ 1149 w 21600"/>
              <a:gd name="T41" fmla="*/ 3034 h 21600"/>
              <a:gd name="T42" fmla="*/ 13328 w 21600"/>
              <a:gd name="T43" fmla="*/ 3034 h 21600"/>
              <a:gd name="T44" fmla="*/ 13328 w 21600"/>
              <a:gd name="T45" fmla="*/ 3519 h 21600"/>
              <a:gd name="T46" fmla="*/ 1149 w 21600"/>
              <a:gd name="T47" fmla="*/ 3519 h 21600"/>
              <a:gd name="T48" fmla="*/ 1149 w 21600"/>
              <a:gd name="T49" fmla="*/ 3034 h 21600"/>
              <a:gd name="T50" fmla="*/ 1149 w 21600"/>
              <a:gd name="T51" fmla="*/ 4490 h 21600"/>
              <a:gd name="T52" fmla="*/ 13328 w 21600"/>
              <a:gd name="T53" fmla="*/ 4490 h 21600"/>
              <a:gd name="T54" fmla="*/ 13328 w 21600"/>
              <a:gd name="T55" fmla="*/ 4854 h 21600"/>
              <a:gd name="T56" fmla="*/ 1149 w 21600"/>
              <a:gd name="T57" fmla="*/ 4854 h 21600"/>
              <a:gd name="T58" fmla="*/ 1149 w 21600"/>
              <a:gd name="T59" fmla="*/ 4490 h 21600"/>
              <a:gd name="T60" fmla="*/ 1149 w 21600"/>
              <a:gd name="T61" fmla="*/ 5946 h 21600"/>
              <a:gd name="T62" fmla="*/ 13328 w 21600"/>
              <a:gd name="T63" fmla="*/ 5946 h 21600"/>
              <a:gd name="T64" fmla="*/ 13328 w 21600"/>
              <a:gd name="T65" fmla="*/ 6310 h 21600"/>
              <a:gd name="T66" fmla="*/ 1149 w 21600"/>
              <a:gd name="T67" fmla="*/ 6310 h 21600"/>
              <a:gd name="T68" fmla="*/ 1149 w 21600"/>
              <a:gd name="T69" fmla="*/ 5946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600" h="21600">
                <a:moveTo>
                  <a:pt x="0" y="2184"/>
                </a:moveTo>
                <a:lnTo>
                  <a:pt x="6664" y="0"/>
                </a:lnTo>
                <a:lnTo>
                  <a:pt x="10800" y="0"/>
                </a:lnTo>
                <a:lnTo>
                  <a:pt x="21600" y="0"/>
                </a:lnTo>
                <a:lnTo>
                  <a:pt x="21600" y="11649"/>
                </a:lnTo>
                <a:lnTo>
                  <a:pt x="21600" y="19416"/>
                </a:lnTo>
                <a:lnTo>
                  <a:pt x="15166" y="21600"/>
                </a:lnTo>
                <a:lnTo>
                  <a:pt x="10570" y="21600"/>
                </a:lnTo>
                <a:lnTo>
                  <a:pt x="0" y="21600"/>
                </a:lnTo>
                <a:lnTo>
                  <a:pt x="0" y="11528"/>
                </a:lnTo>
                <a:lnTo>
                  <a:pt x="0" y="2184"/>
                </a:lnTo>
                <a:close/>
              </a:path>
              <a:path w="21600" h="21600">
                <a:moveTo>
                  <a:pt x="0" y="2184"/>
                </a:moveTo>
                <a:lnTo>
                  <a:pt x="0" y="2184"/>
                </a:lnTo>
                <a:lnTo>
                  <a:pt x="14706" y="2184"/>
                </a:lnTo>
                <a:lnTo>
                  <a:pt x="21600" y="0"/>
                </a:lnTo>
                <a:moveTo>
                  <a:pt x="0" y="2184"/>
                </a:moveTo>
                <a:lnTo>
                  <a:pt x="14706" y="2184"/>
                </a:lnTo>
                <a:lnTo>
                  <a:pt x="14706" y="5339"/>
                </a:lnTo>
                <a:lnTo>
                  <a:pt x="14706" y="17474"/>
                </a:lnTo>
                <a:lnTo>
                  <a:pt x="14706" y="21600"/>
                </a:lnTo>
                <a:moveTo>
                  <a:pt x="1149" y="3034"/>
                </a:moveTo>
                <a:lnTo>
                  <a:pt x="13328" y="3034"/>
                </a:lnTo>
                <a:lnTo>
                  <a:pt x="13328" y="3519"/>
                </a:lnTo>
                <a:lnTo>
                  <a:pt x="1149" y="3519"/>
                </a:lnTo>
                <a:lnTo>
                  <a:pt x="1149" y="3034"/>
                </a:lnTo>
                <a:moveTo>
                  <a:pt x="1149" y="4490"/>
                </a:moveTo>
                <a:lnTo>
                  <a:pt x="13328" y="4490"/>
                </a:lnTo>
                <a:lnTo>
                  <a:pt x="13328" y="4854"/>
                </a:lnTo>
                <a:lnTo>
                  <a:pt x="1149" y="4854"/>
                </a:lnTo>
                <a:lnTo>
                  <a:pt x="1149" y="4490"/>
                </a:lnTo>
                <a:moveTo>
                  <a:pt x="1149" y="5946"/>
                </a:moveTo>
                <a:lnTo>
                  <a:pt x="13328" y="5946"/>
                </a:lnTo>
                <a:lnTo>
                  <a:pt x="13328" y="6310"/>
                </a:lnTo>
                <a:lnTo>
                  <a:pt x="1149" y="6310"/>
                </a:lnTo>
                <a:lnTo>
                  <a:pt x="1149" y="5946"/>
                </a:lnTo>
              </a:path>
            </a:pathLst>
          </a:custGeom>
          <a:solidFill>
            <a:srgbClr val="FFFF99"/>
          </a:solidFill>
          <a:ln w="9525" cap="flat" algn="ctr">
            <a:solidFill>
              <a:srgbClr val="000000"/>
            </a:solidFill>
            <a:prstDash val="solid"/>
            <a:round/>
            <a:headEnd type="none" w="med" len="med"/>
            <a:tailEnd type="none" w="med" len="med"/>
          </a:ln>
        </p:spPr>
        <p:txBody>
          <a:bodyPr lIns="84308" tIns="42154" rIns="84308" bIns="42154"/>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pic>
        <p:nvPicPr>
          <p:cNvPr id="3850" name="Picture 15" descr="BS00580_"/>
          <p:cNvPicPr preferRelativeResize="0">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706438" y="2992438"/>
            <a:ext cx="1868487" cy="15398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851" name="Group 779"/>
          <p:cNvGrpSpPr/>
          <p:nvPr/>
        </p:nvGrpSpPr>
        <p:grpSpPr bwMode="auto">
          <a:xfrm>
            <a:off x="7893050" y="3008313"/>
            <a:ext cx="903288" cy="1624012"/>
            <a:chOff x="4224" y="2352"/>
            <a:chExt cx="556" cy="1023"/>
          </a:xfrm>
        </p:grpSpPr>
        <p:grpSp>
          <p:nvGrpSpPr>
            <p:cNvPr id="3852" name="Group 780"/>
            <p:cNvGrpSpPr/>
            <p:nvPr/>
          </p:nvGrpSpPr>
          <p:grpSpPr bwMode="auto">
            <a:xfrm>
              <a:off x="4224" y="2352"/>
              <a:ext cx="556" cy="1023"/>
              <a:chOff x="2091" y="1454"/>
              <a:chExt cx="526" cy="419"/>
            </a:xfrm>
          </p:grpSpPr>
          <p:sp>
            <p:nvSpPr>
              <p:cNvPr id="3853" name="Freeform 18"/>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854" name="Freeform 19"/>
              <p:cNvSpPr/>
              <p:nvPr/>
            </p:nvSpPr>
            <p:spPr bwMode="auto">
              <a:xfrm>
                <a:off x="2555" y="1853"/>
                <a:ext cx="25" cy="18"/>
              </a:xfrm>
              <a:custGeom>
                <a:avLst/>
                <a:gdLst>
                  <a:gd name="T0" fmla="*/ 7 w 25"/>
                  <a:gd name="T1" fmla="*/ 18 h 18"/>
                  <a:gd name="T2" fmla="*/ 25 w 25"/>
                  <a:gd name="T3" fmla="*/ 0 h 18"/>
                  <a:gd name="T4" fmla="*/ 0 w 25"/>
                  <a:gd name="T5" fmla="*/ 0 h 18"/>
                  <a:gd name="T6" fmla="*/ 7 w 25"/>
                  <a:gd name="T7" fmla="*/ 18 h 18"/>
                </a:gdLst>
                <a:ahLst/>
                <a:cxnLst>
                  <a:cxn ang="0">
                    <a:pos x="T0" y="T1"/>
                  </a:cxn>
                  <a:cxn ang="0">
                    <a:pos x="T2" y="T3"/>
                  </a:cxn>
                  <a:cxn ang="0">
                    <a:pos x="T4" y="T5"/>
                  </a:cxn>
                  <a:cxn ang="0">
                    <a:pos x="T6" y="T7"/>
                  </a:cxn>
                </a:cxnLst>
                <a:rect l="0" t="0" r="r" b="b"/>
                <a:pathLst>
                  <a:path w="25" h="18">
                    <a:moveTo>
                      <a:pt x="7" y="18"/>
                    </a:moveTo>
                    <a:lnTo>
                      <a:pt x="25" y="0"/>
                    </a:lnTo>
                    <a:lnTo>
                      <a:pt x="0" y="0"/>
                    </a:lnTo>
                    <a:lnTo>
                      <a:pt x="7" y="18"/>
                    </a:lnTo>
                    <a:close/>
                  </a:path>
                </a:pathLst>
              </a:custGeom>
              <a:solidFill>
                <a:srgbClr val="000000"/>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855" name="Freeform 20"/>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856" name="Freeform 21"/>
              <p:cNvSpPr/>
              <p:nvPr/>
            </p:nvSpPr>
            <p:spPr bwMode="auto">
              <a:xfrm>
                <a:off x="2582" y="1454"/>
                <a:ext cx="35" cy="406"/>
              </a:xfrm>
              <a:custGeom>
                <a:avLst/>
                <a:gdLst>
                  <a:gd name="T0" fmla="*/ 0 w 35"/>
                  <a:gd name="T1" fmla="*/ 37 h 406"/>
                  <a:gd name="T2" fmla="*/ 35 w 35"/>
                  <a:gd name="T3" fmla="*/ 0 h 406"/>
                  <a:gd name="T4" fmla="*/ 35 w 35"/>
                  <a:gd name="T5" fmla="*/ 369 h 406"/>
                  <a:gd name="T6" fmla="*/ 0 w 35"/>
                  <a:gd name="T7" fmla="*/ 406 h 406"/>
                  <a:gd name="T8" fmla="*/ 0 w 35"/>
                  <a:gd name="T9" fmla="*/ 37 h 406"/>
                </a:gdLst>
                <a:ahLst/>
                <a:cxnLst>
                  <a:cxn ang="0">
                    <a:pos x="T0" y="T1"/>
                  </a:cxn>
                  <a:cxn ang="0">
                    <a:pos x="T2" y="T3"/>
                  </a:cxn>
                  <a:cxn ang="0">
                    <a:pos x="T4" y="T5"/>
                  </a:cxn>
                  <a:cxn ang="0">
                    <a:pos x="T6" y="T7"/>
                  </a:cxn>
                  <a:cxn ang="0">
                    <a:pos x="T8" y="T9"/>
                  </a:cxn>
                </a:cxnLst>
                <a:rect l="0" t="0" r="r" b="b"/>
                <a:pathLst>
                  <a:path w="35" h="406">
                    <a:moveTo>
                      <a:pt x="0" y="37"/>
                    </a:moveTo>
                    <a:lnTo>
                      <a:pt x="35" y="0"/>
                    </a:lnTo>
                    <a:lnTo>
                      <a:pt x="35" y="369"/>
                    </a:lnTo>
                    <a:lnTo>
                      <a:pt x="0" y="406"/>
                    </a:lnTo>
                    <a:lnTo>
                      <a:pt x="0" y="37"/>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857" name="Freeform 22"/>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858" name="Freeform 23"/>
              <p:cNvSpPr/>
              <p:nvPr/>
            </p:nvSpPr>
            <p:spPr bwMode="auto">
              <a:xfrm>
                <a:off x="2093" y="1454"/>
                <a:ext cx="524" cy="37"/>
              </a:xfrm>
              <a:custGeom>
                <a:avLst/>
                <a:gdLst>
                  <a:gd name="T0" fmla="*/ 0 w 524"/>
                  <a:gd name="T1" fmla="*/ 34 h 37"/>
                  <a:gd name="T2" fmla="*/ 34 w 524"/>
                  <a:gd name="T3" fmla="*/ 0 h 37"/>
                  <a:gd name="T4" fmla="*/ 524 w 524"/>
                  <a:gd name="T5" fmla="*/ 0 h 37"/>
                  <a:gd name="T6" fmla="*/ 487 w 524"/>
                  <a:gd name="T7" fmla="*/ 37 h 37"/>
                  <a:gd name="T8" fmla="*/ 0 w 524"/>
                  <a:gd name="T9" fmla="*/ 34 h 37"/>
                </a:gdLst>
                <a:ahLst/>
                <a:cxnLst>
                  <a:cxn ang="0">
                    <a:pos x="T0" y="T1"/>
                  </a:cxn>
                  <a:cxn ang="0">
                    <a:pos x="T2" y="T3"/>
                  </a:cxn>
                  <a:cxn ang="0">
                    <a:pos x="T4" y="T5"/>
                  </a:cxn>
                  <a:cxn ang="0">
                    <a:pos x="T6" y="T7"/>
                  </a:cxn>
                  <a:cxn ang="0">
                    <a:pos x="T8" y="T9"/>
                  </a:cxn>
                </a:cxnLst>
                <a:rect l="0" t="0" r="r" b="b"/>
                <a:pathLst>
                  <a:path w="524" h="37">
                    <a:moveTo>
                      <a:pt x="0" y="34"/>
                    </a:moveTo>
                    <a:lnTo>
                      <a:pt x="34" y="0"/>
                    </a:lnTo>
                    <a:lnTo>
                      <a:pt x="524" y="0"/>
                    </a:lnTo>
                    <a:lnTo>
                      <a:pt x="487" y="37"/>
                    </a:lnTo>
                    <a:lnTo>
                      <a:pt x="0" y="34"/>
                    </a:lnTo>
                    <a:close/>
                  </a:path>
                </a:pathLst>
              </a:custGeom>
              <a:solidFill>
                <a:srgbClr val="676767"/>
              </a:solidFill>
              <a:ln>
                <a:noFill/>
              </a:ln>
              <a:effectLst/>
              <a:extLst>
                <a:ext uri="{91240B29-F687-4F45-9708-019B960494DF}">
                  <a14:hiddenLine xmlns:a14="http://schemas.microsoft.com/office/drawing/2010/main" w="9525">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sp>
            <p:nvSpPr>
              <p:cNvPr id="3859" name="Rectangle 24"/>
              <p:cNvSpPr>
                <a:spLocks noChangeArrowheads="1"/>
              </p:cNvSpPr>
              <p:nvPr/>
            </p:nvSpPr>
            <p:spPr bwMode="auto">
              <a:xfrm>
                <a:off x="2093" y="1488"/>
                <a:ext cx="492" cy="372"/>
              </a:xfrm>
              <a:prstGeom prst="rect">
                <a:avLst/>
              </a:prstGeom>
              <a:solidFill>
                <a:srgbClr val="919191"/>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60" name="Rectangle 25"/>
              <p:cNvSpPr>
                <a:spLocks noChangeArrowheads="1"/>
              </p:cNvSpPr>
              <p:nvPr/>
            </p:nvSpPr>
            <p:spPr bwMode="auto">
              <a:xfrm>
                <a:off x="2113" y="1860"/>
                <a:ext cx="449" cy="13"/>
              </a:xfrm>
              <a:prstGeom prst="rect">
                <a:avLst/>
              </a:prstGeom>
              <a:solidFill>
                <a:srgbClr val="000000"/>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61" name="Rectangle 26"/>
              <p:cNvSpPr>
                <a:spLocks noChangeArrowheads="1"/>
              </p:cNvSpPr>
              <p:nvPr/>
            </p:nvSpPr>
            <p:spPr bwMode="auto">
              <a:xfrm>
                <a:off x="2100"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62" name="Line 27"/>
              <p:cNvSpPr>
                <a:spLocks noChangeShapeType="1"/>
              </p:cNvSpPr>
              <p:nvPr/>
            </p:nvSpPr>
            <p:spPr bwMode="auto">
              <a:xfrm flipH="1">
                <a:off x="2108" y="169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63" name="Line 28"/>
              <p:cNvSpPr>
                <a:spLocks noChangeShapeType="1"/>
              </p:cNvSpPr>
              <p:nvPr/>
            </p:nvSpPr>
            <p:spPr bwMode="auto">
              <a:xfrm flipH="1">
                <a:off x="2108" y="170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64" name="Line 29"/>
              <p:cNvSpPr>
                <a:spLocks noChangeShapeType="1"/>
              </p:cNvSpPr>
              <p:nvPr/>
            </p:nvSpPr>
            <p:spPr bwMode="auto">
              <a:xfrm flipH="1">
                <a:off x="2108" y="171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65" name="Line 30"/>
              <p:cNvSpPr>
                <a:spLocks noChangeShapeType="1"/>
              </p:cNvSpPr>
              <p:nvPr/>
            </p:nvSpPr>
            <p:spPr bwMode="auto">
              <a:xfrm flipH="1">
                <a:off x="2108" y="171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66" name="Line 31"/>
              <p:cNvSpPr>
                <a:spLocks noChangeShapeType="1"/>
              </p:cNvSpPr>
              <p:nvPr/>
            </p:nvSpPr>
            <p:spPr bwMode="auto">
              <a:xfrm flipH="1">
                <a:off x="2108" y="1727"/>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67" name="Line 32"/>
              <p:cNvSpPr>
                <a:spLocks noChangeShapeType="1"/>
              </p:cNvSpPr>
              <p:nvPr/>
            </p:nvSpPr>
            <p:spPr bwMode="auto">
              <a:xfrm flipH="1">
                <a:off x="2108" y="173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68" name="Line 33"/>
              <p:cNvSpPr>
                <a:spLocks noChangeShapeType="1"/>
              </p:cNvSpPr>
              <p:nvPr/>
            </p:nvSpPr>
            <p:spPr bwMode="auto">
              <a:xfrm flipH="1">
                <a:off x="2108" y="1744"/>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69" name="Line 34"/>
              <p:cNvSpPr>
                <a:spLocks noChangeShapeType="1"/>
              </p:cNvSpPr>
              <p:nvPr/>
            </p:nvSpPr>
            <p:spPr bwMode="auto">
              <a:xfrm flipH="1">
                <a:off x="2108" y="1752"/>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70" name="Line 35"/>
              <p:cNvSpPr>
                <a:spLocks noChangeShapeType="1"/>
              </p:cNvSpPr>
              <p:nvPr/>
            </p:nvSpPr>
            <p:spPr bwMode="auto">
              <a:xfrm flipH="1">
                <a:off x="2108" y="1761"/>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71" name="Line 36"/>
              <p:cNvSpPr>
                <a:spLocks noChangeShapeType="1"/>
              </p:cNvSpPr>
              <p:nvPr/>
            </p:nvSpPr>
            <p:spPr bwMode="auto">
              <a:xfrm flipH="1">
                <a:off x="2108" y="1769"/>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72" name="Line 37"/>
              <p:cNvSpPr>
                <a:spLocks noChangeShapeType="1"/>
              </p:cNvSpPr>
              <p:nvPr/>
            </p:nvSpPr>
            <p:spPr bwMode="auto">
              <a:xfrm flipH="1">
                <a:off x="2108" y="1778"/>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73" name="Line 38"/>
              <p:cNvSpPr>
                <a:spLocks noChangeShapeType="1"/>
              </p:cNvSpPr>
              <p:nvPr/>
            </p:nvSpPr>
            <p:spPr bwMode="auto">
              <a:xfrm flipH="1">
                <a:off x="2108" y="1786"/>
                <a:ext cx="57"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74" name="Rectangle 39"/>
              <p:cNvSpPr>
                <a:spLocks noChangeArrowheads="1"/>
              </p:cNvSpPr>
              <p:nvPr/>
            </p:nvSpPr>
            <p:spPr bwMode="auto">
              <a:xfrm>
                <a:off x="2182"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75" name="Line 40"/>
              <p:cNvSpPr>
                <a:spLocks noChangeShapeType="1"/>
              </p:cNvSpPr>
              <p:nvPr/>
            </p:nvSpPr>
            <p:spPr bwMode="auto">
              <a:xfrm flipH="1">
                <a:off x="2190" y="169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76" name="Line 41"/>
              <p:cNvSpPr>
                <a:spLocks noChangeShapeType="1"/>
              </p:cNvSpPr>
              <p:nvPr/>
            </p:nvSpPr>
            <p:spPr bwMode="auto">
              <a:xfrm flipH="1">
                <a:off x="2190" y="170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77" name="Line 42"/>
              <p:cNvSpPr>
                <a:spLocks noChangeShapeType="1"/>
              </p:cNvSpPr>
              <p:nvPr/>
            </p:nvSpPr>
            <p:spPr bwMode="auto">
              <a:xfrm flipH="1">
                <a:off x="2190" y="171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78" name="Line 43"/>
              <p:cNvSpPr>
                <a:spLocks noChangeShapeType="1"/>
              </p:cNvSpPr>
              <p:nvPr/>
            </p:nvSpPr>
            <p:spPr bwMode="auto">
              <a:xfrm flipH="1">
                <a:off x="2190" y="171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79" name="Line 44"/>
              <p:cNvSpPr>
                <a:spLocks noChangeShapeType="1"/>
              </p:cNvSpPr>
              <p:nvPr/>
            </p:nvSpPr>
            <p:spPr bwMode="auto">
              <a:xfrm flipH="1">
                <a:off x="2190" y="1727"/>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80" name="Line 45"/>
              <p:cNvSpPr>
                <a:spLocks noChangeShapeType="1"/>
              </p:cNvSpPr>
              <p:nvPr/>
            </p:nvSpPr>
            <p:spPr bwMode="auto">
              <a:xfrm flipH="1">
                <a:off x="2190" y="173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81" name="Line 46"/>
              <p:cNvSpPr>
                <a:spLocks noChangeShapeType="1"/>
              </p:cNvSpPr>
              <p:nvPr/>
            </p:nvSpPr>
            <p:spPr bwMode="auto">
              <a:xfrm flipH="1">
                <a:off x="2190" y="1744"/>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82" name="Line 47"/>
              <p:cNvSpPr>
                <a:spLocks noChangeShapeType="1"/>
              </p:cNvSpPr>
              <p:nvPr/>
            </p:nvSpPr>
            <p:spPr bwMode="auto">
              <a:xfrm flipH="1">
                <a:off x="2190" y="1752"/>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83" name="Line 48"/>
              <p:cNvSpPr>
                <a:spLocks noChangeShapeType="1"/>
              </p:cNvSpPr>
              <p:nvPr/>
            </p:nvSpPr>
            <p:spPr bwMode="auto">
              <a:xfrm flipH="1">
                <a:off x="2190" y="1761"/>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84" name="Line 49"/>
              <p:cNvSpPr>
                <a:spLocks noChangeShapeType="1"/>
              </p:cNvSpPr>
              <p:nvPr/>
            </p:nvSpPr>
            <p:spPr bwMode="auto">
              <a:xfrm flipH="1">
                <a:off x="2190" y="1769"/>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85" name="Line 50"/>
              <p:cNvSpPr>
                <a:spLocks noChangeShapeType="1"/>
              </p:cNvSpPr>
              <p:nvPr/>
            </p:nvSpPr>
            <p:spPr bwMode="auto">
              <a:xfrm flipH="1">
                <a:off x="2190" y="1778"/>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86" name="Line 51"/>
              <p:cNvSpPr>
                <a:spLocks noChangeShapeType="1"/>
              </p:cNvSpPr>
              <p:nvPr/>
            </p:nvSpPr>
            <p:spPr bwMode="auto">
              <a:xfrm flipH="1">
                <a:off x="2190" y="1786"/>
                <a:ext cx="58" cy="1"/>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887" name="Rectangle 52"/>
              <p:cNvSpPr>
                <a:spLocks noChangeArrowheads="1"/>
              </p:cNvSpPr>
              <p:nvPr/>
            </p:nvSpPr>
            <p:spPr bwMode="auto">
              <a:xfrm>
                <a:off x="226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88" name="Rectangle 53"/>
              <p:cNvSpPr>
                <a:spLocks noChangeArrowheads="1"/>
              </p:cNvSpPr>
              <p:nvPr/>
            </p:nvSpPr>
            <p:spPr bwMode="auto">
              <a:xfrm>
                <a:off x="2343"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89" name="Rectangle 54"/>
              <p:cNvSpPr>
                <a:spLocks noChangeArrowheads="1"/>
              </p:cNvSpPr>
              <p:nvPr/>
            </p:nvSpPr>
            <p:spPr bwMode="auto">
              <a:xfrm>
                <a:off x="242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90" name="Rectangle 55"/>
              <p:cNvSpPr>
                <a:spLocks noChangeArrowheads="1"/>
              </p:cNvSpPr>
              <p:nvPr/>
            </p:nvSpPr>
            <p:spPr bwMode="auto">
              <a:xfrm>
                <a:off x="2504" y="1490"/>
                <a:ext cx="74" cy="370"/>
              </a:xfrm>
              <a:prstGeom prst="rect">
                <a:avLst/>
              </a:prstGeom>
              <a:solidFill>
                <a:srgbClr val="CECECE"/>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nvGrpSpPr>
              <p:cNvPr id="3891" name="Group 819"/>
              <p:cNvGrpSpPr/>
              <p:nvPr/>
            </p:nvGrpSpPr>
            <p:grpSpPr bwMode="auto">
              <a:xfrm>
                <a:off x="2100" y="1490"/>
                <a:ext cx="478" cy="370"/>
                <a:chOff x="2100" y="1490"/>
                <a:chExt cx="478" cy="370"/>
              </a:xfrm>
            </p:grpSpPr>
            <p:sp>
              <p:nvSpPr>
                <p:cNvPr id="3892" name="Rectangle 57"/>
                <p:cNvSpPr>
                  <a:spLocks noChangeArrowheads="1"/>
                </p:cNvSpPr>
                <p:nvPr/>
              </p:nvSpPr>
              <p:spPr bwMode="auto">
                <a:xfrm>
                  <a:off x="2100"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93" name="Rectangle 58"/>
                <p:cNvSpPr>
                  <a:spLocks noChangeArrowheads="1"/>
                </p:cNvSpPr>
                <p:nvPr/>
              </p:nvSpPr>
              <p:spPr bwMode="auto">
                <a:xfrm>
                  <a:off x="2100"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94" name="Rectangle 59"/>
                <p:cNvSpPr>
                  <a:spLocks noChangeArrowheads="1"/>
                </p:cNvSpPr>
                <p:nvPr/>
              </p:nvSpPr>
              <p:spPr bwMode="auto">
                <a:xfrm>
                  <a:off x="2100"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95" name="Rectangle 60"/>
                <p:cNvSpPr>
                  <a:spLocks noChangeArrowheads="1"/>
                </p:cNvSpPr>
                <p:nvPr/>
              </p:nvSpPr>
              <p:spPr bwMode="auto">
                <a:xfrm>
                  <a:off x="2182"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96" name="Rectangle 61"/>
                <p:cNvSpPr>
                  <a:spLocks noChangeArrowheads="1"/>
                </p:cNvSpPr>
                <p:nvPr/>
              </p:nvSpPr>
              <p:spPr bwMode="auto">
                <a:xfrm>
                  <a:off x="2182"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97" name="Rectangle 62"/>
                <p:cNvSpPr>
                  <a:spLocks noChangeArrowheads="1"/>
                </p:cNvSpPr>
                <p:nvPr/>
              </p:nvSpPr>
              <p:spPr bwMode="auto">
                <a:xfrm>
                  <a:off x="2182"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98" name="Rectangle 63"/>
                <p:cNvSpPr>
                  <a:spLocks noChangeArrowheads="1"/>
                </p:cNvSpPr>
                <p:nvPr/>
              </p:nvSpPr>
              <p:spPr bwMode="auto">
                <a:xfrm>
                  <a:off x="226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899" name="Rectangle 64"/>
                <p:cNvSpPr>
                  <a:spLocks noChangeArrowheads="1"/>
                </p:cNvSpPr>
                <p:nvPr/>
              </p:nvSpPr>
              <p:spPr bwMode="auto">
                <a:xfrm>
                  <a:off x="226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00" name="Rectangle 65"/>
                <p:cNvSpPr>
                  <a:spLocks noChangeArrowheads="1"/>
                </p:cNvSpPr>
                <p:nvPr/>
              </p:nvSpPr>
              <p:spPr bwMode="auto">
                <a:xfrm>
                  <a:off x="226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01" name="Rectangle 66"/>
                <p:cNvSpPr>
                  <a:spLocks noChangeArrowheads="1"/>
                </p:cNvSpPr>
                <p:nvPr/>
              </p:nvSpPr>
              <p:spPr bwMode="auto">
                <a:xfrm>
                  <a:off x="2343"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02" name="Rectangle 67"/>
                <p:cNvSpPr>
                  <a:spLocks noChangeArrowheads="1"/>
                </p:cNvSpPr>
                <p:nvPr/>
              </p:nvSpPr>
              <p:spPr bwMode="auto">
                <a:xfrm>
                  <a:off x="2343"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03" name="Rectangle 68"/>
                <p:cNvSpPr>
                  <a:spLocks noChangeArrowheads="1"/>
                </p:cNvSpPr>
                <p:nvPr/>
              </p:nvSpPr>
              <p:spPr bwMode="auto">
                <a:xfrm>
                  <a:off x="2343"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04" name="Rectangle 69"/>
                <p:cNvSpPr>
                  <a:spLocks noChangeArrowheads="1"/>
                </p:cNvSpPr>
                <p:nvPr/>
              </p:nvSpPr>
              <p:spPr bwMode="auto">
                <a:xfrm>
                  <a:off x="242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05" name="Rectangle 70"/>
                <p:cNvSpPr>
                  <a:spLocks noChangeArrowheads="1"/>
                </p:cNvSpPr>
                <p:nvPr/>
              </p:nvSpPr>
              <p:spPr bwMode="auto">
                <a:xfrm>
                  <a:off x="242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06" name="Rectangle 71"/>
                <p:cNvSpPr>
                  <a:spLocks noChangeArrowheads="1"/>
                </p:cNvSpPr>
                <p:nvPr/>
              </p:nvSpPr>
              <p:spPr bwMode="auto">
                <a:xfrm>
                  <a:off x="242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07" name="Rectangle 72"/>
                <p:cNvSpPr>
                  <a:spLocks noChangeArrowheads="1"/>
                </p:cNvSpPr>
                <p:nvPr/>
              </p:nvSpPr>
              <p:spPr bwMode="auto">
                <a:xfrm>
                  <a:off x="2504" y="1490"/>
                  <a:ext cx="74" cy="8"/>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08" name="Rectangle 73"/>
                <p:cNvSpPr>
                  <a:spLocks noChangeArrowheads="1"/>
                </p:cNvSpPr>
                <p:nvPr/>
              </p:nvSpPr>
              <p:spPr bwMode="auto">
                <a:xfrm>
                  <a:off x="2504" y="1664"/>
                  <a:ext cx="74" cy="10"/>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sp>
              <p:nvSpPr>
                <p:cNvPr id="3909" name="Rectangle 74"/>
                <p:cNvSpPr>
                  <a:spLocks noChangeArrowheads="1"/>
                </p:cNvSpPr>
                <p:nvPr/>
              </p:nvSpPr>
              <p:spPr bwMode="auto">
                <a:xfrm>
                  <a:off x="2504" y="1846"/>
                  <a:ext cx="74" cy="14"/>
                </a:xfrm>
                <a:prstGeom prst="rect">
                  <a:avLst/>
                </a:prstGeom>
                <a:solidFill>
                  <a:srgbClr val="E6E6E6"/>
                </a:solidFill>
                <a:ln>
                  <a:noFill/>
                </a:ln>
                <a:effectLst/>
                <a:extLs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ahoma" panose="020B0604030504040204" pitchFamily="34" charset="0"/>
                    <a:ea typeface="宋体" panose="02010600030101010101" pitchFamily="2" charset="-122"/>
                  </a:endParaRPr>
                </a:p>
              </p:txBody>
            </p:sp>
          </p:grpSp>
          <p:sp>
            <p:nvSpPr>
              <p:cNvPr id="3910" name="Freeform 75"/>
              <p:cNvSpPr/>
              <p:nvPr/>
            </p:nvSpPr>
            <p:spPr bwMode="auto">
              <a:xfrm>
                <a:off x="2091" y="1454"/>
                <a:ext cx="526" cy="417"/>
              </a:xfrm>
              <a:custGeom>
                <a:avLst/>
                <a:gdLst>
                  <a:gd name="T0" fmla="*/ 36 w 526"/>
                  <a:gd name="T1" fmla="*/ 0 h 417"/>
                  <a:gd name="T2" fmla="*/ 526 w 526"/>
                  <a:gd name="T3" fmla="*/ 0 h 417"/>
                  <a:gd name="T4" fmla="*/ 526 w 526"/>
                  <a:gd name="T5" fmla="*/ 369 h 417"/>
                  <a:gd name="T6" fmla="*/ 489 w 526"/>
                  <a:gd name="T7" fmla="*/ 406 h 417"/>
                  <a:gd name="T8" fmla="*/ 479 w 526"/>
                  <a:gd name="T9" fmla="*/ 406 h 417"/>
                  <a:gd name="T10" fmla="*/ 467 w 526"/>
                  <a:gd name="T11" fmla="*/ 417 h 417"/>
                  <a:gd name="T12" fmla="*/ 21 w 526"/>
                  <a:gd name="T13" fmla="*/ 417 h 417"/>
                  <a:gd name="T14" fmla="*/ 21 w 526"/>
                  <a:gd name="T15" fmla="*/ 404 h 417"/>
                  <a:gd name="T16" fmla="*/ 0 w 526"/>
                  <a:gd name="T17" fmla="*/ 404 h 417"/>
                  <a:gd name="T18" fmla="*/ 0 w 526"/>
                  <a:gd name="T19" fmla="*/ 36 h 417"/>
                  <a:gd name="T20" fmla="*/ 36 w 526"/>
                  <a:gd name="T21" fmla="*/ 0 h 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26" h="417">
                    <a:moveTo>
                      <a:pt x="36" y="0"/>
                    </a:moveTo>
                    <a:lnTo>
                      <a:pt x="526" y="0"/>
                    </a:lnTo>
                    <a:lnTo>
                      <a:pt x="526" y="369"/>
                    </a:lnTo>
                    <a:lnTo>
                      <a:pt x="489" y="406"/>
                    </a:lnTo>
                    <a:lnTo>
                      <a:pt x="479" y="406"/>
                    </a:lnTo>
                    <a:lnTo>
                      <a:pt x="467" y="417"/>
                    </a:lnTo>
                    <a:lnTo>
                      <a:pt x="21" y="417"/>
                    </a:lnTo>
                    <a:lnTo>
                      <a:pt x="21" y="404"/>
                    </a:lnTo>
                    <a:lnTo>
                      <a:pt x="0" y="404"/>
                    </a:lnTo>
                    <a:lnTo>
                      <a:pt x="0" y="36"/>
                    </a:lnTo>
                    <a:lnTo>
                      <a:pt x="36" y="0"/>
                    </a:lnTo>
                    <a:close/>
                  </a:path>
                </a:pathLst>
              </a:cu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fontAlgn="t">
                  <a:buSzPct val="100000"/>
                </a:pPr>
                <a:endParaRPr lang="zh-CN" altLang="en-US" i="1">
                  <a:latin typeface="Arial" panose="020B0604020202020204" pitchFamily="34" charset="0"/>
                  <a:ea typeface="宋体" panose="02010600030101010101" pitchFamily="2" charset="-122"/>
                </a:endParaRPr>
              </a:p>
            </p:txBody>
          </p:sp>
        </p:grpSp>
        <p:sp>
          <p:nvSpPr>
            <p:cNvPr id="3911" name="Rectangle 76"/>
            <p:cNvSpPr>
              <a:spLocks noChangeArrowheads="1"/>
            </p:cNvSpPr>
            <p:nvPr/>
          </p:nvSpPr>
          <p:spPr bwMode="auto">
            <a:xfrm>
              <a:off x="4260" y="2592"/>
              <a:ext cx="491" cy="5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just">
                <a:buSzPct val="100000"/>
              </a:pPr>
              <a:r>
                <a:rPr kumimoji="1" lang="zh-CN" altLang="en-US" sz="2400" b="1">
                  <a:latin typeface="Times New Roman" panose="02020603050405020304" pitchFamily="18" charset="0"/>
                  <a:ea typeface="宋体" panose="02010600030101010101" pitchFamily="2" charset="-122"/>
                </a:rPr>
                <a:t>传输</a:t>
              </a:r>
              <a:endParaRPr kumimoji="1" lang="zh-CN" altLang="en-US" sz="2400" b="1">
                <a:latin typeface="Times New Roman" panose="02020603050405020304" pitchFamily="18" charset="0"/>
                <a:ea typeface="宋体" panose="02010600030101010101" pitchFamily="2" charset="-122"/>
              </a:endParaRPr>
            </a:p>
            <a:p>
              <a:pPr algn="just">
                <a:buSzPct val="100000"/>
              </a:pPr>
              <a:r>
                <a:rPr kumimoji="1" lang="zh-CN" altLang="en-US" sz="2400" b="1">
                  <a:latin typeface="Times New Roman" panose="02020603050405020304" pitchFamily="18" charset="0"/>
                  <a:ea typeface="宋体" panose="02010600030101010101" pitchFamily="2" charset="-122"/>
                </a:rPr>
                <a:t>子框</a:t>
              </a:r>
              <a:endParaRPr kumimoji="1" lang="zh-CN" altLang="en-US" sz="2400" b="1">
                <a:latin typeface="Times New Roman" panose="02020603050405020304" pitchFamily="18" charset="0"/>
                <a:ea typeface="宋体" panose="02010600030101010101" pitchFamily="2" charset="-122"/>
              </a:endParaRPr>
            </a:p>
          </p:txBody>
        </p:sp>
      </p:grpSp>
      <p:sp>
        <p:nvSpPr>
          <p:cNvPr id="3912" name="Line 77"/>
          <p:cNvSpPr>
            <a:spLocks noChangeShapeType="1"/>
          </p:cNvSpPr>
          <p:nvPr/>
        </p:nvSpPr>
        <p:spPr bwMode="auto">
          <a:xfrm flipH="1" flipV="1">
            <a:off x="7186613" y="3452813"/>
            <a:ext cx="0" cy="115411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13" name="Line 78"/>
          <p:cNvSpPr>
            <a:spLocks noChangeShapeType="1"/>
          </p:cNvSpPr>
          <p:nvPr/>
        </p:nvSpPr>
        <p:spPr bwMode="auto">
          <a:xfrm>
            <a:off x="7186613" y="3452813"/>
            <a:ext cx="647700"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14" name="Text Box 79"/>
          <p:cNvSpPr>
            <a:spLocks noChangeArrowheads="1"/>
          </p:cNvSpPr>
          <p:nvPr/>
        </p:nvSpPr>
        <p:spPr bwMode="auto">
          <a:xfrm>
            <a:off x="7331075" y="3094038"/>
            <a:ext cx="719138" cy="4111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en-US" altLang="zh-CN" sz="2000" b="1">
                <a:latin typeface="Times New Roman" panose="02020603050405020304" pitchFamily="18" charset="0"/>
                <a:ea typeface="宋体" panose="02010600030101010101" pitchFamily="2" charset="-122"/>
              </a:rPr>
              <a:t>F</a:t>
            </a:r>
            <a:r>
              <a:rPr kumimoji="1" lang="zh-CN" altLang="en-US" sz="2000" b="1">
                <a:latin typeface="Times New Roman" panose="02020603050405020304" pitchFamily="18" charset="0"/>
                <a:ea typeface="宋体" panose="02010600030101010101" pitchFamily="2" charset="-122"/>
              </a:rPr>
              <a:t>口</a:t>
            </a:r>
            <a:endParaRPr kumimoji="1" lang="zh-CN" altLang="en-US" sz="2000" b="1">
              <a:latin typeface="Times New Roman" panose="02020603050405020304" pitchFamily="18" charset="0"/>
              <a:ea typeface="宋体" panose="02010600030101010101" pitchFamily="2" charset="-122"/>
            </a:endParaRPr>
          </a:p>
        </p:txBody>
      </p:sp>
      <p:sp>
        <p:nvSpPr>
          <p:cNvPr id="3915" name="AutoShape 72"/>
          <p:cNvSpPr>
            <a:spLocks noChangeArrowheads="1"/>
          </p:cNvSpPr>
          <p:nvPr/>
        </p:nvSpPr>
        <p:spPr bwMode="auto">
          <a:xfrm>
            <a:off x="3703638" y="4406900"/>
            <a:ext cx="639762" cy="271463"/>
          </a:xfrm>
          <a:prstGeom prst="roundRect">
            <a:avLst>
              <a:gd name="adj" fmla="val 16667"/>
            </a:avLst>
          </a:prstGeom>
          <a:solidFill>
            <a:srgbClr val="FFFF66"/>
          </a:solidFill>
          <a:ln w="9525" cap="flat" algn="ctr">
            <a:solidFill>
              <a:srgbClr val="000000"/>
            </a:solidFill>
            <a:prstDash val="solid"/>
            <a:round/>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916" name="Text Box 73"/>
          <p:cNvSpPr>
            <a:spLocks noChangeArrowheads="1"/>
          </p:cNvSpPr>
          <p:nvPr/>
        </p:nvSpPr>
        <p:spPr bwMode="auto">
          <a:xfrm>
            <a:off x="3656013" y="4246563"/>
            <a:ext cx="679450" cy="4619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 </a:t>
            </a:r>
            <a:r>
              <a:rPr kumimoji="1" lang="en-US" altLang="zh-CN" sz="1400" b="1">
                <a:latin typeface="Times New Roman" panose="02020603050405020304" pitchFamily="18" charset="0"/>
                <a:ea typeface="宋体" panose="02010600030101010101" pitchFamily="2" charset="-122"/>
              </a:rPr>
              <a:t>HUB</a:t>
            </a:r>
            <a:endParaRPr kumimoji="1" lang="en-US" altLang="zh-CN" sz="1400" b="1">
              <a:latin typeface="Times New Roman" panose="02020603050405020304" pitchFamily="18" charset="0"/>
              <a:ea typeface="宋体" panose="02010600030101010101" pitchFamily="2" charset="-122"/>
            </a:endParaRPr>
          </a:p>
        </p:txBody>
      </p:sp>
      <p:sp>
        <p:nvSpPr>
          <p:cNvPr id="3917" name="Line 74"/>
          <p:cNvSpPr>
            <a:spLocks noChangeShapeType="1"/>
          </p:cNvSpPr>
          <p:nvPr/>
        </p:nvSpPr>
        <p:spPr bwMode="auto">
          <a:xfrm>
            <a:off x="3298825" y="4173538"/>
            <a:ext cx="539750"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18" name="Line 75"/>
          <p:cNvSpPr>
            <a:spLocks noChangeShapeType="1"/>
          </p:cNvSpPr>
          <p:nvPr/>
        </p:nvSpPr>
        <p:spPr bwMode="auto">
          <a:xfrm flipH="1">
            <a:off x="3838575" y="4173538"/>
            <a:ext cx="0" cy="23336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19" name="Line 76"/>
          <p:cNvSpPr>
            <a:spLocks noChangeShapeType="1"/>
          </p:cNvSpPr>
          <p:nvPr/>
        </p:nvSpPr>
        <p:spPr bwMode="auto">
          <a:xfrm>
            <a:off x="4141788" y="4173538"/>
            <a:ext cx="741362"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20" name="Line 80"/>
          <p:cNvSpPr>
            <a:spLocks noChangeShapeType="1"/>
          </p:cNvSpPr>
          <p:nvPr/>
        </p:nvSpPr>
        <p:spPr bwMode="auto">
          <a:xfrm flipH="1">
            <a:off x="4141788" y="4173538"/>
            <a:ext cx="0" cy="233362"/>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21" name="Text Box 81"/>
          <p:cNvSpPr>
            <a:spLocks noChangeArrowheads="1"/>
          </p:cNvSpPr>
          <p:nvPr/>
        </p:nvSpPr>
        <p:spPr bwMode="auto">
          <a:xfrm>
            <a:off x="2795588" y="3959225"/>
            <a:ext cx="792162" cy="830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solidFill>
                  <a:srgbClr val="FF0066"/>
                </a:solidFill>
                <a:latin typeface="Times New Roman" panose="02020603050405020304" pitchFamily="18" charset="0"/>
                <a:ea typeface="宋体" panose="02010600030101010101" pitchFamily="2" charset="-122"/>
              </a:rPr>
              <a:t>网卡</a:t>
            </a:r>
            <a:endParaRPr kumimoji="1" lang="zh-CN" altLang="en-US" sz="2400" b="1">
              <a:solidFill>
                <a:srgbClr val="FF0066"/>
              </a:solidFill>
              <a:latin typeface="Times New Roman" panose="02020603050405020304" pitchFamily="18" charset="0"/>
              <a:ea typeface="宋体" panose="02010600030101010101" pitchFamily="2" charset="-122"/>
            </a:endParaRPr>
          </a:p>
        </p:txBody>
      </p:sp>
      <p:sp>
        <p:nvSpPr>
          <p:cNvPr id="3922" name="Text Box 82"/>
          <p:cNvSpPr>
            <a:spLocks noChangeArrowheads="1"/>
          </p:cNvSpPr>
          <p:nvPr/>
        </p:nvSpPr>
        <p:spPr bwMode="auto">
          <a:xfrm>
            <a:off x="2795588" y="3311525"/>
            <a:ext cx="862012"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solidFill>
                  <a:srgbClr val="FF0066"/>
                </a:solidFill>
                <a:latin typeface="Times New Roman" panose="02020603050405020304" pitchFamily="18" charset="0"/>
                <a:ea typeface="宋体" panose="02010600030101010101" pitchFamily="2" charset="-122"/>
              </a:rPr>
              <a:t>串口</a:t>
            </a:r>
            <a:endParaRPr kumimoji="1" lang="zh-CN" altLang="en-US" sz="2400" b="1">
              <a:solidFill>
                <a:srgbClr val="FF0066"/>
              </a:solidFill>
              <a:latin typeface="Times New Roman" panose="02020603050405020304" pitchFamily="18" charset="0"/>
              <a:ea typeface="宋体" panose="02010600030101010101" pitchFamily="2" charset="-122"/>
            </a:endParaRPr>
          </a:p>
        </p:txBody>
      </p:sp>
      <p:sp>
        <p:nvSpPr>
          <p:cNvPr id="3923" name="Line 83"/>
          <p:cNvSpPr>
            <a:spLocks noChangeShapeType="1"/>
          </p:cNvSpPr>
          <p:nvPr/>
        </p:nvSpPr>
        <p:spPr bwMode="auto">
          <a:xfrm>
            <a:off x="3298825" y="3452813"/>
            <a:ext cx="935038" cy="0"/>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24" name="Oval 84"/>
          <p:cNvSpPr>
            <a:spLocks noChangeArrowheads="1"/>
          </p:cNvSpPr>
          <p:nvPr/>
        </p:nvSpPr>
        <p:spPr bwMode="auto">
          <a:xfrm>
            <a:off x="4233863" y="3094038"/>
            <a:ext cx="1298575" cy="574675"/>
          </a:xfrm>
          <a:prstGeom prst="ellipse">
            <a:avLst/>
          </a:prstGeom>
          <a:solidFill>
            <a:srgbClr val="99FF99"/>
          </a:solidFill>
          <a:ln w="9525" cap="flat" algn="ctr">
            <a:solidFill>
              <a:srgbClr val="000000"/>
            </a:solidFill>
            <a:prstDash val="solid"/>
            <a:round/>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lgn="ctr">
              <a:buSzPct val="100000"/>
            </a:pPr>
            <a:endParaRPr kumimoji="1" lang="zh-CN" altLang="en-US" sz="2400" b="1">
              <a:latin typeface="Times New Roman" panose="02020603050405020304" pitchFamily="18" charset="0"/>
              <a:ea typeface="宋体" panose="02010600030101010101" pitchFamily="2" charset="-122"/>
            </a:endParaRPr>
          </a:p>
        </p:txBody>
      </p:sp>
      <p:sp>
        <p:nvSpPr>
          <p:cNvPr id="3925" name="Text Box 85"/>
          <p:cNvSpPr>
            <a:spLocks noChangeArrowheads="1"/>
          </p:cNvSpPr>
          <p:nvPr/>
        </p:nvSpPr>
        <p:spPr bwMode="auto">
          <a:xfrm>
            <a:off x="4233863" y="3167063"/>
            <a:ext cx="1801812" cy="349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1600" b="1">
                <a:latin typeface="Times New Roman" panose="02020603050405020304" pitchFamily="18" charset="0"/>
                <a:ea typeface="宋体" panose="02010600030101010101" pitchFamily="2" charset="-122"/>
              </a:rPr>
              <a:t>ＭＯＤＥＭ</a:t>
            </a:r>
            <a:endParaRPr kumimoji="1" lang="zh-CN" altLang="en-US" sz="1600" b="1">
              <a:latin typeface="Times New Roman" panose="02020603050405020304" pitchFamily="18" charset="0"/>
              <a:ea typeface="宋体" panose="02010600030101010101" pitchFamily="2" charset="-122"/>
            </a:endParaRPr>
          </a:p>
        </p:txBody>
      </p:sp>
      <p:sp>
        <p:nvSpPr>
          <p:cNvPr id="3926" name="Text Box 88"/>
          <p:cNvSpPr>
            <a:spLocks noChangeArrowheads="1"/>
          </p:cNvSpPr>
          <p:nvPr/>
        </p:nvSpPr>
        <p:spPr bwMode="auto">
          <a:xfrm>
            <a:off x="5891213" y="3598863"/>
            <a:ext cx="933450" cy="831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双绞线</a:t>
            </a:r>
            <a:endParaRPr kumimoji="1" lang="zh-CN" altLang="en-US" sz="2400" b="1">
              <a:latin typeface="Times New Roman" panose="02020603050405020304" pitchFamily="18" charset="0"/>
              <a:ea typeface="宋体" panose="02010600030101010101" pitchFamily="2" charset="-122"/>
            </a:endParaRPr>
          </a:p>
        </p:txBody>
      </p:sp>
      <p:sp>
        <p:nvSpPr>
          <p:cNvPr id="3927" name="Text Box 89"/>
          <p:cNvSpPr>
            <a:spLocks noChangeArrowheads="1"/>
          </p:cNvSpPr>
          <p:nvPr/>
        </p:nvSpPr>
        <p:spPr bwMode="auto">
          <a:xfrm>
            <a:off x="3370263" y="2230438"/>
            <a:ext cx="1800225" cy="3667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远程维护电话线</a:t>
            </a:r>
            <a:endParaRPr kumimoji="1" lang="zh-CN" altLang="en-US" b="1">
              <a:latin typeface="Times New Roman" panose="02020603050405020304" pitchFamily="18" charset="0"/>
              <a:ea typeface="宋体" panose="02010600030101010101" pitchFamily="2" charset="-122"/>
            </a:endParaRPr>
          </a:p>
        </p:txBody>
      </p:sp>
      <p:sp>
        <p:nvSpPr>
          <p:cNvPr id="3928" name="Line 90"/>
          <p:cNvSpPr>
            <a:spLocks noChangeShapeType="1"/>
          </p:cNvSpPr>
          <p:nvPr/>
        </p:nvSpPr>
        <p:spPr bwMode="auto">
          <a:xfrm>
            <a:off x="3730625" y="2519363"/>
            <a:ext cx="1296988" cy="574675"/>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29" name="Line 92"/>
          <p:cNvSpPr>
            <a:spLocks noChangeShapeType="1"/>
          </p:cNvSpPr>
          <p:nvPr/>
        </p:nvSpPr>
        <p:spPr bwMode="auto">
          <a:xfrm flipH="1">
            <a:off x="4883150" y="4171950"/>
            <a:ext cx="0" cy="434975"/>
          </a:xfrm>
          <a:prstGeom prst="line">
            <a:avLst/>
          </a:prstGeom>
          <a:noFill/>
          <a:ln w="9525" cap="flat" algn="ctr">
            <a:solidFill>
              <a:srgbClr val="000000"/>
            </a:solidFill>
            <a:prstDash val="solid"/>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30" name="Rectangle 93"/>
          <p:cNvSpPr>
            <a:spLocks noChangeArrowheads="1"/>
          </p:cNvSpPr>
          <p:nvPr/>
        </p:nvSpPr>
        <p:spPr bwMode="auto">
          <a:xfrm>
            <a:off x="4449763" y="4598988"/>
            <a:ext cx="1295400" cy="358775"/>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931" name="Text Box 94"/>
          <p:cNvSpPr>
            <a:spLocks noChangeArrowheads="1"/>
          </p:cNvSpPr>
          <p:nvPr/>
        </p:nvSpPr>
        <p:spPr bwMode="auto">
          <a:xfrm>
            <a:off x="4378325" y="4606925"/>
            <a:ext cx="1439863"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高速互连器</a:t>
            </a:r>
            <a:endParaRPr kumimoji="1" lang="zh-CN" altLang="en-US" b="1">
              <a:latin typeface="Times New Roman" panose="02020603050405020304" pitchFamily="18" charset="0"/>
              <a:ea typeface="宋体" panose="02010600030101010101" pitchFamily="2" charset="-122"/>
            </a:endParaRPr>
          </a:p>
        </p:txBody>
      </p:sp>
      <p:sp>
        <p:nvSpPr>
          <p:cNvPr id="3932" name="Rectangle 97"/>
          <p:cNvSpPr>
            <a:spLocks noChangeArrowheads="1"/>
          </p:cNvSpPr>
          <p:nvPr/>
        </p:nvSpPr>
        <p:spPr bwMode="auto">
          <a:xfrm>
            <a:off x="6465888" y="4606925"/>
            <a:ext cx="1296987" cy="358775"/>
          </a:xfrm>
          <a:prstGeom prst="rect">
            <a:avLst/>
          </a:prstGeom>
          <a:solidFill>
            <a:srgbClr val="99CCCC"/>
          </a:solidFill>
          <a:ln w="9525" cap="flat" algn="ctr">
            <a:solidFill>
              <a:srgbClr val="000000"/>
            </a:solidFill>
            <a:prstDash val="solid"/>
            <a:miter lim="800000"/>
            <a:headEnd type="none" w="med" len="med"/>
            <a:tailEnd type="none" w="med" len="med"/>
          </a:ln>
          <a:effectLst>
            <a:outerShdw dist="107763" dir="2700000" algn="ctr" rotWithShape="0">
              <a:schemeClr val="bg2">
                <a:alpha val="50000"/>
              </a:schemeClr>
            </a:outerShdw>
          </a:effectLst>
        </p:spPr>
        <p:txBody>
          <a:bodyPr wrap="none" anchor="ct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buSzPct val="100000"/>
            </a:pPr>
            <a:endParaRPr kumimoji="1" lang="zh-CN" altLang="en-US" sz="2400" b="1">
              <a:latin typeface="Times New Roman" panose="02020603050405020304" pitchFamily="18" charset="0"/>
              <a:ea typeface="宋体" panose="02010600030101010101" pitchFamily="2" charset="-122"/>
            </a:endParaRPr>
          </a:p>
        </p:txBody>
      </p:sp>
      <p:sp>
        <p:nvSpPr>
          <p:cNvPr id="3933" name="Text Box 98"/>
          <p:cNvSpPr>
            <a:spLocks noChangeArrowheads="1"/>
          </p:cNvSpPr>
          <p:nvPr/>
        </p:nvSpPr>
        <p:spPr bwMode="auto">
          <a:xfrm>
            <a:off x="6392863" y="4606925"/>
            <a:ext cx="1443037"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b="1">
                <a:latin typeface="Times New Roman" panose="02020603050405020304" pitchFamily="18" charset="0"/>
                <a:ea typeface="宋体" panose="02010600030101010101" pitchFamily="2" charset="-122"/>
              </a:rPr>
              <a:t>高速互连器</a:t>
            </a:r>
            <a:endParaRPr kumimoji="1" lang="zh-CN" altLang="en-US" b="1">
              <a:latin typeface="Times New Roman" panose="02020603050405020304" pitchFamily="18" charset="0"/>
              <a:ea typeface="宋体" panose="02010600030101010101" pitchFamily="2" charset="-122"/>
            </a:endParaRPr>
          </a:p>
        </p:txBody>
      </p:sp>
      <p:sp>
        <p:nvSpPr>
          <p:cNvPr id="3934" name="Line 99"/>
          <p:cNvSpPr>
            <a:spLocks noChangeShapeType="1"/>
          </p:cNvSpPr>
          <p:nvPr/>
        </p:nvSpPr>
        <p:spPr bwMode="auto">
          <a:xfrm>
            <a:off x="6683375" y="3886200"/>
            <a:ext cx="503238" cy="215900"/>
          </a:xfrm>
          <a:prstGeom prst="line">
            <a:avLst/>
          </a:prstGeom>
          <a:noFill/>
          <a:ln w="9525" cap="flat" algn="ctr">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35" name="Line 100"/>
          <p:cNvSpPr>
            <a:spLocks noChangeShapeType="1"/>
          </p:cNvSpPr>
          <p:nvPr/>
        </p:nvSpPr>
        <p:spPr bwMode="auto">
          <a:xfrm>
            <a:off x="5745163" y="5181600"/>
            <a:ext cx="720725" cy="0"/>
          </a:xfrm>
          <a:prstGeom prst="line">
            <a:avLst/>
          </a:prstGeom>
          <a:noFill/>
          <a:ln w="9525"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36" name="Line 101"/>
          <p:cNvSpPr>
            <a:spLocks noChangeShapeType="1"/>
          </p:cNvSpPr>
          <p:nvPr/>
        </p:nvSpPr>
        <p:spPr bwMode="auto">
          <a:xfrm>
            <a:off x="5673725" y="5254625"/>
            <a:ext cx="719138" cy="0"/>
          </a:xfrm>
          <a:prstGeom prst="line">
            <a:avLst/>
          </a:prstGeom>
          <a:noFill/>
          <a:ln w="9525" cap="flat" algn="ctr">
            <a:solidFill>
              <a:srgbClr val="000000"/>
            </a:solidFill>
            <a:prstDash val="dash"/>
            <a:round/>
            <a:headEnd type="none" w="med" len="med"/>
            <a:tailEnd type="none" w="med" len="med"/>
          </a:ln>
          <a:extLst>
            <a:ext uri="{909E8E84-426E-40DD-AFC4-6F175D3DCCD1}">
              <a14:hiddenFill xmlns:a14="http://schemas.microsoft.com/office/drawing/2010/main">
                <a:noFill/>
              </a14:hiddenFill>
            </a:ext>
          </a:extLst>
        </p:spPr>
        <p:txBody>
          <a:bodyPr/>
          <a:lstStyle/>
          <a:p>
            <a:endParaRPr lang="zh-CN" altLang="en-US"/>
          </a:p>
        </p:txBody>
      </p:sp>
      <p:sp>
        <p:nvSpPr>
          <p:cNvPr id="3937" name="Text Box 102"/>
          <p:cNvSpPr>
            <a:spLocks noChangeArrowheads="1"/>
          </p:cNvSpPr>
          <p:nvPr/>
        </p:nvSpPr>
        <p:spPr bwMode="auto">
          <a:xfrm>
            <a:off x="5457825" y="5254625"/>
            <a:ext cx="1584325" cy="461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Calibri" panose="020F0502020204030204" pitchFamily="34" charset="0"/>
                <a:ea typeface="Calibri" panose="020F0502020204030204" pitchFamily="34" charset="0"/>
                <a:cs typeface="Calibri" panose="020F0502020204030204" pitchFamily="34" charset="0"/>
              </a:defRPr>
            </a:lvl1pPr>
            <a:lvl2pPr>
              <a:defRPr>
                <a:solidFill>
                  <a:schemeClr val="tx1"/>
                </a:solidFill>
                <a:latin typeface="Calibri" panose="020F0502020204030204" pitchFamily="34" charset="0"/>
                <a:ea typeface="Calibri" panose="020F0502020204030204" pitchFamily="34" charset="0"/>
                <a:cs typeface="Calibri" panose="020F0502020204030204" pitchFamily="34" charset="0"/>
              </a:defRPr>
            </a:lvl2pPr>
            <a:lvl3pPr>
              <a:defRPr>
                <a:solidFill>
                  <a:schemeClr val="tx1"/>
                </a:solidFill>
                <a:latin typeface="Calibri" panose="020F0502020204030204" pitchFamily="34" charset="0"/>
                <a:ea typeface="Calibri" panose="020F0502020204030204" pitchFamily="34" charset="0"/>
                <a:cs typeface="Calibri" panose="020F0502020204030204" pitchFamily="34" charset="0"/>
              </a:defRPr>
            </a:lvl3pPr>
            <a:lvl4pPr>
              <a:defRPr>
                <a:solidFill>
                  <a:schemeClr val="tx1"/>
                </a:solidFill>
                <a:latin typeface="Calibri" panose="020F0502020204030204" pitchFamily="34" charset="0"/>
                <a:ea typeface="Calibri" panose="020F0502020204030204" pitchFamily="34" charset="0"/>
                <a:cs typeface="Calibri" panose="020F0502020204030204" pitchFamily="34" charset="0"/>
              </a:defRPr>
            </a:lvl4pPr>
            <a:lvl5pPr>
              <a:defRPr>
                <a:solidFill>
                  <a:schemeClr val="tx1"/>
                </a:solidFill>
                <a:latin typeface="Calibri" panose="020F0502020204030204" pitchFamily="34" charset="0"/>
                <a:ea typeface="Calibri" panose="020F0502020204030204" pitchFamily="34" charset="0"/>
                <a:cs typeface="Calibri" panose="020F0502020204030204" pitchFamily="34" charset="0"/>
              </a:defRPr>
            </a:lvl5pPr>
            <a:lvl6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6pPr>
            <a:lvl7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7pPr>
            <a:lvl8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8pPr>
            <a:lvl9pPr fontAlgn="base">
              <a:spcBef>
                <a:spcPct val="0"/>
              </a:spcBef>
              <a:spcAft>
                <a:spcPct val="0"/>
              </a:spcAft>
              <a:defRPr>
                <a:solidFill>
                  <a:schemeClr val="tx1"/>
                </a:solidFill>
                <a:latin typeface="Calibri" panose="020F0502020204030204" pitchFamily="34" charset="0"/>
                <a:ea typeface="Calibri" panose="020F0502020204030204" pitchFamily="34" charset="0"/>
                <a:cs typeface="Calibri" panose="020F0502020204030204" pitchFamily="34" charset="0"/>
              </a:defRPr>
            </a:lvl9pPr>
          </a:lstStyle>
          <a:p>
            <a:pPr>
              <a:spcBef>
                <a:spcPct val="50000"/>
              </a:spcBef>
              <a:buSzPct val="100000"/>
            </a:pPr>
            <a:r>
              <a:rPr kumimoji="1" lang="zh-CN" altLang="en-US" sz="2400" b="1">
                <a:latin typeface="Times New Roman" panose="02020603050405020304" pitchFamily="18" charset="0"/>
                <a:ea typeface="宋体" panose="02010600030101010101" pitchFamily="2" charset="-122"/>
              </a:rPr>
              <a:t>２Ｍ通道</a:t>
            </a:r>
            <a:endParaRPr kumimoji="1" lang="zh-CN" altLang="en-US" sz="2400" b="1">
              <a:latin typeface="Times New Roman" panose="02020603050405020304" pitchFamily="18" charset="0"/>
              <a:ea typeface="宋体" panose="02010600030101010101" pitchFamily="2" charset="-122"/>
            </a:endParaRPr>
          </a:p>
        </p:txBody>
      </p:sp>
      <p:sp>
        <p:nvSpPr>
          <p:cNvPr id="3938" name="Line 103"/>
          <p:cNvSpPr>
            <a:spLocks noChangeShapeType="1"/>
          </p:cNvSpPr>
          <p:nvPr/>
        </p:nvSpPr>
        <p:spPr bwMode="auto">
          <a:xfrm flipH="1">
            <a:off x="4737100" y="4965700"/>
            <a:ext cx="0" cy="288925"/>
          </a:xfrm>
          <a:prstGeom prst="line">
            <a:avLst/>
          </a:prstGeom>
          <a:noFill/>
          <a:ln w="9525" cap="flat" algn="ctr">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39" name="Line 104"/>
          <p:cNvSpPr>
            <a:spLocks noChangeShapeType="1"/>
          </p:cNvSpPr>
          <p:nvPr/>
        </p:nvSpPr>
        <p:spPr bwMode="auto">
          <a:xfrm flipH="1" flipV="1">
            <a:off x="5099050" y="4965700"/>
            <a:ext cx="0" cy="215900"/>
          </a:xfrm>
          <a:prstGeom prst="line">
            <a:avLst/>
          </a:prstGeom>
          <a:noFill/>
          <a:ln w="9525" cap="flat" algn="ctr">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40" name="Line 105"/>
          <p:cNvSpPr>
            <a:spLocks noChangeShapeType="1"/>
          </p:cNvSpPr>
          <p:nvPr/>
        </p:nvSpPr>
        <p:spPr bwMode="auto">
          <a:xfrm flipH="1">
            <a:off x="6824663" y="4965700"/>
            <a:ext cx="0" cy="215900"/>
          </a:xfrm>
          <a:prstGeom prst="line">
            <a:avLst/>
          </a:prstGeom>
          <a:noFill/>
          <a:ln w="9525" cap="flat" algn="ctr">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3941" name="Line 106"/>
          <p:cNvSpPr>
            <a:spLocks noChangeShapeType="1"/>
          </p:cNvSpPr>
          <p:nvPr/>
        </p:nvSpPr>
        <p:spPr bwMode="auto">
          <a:xfrm flipH="1" flipV="1">
            <a:off x="7258050" y="4965700"/>
            <a:ext cx="0" cy="215900"/>
          </a:xfrm>
          <a:prstGeom prst="line">
            <a:avLst/>
          </a:prstGeom>
          <a:noFill/>
          <a:ln w="9525" cap="flat" algn="ctr">
            <a:solidFill>
              <a:srgbClr val="000000"/>
            </a:solidFill>
            <a:prstDash val="solid"/>
            <a:round/>
            <a:headEnd type="non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Tree>
  </p:cSld>
  <p:clrMapOvr>
    <a:masterClrMapping/>
  </p:clrMapOvr>
  <p:transition>
    <p:random/>
  </p:transition>
  <p:timing>
    <p:tnLst>
      <p:par>
        <p:cTn id="1" dur="indefinite" restart="never" nodeType="tmRoot"/>
      </p:par>
    </p:tnLst>
  </p:timing>
</p:sld>
</file>

<file path=ppt/theme/theme1.xml><?xml version="1.0" encoding="utf-8"?>
<a:theme xmlns:a="http://schemas.openxmlformats.org/drawingml/2006/main" name="主题1computer blu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efkmlqt">
      <a:majorFont>
        <a:latin typeface="Arial"/>
        <a:ea typeface="SimSun"/>
        <a:cs typeface=""/>
      </a:majorFont>
      <a:minorFont>
        <a:latin typeface="Arial"/>
        <a:ea typeface="SimSun"/>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主题1computer blue</Template>
  <TotalTime>0</TotalTime>
  <Words>18335</Words>
  <Application>WPS 演示</Application>
  <PresentationFormat>全屏显示(4:3)</PresentationFormat>
  <Paragraphs>2189</Paragraphs>
  <Slides>109</Slides>
  <Notes>29</Notes>
  <HiddenSlides>0</HiddenSlides>
  <MMClips>0</MMClips>
  <ScaleCrop>false</ScaleCrop>
  <HeadingPairs>
    <vt:vector size="8" baseType="variant">
      <vt:variant>
        <vt:lpstr>已用的字体</vt:lpstr>
      </vt:variant>
      <vt:variant>
        <vt:i4>25</vt:i4>
      </vt:variant>
      <vt:variant>
        <vt:lpstr>主题</vt:lpstr>
      </vt:variant>
      <vt:variant>
        <vt:i4>1</vt:i4>
      </vt:variant>
      <vt:variant>
        <vt:lpstr>嵌入 OLE 服务器</vt:lpstr>
      </vt:variant>
      <vt:variant>
        <vt:i4>30</vt:i4>
      </vt:variant>
      <vt:variant>
        <vt:lpstr>幻灯片标题</vt:lpstr>
      </vt:variant>
      <vt:variant>
        <vt:i4>109</vt:i4>
      </vt:variant>
    </vt:vector>
  </HeadingPairs>
  <TitlesOfParts>
    <vt:vector size="165" baseType="lpstr">
      <vt:lpstr>Arial</vt:lpstr>
      <vt:lpstr>宋体</vt:lpstr>
      <vt:lpstr>Wingdings</vt:lpstr>
      <vt:lpstr>Gulim</vt:lpstr>
      <vt:lpstr>Calibri Light</vt:lpstr>
      <vt:lpstr>-보람M</vt:lpstr>
      <vt:lpstr>Calibri</vt:lpstr>
      <vt:lpstr>Tahoma</vt:lpstr>
      <vt:lpstr>Times New Roman</vt:lpstr>
      <vt:lpstr>PMingLiU</vt:lpstr>
      <vt:lpstr>Comic Sans MS</vt:lpstr>
      <vt:lpstr>Arial Narrow</vt:lpstr>
      <vt:lpstr>华文新魏</vt:lpstr>
      <vt:lpstr>华文细黑</vt:lpstr>
      <vt:lpstr>FrutigerNext LT Regular</vt:lpstr>
      <vt:lpstr>Arial Black</vt:lpstr>
      <vt:lpstr>黑体</vt:lpstr>
      <vt:lpstr>微软雅黑</vt:lpstr>
      <vt:lpstr>Arial Unicode MS</vt:lpstr>
      <vt:lpstr>等线</vt:lpstr>
      <vt:lpstr>楷体_GB2312</vt:lpstr>
      <vt:lpstr>新宋体</vt:lpstr>
      <vt:lpstr>华文仿宋</vt:lpstr>
      <vt:lpstr>华文中宋</vt:lpstr>
      <vt:lpstr>Courier New</vt:lpstr>
      <vt:lpstr>主题1computer blue</vt:lpstr>
      <vt:lpstr>CorelDRAW.Graphic.9</vt:lpstr>
      <vt:lpstr>Visio.Drawing.11</vt:lpstr>
      <vt:lpstr>Visio.Drawing.11</vt:lpstr>
      <vt:lpstr>Visio.Drawing.11</vt:lpstr>
      <vt:lpstr>Visio.Drawing.11</vt:lpstr>
      <vt:lpstr>Visio.Drawing.11</vt:lpstr>
      <vt:lpstr>Paint.Picture</vt:lpstr>
      <vt:lpstr>Visio.Drawing.11</vt:lpstr>
      <vt:lpstr>Visio.Drawing.4</vt:lpstr>
      <vt:lpstr>Visio.Drawing.11</vt:lpstr>
      <vt:lpstr>Visio.Drawing.11</vt:lpstr>
      <vt:lpstr>Visio.Drawing.6</vt:lpstr>
      <vt:lpstr>FLW3Drawing</vt:lpstr>
      <vt:lpstr>FLW3Drawing</vt:lpstr>
      <vt:lpstr>FLW3Drawing</vt:lpstr>
      <vt:lpstr>FLW3Drawing</vt:lpstr>
      <vt:lpstr>CorelDRAW.Graphic.9</vt:lpstr>
      <vt:lpstr>CorelDRAW.Graphic.9</vt:lpstr>
      <vt:lpstr>Paint.Picture</vt:lpstr>
      <vt:lpstr>Paint.Picture</vt:lpstr>
      <vt:lpstr>Paint.Picture</vt:lpstr>
      <vt:lpstr>Paint.Picture</vt:lpstr>
      <vt:lpstr>MS_ClipArt_Gallery.2</vt:lpstr>
      <vt:lpstr>Visio.Drawing.11</vt:lpstr>
      <vt:lpstr>MS_ClipArt_Gallery.2</vt:lpstr>
      <vt:lpstr>Visio.Drawing.4</vt:lpstr>
      <vt:lpstr>Visio.Drawing.4</vt:lpstr>
      <vt:lpstr>Visio.Drawing.11</vt:lpstr>
      <vt:lpstr>Visio.Drawing.11</vt:lpstr>
      <vt:lpstr>Visio.Drawing.11</vt:lpstr>
      <vt:lpstr>PowerPoint 演示文稿</vt:lpstr>
      <vt:lpstr>传送网在电信网络总体结构图的地位</vt:lpstr>
      <vt:lpstr>导入</vt:lpstr>
      <vt:lpstr>光纤通信—现代通信中传输系统的主要方式</vt:lpstr>
      <vt:lpstr>物理层下面的传输媒体</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2.3 多路复用技术</vt:lpstr>
      <vt:lpstr>2.3 多路复用技术</vt:lpstr>
      <vt:lpstr>2.3多路复用技术</vt:lpstr>
      <vt:lpstr>2.3多路复用技术</vt:lpstr>
      <vt:lpstr>2.3多路复用技术</vt:lpstr>
      <vt:lpstr>2.3 多路复用技术</vt:lpstr>
      <vt:lpstr>2.4 PDH和SDH</vt:lpstr>
      <vt:lpstr>2.4 PDH和SDH</vt:lpstr>
      <vt:lpstr>2.4 PDH和SDH</vt:lpstr>
      <vt:lpstr>PowerPoint 演示文稿</vt:lpstr>
      <vt:lpstr>2.4 PDH和SDH</vt:lpstr>
      <vt:lpstr>PowerPoint 演示文稿</vt:lpstr>
      <vt:lpstr>2.4 PDH和SDH</vt:lpstr>
      <vt:lpstr>2.4 PDH和SDH</vt:lpstr>
      <vt:lpstr>2.4 PDH和SDH</vt:lpstr>
      <vt:lpstr>STM-1的帧结构</vt:lpstr>
      <vt:lpstr>SDH的帧结构</vt:lpstr>
      <vt:lpstr>SDH开销的功能</vt:lpstr>
      <vt:lpstr>2.4 PDH和SDH</vt:lpstr>
      <vt:lpstr>2.4 PDH和SDH</vt:lpstr>
      <vt:lpstr>SDH的复用结构</vt:lpstr>
      <vt:lpstr>SDH的复用结构</vt:lpstr>
      <vt:lpstr>PowerPoint 演示文稿</vt:lpstr>
      <vt:lpstr>PowerPoint 演示文稿</vt:lpstr>
      <vt:lpstr>SDH的复用结构</vt:lpstr>
      <vt:lpstr>PowerPoint 演示文稿</vt:lpstr>
      <vt:lpstr>PowerPoint 演示文稿</vt:lpstr>
      <vt:lpstr>SDH的基本复用单元</vt:lpstr>
      <vt:lpstr>SDH的基本复用单元</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SDH传送网的分层模型</vt:lpstr>
      <vt:lpstr>SDH的基本网络单元</vt:lpstr>
      <vt:lpstr>SDH的基本网络单元</vt:lpstr>
      <vt:lpstr>S D H传送网的结构</vt:lpstr>
      <vt:lpstr>2.5 光传送网</vt:lpstr>
      <vt:lpstr>2.5 光传送网</vt:lpstr>
      <vt:lpstr>OTN的分层结构</vt:lpstr>
      <vt:lpstr>OTN的分层结构</vt:lpstr>
      <vt:lpstr>2.5 光传送网</vt:lpstr>
      <vt:lpstr>光传送网络的发展</vt:lpstr>
      <vt:lpstr>光传输网络结构</vt:lpstr>
      <vt:lpstr>PDH（准同步数字传输系统）</vt:lpstr>
      <vt:lpstr>SDH（同步数字传输系统）</vt:lpstr>
      <vt:lpstr>SDH（同步数字传输系统）</vt:lpstr>
      <vt:lpstr>MSTP（多业务传送平台）/ASON（自动光交换网络）</vt:lpstr>
      <vt:lpstr>WDM（波分复用系统）</vt:lpstr>
      <vt:lpstr>PowerPoint 演示文稿</vt:lpstr>
      <vt:lpstr>PowerPoint 演示文稿</vt:lpstr>
      <vt:lpstr>PowerPoint 演示文稿</vt:lpstr>
      <vt:lpstr>PowerPoint 演示文稿</vt:lpstr>
      <vt:lpstr>PowerPoint 演示文稿</vt:lpstr>
      <vt:lpstr>组网方式</vt:lpstr>
      <vt:lpstr>组网方式（续1）</vt:lpstr>
      <vt:lpstr>组网方式（续2）</vt:lpstr>
      <vt:lpstr>OTNM2000系统（续3）</vt:lpstr>
      <vt:lpstr>网管与设备的连接</vt:lpstr>
      <vt:lpstr>网管与设备的连接</vt:lpstr>
      <vt:lpstr>网管与设备的连接</vt:lpstr>
      <vt:lpstr>网络的管理结构</vt:lpstr>
      <vt:lpstr>OTNM2000系统结构</vt:lpstr>
      <vt:lpstr>PowerPoint 演示文稿</vt:lpstr>
      <vt:lpstr>PowerPoint 演示文稿</vt:lpstr>
      <vt:lpstr>PowerPoint 演示文稿</vt:lpstr>
      <vt:lpstr>2.5 光传送网</vt:lpstr>
      <vt:lpstr>PowerPoint 演示文稿</vt:lpstr>
      <vt:lpstr>思考、复习题</vt:lpstr>
      <vt:lpstr>PowerPoint 演示文稿</vt:lpstr>
    </vt:vector>
  </TitlesOfParts>
  <Company>(주)윤디자인연구소</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信息网技术B课件</dc:title>
  <dc:creator>shiyy</dc:creator>
  <cp:lastModifiedBy>Administrator</cp:lastModifiedBy>
  <cp:revision>249</cp:revision>
  <dcterms:created xsi:type="dcterms:W3CDTF">2001-07-24T02:41:00Z</dcterms:created>
  <dcterms:modified xsi:type="dcterms:W3CDTF">2022-03-01T01:11:05Z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2052-11.8.2.8053</vt:lpwstr>
  </property>
</Properties>
</file>