
<file path=[Content_Types].xml><?xml version="1.0" encoding="utf-8"?>
<Types xmlns="http://schemas.openxmlformats.org/package/2006/content-types">
  <Default Extension="jpeg" ContentType="image/jpeg"/>
  <Default Extension="png" ContentType="image/png"/>
  <Default Extension="tiff" ContentType="image/tiff"/>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67" r:id="rId3"/>
    <p:sldId id="475" r:id="rId4"/>
    <p:sldId id="523" r:id="rId6"/>
    <p:sldId id="474" r:id="rId7"/>
    <p:sldId id="510" r:id="rId8"/>
    <p:sldId id="476" r:id="rId9"/>
    <p:sldId id="511" r:id="rId10"/>
    <p:sldId id="512" r:id="rId11"/>
    <p:sldId id="477" r:id="rId12"/>
    <p:sldId id="454" r:id="rId13"/>
    <p:sldId id="513" r:id="rId14"/>
    <p:sldId id="514" r:id="rId15"/>
    <p:sldId id="515" r:id="rId16"/>
    <p:sldId id="516" r:id="rId17"/>
    <p:sldId id="522" r:id="rId18"/>
    <p:sldId id="517" r:id="rId19"/>
    <p:sldId id="563" r:id="rId20"/>
    <p:sldId id="565" r:id="rId21"/>
    <p:sldId id="518" r:id="rId22"/>
    <p:sldId id="519" r:id="rId23"/>
    <p:sldId id="520" r:id="rId24"/>
    <p:sldId id="521" r:id="rId25"/>
    <p:sldId id="524" r:id="rId26"/>
    <p:sldId id="480" r:id="rId27"/>
    <p:sldId id="525" r:id="rId28"/>
    <p:sldId id="526" r:id="rId29"/>
    <p:sldId id="527" r:id="rId30"/>
    <p:sldId id="528" r:id="rId31"/>
    <p:sldId id="529" r:id="rId32"/>
    <p:sldId id="530" r:id="rId33"/>
    <p:sldId id="531" r:id="rId34"/>
    <p:sldId id="532" r:id="rId35"/>
    <p:sldId id="533" r:id="rId36"/>
    <p:sldId id="534" r:id="rId37"/>
    <p:sldId id="535" r:id="rId38"/>
    <p:sldId id="484" r:id="rId39"/>
    <p:sldId id="536" r:id="rId40"/>
    <p:sldId id="537" r:id="rId41"/>
    <p:sldId id="538" r:id="rId42"/>
    <p:sldId id="539" r:id="rId43"/>
    <p:sldId id="540" r:id="rId44"/>
    <p:sldId id="485" r:id="rId45"/>
    <p:sldId id="541" r:id="rId46"/>
    <p:sldId id="542" r:id="rId47"/>
    <p:sldId id="543" r:id="rId48"/>
    <p:sldId id="544" r:id="rId49"/>
    <p:sldId id="545" r:id="rId50"/>
    <p:sldId id="546" r:id="rId51"/>
    <p:sldId id="547" r:id="rId52"/>
    <p:sldId id="486" r:id="rId53"/>
    <p:sldId id="548" r:id="rId54"/>
    <p:sldId id="549" r:id="rId55"/>
    <p:sldId id="550" r:id="rId56"/>
    <p:sldId id="551" r:id="rId57"/>
    <p:sldId id="552" r:id="rId58"/>
    <p:sldId id="553" r:id="rId59"/>
    <p:sldId id="554" r:id="rId60"/>
    <p:sldId id="555" r:id="rId61"/>
    <p:sldId id="556" r:id="rId62"/>
    <p:sldId id="557" r:id="rId63"/>
    <p:sldId id="558" r:id="rId64"/>
    <p:sldId id="559" r:id="rId65"/>
    <p:sldId id="560" r:id="rId66"/>
    <p:sldId id="561" r:id="rId67"/>
    <p:sldId id="562" r:id="rId68"/>
    <p:sldId id="471" r:id="rId69"/>
  </p:sldIdLst>
  <p:sldSz cx="9144000" cy="5143500" type="screen16x9"/>
  <p:notesSz cx="6858000" cy="9144000"/>
  <p:custDataLst>
    <p:tags r:id="rId7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E1E"/>
    <a:srgbClr val="BD1A1A"/>
    <a:srgbClr val="C00000"/>
    <a:srgbClr val="595959"/>
    <a:srgbClr val="959595"/>
    <a:srgbClr val="565C6B"/>
    <a:srgbClr val="ABABAB"/>
    <a:srgbClr val="DD2727"/>
    <a:srgbClr val="D53232"/>
    <a:srgbClr val="DD4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4681"/>
  </p:normalViewPr>
  <p:slideViewPr>
    <p:cSldViewPr>
      <p:cViewPr varScale="1">
        <p:scale>
          <a:sx n="100" d="100"/>
          <a:sy n="100" d="100"/>
        </p:scale>
        <p:origin x="168" y="520"/>
      </p:cViewPr>
      <p:guideLst>
        <p:guide orient="horz" pos="1620"/>
        <p:guide pos="2517"/>
      </p:guideLst>
    </p:cSldViewPr>
  </p:slideViewPr>
  <p:notesTextViewPr>
    <p:cViewPr>
      <p:scale>
        <a:sx n="125" d="100"/>
        <a:sy n="125"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gs" Target="tags/tag2.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6804248" y="4083918"/>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microsoft.com/office/2007/relationships/hdphoto" Target="../media/image6.wdp"/><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shengwuv2-cz.nobook.com/#/biology_page/%3Fsourceid%3DY291cnNlPWYxNmEwN2E2YmZlNjBhNTE3YmNlZWM1NGFkNzNjMDRmJmFoPThjYTQ0ZGY4MzUzNjJlZWQmcmg9NWI2YTZkNzhjOWVjNjRkNg%3D%3D"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microsoft.com/office/2007/relationships/hdphoto" Target="../media/image9.wdp"/><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3.wdp"/><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12" name="矩形 11"/>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125769" y="1490595"/>
            <a:ext cx="885873" cy="952142"/>
            <a:chOff x="4558307" y="1155997"/>
            <a:chExt cx="410624" cy="442983"/>
          </a:xfrm>
        </p:grpSpPr>
        <p:sp>
          <p:nvSpPr>
            <p:cNvPr id="5" name="矩形: 圆角 4"/>
            <p:cNvSpPr/>
            <p:nvPr/>
          </p:nvSpPr>
          <p:spPr>
            <a:xfrm>
              <a:off x="4558307" y="1178953"/>
              <a:ext cx="383798" cy="385226"/>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61839" y="1155997"/>
              <a:ext cx="407092" cy="442983"/>
            </a:xfrm>
            <a:prstGeom prst="ellipse">
              <a:avLst/>
            </a:prstGeom>
            <a:noFill/>
          </p:spPr>
          <p:txBody>
            <a:bodyPr wrap="square" lIns="0" tIns="0" rIns="0" bIns="0" rtlCol="0">
              <a:spAutoFit/>
            </a:bodyPr>
            <a:lstStyle/>
            <a:p>
              <a:r>
                <a:rPr lang="zh-CN" altLang="en-US" sz="4400" dirty="0">
                  <a:solidFill>
                    <a:schemeClr val="bg1"/>
                  </a:solidFill>
                  <a:ea typeface="微软雅黑" panose="020B0503020204020204" pitchFamily="34" charset="-122"/>
                  <a:cs typeface="Calibri" panose="020F0502020204030204" pitchFamily="34" charset="0"/>
                </a:rPr>
                <a:t>九</a:t>
              </a:r>
              <a:endParaRPr lang="zh-CN" altLang="en-US" sz="44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1043608" y="2517537"/>
            <a:ext cx="7344816" cy="677108"/>
          </a:xfrm>
          <a:prstGeom prst="rect">
            <a:avLst/>
          </a:prstGeom>
          <a:noFill/>
        </p:spPr>
        <p:txBody>
          <a:bodyPr wrap="square" lIns="0" tIns="0" rIns="0" bIns="0" rtlCol="0">
            <a:spAutoFit/>
          </a:bodyPr>
          <a:lstStyle/>
          <a:p>
            <a:pPr algn="ctr"/>
            <a:r>
              <a:rPr lang="zh-CN" altLang="en-US" sz="4400" b="1" dirty="0">
                <a:solidFill>
                  <a:schemeClr val="accent6"/>
                </a:solidFill>
                <a:latin typeface="微软雅黑" panose="020B0503020204020204" pitchFamily="34" charset="-122"/>
                <a:ea typeface="微软雅黑" panose="020B0503020204020204" pitchFamily="34" charset="-122"/>
              </a:rPr>
              <a:t>远程学习资源的设计与制作</a:t>
            </a:r>
            <a:endParaRPr lang="zh-CN" altLang="en-US" sz="4400" b="1" dirty="0">
              <a:solidFill>
                <a:schemeClr val="accent6"/>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191925" y="1551167"/>
            <a:ext cx="2695686" cy="830997"/>
          </a:xfrm>
          <a:prstGeom prst="rect">
            <a:avLst/>
          </a:prstGeom>
          <a:noFill/>
        </p:spPr>
        <p:txBody>
          <a:bodyPr wrap="square" lIns="0" tIns="0" rIns="0" bIns="0" rtlCol="0">
            <a:spAutoFit/>
          </a:bodyPr>
          <a:lstStyle/>
          <a:p>
            <a:pPr algn="dist"/>
            <a:r>
              <a:rPr lang="zh-CN" altLang="en-US" sz="5400" b="1" dirty="0">
                <a:solidFill>
                  <a:schemeClr val="accent6"/>
                </a:solidFill>
                <a:latin typeface="微软雅黑" panose="020B0503020204020204" pitchFamily="34" charset="-122"/>
                <a:ea typeface="微软雅黑" panose="020B0503020204020204" pitchFamily="34" charset="-122"/>
              </a:rPr>
              <a:t>第讲</a:t>
            </a:r>
            <a:endParaRPr lang="zh-CN" altLang="en-US" sz="54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23528"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媒体素材</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2" name="矩形 1"/>
          <p:cNvSpPr/>
          <p:nvPr/>
        </p:nvSpPr>
        <p:spPr>
          <a:xfrm>
            <a:off x="690752" y="1419622"/>
            <a:ext cx="7967423" cy="1528688"/>
          </a:xfrm>
          <a:prstGeom prst="rect">
            <a:avLst/>
          </a:prstGeom>
        </p:spPr>
        <p:txBody>
          <a:bodyPr wrap="square">
            <a:spAutoFit/>
          </a:bodyPr>
          <a:lstStyle/>
          <a:p>
            <a:pPr marL="342900" indent="467995" fontAlgn="auto">
              <a:lnSpc>
                <a:spcPct val="114000"/>
              </a:lnSpc>
              <a:spcBef>
                <a:spcPts val="600"/>
              </a:spcBef>
              <a:buFont typeface="Wingdings" panose="05000000000000000000" pitchFamily="2" charset="2"/>
              <a:buChar char="p"/>
              <a:defRPr/>
            </a:pPr>
            <a:r>
              <a:rPr lang="zh-CN" altLang="en-US" sz="2800" b="1" dirty="0">
                <a:latin typeface="+mn-ea"/>
                <a:ea typeface="+mn-ea"/>
              </a:rPr>
              <a:t>又包括文本素材、图形（图象）素材、音频素材、视频素材和动画素材文本素材、图像素材、音频素材、视频素材和动画素材。</a:t>
            </a:r>
            <a:endParaRPr lang="zh-CN" altLang="en-US" sz="2800" b="1" dirty="0">
              <a:latin typeface="+mn-ea"/>
              <a:ea typeface="+mn-ea"/>
            </a:endParaRP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23528"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试题（试卷）库</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2" name="矩形 1"/>
          <p:cNvSpPr/>
          <p:nvPr/>
        </p:nvSpPr>
        <p:spPr>
          <a:xfrm>
            <a:off x="395536" y="987574"/>
            <a:ext cx="8352928" cy="2521716"/>
          </a:xfrm>
          <a:prstGeom prst="rect">
            <a:avLst/>
          </a:prstGeom>
        </p:spPr>
        <p:txBody>
          <a:bodyPr wrap="square">
            <a:spAutoFit/>
          </a:bodyPr>
          <a:lstStyle/>
          <a:p>
            <a:pPr indent="-457200">
              <a:lnSpc>
                <a:spcPct val="114000"/>
              </a:lnSpc>
            </a:pPr>
            <a:r>
              <a:rPr lang="zh-CN" altLang="en-US" sz="2000" dirty="0">
                <a:latin typeface="+mn-ea"/>
                <a:ea typeface="+mn-ea"/>
              </a:rPr>
              <a:t>       按一定学科的知识结构组织起来的试题的集合和相应的统计分析工具，即各学科的</a:t>
            </a:r>
            <a:r>
              <a:rPr lang="zh-CN" altLang="en-US" sz="2000" dirty="0">
                <a:solidFill>
                  <a:srgbClr val="C00000"/>
                </a:solidFill>
                <a:latin typeface="+mn-ea"/>
                <a:ea typeface="+mn-ea"/>
              </a:rPr>
              <a:t>试题库、资料库</a:t>
            </a:r>
            <a:r>
              <a:rPr lang="zh-CN" altLang="en-US" sz="2000" dirty="0">
                <a:latin typeface="+mn-ea"/>
                <a:ea typeface="+mn-ea"/>
              </a:rPr>
              <a:t>等，它能够为学习者提供日常或阶段性的测验，让学习者了解、检验自己的学习效果和对所学知识的掌握程度。所有学科的</a:t>
            </a:r>
            <a:r>
              <a:rPr lang="zh-CN" altLang="en-US" sz="2000" dirty="0">
                <a:solidFill>
                  <a:srgbClr val="C00000"/>
                </a:solidFill>
                <a:latin typeface="+mn-ea"/>
                <a:ea typeface="+mn-ea"/>
              </a:rPr>
              <a:t>网络题库</a:t>
            </a:r>
            <a:r>
              <a:rPr lang="zh-CN" altLang="en-US" sz="2000" dirty="0">
                <a:latin typeface="+mn-ea"/>
                <a:ea typeface="+mn-ea"/>
              </a:rPr>
              <a:t>，都应遵循经典测量理论的指导，要严格按照经典测量理论的数学模型开发题库管理系统、组织试题；给学习者创建一个教与学的统一、学与用的结合空间，把解题的过程变为一个思维能力训练的过程，营造一个研究性学习的氛围。 </a:t>
            </a:r>
            <a:endParaRPr lang="zh-TW" altLang="en-US" sz="2000" dirty="0">
              <a:latin typeface="+mn-ea"/>
              <a:ea typeface="+mn-ea"/>
            </a:endParaRP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23528"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课件及讲义</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2" name="矩形 1"/>
          <p:cNvSpPr/>
          <p:nvPr/>
        </p:nvSpPr>
        <p:spPr>
          <a:xfrm>
            <a:off x="129951" y="914130"/>
            <a:ext cx="8906545" cy="2548390"/>
          </a:xfrm>
          <a:prstGeom prst="rect">
            <a:avLst/>
          </a:prstGeom>
        </p:spPr>
        <p:txBody>
          <a:bodyPr wrap="square">
            <a:spAutoFit/>
          </a:bodyPr>
          <a:lstStyle/>
          <a:p>
            <a:pPr marL="342900" indent="467995">
              <a:lnSpc>
                <a:spcPct val="114000"/>
              </a:lnSpc>
              <a:buFont typeface="Wingdings" panose="05000000000000000000" pitchFamily="2" charset="2"/>
              <a:buChar char="p"/>
            </a:pPr>
            <a:r>
              <a:rPr lang="zh-CN" altLang="en-US" sz="2000" dirty="0">
                <a:latin typeface="+mn-ea"/>
                <a:ea typeface="+mn-ea"/>
              </a:rPr>
              <a:t>针对学习中的某些重点、难点以及教学过程中需要阐明的某些现象、实验和理论，而制作的</a:t>
            </a:r>
            <a:r>
              <a:rPr lang="zh-CN" altLang="en-US" sz="2000" dirty="0">
                <a:solidFill>
                  <a:srgbClr val="C00000"/>
                </a:solidFill>
                <a:latin typeface="+mn-ea"/>
                <a:ea typeface="+mn-ea"/>
              </a:rPr>
              <a:t>小型课件</a:t>
            </a:r>
            <a:r>
              <a:rPr lang="zh-CN" altLang="en-US" sz="2000" dirty="0">
                <a:latin typeface="+mn-ea"/>
                <a:ea typeface="+mn-ea"/>
              </a:rPr>
              <a:t>，它们的特点是容量小、针对性强、使用灵活。小型课件库就是按一定知识点将这些小型课件组织起来，既自成体系，又能独立使用。学习者可以根据自身的学习情况，有选择的观看、学习这些小型课件，教师也可根据教学的需要，从中挑选课件供上课使用，也可以此为基础制作该学科的课程课件。 </a:t>
            </a:r>
            <a:endParaRPr lang="zh-TW" altLang="en-US" sz="2000" dirty="0">
              <a:latin typeface="+mn-ea"/>
              <a:ea typeface="+mn-ea"/>
            </a:endParaRPr>
          </a:p>
          <a:p>
            <a:pPr marL="342900" indent="467995">
              <a:lnSpc>
                <a:spcPct val="114000"/>
              </a:lnSpc>
              <a:buFont typeface="Wingdings" panose="05000000000000000000" pitchFamily="2" charset="2"/>
              <a:buChar char="p"/>
            </a:pPr>
            <a:r>
              <a:rPr lang="zh-TW" altLang="en-US" sz="2000" dirty="0">
                <a:latin typeface="+mn-ea"/>
                <a:ea typeface="+mn-ea"/>
              </a:rPr>
              <a:t>网络课件库中的软件，要求能够自成体系，又能独立使用。 </a:t>
            </a:r>
            <a:endParaRPr lang="zh-CN" altLang="en-US" sz="2000" dirty="0">
              <a:latin typeface="+mn-ea"/>
              <a:ea typeface="+mn-ea"/>
            </a:endParaRPr>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20498" y="1524928"/>
            <a:ext cx="2703006" cy="2703006"/>
          </a:xfrm>
          <a:prstGeom prst="ellipse">
            <a:avLst/>
          </a:prstGeom>
          <a:blipFill dpi="0" rotWithShape="1">
            <a:blip r:embed="rId1" cstate="screen">
              <a:extLst>
                <a:ext uri="{BEBA8EAE-BF5A-486C-A8C5-ECC9F3942E4B}">
                  <a14:imgProps xmlns:a14="http://schemas.microsoft.com/office/drawing/2010/main">
                    <a14:imgLayer r:embed="rId2">
                      <a14:imgEffect>
                        <a14:artisticBlur/>
                      </a14:imgEffect>
                      <a14:imgEffect>
                        <a14:brightnessContrast bright="4000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 name="组合 1"/>
          <p:cNvGrpSpPr/>
          <p:nvPr/>
        </p:nvGrpSpPr>
        <p:grpSpPr>
          <a:xfrm>
            <a:off x="3207395" y="1461402"/>
            <a:ext cx="2729214" cy="2592914"/>
            <a:chOff x="3207395" y="1275606"/>
            <a:chExt cx="2729214" cy="2592914"/>
          </a:xfrm>
        </p:grpSpPr>
        <p:grpSp>
          <p:nvGrpSpPr>
            <p:cNvPr id="5" name="组合 4"/>
            <p:cNvGrpSpPr/>
            <p:nvPr/>
          </p:nvGrpSpPr>
          <p:grpSpPr>
            <a:xfrm>
              <a:off x="4162531" y="1275606"/>
              <a:ext cx="818941" cy="820169"/>
              <a:chOff x="5550040" y="1612401"/>
              <a:chExt cx="1091921" cy="1093558"/>
            </a:xfrm>
          </p:grpSpPr>
          <p:sp>
            <p:nvSpPr>
              <p:cNvPr id="48" name="椭圆 47"/>
              <p:cNvSpPr/>
              <p:nvPr/>
            </p:nvSpPr>
            <p:spPr>
              <a:xfrm>
                <a:off x="5550040" y="1612401"/>
                <a:ext cx="1091921" cy="1093558"/>
              </a:xfrm>
              <a:prstGeom prst="ellipse">
                <a:avLst/>
              </a:prstGeom>
              <a:solidFill>
                <a:srgbClr val="272F43">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9" name="任意多边形 5"/>
              <p:cNvSpPr/>
              <p:nvPr/>
            </p:nvSpPr>
            <p:spPr bwMode="auto">
              <a:xfrm>
                <a:off x="5824741" y="1915898"/>
                <a:ext cx="560621" cy="524114"/>
              </a:xfrm>
              <a:custGeom>
                <a:avLst/>
                <a:gdLst>
                  <a:gd name="T0" fmla="*/ 736 w 1492"/>
                  <a:gd name="T1" fmla="*/ 1230 h 1397"/>
                  <a:gd name="T2" fmla="*/ 830 w 1492"/>
                  <a:gd name="T3" fmla="*/ 903 h 1397"/>
                  <a:gd name="T4" fmla="*/ 950 w 1492"/>
                  <a:gd name="T5" fmla="*/ 791 h 1397"/>
                  <a:gd name="T6" fmla="*/ 1492 w 1492"/>
                  <a:gd name="T7" fmla="*/ 903 h 1397"/>
                  <a:gd name="T8" fmla="*/ 1492 w 1492"/>
                  <a:gd name="T9" fmla="*/ 1231 h 1397"/>
                  <a:gd name="T10" fmla="*/ 1371 w 1492"/>
                  <a:gd name="T11" fmla="*/ 1397 h 1397"/>
                  <a:gd name="T12" fmla="*/ 830 w 1492"/>
                  <a:gd name="T13" fmla="*/ 1286 h 1397"/>
                  <a:gd name="T14" fmla="*/ 120 w 1492"/>
                  <a:gd name="T15" fmla="*/ 0 h 1397"/>
                  <a:gd name="T16" fmla="*/ 625 w 1492"/>
                  <a:gd name="T17" fmla="*/ 30 h 1397"/>
                  <a:gd name="T18" fmla="*/ 661 w 1492"/>
                  <a:gd name="T19" fmla="*/ 438 h 1397"/>
                  <a:gd name="T20" fmla="*/ 625 w 1492"/>
                  <a:gd name="T21" fmla="*/ 573 h 1397"/>
                  <a:gd name="T22" fmla="*/ 366 w 1492"/>
                  <a:gd name="T23" fmla="*/ 644 h 1397"/>
                  <a:gd name="T24" fmla="*/ 295 w 1492"/>
                  <a:gd name="T25" fmla="*/ 605 h 1397"/>
                  <a:gd name="T26" fmla="*/ 0 w 1492"/>
                  <a:gd name="T27" fmla="*/ 493 h 1397"/>
                  <a:gd name="T28" fmla="*/ 0 w 1492"/>
                  <a:gd name="T29" fmla="*/ 437 h 1397"/>
                  <a:gd name="T30" fmla="*/ 36 w 1492"/>
                  <a:gd name="T31" fmla="*/ 30 h 1397"/>
                  <a:gd name="T32" fmla="*/ 541 w 1492"/>
                  <a:gd name="T33" fmla="*/ 71 h 1397"/>
                  <a:gd name="T34" fmla="*/ 85 w 1492"/>
                  <a:gd name="T35" fmla="*/ 84 h 1397"/>
                  <a:gd name="T36" fmla="*/ 71 w 1492"/>
                  <a:gd name="T37" fmla="*/ 110 h 1397"/>
                  <a:gd name="T38" fmla="*/ 589 w 1492"/>
                  <a:gd name="T39" fmla="*/ 110 h 1397"/>
                  <a:gd name="T40" fmla="*/ 541 w 1492"/>
                  <a:gd name="T41" fmla="*/ 71 h 1397"/>
                  <a:gd name="T42" fmla="*/ 71 w 1492"/>
                  <a:gd name="T43" fmla="*/ 493 h 1397"/>
                  <a:gd name="T44" fmla="*/ 541 w 1492"/>
                  <a:gd name="T45" fmla="*/ 533 h 1397"/>
                  <a:gd name="T46" fmla="*/ 589 w 1492"/>
                  <a:gd name="T47" fmla="*/ 474 h 1397"/>
                  <a:gd name="T48" fmla="*/ 902 w 1492"/>
                  <a:gd name="T49" fmla="*/ 1194 h 1397"/>
                  <a:gd name="T50" fmla="*/ 1420 w 1492"/>
                  <a:gd name="T51" fmla="*/ 903 h 1397"/>
                  <a:gd name="T52" fmla="*/ 950 w 1492"/>
                  <a:gd name="T53" fmla="*/ 863 h 1397"/>
                  <a:gd name="T54" fmla="*/ 902 w 1492"/>
                  <a:gd name="T55" fmla="*/ 903 h 1397"/>
                  <a:gd name="T56" fmla="*/ 1420 w 1492"/>
                  <a:gd name="T57" fmla="*/ 1266 h 1397"/>
                  <a:gd name="T58" fmla="*/ 902 w 1492"/>
                  <a:gd name="T59" fmla="*/ 1286 h 1397"/>
                  <a:gd name="T60" fmla="*/ 1371 w 1492"/>
                  <a:gd name="T61" fmla="*/ 1325 h 1397"/>
                  <a:gd name="T62" fmla="*/ 1420 w 1492"/>
                  <a:gd name="T63" fmla="*/ 1266 h 1397"/>
                  <a:gd name="T64" fmla="*/ 295 w 1492"/>
                  <a:gd name="T65" fmla="*/ 890 h 1397"/>
                  <a:gd name="T66" fmla="*/ 366 w 1492"/>
                  <a:gd name="T67" fmla="*/ 935 h 1397"/>
                  <a:gd name="T68" fmla="*/ 295 w 1492"/>
                  <a:gd name="T69" fmla="*/ 890 h 1397"/>
                  <a:gd name="T70" fmla="*/ 295 w 1492"/>
                  <a:gd name="T71" fmla="*/ 746 h 1397"/>
                  <a:gd name="T72" fmla="*/ 366 w 1492"/>
                  <a:gd name="T73" fmla="*/ 793 h 1397"/>
                  <a:gd name="T74" fmla="*/ 295 w 1492"/>
                  <a:gd name="T75" fmla="*/ 746 h 1397"/>
                  <a:gd name="T76" fmla="*/ 295 w 1492"/>
                  <a:gd name="T77" fmla="*/ 1031 h 1397"/>
                  <a:gd name="T78" fmla="*/ 366 w 1492"/>
                  <a:gd name="T79" fmla="*/ 1078 h 1397"/>
                  <a:gd name="T80" fmla="*/ 295 w 1492"/>
                  <a:gd name="T81" fmla="*/ 1031 h 1397"/>
                  <a:gd name="T82" fmla="*/ 536 w 1492"/>
                  <a:gd name="T83" fmla="*/ 1194 h 1397"/>
                  <a:gd name="T84" fmla="*/ 490 w 1492"/>
                  <a:gd name="T85" fmla="*/ 1266 h 1397"/>
                  <a:gd name="T86" fmla="*/ 536 w 1492"/>
                  <a:gd name="T87" fmla="*/ 1194 h 1397"/>
                  <a:gd name="T88" fmla="*/ 677 w 1492"/>
                  <a:gd name="T89" fmla="*/ 1194 h 1397"/>
                  <a:gd name="T90" fmla="*/ 630 w 1492"/>
                  <a:gd name="T91" fmla="*/ 1266 h 1397"/>
                  <a:gd name="T92" fmla="*/ 677 w 1492"/>
                  <a:gd name="T93" fmla="*/ 1194 h 1397"/>
                  <a:gd name="T94" fmla="*/ 295 w 1492"/>
                  <a:gd name="T95" fmla="*/ 1164 h 1397"/>
                  <a:gd name="T96" fmla="*/ 366 w 1492"/>
                  <a:gd name="T97" fmla="*/ 1194 h 1397"/>
                  <a:gd name="T98" fmla="*/ 396 w 1492"/>
                  <a:gd name="T99" fmla="*/ 1266 h 1397"/>
                  <a:gd name="T100" fmla="*/ 299 w 1492"/>
                  <a:gd name="T101" fmla="*/ 1249 h 1397"/>
                  <a:gd name="T102" fmla="*/ 299 w 1492"/>
                  <a:gd name="T103" fmla="*/ 1247 h 1397"/>
                  <a:gd name="T104" fmla="*/ 298 w 1492"/>
                  <a:gd name="T105" fmla="*/ 1246 h 1397"/>
                  <a:gd name="T106" fmla="*/ 297 w 1492"/>
                  <a:gd name="T107" fmla="*/ 1245 h 1397"/>
                  <a:gd name="T108" fmla="*/ 296 w 1492"/>
                  <a:gd name="T109" fmla="*/ 1242 h 1397"/>
                  <a:gd name="T110" fmla="*/ 295 w 1492"/>
                  <a:gd name="T111" fmla="*/ 1240 h 1397"/>
                  <a:gd name="T112" fmla="*/ 295 w 1492"/>
                  <a:gd name="T113" fmla="*/ 1237 h 1397"/>
                  <a:gd name="T114" fmla="*/ 295 w 1492"/>
                  <a:gd name="T115" fmla="*/ 1236 h 1397"/>
                  <a:gd name="T116" fmla="*/ 295 w 1492"/>
                  <a:gd name="T117" fmla="*/ 1233 h 1397"/>
                  <a:gd name="T118" fmla="*/ 295 w 1492"/>
                  <a:gd name="T119" fmla="*/ 1231 h 1397"/>
                  <a:gd name="T120" fmla="*/ 295 w 1492"/>
                  <a:gd name="T121" fmla="*/ 1230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2" h="1397">
                    <a:moveTo>
                      <a:pt x="830" y="1266"/>
                    </a:moveTo>
                    <a:cubicBezTo>
                      <a:pt x="772" y="1266"/>
                      <a:pt x="772" y="1266"/>
                      <a:pt x="772" y="1266"/>
                    </a:cubicBezTo>
                    <a:cubicBezTo>
                      <a:pt x="752" y="1266"/>
                      <a:pt x="736" y="1250"/>
                      <a:pt x="736" y="1230"/>
                    </a:cubicBezTo>
                    <a:cubicBezTo>
                      <a:pt x="736" y="1211"/>
                      <a:pt x="752" y="1194"/>
                      <a:pt x="772" y="1194"/>
                    </a:cubicBezTo>
                    <a:cubicBezTo>
                      <a:pt x="830" y="1194"/>
                      <a:pt x="830" y="1194"/>
                      <a:pt x="830" y="1194"/>
                    </a:cubicBezTo>
                    <a:cubicBezTo>
                      <a:pt x="830" y="903"/>
                      <a:pt x="830" y="903"/>
                      <a:pt x="830" y="903"/>
                    </a:cubicBezTo>
                    <a:cubicBezTo>
                      <a:pt x="830" y="872"/>
                      <a:pt x="844" y="843"/>
                      <a:pt x="866" y="823"/>
                    </a:cubicBezTo>
                    <a:cubicBezTo>
                      <a:pt x="869" y="821"/>
                      <a:pt x="869" y="821"/>
                      <a:pt x="869" y="821"/>
                    </a:cubicBezTo>
                    <a:cubicBezTo>
                      <a:pt x="891" y="802"/>
                      <a:pt x="920" y="791"/>
                      <a:pt x="950" y="791"/>
                    </a:cubicBezTo>
                    <a:cubicBezTo>
                      <a:pt x="1371" y="791"/>
                      <a:pt x="1371" y="791"/>
                      <a:pt x="1371" y="791"/>
                    </a:cubicBezTo>
                    <a:cubicBezTo>
                      <a:pt x="1404" y="791"/>
                      <a:pt x="1434" y="803"/>
                      <a:pt x="1455" y="823"/>
                    </a:cubicBezTo>
                    <a:cubicBezTo>
                      <a:pt x="1478" y="843"/>
                      <a:pt x="1492" y="872"/>
                      <a:pt x="1492" y="903"/>
                    </a:cubicBezTo>
                    <a:cubicBezTo>
                      <a:pt x="1492" y="1230"/>
                      <a:pt x="1492" y="1230"/>
                      <a:pt x="1492" y="1230"/>
                    </a:cubicBezTo>
                    <a:cubicBezTo>
                      <a:pt x="1492" y="1230"/>
                      <a:pt x="1492" y="1230"/>
                      <a:pt x="1492" y="1230"/>
                    </a:cubicBezTo>
                    <a:cubicBezTo>
                      <a:pt x="1492" y="1231"/>
                      <a:pt x="1492" y="1231"/>
                      <a:pt x="1492" y="1231"/>
                    </a:cubicBezTo>
                    <a:cubicBezTo>
                      <a:pt x="1492" y="1286"/>
                      <a:pt x="1492" y="1286"/>
                      <a:pt x="1492" y="1286"/>
                    </a:cubicBezTo>
                    <a:cubicBezTo>
                      <a:pt x="1492" y="1317"/>
                      <a:pt x="1478" y="1345"/>
                      <a:pt x="1455" y="1366"/>
                    </a:cubicBezTo>
                    <a:cubicBezTo>
                      <a:pt x="1434" y="1385"/>
                      <a:pt x="1404" y="1397"/>
                      <a:pt x="1371" y="1397"/>
                    </a:cubicBezTo>
                    <a:cubicBezTo>
                      <a:pt x="950" y="1397"/>
                      <a:pt x="950" y="1397"/>
                      <a:pt x="950" y="1397"/>
                    </a:cubicBezTo>
                    <a:cubicBezTo>
                      <a:pt x="918" y="1397"/>
                      <a:pt x="888" y="1385"/>
                      <a:pt x="867" y="1366"/>
                    </a:cubicBezTo>
                    <a:cubicBezTo>
                      <a:pt x="844" y="1345"/>
                      <a:pt x="830" y="1317"/>
                      <a:pt x="830" y="1286"/>
                    </a:cubicBezTo>
                    <a:cubicBezTo>
                      <a:pt x="830" y="1266"/>
                      <a:pt x="830" y="1266"/>
                      <a:pt x="830" y="1266"/>
                    </a:cubicBezTo>
                    <a:cubicBezTo>
                      <a:pt x="830" y="1266"/>
                      <a:pt x="830" y="1266"/>
                      <a:pt x="830" y="1266"/>
                    </a:cubicBezTo>
                    <a:close/>
                    <a:moveTo>
                      <a:pt x="120" y="0"/>
                    </a:moveTo>
                    <a:cubicBezTo>
                      <a:pt x="120" y="0"/>
                      <a:pt x="120" y="0"/>
                      <a:pt x="120" y="0"/>
                    </a:cubicBezTo>
                    <a:cubicBezTo>
                      <a:pt x="541" y="0"/>
                      <a:pt x="541" y="0"/>
                      <a:pt x="541" y="0"/>
                    </a:cubicBezTo>
                    <a:cubicBezTo>
                      <a:pt x="573" y="0"/>
                      <a:pt x="603" y="11"/>
                      <a:pt x="625" y="30"/>
                    </a:cubicBezTo>
                    <a:cubicBezTo>
                      <a:pt x="648" y="52"/>
                      <a:pt x="661" y="79"/>
                      <a:pt x="661" y="110"/>
                    </a:cubicBezTo>
                    <a:cubicBezTo>
                      <a:pt x="661" y="437"/>
                      <a:pt x="661" y="437"/>
                      <a:pt x="661" y="437"/>
                    </a:cubicBezTo>
                    <a:cubicBezTo>
                      <a:pt x="661" y="438"/>
                      <a:pt x="661" y="438"/>
                      <a:pt x="661" y="438"/>
                    </a:cubicBezTo>
                    <a:cubicBezTo>
                      <a:pt x="661" y="439"/>
                      <a:pt x="661" y="439"/>
                      <a:pt x="661" y="439"/>
                    </a:cubicBezTo>
                    <a:cubicBezTo>
                      <a:pt x="661" y="493"/>
                      <a:pt x="661" y="493"/>
                      <a:pt x="661" y="493"/>
                    </a:cubicBezTo>
                    <a:cubicBezTo>
                      <a:pt x="661" y="524"/>
                      <a:pt x="648" y="553"/>
                      <a:pt x="625" y="573"/>
                    </a:cubicBezTo>
                    <a:cubicBezTo>
                      <a:pt x="603" y="593"/>
                      <a:pt x="573" y="605"/>
                      <a:pt x="541" y="605"/>
                    </a:cubicBezTo>
                    <a:cubicBezTo>
                      <a:pt x="366" y="605"/>
                      <a:pt x="366" y="605"/>
                      <a:pt x="366" y="605"/>
                    </a:cubicBezTo>
                    <a:cubicBezTo>
                      <a:pt x="366" y="644"/>
                      <a:pt x="366" y="644"/>
                      <a:pt x="366" y="644"/>
                    </a:cubicBezTo>
                    <a:cubicBezTo>
                      <a:pt x="366" y="664"/>
                      <a:pt x="350" y="680"/>
                      <a:pt x="330" y="680"/>
                    </a:cubicBezTo>
                    <a:cubicBezTo>
                      <a:pt x="311" y="680"/>
                      <a:pt x="295" y="664"/>
                      <a:pt x="295" y="644"/>
                    </a:cubicBezTo>
                    <a:cubicBezTo>
                      <a:pt x="295" y="605"/>
                      <a:pt x="295" y="605"/>
                      <a:pt x="295" y="605"/>
                    </a:cubicBezTo>
                    <a:cubicBezTo>
                      <a:pt x="120" y="605"/>
                      <a:pt x="120" y="605"/>
                      <a:pt x="120" y="605"/>
                    </a:cubicBezTo>
                    <a:cubicBezTo>
                      <a:pt x="88" y="605"/>
                      <a:pt x="58" y="593"/>
                      <a:pt x="36" y="573"/>
                    </a:cubicBezTo>
                    <a:cubicBezTo>
                      <a:pt x="14" y="553"/>
                      <a:pt x="0" y="524"/>
                      <a:pt x="0" y="493"/>
                    </a:cubicBezTo>
                    <a:cubicBezTo>
                      <a:pt x="0" y="439"/>
                      <a:pt x="0" y="439"/>
                      <a:pt x="0" y="439"/>
                    </a:cubicBezTo>
                    <a:cubicBezTo>
                      <a:pt x="0" y="438"/>
                      <a:pt x="0" y="438"/>
                      <a:pt x="0" y="438"/>
                    </a:cubicBezTo>
                    <a:cubicBezTo>
                      <a:pt x="0" y="437"/>
                      <a:pt x="0" y="437"/>
                      <a:pt x="0" y="437"/>
                    </a:cubicBezTo>
                    <a:cubicBezTo>
                      <a:pt x="0" y="110"/>
                      <a:pt x="0" y="110"/>
                      <a:pt x="0" y="110"/>
                    </a:cubicBezTo>
                    <a:cubicBezTo>
                      <a:pt x="0" y="79"/>
                      <a:pt x="14" y="52"/>
                      <a:pt x="36" y="31"/>
                    </a:cubicBezTo>
                    <a:cubicBezTo>
                      <a:pt x="36" y="30"/>
                      <a:pt x="36" y="30"/>
                      <a:pt x="36" y="30"/>
                    </a:cubicBezTo>
                    <a:cubicBezTo>
                      <a:pt x="58" y="11"/>
                      <a:pt x="87" y="0"/>
                      <a:pt x="120" y="0"/>
                    </a:cubicBezTo>
                    <a:cubicBezTo>
                      <a:pt x="120" y="0"/>
                      <a:pt x="120" y="0"/>
                      <a:pt x="120" y="0"/>
                    </a:cubicBezTo>
                    <a:close/>
                    <a:moveTo>
                      <a:pt x="541" y="71"/>
                    </a:moveTo>
                    <a:cubicBezTo>
                      <a:pt x="541" y="71"/>
                      <a:pt x="541" y="71"/>
                      <a:pt x="541" y="71"/>
                    </a:cubicBezTo>
                    <a:cubicBezTo>
                      <a:pt x="120" y="71"/>
                      <a:pt x="120" y="71"/>
                      <a:pt x="120" y="71"/>
                    </a:cubicBezTo>
                    <a:cubicBezTo>
                      <a:pt x="106" y="71"/>
                      <a:pt x="93" y="76"/>
                      <a:pt x="85" y="84"/>
                    </a:cubicBezTo>
                    <a:cubicBezTo>
                      <a:pt x="85" y="84"/>
                      <a:pt x="85" y="84"/>
                      <a:pt x="85" y="84"/>
                    </a:cubicBezTo>
                    <a:cubicBezTo>
                      <a:pt x="85" y="84"/>
                      <a:pt x="85" y="84"/>
                      <a:pt x="85" y="84"/>
                    </a:cubicBezTo>
                    <a:cubicBezTo>
                      <a:pt x="76" y="91"/>
                      <a:pt x="71" y="100"/>
                      <a:pt x="71" y="110"/>
                    </a:cubicBezTo>
                    <a:cubicBezTo>
                      <a:pt x="71" y="402"/>
                      <a:pt x="71" y="402"/>
                      <a:pt x="71" y="402"/>
                    </a:cubicBezTo>
                    <a:cubicBezTo>
                      <a:pt x="589" y="402"/>
                      <a:pt x="589" y="402"/>
                      <a:pt x="589" y="402"/>
                    </a:cubicBezTo>
                    <a:cubicBezTo>
                      <a:pt x="589" y="110"/>
                      <a:pt x="589" y="110"/>
                      <a:pt x="589" y="110"/>
                    </a:cubicBezTo>
                    <a:cubicBezTo>
                      <a:pt x="589" y="100"/>
                      <a:pt x="584" y="91"/>
                      <a:pt x="577" y="84"/>
                    </a:cubicBezTo>
                    <a:cubicBezTo>
                      <a:pt x="567" y="76"/>
                      <a:pt x="555" y="71"/>
                      <a:pt x="541" y="71"/>
                    </a:cubicBezTo>
                    <a:cubicBezTo>
                      <a:pt x="541" y="71"/>
                      <a:pt x="541" y="71"/>
                      <a:pt x="541" y="71"/>
                    </a:cubicBezTo>
                    <a:close/>
                    <a:moveTo>
                      <a:pt x="71" y="474"/>
                    </a:moveTo>
                    <a:cubicBezTo>
                      <a:pt x="71" y="474"/>
                      <a:pt x="71" y="474"/>
                      <a:pt x="71" y="474"/>
                    </a:cubicBezTo>
                    <a:cubicBezTo>
                      <a:pt x="71" y="493"/>
                      <a:pt x="71" y="493"/>
                      <a:pt x="71" y="493"/>
                    </a:cubicBezTo>
                    <a:cubicBezTo>
                      <a:pt x="71" y="503"/>
                      <a:pt x="76" y="513"/>
                      <a:pt x="85" y="520"/>
                    </a:cubicBezTo>
                    <a:cubicBezTo>
                      <a:pt x="93" y="528"/>
                      <a:pt x="106" y="533"/>
                      <a:pt x="120" y="533"/>
                    </a:cubicBezTo>
                    <a:cubicBezTo>
                      <a:pt x="541" y="533"/>
                      <a:pt x="541" y="533"/>
                      <a:pt x="541" y="533"/>
                    </a:cubicBezTo>
                    <a:cubicBezTo>
                      <a:pt x="555" y="533"/>
                      <a:pt x="567" y="528"/>
                      <a:pt x="577" y="520"/>
                    </a:cubicBezTo>
                    <a:cubicBezTo>
                      <a:pt x="584" y="513"/>
                      <a:pt x="589" y="503"/>
                      <a:pt x="589" y="493"/>
                    </a:cubicBezTo>
                    <a:cubicBezTo>
                      <a:pt x="589" y="474"/>
                      <a:pt x="589" y="474"/>
                      <a:pt x="589" y="474"/>
                    </a:cubicBezTo>
                    <a:cubicBezTo>
                      <a:pt x="71" y="474"/>
                      <a:pt x="71" y="474"/>
                      <a:pt x="71" y="474"/>
                    </a:cubicBezTo>
                    <a:cubicBezTo>
                      <a:pt x="71" y="474"/>
                      <a:pt x="71" y="474"/>
                      <a:pt x="71" y="474"/>
                    </a:cubicBezTo>
                    <a:close/>
                    <a:moveTo>
                      <a:pt x="902" y="1194"/>
                    </a:moveTo>
                    <a:cubicBezTo>
                      <a:pt x="902" y="1194"/>
                      <a:pt x="902" y="1194"/>
                      <a:pt x="902" y="1194"/>
                    </a:cubicBezTo>
                    <a:cubicBezTo>
                      <a:pt x="1420" y="1194"/>
                      <a:pt x="1420" y="1194"/>
                      <a:pt x="1420" y="1194"/>
                    </a:cubicBezTo>
                    <a:cubicBezTo>
                      <a:pt x="1420" y="903"/>
                      <a:pt x="1420" y="903"/>
                      <a:pt x="1420" y="903"/>
                    </a:cubicBezTo>
                    <a:cubicBezTo>
                      <a:pt x="1420" y="893"/>
                      <a:pt x="1416" y="883"/>
                      <a:pt x="1407" y="876"/>
                    </a:cubicBezTo>
                    <a:cubicBezTo>
                      <a:pt x="1398" y="869"/>
                      <a:pt x="1386" y="863"/>
                      <a:pt x="1371" y="863"/>
                    </a:cubicBezTo>
                    <a:cubicBezTo>
                      <a:pt x="950" y="863"/>
                      <a:pt x="950" y="863"/>
                      <a:pt x="950" y="863"/>
                    </a:cubicBezTo>
                    <a:cubicBezTo>
                      <a:pt x="937" y="863"/>
                      <a:pt x="925" y="867"/>
                      <a:pt x="916" y="875"/>
                    </a:cubicBezTo>
                    <a:cubicBezTo>
                      <a:pt x="915" y="876"/>
                      <a:pt x="915" y="876"/>
                      <a:pt x="915" y="876"/>
                    </a:cubicBezTo>
                    <a:cubicBezTo>
                      <a:pt x="907" y="883"/>
                      <a:pt x="902" y="893"/>
                      <a:pt x="902" y="903"/>
                    </a:cubicBezTo>
                    <a:cubicBezTo>
                      <a:pt x="902" y="1194"/>
                      <a:pt x="902" y="1194"/>
                      <a:pt x="902" y="1194"/>
                    </a:cubicBezTo>
                    <a:cubicBezTo>
                      <a:pt x="902" y="1194"/>
                      <a:pt x="902" y="1194"/>
                      <a:pt x="902" y="1194"/>
                    </a:cubicBezTo>
                    <a:close/>
                    <a:moveTo>
                      <a:pt x="1420" y="1266"/>
                    </a:moveTo>
                    <a:cubicBezTo>
                      <a:pt x="1420" y="1266"/>
                      <a:pt x="1420" y="1266"/>
                      <a:pt x="1420" y="1266"/>
                    </a:cubicBezTo>
                    <a:cubicBezTo>
                      <a:pt x="902" y="1266"/>
                      <a:pt x="902" y="1266"/>
                      <a:pt x="902" y="1266"/>
                    </a:cubicBezTo>
                    <a:cubicBezTo>
                      <a:pt x="902" y="1286"/>
                      <a:pt x="902" y="1286"/>
                      <a:pt x="902" y="1286"/>
                    </a:cubicBezTo>
                    <a:cubicBezTo>
                      <a:pt x="902" y="1296"/>
                      <a:pt x="907" y="1305"/>
                      <a:pt x="915" y="1312"/>
                    </a:cubicBezTo>
                    <a:cubicBezTo>
                      <a:pt x="924" y="1320"/>
                      <a:pt x="936" y="1325"/>
                      <a:pt x="950" y="1325"/>
                    </a:cubicBezTo>
                    <a:cubicBezTo>
                      <a:pt x="1371" y="1325"/>
                      <a:pt x="1371" y="1325"/>
                      <a:pt x="1371" y="1325"/>
                    </a:cubicBezTo>
                    <a:cubicBezTo>
                      <a:pt x="1386" y="1325"/>
                      <a:pt x="1398" y="1320"/>
                      <a:pt x="1407" y="1312"/>
                    </a:cubicBezTo>
                    <a:cubicBezTo>
                      <a:pt x="1416" y="1305"/>
                      <a:pt x="1420" y="1296"/>
                      <a:pt x="1420" y="1286"/>
                    </a:cubicBezTo>
                    <a:cubicBezTo>
                      <a:pt x="1420" y="1266"/>
                      <a:pt x="1420" y="1266"/>
                      <a:pt x="1420" y="1266"/>
                    </a:cubicBezTo>
                    <a:cubicBezTo>
                      <a:pt x="1420" y="1266"/>
                      <a:pt x="1420" y="1266"/>
                      <a:pt x="1420" y="1266"/>
                    </a:cubicBezTo>
                    <a:close/>
                    <a:moveTo>
                      <a:pt x="295" y="890"/>
                    </a:moveTo>
                    <a:cubicBezTo>
                      <a:pt x="295" y="890"/>
                      <a:pt x="295" y="890"/>
                      <a:pt x="295" y="890"/>
                    </a:cubicBezTo>
                    <a:cubicBezTo>
                      <a:pt x="295" y="869"/>
                      <a:pt x="311" y="853"/>
                      <a:pt x="330" y="853"/>
                    </a:cubicBezTo>
                    <a:cubicBezTo>
                      <a:pt x="350" y="853"/>
                      <a:pt x="366" y="869"/>
                      <a:pt x="366" y="890"/>
                    </a:cubicBezTo>
                    <a:cubicBezTo>
                      <a:pt x="366" y="935"/>
                      <a:pt x="366" y="935"/>
                      <a:pt x="366" y="935"/>
                    </a:cubicBezTo>
                    <a:cubicBezTo>
                      <a:pt x="366" y="955"/>
                      <a:pt x="350" y="971"/>
                      <a:pt x="330" y="971"/>
                    </a:cubicBezTo>
                    <a:cubicBezTo>
                      <a:pt x="311" y="971"/>
                      <a:pt x="295" y="955"/>
                      <a:pt x="295" y="935"/>
                    </a:cubicBezTo>
                    <a:cubicBezTo>
                      <a:pt x="295" y="890"/>
                      <a:pt x="295" y="890"/>
                      <a:pt x="295" y="890"/>
                    </a:cubicBezTo>
                    <a:cubicBezTo>
                      <a:pt x="295" y="890"/>
                      <a:pt x="295" y="890"/>
                      <a:pt x="295" y="890"/>
                    </a:cubicBezTo>
                    <a:close/>
                    <a:moveTo>
                      <a:pt x="295" y="746"/>
                    </a:moveTo>
                    <a:cubicBezTo>
                      <a:pt x="295" y="746"/>
                      <a:pt x="295" y="746"/>
                      <a:pt x="295" y="746"/>
                    </a:cubicBezTo>
                    <a:cubicBezTo>
                      <a:pt x="295" y="727"/>
                      <a:pt x="311" y="710"/>
                      <a:pt x="330" y="710"/>
                    </a:cubicBezTo>
                    <a:cubicBezTo>
                      <a:pt x="350" y="710"/>
                      <a:pt x="366" y="727"/>
                      <a:pt x="366" y="746"/>
                    </a:cubicBezTo>
                    <a:cubicBezTo>
                      <a:pt x="366" y="793"/>
                      <a:pt x="366" y="793"/>
                      <a:pt x="366" y="793"/>
                    </a:cubicBezTo>
                    <a:cubicBezTo>
                      <a:pt x="366" y="812"/>
                      <a:pt x="350" y="829"/>
                      <a:pt x="330" y="829"/>
                    </a:cubicBezTo>
                    <a:cubicBezTo>
                      <a:pt x="311" y="829"/>
                      <a:pt x="295" y="812"/>
                      <a:pt x="295" y="793"/>
                    </a:cubicBezTo>
                    <a:cubicBezTo>
                      <a:pt x="295" y="746"/>
                      <a:pt x="295" y="746"/>
                      <a:pt x="295" y="746"/>
                    </a:cubicBezTo>
                    <a:cubicBezTo>
                      <a:pt x="295" y="746"/>
                      <a:pt x="295" y="746"/>
                      <a:pt x="295" y="746"/>
                    </a:cubicBezTo>
                    <a:close/>
                    <a:moveTo>
                      <a:pt x="295" y="1031"/>
                    </a:moveTo>
                    <a:cubicBezTo>
                      <a:pt x="295" y="1031"/>
                      <a:pt x="295" y="1031"/>
                      <a:pt x="295" y="1031"/>
                    </a:cubicBezTo>
                    <a:cubicBezTo>
                      <a:pt x="295" y="1012"/>
                      <a:pt x="311" y="996"/>
                      <a:pt x="330" y="996"/>
                    </a:cubicBezTo>
                    <a:cubicBezTo>
                      <a:pt x="350" y="996"/>
                      <a:pt x="366" y="1012"/>
                      <a:pt x="366" y="1031"/>
                    </a:cubicBezTo>
                    <a:cubicBezTo>
                      <a:pt x="366" y="1078"/>
                      <a:pt x="366" y="1078"/>
                      <a:pt x="366" y="1078"/>
                    </a:cubicBezTo>
                    <a:cubicBezTo>
                      <a:pt x="366" y="1098"/>
                      <a:pt x="350" y="1114"/>
                      <a:pt x="330" y="1114"/>
                    </a:cubicBezTo>
                    <a:cubicBezTo>
                      <a:pt x="311" y="1114"/>
                      <a:pt x="295" y="1098"/>
                      <a:pt x="295" y="1078"/>
                    </a:cubicBezTo>
                    <a:cubicBezTo>
                      <a:pt x="295" y="1031"/>
                      <a:pt x="295" y="1031"/>
                      <a:pt x="295" y="1031"/>
                    </a:cubicBezTo>
                    <a:cubicBezTo>
                      <a:pt x="295" y="1031"/>
                      <a:pt x="295" y="1031"/>
                      <a:pt x="295" y="1031"/>
                    </a:cubicBezTo>
                    <a:close/>
                    <a:moveTo>
                      <a:pt x="536" y="1194"/>
                    </a:moveTo>
                    <a:cubicBezTo>
                      <a:pt x="536" y="1194"/>
                      <a:pt x="536" y="1194"/>
                      <a:pt x="536" y="1194"/>
                    </a:cubicBezTo>
                    <a:cubicBezTo>
                      <a:pt x="556" y="1194"/>
                      <a:pt x="573" y="1211"/>
                      <a:pt x="573" y="1230"/>
                    </a:cubicBezTo>
                    <a:cubicBezTo>
                      <a:pt x="573" y="1250"/>
                      <a:pt x="556" y="1266"/>
                      <a:pt x="536" y="1266"/>
                    </a:cubicBezTo>
                    <a:cubicBezTo>
                      <a:pt x="490" y="1266"/>
                      <a:pt x="490" y="1266"/>
                      <a:pt x="490" y="1266"/>
                    </a:cubicBezTo>
                    <a:cubicBezTo>
                      <a:pt x="470" y="1266"/>
                      <a:pt x="454" y="1250"/>
                      <a:pt x="454" y="1230"/>
                    </a:cubicBezTo>
                    <a:cubicBezTo>
                      <a:pt x="454" y="1211"/>
                      <a:pt x="470" y="1194"/>
                      <a:pt x="490" y="1194"/>
                    </a:cubicBezTo>
                    <a:cubicBezTo>
                      <a:pt x="536" y="1194"/>
                      <a:pt x="536" y="1194"/>
                      <a:pt x="536" y="1194"/>
                    </a:cubicBezTo>
                    <a:cubicBezTo>
                      <a:pt x="536" y="1194"/>
                      <a:pt x="536" y="1194"/>
                      <a:pt x="536" y="1194"/>
                    </a:cubicBezTo>
                    <a:close/>
                    <a:moveTo>
                      <a:pt x="677" y="1194"/>
                    </a:moveTo>
                    <a:cubicBezTo>
                      <a:pt x="677" y="1194"/>
                      <a:pt x="677" y="1194"/>
                      <a:pt x="677" y="1194"/>
                    </a:cubicBezTo>
                    <a:cubicBezTo>
                      <a:pt x="696" y="1194"/>
                      <a:pt x="712" y="1211"/>
                      <a:pt x="712" y="1230"/>
                    </a:cubicBezTo>
                    <a:cubicBezTo>
                      <a:pt x="712" y="1250"/>
                      <a:pt x="696" y="1266"/>
                      <a:pt x="677" y="1266"/>
                    </a:cubicBezTo>
                    <a:cubicBezTo>
                      <a:pt x="630" y="1266"/>
                      <a:pt x="630" y="1266"/>
                      <a:pt x="630" y="1266"/>
                    </a:cubicBezTo>
                    <a:cubicBezTo>
                      <a:pt x="610" y="1266"/>
                      <a:pt x="595" y="1250"/>
                      <a:pt x="595" y="1230"/>
                    </a:cubicBezTo>
                    <a:cubicBezTo>
                      <a:pt x="595" y="1211"/>
                      <a:pt x="610" y="1194"/>
                      <a:pt x="630" y="1194"/>
                    </a:cubicBezTo>
                    <a:cubicBezTo>
                      <a:pt x="677" y="1194"/>
                      <a:pt x="677" y="1194"/>
                      <a:pt x="677" y="1194"/>
                    </a:cubicBezTo>
                    <a:cubicBezTo>
                      <a:pt x="677" y="1194"/>
                      <a:pt x="677" y="1194"/>
                      <a:pt x="677" y="1194"/>
                    </a:cubicBezTo>
                    <a:close/>
                    <a:moveTo>
                      <a:pt x="295" y="1164"/>
                    </a:moveTo>
                    <a:cubicBezTo>
                      <a:pt x="295" y="1164"/>
                      <a:pt x="295" y="1164"/>
                      <a:pt x="295" y="1164"/>
                    </a:cubicBezTo>
                    <a:cubicBezTo>
                      <a:pt x="295" y="1144"/>
                      <a:pt x="311" y="1129"/>
                      <a:pt x="330" y="1129"/>
                    </a:cubicBezTo>
                    <a:cubicBezTo>
                      <a:pt x="350" y="1129"/>
                      <a:pt x="366" y="1144"/>
                      <a:pt x="366" y="1164"/>
                    </a:cubicBezTo>
                    <a:cubicBezTo>
                      <a:pt x="366" y="1194"/>
                      <a:pt x="366" y="1194"/>
                      <a:pt x="366" y="1194"/>
                    </a:cubicBezTo>
                    <a:cubicBezTo>
                      <a:pt x="396" y="1194"/>
                      <a:pt x="396" y="1194"/>
                      <a:pt x="396" y="1194"/>
                    </a:cubicBezTo>
                    <a:cubicBezTo>
                      <a:pt x="416" y="1194"/>
                      <a:pt x="433" y="1211"/>
                      <a:pt x="433" y="1230"/>
                    </a:cubicBezTo>
                    <a:cubicBezTo>
                      <a:pt x="433" y="1250"/>
                      <a:pt x="416" y="1266"/>
                      <a:pt x="396" y="1266"/>
                    </a:cubicBezTo>
                    <a:cubicBezTo>
                      <a:pt x="333" y="1266"/>
                      <a:pt x="333" y="1266"/>
                      <a:pt x="333" y="1266"/>
                    </a:cubicBezTo>
                    <a:cubicBezTo>
                      <a:pt x="330" y="1266"/>
                      <a:pt x="330" y="1266"/>
                      <a:pt x="330" y="1266"/>
                    </a:cubicBezTo>
                    <a:cubicBezTo>
                      <a:pt x="317" y="1266"/>
                      <a:pt x="305" y="1260"/>
                      <a:pt x="299" y="1249"/>
                    </a:cubicBezTo>
                    <a:cubicBezTo>
                      <a:pt x="299" y="1248"/>
                      <a:pt x="299" y="1248"/>
                      <a:pt x="299" y="1248"/>
                    </a:cubicBezTo>
                    <a:cubicBezTo>
                      <a:pt x="299" y="1248"/>
                      <a:pt x="299" y="1248"/>
                      <a:pt x="299" y="1248"/>
                    </a:cubicBezTo>
                    <a:cubicBezTo>
                      <a:pt x="299" y="1247"/>
                      <a:pt x="299" y="1247"/>
                      <a:pt x="299" y="1247"/>
                    </a:cubicBezTo>
                    <a:cubicBezTo>
                      <a:pt x="299" y="1246"/>
                      <a:pt x="299" y="1246"/>
                      <a:pt x="299" y="1246"/>
                    </a:cubicBezTo>
                    <a:cubicBezTo>
                      <a:pt x="298" y="1246"/>
                      <a:pt x="298" y="1246"/>
                      <a:pt x="298" y="1246"/>
                    </a:cubicBezTo>
                    <a:cubicBezTo>
                      <a:pt x="298" y="1246"/>
                      <a:pt x="298" y="1246"/>
                      <a:pt x="298" y="1246"/>
                    </a:cubicBezTo>
                    <a:cubicBezTo>
                      <a:pt x="298" y="1245"/>
                      <a:pt x="298" y="1245"/>
                      <a:pt x="298" y="1245"/>
                    </a:cubicBezTo>
                    <a:cubicBezTo>
                      <a:pt x="298" y="1245"/>
                      <a:pt x="298" y="1245"/>
                      <a:pt x="298" y="1245"/>
                    </a:cubicBezTo>
                    <a:cubicBezTo>
                      <a:pt x="297" y="1245"/>
                      <a:pt x="297" y="1245"/>
                      <a:pt x="297" y="1245"/>
                    </a:cubicBezTo>
                    <a:cubicBezTo>
                      <a:pt x="297" y="1244"/>
                      <a:pt x="297" y="1244"/>
                      <a:pt x="297" y="1244"/>
                    </a:cubicBezTo>
                    <a:cubicBezTo>
                      <a:pt x="296" y="1243"/>
                      <a:pt x="296" y="1243"/>
                      <a:pt x="296" y="1243"/>
                    </a:cubicBezTo>
                    <a:cubicBezTo>
                      <a:pt x="296" y="1242"/>
                      <a:pt x="296" y="1242"/>
                      <a:pt x="296" y="1242"/>
                    </a:cubicBezTo>
                    <a:cubicBezTo>
                      <a:pt x="296" y="1241"/>
                      <a:pt x="296" y="1241"/>
                      <a:pt x="296" y="1241"/>
                    </a:cubicBezTo>
                    <a:cubicBezTo>
                      <a:pt x="295" y="1240"/>
                      <a:pt x="295" y="1240"/>
                      <a:pt x="295" y="1240"/>
                    </a:cubicBezTo>
                    <a:cubicBezTo>
                      <a:pt x="295" y="1240"/>
                      <a:pt x="295" y="1240"/>
                      <a:pt x="295" y="1240"/>
                    </a:cubicBezTo>
                    <a:cubicBezTo>
                      <a:pt x="295" y="1239"/>
                      <a:pt x="295" y="1239"/>
                      <a:pt x="295" y="1239"/>
                    </a:cubicBezTo>
                    <a:cubicBezTo>
                      <a:pt x="295" y="1238"/>
                      <a:pt x="295" y="1238"/>
                      <a:pt x="295" y="1238"/>
                    </a:cubicBezTo>
                    <a:cubicBezTo>
                      <a:pt x="295" y="1237"/>
                      <a:pt x="295" y="1237"/>
                      <a:pt x="295" y="1237"/>
                    </a:cubicBezTo>
                    <a:cubicBezTo>
                      <a:pt x="295" y="1237"/>
                      <a:pt x="295" y="1237"/>
                      <a:pt x="295" y="1237"/>
                    </a:cubicBezTo>
                    <a:cubicBezTo>
                      <a:pt x="295" y="1236"/>
                      <a:pt x="295" y="1236"/>
                      <a:pt x="295" y="1236"/>
                    </a:cubicBezTo>
                    <a:cubicBezTo>
                      <a:pt x="295" y="1236"/>
                      <a:pt x="295" y="1236"/>
                      <a:pt x="295" y="1236"/>
                    </a:cubicBezTo>
                    <a:cubicBezTo>
                      <a:pt x="295" y="1235"/>
                      <a:pt x="295" y="1235"/>
                      <a:pt x="295" y="1235"/>
                    </a:cubicBezTo>
                    <a:cubicBezTo>
                      <a:pt x="295" y="1234"/>
                      <a:pt x="295" y="1234"/>
                      <a:pt x="295" y="1234"/>
                    </a:cubicBezTo>
                    <a:cubicBezTo>
                      <a:pt x="295" y="1233"/>
                      <a:pt x="295" y="1233"/>
                      <a:pt x="295" y="1233"/>
                    </a:cubicBezTo>
                    <a:cubicBezTo>
                      <a:pt x="295" y="1232"/>
                      <a:pt x="295" y="1232"/>
                      <a:pt x="295" y="1232"/>
                    </a:cubicBezTo>
                    <a:cubicBezTo>
                      <a:pt x="295" y="1232"/>
                      <a:pt x="295" y="1232"/>
                      <a:pt x="295" y="1232"/>
                    </a:cubicBezTo>
                    <a:cubicBezTo>
                      <a:pt x="295" y="1231"/>
                      <a:pt x="295" y="1231"/>
                      <a:pt x="295" y="1231"/>
                    </a:cubicBezTo>
                    <a:cubicBezTo>
                      <a:pt x="295" y="1231"/>
                      <a:pt x="295" y="1231"/>
                      <a:pt x="295" y="1231"/>
                    </a:cubicBezTo>
                    <a:cubicBezTo>
                      <a:pt x="295" y="1230"/>
                      <a:pt x="295" y="1230"/>
                      <a:pt x="295" y="1230"/>
                    </a:cubicBezTo>
                    <a:cubicBezTo>
                      <a:pt x="295" y="1230"/>
                      <a:pt x="295" y="1230"/>
                      <a:pt x="295" y="1230"/>
                    </a:cubicBezTo>
                    <a:cubicBezTo>
                      <a:pt x="295" y="1164"/>
                      <a:pt x="295" y="1164"/>
                      <a:pt x="295" y="1164"/>
                    </a:cubicBezTo>
                    <a:cubicBezTo>
                      <a:pt x="295" y="1164"/>
                      <a:pt x="295" y="1164"/>
                      <a:pt x="295" y="1164"/>
                    </a:cubicBez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39" name="组合 38"/>
            <p:cNvGrpSpPr/>
            <p:nvPr/>
          </p:nvGrpSpPr>
          <p:grpSpPr>
            <a:xfrm>
              <a:off x="3418230" y="1970321"/>
              <a:ext cx="397271" cy="396364"/>
              <a:chOff x="1855787" y="2568158"/>
              <a:chExt cx="1139825" cy="1137224"/>
            </a:xfrm>
            <a:solidFill>
              <a:schemeClr val="bg1"/>
            </a:solidFill>
          </p:grpSpPr>
          <p:sp>
            <p:nvSpPr>
              <p:cNvPr id="40" name="任意多边形 9"/>
              <p:cNvSpPr/>
              <p:nvPr/>
            </p:nvSpPr>
            <p:spPr bwMode="auto">
              <a:xfrm>
                <a:off x="2022261" y="2573360"/>
                <a:ext cx="333468" cy="274682"/>
              </a:xfrm>
              <a:custGeom>
                <a:avLst/>
                <a:gdLst>
                  <a:gd name="T0" fmla="*/ 0 w 308"/>
                  <a:gd name="T1" fmla="*/ 254 h 254"/>
                  <a:gd name="T2" fmla="*/ 308 w 308"/>
                  <a:gd name="T3" fmla="*/ 0 h 254"/>
                  <a:gd name="T4" fmla="*/ 237 w 308"/>
                  <a:gd name="T5" fmla="*/ 136 h 254"/>
                  <a:gd name="T6" fmla="*/ 146 w 308"/>
                  <a:gd name="T7" fmla="*/ 203 h 254"/>
                  <a:gd name="T8" fmla="*/ 0 w 308"/>
                  <a:gd name="T9" fmla="*/ 254 h 254"/>
                  <a:gd name="T10" fmla="*/ 0 w 308"/>
                  <a:gd name="T11" fmla="*/ 254 h 254"/>
                  <a:gd name="T12" fmla="*/ 0 w 308"/>
                  <a:gd name="T13" fmla="*/ 254 h 254"/>
                  <a:gd name="T14" fmla="*/ 0 w 308"/>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254">
                    <a:moveTo>
                      <a:pt x="0" y="254"/>
                    </a:moveTo>
                    <a:cubicBezTo>
                      <a:pt x="0" y="254"/>
                      <a:pt x="69" y="40"/>
                      <a:pt x="308" y="0"/>
                    </a:cubicBezTo>
                    <a:cubicBezTo>
                      <a:pt x="308" y="0"/>
                      <a:pt x="272" y="53"/>
                      <a:pt x="237" y="136"/>
                    </a:cubicBezTo>
                    <a:cubicBezTo>
                      <a:pt x="237" y="136"/>
                      <a:pt x="163" y="128"/>
                      <a:pt x="146" y="203"/>
                    </a:cubicBezTo>
                    <a:cubicBezTo>
                      <a:pt x="146" y="203"/>
                      <a:pt x="68" y="217"/>
                      <a:pt x="0" y="254"/>
                    </a:cubicBezTo>
                    <a:cubicBezTo>
                      <a:pt x="0" y="254"/>
                      <a:pt x="0" y="254"/>
                      <a:pt x="0" y="254"/>
                    </a:cubicBezTo>
                    <a:moveTo>
                      <a:pt x="0" y="254"/>
                    </a:moveTo>
                    <a:cubicBezTo>
                      <a:pt x="0" y="254"/>
                      <a:pt x="0" y="254"/>
                      <a:pt x="0" y="2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1" name="任意多边形 10"/>
              <p:cNvSpPr/>
              <p:nvPr/>
            </p:nvSpPr>
            <p:spPr bwMode="auto">
              <a:xfrm>
                <a:off x="1967116" y="2839718"/>
                <a:ext cx="306416" cy="390173"/>
              </a:xfrm>
              <a:custGeom>
                <a:avLst/>
                <a:gdLst>
                  <a:gd name="T0" fmla="*/ 199 w 283"/>
                  <a:gd name="T1" fmla="*/ 0 h 361"/>
                  <a:gd name="T2" fmla="*/ 34 w 283"/>
                  <a:gd name="T3" fmla="*/ 69 h 361"/>
                  <a:gd name="T4" fmla="*/ 81 w 283"/>
                  <a:gd name="T5" fmla="*/ 343 h 361"/>
                  <a:gd name="T6" fmla="*/ 249 w 283"/>
                  <a:gd name="T7" fmla="*/ 353 h 361"/>
                  <a:gd name="T8" fmla="*/ 283 w 283"/>
                  <a:gd name="T9" fmla="*/ 274 h 361"/>
                  <a:gd name="T10" fmla="*/ 252 w 283"/>
                  <a:gd name="T11" fmla="*/ 53 h 361"/>
                  <a:gd name="T12" fmla="*/ 199 w 283"/>
                  <a:gd name="T13" fmla="*/ 0 h 361"/>
                  <a:gd name="T14" fmla="*/ 199 w 283"/>
                  <a:gd name="T15" fmla="*/ 0 h 361"/>
                  <a:gd name="T16" fmla="*/ 199 w 283"/>
                  <a:gd name="T17" fmla="*/ 0 h 361"/>
                  <a:gd name="T18" fmla="*/ 199 w 283"/>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61">
                    <a:moveTo>
                      <a:pt x="199" y="0"/>
                    </a:moveTo>
                    <a:cubicBezTo>
                      <a:pt x="199" y="0"/>
                      <a:pt x="98" y="21"/>
                      <a:pt x="34" y="69"/>
                    </a:cubicBezTo>
                    <a:cubicBezTo>
                      <a:pt x="34" y="69"/>
                      <a:pt x="0" y="210"/>
                      <a:pt x="81" y="343"/>
                    </a:cubicBezTo>
                    <a:cubicBezTo>
                      <a:pt x="81" y="343"/>
                      <a:pt x="165" y="361"/>
                      <a:pt x="249" y="353"/>
                    </a:cubicBezTo>
                    <a:cubicBezTo>
                      <a:pt x="249" y="353"/>
                      <a:pt x="249" y="300"/>
                      <a:pt x="283" y="274"/>
                    </a:cubicBezTo>
                    <a:cubicBezTo>
                      <a:pt x="283" y="274"/>
                      <a:pt x="241" y="167"/>
                      <a:pt x="252" y="53"/>
                    </a:cubicBezTo>
                    <a:cubicBezTo>
                      <a:pt x="252" y="53"/>
                      <a:pt x="209" y="43"/>
                      <a:pt x="199" y="0"/>
                    </a:cubicBezTo>
                    <a:cubicBezTo>
                      <a:pt x="199" y="0"/>
                      <a:pt x="199" y="0"/>
                      <a:pt x="199" y="0"/>
                    </a:cubicBezTo>
                    <a:moveTo>
                      <a:pt x="199" y="0"/>
                    </a:moveTo>
                    <a:cubicBezTo>
                      <a:pt x="199" y="0"/>
                      <a:pt x="199" y="0"/>
                      <a:pt x="19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2" name="任意多边形 11"/>
              <p:cNvSpPr/>
              <p:nvPr/>
            </p:nvSpPr>
            <p:spPr bwMode="auto">
              <a:xfrm>
                <a:off x="2091972" y="3263186"/>
                <a:ext cx="383930" cy="178439"/>
              </a:xfrm>
              <a:custGeom>
                <a:avLst/>
                <a:gdLst>
                  <a:gd name="T0" fmla="*/ 0 w 355"/>
                  <a:gd name="T1" fmla="*/ 0 h 165"/>
                  <a:gd name="T2" fmla="*/ 355 w 355"/>
                  <a:gd name="T3" fmla="*/ 142 h 165"/>
                  <a:gd name="T4" fmla="*/ 248 w 355"/>
                  <a:gd name="T5" fmla="*/ 32 h 165"/>
                  <a:gd name="T6" fmla="*/ 156 w 355"/>
                  <a:gd name="T7" fmla="*/ 0 h 165"/>
                  <a:gd name="T8" fmla="*/ 0 w 355"/>
                  <a:gd name="T9" fmla="*/ 0 h 165"/>
                  <a:gd name="T10" fmla="*/ 0 w 355"/>
                  <a:gd name="T11" fmla="*/ 0 h 165"/>
                  <a:gd name="T12" fmla="*/ 0 w 355"/>
                  <a:gd name="T13" fmla="*/ 0 h 165"/>
                  <a:gd name="T14" fmla="*/ 0 w 355"/>
                  <a:gd name="T15" fmla="*/ 0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165">
                    <a:moveTo>
                      <a:pt x="0" y="0"/>
                    </a:moveTo>
                    <a:cubicBezTo>
                      <a:pt x="0" y="0"/>
                      <a:pt x="107" y="165"/>
                      <a:pt x="355" y="142"/>
                    </a:cubicBezTo>
                    <a:cubicBezTo>
                      <a:pt x="355" y="142"/>
                      <a:pt x="267" y="59"/>
                      <a:pt x="248" y="32"/>
                    </a:cubicBezTo>
                    <a:cubicBezTo>
                      <a:pt x="248" y="32"/>
                      <a:pt x="179" y="49"/>
                      <a:pt x="156" y="0"/>
                    </a:cubicBezTo>
                    <a:cubicBezTo>
                      <a:pt x="156" y="0"/>
                      <a:pt x="66" y="14"/>
                      <a:pt x="0" y="0"/>
                    </a:cubicBezTo>
                    <a:cubicBezTo>
                      <a:pt x="0" y="0"/>
                      <a:pt x="0" y="0"/>
                      <a:pt x="0" y="0"/>
                    </a:cubicBezTo>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3" name="任意多边形 12"/>
              <p:cNvSpPr/>
              <p:nvPr/>
            </p:nvSpPr>
            <p:spPr bwMode="auto">
              <a:xfrm>
                <a:off x="2397867" y="3011394"/>
                <a:ext cx="419306" cy="393294"/>
              </a:xfrm>
              <a:custGeom>
                <a:avLst/>
                <a:gdLst>
                  <a:gd name="T0" fmla="*/ 0 w 387"/>
                  <a:gd name="T1" fmla="*/ 239 h 364"/>
                  <a:gd name="T2" fmla="*/ 24 w 387"/>
                  <a:gd name="T3" fmla="*/ 190 h 364"/>
                  <a:gd name="T4" fmla="*/ 246 w 387"/>
                  <a:gd name="T5" fmla="*/ 13 h 364"/>
                  <a:gd name="T6" fmla="*/ 292 w 387"/>
                  <a:gd name="T7" fmla="*/ 0 h 364"/>
                  <a:gd name="T8" fmla="*/ 387 w 387"/>
                  <a:gd name="T9" fmla="*/ 138 h 364"/>
                  <a:gd name="T10" fmla="*/ 133 w 387"/>
                  <a:gd name="T11" fmla="*/ 364 h 364"/>
                  <a:gd name="T12" fmla="*/ 0 w 387"/>
                  <a:gd name="T13" fmla="*/ 239 h 364"/>
                  <a:gd name="T14" fmla="*/ 0 w 387"/>
                  <a:gd name="T15" fmla="*/ 239 h 364"/>
                  <a:gd name="T16" fmla="*/ 0 w 387"/>
                  <a:gd name="T17" fmla="*/ 239 h 364"/>
                  <a:gd name="T18" fmla="*/ 0 w 387"/>
                  <a:gd name="T19" fmla="*/ 23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64">
                    <a:moveTo>
                      <a:pt x="0" y="239"/>
                    </a:moveTo>
                    <a:cubicBezTo>
                      <a:pt x="0" y="239"/>
                      <a:pt x="17" y="232"/>
                      <a:pt x="24" y="190"/>
                    </a:cubicBezTo>
                    <a:cubicBezTo>
                      <a:pt x="24" y="190"/>
                      <a:pt x="161" y="142"/>
                      <a:pt x="246" y="13"/>
                    </a:cubicBezTo>
                    <a:cubicBezTo>
                      <a:pt x="246" y="13"/>
                      <a:pt x="273" y="15"/>
                      <a:pt x="292" y="0"/>
                    </a:cubicBezTo>
                    <a:cubicBezTo>
                      <a:pt x="292" y="0"/>
                      <a:pt x="356" y="60"/>
                      <a:pt x="387" y="138"/>
                    </a:cubicBezTo>
                    <a:cubicBezTo>
                      <a:pt x="387" y="138"/>
                      <a:pt x="327" y="309"/>
                      <a:pt x="133" y="364"/>
                    </a:cubicBezTo>
                    <a:cubicBezTo>
                      <a:pt x="133" y="364"/>
                      <a:pt x="45" y="307"/>
                      <a:pt x="0" y="239"/>
                    </a:cubicBezTo>
                    <a:cubicBezTo>
                      <a:pt x="0" y="239"/>
                      <a:pt x="0" y="239"/>
                      <a:pt x="0" y="239"/>
                    </a:cubicBezTo>
                    <a:moveTo>
                      <a:pt x="0" y="239"/>
                    </a:moveTo>
                    <a:cubicBezTo>
                      <a:pt x="0" y="239"/>
                      <a:pt x="0" y="239"/>
                      <a:pt x="0" y="23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4" name="任意多边形 13"/>
              <p:cNvSpPr/>
              <p:nvPr/>
            </p:nvSpPr>
            <p:spPr bwMode="auto">
              <a:xfrm>
                <a:off x="2745381" y="2762724"/>
                <a:ext cx="143063" cy="333988"/>
              </a:xfrm>
              <a:custGeom>
                <a:avLst/>
                <a:gdLst>
                  <a:gd name="T0" fmla="*/ 31 w 132"/>
                  <a:gd name="T1" fmla="*/ 0 h 309"/>
                  <a:gd name="T2" fmla="*/ 86 w 132"/>
                  <a:gd name="T3" fmla="*/ 309 h 309"/>
                  <a:gd name="T4" fmla="*/ 3 w 132"/>
                  <a:gd name="T5" fmla="*/ 199 h 309"/>
                  <a:gd name="T6" fmla="*/ 0 w 132"/>
                  <a:gd name="T7" fmla="*/ 116 h 309"/>
                  <a:gd name="T8" fmla="*/ 31 w 132"/>
                  <a:gd name="T9" fmla="*/ 0 h 309"/>
                  <a:gd name="T10" fmla="*/ 31 w 132"/>
                  <a:gd name="T11" fmla="*/ 0 h 309"/>
                  <a:gd name="T12" fmla="*/ 31 w 132"/>
                  <a:gd name="T13" fmla="*/ 0 h 309"/>
                  <a:gd name="T14" fmla="*/ 31 w 132"/>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9">
                    <a:moveTo>
                      <a:pt x="31" y="0"/>
                    </a:moveTo>
                    <a:cubicBezTo>
                      <a:pt x="31" y="0"/>
                      <a:pt x="132" y="115"/>
                      <a:pt x="86" y="309"/>
                    </a:cubicBezTo>
                    <a:cubicBezTo>
                      <a:pt x="86" y="309"/>
                      <a:pt x="31" y="220"/>
                      <a:pt x="3" y="199"/>
                    </a:cubicBezTo>
                    <a:cubicBezTo>
                      <a:pt x="3" y="199"/>
                      <a:pt x="28" y="151"/>
                      <a:pt x="0" y="116"/>
                    </a:cubicBezTo>
                    <a:cubicBezTo>
                      <a:pt x="0" y="116"/>
                      <a:pt x="26" y="64"/>
                      <a:pt x="31" y="0"/>
                    </a:cubicBezTo>
                    <a:cubicBezTo>
                      <a:pt x="31" y="0"/>
                      <a:pt x="31" y="0"/>
                      <a:pt x="31" y="0"/>
                    </a:cubicBezTo>
                    <a:moveTo>
                      <a:pt x="31" y="0"/>
                    </a:move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5" name="任意多边形 14"/>
              <p:cNvSpPr/>
              <p:nvPr/>
            </p:nvSpPr>
            <p:spPr bwMode="auto">
              <a:xfrm>
                <a:off x="2323474" y="2568158"/>
                <a:ext cx="418786" cy="297052"/>
              </a:xfrm>
              <a:custGeom>
                <a:avLst/>
                <a:gdLst>
                  <a:gd name="T0" fmla="*/ 0 w 387"/>
                  <a:gd name="T1" fmla="*/ 154 h 275"/>
                  <a:gd name="T2" fmla="*/ 30 w 387"/>
                  <a:gd name="T3" fmla="*/ 200 h 275"/>
                  <a:gd name="T4" fmla="*/ 262 w 387"/>
                  <a:gd name="T5" fmla="*/ 275 h 275"/>
                  <a:gd name="T6" fmla="*/ 356 w 387"/>
                  <a:gd name="T7" fmla="*/ 265 h 275"/>
                  <a:gd name="T8" fmla="*/ 387 w 387"/>
                  <a:gd name="T9" fmla="*/ 131 h 275"/>
                  <a:gd name="T10" fmla="*/ 91 w 387"/>
                  <a:gd name="T11" fmla="*/ 0 h 275"/>
                  <a:gd name="T12" fmla="*/ 0 w 387"/>
                  <a:gd name="T13" fmla="*/ 154 h 275"/>
                  <a:gd name="T14" fmla="*/ 0 w 387"/>
                  <a:gd name="T15" fmla="*/ 154 h 275"/>
                  <a:gd name="T16" fmla="*/ 0 w 387"/>
                  <a:gd name="T17" fmla="*/ 154 h 275"/>
                  <a:gd name="T18" fmla="*/ 0 w 387"/>
                  <a:gd name="T19" fmla="*/ 15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275">
                    <a:moveTo>
                      <a:pt x="0" y="154"/>
                    </a:moveTo>
                    <a:cubicBezTo>
                      <a:pt x="0" y="154"/>
                      <a:pt x="29" y="178"/>
                      <a:pt x="30" y="200"/>
                    </a:cubicBezTo>
                    <a:cubicBezTo>
                      <a:pt x="30" y="200"/>
                      <a:pt x="154" y="207"/>
                      <a:pt x="262" y="275"/>
                    </a:cubicBezTo>
                    <a:cubicBezTo>
                      <a:pt x="262" y="275"/>
                      <a:pt x="310" y="235"/>
                      <a:pt x="356" y="265"/>
                    </a:cubicBezTo>
                    <a:cubicBezTo>
                      <a:pt x="356" y="265"/>
                      <a:pt x="382" y="217"/>
                      <a:pt x="387" y="131"/>
                    </a:cubicBezTo>
                    <a:cubicBezTo>
                      <a:pt x="387" y="131"/>
                      <a:pt x="291" y="4"/>
                      <a:pt x="91" y="0"/>
                    </a:cubicBezTo>
                    <a:cubicBezTo>
                      <a:pt x="91" y="0"/>
                      <a:pt x="13" y="106"/>
                      <a:pt x="0" y="154"/>
                    </a:cubicBezTo>
                    <a:cubicBezTo>
                      <a:pt x="0" y="154"/>
                      <a:pt x="0" y="154"/>
                      <a:pt x="0" y="154"/>
                    </a:cubicBezTo>
                    <a:moveTo>
                      <a:pt x="0" y="154"/>
                    </a:moveTo>
                    <a:cubicBezTo>
                      <a:pt x="0" y="154"/>
                      <a:pt x="0" y="154"/>
                      <a:pt x="0" y="1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6" name="任意多边形 15"/>
              <p:cNvSpPr/>
              <p:nvPr/>
            </p:nvSpPr>
            <p:spPr bwMode="auto">
              <a:xfrm>
                <a:off x="2285497" y="2829834"/>
                <a:ext cx="333468" cy="340231"/>
              </a:xfrm>
              <a:custGeom>
                <a:avLst/>
                <a:gdLst>
                  <a:gd name="T0" fmla="*/ 0 w 308"/>
                  <a:gd name="T1" fmla="*/ 65 h 315"/>
                  <a:gd name="T2" fmla="*/ 68 w 308"/>
                  <a:gd name="T3" fmla="*/ 0 h 315"/>
                  <a:gd name="T4" fmla="*/ 274 w 308"/>
                  <a:gd name="T5" fmla="*/ 65 h 315"/>
                  <a:gd name="T6" fmla="*/ 308 w 308"/>
                  <a:gd name="T7" fmla="*/ 168 h 315"/>
                  <a:gd name="T8" fmla="*/ 121 w 308"/>
                  <a:gd name="T9" fmla="*/ 315 h 315"/>
                  <a:gd name="T10" fmla="*/ 28 w 308"/>
                  <a:gd name="T11" fmla="*/ 267 h 315"/>
                  <a:gd name="T12" fmla="*/ 0 w 308"/>
                  <a:gd name="T13" fmla="*/ 65 h 315"/>
                  <a:gd name="T14" fmla="*/ 0 w 308"/>
                  <a:gd name="T15" fmla="*/ 65 h 315"/>
                  <a:gd name="T16" fmla="*/ 0 w 308"/>
                  <a:gd name="T17" fmla="*/ 65 h 315"/>
                  <a:gd name="T18" fmla="*/ 0 w 308"/>
                  <a:gd name="T19" fmla="*/ 6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15">
                    <a:moveTo>
                      <a:pt x="0" y="65"/>
                    </a:moveTo>
                    <a:cubicBezTo>
                      <a:pt x="0" y="65"/>
                      <a:pt x="58" y="69"/>
                      <a:pt x="68" y="0"/>
                    </a:cubicBezTo>
                    <a:cubicBezTo>
                      <a:pt x="68" y="0"/>
                      <a:pt x="182" y="11"/>
                      <a:pt x="274" y="65"/>
                    </a:cubicBezTo>
                    <a:cubicBezTo>
                      <a:pt x="274" y="65"/>
                      <a:pt x="252" y="134"/>
                      <a:pt x="308" y="168"/>
                    </a:cubicBezTo>
                    <a:cubicBezTo>
                      <a:pt x="308" y="168"/>
                      <a:pt x="251" y="254"/>
                      <a:pt x="121" y="315"/>
                    </a:cubicBezTo>
                    <a:cubicBezTo>
                      <a:pt x="121" y="315"/>
                      <a:pt x="96" y="256"/>
                      <a:pt x="28" y="267"/>
                    </a:cubicBezTo>
                    <a:cubicBezTo>
                      <a:pt x="29" y="267"/>
                      <a:pt x="1" y="214"/>
                      <a:pt x="0" y="65"/>
                    </a:cubicBezTo>
                    <a:cubicBezTo>
                      <a:pt x="0" y="65"/>
                      <a:pt x="0" y="65"/>
                      <a:pt x="0" y="65"/>
                    </a:cubicBezTo>
                    <a:moveTo>
                      <a:pt x="0" y="65"/>
                    </a:moveTo>
                    <a:cubicBezTo>
                      <a:pt x="0" y="65"/>
                      <a:pt x="0" y="65"/>
                      <a:pt x="0" y="6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7" name="任意多边形 16"/>
              <p:cNvSpPr/>
              <p:nvPr/>
            </p:nvSpPr>
            <p:spPr bwMode="auto">
              <a:xfrm>
                <a:off x="1855787" y="3448908"/>
                <a:ext cx="1139825" cy="256474"/>
              </a:xfrm>
              <a:custGeom>
                <a:avLst/>
                <a:gdLst>
                  <a:gd name="T0" fmla="*/ 999 w 1053"/>
                  <a:gd name="T1" fmla="*/ 90 h 237"/>
                  <a:gd name="T2" fmla="*/ 603 w 1053"/>
                  <a:gd name="T3" fmla="*/ 90 h 237"/>
                  <a:gd name="T4" fmla="*/ 572 w 1053"/>
                  <a:gd name="T5" fmla="*/ 58 h 237"/>
                  <a:gd name="T6" fmla="*/ 572 w 1053"/>
                  <a:gd name="T7" fmla="*/ 0 h 237"/>
                  <a:gd name="T8" fmla="*/ 469 w 1053"/>
                  <a:gd name="T9" fmla="*/ 0 h 237"/>
                  <a:gd name="T10" fmla="*/ 469 w 1053"/>
                  <a:gd name="T11" fmla="*/ 58 h 237"/>
                  <a:gd name="T12" fmla="*/ 438 w 1053"/>
                  <a:gd name="T13" fmla="*/ 90 h 237"/>
                  <a:gd name="T14" fmla="*/ 54 w 1053"/>
                  <a:gd name="T15" fmla="*/ 90 h 237"/>
                  <a:gd name="T16" fmla="*/ 0 w 1053"/>
                  <a:gd name="T17" fmla="*/ 144 h 237"/>
                  <a:gd name="T18" fmla="*/ 0 w 1053"/>
                  <a:gd name="T19" fmla="*/ 144 h 237"/>
                  <a:gd name="T20" fmla="*/ 54 w 1053"/>
                  <a:gd name="T21" fmla="*/ 198 h 237"/>
                  <a:gd name="T22" fmla="*/ 443 w 1053"/>
                  <a:gd name="T23" fmla="*/ 198 h 237"/>
                  <a:gd name="T24" fmla="*/ 520 w 1053"/>
                  <a:gd name="T25" fmla="*/ 237 h 237"/>
                  <a:gd name="T26" fmla="*/ 598 w 1053"/>
                  <a:gd name="T27" fmla="*/ 198 h 237"/>
                  <a:gd name="T28" fmla="*/ 999 w 1053"/>
                  <a:gd name="T29" fmla="*/ 198 h 237"/>
                  <a:gd name="T30" fmla="*/ 1053 w 1053"/>
                  <a:gd name="T31" fmla="*/ 144 h 237"/>
                  <a:gd name="T32" fmla="*/ 1053 w 1053"/>
                  <a:gd name="T33" fmla="*/ 144 h 237"/>
                  <a:gd name="T34" fmla="*/ 999 w 1053"/>
                  <a:gd name="T35" fmla="*/ 9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3" h="237">
                    <a:moveTo>
                      <a:pt x="999" y="90"/>
                    </a:moveTo>
                    <a:cubicBezTo>
                      <a:pt x="603" y="90"/>
                      <a:pt x="603" y="90"/>
                      <a:pt x="603" y="90"/>
                    </a:cubicBezTo>
                    <a:cubicBezTo>
                      <a:pt x="595" y="77"/>
                      <a:pt x="585" y="66"/>
                      <a:pt x="572" y="58"/>
                    </a:cubicBezTo>
                    <a:cubicBezTo>
                      <a:pt x="572" y="0"/>
                      <a:pt x="572" y="0"/>
                      <a:pt x="572" y="0"/>
                    </a:cubicBezTo>
                    <a:cubicBezTo>
                      <a:pt x="469" y="0"/>
                      <a:pt x="469" y="0"/>
                      <a:pt x="469" y="0"/>
                    </a:cubicBezTo>
                    <a:cubicBezTo>
                      <a:pt x="469" y="58"/>
                      <a:pt x="469" y="58"/>
                      <a:pt x="469" y="58"/>
                    </a:cubicBezTo>
                    <a:cubicBezTo>
                      <a:pt x="456" y="66"/>
                      <a:pt x="446" y="77"/>
                      <a:pt x="438" y="90"/>
                    </a:cubicBezTo>
                    <a:cubicBezTo>
                      <a:pt x="54" y="90"/>
                      <a:pt x="54" y="90"/>
                      <a:pt x="54" y="90"/>
                    </a:cubicBezTo>
                    <a:cubicBezTo>
                      <a:pt x="24" y="90"/>
                      <a:pt x="0" y="114"/>
                      <a:pt x="0" y="144"/>
                    </a:cubicBezTo>
                    <a:cubicBezTo>
                      <a:pt x="0" y="144"/>
                      <a:pt x="0" y="144"/>
                      <a:pt x="0" y="144"/>
                    </a:cubicBezTo>
                    <a:cubicBezTo>
                      <a:pt x="0" y="174"/>
                      <a:pt x="24" y="198"/>
                      <a:pt x="54" y="198"/>
                    </a:cubicBezTo>
                    <a:cubicBezTo>
                      <a:pt x="443" y="198"/>
                      <a:pt x="443" y="198"/>
                      <a:pt x="443" y="198"/>
                    </a:cubicBezTo>
                    <a:cubicBezTo>
                      <a:pt x="461" y="222"/>
                      <a:pt x="489" y="237"/>
                      <a:pt x="520" y="237"/>
                    </a:cubicBezTo>
                    <a:cubicBezTo>
                      <a:pt x="552" y="237"/>
                      <a:pt x="580" y="222"/>
                      <a:pt x="598" y="198"/>
                    </a:cubicBezTo>
                    <a:cubicBezTo>
                      <a:pt x="999" y="198"/>
                      <a:pt x="999" y="198"/>
                      <a:pt x="999" y="198"/>
                    </a:cubicBezTo>
                    <a:cubicBezTo>
                      <a:pt x="1029" y="198"/>
                      <a:pt x="1053" y="174"/>
                      <a:pt x="1053" y="144"/>
                    </a:cubicBezTo>
                    <a:cubicBezTo>
                      <a:pt x="1053" y="144"/>
                      <a:pt x="1053" y="144"/>
                      <a:pt x="1053" y="144"/>
                    </a:cubicBezTo>
                    <a:cubicBezTo>
                      <a:pt x="1053" y="114"/>
                      <a:pt x="1029" y="90"/>
                      <a:pt x="99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sp>
          <p:nvSpPr>
            <p:cNvPr id="37" name="任意多边形 19"/>
            <p:cNvSpPr/>
            <p:nvPr/>
          </p:nvSpPr>
          <p:spPr bwMode="auto">
            <a:xfrm>
              <a:off x="4389891" y="3486531"/>
              <a:ext cx="364221" cy="381989"/>
            </a:xfrm>
            <a:custGeom>
              <a:avLst/>
              <a:gdLst>
                <a:gd name="T0" fmla="*/ 994 w 1104"/>
                <a:gd name="T1" fmla="*/ 355 h 1159"/>
                <a:gd name="T2" fmla="*/ 994 w 1104"/>
                <a:gd name="T3" fmla="*/ 607 h 1159"/>
                <a:gd name="T4" fmla="*/ 735 w 1104"/>
                <a:gd name="T5" fmla="*/ 607 h 1159"/>
                <a:gd name="T6" fmla="*/ 552 w 1104"/>
                <a:gd name="T7" fmla="*/ 746 h 1159"/>
                <a:gd name="T8" fmla="*/ 369 w 1104"/>
                <a:gd name="T9" fmla="*/ 607 h 1159"/>
                <a:gd name="T10" fmla="*/ 221 w 1104"/>
                <a:gd name="T11" fmla="*/ 607 h 1159"/>
                <a:gd name="T12" fmla="*/ 221 w 1104"/>
                <a:gd name="T13" fmla="*/ 775 h 1159"/>
                <a:gd name="T14" fmla="*/ 386 w 1104"/>
                <a:gd name="T15" fmla="*/ 966 h 1159"/>
                <a:gd name="T16" fmla="*/ 193 w 1104"/>
                <a:gd name="T17" fmla="*/ 1159 h 1159"/>
                <a:gd name="T18" fmla="*/ 0 w 1104"/>
                <a:gd name="T19" fmla="*/ 966 h 1159"/>
                <a:gd name="T20" fmla="*/ 110 w 1104"/>
                <a:gd name="T21" fmla="*/ 792 h 1159"/>
                <a:gd name="T22" fmla="*/ 110 w 1104"/>
                <a:gd name="T23" fmla="*/ 497 h 1159"/>
                <a:gd name="T24" fmla="*/ 374 w 1104"/>
                <a:gd name="T25" fmla="*/ 497 h 1159"/>
                <a:gd name="T26" fmla="*/ 552 w 1104"/>
                <a:gd name="T27" fmla="*/ 374 h 1159"/>
                <a:gd name="T28" fmla="*/ 730 w 1104"/>
                <a:gd name="T29" fmla="*/ 497 h 1159"/>
                <a:gd name="T30" fmla="*/ 883 w 1104"/>
                <a:gd name="T31" fmla="*/ 497 h 1159"/>
                <a:gd name="T32" fmla="*/ 879 w 1104"/>
                <a:gd name="T33" fmla="*/ 369 h 1159"/>
                <a:gd name="T34" fmla="*/ 724 w 1104"/>
                <a:gd name="T35" fmla="*/ 186 h 1159"/>
                <a:gd name="T36" fmla="*/ 914 w 1104"/>
                <a:gd name="T37" fmla="*/ 0 h 1159"/>
                <a:gd name="T38" fmla="*/ 1104 w 1104"/>
                <a:gd name="T39" fmla="*/ 186 h 1159"/>
                <a:gd name="T40" fmla="*/ 994 w 1104"/>
                <a:gd name="T41" fmla="*/ 355 h 1159"/>
                <a:gd name="T42" fmla="*/ 76 w 1104"/>
                <a:gd name="T43" fmla="*/ 973 h 1159"/>
                <a:gd name="T44" fmla="*/ 191 w 1104"/>
                <a:gd name="T45" fmla="*/ 1087 h 1159"/>
                <a:gd name="T46" fmla="*/ 305 w 1104"/>
                <a:gd name="T47" fmla="*/ 973 h 1159"/>
                <a:gd name="T48" fmla="*/ 191 w 1104"/>
                <a:gd name="T49" fmla="*/ 860 h 1159"/>
                <a:gd name="T50" fmla="*/ 76 w 1104"/>
                <a:gd name="T51" fmla="*/ 973 h 1159"/>
                <a:gd name="T52" fmla="*/ 552 w 1104"/>
                <a:gd name="T53" fmla="*/ 447 h 1159"/>
                <a:gd name="T54" fmla="*/ 438 w 1104"/>
                <a:gd name="T55" fmla="*/ 561 h 1159"/>
                <a:gd name="T56" fmla="*/ 552 w 1104"/>
                <a:gd name="T57" fmla="*/ 674 h 1159"/>
                <a:gd name="T58" fmla="*/ 667 w 1104"/>
                <a:gd name="T59" fmla="*/ 561 h 1159"/>
                <a:gd name="T60" fmla="*/ 552 w 1104"/>
                <a:gd name="T61" fmla="*/ 447 h 1159"/>
                <a:gd name="T62" fmla="*/ 914 w 1104"/>
                <a:gd name="T63" fmla="*/ 73 h 1159"/>
                <a:gd name="T64" fmla="*/ 799 w 1104"/>
                <a:gd name="T65" fmla="*/ 187 h 1159"/>
                <a:gd name="T66" fmla="*/ 914 w 1104"/>
                <a:gd name="T67" fmla="*/ 300 h 1159"/>
                <a:gd name="T68" fmla="*/ 1029 w 1104"/>
                <a:gd name="T69" fmla="*/ 187 h 1159"/>
                <a:gd name="T70" fmla="*/ 914 w 1104"/>
                <a:gd name="T71" fmla="*/ 73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4" h="1159">
                  <a:moveTo>
                    <a:pt x="994" y="355"/>
                  </a:moveTo>
                  <a:cubicBezTo>
                    <a:pt x="994" y="607"/>
                    <a:pt x="994" y="607"/>
                    <a:pt x="994" y="607"/>
                  </a:cubicBezTo>
                  <a:cubicBezTo>
                    <a:pt x="735" y="607"/>
                    <a:pt x="735" y="607"/>
                    <a:pt x="735" y="607"/>
                  </a:cubicBezTo>
                  <a:cubicBezTo>
                    <a:pt x="714" y="687"/>
                    <a:pt x="640" y="746"/>
                    <a:pt x="552" y="746"/>
                  </a:cubicBezTo>
                  <a:cubicBezTo>
                    <a:pt x="464" y="746"/>
                    <a:pt x="390" y="687"/>
                    <a:pt x="369" y="607"/>
                  </a:cubicBezTo>
                  <a:cubicBezTo>
                    <a:pt x="221" y="607"/>
                    <a:pt x="221" y="607"/>
                    <a:pt x="221" y="607"/>
                  </a:cubicBezTo>
                  <a:cubicBezTo>
                    <a:pt x="221" y="775"/>
                    <a:pt x="221" y="775"/>
                    <a:pt x="221" y="775"/>
                  </a:cubicBezTo>
                  <a:cubicBezTo>
                    <a:pt x="314" y="789"/>
                    <a:pt x="386" y="869"/>
                    <a:pt x="386" y="966"/>
                  </a:cubicBezTo>
                  <a:cubicBezTo>
                    <a:pt x="386" y="1072"/>
                    <a:pt x="300" y="1159"/>
                    <a:pt x="193" y="1159"/>
                  </a:cubicBezTo>
                  <a:cubicBezTo>
                    <a:pt x="87" y="1159"/>
                    <a:pt x="0" y="1072"/>
                    <a:pt x="0" y="966"/>
                  </a:cubicBezTo>
                  <a:cubicBezTo>
                    <a:pt x="0" y="889"/>
                    <a:pt x="45" y="823"/>
                    <a:pt x="110" y="792"/>
                  </a:cubicBezTo>
                  <a:cubicBezTo>
                    <a:pt x="110" y="497"/>
                    <a:pt x="110" y="497"/>
                    <a:pt x="110" y="497"/>
                  </a:cubicBezTo>
                  <a:cubicBezTo>
                    <a:pt x="374" y="497"/>
                    <a:pt x="374" y="497"/>
                    <a:pt x="374" y="497"/>
                  </a:cubicBezTo>
                  <a:cubicBezTo>
                    <a:pt x="400" y="425"/>
                    <a:pt x="470" y="374"/>
                    <a:pt x="552" y="374"/>
                  </a:cubicBezTo>
                  <a:cubicBezTo>
                    <a:pt x="634" y="374"/>
                    <a:pt x="704" y="425"/>
                    <a:pt x="730" y="497"/>
                  </a:cubicBezTo>
                  <a:cubicBezTo>
                    <a:pt x="883" y="497"/>
                    <a:pt x="883" y="497"/>
                    <a:pt x="883" y="497"/>
                  </a:cubicBezTo>
                  <a:cubicBezTo>
                    <a:pt x="879" y="369"/>
                    <a:pt x="879" y="369"/>
                    <a:pt x="879" y="369"/>
                  </a:cubicBezTo>
                  <a:cubicBezTo>
                    <a:pt x="790" y="353"/>
                    <a:pt x="724" y="277"/>
                    <a:pt x="724" y="186"/>
                  </a:cubicBezTo>
                  <a:cubicBezTo>
                    <a:pt x="724" y="83"/>
                    <a:pt x="809" y="0"/>
                    <a:pt x="914" y="0"/>
                  </a:cubicBezTo>
                  <a:cubicBezTo>
                    <a:pt x="1019" y="0"/>
                    <a:pt x="1104" y="83"/>
                    <a:pt x="1104" y="186"/>
                  </a:cubicBezTo>
                  <a:cubicBezTo>
                    <a:pt x="1104" y="261"/>
                    <a:pt x="1059" y="325"/>
                    <a:pt x="994" y="355"/>
                  </a:cubicBezTo>
                  <a:close/>
                  <a:moveTo>
                    <a:pt x="76" y="973"/>
                  </a:moveTo>
                  <a:cubicBezTo>
                    <a:pt x="76" y="1036"/>
                    <a:pt x="127" y="1087"/>
                    <a:pt x="191" y="1087"/>
                  </a:cubicBezTo>
                  <a:cubicBezTo>
                    <a:pt x="254" y="1087"/>
                    <a:pt x="305" y="1036"/>
                    <a:pt x="305" y="973"/>
                  </a:cubicBezTo>
                  <a:cubicBezTo>
                    <a:pt x="305" y="911"/>
                    <a:pt x="254" y="860"/>
                    <a:pt x="191" y="860"/>
                  </a:cubicBezTo>
                  <a:cubicBezTo>
                    <a:pt x="127" y="860"/>
                    <a:pt x="76" y="911"/>
                    <a:pt x="76" y="973"/>
                  </a:cubicBezTo>
                  <a:close/>
                  <a:moveTo>
                    <a:pt x="552" y="447"/>
                  </a:moveTo>
                  <a:cubicBezTo>
                    <a:pt x="489" y="447"/>
                    <a:pt x="438" y="498"/>
                    <a:pt x="438" y="561"/>
                  </a:cubicBezTo>
                  <a:cubicBezTo>
                    <a:pt x="438" y="623"/>
                    <a:pt x="489" y="674"/>
                    <a:pt x="552" y="674"/>
                  </a:cubicBezTo>
                  <a:cubicBezTo>
                    <a:pt x="616" y="674"/>
                    <a:pt x="667" y="623"/>
                    <a:pt x="667" y="561"/>
                  </a:cubicBezTo>
                  <a:cubicBezTo>
                    <a:pt x="667" y="498"/>
                    <a:pt x="616" y="447"/>
                    <a:pt x="552" y="447"/>
                  </a:cubicBezTo>
                  <a:close/>
                  <a:moveTo>
                    <a:pt x="914" y="73"/>
                  </a:moveTo>
                  <a:cubicBezTo>
                    <a:pt x="851" y="73"/>
                    <a:pt x="799" y="124"/>
                    <a:pt x="799" y="187"/>
                  </a:cubicBezTo>
                  <a:cubicBezTo>
                    <a:pt x="799" y="249"/>
                    <a:pt x="851" y="300"/>
                    <a:pt x="914" y="300"/>
                  </a:cubicBezTo>
                  <a:cubicBezTo>
                    <a:pt x="977" y="300"/>
                    <a:pt x="1029" y="249"/>
                    <a:pt x="1029" y="187"/>
                  </a:cubicBezTo>
                  <a:cubicBezTo>
                    <a:pt x="1029" y="124"/>
                    <a:pt x="977" y="73"/>
                    <a:pt x="914" y="73"/>
                  </a:cubicBezTo>
                  <a:close/>
                </a:path>
              </a:pathLst>
            </a:custGeom>
            <a:solidFill>
              <a:schemeClr val="bg1"/>
            </a:solidFill>
            <a:ln>
              <a:noFill/>
            </a:ln>
          </p:spPr>
          <p:txBody>
            <a:bodyPr anchor="ctr"/>
            <a:lstStyle/>
            <a:p>
              <a:pPr algn="ctr"/>
              <a:endParaRPr>
                <a:latin typeface="+mn-lt"/>
                <a:ea typeface="+mn-ea"/>
                <a:cs typeface="+mn-ea"/>
                <a:sym typeface="+mn-lt"/>
              </a:endParaRPr>
            </a:p>
          </p:txBody>
        </p:sp>
        <p:grpSp>
          <p:nvGrpSpPr>
            <p:cNvPr id="8" name="组合 7"/>
            <p:cNvGrpSpPr/>
            <p:nvPr/>
          </p:nvGrpSpPr>
          <p:grpSpPr>
            <a:xfrm>
              <a:off x="5117668" y="2797396"/>
              <a:ext cx="818941" cy="820170"/>
              <a:chOff x="6823556" y="3641454"/>
              <a:chExt cx="1091921" cy="1093560"/>
            </a:xfrm>
          </p:grpSpPr>
          <p:sp>
            <p:nvSpPr>
              <p:cNvPr id="29" name="椭圆 28"/>
              <p:cNvSpPr/>
              <p:nvPr/>
            </p:nvSpPr>
            <p:spPr>
              <a:xfrm flipV="1">
                <a:off x="6823556" y="3641454"/>
                <a:ext cx="1091921" cy="1093560"/>
              </a:xfrm>
              <a:prstGeom prst="ellipse">
                <a:avLst/>
              </a:prstGeom>
              <a:solidFill>
                <a:srgbClr val="272F43">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0" name="组合 29"/>
              <p:cNvGrpSpPr/>
              <p:nvPr/>
            </p:nvGrpSpPr>
            <p:grpSpPr>
              <a:xfrm>
                <a:off x="7167926" y="3879957"/>
                <a:ext cx="529194" cy="526452"/>
                <a:chOff x="6689328" y="3781703"/>
                <a:chExt cx="508205" cy="505574"/>
              </a:xfrm>
            </p:grpSpPr>
            <p:sp>
              <p:nvSpPr>
                <p:cNvPr id="31" name="任意多边形 23"/>
                <p:cNvSpPr/>
                <p:nvPr/>
              </p:nvSpPr>
              <p:spPr bwMode="auto">
                <a:xfrm>
                  <a:off x="6689328" y="4032649"/>
                  <a:ext cx="341171" cy="254628"/>
                </a:xfrm>
                <a:custGeom>
                  <a:avLst/>
                  <a:gdLst>
                    <a:gd name="T0" fmla="*/ 623 w 623"/>
                    <a:gd name="T1" fmla="*/ 427 h 466"/>
                    <a:gd name="T2" fmla="*/ 618 w 623"/>
                    <a:gd name="T3" fmla="*/ 428 h 466"/>
                    <a:gd name="T4" fmla="*/ 607 w 623"/>
                    <a:gd name="T5" fmla="*/ 425 h 466"/>
                    <a:gd name="T6" fmla="*/ 541 w 623"/>
                    <a:gd name="T7" fmla="*/ 390 h 466"/>
                    <a:gd name="T8" fmla="*/ 475 w 623"/>
                    <a:gd name="T9" fmla="*/ 425 h 466"/>
                    <a:gd name="T10" fmla="*/ 464 w 623"/>
                    <a:gd name="T11" fmla="*/ 428 h 466"/>
                    <a:gd name="T12" fmla="*/ 449 w 623"/>
                    <a:gd name="T13" fmla="*/ 423 h 466"/>
                    <a:gd name="T14" fmla="*/ 440 w 623"/>
                    <a:gd name="T15" fmla="*/ 399 h 466"/>
                    <a:gd name="T16" fmla="*/ 452 w 623"/>
                    <a:gd name="T17" fmla="*/ 326 h 466"/>
                    <a:gd name="T18" fmla="*/ 399 w 623"/>
                    <a:gd name="T19" fmla="*/ 273 h 466"/>
                    <a:gd name="T20" fmla="*/ 392 w 623"/>
                    <a:gd name="T21" fmla="*/ 249 h 466"/>
                    <a:gd name="T22" fmla="*/ 412 w 623"/>
                    <a:gd name="T23" fmla="*/ 232 h 466"/>
                    <a:gd name="T24" fmla="*/ 486 w 623"/>
                    <a:gd name="T25" fmla="*/ 221 h 466"/>
                    <a:gd name="T26" fmla="*/ 519 w 623"/>
                    <a:gd name="T27" fmla="*/ 154 h 466"/>
                    <a:gd name="T28" fmla="*/ 541 w 623"/>
                    <a:gd name="T29" fmla="*/ 141 h 466"/>
                    <a:gd name="T30" fmla="*/ 563 w 623"/>
                    <a:gd name="T31" fmla="*/ 154 h 466"/>
                    <a:gd name="T32" fmla="*/ 582 w 623"/>
                    <a:gd name="T33" fmla="*/ 192 h 466"/>
                    <a:gd name="T34" fmla="*/ 529 w 623"/>
                    <a:gd name="T35" fmla="*/ 78 h 466"/>
                    <a:gd name="T36" fmla="*/ 407 w 623"/>
                    <a:gd name="T37" fmla="*/ 1 h 466"/>
                    <a:gd name="T38" fmla="*/ 391 w 623"/>
                    <a:gd name="T39" fmla="*/ 7 h 466"/>
                    <a:gd name="T40" fmla="*/ 351 w 623"/>
                    <a:gd name="T41" fmla="*/ 63 h 466"/>
                    <a:gd name="T42" fmla="*/ 307 w 623"/>
                    <a:gd name="T43" fmla="*/ 3 h 466"/>
                    <a:gd name="T44" fmla="*/ 338 w 623"/>
                    <a:gd name="T45" fmla="*/ 107 h 466"/>
                    <a:gd name="T46" fmla="*/ 338 w 623"/>
                    <a:gd name="T47" fmla="*/ 115 h 466"/>
                    <a:gd name="T48" fmla="*/ 306 w 623"/>
                    <a:gd name="T49" fmla="*/ 262 h 466"/>
                    <a:gd name="T50" fmla="*/ 306 w 623"/>
                    <a:gd name="T51" fmla="*/ 264 h 466"/>
                    <a:gd name="T52" fmla="*/ 306 w 623"/>
                    <a:gd name="T53" fmla="*/ 265 h 466"/>
                    <a:gd name="T54" fmla="*/ 306 w 623"/>
                    <a:gd name="T55" fmla="*/ 264 h 466"/>
                    <a:gd name="T56" fmla="*/ 306 w 623"/>
                    <a:gd name="T57" fmla="*/ 263 h 466"/>
                    <a:gd name="T58" fmla="*/ 271 w 623"/>
                    <a:gd name="T59" fmla="*/ 115 h 466"/>
                    <a:gd name="T60" fmla="*/ 272 w 623"/>
                    <a:gd name="T61" fmla="*/ 107 h 466"/>
                    <a:gd name="T62" fmla="*/ 305 w 623"/>
                    <a:gd name="T63" fmla="*/ 1 h 466"/>
                    <a:gd name="T64" fmla="*/ 259 w 623"/>
                    <a:gd name="T65" fmla="*/ 65 h 466"/>
                    <a:gd name="T66" fmla="*/ 219 w 623"/>
                    <a:gd name="T67" fmla="*/ 11 h 466"/>
                    <a:gd name="T68" fmla="*/ 202 w 623"/>
                    <a:gd name="T69" fmla="*/ 5 h 466"/>
                    <a:gd name="T70" fmla="*/ 98 w 623"/>
                    <a:gd name="T71" fmla="*/ 74 h 466"/>
                    <a:gd name="T72" fmla="*/ 95 w 623"/>
                    <a:gd name="T73" fmla="*/ 78 h 466"/>
                    <a:gd name="T74" fmla="*/ 93 w 623"/>
                    <a:gd name="T75" fmla="*/ 80 h 466"/>
                    <a:gd name="T76" fmla="*/ 87 w 623"/>
                    <a:gd name="T77" fmla="*/ 91 h 466"/>
                    <a:gd name="T78" fmla="*/ 88 w 623"/>
                    <a:gd name="T79" fmla="*/ 91 h 466"/>
                    <a:gd name="T80" fmla="*/ 75 w 623"/>
                    <a:gd name="T81" fmla="*/ 119 h 466"/>
                    <a:gd name="T82" fmla="*/ 74 w 623"/>
                    <a:gd name="T83" fmla="*/ 118 h 466"/>
                    <a:gd name="T84" fmla="*/ 0 w 623"/>
                    <a:gd name="T85" fmla="*/ 411 h 466"/>
                    <a:gd name="T86" fmla="*/ 2 w 623"/>
                    <a:gd name="T87" fmla="*/ 411 h 466"/>
                    <a:gd name="T88" fmla="*/ 66 w 623"/>
                    <a:gd name="T89" fmla="*/ 465 h 466"/>
                    <a:gd name="T90" fmla="*/ 556 w 623"/>
                    <a:gd name="T91" fmla="*/ 465 h 466"/>
                    <a:gd name="T92" fmla="*/ 623 w 623"/>
                    <a:gd name="T93" fmla="*/ 42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3" h="466">
                      <a:moveTo>
                        <a:pt x="623" y="427"/>
                      </a:moveTo>
                      <a:cubicBezTo>
                        <a:pt x="622" y="428"/>
                        <a:pt x="620" y="428"/>
                        <a:pt x="618" y="428"/>
                      </a:cubicBezTo>
                      <a:cubicBezTo>
                        <a:pt x="614" y="428"/>
                        <a:pt x="611" y="427"/>
                        <a:pt x="607" y="425"/>
                      </a:cubicBezTo>
                      <a:cubicBezTo>
                        <a:pt x="541" y="390"/>
                        <a:pt x="541" y="390"/>
                        <a:pt x="541" y="390"/>
                      </a:cubicBezTo>
                      <a:cubicBezTo>
                        <a:pt x="475" y="425"/>
                        <a:pt x="475" y="425"/>
                        <a:pt x="475" y="425"/>
                      </a:cubicBezTo>
                      <a:cubicBezTo>
                        <a:pt x="471" y="427"/>
                        <a:pt x="468" y="428"/>
                        <a:pt x="464" y="428"/>
                      </a:cubicBezTo>
                      <a:cubicBezTo>
                        <a:pt x="458" y="428"/>
                        <a:pt x="453" y="426"/>
                        <a:pt x="449" y="423"/>
                      </a:cubicBezTo>
                      <a:cubicBezTo>
                        <a:pt x="442" y="418"/>
                        <a:pt x="438" y="408"/>
                        <a:pt x="440" y="399"/>
                      </a:cubicBezTo>
                      <a:cubicBezTo>
                        <a:pt x="452" y="326"/>
                        <a:pt x="452" y="326"/>
                        <a:pt x="452" y="326"/>
                      </a:cubicBezTo>
                      <a:cubicBezTo>
                        <a:pt x="399" y="273"/>
                        <a:pt x="399" y="273"/>
                        <a:pt x="399" y="273"/>
                      </a:cubicBezTo>
                      <a:cubicBezTo>
                        <a:pt x="392" y="267"/>
                        <a:pt x="390" y="257"/>
                        <a:pt x="392" y="249"/>
                      </a:cubicBezTo>
                      <a:cubicBezTo>
                        <a:pt x="395" y="240"/>
                        <a:pt x="403" y="233"/>
                        <a:pt x="412" y="232"/>
                      </a:cubicBezTo>
                      <a:cubicBezTo>
                        <a:pt x="486" y="221"/>
                        <a:pt x="486" y="221"/>
                        <a:pt x="486" y="221"/>
                      </a:cubicBezTo>
                      <a:cubicBezTo>
                        <a:pt x="519" y="154"/>
                        <a:pt x="519" y="154"/>
                        <a:pt x="519" y="154"/>
                      </a:cubicBezTo>
                      <a:cubicBezTo>
                        <a:pt x="523" y="146"/>
                        <a:pt x="532" y="141"/>
                        <a:pt x="541" y="141"/>
                      </a:cubicBezTo>
                      <a:cubicBezTo>
                        <a:pt x="550" y="141"/>
                        <a:pt x="559" y="146"/>
                        <a:pt x="563" y="154"/>
                      </a:cubicBezTo>
                      <a:cubicBezTo>
                        <a:pt x="582" y="192"/>
                        <a:pt x="582" y="192"/>
                        <a:pt x="582" y="192"/>
                      </a:cubicBezTo>
                      <a:cubicBezTo>
                        <a:pt x="567" y="147"/>
                        <a:pt x="550" y="104"/>
                        <a:pt x="529" y="78"/>
                      </a:cubicBezTo>
                      <a:cubicBezTo>
                        <a:pt x="498" y="26"/>
                        <a:pt x="447" y="7"/>
                        <a:pt x="407" y="1"/>
                      </a:cubicBezTo>
                      <a:cubicBezTo>
                        <a:pt x="401" y="0"/>
                        <a:pt x="395" y="2"/>
                        <a:pt x="391" y="7"/>
                      </a:cubicBezTo>
                      <a:cubicBezTo>
                        <a:pt x="351" y="63"/>
                        <a:pt x="351" y="63"/>
                        <a:pt x="351" y="63"/>
                      </a:cubicBezTo>
                      <a:cubicBezTo>
                        <a:pt x="307" y="3"/>
                        <a:pt x="307" y="3"/>
                        <a:pt x="307" y="3"/>
                      </a:cubicBezTo>
                      <a:cubicBezTo>
                        <a:pt x="338" y="107"/>
                        <a:pt x="338" y="107"/>
                        <a:pt x="338" y="107"/>
                      </a:cubicBezTo>
                      <a:cubicBezTo>
                        <a:pt x="338" y="110"/>
                        <a:pt x="338" y="112"/>
                        <a:pt x="338" y="115"/>
                      </a:cubicBezTo>
                      <a:cubicBezTo>
                        <a:pt x="306" y="262"/>
                        <a:pt x="306" y="262"/>
                        <a:pt x="306" y="262"/>
                      </a:cubicBezTo>
                      <a:cubicBezTo>
                        <a:pt x="306" y="263"/>
                        <a:pt x="306" y="263"/>
                        <a:pt x="306" y="264"/>
                      </a:cubicBezTo>
                      <a:cubicBezTo>
                        <a:pt x="306" y="265"/>
                        <a:pt x="306" y="265"/>
                        <a:pt x="306" y="265"/>
                      </a:cubicBezTo>
                      <a:cubicBezTo>
                        <a:pt x="306" y="264"/>
                        <a:pt x="306" y="264"/>
                        <a:pt x="306" y="264"/>
                      </a:cubicBezTo>
                      <a:cubicBezTo>
                        <a:pt x="306" y="263"/>
                        <a:pt x="306" y="263"/>
                        <a:pt x="306" y="263"/>
                      </a:cubicBezTo>
                      <a:cubicBezTo>
                        <a:pt x="271" y="115"/>
                        <a:pt x="271" y="115"/>
                        <a:pt x="271" y="115"/>
                      </a:cubicBezTo>
                      <a:cubicBezTo>
                        <a:pt x="271" y="112"/>
                        <a:pt x="271" y="109"/>
                        <a:pt x="272" y="107"/>
                      </a:cubicBezTo>
                      <a:cubicBezTo>
                        <a:pt x="305" y="1"/>
                        <a:pt x="305" y="1"/>
                        <a:pt x="305" y="1"/>
                      </a:cubicBezTo>
                      <a:cubicBezTo>
                        <a:pt x="259" y="65"/>
                        <a:pt x="259" y="65"/>
                        <a:pt x="259" y="65"/>
                      </a:cubicBezTo>
                      <a:cubicBezTo>
                        <a:pt x="219" y="11"/>
                        <a:pt x="219" y="11"/>
                        <a:pt x="219" y="11"/>
                      </a:cubicBezTo>
                      <a:cubicBezTo>
                        <a:pt x="215" y="6"/>
                        <a:pt x="208" y="3"/>
                        <a:pt x="202" y="5"/>
                      </a:cubicBezTo>
                      <a:cubicBezTo>
                        <a:pt x="170" y="13"/>
                        <a:pt x="128" y="32"/>
                        <a:pt x="98" y="74"/>
                      </a:cubicBezTo>
                      <a:cubicBezTo>
                        <a:pt x="97" y="76"/>
                        <a:pt x="96" y="77"/>
                        <a:pt x="95" y="78"/>
                      </a:cubicBezTo>
                      <a:cubicBezTo>
                        <a:pt x="95" y="79"/>
                        <a:pt x="94" y="80"/>
                        <a:pt x="93" y="80"/>
                      </a:cubicBezTo>
                      <a:cubicBezTo>
                        <a:pt x="91" y="84"/>
                        <a:pt x="89" y="87"/>
                        <a:pt x="87" y="91"/>
                      </a:cubicBezTo>
                      <a:cubicBezTo>
                        <a:pt x="87" y="91"/>
                        <a:pt x="88" y="91"/>
                        <a:pt x="88" y="91"/>
                      </a:cubicBezTo>
                      <a:cubicBezTo>
                        <a:pt x="84" y="99"/>
                        <a:pt x="79" y="109"/>
                        <a:pt x="75" y="119"/>
                      </a:cubicBezTo>
                      <a:cubicBezTo>
                        <a:pt x="75" y="118"/>
                        <a:pt x="74" y="118"/>
                        <a:pt x="74" y="118"/>
                      </a:cubicBezTo>
                      <a:cubicBezTo>
                        <a:pt x="35" y="210"/>
                        <a:pt x="0" y="394"/>
                        <a:pt x="0" y="411"/>
                      </a:cubicBezTo>
                      <a:cubicBezTo>
                        <a:pt x="2" y="411"/>
                        <a:pt x="2" y="411"/>
                        <a:pt x="2" y="411"/>
                      </a:cubicBezTo>
                      <a:cubicBezTo>
                        <a:pt x="2" y="429"/>
                        <a:pt x="9" y="466"/>
                        <a:pt x="66" y="465"/>
                      </a:cubicBezTo>
                      <a:cubicBezTo>
                        <a:pt x="556" y="465"/>
                        <a:pt x="556" y="465"/>
                        <a:pt x="556" y="465"/>
                      </a:cubicBezTo>
                      <a:cubicBezTo>
                        <a:pt x="556" y="465"/>
                        <a:pt x="607" y="466"/>
                        <a:pt x="623" y="4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2" name="椭圆 31"/>
                <p:cNvSpPr/>
                <p:nvPr/>
              </p:nvSpPr>
              <p:spPr bwMode="auto">
                <a:xfrm>
                  <a:off x="6737992" y="3781703"/>
                  <a:ext cx="235163" cy="23384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3" name="任意多边形 25"/>
                <p:cNvSpPr/>
                <p:nvPr/>
              </p:nvSpPr>
              <p:spPr bwMode="auto">
                <a:xfrm>
                  <a:off x="6922124" y="4128397"/>
                  <a:ext cx="125999" cy="119686"/>
                </a:xfrm>
                <a:custGeom>
                  <a:avLst/>
                  <a:gdLst>
                    <a:gd name="T0" fmla="*/ 107 w 230"/>
                    <a:gd name="T1" fmla="*/ 5 h 219"/>
                    <a:gd name="T2" fmla="*/ 115 w 230"/>
                    <a:gd name="T3" fmla="*/ 0 h 219"/>
                    <a:gd name="T4" fmla="*/ 123 w 230"/>
                    <a:gd name="T5" fmla="*/ 5 h 219"/>
                    <a:gd name="T6" fmla="*/ 154 w 230"/>
                    <a:gd name="T7" fmla="*/ 67 h 219"/>
                    <a:gd name="T8" fmla="*/ 222 w 230"/>
                    <a:gd name="T9" fmla="*/ 77 h 219"/>
                    <a:gd name="T10" fmla="*/ 229 w 230"/>
                    <a:gd name="T11" fmla="*/ 83 h 219"/>
                    <a:gd name="T12" fmla="*/ 227 w 230"/>
                    <a:gd name="T13" fmla="*/ 92 h 219"/>
                    <a:gd name="T14" fmla="*/ 178 w 230"/>
                    <a:gd name="T15" fmla="*/ 140 h 219"/>
                    <a:gd name="T16" fmla="*/ 189 w 230"/>
                    <a:gd name="T17" fmla="*/ 208 h 219"/>
                    <a:gd name="T18" fmla="*/ 186 w 230"/>
                    <a:gd name="T19" fmla="*/ 217 h 219"/>
                    <a:gd name="T20" fmla="*/ 176 w 230"/>
                    <a:gd name="T21" fmla="*/ 218 h 219"/>
                    <a:gd name="T22" fmla="*/ 115 w 230"/>
                    <a:gd name="T23" fmla="*/ 186 h 219"/>
                    <a:gd name="T24" fmla="*/ 54 w 230"/>
                    <a:gd name="T25" fmla="*/ 218 h 219"/>
                    <a:gd name="T26" fmla="*/ 44 w 230"/>
                    <a:gd name="T27" fmla="*/ 217 h 219"/>
                    <a:gd name="T28" fmla="*/ 41 w 230"/>
                    <a:gd name="T29" fmla="*/ 208 h 219"/>
                    <a:gd name="T30" fmla="*/ 52 w 230"/>
                    <a:gd name="T31" fmla="*/ 140 h 219"/>
                    <a:gd name="T32" fmla="*/ 3 w 230"/>
                    <a:gd name="T33" fmla="*/ 92 h 219"/>
                    <a:gd name="T34" fmla="*/ 1 w 230"/>
                    <a:gd name="T35" fmla="*/ 83 h 219"/>
                    <a:gd name="T36" fmla="*/ 8 w 230"/>
                    <a:gd name="T37" fmla="*/ 77 h 219"/>
                    <a:gd name="T38" fmla="*/ 76 w 230"/>
                    <a:gd name="T39" fmla="*/ 67 h 219"/>
                    <a:gd name="T40" fmla="*/ 107 w 230"/>
                    <a:gd name="T41"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19">
                      <a:moveTo>
                        <a:pt x="107" y="5"/>
                      </a:moveTo>
                      <a:cubicBezTo>
                        <a:pt x="108" y="2"/>
                        <a:pt x="112" y="0"/>
                        <a:pt x="115" y="0"/>
                      </a:cubicBezTo>
                      <a:cubicBezTo>
                        <a:pt x="119" y="0"/>
                        <a:pt x="122" y="2"/>
                        <a:pt x="123" y="5"/>
                      </a:cubicBezTo>
                      <a:cubicBezTo>
                        <a:pt x="154" y="67"/>
                        <a:pt x="154" y="67"/>
                        <a:pt x="154" y="67"/>
                      </a:cubicBezTo>
                      <a:cubicBezTo>
                        <a:pt x="222" y="77"/>
                        <a:pt x="222" y="77"/>
                        <a:pt x="222" y="77"/>
                      </a:cubicBezTo>
                      <a:cubicBezTo>
                        <a:pt x="225" y="77"/>
                        <a:pt x="228" y="80"/>
                        <a:pt x="229" y="83"/>
                      </a:cubicBezTo>
                      <a:cubicBezTo>
                        <a:pt x="230" y="86"/>
                        <a:pt x="229" y="90"/>
                        <a:pt x="227" y="92"/>
                      </a:cubicBezTo>
                      <a:cubicBezTo>
                        <a:pt x="178" y="140"/>
                        <a:pt x="178" y="140"/>
                        <a:pt x="178" y="140"/>
                      </a:cubicBezTo>
                      <a:cubicBezTo>
                        <a:pt x="189" y="208"/>
                        <a:pt x="189" y="208"/>
                        <a:pt x="189" y="208"/>
                      </a:cubicBezTo>
                      <a:cubicBezTo>
                        <a:pt x="190" y="211"/>
                        <a:pt x="188" y="215"/>
                        <a:pt x="186" y="217"/>
                      </a:cubicBezTo>
                      <a:cubicBezTo>
                        <a:pt x="183" y="219"/>
                        <a:pt x="179" y="219"/>
                        <a:pt x="176" y="218"/>
                      </a:cubicBezTo>
                      <a:cubicBezTo>
                        <a:pt x="115" y="186"/>
                        <a:pt x="115" y="186"/>
                        <a:pt x="115" y="186"/>
                      </a:cubicBezTo>
                      <a:cubicBezTo>
                        <a:pt x="54" y="218"/>
                        <a:pt x="54" y="218"/>
                        <a:pt x="54" y="218"/>
                      </a:cubicBezTo>
                      <a:cubicBezTo>
                        <a:pt x="51" y="219"/>
                        <a:pt x="47" y="219"/>
                        <a:pt x="44" y="217"/>
                      </a:cubicBezTo>
                      <a:cubicBezTo>
                        <a:pt x="42" y="215"/>
                        <a:pt x="40" y="212"/>
                        <a:pt x="41" y="208"/>
                      </a:cubicBezTo>
                      <a:cubicBezTo>
                        <a:pt x="52" y="140"/>
                        <a:pt x="52" y="140"/>
                        <a:pt x="52" y="140"/>
                      </a:cubicBezTo>
                      <a:cubicBezTo>
                        <a:pt x="3" y="92"/>
                        <a:pt x="3" y="92"/>
                        <a:pt x="3" y="92"/>
                      </a:cubicBezTo>
                      <a:cubicBezTo>
                        <a:pt x="1" y="90"/>
                        <a:pt x="0" y="86"/>
                        <a:pt x="1" y="83"/>
                      </a:cubicBezTo>
                      <a:cubicBezTo>
                        <a:pt x="2" y="80"/>
                        <a:pt x="5" y="77"/>
                        <a:pt x="8" y="77"/>
                      </a:cubicBezTo>
                      <a:cubicBezTo>
                        <a:pt x="76" y="67"/>
                        <a:pt x="76" y="67"/>
                        <a:pt x="76" y="67"/>
                      </a:cubicBezTo>
                      <a:cubicBezTo>
                        <a:pt x="107" y="5"/>
                        <a:pt x="107" y="5"/>
                        <a:pt x="107"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4" name="任意多边形 26"/>
                <p:cNvSpPr/>
                <p:nvPr/>
              </p:nvSpPr>
              <p:spPr bwMode="auto">
                <a:xfrm>
                  <a:off x="7071008" y="4128397"/>
                  <a:ext cx="126525" cy="119686"/>
                </a:xfrm>
                <a:custGeom>
                  <a:avLst/>
                  <a:gdLst>
                    <a:gd name="T0" fmla="*/ 107 w 231"/>
                    <a:gd name="T1" fmla="*/ 5 h 219"/>
                    <a:gd name="T2" fmla="*/ 116 w 231"/>
                    <a:gd name="T3" fmla="*/ 0 h 219"/>
                    <a:gd name="T4" fmla="*/ 124 w 231"/>
                    <a:gd name="T5" fmla="*/ 5 h 219"/>
                    <a:gd name="T6" fmla="*/ 154 w 231"/>
                    <a:gd name="T7" fmla="*/ 67 h 219"/>
                    <a:gd name="T8" fmla="*/ 222 w 231"/>
                    <a:gd name="T9" fmla="*/ 77 h 219"/>
                    <a:gd name="T10" fmla="*/ 230 w 231"/>
                    <a:gd name="T11" fmla="*/ 83 h 219"/>
                    <a:gd name="T12" fmla="*/ 227 w 231"/>
                    <a:gd name="T13" fmla="*/ 92 h 219"/>
                    <a:gd name="T14" fmla="*/ 178 w 231"/>
                    <a:gd name="T15" fmla="*/ 140 h 219"/>
                    <a:gd name="T16" fmla="*/ 190 w 231"/>
                    <a:gd name="T17" fmla="*/ 208 h 219"/>
                    <a:gd name="T18" fmla="*/ 186 w 231"/>
                    <a:gd name="T19" fmla="*/ 217 h 219"/>
                    <a:gd name="T20" fmla="*/ 176 w 231"/>
                    <a:gd name="T21" fmla="*/ 218 h 219"/>
                    <a:gd name="T22" fmla="*/ 116 w 231"/>
                    <a:gd name="T23" fmla="*/ 186 h 219"/>
                    <a:gd name="T24" fmla="*/ 55 w 231"/>
                    <a:gd name="T25" fmla="*/ 218 h 219"/>
                    <a:gd name="T26" fmla="*/ 45 w 231"/>
                    <a:gd name="T27" fmla="*/ 217 h 219"/>
                    <a:gd name="T28" fmla="*/ 41 w 231"/>
                    <a:gd name="T29" fmla="*/ 208 h 219"/>
                    <a:gd name="T30" fmla="*/ 53 w 231"/>
                    <a:gd name="T31" fmla="*/ 140 h 219"/>
                    <a:gd name="T32" fmla="*/ 4 w 231"/>
                    <a:gd name="T33" fmla="*/ 92 h 219"/>
                    <a:gd name="T34" fmla="*/ 1 w 231"/>
                    <a:gd name="T35" fmla="*/ 83 h 219"/>
                    <a:gd name="T36" fmla="*/ 9 w 231"/>
                    <a:gd name="T37" fmla="*/ 77 h 219"/>
                    <a:gd name="T38" fmla="*/ 77 w 231"/>
                    <a:gd name="T39" fmla="*/ 67 h 219"/>
                    <a:gd name="T40" fmla="*/ 107 w 231"/>
                    <a:gd name="T41"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219">
                      <a:moveTo>
                        <a:pt x="107" y="5"/>
                      </a:moveTo>
                      <a:cubicBezTo>
                        <a:pt x="109" y="2"/>
                        <a:pt x="112" y="0"/>
                        <a:pt x="116" y="0"/>
                      </a:cubicBezTo>
                      <a:cubicBezTo>
                        <a:pt x="119" y="0"/>
                        <a:pt x="122" y="2"/>
                        <a:pt x="124" y="5"/>
                      </a:cubicBezTo>
                      <a:cubicBezTo>
                        <a:pt x="154" y="67"/>
                        <a:pt x="154" y="67"/>
                        <a:pt x="154" y="67"/>
                      </a:cubicBezTo>
                      <a:cubicBezTo>
                        <a:pt x="222" y="77"/>
                        <a:pt x="222" y="77"/>
                        <a:pt x="222" y="77"/>
                      </a:cubicBezTo>
                      <a:cubicBezTo>
                        <a:pt x="226" y="77"/>
                        <a:pt x="229" y="79"/>
                        <a:pt x="230" y="83"/>
                      </a:cubicBezTo>
                      <a:cubicBezTo>
                        <a:pt x="231" y="86"/>
                        <a:pt x="230" y="90"/>
                        <a:pt x="227" y="92"/>
                      </a:cubicBezTo>
                      <a:cubicBezTo>
                        <a:pt x="178" y="140"/>
                        <a:pt x="178" y="140"/>
                        <a:pt x="178" y="140"/>
                      </a:cubicBezTo>
                      <a:cubicBezTo>
                        <a:pt x="190" y="208"/>
                        <a:pt x="190" y="208"/>
                        <a:pt x="190" y="208"/>
                      </a:cubicBezTo>
                      <a:cubicBezTo>
                        <a:pt x="190" y="211"/>
                        <a:pt x="189" y="215"/>
                        <a:pt x="186" y="217"/>
                      </a:cubicBezTo>
                      <a:cubicBezTo>
                        <a:pt x="183" y="219"/>
                        <a:pt x="180" y="219"/>
                        <a:pt x="176" y="218"/>
                      </a:cubicBezTo>
                      <a:cubicBezTo>
                        <a:pt x="116" y="186"/>
                        <a:pt x="116" y="186"/>
                        <a:pt x="116" y="186"/>
                      </a:cubicBezTo>
                      <a:cubicBezTo>
                        <a:pt x="55" y="218"/>
                        <a:pt x="55" y="218"/>
                        <a:pt x="55" y="218"/>
                      </a:cubicBezTo>
                      <a:cubicBezTo>
                        <a:pt x="52" y="219"/>
                        <a:pt x="48" y="219"/>
                        <a:pt x="45" y="217"/>
                      </a:cubicBezTo>
                      <a:cubicBezTo>
                        <a:pt x="42" y="215"/>
                        <a:pt x="41" y="211"/>
                        <a:pt x="41" y="208"/>
                      </a:cubicBezTo>
                      <a:cubicBezTo>
                        <a:pt x="53" y="140"/>
                        <a:pt x="53" y="140"/>
                        <a:pt x="53" y="140"/>
                      </a:cubicBezTo>
                      <a:cubicBezTo>
                        <a:pt x="4" y="92"/>
                        <a:pt x="4" y="92"/>
                        <a:pt x="4" y="92"/>
                      </a:cubicBezTo>
                      <a:cubicBezTo>
                        <a:pt x="1" y="90"/>
                        <a:pt x="0" y="86"/>
                        <a:pt x="1" y="83"/>
                      </a:cubicBezTo>
                      <a:cubicBezTo>
                        <a:pt x="2" y="79"/>
                        <a:pt x="5" y="77"/>
                        <a:pt x="9" y="77"/>
                      </a:cubicBezTo>
                      <a:cubicBezTo>
                        <a:pt x="77" y="67"/>
                        <a:pt x="77" y="67"/>
                        <a:pt x="77" y="67"/>
                      </a:cubicBezTo>
                      <a:cubicBezTo>
                        <a:pt x="107" y="5"/>
                        <a:pt x="107" y="5"/>
                        <a:pt x="107"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5" name="任意多边形 27"/>
                <p:cNvSpPr/>
                <p:nvPr/>
              </p:nvSpPr>
              <p:spPr bwMode="auto">
                <a:xfrm>
                  <a:off x="6992620" y="4000294"/>
                  <a:ext cx="125999" cy="120212"/>
                </a:xfrm>
                <a:custGeom>
                  <a:avLst/>
                  <a:gdLst>
                    <a:gd name="T0" fmla="*/ 107 w 230"/>
                    <a:gd name="T1" fmla="*/ 5 h 220"/>
                    <a:gd name="T2" fmla="*/ 115 w 230"/>
                    <a:gd name="T3" fmla="*/ 0 h 220"/>
                    <a:gd name="T4" fmla="*/ 123 w 230"/>
                    <a:gd name="T5" fmla="*/ 6 h 220"/>
                    <a:gd name="T6" fmla="*/ 154 w 230"/>
                    <a:gd name="T7" fmla="*/ 67 h 220"/>
                    <a:gd name="T8" fmla="*/ 222 w 230"/>
                    <a:gd name="T9" fmla="*/ 77 h 220"/>
                    <a:gd name="T10" fmla="*/ 229 w 230"/>
                    <a:gd name="T11" fmla="*/ 83 h 220"/>
                    <a:gd name="T12" fmla="*/ 227 w 230"/>
                    <a:gd name="T13" fmla="*/ 93 h 220"/>
                    <a:gd name="T14" fmla="*/ 178 w 230"/>
                    <a:gd name="T15" fmla="*/ 141 h 220"/>
                    <a:gd name="T16" fmla="*/ 189 w 230"/>
                    <a:gd name="T17" fmla="*/ 208 h 220"/>
                    <a:gd name="T18" fmla="*/ 186 w 230"/>
                    <a:gd name="T19" fmla="*/ 217 h 220"/>
                    <a:gd name="T20" fmla="*/ 176 w 230"/>
                    <a:gd name="T21" fmla="*/ 218 h 220"/>
                    <a:gd name="T22" fmla="*/ 115 w 230"/>
                    <a:gd name="T23" fmla="*/ 186 h 220"/>
                    <a:gd name="T24" fmla="*/ 54 w 230"/>
                    <a:gd name="T25" fmla="*/ 218 h 220"/>
                    <a:gd name="T26" fmla="*/ 45 w 230"/>
                    <a:gd name="T27" fmla="*/ 217 h 220"/>
                    <a:gd name="T28" fmla="*/ 41 w 230"/>
                    <a:gd name="T29" fmla="*/ 208 h 220"/>
                    <a:gd name="T30" fmla="*/ 52 w 230"/>
                    <a:gd name="T31" fmla="*/ 141 h 220"/>
                    <a:gd name="T32" fmla="*/ 3 w 230"/>
                    <a:gd name="T33" fmla="*/ 93 h 220"/>
                    <a:gd name="T34" fmla="*/ 1 w 230"/>
                    <a:gd name="T35" fmla="*/ 83 h 220"/>
                    <a:gd name="T36" fmla="*/ 8 w 230"/>
                    <a:gd name="T37" fmla="*/ 77 h 220"/>
                    <a:gd name="T38" fmla="*/ 76 w 230"/>
                    <a:gd name="T39" fmla="*/ 67 h 220"/>
                    <a:gd name="T40" fmla="*/ 107 w 230"/>
                    <a:gd name="T41" fmla="*/ 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20">
                      <a:moveTo>
                        <a:pt x="107" y="5"/>
                      </a:moveTo>
                      <a:cubicBezTo>
                        <a:pt x="108" y="2"/>
                        <a:pt x="112" y="0"/>
                        <a:pt x="115" y="0"/>
                      </a:cubicBezTo>
                      <a:cubicBezTo>
                        <a:pt x="119" y="0"/>
                        <a:pt x="122" y="2"/>
                        <a:pt x="123" y="6"/>
                      </a:cubicBezTo>
                      <a:cubicBezTo>
                        <a:pt x="154" y="67"/>
                        <a:pt x="154" y="67"/>
                        <a:pt x="154" y="67"/>
                      </a:cubicBezTo>
                      <a:cubicBezTo>
                        <a:pt x="222" y="77"/>
                        <a:pt x="222" y="77"/>
                        <a:pt x="222" y="77"/>
                      </a:cubicBezTo>
                      <a:cubicBezTo>
                        <a:pt x="225" y="77"/>
                        <a:pt x="228" y="80"/>
                        <a:pt x="229" y="83"/>
                      </a:cubicBezTo>
                      <a:cubicBezTo>
                        <a:pt x="230" y="87"/>
                        <a:pt x="229" y="90"/>
                        <a:pt x="227" y="93"/>
                      </a:cubicBezTo>
                      <a:cubicBezTo>
                        <a:pt x="178" y="141"/>
                        <a:pt x="178" y="141"/>
                        <a:pt x="178" y="141"/>
                      </a:cubicBezTo>
                      <a:cubicBezTo>
                        <a:pt x="189" y="208"/>
                        <a:pt x="189" y="208"/>
                        <a:pt x="189" y="208"/>
                      </a:cubicBezTo>
                      <a:cubicBezTo>
                        <a:pt x="190" y="212"/>
                        <a:pt x="188" y="215"/>
                        <a:pt x="186" y="217"/>
                      </a:cubicBezTo>
                      <a:cubicBezTo>
                        <a:pt x="183" y="220"/>
                        <a:pt x="179" y="220"/>
                        <a:pt x="176" y="218"/>
                      </a:cubicBezTo>
                      <a:cubicBezTo>
                        <a:pt x="115" y="186"/>
                        <a:pt x="115" y="186"/>
                        <a:pt x="115" y="186"/>
                      </a:cubicBezTo>
                      <a:cubicBezTo>
                        <a:pt x="54" y="218"/>
                        <a:pt x="54" y="218"/>
                        <a:pt x="54" y="218"/>
                      </a:cubicBezTo>
                      <a:cubicBezTo>
                        <a:pt x="51" y="220"/>
                        <a:pt x="47" y="220"/>
                        <a:pt x="45" y="217"/>
                      </a:cubicBezTo>
                      <a:cubicBezTo>
                        <a:pt x="42" y="215"/>
                        <a:pt x="40" y="212"/>
                        <a:pt x="41" y="208"/>
                      </a:cubicBezTo>
                      <a:cubicBezTo>
                        <a:pt x="52" y="141"/>
                        <a:pt x="52" y="141"/>
                        <a:pt x="52" y="141"/>
                      </a:cubicBezTo>
                      <a:cubicBezTo>
                        <a:pt x="3" y="93"/>
                        <a:pt x="3" y="93"/>
                        <a:pt x="3" y="93"/>
                      </a:cubicBezTo>
                      <a:cubicBezTo>
                        <a:pt x="1" y="90"/>
                        <a:pt x="0" y="87"/>
                        <a:pt x="1" y="83"/>
                      </a:cubicBezTo>
                      <a:cubicBezTo>
                        <a:pt x="2" y="80"/>
                        <a:pt x="5" y="77"/>
                        <a:pt x="8" y="77"/>
                      </a:cubicBezTo>
                      <a:cubicBezTo>
                        <a:pt x="76" y="67"/>
                        <a:pt x="76" y="67"/>
                        <a:pt x="76" y="67"/>
                      </a:cubicBezTo>
                      <a:cubicBezTo>
                        <a:pt x="107" y="5"/>
                        <a:pt x="107" y="5"/>
                        <a:pt x="107"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grpSp>
        <p:grpSp>
          <p:nvGrpSpPr>
            <p:cNvPr id="9" name="组合 8"/>
            <p:cNvGrpSpPr/>
            <p:nvPr/>
          </p:nvGrpSpPr>
          <p:grpSpPr>
            <a:xfrm>
              <a:off x="3207395" y="2797396"/>
              <a:ext cx="818941" cy="820170"/>
              <a:chOff x="4276526" y="3641454"/>
              <a:chExt cx="1091921" cy="1093560"/>
            </a:xfrm>
          </p:grpSpPr>
          <p:sp>
            <p:nvSpPr>
              <p:cNvPr id="27" name="椭圆 26"/>
              <p:cNvSpPr/>
              <p:nvPr/>
            </p:nvSpPr>
            <p:spPr>
              <a:xfrm flipV="1">
                <a:off x="4276526" y="3641454"/>
                <a:ext cx="1091921" cy="1093560"/>
              </a:xfrm>
              <a:prstGeom prst="ellipse">
                <a:avLst/>
              </a:prstGeom>
              <a:solidFill>
                <a:srgbClr val="272F43">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任意多边形 30"/>
              <p:cNvSpPr/>
              <p:nvPr/>
            </p:nvSpPr>
            <p:spPr bwMode="auto">
              <a:xfrm>
                <a:off x="4549927" y="3922850"/>
                <a:ext cx="545119" cy="545119"/>
              </a:xfrm>
              <a:custGeom>
                <a:avLst/>
                <a:gdLst>
                  <a:gd name="T0" fmla="*/ 1083 w 1083"/>
                  <a:gd name="T1" fmla="*/ 542 h 1084"/>
                  <a:gd name="T2" fmla="*/ 158 w 1083"/>
                  <a:gd name="T3" fmla="*/ 926 h 1084"/>
                  <a:gd name="T4" fmla="*/ 542 w 1083"/>
                  <a:gd name="T5" fmla="*/ 0 h 1084"/>
                  <a:gd name="T6" fmla="*/ 517 w 1083"/>
                  <a:gd name="T7" fmla="*/ 1000 h 1084"/>
                  <a:gd name="T8" fmla="*/ 357 w 1083"/>
                  <a:gd name="T9" fmla="*/ 861 h 1084"/>
                  <a:gd name="T10" fmla="*/ 517 w 1083"/>
                  <a:gd name="T11" fmla="*/ 1000 h 1084"/>
                  <a:gd name="T12" fmla="*/ 866 w 1083"/>
                  <a:gd name="T13" fmla="*/ 218 h 1084"/>
                  <a:gd name="T14" fmla="*/ 842 w 1083"/>
                  <a:gd name="T15" fmla="*/ 517 h 1084"/>
                  <a:gd name="T16" fmla="*/ 866 w 1083"/>
                  <a:gd name="T17" fmla="*/ 218 h 1084"/>
                  <a:gd name="T18" fmla="*/ 722 w 1083"/>
                  <a:gd name="T19" fmla="*/ 120 h 1084"/>
                  <a:gd name="T20" fmla="*/ 815 w 1083"/>
                  <a:gd name="T21" fmla="*/ 174 h 1084"/>
                  <a:gd name="T22" fmla="*/ 617 w 1083"/>
                  <a:gd name="T23" fmla="*/ 90 h 1084"/>
                  <a:gd name="T24" fmla="*/ 707 w 1083"/>
                  <a:gd name="T25" fmla="*/ 231 h 1084"/>
                  <a:gd name="T26" fmla="*/ 617 w 1083"/>
                  <a:gd name="T27" fmla="*/ 90 h 1084"/>
                  <a:gd name="T28" fmla="*/ 517 w 1083"/>
                  <a:gd name="T29" fmla="*/ 84 h 1084"/>
                  <a:gd name="T30" fmla="*/ 357 w 1083"/>
                  <a:gd name="T31" fmla="*/ 224 h 1084"/>
                  <a:gd name="T32" fmla="*/ 517 w 1083"/>
                  <a:gd name="T33" fmla="*/ 84 h 1084"/>
                  <a:gd name="T34" fmla="*/ 362 w 1083"/>
                  <a:gd name="T35" fmla="*/ 120 h 1084"/>
                  <a:gd name="T36" fmla="*/ 325 w 1083"/>
                  <a:gd name="T37" fmla="*/ 177 h 1084"/>
                  <a:gd name="T38" fmla="*/ 229 w 1083"/>
                  <a:gd name="T39" fmla="*/ 207 h 1084"/>
                  <a:gd name="T40" fmla="*/ 84 w 1083"/>
                  <a:gd name="T41" fmla="*/ 517 h 1084"/>
                  <a:gd name="T42" fmla="*/ 229 w 1083"/>
                  <a:gd name="T43" fmla="*/ 207 h 1084"/>
                  <a:gd name="T44" fmla="*/ 84 w 1083"/>
                  <a:gd name="T45" fmla="*/ 567 h 1084"/>
                  <a:gd name="T46" fmla="*/ 292 w 1083"/>
                  <a:gd name="T47" fmla="*/ 837 h 1084"/>
                  <a:gd name="T48" fmla="*/ 84 w 1083"/>
                  <a:gd name="T49" fmla="*/ 567 h 1084"/>
                  <a:gd name="T50" fmla="*/ 362 w 1083"/>
                  <a:gd name="T51" fmla="*/ 964 h 1084"/>
                  <a:gd name="T52" fmla="*/ 268 w 1083"/>
                  <a:gd name="T53" fmla="*/ 911 h 1084"/>
                  <a:gd name="T54" fmla="*/ 567 w 1083"/>
                  <a:gd name="T55" fmla="*/ 1000 h 1084"/>
                  <a:gd name="T56" fmla="*/ 726 w 1083"/>
                  <a:gd name="T57" fmla="*/ 861 h 1084"/>
                  <a:gd name="T58" fmla="*/ 566 w 1083"/>
                  <a:gd name="T59" fmla="*/ 1000 h 1084"/>
                  <a:gd name="T60" fmla="*/ 722 w 1083"/>
                  <a:gd name="T61" fmla="*/ 964 h 1084"/>
                  <a:gd name="T62" fmla="*/ 758 w 1083"/>
                  <a:gd name="T63" fmla="*/ 908 h 1084"/>
                  <a:gd name="T64" fmla="*/ 855 w 1083"/>
                  <a:gd name="T65" fmla="*/ 878 h 1084"/>
                  <a:gd name="T66" fmla="*/ 1000 w 1083"/>
                  <a:gd name="T67" fmla="*/ 567 h 1084"/>
                  <a:gd name="T68" fmla="*/ 855 w 1083"/>
                  <a:gd name="T69" fmla="*/ 878 h 1084"/>
                  <a:gd name="T70" fmla="*/ 746 w 1083"/>
                  <a:gd name="T71" fmla="*/ 269 h 1084"/>
                  <a:gd name="T72" fmla="*/ 567 w 1083"/>
                  <a:gd name="T73" fmla="*/ 517 h 1084"/>
                  <a:gd name="T74" fmla="*/ 746 w 1083"/>
                  <a:gd name="T75" fmla="*/ 269 h 1084"/>
                  <a:gd name="T76" fmla="*/ 358 w 1083"/>
                  <a:gd name="T77" fmla="*/ 278 h 1084"/>
                  <a:gd name="T78" fmla="*/ 517 w 1083"/>
                  <a:gd name="T79" fmla="*/ 517 h 1084"/>
                  <a:gd name="T80" fmla="*/ 517 w 1083"/>
                  <a:gd name="T81" fmla="*/ 775 h 1084"/>
                  <a:gd name="T82" fmla="*/ 292 w 1083"/>
                  <a:gd name="T83" fmla="*/ 567 h 1084"/>
                  <a:gd name="T84" fmla="*/ 517 w 1083"/>
                  <a:gd name="T85" fmla="*/ 775 h 1084"/>
                  <a:gd name="T86" fmla="*/ 567 w 1083"/>
                  <a:gd name="T87" fmla="*/ 775 h 1084"/>
                  <a:gd name="T88" fmla="*/ 792 w 1083"/>
                  <a:gd name="T89" fmla="*/ 567 h 1084"/>
                  <a:gd name="T90" fmla="*/ 567 w 1083"/>
                  <a:gd name="T91" fmla="*/ 77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3" h="1084">
                    <a:moveTo>
                      <a:pt x="542" y="0"/>
                    </a:moveTo>
                    <a:cubicBezTo>
                      <a:pt x="691" y="0"/>
                      <a:pt x="827" y="61"/>
                      <a:pt x="925" y="159"/>
                    </a:cubicBezTo>
                    <a:cubicBezTo>
                      <a:pt x="1023" y="258"/>
                      <a:pt x="1083" y="393"/>
                      <a:pt x="1083" y="542"/>
                    </a:cubicBezTo>
                    <a:cubicBezTo>
                      <a:pt x="1083" y="692"/>
                      <a:pt x="1023" y="827"/>
                      <a:pt x="925" y="926"/>
                    </a:cubicBezTo>
                    <a:cubicBezTo>
                      <a:pt x="827" y="1024"/>
                      <a:pt x="691" y="1084"/>
                      <a:pt x="542" y="1084"/>
                    </a:cubicBezTo>
                    <a:cubicBezTo>
                      <a:pt x="392" y="1084"/>
                      <a:pt x="257" y="1024"/>
                      <a:pt x="158" y="926"/>
                    </a:cubicBezTo>
                    <a:cubicBezTo>
                      <a:pt x="60" y="827"/>
                      <a:pt x="0" y="692"/>
                      <a:pt x="0" y="542"/>
                    </a:cubicBezTo>
                    <a:cubicBezTo>
                      <a:pt x="0" y="393"/>
                      <a:pt x="60" y="258"/>
                      <a:pt x="158" y="159"/>
                    </a:cubicBezTo>
                    <a:cubicBezTo>
                      <a:pt x="257" y="61"/>
                      <a:pt x="392" y="0"/>
                      <a:pt x="542" y="0"/>
                    </a:cubicBezTo>
                    <a:cubicBezTo>
                      <a:pt x="542" y="0"/>
                      <a:pt x="542" y="0"/>
                      <a:pt x="542" y="0"/>
                    </a:cubicBezTo>
                    <a:close/>
                    <a:moveTo>
                      <a:pt x="517" y="1000"/>
                    </a:moveTo>
                    <a:cubicBezTo>
                      <a:pt x="517" y="1000"/>
                      <a:pt x="517" y="1000"/>
                      <a:pt x="517" y="1000"/>
                    </a:cubicBezTo>
                    <a:cubicBezTo>
                      <a:pt x="517" y="825"/>
                      <a:pt x="517" y="825"/>
                      <a:pt x="517" y="825"/>
                    </a:cubicBezTo>
                    <a:cubicBezTo>
                      <a:pt x="468" y="827"/>
                      <a:pt x="420" y="837"/>
                      <a:pt x="376" y="854"/>
                    </a:cubicBezTo>
                    <a:cubicBezTo>
                      <a:pt x="370" y="856"/>
                      <a:pt x="363" y="859"/>
                      <a:pt x="357" y="861"/>
                    </a:cubicBezTo>
                    <a:cubicBezTo>
                      <a:pt x="361" y="869"/>
                      <a:pt x="365" y="877"/>
                      <a:pt x="369" y="884"/>
                    </a:cubicBezTo>
                    <a:cubicBezTo>
                      <a:pt x="396" y="934"/>
                      <a:pt x="430" y="972"/>
                      <a:pt x="466" y="995"/>
                    </a:cubicBezTo>
                    <a:cubicBezTo>
                      <a:pt x="483" y="998"/>
                      <a:pt x="500" y="1000"/>
                      <a:pt x="517" y="1000"/>
                    </a:cubicBezTo>
                    <a:cubicBezTo>
                      <a:pt x="517" y="1000"/>
                      <a:pt x="517" y="1000"/>
                      <a:pt x="517" y="1000"/>
                    </a:cubicBezTo>
                    <a:close/>
                    <a:moveTo>
                      <a:pt x="866" y="218"/>
                    </a:moveTo>
                    <a:cubicBezTo>
                      <a:pt x="866" y="218"/>
                      <a:pt x="866" y="218"/>
                      <a:pt x="866" y="218"/>
                    </a:cubicBezTo>
                    <a:cubicBezTo>
                      <a:pt x="862" y="214"/>
                      <a:pt x="858" y="211"/>
                      <a:pt x="855" y="207"/>
                    </a:cubicBezTo>
                    <a:cubicBezTo>
                      <a:pt x="835" y="223"/>
                      <a:pt x="813" y="236"/>
                      <a:pt x="791" y="248"/>
                    </a:cubicBezTo>
                    <a:cubicBezTo>
                      <a:pt x="820" y="325"/>
                      <a:pt x="839" y="418"/>
                      <a:pt x="842" y="517"/>
                    </a:cubicBezTo>
                    <a:cubicBezTo>
                      <a:pt x="1000" y="517"/>
                      <a:pt x="1000" y="517"/>
                      <a:pt x="1000" y="517"/>
                    </a:cubicBezTo>
                    <a:cubicBezTo>
                      <a:pt x="993" y="401"/>
                      <a:pt x="943" y="296"/>
                      <a:pt x="866" y="218"/>
                    </a:cubicBezTo>
                    <a:cubicBezTo>
                      <a:pt x="866" y="218"/>
                      <a:pt x="866" y="218"/>
                      <a:pt x="866" y="218"/>
                    </a:cubicBezTo>
                    <a:close/>
                    <a:moveTo>
                      <a:pt x="815" y="174"/>
                    </a:moveTo>
                    <a:cubicBezTo>
                      <a:pt x="815" y="174"/>
                      <a:pt x="815" y="174"/>
                      <a:pt x="815" y="174"/>
                    </a:cubicBezTo>
                    <a:cubicBezTo>
                      <a:pt x="787" y="153"/>
                      <a:pt x="755" y="135"/>
                      <a:pt x="722" y="120"/>
                    </a:cubicBezTo>
                    <a:cubicBezTo>
                      <a:pt x="735" y="138"/>
                      <a:pt x="747" y="156"/>
                      <a:pt x="758" y="177"/>
                    </a:cubicBezTo>
                    <a:cubicBezTo>
                      <a:pt x="763" y="185"/>
                      <a:pt x="767" y="193"/>
                      <a:pt x="771" y="202"/>
                    </a:cubicBezTo>
                    <a:cubicBezTo>
                      <a:pt x="787" y="194"/>
                      <a:pt x="801" y="184"/>
                      <a:pt x="815" y="174"/>
                    </a:cubicBezTo>
                    <a:cubicBezTo>
                      <a:pt x="815" y="174"/>
                      <a:pt x="815" y="174"/>
                      <a:pt x="815" y="174"/>
                    </a:cubicBezTo>
                    <a:close/>
                    <a:moveTo>
                      <a:pt x="617" y="90"/>
                    </a:moveTo>
                    <a:cubicBezTo>
                      <a:pt x="617" y="90"/>
                      <a:pt x="617" y="90"/>
                      <a:pt x="617" y="90"/>
                    </a:cubicBezTo>
                    <a:cubicBezTo>
                      <a:pt x="601" y="87"/>
                      <a:pt x="584" y="85"/>
                      <a:pt x="567" y="84"/>
                    </a:cubicBezTo>
                    <a:cubicBezTo>
                      <a:pt x="567" y="260"/>
                      <a:pt x="567" y="260"/>
                      <a:pt x="567" y="260"/>
                    </a:cubicBezTo>
                    <a:cubicBezTo>
                      <a:pt x="616" y="258"/>
                      <a:pt x="664" y="247"/>
                      <a:pt x="707" y="231"/>
                    </a:cubicBezTo>
                    <a:cubicBezTo>
                      <a:pt x="714" y="229"/>
                      <a:pt x="720" y="226"/>
                      <a:pt x="726" y="224"/>
                    </a:cubicBezTo>
                    <a:cubicBezTo>
                      <a:pt x="723" y="216"/>
                      <a:pt x="719" y="208"/>
                      <a:pt x="714" y="201"/>
                    </a:cubicBezTo>
                    <a:cubicBezTo>
                      <a:pt x="687" y="151"/>
                      <a:pt x="654" y="112"/>
                      <a:pt x="617" y="90"/>
                    </a:cubicBezTo>
                    <a:cubicBezTo>
                      <a:pt x="617" y="90"/>
                      <a:pt x="617" y="90"/>
                      <a:pt x="617" y="90"/>
                    </a:cubicBezTo>
                    <a:close/>
                    <a:moveTo>
                      <a:pt x="517" y="84"/>
                    </a:moveTo>
                    <a:cubicBezTo>
                      <a:pt x="517" y="84"/>
                      <a:pt x="517" y="84"/>
                      <a:pt x="517" y="84"/>
                    </a:cubicBezTo>
                    <a:cubicBezTo>
                      <a:pt x="500" y="85"/>
                      <a:pt x="483" y="88"/>
                      <a:pt x="466" y="90"/>
                    </a:cubicBezTo>
                    <a:cubicBezTo>
                      <a:pt x="430" y="112"/>
                      <a:pt x="396" y="151"/>
                      <a:pt x="369" y="201"/>
                    </a:cubicBezTo>
                    <a:cubicBezTo>
                      <a:pt x="365" y="208"/>
                      <a:pt x="361" y="216"/>
                      <a:pt x="357" y="224"/>
                    </a:cubicBezTo>
                    <a:cubicBezTo>
                      <a:pt x="363" y="226"/>
                      <a:pt x="370" y="229"/>
                      <a:pt x="376" y="231"/>
                    </a:cubicBezTo>
                    <a:cubicBezTo>
                      <a:pt x="420" y="247"/>
                      <a:pt x="467" y="258"/>
                      <a:pt x="517" y="260"/>
                    </a:cubicBezTo>
                    <a:cubicBezTo>
                      <a:pt x="517" y="84"/>
                      <a:pt x="517" y="84"/>
                      <a:pt x="517" y="84"/>
                    </a:cubicBezTo>
                    <a:cubicBezTo>
                      <a:pt x="517" y="84"/>
                      <a:pt x="517" y="84"/>
                      <a:pt x="517" y="84"/>
                    </a:cubicBezTo>
                    <a:close/>
                    <a:moveTo>
                      <a:pt x="362" y="120"/>
                    </a:moveTo>
                    <a:cubicBezTo>
                      <a:pt x="362" y="120"/>
                      <a:pt x="362" y="120"/>
                      <a:pt x="362" y="120"/>
                    </a:cubicBezTo>
                    <a:cubicBezTo>
                      <a:pt x="328" y="135"/>
                      <a:pt x="297" y="153"/>
                      <a:pt x="268" y="174"/>
                    </a:cubicBezTo>
                    <a:cubicBezTo>
                      <a:pt x="283" y="184"/>
                      <a:pt x="297" y="194"/>
                      <a:pt x="312" y="202"/>
                    </a:cubicBezTo>
                    <a:cubicBezTo>
                      <a:pt x="316" y="193"/>
                      <a:pt x="320" y="185"/>
                      <a:pt x="325" y="177"/>
                    </a:cubicBezTo>
                    <a:cubicBezTo>
                      <a:pt x="336" y="156"/>
                      <a:pt x="349" y="138"/>
                      <a:pt x="362" y="120"/>
                    </a:cubicBezTo>
                    <a:cubicBezTo>
                      <a:pt x="362" y="120"/>
                      <a:pt x="362" y="120"/>
                      <a:pt x="362" y="120"/>
                    </a:cubicBezTo>
                    <a:close/>
                    <a:moveTo>
                      <a:pt x="229" y="207"/>
                    </a:moveTo>
                    <a:cubicBezTo>
                      <a:pt x="229" y="207"/>
                      <a:pt x="229" y="207"/>
                      <a:pt x="229" y="207"/>
                    </a:cubicBezTo>
                    <a:cubicBezTo>
                      <a:pt x="225" y="211"/>
                      <a:pt x="221" y="214"/>
                      <a:pt x="218" y="218"/>
                    </a:cubicBezTo>
                    <a:cubicBezTo>
                      <a:pt x="140" y="296"/>
                      <a:pt x="90" y="401"/>
                      <a:pt x="84" y="517"/>
                    </a:cubicBezTo>
                    <a:cubicBezTo>
                      <a:pt x="242" y="517"/>
                      <a:pt x="242" y="517"/>
                      <a:pt x="242" y="517"/>
                    </a:cubicBezTo>
                    <a:cubicBezTo>
                      <a:pt x="245" y="418"/>
                      <a:pt x="263" y="325"/>
                      <a:pt x="292" y="248"/>
                    </a:cubicBezTo>
                    <a:cubicBezTo>
                      <a:pt x="270" y="236"/>
                      <a:pt x="249" y="223"/>
                      <a:pt x="229" y="207"/>
                    </a:cubicBezTo>
                    <a:cubicBezTo>
                      <a:pt x="229" y="207"/>
                      <a:pt x="229" y="207"/>
                      <a:pt x="229" y="207"/>
                    </a:cubicBezTo>
                    <a:close/>
                    <a:moveTo>
                      <a:pt x="84" y="567"/>
                    </a:moveTo>
                    <a:cubicBezTo>
                      <a:pt x="84" y="567"/>
                      <a:pt x="84" y="567"/>
                      <a:pt x="84" y="567"/>
                    </a:cubicBezTo>
                    <a:cubicBezTo>
                      <a:pt x="90" y="684"/>
                      <a:pt x="140" y="789"/>
                      <a:pt x="218" y="867"/>
                    </a:cubicBezTo>
                    <a:cubicBezTo>
                      <a:pt x="229" y="878"/>
                      <a:pt x="229" y="878"/>
                      <a:pt x="229" y="878"/>
                    </a:cubicBezTo>
                    <a:cubicBezTo>
                      <a:pt x="249" y="863"/>
                      <a:pt x="270" y="849"/>
                      <a:pt x="292" y="837"/>
                    </a:cubicBezTo>
                    <a:cubicBezTo>
                      <a:pt x="263" y="760"/>
                      <a:pt x="245" y="667"/>
                      <a:pt x="242" y="567"/>
                    </a:cubicBezTo>
                    <a:cubicBezTo>
                      <a:pt x="84" y="567"/>
                      <a:pt x="84" y="567"/>
                      <a:pt x="84" y="567"/>
                    </a:cubicBezTo>
                    <a:cubicBezTo>
                      <a:pt x="84" y="567"/>
                      <a:pt x="84" y="567"/>
                      <a:pt x="84" y="567"/>
                    </a:cubicBezTo>
                    <a:close/>
                    <a:moveTo>
                      <a:pt x="268" y="911"/>
                    </a:moveTo>
                    <a:cubicBezTo>
                      <a:pt x="268" y="911"/>
                      <a:pt x="268" y="911"/>
                      <a:pt x="268" y="911"/>
                    </a:cubicBezTo>
                    <a:cubicBezTo>
                      <a:pt x="297" y="932"/>
                      <a:pt x="328" y="950"/>
                      <a:pt x="362" y="964"/>
                    </a:cubicBezTo>
                    <a:cubicBezTo>
                      <a:pt x="349" y="948"/>
                      <a:pt x="336" y="929"/>
                      <a:pt x="325" y="908"/>
                    </a:cubicBezTo>
                    <a:cubicBezTo>
                      <a:pt x="320" y="900"/>
                      <a:pt x="316" y="892"/>
                      <a:pt x="312" y="883"/>
                    </a:cubicBezTo>
                    <a:cubicBezTo>
                      <a:pt x="297" y="891"/>
                      <a:pt x="283" y="900"/>
                      <a:pt x="268" y="911"/>
                    </a:cubicBezTo>
                    <a:cubicBezTo>
                      <a:pt x="268" y="911"/>
                      <a:pt x="268" y="911"/>
                      <a:pt x="268" y="911"/>
                    </a:cubicBezTo>
                    <a:close/>
                    <a:moveTo>
                      <a:pt x="567" y="1000"/>
                    </a:moveTo>
                    <a:cubicBezTo>
                      <a:pt x="567" y="1000"/>
                      <a:pt x="567" y="1000"/>
                      <a:pt x="567" y="1000"/>
                    </a:cubicBezTo>
                    <a:cubicBezTo>
                      <a:pt x="584" y="1000"/>
                      <a:pt x="601" y="998"/>
                      <a:pt x="617" y="995"/>
                    </a:cubicBezTo>
                    <a:cubicBezTo>
                      <a:pt x="654" y="972"/>
                      <a:pt x="687" y="934"/>
                      <a:pt x="714" y="884"/>
                    </a:cubicBezTo>
                    <a:cubicBezTo>
                      <a:pt x="719" y="877"/>
                      <a:pt x="723" y="869"/>
                      <a:pt x="726" y="861"/>
                    </a:cubicBezTo>
                    <a:cubicBezTo>
                      <a:pt x="720" y="859"/>
                      <a:pt x="714" y="856"/>
                      <a:pt x="707" y="854"/>
                    </a:cubicBezTo>
                    <a:cubicBezTo>
                      <a:pt x="664" y="837"/>
                      <a:pt x="616" y="828"/>
                      <a:pt x="566" y="825"/>
                    </a:cubicBezTo>
                    <a:cubicBezTo>
                      <a:pt x="566" y="1000"/>
                      <a:pt x="566" y="1000"/>
                      <a:pt x="566" y="1000"/>
                    </a:cubicBezTo>
                    <a:cubicBezTo>
                      <a:pt x="567" y="1000"/>
                      <a:pt x="567" y="1000"/>
                      <a:pt x="567" y="1000"/>
                    </a:cubicBezTo>
                    <a:close/>
                    <a:moveTo>
                      <a:pt x="722" y="964"/>
                    </a:moveTo>
                    <a:cubicBezTo>
                      <a:pt x="722" y="964"/>
                      <a:pt x="722" y="964"/>
                      <a:pt x="722" y="964"/>
                    </a:cubicBezTo>
                    <a:cubicBezTo>
                      <a:pt x="755" y="950"/>
                      <a:pt x="787" y="932"/>
                      <a:pt x="815" y="911"/>
                    </a:cubicBezTo>
                    <a:cubicBezTo>
                      <a:pt x="801" y="900"/>
                      <a:pt x="787" y="891"/>
                      <a:pt x="771" y="883"/>
                    </a:cubicBezTo>
                    <a:cubicBezTo>
                      <a:pt x="767" y="892"/>
                      <a:pt x="763" y="900"/>
                      <a:pt x="758" y="908"/>
                    </a:cubicBezTo>
                    <a:cubicBezTo>
                      <a:pt x="747" y="929"/>
                      <a:pt x="735" y="948"/>
                      <a:pt x="722" y="964"/>
                    </a:cubicBezTo>
                    <a:cubicBezTo>
                      <a:pt x="722" y="964"/>
                      <a:pt x="722" y="964"/>
                      <a:pt x="722" y="964"/>
                    </a:cubicBezTo>
                    <a:close/>
                    <a:moveTo>
                      <a:pt x="855" y="878"/>
                    </a:moveTo>
                    <a:cubicBezTo>
                      <a:pt x="855" y="878"/>
                      <a:pt x="855" y="878"/>
                      <a:pt x="855" y="878"/>
                    </a:cubicBezTo>
                    <a:cubicBezTo>
                      <a:pt x="866" y="867"/>
                      <a:pt x="866" y="867"/>
                      <a:pt x="866" y="867"/>
                    </a:cubicBezTo>
                    <a:cubicBezTo>
                      <a:pt x="943" y="789"/>
                      <a:pt x="993" y="684"/>
                      <a:pt x="1000" y="567"/>
                    </a:cubicBezTo>
                    <a:cubicBezTo>
                      <a:pt x="842" y="567"/>
                      <a:pt x="842" y="567"/>
                      <a:pt x="842" y="567"/>
                    </a:cubicBezTo>
                    <a:cubicBezTo>
                      <a:pt x="839" y="667"/>
                      <a:pt x="820" y="760"/>
                      <a:pt x="791" y="837"/>
                    </a:cubicBezTo>
                    <a:cubicBezTo>
                      <a:pt x="813" y="849"/>
                      <a:pt x="835" y="863"/>
                      <a:pt x="855" y="878"/>
                    </a:cubicBezTo>
                    <a:cubicBezTo>
                      <a:pt x="855" y="878"/>
                      <a:pt x="855" y="878"/>
                      <a:pt x="855" y="878"/>
                    </a:cubicBezTo>
                    <a:close/>
                    <a:moveTo>
                      <a:pt x="746" y="269"/>
                    </a:moveTo>
                    <a:cubicBezTo>
                      <a:pt x="746" y="269"/>
                      <a:pt x="746" y="269"/>
                      <a:pt x="746" y="269"/>
                    </a:cubicBezTo>
                    <a:cubicBezTo>
                      <a:pt x="739" y="272"/>
                      <a:pt x="732" y="275"/>
                      <a:pt x="725" y="278"/>
                    </a:cubicBezTo>
                    <a:cubicBezTo>
                      <a:pt x="675" y="296"/>
                      <a:pt x="622" y="308"/>
                      <a:pt x="567" y="310"/>
                    </a:cubicBezTo>
                    <a:cubicBezTo>
                      <a:pt x="567" y="517"/>
                      <a:pt x="567" y="517"/>
                      <a:pt x="567" y="517"/>
                    </a:cubicBezTo>
                    <a:cubicBezTo>
                      <a:pt x="792" y="517"/>
                      <a:pt x="792" y="517"/>
                      <a:pt x="792" y="517"/>
                    </a:cubicBezTo>
                    <a:cubicBezTo>
                      <a:pt x="789" y="425"/>
                      <a:pt x="772" y="340"/>
                      <a:pt x="746" y="269"/>
                    </a:cubicBezTo>
                    <a:cubicBezTo>
                      <a:pt x="746" y="269"/>
                      <a:pt x="746" y="269"/>
                      <a:pt x="746" y="269"/>
                    </a:cubicBezTo>
                    <a:close/>
                    <a:moveTo>
                      <a:pt x="517" y="310"/>
                    </a:moveTo>
                    <a:cubicBezTo>
                      <a:pt x="517" y="310"/>
                      <a:pt x="517" y="310"/>
                      <a:pt x="517" y="310"/>
                    </a:cubicBezTo>
                    <a:cubicBezTo>
                      <a:pt x="462" y="308"/>
                      <a:pt x="409" y="296"/>
                      <a:pt x="358" y="278"/>
                    </a:cubicBezTo>
                    <a:cubicBezTo>
                      <a:pt x="352" y="275"/>
                      <a:pt x="345" y="272"/>
                      <a:pt x="338" y="269"/>
                    </a:cubicBezTo>
                    <a:cubicBezTo>
                      <a:pt x="311" y="340"/>
                      <a:pt x="294" y="425"/>
                      <a:pt x="292" y="517"/>
                    </a:cubicBezTo>
                    <a:cubicBezTo>
                      <a:pt x="517" y="517"/>
                      <a:pt x="517" y="517"/>
                      <a:pt x="517" y="517"/>
                    </a:cubicBezTo>
                    <a:cubicBezTo>
                      <a:pt x="517" y="310"/>
                      <a:pt x="517" y="310"/>
                      <a:pt x="517" y="310"/>
                    </a:cubicBezTo>
                    <a:cubicBezTo>
                      <a:pt x="517" y="310"/>
                      <a:pt x="517" y="310"/>
                      <a:pt x="517" y="310"/>
                    </a:cubicBezTo>
                    <a:close/>
                    <a:moveTo>
                      <a:pt x="517" y="775"/>
                    </a:moveTo>
                    <a:cubicBezTo>
                      <a:pt x="517" y="775"/>
                      <a:pt x="517" y="775"/>
                      <a:pt x="517" y="775"/>
                    </a:cubicBezTo>
                    <a:cubicBezTo>
                      <a:pt x="517" y="567"/>
                      <a:pt x="517" y="567"/>
                      <a:pt x="517" y="567"/>
                    </a:cubicBezTo>
                    <a:cubicBezTo>
                      <a:pt x="292" y="567"/>
                      <a:pt x="292" y="567"/>
                      <a:pt x="292" y="567"/>
                    </a:cubicBezTo>
                    <a:cubicBezTo>
                      <a:pt x="294" y="659"/>
                      <a:pt x="311" y="744"/>
                      <a:pt x="338" y="815"/>
                    </a:cubicBezTo>
                    <a:cubicBezTo>
                      <a:pt x="345" y="813"/>
                      <a:pt x="352" y="810"/>
                      <a:pt x="359" y="807"/>
                    </a:cubicBezTo>
                    <a:cubicBezTo>
                      <a:pt x="409" y="789"/>
                      <a:pt x="462" y="777"/>
                      <a:pt x="517" y="775"/>
                    </a:cubicBezTo>
                    <a:cubicBezTo>
                      <a:pt x="517" y="775"/>
                      <a:pt x="517" y="775"/>
                      <a:pt x="517" y="775"/>
                    </a:cubicBezTo>
                    <a:close/>
                    <a:moveTo>
                      <a:pt x="567" y="775"/>
                    </a:moveTo>
                    <a:cubicBezTo>
                      <a:pt x="567" y="775"/>
                      <a:pt x="567" y="775"/>
                      <a:pt x="567" y="775"/>
                    </a:cubicBezTo>
                    <a:cubicBezTo>
                      <a:pt x="622" y="778"/>
                      <a:pt x="675" y="789"/>
                      <a:pt x="725" y="807"/>
                    </a:cubicBezTo>
                    <a:cubicBezTo>
                      <a:pt x="732" y="810"/>
                      <a:pt x="739" y="813"/>
                      <a:pt x="746" y="815"/>
                    </a:cubicBezTo>
                    <a:cubicBezTo>
                      <a:pt x="772" y="744"/>
                      <a:pt x="789" y="659"/>
                      <a:pt x="792" y="567"/>
                    </a:cubicBezTo>
                    <a:cubicBezTo>
                      <a:pt x="567" y="567"/>
                      <a:pt x="567" y="567"/>
                      <a:pt x="567" y="567"/>
                    </a:cubicBezTo>
                    <a:cubicBezTo>
                      <a:pt x="567" y="775"/>
                      <a:pt x="567" y="775"/>
                      <a:pt x="567" y="775"/>
                    </a:cubicBezTo>
                    <a:cubicBezTo>
                      <a:pt x="567" y="775"/>
                      <a:pt x="567" y="775"/>
                      <a:pt x="567" y="775"/>
                    </a:cubicBezTo>
                    <a:close/>
                  </a:path>
                </a:pathLst>
              </a:custGeom>
              <a:solidFill>
                <a:schemeClr val="bg1"/>
              </a:solidFill>
              <a:ln>
                <a:noFill/>
              </a:ln>
            </p:spPr>
            <p:txBody>
              <a:bodyPr anchor="ctr"/>
              <a:lstStyle/>
              <a:p>
                <a:pPr algn="ctr"/>
                <a:endParaRPr>
                  <a:latin typeface="+mn-lt"/>
                  <a:ea typeface="+mn-ea"/>
                  <a:cs typeface="+mn-ea"/>
                  <a:sym typeface="+mn-lt"/>
                </a:endParaRPr>
              </a:p>
            </p:txBody>
          </p:sp>
        </p:grpSp>
        <p:sp>
          <p:nvSpPr>
            <p:cNvPr id="26" name="任意多边形 33"/>
            <p:cNvSpPr/>
            <p:nvPr/>
          </p:nvSpPr>
          <p:spPr bwMode="auto">
            <a:xfrm>
              <a:off x="5329632" y="2026013"/>
              <a:ext cx="395011" cy="295549"/>
            </a:xfrm>
            <a:custGeom>
              <a:avLst/>
              <a:gdLst>
                <a:gd name="T0" fmla="*/ 828 w 1296"/>
                <a:gd name="T1" fmla="*/ 522 h 972"/>
                <a:gd name="T2" fmla="*/ 504 w 1296"/>
                <a:gd name="T3" fmla="*/ 288 h 972"/>
                <a:gd name="T4" fmla="*/ 445 w 1296"/>
                <a:gd name="T5" fmla="*/ 648 h 972"/>
                <a:gd name="T6" fmla="*/ 1175 w 1296"/>
                <a:gd name="T7" fmla="*/ 0 h 972"/>
                <a:gd name="T8" fmla="*/ 0 w 1296"/>
                <a:gd name="T9" fmla="*/ 122 h 972"/>
                <a:gd name="T10" fmla="*/ 121 w 1296"/>
                <a:gd name="T11" fmla="*/ 972 h 972"/>
                <a:gd name="T12" fmla="*/ 1296 w 1296"/>
                <a:gd name="T13" fmla="*/ 850 h 972"/>
                <a:gd name="T14" fmla="*/ 1175 w 1296"/>
                <a:gd name="T15" fmla="*/ 0 h 972"/>
                <a:gd name="T16" fmla="*/ 202 w 1296"/>
                <a:gd name="T17" fmla="*/ 891 h 972"/>
                <a:gd name="T18" fmla="*/ 81 w 1296"/>
                <a:gd name="T19" fmla="*/ 850 h 972"/>
                <a:gd name="T20" fmla="*/ 122 w 1296"/>
                <a:gd name="T21" fmla="*/ 729 h 972"/>
                <a:gd name="T22" fmla="*/ 243 w 1296"/>
                <a:gd name="T23" fmla="*/ 770 h 972"/>
                <a:gd name="T24" fmla="*/ 243 w 1296"/>
                <a:gd name="T25" fmla="*/ 526 h 972"/>
                <a:gd name="T26" fmla="*/ 122 w 1296"/>
                <a:gd name="T27" fmla="*/ 567 h 972"/>
                <a:gd name="T28" fmla="*/ 81 w 1296"/>
                <a:gd name="T29" fmla="*/ 446 h 972"/>
                <a:gd name="T30" fmla="*/ 202 w 1296"/>
                <a:gd name="T31" fmla="*/ 405 h 972"/>
                <a:gd name="T32" fmla="*/ 243 w 1296"/>
                <a:gd name="T33" fmla="*/ 526 h 972"/>
                <a:gd name="T34" fmla="*/ 202 w 1296"/>
                <a:gd name="T35" fmla="*/ 243 h 972"/>
                <a:gd name="T36" fmla="*/ 81 w 1296"/>
                <a:gd name="T37" fmla="*/ 202 h 972"/>
                <a:gd name="T38" fmla="*/ 122 w 1296"/>
                <a:gd name="T39" fmla="*/ 81 h 972"/>
                <a:gd name="T40" fmla="*/ 243 w 1296"/>
                <a:gd name="T41" fmla="*/ 122 h 972"/>
                <a:gd name="T42" fmla="*/ 972 w 1296"/>
                <a:gd name="T43" fmla="*/ 891 h 972"/>
                <a:gd name="T44" fmla="*/ 324 w 1296"/>
                <a:gd name="T45" fmla="*/ 81 h 972"/>
                <a:gd name="T46" fmla="*/ 972 w 1296"/>
                <a:gd name="T47" fmla="*/ 891 h 972"/>
                <a:gd name="T48" fmla="*/ 1174 w 1296"/>
                <a:gd name="T49" fmla="*/ 891 h 972"/>
                <a:gd name="T50" fmla="*/ 1053 w 1296"/>
                <a:gd name="T51" fmla="*/ 850 h 972"/>
                <a:gd name="T52" fmla="*/ 1094 w 1296"/>
                <a:gd name="T53" fmla="*/ 729 h 972"/>
                <a:gd name="T54" fmla="*/ 1215 w 1296"/>
                <a:gd name="T55" fmla="*/ 770 h 972"/>
                <a:gd name="T56" fmla="*/ 1215 w 1296"/>
                <a:gd name="T57" fmla="*/ 526 h 972"/>
                <a:gd name="T58" fmla="*/ 1094 w 1296"/>
                <a:gd name="T59" fmla="*/ 567 h 972"/>
                <a:gd name="T60" fmla="*/ 1053 w 1296"/>
                <a:gd name="T61" fmla="*/ 446 h 972"/>
                <a:gd name="T62" fmla="*/ 1174 w 1296"/>
                <a:gd name="T63" fmla="*/ 405 h 972"/>
                <a:gd name="T64" fmla="*/ 1215 w 1296"/>
                <a:gd name="T65" fmla="*/ 526 h 972"/>
                <a:gd name="T66" fmla="*/ 1174 w 1296"/>
                <a:gd name="T67" fmla="*/ 243 h 972"/>
                <a:gd name="T68" fmla="*/ 1053 w 1296"/>
                <a:gd name="T69" fmla="*/ 202 h 972"/>
                <a:gd name="T70" fmla="*/ 1094 w 1296"/>
                <a:gd name="T71" fmla="*/ 81 h 972"/>
                <a:gd name="T72" fmla="*/ 1215 w 1296"/>
                <a:gd name="T73" fmla="*/ 12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6" h="972">
                  <a:moveTo>
                    <a:pt x="504" y="684"/>
                  </a:moveTo>
                  <a:cubicBezTo>
                    <a:pt x="828" y="522"/>
                    <a:pt x="828" y="522"/>
                    <a:pt x="828" y="522"/>
                  </a:cubicBezTo>
                  <a:cubicBezTo>
                    <a:pt x="858" y="507"/>
                    <a:pt x="858" y="465"/>
                    <a:pt x="828" y="450"/>
                  </a:cubicBezTo>
                  <a:cubicBezTo>
                    <a:pt x="504" y="288"/>
                    <a:pt x="504" y="288"/>
                    <a:pt x="504" y="288"/>
                  </a:cubicBezTo>
                  <a:cubicBezTo>
                    <a:pt x="477" y="274"/>
                    <a:pt x="445" y="294"/>
                    <a:pt x="445" y="324"/>
                  </a:cubicBezTo>
                  <a:cubicBezTo>
                    <a:pt x="445" y="648"/>
                    <a:pt x="445" y="648"/>
                    <a:pt x="445" y="648"/>
                  </a:cubicBezTo>
                  <a:cubicBezTo>
                    <a:pt x="445" y="678"/>
                    <a:pt x="477" y="698"/>
                    <a:pt x="504" y="684"/>
                  </a:cubicBezTo>
                  <a:close/>
                  <a:moveTo>
                    <a:pt x="1175" y="0"/>
                  </a:moveTo>
                  <a:cubicBezTo>
                    <a:pt x="121" y="0"/>
                    <a:pt x="121" y="0"/>
                    <a:pt x="121" y="0"/>
                  </a:cubicBezTo>
                  <a:cubicBezTo>
                    <a:pt x="54" y="0"/>
                    <a:pt x="0" y="55"/>
                    <a:pt x="0" y="122"/>
                  </a:cubicBezTo>
                  <a:cubicBezTo>
                    <a:pt x="0" y="850"/>
                    <a:pt x="0" y="850"/>
                    <a:pt x="0" y="850"/>
                  </a:cubicBezTo>
                  <a:cubicBezTo>
                    <a:pt x="0" y="917"/>
                    <a:pt x="54" y="972"/>
                    <a:pt x="121" y="972"/>
                  </a:cubicBezTo>
                  <a:cubicBezTo>
                    <a:pt x="1175" y="972"/>
                    <a:pt x="1175" y="972"/>
                    <a:pt x="1175" y="972"/>
                  </a:cubicBezTo>
                  <a:cubicBezTo>
                    <a:pt x="1242" y="972"/>
                    <a:pt x="1296" y="917"/>
                    <a:pt x="1296" y="850"/>
                  </a:cubicBezTo>
                  <a:cubicBezTo>
                    <a:pt x="1296" y="122"/>
                    <a:pt x="1296" y="122"/>
                    <a:pt x="1296" y="122"/>
                  </a:cubicBezTo>
                  <a:cubicBezTo>
                    <a:pt x="1296" y="55"/>
                    <a:pt x="1242" y="0"/>
                    <a:pt x="1175" y="0"/>
                  </a:cubicBezTo>
                  <a:close/>
                  <a:moveTo>
                    <a:pt x="243" y="850"/>
                  </a:moveTo>
                  <a:cubicBezTo>
                    <a:pt x="243" y="873"/>
                    <a:pt x="226" y="891"/>
                    <a:pt x="202" y="891"/>
                  </a:cubicBezTo>
                  <a:cubicBezTo>
                    <a:pt x="122" y="891"/>
                    <a:pt x="122" y="891"/>
                    <a:pt x="122" y="891"/>
                  </a:cubicBezTo>
                  <a:cubicBezTo>
                    <a:pt x="99" y="891"/>
                    <a:pt x="81" y="874"/>
                    <a:pt x="81" y="850"/>
                  </a:cubicBezTo>
                  <a:cubicBezTo>
                    <a:pt x="81" y="770"/>
                    <a:pt x="81" y="770"/>
                    <a:pt x="81" y="770"/>
                  </a:cubicBezTo>
                  <a:cubicBezTo>
                    <a:pt x="81" y="747"/>
                    <a:pt x="98" y="729"/>
                    <a:pt x="122" y="729"/>
                  </a:cubicBezTo>
                  <a:cubicBezTo>
                    <a:pt x="202" y="729"/>
                    <a:pt x="202" y="729"/>
                    <a:pt x="202" y="729"/>
                  </a:cubicBezTo>
                  <a:cubicBezTo>
                    <a:pt x="225" y="729"/>
                    <a:pt x="243" y="746"/>
                    <a:pt x="243" y="770"/>
                  </a:cubicBezTo>
                  <a:cubicBezTo>
                    <a:pt x="243" y="850"/>
                    <a:pt x="243" y="850"/>
                    <a:pt x="243" y="850"/>
                  </a:cubicBezTo>
                  <a:close/>
                  <a:moveTo>
                    <a:pt x="243" y="526"/>
                  </a:moveTo>
                  <a:cubicBezTo>
                    <a:pt x="243" y="549"/>
                    <a:pt x="226" y="567"/>
                    <a:pt x="202" y="567"/>
                  </a:cubicBezTo>
                  <a:cubicBezTo>
                    <a:pt x="122" y="567"/>
                    <a:pt x="122" y="567"/>
                    <a:pt x="122" y="567"/>
                  </a:cubicBezTo>
                  <a:cubicBezTo>
                    <a:pt x="99" y="567"/>
                    <a:pt x="81" y="550"/>
                    <a:pt x="81" y="526"/>
                  </a:cubicBezTo>
                  <a:cubicBezTo>
                    <a:pt x="81" y="446"/>
                    <a:pt x="81" y="446"/>
                    <a:pt x="81" y="446"/>
                  </a:cubicBezTo>
                  <a:cubicBezTo>
                    <a:pt x="81" y="423"/>
                    <a:pt x="98" y="405"/>
                    <a:pt x="122" y="405"/>
                  </a:cubicBezTo>
                  <a:cubicBezTo>
                    <a:pt x="202" y="405"/>
                    <a:pt x="202" y="405"/>
                    <a:pt x="202" y="405"/>
                  </a:cubicBezTo>
                  <a:cubicBezTo>
                    <a:pt x="225" y="405"/>
                    <a:pt x="243" y="422"/>
                    <a:pt x="243" y="446"/>
                  </a:cubicBezTo>
                  <a:cubicBezTo>
                    <a:pt x="243" y="526"/>
                    <a:pt x="243" y="526"/>
                    <a:pt x="243" y="526"/>
                  </a:cubicBezTo>
                  <a:close/>
                  <a:moveTo>
                    <a:pt x="243" y="202"/>
                  </a:moveTo>
                  <a:cubicBezTo>
                    <a:pt x="243" y="225"/>
                    <a:pt x="226" y="243"/>
                    <a:pt x="202" y="243"/>
                  </a:cubicBezTo>
                  <a:cubicBezTo>
                    <a:pt x="122" y="243"/>
                    <a:pt x="122" y="243"/>
                    <a:pt x="122" y="243"/>
                  </a:cubicBezTo>
                  <a:cubicBezTo>
                    <a:pt x="99" y="243"/>
                    <a:pt x="81" y="226"/>
                    <a:pt x="81" y="202"/>
                  </a:cubicBezTo>
                  <a:cubicBezTo>
                    <a:pt x="81" y="122"/>
                    <a:pt x="81" y="122"/>
                    <a:pt x="81" y="122"/>
                  </a:cubicBezTo>
                  <a:cubicBezTo>
                    <a:pt x="81" y="99"/>
                    <a:pt x="98" y="81"/>
                    <a:pt x="122" y="81"/>
                  </a:cubicBezTo>
                  <a:cubicBezTo>
                    <a:pt x="202" y="81"/>
                    <a:pt x="202" y="81"/>
                    <a:pt x="202" y="81"/>
                  </a:cubicBezTo>
                  <a:cubicBezTo>
                    <a:pt x="225" y="81"/>
                    <a:pt x="243" y="98"/>
                    <a:pt x="243" y="122"/>
                  </a:cubicBezTo>
                  <a:cubicBezTo>
                    <a:pt x="243" y="202"/>
                    <a:pt x="243" y="202"/>
                    <a:pt x="243" y="202"/>
                  </a:cubicBezTo>
                  <a:close/>
                  <a:moveTo>
                    <a:pt x="972" y="891"/>
                  </a:moveTo>
                  <a:cubicBezTo>
                    <a:pt x="324" y="891"/>
                    <a:pt x="324" y="891"/>
                    <a:pt x="324" y="891"/>
                  </a:cubicBezTo>
                  <a:cubicBezTo>
                    <a:pt x="324" y="81"/>
                    <a:pt x="324" y="81"/>
                    <a:pt x="324" y="81"/>
                  </a:cubicBezTo>
                  <a:cubicBezTo>
                    <a:pt x="972" y="81"/>
                    <a:pt x="972" y="81"/>
                    <a:pt x="972" y="81"/>
                  </a:cubicBezTo>
                  <a:cubicBezTo>
                    <a:pt x="972" y="891"/>
                    <a:pt x="972" y="891"/>
                    <a:pt x="972" y="891"/>
                  </a:cubicBezTo>
                  <a:close/>
                  <a:moveTo>
                    <a:pt x="1215" y="850"/>
                  </a:moveTo>
                  <a:cubicBezTo>
                    <a:pt x="1215" y="873"/>
                    <a:pt x="1198" y="891"/>
                    <a:pt x="1174" y="891"/>
                  </a:cubicBezTo>
                  <a:cubicBezTo>
                    <a:pt x="1094" y="891"/>
                    <a:pt x="1094" y="891"/>
                    <a:pt x="1094" y="891"/>
                  </a:cubicBezTo>
                  <a:cubicBezTo>
                    <a:pt x="1071" y="891"/>
                    <a:pt x="1053" y="874"/>
                    <a:pt x="1053" y="850"/>
                  </a:cubicBezTo>
                  <a:cubicBezTo>
                    <a:pt x="1053" y="770"/>
                    <a:pt x="1053" y="770"/>
                    <a:pt x="1053" y="770"/>
                  </a:cubicBezTo>
                  <a:cubicBezTo>
                    <a:pt x="1053" y="747"/>
                    <a:pt x="1070" y="729"/>
                    <a:pt x="1094" y="729"/>
                  </a:cubicBezTo>
                  <a:cubicBezTo>
                    <a:pt x="1174" y="729"/>
                    <a:pt x="1174" y="729"/>
                    <a:pt x="1174" y="729"/>
                  </a:cubicBezTo>
                  <a:cubicBezTo>
                    <a:pt x="1197" y="729"/>
                    <a:pt x="1215" y="746"/>
                    <a:pt x="1215" y="770"/>
                  </a:cubicBezTo>
                  <a:cubicBezTo>
                    <a:pt x="1215" y="850"/>
                    <a:pt x="1215" y="850"/>
                    <a:pt x="1215" y="850"/>
                  </a:cubicBezTo>
                  <a:close/>
                  <a:moveTo>
                    <a:pt x="1215" y="526"/>
                  </a:moveTo>
                  <a:cubicBezTo>
                    <a:pt x="1215" y="549"/>
                    <a:pt x="1198" y="567"/>
                    <a:pt x="1174" y="567"/>
                  </a:cubicBezTo>
                  <a:cubicBezTo>
                    <a:pt x="1094" y="567"/>
                    <a:pt x="1094" y="567"/>
                    <a:pt x="1094" y="567"/>
                  </a:cubicBezTo>
                  <a:cubicBezTo>
                    <a:pt x="1071" y="567"/>
                    <a:pt x="1053" y="550"/>
                    <a:pt x="1053" y="526"/>
                  </a:cubicBezTo>
                  <a:cubicBezTo>
                    <a:pt x="1053" y="446"/>
                    <a:pt x="1053" y="446"/>
                    <a:pt x="1053" y="446"/>
                  </a:cubicBezTo>
                  <a:cubicBezTo>
                    <a:pt x="1053" y="423"/>
                    <a:pt x="1070" y="405"/>
                    <a:pt x="1094" y="405"/>
                  </a:cubicBezTo>
                  <a:cubicBezTo>
                    <a:pt x="1174" y="405"/>
                    <a:pt x="1174" y="405"/>
                    <a:pt x="1174" y="405"/>
                  </a:cubicBezTo>
                  <a:cubicBezTo>
                    <a:pt x="1197" y="405"/>
                    <a:pt x="1215" y="422"/>
                    <a:pt x="1215" y="446"/>
                  </a:cubicBezTo>
                  <a:cubicBezTo>
                    <a:pt x="1215" y="526"/>
                    <a:pt x="1215" y="526"/>
                    <a:pt x="1215" y="526"/>
                  </a:cubicBezTo>
                  <a:close/>
                  <a:moveTo>
                    <a:pt x="1215" y="202"/>
                  </a:moveTo>
                  <a:cubicBezTo>
                    <a:pt x="1215" y="225"/>
                    <a:pt x="1198" y="243"/>
                    <a:pt x="1174" y="243"/>
                  </a:cubicBezTo>
                  <a:cubicBezTo>
                    <a:pt x="1094" y="243"/>
                    <a:pt x="1094" y="243"/>
                    <a:pt x="1094" y="243"/>
                  </a:cubicBezTo>
                  <a:cubicBezTo>
                    <a:pt x="1071" y="243"/>
                    <a:pt x="1053" y="226"/>
                    <a:pt x="1053" y="202"/>
                  </a:cubicBezTo>
                  <a:cubicBezTo>
                    <a:pt x="1053" y="122"/>
                    <a:pt x="1053" y="122"/>
                    <a:pt x="1053" y="122"/>
                  </a:cubicBezTo>
                  <a:cubicBezTo>
                    <a:pt x="1053" y="99"/>
                    <a:pt x="1070" y="81"/>
                    <a:pt x="1094" y="81"/>
                  </a:cubicBezTo>
                  <a:cubicBezTo>
                    <a:pt x="1174" y="81"/>
                    <a:pt x="1174" y="81"/>
                    <a:pt x="1174" y="81"/>
                  </a:cubicBezTo>
                  <a:cubicBezTo>
                    <a:pt x="1197" y="81"/>
                    <a:pt x="1215" y="98"/>
                    <a:pt x="1215" y="122"/>
                  </a:cubicBezTo>
                  <a:cubicBezTo>
                    <a:pt x="1215" y="202"/>
                    <a:pt x="1215" y="202"/>
                    <a:pt x="1215" y="202"/>
                  </a:cubicBez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51" name="组合 50"/>
          <p:cNvGrpSpPr/>
          <p:nvPr/>
        </p:nvGrpSpPr>
        <p:grpSpPr>
          <a:xfrm>
            <a:off x="323527" y="0"/>
            <a:ext cx="3429689" cy="578162"/>
            <a:chOff x="323528" y="0"/>
            <a:chExt cx="2376264" cy="578162"/>
          </a:xfrm>
        </p:grpSpPr>
        <p:sp>
          <p:nvSpPr>
            <p:cNvPr id="52" name="TextBox 86"/>
            <p:cNvSpPr txBox="1"/>
            <p:nvPr/>
          </p:nvSpPr>
          <p:spPr>
            <a:xfrm>
              <a:off x="576196" y="58248"/>
              <a:ext cx="2123596"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课件主要特点</a:t>
              </a:r>
              <a:endParaRPr lang="en-US" altLang="zh-CN" sz="2400" dirty="0">
                <a:solidFill>
                  <a:srgbClr val="C00000"/>
                </a:solidFill>
                <a:latin typeface="+mn-lt"/>
                <a:ea typeface="+mn-ea"/>
                <a:cs typeface="+mn-ea"/>
                <a:sym typeface="+mn-lt"/>
              </a:endParaRPr>
            </a:p>
          </p:txBody>
        </p:sp>
        <p:sp>
          <p:nvSpPr>
            <p:cNvPr id="53" name="矩形 5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62405" y="875496"/>
            <a:ext cx="697627" cy="400110"/>
          </a:xfrm>
          <a:prstGeom prst="rect">
            <a:avLst/>
          </a:prstGeom>
        </p:spPr>
        <p:txBody>
          <a:bodyPr wrap="none">
            <a:spAutoFit/>
          </a:bodyPr>
          <a:lstStyle/>
          <a:p>
            <a:pPr eaLnBrk="1" hangingPunct="1"/>
            <a:r>
              <a:rPr lang="zh-CN" altLang="en-US" sz="2000" b="1" dirty="0">
                <a:solidFill>
                  <a:srgbClr val="BD1A1A"/>
                </a:solidFill>
                <a:latin typeface="+mn-ea"/>
                <a:ea typeface="+mn-ea"/>
              </a:rPr>
              <a:t>短小</a:t>
            </a:r>
            <a:endParaRPr lang="zh-CN" altLang="en-US" sz="2000" b="1" dirty="0">
              <a:solidFill>
                <a:srgbClr val="BD1A1A"/>
              </a:solidFill>
              <a:latin typeface="+mn-ea"/>
              <a:ea typeface="+mn-ea"/>
            </a:endParaRPr>
          </a:p>
        </p:txBody>
      </p:sp>
      <p:sp>
        <p:nvSpPr>
          <p:cNvPr id="57" name="矩形 56"/>
          <p:cNvSpPr/>
          <p:nvPr/>
        </p:nvSpPr>
        <p:spPr>
          <a:xfrm>
            <a:off x="1807820" y="3426554"/>
            <a:ext cx="1107996" cy="369332"/>
          </a:xfrm>
          <a:prstGeom prst="rect">
            <a:avLst/>
          </a:prstGeom>
        </p:spPr>
        <p:txBody>
          <a:bodyPr wrap="none">
            <a:spAutoFit/>
          </a:bodyPr>
          <a:lstStyle/>
          <a:p>
            <a:pPr eaLnBrk="1" hangingPunct="1"/>
            <a:r>
              <a:rPr lang="zh-CN" altLang="en-US" b="1" dirty="0">
                <a:solidFill>
                  <a:srgbClr val="BD1A1A"/>
                </a:solidFill>
                <a:latin typeface="+mn-ea"/>
                <a:ea typeface="+mn-ea"/>
              </a:rPr>
              <a:t>形式灵活</a:t>
            </a:r>
            <a:endParaRPr lang="zh-CN" altLang="en-US" b="1" dirty="0">
              <a:solidFill>
                <a:srgbClr val="BD1A1A"/>
              </a:solidFill>
              <a:latin typeface="+mn-ea"/>
              <a:ea typeface="+mn-ea"/>
            </a:endParaRPr>
          </a:p>
        </p:txBody>
      </p:sp>
      <p:sp>
        <p:nvSpPr>
          <p:cNvPr id="58" name="矩形 57"/>
          <p:cNvSpPr/>
          <p:nvPr/>
        </p:nvSpPr>
        <p:spPr>
          <a:xfrm>
            <a:off x="6084168" y="3354546"/>
            <a:ext cx="2031325" cy="369332"/>
          </a:xfrm>
          <a:prstGeom prst="rect">
            <a:avLst/>
          </a:prstGeom>
        </p:spPr>
        <p:txBody>
          <a:bodyPr wrap="none">
            <a:spAutoFit/>
          </a:bodyPr>
          <a:lstStyle/>
          <a:p>
            <a:pPr eaLnBrk="1" hangingPunct="1"/>
            <a:r>
              <a:rPr lang="zh-CN" altLang="en-US" b="1" dirty="0">
                <a:solidFill>
                  <a:srgbClr val="BD1A1A"/>
                </a:solidFill>
                <a:latin typeface="+mn-ea"/>
                <a:ea typeface="+mn-ea"/>
              </a:rPr>
              <a:t>一般教师可以制作</a:t>
            </a:r>
            <a:endParaRPr lang="zh-CN" altLang="en-US" b="1" dirty="0">
              <a:solidFill>
                <a:srgbClr val="BD1A1A"/>
              </a:solidFill>
              <a:latin typeface="+mn-ea"/>
              <a:ea typeface="+mn-ea"/>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案例（</a:t>
              </a:r>
              <a:r>
                <a:rPr lang="en-US" altLang="zh-CN" sz="2400" dirty="0">
                  <a:solidFill>
                    <a:srgbClr val="C00000"/>
                  </a:solidFill>
                  <a:latin typeface="+mn-lt"/>
                  <a:ea typeface="+mn-ea"/>
                  <a:cs typeface="+mn-ea"/>
                  <a:sym typeface="+mn-lt"/>
                </a:rPr>
                <a:t>CASE</a:t>
              </a:r>
              <a:r>
                <a:rPr lang="zh-CN" altLang="en-US" sz="2400" dirty="0">
                  <a:solidFill>
                    <a:srgbClr val="C00000"/>
                  </a:solidFill>
                  <a:latin typeface="+mn-lt"/>
                  <a:ea typeface="+mn-ea"/>
                  <a:cs typeface="+mn-ea"/>
                  <a:sym typeface="+mn-lt"/>
                </a:rPr>
                <a:t>）</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6" name="Rectangle 3"/>
          <p:cNvSpPr txBox="1">
            <a:spLocks noChangeArrowheads="1"/>
          </p:cNvSpPr>
          <p:nvPr/>
        </p:nvSpPr>
        <p:spPr>
          <a:xfrm>
            <a:off x="395536" y="1131590"/>
            <a:ext cx="7989888" cy="335399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457200">
              <a:lnSpc>
                <a:spcPct val="114000"/>
              </a:lnSpc>
            </a:pPr>
            <a:r>
              <a:rPr lang="zh-CN" altLang="en-US" sz="2000" dirty="0"/>
              <a:t>是指有现实指导意义和教学意义的代表性的</a:t>
            </a:r>
            <a:r>
              <a:rPr lang="zh-CN" altLang="en-US" sz="2000" dirty="0">
                <a:solidFill>
                  <a:srgbClr val="C00000"/>
                </a:solidFill>
              </a:rPr>
              <a:t>事件</a:t>
            </a:r>
            <a:r>
              <a:rPr lang="zh-CN" altLang="en-US" sz="2000" dirty="0"/>
              <a:t>或</a:t>
            </a:r>
            <a:r>
              <a:rPr lang="zh-CN" altLang="en-US" sz="2000" dirty="0">
                <a:solidFill>
                  <a:srgbClr val="C00000"/>
                </a:solidFill>
              </a:rPr>
              <a:t>现象</a:t>
            </a:r>
            <a:r>
              <a:rPr lang="zh-CN" altLang="en-US" sz="2000" dirty="0"/>
              <a:t>。</a:t>
            </a:r>
            <a:endParaRPr lang="zh-CN" altLang="en-US" sz="2000" dirty="0"/>
          </a:p>
          <a:p>
            <a:pPr marL="609600" indent="457200">
              <a:lnSpc>
                <a:spcPct val="114000"/>
              </a:lnSpc>
            </a:pPr>
            <a:r>
              <a:rPr lang="zh-CN" altLang="en-US" sz="2000" dirty="0"/>
              <a:t>编写案例时，至少包含以下几部分内容：</a:t>
            </a:r>
            <a:endParaRPr lang="zh-CN" altLang="en-US" sz="2000" dirty="0"/>
          </a:p>
          <a:p>
            <a:pPr marL="400050" lvl="1" indent="457200">
              <a:lnSpc>
                <a:spcPct val="114000"/>
              </a:lnSpc>
              <a:buFont typeface="Arial" panose="020B0604020202020204" pitchFamily="34" charset="0"/>
              <a:buNone/>
            </a:pPr>
            <a:r>
              <a:rPr lang="zh-CN" altLang="en-US" sz="1600" dirty="0"/>
              <a:t>（</a:t>
            </a:r>
            <a:r>
              <a:rPr lang="en-US" altLang="zh-CN" sz="1600" dirty="0"/>
              <a:t>1</a:t>
            </a:r>
            <a:r>
              <a:rPr lang="zh-CN" altLang="en-US" sz="1600" dirty="0"/>
              <a:t>）事实描述：案例发生的现象描述、原因、经过等，要求内容真实、详尽。</a:t>
            </a:r>
            <a:endParaRPr lang="zh-CN" altLang="en-US" sz="1600" dirty="0"/>
          </a:p>
          <a:p>
            <a:pPr marL="400050" lvl="1" indent="457200">
              <a:lnSpc>
                <a:spcPct val="114000"/>
              </a:lnSpc>
              <a:buFont typeface="Arial" panose="020B0604020202020204" pitchFamily="34" charset="0"/>
              <a:buNone/>
            </a:pPr>
            <a:r>
              <a:rPr lang="zh-CN" altLang="en-US" sz="1600" dirty="0"/>
              <a:t>（</a:t>
            </a:r>
            <a:r>
              <a:rPr lang="en-US" altLang="zh-CN" sz="1600" dirty="0"/>
              <a:t>2</a:t>
            </a:r>
            <a:r>
              <a:rPr lang="zh-CN" altLang="en-US" sz="1600" dirty="0"/>
              <a:t>）相关背景资料：介绍案例发生的大环境的背景资料。</a:t>
            </a:r>
            <a:endParaRPr lang="zh-CN" altLang="en-US" sz="1600" dirty="0"/>
          </a:p>
          <a:p>
            <a:pPr marL="400050" lvl="1" indent="457200">
              <a:lnSpc>
                <a:spcPct val="114000"/>
              </a:lnSpc>
              <a:buFont typeface="Arial" panose="020B0604020202020204" pitchFamily="34" charset="0"/>
              <a:buNone/>
            </a:pPr>
            <a:r>
              <a:rPr lang="zh-CN" altLang="en-US" sz="1600" dirty="0"/>
              <a:t>（</a:t>
            </a:r>
            <a:r>
              <a:rPr lang="en-US" altLang="zh-CN" sz="1600" dirty="0"/>
              <a:t>3</a:t>
            </a:r>
            <a:r>
              <a:rPr lang="zh-CN" altLang="en-US" sz="1600" dirty="0"/>
              <a:t>）分析与评价：由领域专家给出的分析和评价，要切中主题，有实际导向意义。</a:t>
            </a:r>
            <a:endParaRPr lang="zh-CN" altLang="en-US" sz="1600" dirty="0"/>
          </a:p>
          <a:p>
            <a:pPr marL="400050" lvl="1" indent="457200">
              <a:lnSpc>
                <a:spcPct val="114000"/>
              </a:lnSpc>
              <a:buFont typeface="Arial" panose="020B0604020202020204" pitchFamily="34" charset="0"/>
              <a:buNone/>
            </a:pPr>
            <a:r>
              <a:rPr lang="zh-CN" altLang="en-US" sz="1600" dirty="0"/>
              <a:t>（</a:t>
            </a:r>
            <a:r>
              <a:rPr lang="en-US" altLang="zh-CN" sz="1600" dirty="0"/>
              <a:t>4</a:t>
            </a:r>
            <a:r>
              <a:rPr lang="zh-CN" altLang="en-US" sz="1600" dirty="0"/>
              <a:t>）相关应用领域：案例可应用的场合或领域。</a:t>
            </a:r>
            <a:endParaRPr lang="zh-TW" altLang="en-US" sz="1600" dirty="0"/>
          </a:p>
          <a:p>
            <a:pPr marL="400050" lvl="1" indent="457200">
              <a:lnSpc>
                <a:spcPct val="114000"/>
              </a:lnSpc>
              <a:buFont typeface="Arial" panose="020B0604020202020204" pitchFamily="34" charset="0"/>
              <a:buNone/>
            </a:pPr>
            <a:r>
              <a:rPr lang="zh-TW" altLang="en-US" sz="1600" dirty="0"/>
              <a:t>（</a:t>
            </a:r>
            <a:r>
              <a:rPr lang="en-US" altLang="zh-TW" sz="1600" dirty="0"/>
              <a:t>5</a:t>
            </a:r>
            <a:r>
              <a:rPr lang="zh-TW" altLang="en-US" sz="1600" dirty="0"/>
              <a:t>）教学建议：案例在教学中使用的方法、注意事项和建议。 </a:t>
            </a:r>
            <a:endParaRPr lang="zh-TW" altLang="en-US" sz="1600" dirty="0"/>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1560" y="2411428"/>
            <a:ext cx="8280920" cy="1528474"/>
            <a:chOff x="8472264" y="2924944"/>
            <a:chExt cx="2448272" cy="1338747"/>
          </a:xfrm>
        </p:grpSpPr>
        <p:cxnSp>
          <p:nvCxnSpPr>
            <p:cNvPr id="21" name="直接连接符 2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23528" y="0"/>
            <a:ext cx="3627799" cy="578162"/>
            <a:chOff x="323528" y="0"/>
            <a:chExt cx="2087905" cy="578162"/>
          </a:xfrm>
        </p:grpSpPr>
        <p:sp>
          <p:nvSpPr>
            <p:cNvPr id="66"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文献资料库</a:t>
              </a:r>
              <a:endParaRPr lang="zh-CN" altLang="en-US" sz="2400" dirty="0">
                <a:solidFill>
                  <a:srgbClr val="C00000"/>
                </a:solidFill>
                <a:latin typeface="+mn-lt"/>
                <a:ea typeface="+mn-ea"/>
                <a:cs typeface="+mn-ea"/>
                <a:sym typeface="+mn-lt"/>
              </a:endParaRPr>
            </a:p>
          </p:txBody>
        </p:sp>
        <p:sp>
          <p:nvSpPr>
            <p:cNvPr id="67" name="矩形 66"/>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69" name="Rectangle 4"/>
          <p:cNvSpPr>
            <a:spLocks noChangeArrowheads="1"/>
          </p:cNvSpPr>
          <p:nvPr/>
        </p:nvSpPr>
        <p:spPr bwMode="auto">
          <a:xfrm>
            <a:off x="845309" y="1986394"/>
            <a:ext cx="80471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dirty="0">
                <a:latin typeface="+mj-ea"/>
                <a:ea typeface="+mj-ea"/>
                <a:sym typeface="Wingdings 2" panose="05020102010507070707" pitchFamily="18" charset="2"/>
              </a:rPr>
              <a:t> </a:t>
            </a:r>
            <a:r>
              <a:rPr lang="zh-CN" altLang="en-US" sz="2000" dirty="0">
                <a:latin typeface="+mj-ea"/>
                <a:ea typeface="+mj-ea"/>
              </a:rPr>
              <a:t>（</a:t>
            </a:r>
            <a:r>
              <a:rPr lang="en-US" altLang="zh-CN" sz="2000" dirty="0">
                <a:latin typeface="+mj-ea"/>
                <a:ea typeface="+mj-ea"/>
              </a:rPr>
              <a:t>1</a:t>
            </a:r>
            <a:r>
              <a:rPr lang="zh-CN" altLang="en-US" sz="2000" dirty="0">
                <a:latin typeface="+mj-ea"/>
                <a:ea typeface="+mj-ea"/>
              </a:rPr>
              <a:t>）文献资料必须是正式的国家机关发布的相关文件。</a:t>
            </a:r>
            <a:endParaRPr lang="zh-CN" altLang="en-US" sz="2000" dirty="0">
              <a:latin typeface="+mj-ea"/>
              <a:ea typeface="+mj-ea"/>
            </a:endParaRPr>
          </a:p>
        </p:txBody>
      </p:sp>
      <p:sp>
        <p:nvSpPr>
          <p:cNvPr id="70" name="Rectangle 4"/>
          <p:cNvSpPr>
            <a:spLocks noChangeArrowheads="1"/>
          </p:cNvSpPr>
          <p:nvPr/>
        </p:nvSpPr>
        <p:spPr bwMode="auto">
          <a:xfrm>
            <a:off x="845309" y="2633447"/>
            <a:ext cx="81191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defRPr/>
            </a:pPr>
            <a:r>
              <a:rPr lang="en-US" altLang="zh-CN" sz="2000" dirty="0">
                <a:latin typeface="+mj-ea"/>
                <a:sym typeface="Wingdings 2" panose="05020102010507070707" pitchFamily="18" charset="2"/>
              </a:rPr>
              <a:t> </a:t>
            </a:r>
            <a:r>
              <a:rPr lang="zh-CN" altLang="en-US" sz="2000" dirty="0">
                <a:latin typeface="+mj-ea"/>
                <a:ea typeface="+mj-ea"/>
              </a:rPr>
              <a:t>（</a:t>
            </a:r>
            <a:r>
              <a:rPr lang="en-US" altLang="zh-CN" sz="2000" dirty="0">
                <a:latin typeface="+mj-ea"/>
                <a:ea typeface="+mj-ea"/>
              </a:rPr>
              <a:t>2</a:t>
            </a:r>
            <a:r>
              <a:rPr lang="zh-CN" altLang="en-US" sz="2000" dirty="0">
                <a:latin typeface="+mj-ea"/>
                <a:ea typeface="+mj-ea"/>
              </a:rPr>
              <a:t>）必须是具有广泛影响的文章。</a:t>
            </a:r>
            <a:endParaRPr lang="zh-CN" altLang="en-US" sz="2000" dirty="0">
              <a:latin typeface="+mj-ea"/>
              <a:ea typeface="+mj-ea"/>
            </a:endParaRPr>
          </a:p>
          <a:p>
            <a:pPr algn="just" eaLnBrk="1" hangingPunct="1">
              <a:lnSpc>
                <a:spcPct val="150000"/>
              </a:lnSpc>
              <a:defRPr/>
            </a:pPr>
            <a:endParaRPr lang="zh-CN" altLang="en-US" sz="2000" dirty="0">
              <a:latin typeface="+mj-ea"/>
              <a:ea typeface="+mj-ea"/>
            </a:endParaRPr>
          </a:p>
        </p:txBody>
      </p:sp>
      <p:sp>
        <p:nvSpPr>
          <p:cNvPr id="71" name="Rectangle 4"/>
          <p:cNvSpPr>
            <a:spLocks noChangeArrowheads="1"/>
          </p:cNvSpPr>
          <p:nvPr/>
        </p:nvSpPr>
        <p:spPr bwMode="auto">
          <a:xfrm>
            <a:off x="869991" y="3425535"/>
            <a:ext cx="79978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defRPr/>
            </a:pPr>
            <a:r>
              <a:rPr lang="en-US" altLang="zh-CN" sz="2000" dirty="0">
                <a:latin typeface="+mj-ea"/>
                <a:sym typeface="Wingdings 2" panose="05020102010507070707" pitchFamily="18" charset="2"/>
              </a:rPr>
              <a:t> </a:t>
            </a:r>
            <a:r>
              <a:rPr lang="zh-CN" altLang="en-US" sz="2000" dirty="0">
                <a:latin typeface="+mj-ea"/>
                <a:ea typeface="+mj-ea"/>
              </a:rPr>
              <a:t>（</a:t>
            </a:r>
            <a:r>
              <a:rPr lang="en-US" altLang="zh-CN" sz="2000" dirty="0">
                <a:latin typeface="+mj-ea"/>
                <a:ea typeface="+mj-ea"/>
              </a:rPr>
              <a:t>3</a:t>
            </a:r>
            <a:r>
              <a:rPr lang="zh-CN" altLang="en-US" sz="2000" dirty="0">
                <a:latin typeface="+mj-ea"/>
                <a:ea typeface="+mj-ea"/>
              </a:rPr>
              <a:t>）必须是重大事件的记录，事件必须具有重大的历史意义。</a:t>
            </a:r>
            <a:endParaRPr lang="zh-TW" altLang="en-US" sz="2000" dirty="0">
              <a:latin typeface="+mj-ea"/>
              <a:ea typeface="+mj-ea"/>
            </a:endParaRPr>
          </a:p>
          <a:p>
            <a:pPr algn="just" eaLnBrk="1" hangingPunct="1">
              <a:lnSpc>
                <a:spcPct val="150000"/>
              </a:lnSpc>
              <a:defRPr/>
            </a:pPr>
            <a:endParaRPr lang="zh-CN" altLang="en-US" sz="2000" dirty="0">
              <a:latin typeface="+mj-ea"/>
              <a:ea typeface="+mj-ea"/>
            </a:endParaRPr>
          </a:p>
        </p:txBody>
      </p:sp>
      <p:sp>
        <p:nvSpPr>
          <p:cNvPr id="2" name="矩形 1"/>
          <p:cNvSpPr/>
          <p:nvPr/>
        </p:nvSpPr>
        <p:spPr>
          <a:xfrm>
            <a:off x="891022" y="627534"/>
            <a:ext cx="7327091" cy="1144929"/>
          </a:xfrm>
          <a:prstGeom prst="rect">
            <a:avLst/>
          </a:prstGeom>
        </p:spPr>
        <p:txBody>
          <a:bodyPr wrap="square">
            <a:spAutoFit/>
          </a:bodyPr>
          <a:lstStyle/>
          <a:p>
            <a:pPr indent="457200">
              <a:lnSpc>
                <a:spcPct val="114000"/>
              </a:lnSpc>
            </a:pPr>
            <a:r>
              <a:rPr lang="zh-CN" altLang="en-US" sz="2000" dirty="0">
                <a:latin typeface="+mj-ea"/>
                <a:ea typeface="+mj-ea"/>
              </a:rPr>
              <a:t>文献资料指有关教育方面的政策、法规、条例、规章制度，对重大事件的记录、重要文章等。入选的文献资料必须符合如下要求之一：</a:t>
            </a:r>
            <a:endParaRPr lang="zh-CN" altLang="en-US" sz="2000" dirty="0">
              <a:latin typeface="+mj-ea"/>
              <a:ea typeface="+mj-ea"/>
            </a:endParaRP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23528" y="4735"/>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虚拟实验或操作环境</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7" name="Rectangle 3"/>
          <p:cNvSpPr txBox="1">
            <a:spLocks noChangeArrowheads="1"/>
          </p:cNvSpPr>
          <p:nvPr/>
        </p:nvSpPr>
        <p:spPr>
          <a:xfrm>
            <a:off x="468313" y="1275606"/>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4000"/>
              </a:lnSpc>
            </a:pPr>
            <a:r>
              <a:rPr lang="zh-CN" altLang="en-US" sz="2400" dirty="0">
                <a:latin typeface="微软雅黑" panose="020B0503020204020204" pitchFamily="34" charset="-122"/>
                <a:ea typeface="微软雅黑" panose="020B0503020204020204" pitchFamily="34" charset="-122"/>
              </a:rPr>
              <a:t>虚拟实验是指借助于多媒体、仿真和虚拟现实（又称</a:t>
            </a:r>
            <a:r>
              <a:rPr lang="en-US" altLang="zh-CN" sz="2400" dirty="0">
                <a:latin typeface="微软雅黑" panose="020B0503020204020204" pitchFamily="34" charset="-122"/>
                <a:ea typeface="微软雅黑" panose="020B0503020204020204" pitchFamily="34" charset="-122"/>
              </a:rPr>
              <a:t>VR</a:t>
            </a:r>
            <a:r>
              <a:rPr lang="zh-CN" altLang="en-US" sz="2400" dirty="0">
                <a:latin typeface="微软雅黑" panose="020B0503020204020204" pitchFamily="34" charset="-122"/>
                <a:ea typeface="微软雅黑" panose="020B0503020204020204" pitchFamily="34" charset="-122"/>
              </a:rPr>
              <a:t>）等技术形成的可辅助、部分替代甚至全部替代传统实验各操作环节的相关软硬件操作环境，实验者可以像在真实的环境中一样完成各种实验项目，所取得的实验效果等价于甚至优于在真实环境中所取得的效果。</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1"/>
          </p:cNvPr>
          <p:cNvPicPr>
            <a:picLocks noChangeAspect="1"/>
          </p:cNvPicPr>
          <p:nvPr/>
        </p:nvPicPr>
        <p:blipFill>
          <a:blip r:embed="rId2"/>
          <a:stretch>
            <a:fillRect/>
          </a:stretch>
        </p:blipFill>
        <p:spPr>
          <a:xfrm>
            <a:off x="994966" y="852137"/>
            <a:ext cx="7154068" cy="34392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10" name="矩形 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2</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411760" y="2177593"/>
            <a:ext cx="5503459" cy="553998"/>
          </a:xfrm>
          <a:prstGeom prst="rect">
            <a:avLst/>
          </a:prstGeom>
          <a:noFill/>
        </p:spPr>
        <p:txBody>
          <a:bodyPr wrap="square" lIns="0" tIns="0" rIns="0" bIns="0" rtlCol="0">
            <a:spAutoFit/>
          </a:bodyPr>
          <a:lstStyle/>
          <a:p>
            <a:pPr algn="ctr"/>
            <a:r>
              <a:rPr lang="zh-CN" altLang="en-US" sz="3600" b="1" dirty="0">
                <a:solidFill>
                  <a:schemeClr val="accent6"/>
                </a:solidFill>
                <a:latin typeface="微软雅黑" panose="020B0503020204020204" pitchFamily="34" charset="-122"/>
                <a:ea typeface="微软雅黑" panose="020B0503020204020204" pitchFamily="34" charset="-122"/>
              </a:rPr>
              <a:t>远程学习资源的集成</a:t>
            </a:r>
            <a:endParaRPr lang="zh-CN" altLang="en-US" sz="36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p:nvPr/>
        </p:nvGrpSpPr>
        <p:grpSpPr>
          <a:xfrm rot="16200000">
            <a:off x="3203374" y="-1118666"/>
            <a:ext cx="2737254" cy="8064897"/>
            <a:chOff x="2838056" y="1250264"/>
            <a:chExt cx="5918683" cy="4735020"/>
          </a:xfrm>
        </p:grpSpPr>
        <p:sp>
          <p:nvSpPr>
            <p:cNvPr id="11" name="Rectangle 49"/>
            <p:cNvSpPr/>
            <p:nvPr/>
          </p:nvSpPr>
          <p:spPr bwMode="auto">
            <a:xfrm>
              <a:off x="6349091" y="4836487"/>
              <a:ext cx="1819793" cy="1148797"/>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2" name="Rectangle 50"/>
            <p:cNvSpPr/>
            <p:nvPr/>
          </p:nvSpPr>
          <p:spPr bwMode="auto">
            <a:xfrm>
              <a:off x="3868940" y="3816551"/>
              <a:ext cx="1380701" cy="172731"/>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3" name="Freeform: Shape 51"/>
            <p:cNvSpPr/>
            <p:nvPr/>
          </p:nvSpPr>
          <p:spPr bwMode="auto">
            <a:xfrm>
              <a:off x="5249642" y="3816551"/>
              <a:ext cx="1099447" cy="2168733"/>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4" name="Oval 52"/>
            <p:cNvSpPr/>
            <p:nvPr/>
          </p:nvSpPr>
          <p:spPr>
            <a:xfrm flipH="1">
              <a:off x="7607940" y="4836487"/>
              <a:ext cx="1148799" cy="1148797"/>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Oval 48"/>
            <p:cNvSpPr/>
            <p:nvPr/>
          </p:nvSpPr>
          <p:spPr>
            <a:xfrm flipH="1">
              <a:off x="7733289" y="4964175"/>
              <a:ext cx="898106"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Rectangle 43"/>
            <p:cNvSpPr/>
            <p:nvPr/>
          </p:nvSpPr>
          <p:spPr bwMode="auto">
            <a:xfrm>
              <a:off x="6349088" y="3643820"/>
              <a:ext cx="1819791" cy="1148796"/>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7" name="Rectangle 44"/>
            <p:cNvSpPr/>
            <p:nvPr/>
          </p:nvSpPr>
          <p:spPr bwMode="auto">
            <a:xfrm>
              <a:off x="3868940" y="3624629"/>
              <a:ext cx="1380701" cy="178214"/>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8" name="Freeform: Shape 45"/>
            <p:cNvSpPr/>
            <p:nvPr/>
          </p:nvSpPr>
          <p:spPr bwMode="auto">
            <a:xfrm>
              <a:off x="5249642" y="3624629"/>
              <a:ext cx="1099447" cy="1167990"/>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2">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9" name="Oval 46"/>
            <p:cNvSpPr/>
            <p:nvPr/>
          </p:nvSpPr>
          <p:spPr>
            <a:xfrm flipH="1">
              <a:off x="7607942" y="3644301"/>
              <a:ext cx="1148797" cy="1148796"/>
            </a:xfrm>
            <a:prstGeom prst="ellipse">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Oval 42"/>
            <p:cNvSpPr/>
            <p:nvPr/>
          </p:nvSpPr>
          <p:spPr>
            <a:xfrm flipH="1">
              <a:off x="7733289" y="3766345"/>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Rectangle 37"/>
            <p:cNvSpPr/>
            <p:nvPr/>
          </p:nvSpPr>
          <p:spPr bwMode="auto">
            <a:xfrm>
              <a:off x="6349088" y="2448413"/>
              <a:ext cx="1819791" cy="1146055"/>
            </a:xfrm>
            <a:prstGeom prst="rect">
              <a:avLst/>
            </a:pr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22" name="Rectangle 38"/>
            <p:cNvSpPr/>
            <p:nvPr/>
          </p:nvSpPr>
          <p:spPr bwMode="auto">
            <a:xfrm>
              <a:off x="3868940" y="3438190"/>
              <a:ext cx="1380701" cy="172731"/>
            </a:xfrm>
            <a:prstGeom prst="rect">
              <a:avLst/>
            </a:prstGeom>
            <a:solidFill>
              <a:srgbClr val="595959"/>
            </a:solidFill>
            <a:ln>
              <a:noFill/>
            </a:ln>
          </p:spPr>
          <p:txBody>
            <a:bodyPr anchor="ctr"/>
            <a:lstStyle/>
            <a:p>
              <a:pPr algn="ctr"/>
              <a:endParaRPr>
                <a:latin typeface="+mn-lt"/>
                <a:ea typeface="+mn-ea"/>
                <a:cs typeface="+mn-ea"/>
                <a:sym typeface="+mn-lt"/>
              </a:endParaRPr>
            </a:p>
          </p:txBody>
        </p:sp>
        <p:sp>
          <p:nvSpPr>
            <p:cNvPr id="23" name="Freeform: Shape 39"/>
            <p:cNvSpPr/>
            <p:nvPr/>
          </p:nvSpPr>
          <p:spPr bwMode="auto">
            <a:xfrm>
              <a:off x="5249642" y="2448413"/>
              <a:ext cx="1099447" cy="1162506"/>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1">
                <a:lumMod val="60000"/>
                <a:lumOff val="40000"/>
                <a:alpha val="82000"/>
              </a:schemeClr>
            </a:solidFill>
            <a:ln>
              <a:noFill/>
            </a:ln>
          </p:spPr>
          <p:txBody>
            <a:bodyPr anchor="ctr"/>
            <a:lstStyle/>
            <a:p>
              <a:pPr algn="ctr"/>
              <a:endParaRPr>
                <a:latin typeface="+mn-lt"/>
                <a:ea typeface="+mn-ea"/>
                <a:cs typeface="+mn-ea"/>
                <a:sym typeface="+mn-lt"/>
              </a:endParaRPr>
            </a:p>
          </p:txBody>
        </p:sp>
        <p:sp>
          <p:nvSpPr>
            <p:cNvPr id="24" name="Oval 40"/>
            <p:cNvSpPr/>
            <p:nvPr/>
          </p:nvSpPr>
          <p:spPr>
            <a:xfrm flipH="1">
              <a:off x="7607942" y="2451998"/>
              <a:ext cx="1148797" cy="11487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Oval 36"/>
            <p:cNvSpPr/>
            <p:nvPr/>
          </p:nvSpPr>
          <p:spPr>
            <a:xfrm flipH="1">
              <a:off x="7733289" y="2570221"/>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31"/>
            <p:cNvSpPr/>
            <p:nvPr/>
          </p:nvSpPr>
          <p:spPr bwMode="auto">
            <a:xfrm>
              <a:off x="6349088" y="1250264"/>
              <a:ext cx="1819791" cy="1148796"/>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7" name="Rectangle 32"/>
            <p:cNvSpPr/>
            <p:nvPr/>
          </p:nvSpPr>
          <p:spPr bwMode="auto">
            <a:xfrm>
              <a:off x="3868940" y="3251748"/>
              <a:ext cx="1380701" cy="172731"/>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8" name="Freeform: Shape 33"/>
            <p:cNvSpPr/>
            <p:nvPr/>
          </p:nvSpPr>
          <p:spPr bwMode="auto">
            <a:xfrm>
              <a:off x="5249642" y="1250264"/>
              <a:ext cx="1099447" cy="2174215"/>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3">
                <a:lumMod val="40000"/>
                <a:lumOff val="60000"/>
                <a:alpha val="82000"/>
              </a:schemeClr>
            </a:solidFill>
            <a:ln>
              <a:noFill/>
            </a:ln>
          </p:spPr>
          <p:txBody>
            <a:bodyPr anchor="ctr"/>
            <a:lstStyle/>
            <a:p>
              <a:pPr algn="ctr"/>
              <a:endParaRPr>
                <a:latin typeface="+mn-lt"/>
                <a:ea typeface="+mn-ea"/>
                <a:cs typeface="+mn-ea"/>
                <a:sym typeface="+mn-lt"/>
              </a:endParaRPr>
            </a:p>
          </p:txBody>
        </p:sp>
        <p:sp>
          <p:nvSpPr>
            <p:cNvPr id="29" name="Oval 34"/>
            <p:cNvSpPr/>
            <p:nvPr/>
          </p:nvSpPr>
          <p:spPr>
            <a:xfrm flipH="1">
              <a:off x="7607942" y="1250264"/>
              <a:ext cx="1148797" cy="1148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Oval 30"/>
            <p:cNvSpPr/>
            <p:nvPr/>
          </p:nvSpPr>
          <p:spPr>
            <a:xfrm flipH="1">
              <a:off x="7733289" y="1372390"/>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Freeform: Shape 27"/>
            <p:cNvSpPr/>
            <p:nvPr/>
          </p:nvSpPr>
          <p:spPr bwMode="auto">
            <a:xfrm rot="5400000" flipH="1">
              <a:off x="2528593" y="3054971"/>
              <a:ext cx="1755662" cy="113673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tx1">
                <a:lumMod val="75000"/>
                <a:lumOff val="25000"/>
              </a:schemeClr>
            </a:solidFill>
            <a:ln>
              <a:noFill/>
            </a:ln>
          </p:spPr>
          <p:txBody>
            <a:bodyPr anchor="ctr"/>
            <a:lstStyle/>
            <a:p>
              <a:pPr algn="ctr"/>
              <a:endParaRPr>
                <a:latin typeface="+mn-lt"/>
                <a:ea typeface="+mn-ea"/>
                <a:cs typeface="+mn-ea"/>
                <a:sym typeface="+mn-lt"/>
              </a:endParaRPr>
            </a:p>
          </p:txBody>
        </p:sp>
        <p:sp>
          <p:nvSpPr>
            <p:cNvPr id="36" name="Freeform: Shape 21"/>
            <p:cNvSpPr/>
            <p:nvPr/>
          </p:nvSpPr>
          <p:spPr bwMode="auto">
            <a:xfrm>
              <a:off x="7919897" y="2729947"/>
              <a:ext cx="542861" cy="566721"/>
            </a:xfrm>
            <a:custGeom>
              <a:avLst/>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37" name="Freeform: Shape 22"/>
            <p:cNvSpPr/>
            <p:nvPr/>
          </p:nvSpPr>
          <p:spPr bwMode="auto">
            <a:xfrm>
              <a:off x="7950031" y="5180796"/>
              <a:ext cx="498633" cy="495179"/>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C11E1E"/>
            </a:solidFill>
            <a:ln>
              <a:noFill/>
            </a:ln>
          </p:spPr>
          <p:txBody>
            <a:bodyPr anchor="ctr"/>
            <a:lstStyle/>
            <a:p>
              <a:pPr algn="ctr"/>
              <a:endParaRPr>
                <a:latin typeface="+mn-lt"/>
                <a:ea typeface="+mn-ea"/>
                <a:cs typeface="+mn-ea"/>
                <a:sym typeface="+mn-lt"/>
              </a:endParaRPr>
            </a:p>
          </p:txBody>
        </p:sp>
        <p:grpSp>
          <p:nvGrpSpPr>
            <p:cNvPr id="38" name="Group 23"/>
            <p:cNvGrpSpPr/>
            <p:nvPr/>
          </p:nvGrpSpPr>
          <p:grpSpPr>
            <a:xfrm>
              <a:off x="7957065" y="1628845"/>
              <a:ext cx="471871" cy="362798"/>
              <a:chOff x="2849564" y="3636963"/>
              <a:chExt cx="315912" cy="242888"/>
            </a:xfrm>
            <a:solidFill>
              <a:schemeClr val="accent3"/>
            </a:solidFill>
          </p:grpSpPr>
          <p:sp>
            <p:nvSpPr>
              <p:cNvPr id="40" name="Freeform: Shape 25"/>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w="9525">
                <a:noFill/>
                <a:round/>
              </a:ln>
            </p:spPr>
            <p:txBody>
              <a:bodyPr anchor="ctr"/>
              <a:lstStyle/>
              <a:p>
                <a:pPr algn="ctr"/>
                <a:endParaRPr>
                  <a:latin typeface="+mn-lt"/>
                  <a:ea typeface="+mn-ea"/>
                  <a:cs typeface="+mn-ea"/>
                  <a:sym typeface="+mn-lt"/>
                </a:endParaRPr>
              </a:p>
            </p:txBody>
          </p:sp>
          <p:sp>
            <p:nvSpPr>
              <p:cNvPr id="41" name="Freeform: Shape 26"/>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w="9525">
                <a:noFill/>
                <a:round/>
              </a:ln>
            </p:spPr>
            <p:txBody>
              <a:bodyPr anchor="ctr"/>
              <a:lstStyle/>
              <a:p>
                <a:pPr algn="ctr"/>
                <a:endParaRPr>
                  <a:latin typeface="+mn-lt"/>
                  <a:ea typeface="+mn-ea"/>
                  <a:cs typeface="+mn-ea"/>
                  <a:sym typeface="+mn-lt"/>
                </a:endParaRPr>
              </a:p>
            </p:txBody>
          </p:sp>
        </p:grpSp>
        <p:sp>
          <p:nvSpPr>
            <p:cNvPr id="39" name="Freeform: Shape 24"/>
            <p:cNvSpPr/>
            <p:nvPr/>
          </p:nvSpPr>
          <p:spPr>
            <a:xfrm>
              <a:off x="7952754" y="3994423"/>
              <a:ext cx="478284" cy="448409"/>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BD1A1A"/>
            </a:solidFill>
            <a:ln w="12700" cap="flat">
              <a:noFill/>
              <a:miter lim="400000"/>
            </a:ln>
            <a:effectLst/>
          </p:spPr>
          <p:txBody>
            <a:bodyPr anchor="ctr"/>
            <a:lstStyle/>
            <a:p>
              <a:pPr algn="ctr"/>
              <a:endParaRPr>
                <a:latin typeface="+mn-lt"/>
                <a:ea typeface="+mn-ea"/>
                <a:cs typeface="+mn-ea"/>
                <a:sym typeface="+mn-lt"/>
              </a:endParaRPr>
            </a:p>
          </p:txBody>
        </p:sp>
      </p:grpSp>
      <p:sp>
        <p:nvSpPr>
          <p:cNvPr id="47" name="Rectangle 5"/>
          <p:cNvSpPr>
            <a:spLocks noChangeArrowheads="1"/>
          </p:cNvSpPr>
          <p:nvPr/>
        </p:nvSpPr>
        <p:spPr bwMode="auto">
          <a:xfrm>
            <a:off x="1122812" y="4410565"/>
            <a:ext cx="68405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spcAft>
                <a:spcPct val="0"/>
              </a:spcAft>
              <a:buFontTx/>
              <a:buNone/>
            </a:pPr>
            <a:r>
              <a:rPr lang="zh-CN" altLang="en-US" sz="2400" dirty="0">
                <a:solidFill>
                  <a:srgbClr val="C00000"/>
                </a:solidFill>
                <a:latin typeface="Arial" panose="020B0604020202020204" pitchFamily="34" charset="0"/>
                <a:ea typeface="楷体_GB2312" pitchFamily="49" charset="-122"/>
              </a:rPr>
              <a:t>网络课程（整合学习资源）</a:t>
            </a:r>
            <a:endParaRPr lang="zh-CN" altLang="en-US" sz="2400" dirty="0">
              <a:solidFill>
                <a:srgbClr val="C00000"/>
              </a:solidFill>
              <a:latin typeface="Arial" panose="020B0604020202020204" pitchFamily="34" charset="0"/>
              <a:ea typeface="楷体_GB2312" pitchFamily="49" charset="-122"/>
            </a:endParaRPr>
          </a:p>
        </p:txBody>
      </p:sp>
      <p:sp>
        <p:nvSpPr>
          <p:cNvPr id="48" name="Rectangle 5"/>
          <p:cNvSpPr>
            <a:spLocks noChangeArrowheads="1"/>
          </p:cNvSpPr>
          <p:nvPr/>
        </p:nvSpPr>
        <p:spPr bwMode="auto">
          <a:xfrm>
            <a:off x="537767" y="402794"/>
            <a:ext cx="17968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结构化的知识展示</a:t>
            </a:r>
            <a:endParaRPr lang="zh-CN" altLang="en-US" sz="2400" dirty="0"/>
          </a:p>
        </p:txBody>
      </p:sp>
      <p:sp>
        <p:nvSpPr>
          <p:cNvPr id="49" name="Rectangle 5"/>
          <p:cNvSpPr>
            <a:spLocks noChangeArrowheads="1"/>
          </p:cNvSpPr>
          <p:nvPr/>
        </p:nvSpPr>
        <p:spPr bwMode="auto">
          <a:xfrm>
            <a:off x="2787762" y="390761"/>
            <a:ext cx="19520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包含相关的资源</a:t>
            </a:r>
            <a:endParaRPr lang="zh-CN" altLang="en-US" sz="2400" dirty="0"/>
          </a:p>
        </p:txBody>
      </p:sp>
      <p:sp>
        <p:nvSpPr>
          <p:cNvPr id="50" name="Rectangle 5"/>
          <p:cNvSpPr>
            <a:spLocks noChangeArrowheads="1"/>
          </p:cNvSpPr>
          <p:nvPr/>
        </p:nvSpPr>
        <p:spPr bwMode="auto">
          <a:xfrm>
            <a:off x="4772909" y="381230"/>
            <a:ext cx="1800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协作交流的功能</a:t>
            </a:r>
            <a:endParaRPr lang="zh-CN" altLang="en-US" sz="2400" dirty="0"/>
          </a:p>
        </p:txBody>
      </p:sp>
      <p:sp>
        <p:nvSpPr>
          <p:cNvPr id="51" name="Rectangle 5"/>
          <p:cNvSpPr>
            <a:spLocks noChangeArrowheads="1"/>
          </p:cNvSpPr>
          <p:nvPr/>
        </p:nvSpPr>
        <p:spPr bwMode="auto">
          <a:xfrm>
            <a:off x="6647767" y="390760"/>
            <a:ext cx="19566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自我评测的系统</a:t>
            </a:r>
            <a:endParaRPr lang="zh-CN" altLang="en-US" sz="2400" dirty="0"/>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98338" y="724300"/>
            <a:ext cx="1939793" cy="3782434"/>
            <a:chOff x="1066734" y="3910939"/>
            <a:chExt cx="2359357" cy="2097580"/>
          </a:xfrm>
        </p:grpSpPr>
        <p:sp>
          <p:nvSpPr>
            <p:cNvPr id="21" name="矩形 20"/>
            <p:cNvSpPr/>
            <p:nvPr/>
          </p:nvSpPr>
          <p:spPr>
            <a:xfrm>
              <a:off x="1066734" y="3910940"/>
              <a:ext cx="2331826" cy="508659"/>
            </a:xfrm>
            <a:prstGeom prst="rect">
              <a:avLst/>
            </a:prstGeom>
            <a:solidFill>
              <a:schemeClr val="accent4">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cs typeface="+mn-ea"/>
                <a:sym typeface="+mn-lt"/>
              </a:endParaRPr>
            </a:p>
          </p:txBody>
        </p:sp>
        <p:sp>
          <p:nvSpPr>
            <p:cNvPr id="22" name="矩形 21"/>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任意多边形 5"/>
            <p:cNvSpPr/>
            <p:nvPr/>
          </p:nvSpPr>
          <p:spPr bwMode="auto">
            <a:xfrm>
              <a:off x="2693875" y="5694178"/>
              <a:ext cx="398376" cy="23447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D53232"/>
            </a:solidFill>
            <a:ln>
              <a:noFill/>
            </a:ln>
          </p:spPr>
          <p:txBody>
            <a:bodyPr anchor="ctr"/>
            <a:lstStyle/>
            <a:p>
              <a:pPr algn="ctr"/>
              <a:endParaRPr>
                <a:latin typeface="+mn-lt"/>
                <a:ea typeface="+mn-ea"/>
                <a:cs typeface="+mn-ea"/>
                <a:sym typeface="+mn-lt"/>
              </a:endParaRPr>
            </a:p>
          </p:txBody>
        </p:sp>
        <p:sp>
          <p:nvSpPr>
            <p:cNvPr id="24" name="文本框 6"/>
            <p:cNvSpPr txBox="1"/>
            <p:nvPr/>
          </p:nvSpPr>
          <p:spPr>
            <a:xfrm>
              <a:off x="1066734" y="3910939"/>
              <a:ext cx="2331826" cy="508660"/>
            </a:xfrm>
            <a:prstGeom prst="rect">
              <a:avLst/>
            </a:prstGeom>
          </p:spPr>
          <p:txBody>
            <a:bodyPr anchor="ctr"/>
            <a:lstStyle/>
            <a:p>
              <a:pPr algn="ctr"/>
              <a:endParaRPr>
                <a:latin typeface="+mn-lt"/>
                <a:ea typeface="+mn-ea"/>
                <a:cs typeface="+mn-ea"/>
                <a:sym typeface="+mn-lt"/>
              </a:endParaRPr>
            </a:p>
          </p:txBody>
        </p:sp>
        <p:sp>
          <p:nvSpPr>
            <p:cNvPr id="25" name="文本框 7"/>
            <p:cNvSpPr txBox="1"/>
            <p:nvPr/>
          </p:nvSpPr>
          <p:spPr>
            <a:xfrm>
              <a:off x="2693875" y="5630263"/>
              <a:ext cx="398376" cy="378256"/>
            </a:xfrm>
            <a:prstGeom prst="rect">
              <a:avLst/>
            </a:prstGeom>
          </p:spPr>
          <p:txBody>
            <a:bodyPr wrap="none" anchor="ctr">
              <a:normAutofit/>
            </a:bodyPr>
            <a:lstStyle/>
            <a:p>
              <a:pPr marL="0" indent="0" algn="ctr">
                <a:buNone/>
              </a:pPr>
              <a:r>
                <a:rPr lang="en-US" sz="1400">
                  <a:solidFill>
                    <a:schemeClr val="bg1"/>
                  </a:solidFill>
                  <a:latin typeface="+mn-lt"/>
                  <a:ea typeface="+mn-ea"/>
                  <a:cs typeface="+mn-ea"/>
                  <a:sym typeface="+mn-lt"/>
                </a:rPr>
                <a:t>1</a:t>
              </a:r>
              <a:endParaRPr lang="en-US" sz="1400">
                <a:solidFill>
                  <a:schemeClr val="bg1"/>
                </a:solidFill>
                <a:latin typeface="+mn-lt"/>
                <a:ea typeface="+mn-ea"/>
                <a:cs typeface="+mn-ea"/>
                <a:sym typeface="+mn-lt"/>
              </a:endParaRPr>
            </a:p>
          </p:txBody>
        </p:sp>
        <p:sp>
          <p:nvSpPr>
            <p:cNvPr id="27" name="矩形 26"/>
            <p:cNvSpPr/>
            <p:nvPr/>
          </p:nvSpPr>
          <p:spPr>
            <a:xfrm>
              <a:off x="1094265" y="4706763"/>
              <a:ext cx="2331826" cy="707886"/>
            </a:xfrm>
            <a:prstGeom prst="rect">
              <a:avLst/>
            </a:prstGeom>
          </p:spPr>
          <p:txBody>
            <a:bodyPr wrap="square">
              <a:noAutofit/>
            </a:bodyPr>
            <a:lstStyle/>
            <a:p>
              <a:pPr algn="ctr">
                <a:lnSpc>
                  <a:spcPct val="120000"/>
                </a:lnSpc>
              </a:pPr>
              <a:r>
                <a:rPr lang="zh-CN" altLang="en-US" sz="2800" dirty="0">
                  <a:latin typeface="+mn-lt"/>
                  <a:ea typeface="+mn-ea"/>
                  <a:cs typeface="+mn-ea"/>
                </a:rPr>
                <a:t>远程学习资源概述</a:t>
              </a:r>
              <a:endParaRPr lang="zh-CN" altLang="en-US" sz="2800" dirty="0">
                <a:latin typeface="+mn-lt"/>
                <a:ea typeface="+mn-ea"/>
                <a:cs typeface="+mn-ea"/>
              </a:endParaRPr>
            </a:p>
            <a:p>
              <a:pPr algn="ctr">
                <a:lnSpc>
                  <a:spcPct val="120000"/>
                </a:lnSpc>
              </a:pPr>
              <a:endParaRPr lang="zh-CN" altLang="en-US" sz="2800" dirty="0">
                <a:latin typeface="+mn-lt"/>
                <a:ea typeface="+mn-ea"/>
                <a:cs typeface="+mn-ea"/>
                <a:sym typeface="+mn-lt"/>
              </a:endParaRPr>
            </a:p>
          </p:txBody>
        </p:sp>
      </p:grpSp>
      <p:grpSp>
        <p:nvGrpSpPr>
          <p:cNvPr id="29" name="组合 28"/>
          <p:cNvGrpSpPr/>
          <p:nvPr/>
        </p:nvGrpSpPr>
        <p:grpSpPr>
          <a:xfrm>
            <a:off x="323528" y="0"/>
            <a:ext cx="2087905" cy="578162"/>
            <a:chOff x="323528" y="0"/>
            <a:chExt cx="2087905" cy="578162"/>
          </a:xfrm>
        </p:grpSpPr>
        <p:sp>
          <p:nvSpPr>
            <p:cNvPr id="30" name="TextBox 86"/>
            <p:cNvSpPr txBox="1"/>
            <p:nvPr/>
          </p:nvSpPr>
          <p:spPr>
            <a:xfrm>
              <a:off x="576196" y="58248"/>
              <a:ext cx="1835237" cy="461665"/>
            </a:xfrm>
            <a:prstGeom prst="rect">
              <a:avLst/>
            </a:prstGeom>
            <a:noFill/>
          </p:spPr>
          <p:txBody>
            <a:bodyPr wrap="square" rtlCol="0">
              <a:spAutoFit/>
            </a:bodyPr>
            <a:lstStyle/>
            <a:p>
              <a:pPr algn="dist"/>
              <a:r>
                <a:rPr lang="zh-CN" altLang="en-US" sz="2400" dirty="0">
                  <a:solidFill>
                    <a:srgbClr val="C00000"/>
                  </a:solidFill>
                  <a:latin typeface="+mn-lt"/>
                  <a:ea typeface="+mn-ea"/>
                  <a:cs typeface="+mn-ea"/>
                  <a:sym typeface="+mn-lt"/>
                </a:rPr>
                <a:t>主要内容</a:t>
              </a:r>
              <a:endParaRPr lang="en-US" altLang="zh-CN" sz="2400" dirty="0">
                <a:solidFill>
                  <a:srgbClr val="C00000"/>
                </a:solidFill>
                <a:latin typeface="+mn-lt"/>
                <a:ea typeface="+mn-ea"/>
                <a:cs typeface="+mn-ea"/>
                <a:sym typeface="+mn-lt"/>
              </a:endParaRPr>
            </a:p>
          </p:txBody>
        </p:sp>
        <p:sp>
          <p:nvSpPr>
            <p:cNvPr id="31" name="矩形 30"/>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613421" y="699542"/>
            <a:ext cx="1917158" cy="3782434"/>
            <a:chOff x="1066734" y="3910939"/>
            <a:chExt cx="2331826" cy="2097580"/>
          </a:xfrm>
        </p:grpSpPr>
        <p:sp>
          <p:nvSpPr>
            <p:cNvPr id="33" name="矩形 32"/>
            <p:cNvSpPr/>
            <p:nvPr/>
          </p:nvSpPr>
          <p:spPr>
            <a:xfrm>
              <a:off x="1066734" y="3910940"/>
              <a:ext cx="2331826" cy="508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cs typeface="+mn-ea"/>
                <a:sym typeface="+mn-lt"/>
              </a:endParaRPr>
            </a:p>
          </p:txBody>
        </p:sp>
        <p:sp>
          <p:nvSpPr>
            <p:cNvPr id="34" name="矩形 33"/>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任意多边形 5"/>
            <p:cNvSpPr/>
            <p:nvPr/>
          </p:nvSpPr>
          <p:spPr bwMode="auto">
            <a:xfrm>
              <a:off x="2693875" y="5694178"/>
              <a:ext cx="398376" cy="23447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D53232"/>
            </a:solidFill>
            <a:ln>
              <a:noFill/>
            </a:ln>
          </p:spPr>
          <p:txBody>
            <a:bodyPr anchor="ctr"/>
            <a:lstStyle/>
            <a:p>
              <a:pPr algn="ctr"/>
              <a:endParaRPr dirty="0">
                <a:latin typeface="+mn-lt"/>
                <a:ea typeface="+mn-ea"/>
                <a:cs typeface="+mn-ea"/>
                <a:sym typeface="+mn-lt"/>
              </a:endParaRPr>
            </a:p>
          </p:txBody>
        </p:sp>
        <p:sp>
          <p:nvSpPr>
            <p:cNvPr id="36" name="文本框 6"/>
            <p:cNvSpPr txBox="1"/>
            <p:nvPr/>
          </p:nvSpPr>
          <p:spPr>
            <a:xfrm>
              <a:off x="1066734" y="3910939"/>
              <a:ext cx="2331826" cy="508660"/>
            </a:xfrm>
            <a:prstGeom prst="rect">
              <a:avLst/>
            </a:prstGeom>
          </p:spPr>
          <p:txBody>
            <a:bodyPr anchor="ctr"/>
            <a:lstStyle/>
            <a:p>
              <a:pPr algn="ctr"/>
              <a:endParaRPr>
                <a:latin typeface="+mn-lt"/>
                <a:ea typeface="+mn-ea"/>
                <a:cs typeface="+mn-ea"/>
                <a:sym typeface="+mn-lt"/>
              </a:endParaRPr>
            </a:p>
          </p:txBody>
        </p:sp>
        <p:sp>
          <p:nvSpPr>
            <p:cNvPr id="37" name="文本框 7"/>
            <p:cNvSpPr txBox="1"/>
            <p:nvPr/>
          </p:nvSpPr>
          <p:spPr>
            <a:xfrm>
              <a:off x="2693875" y="5630263"/>
              <a:ext cx="398376" cy="378256"/>
            </a:xfrm>
            <a:prstGeom prst="rect">
              <a:avLst/>
            </a:prstGeom>
          </p:spPr>
          <p:txBody>
            <a:bodyPr wrap="none" anchor="ctr">
              <a:normAutofit/>
            </a:bodyPr>
            <a:lstStyle/>
            <a:p>
              <a:pPr marL="0" indent="0" algn="ctr">
                <a:buNone/>
              </a:pPr>
              <a:r>
                <a:rPr lang="en-US" altLang="zh-CN" sz="1400" dirty="0">
                  <a:solidFill>
                    <a:schemeClr val="bg1"/>
                  </a:solidFill>
                  <a:latin typeface="+mn-lt"/>
                  <a:ea typeface="+mn-ea"/>
                  <a:cs typeface="+mn-ea"/>
                  <a:sym typeface="+mn-lt"/>
                </a:rPr>
                <a:t>2</a:t>
              </a:r>
              <a:endParaRPr lang="en-US" sz="1400" dirty="0">
                <a:solidFill>
                  <a:schemeClr val="bg1"/>
                </a:solidFill>
                <a:latin typeface="+mn-lt"/>
                <a:ea typeface="+mn-ea"/>
                <a:cs typeface="+mn-ea"/>
                <a:sym typeface="+mn-lt"/>
              </a:endParaRPr>
            </a:p>
          </p:txBody>
        </p:sp>
        <p:sp>
          <p:nvSpPr>
            <p:cNvPr id="38" name="矩形 37"/>
            <p:cNvSpPr/>
            <p:nvPr/>
          </p:nvSpPr>
          <p:spPr>
            <a:xfrm>
              <a:off x="1066734" y="4564902"/>
              <a:ext cx="2331826" cy="707886"/>
            </a:xfrm>
            <a:prstGeom prst="rect">
              <a:avLst/>
            </a:prstGeom>
          </p:spPr>
          <p:txBody>
            <a:bodyPr wrap="square">
              <a:noAutofit/>
            </a:bodyPr>
            <a:lstStyle/>
            <a:p>
              <a:pPr algn="ctr">
                <a:lnSpc>
                  <a:spcPct val="120000"/>
                </a:lnSpc>
              </a:pPr>
              <a:r>
                <a:rPr lang="zh-CN" altLang="en-US" sz="2800" dirty="0">
                  <a:latin typeface="+mn-lt"/>
                  <a:ea typeface="+mn-ea"/>
                  <a:cs typeface="+mn-ea"/>
                </a:rPr>
                <a:t>远程学习资源的设计与制作</a:t>
              </a:r>
              <a:endParaRPr lang="zh-CN" altLang="en-US" sz="2800" dirty="0">
                <a:latin typeface="+mn-lt"/>
                <a:ea typeface="+mn-ea"/>
                <a:cs typeface="+mn-ea"/>
              </a:endParaRPr>
            </a:p>
            <a:p>
              <a:pPr algn="ctr">
                <a:lnSpc>
                  <a:spcPct val="120000"/>
                </a:lnSpc>
              </a:pPr>
              <a:endParaRPr lang="zh-CN" altLang="en-US" sz="2800" dirty="0">
                <a:latin typeface="+mn-lt"/>
                <a:ea typeface="+mn-ea"/>
                <a:cs typeface="+mn-ea"/>
                <a:sym typeface="+mn-lt"/>
              </a:endParaRPr>
            </a:p>
          </p:txBody>
        </p:sp>
      </p:grpSp>
      <p:grpSp>
        <p:nvGrpSpPr>
          <p:cNvPr id="39" name="组合 38"/>
          <p:cNvGrpSpPr/>
          <p:nvPr/>
        </p:nvGrpSpPr>
        <p:grpSpPr>
          <a:xfrm>
            <a:off x="6181833" y="699542"/>
            <a:ext cx="1918559" cy="3782434"/>
            <a:chOff x="1065030" y="3910939"/>
            <a:chExt cx="2333530" cy="2097580"/>
          </a:xfrm>
        </p:grpSpPr>
        <p:sp>
          <p:nvSpPr>
            <p:cNvPr id="40" name="矩形 39"/>
            <p:cNvSpPr/>
            <p:nvPr/>
          </p:nvSpPr>
          <p:spPr>
            <a:xfrm>
              <a:off x="1066734" y="3910940"/>
              <a:ext cx="2331826" cy="5086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cs typeface="+mn-ea"/>
                <a:sym typeface="+mn-lt"/>
              </a:endParaRPr>
            </a:p>
          </p:txBody>
        </p:sp>
        <p:sp>
          <p:nvSpPr>
            <p:cNvPr id="41" name="矩形 40"/>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任意多边形 5"/>
            <p:cNvSpPr/>
            <p:nvPr/>
          </p:nvSpPr>
          <p:spPr bwMode="auto">
            <a:xfrm>
              <a:off x="2693875" y="5694178"/>
              <a:ext cx="398376" cy="23447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D53232"/>
            </a:solidFill>
            <a:ln>
              <a:noFill/>
            </a:ln>
          </p:spPr>
          <p:txBody>
            <a:bodyPr anchor="ctr"/>
            <a:lstStyle/>
            <a:p>
              <a:pPr algn="ctr"/>
              <a:endParaRPr>
                <a:latin typeface="+mn-lt"/>
                <a:ea typeface="+mn-ea"/>
                <a:cs typeface="+mn-ea"/>
                <a:sym typeface="+mn-lt"/>
              </a:endParaRPr>
            </a:p>
          </p:txBody>
        </p:sp>
        <p:sp>
          <p:nvSpPr>
            <p:cNvPr id="43" name="文本框 6"/>
            <p:cNvSpPr txBox="1"/>
            <p:nvPr/>
          </p:nvSpPr>
          <p:spPr>
            <a:xfrm>
              <a:off x="1066734" y="3910939"/>
              <a:ext cx="2331826" cy="508660"/>
            </a:xfrm>
            <a:prstGeom prst="rect">
              <a:avLst/>
            </a:prstGeom>
          </p:spPr>
          <p:txBody>
            <a:bodyPr anchor="ctr"/>
            <a:lstStyle/>
            <a:p>
              <a:pPr algn="ctr"/>
              <a:endParaRPr>
                <a:latin typeface="+mn-lt"/>
                <a:ea typeface="+mn-ea"/>
                <a:cs typeface="+mn-ea"/>
                <a:sym typeface="+mn-lt"/>
              </a:endParaRPr>
            </a:p>
          </p:txBody>
        </p:sp>
        <p:sp>
          <p:nvSpPr>
            <p:cNvPr id="44" name="文本框 7"/>
            <p:cNvSpPr txBox="1"/>
            <p:nvPr/>
          </p:nvSpPr>
          <p:spPr>
            <a:xfrm>
              <a:off x="2693875" y="5630263"/>
              <a:ext cx="398376" cy="378256"/>
            </a:xfrm>
            <a:prstGeom prst="rect">
              <a:avLst/>
            </a:prstGeom>
          </p:spPr>
          <p:txBody>
            <a:bodyPr wrap="none" anchor="ctr">
              <a:normAutofit/>
            </a:bodyPr>
            <a:lstStyle/>
            <a:p>
              <a:pPr marL="0" indent="0" algn="ctr">
                <a:buNone/>
              </a:pPr>
              <a:r>
                <a:rPr lang="en-US" altLang="zh-CN" sz="1400" dirty="0">
                  <a:solidFill>
                    <a:schemeClr val="bg1"/>
                  </a:solidFill>
                  <a:latin typeface="+mn-lt"/>
                  <a:ea typeface="+mn-ea"/>
                  <a:cs typeface="+mn-ea"/>
                  <a:sym typeface="+mn-lt"/>
                </a:rPr>
                <a:t>3</a:t>
              </a:r>
              <a:endParaRPr lang="en-US" sz="1400" dirty="0">
                <a:solidFill>
                  <a:schemeClr val="bg1"/>
                </a:solidFill>
                <a:latin typeface="+mn-lt"/>
                <a:ea typeface="+mn-ea"/>
                <a:cs typeface="+mn-ea"/>
                <a:sym typeface="+mn-lt"/>
              </a:endParaRPr>
            </a:p>
          </p:txBody>
        </p:sp>
        <p:sp>
          <p:nvSpPr>
            <p:cNvPr id="45" name="矩形 44"/>
            <p:cNvSpPr/>
            <p:nvPr/>
          </p:nvSpPr>
          <p:spPr>
            <a:xfrm>
              <a:off x="1065030" y="4709592"/>
              <a:ext cx="2331826" cy="707886"/>
            </a:xfrm>
            <a:prstGeom prst="rect">
              <a:avLst/>
            </a:prstGeom>
          </p:spPr>
          <p:txBody>
            <a:bodyPr wrap="square">
              <a:noAutofit/>
            </a:bodyPr>
            <a:lstStyle/>
            <a:p>
              <a:pPr algn="ctr">
                <a:lnSpc>
                  <a:spcPct val="120000"/>
                </a:lnSpc>
              </a:pPr>
              <a:r>
                <a:rPr lang="zh-CN" altLang="en-US" sz="2800" dirty="0">
                  <a:latin typeface="+mn-lt"/>
                  <a:ea typeface="+mn-ea"/>
                  <a:cs typeface="+mn-ea"/>
                </a:rPr>
                <a:t>资源库的建设</a:t>
              </a:r>
              <a:endParaRPr lang="zh-CN" altLang="en-US" sz="2800" dirty="0">
                <a:latin typeface="+mn-lt"/>
                <a:ea typeface="+mn-ea"/>
                <a:cs typeface="+mn-ea"/>
              </a:endParaRPr>
            </a:p>
            <a:p>
              <a:pPr algn="ctr">
                <a:lnSpc>
                  <a:spcPct val="120000"/>
                </a:lnSpc>
              </a:pPr>
              <a:endParaRPr lang="zh-CN" altLang="en-US" sz="2800" dirty="0">
                <a:latin typeface="+mn-lt"/>
                <a:ea typeface="+mn-ea"/>
                <a:cs typeface="+mn-ea"/>
                <a:sym typeface="+mn-lt"/>
              </a:endParaRPr>
            </a:p>
          </p:txBody>
        </p:sp>
      </p:grpSp>
      <p:sp>
        <p:nvSpPr>
          <p:cNvPr id="26" name="Freeform 217"/>
          <p:cNvSpPr>
            <a:spLocks noEditPoints="1"/>
          </p:cNvSpPr>
          <p:nvPr/>
        </p:nvSpPr>
        <p:spPr bwMode="auto">
          <a:xfrm>
            <a:off x="1690531" y="1009631"/>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28" name="Freeform 245"/>
          <p:cNvSpPr/>
          <p:nvPr/>
        </p:nvSpPr>
        <p:spPr bwMode="auto">
          <a:xfrm>
            <a:off x="6907260" y="964289"/>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46" name="Freeform 5"/>
          <p:cNvSpPr>
            <a:spLocks noEditPoints="1"/>
          </p:cNvSpPr>
          <p:nvPr/>
        </p:nvSpPr>
        <p:spPr bwMode="auto">
          <a:xfrm>
            <a:off x="4311598" y="897757"/>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ent Arrow 53"/>
          <p:cNvSpPr/>
          <p:nvPr/>
        </p:nvSpPr>
        <p:spPr>
          <a:xfrm flipH="1">
            <a:off x="2136355" y="1635646"/>
            <a:ext cx="2507653" cy="2922684"/>
          </a:xfrm>
          <a:prstGeom prst="bentArrow">
            <a:avLst>
              <a:gd name="adj1" fmla="val 8879"/>
              <a:gd name="adj2" fmla="val 9038"/>
              <a:gd name="adj3" fmla="val 15734"/>
              <a:gd name="adj4" fmla="val 19454"/>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7" name="组合 66"/>
          <p:cNvGrpSpPr/>
          <p:nvPr/>
        </p:nvGrpSpPr>
        <p:grpSpPr>
          <a:xfrm>
            <a:off x="323528" y="0"/>
            <a:ext cx="3635360" cy="578162"/>
            <a:chOff x="323528" y="0"/>
            <a:chExt cx="2087905" cy="578162"/>
          </a:xfrm>
        </p:grpSpPr>
        <p:sp>
          <p:nvSpPr>
            <p:cNvPr id="68" name="TextBox 86"/>
            <p:cNvSpPr txBox="1"/>
            <p:nvPr/>
          </p:nvSpPr>
          <p:spPr>
            <a:xfrm>
              <a:off x="576196" y="58248"/>
              <a:ext cx="1835237" cy="461665"/>
            </a:xfrm>
            <a:prstGeom prst="rect">
              <a:avLst/>
            </a:prstGeom>
            <a:noFill/>
          </p:spPr>
          <p:txBody>
            <a:bodyPr wrap="square" rtlCol="0">
              <a:spAutoFit/>
            </a:bodyPr>
            <a:lstStyle/>
            <a:p>
              <a:r>
                <a:rPr lang="zh-CN" altLang="en-US" sz="2400" dirty="0">
                  <a:solidFill>
                    <a:srgbClr val="BD1A1A"/>
                  </a:solidFill>
                  <a:latin typeface="+mn-lt"/>
                  <a:ea typeface="+mn-ea"/>
                  <a:cs typeface="+mn-ea"/>
                  <a:sym typeface="+mn-lt"/>
                </a:rPr>
                <a:t>网络课程的主要组成</a:t>
              </a:r>
              <a:endParaRPr lang="en-US" altLang="zh-CN" sz="2400" dirty="0">
                <a:solidFill>
                  <a:srgbClr val="BD1A1A"/>
                </a:solidFill>
                <a:latin typeface="+mn-lt"/>
                <a:ea typeface="+mn-ea"/>
                <a:cs typeface="+mn-ea"/>
                <a:sym typeface="+mn-lt"/>
              </a:endParaRPr>
            </a:p>
          </p:txBody>
        </p:sp>
        <p:sp>
          <p:nvSpPr>
            <p:cNvPr id="69" name="矩形 68"/>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 name="组合 1"/>
          <p:cNvGrpSpPr/>
          <p:nvPr/>
        </p:nvGrpSpPr>
        <p:grpSpPr>
          <a:xfrm>
            <a:off x="2123728" y="627534"/>
            <a:ext cx="4790977" cy="5003977"/>
            <a:chOff x="1865790" y="-180608"/>
            <a:chExt cx="6279349" cy="6558520"/>
          </a:xfrm>
        </p:grpSpPr>
        <p:sp>
          <p:nvSpPr>
            <p:cNvPr id="70" name="Up Arrow 64"/>
            <p:cNvSpPr/>
            <p:nvPr/>
          </p:nvSpPr>
          <p:spPr>
            <a:xfrm>
              <a:off x="4729714" y="-180608"/>
              <a:ext cx="520994" cy="5803494"/>
            </a:xfrm>
            <a:prstGeom prst="upArrow">
              <a:avLst>
                <a:gd name="adj1" fmla="val 50000"/>
                <a:gd name="adj2" fmla="val 67147"/>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Bent Arrow 53"/>
            <p:cNvSpPr/>
            <p:nvPr/>
          </p:nvSpPr>
          <p:spPr>
            <a:xfrm flipH="1">
              <a:off x="1865790" y="2547262"/>
              <a:ext cx="3286684" cy="3830650"/>
            </a:xfrm>
            <a:prstGeom prst="bentArrow">
              <a:avLst>
                <a:gd name="adj1" fmla="val 8879"/>
                <a:gd name="adj2" fmla="val 9038"/>
                <a:gd name="adj3" fmla="val 15734"/>
                <a:gd name="adj4" fmla="val 19454"/>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Bent Arrow 50"/>
            <p:cNvSpPr/>
            <p:nvPr/>
          </p:nvSpPr>
          <p:spPr>
            <a:xfrm>
              <a:off x="4860032" y="3083014"/>
              <a:ext cx="2916194" cy="3294898"/>
            </a:xfrm>
            <a:prstGeom prst="bentArrow">
              <a:avLst>
                <a:gd name="adj1" fmla="val 10194"/>
                <a:gd name="adj2" fmla="val 9038"/>
                <a:gd name="adj3" fmla="val 14263"/>
                <a:gd name="adj4" fmla="val 249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Bent Arrow 56"/>
            <p:cNvSpPr/>
            <p:nvPr/>
          </p:nvSpPr>
          <p:spPr>
            <a:xfrm flipH="1">
              <a:off x="2663532" y="3920252"/>
              <a:ext cx="2505492" cy="2457660"/>
            </a:xfrm>
            <a:prstGeom prst="bentArrow">
              <a:avLst>
                <a:gd name="adj1" fmla="val 13458"/>
                <a:gd name="adj2" fmla="val 12349"/>
                <a:gd name="adj3" fmla="val 17061"/>
                <a:gd name="adj4" fmla="val 30061"/>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Freeform 245"/>
            <p:cNvSpPr/>
            <p:nvPr/>
          </p:nvSpPr>
          <p:spPr bwMode="auto">
            <a:xfrm>
              <a:off x="4037911" y="4561337"/>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AE002B"/>
            </a:solidFill>
            <a:ln w="9525">
              <a:noFill/>
              <a:round/>
            </a:ln>
          </p:spPr>
          <p:txBody>
            <a:bodyPr vert="horz" wrap="square" lIns="128580" tIns="64290" rIns="128580" bIns="64290" numCol="1" anchor="t" anchorCtr="0" compatLnSpc="1"/>
            <a:lstStyle/>
            <a:p>
              <a:endParaRPr lang="en-US" dirty="0"/>
            </a:p>
          </p:txBody>
        </p:sp>
        <p:sp>
          <p:nvSpPr>
            <p:cNvPr id="80" name="Freeform 5"/>
            <p:cNvSpPr>
              <a:spLocks noEditPoints="1"/>
            </p:cNvSpPr>
            <p:nvPr/>
          </p:nvSpPr>
          <p:spPr bwMode="auto">
            <a:xfrm>
              <a:off x="5359112" y="898439"/>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AE002B"/>
            </a:solidFill>
            <a:ln w="9525">
              <a:noFill/>
              <a:round/>
            </a:ln>
          </p:spPr>
          <p:txBody>
            <a:bodyPr vert="horz" wrap="square" lIns="128580" tIns="64290" rIns="128580" bIns="64290" numCol="1" anchor="t" anchorCtr="0" compatLnSpc="1"/>
            <a:lstStyle/>
            <a:p>
              <a:endParaRPr lang="en-US" dirty="0"/>
            </a:p>
          </p:txBody>
        </p:sp>
        <p:sp>
          <p:nvSpPr>
            <p:cNvPr id="81" name="Freeform 217"/>
            <p:cNvSpPr>
              <a:spLocks noEditPoints="1"/>
            </p:cNvSpPr>
            <p:nvPr/>
          </p:nvSpPr>
          <p:spPr bwMode="auto">
            <a:xfrm>
              <a:off x="4110337" y="3219186"/>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AE002B"/>
            </a:solidFill>
            <a:ln w="9525">
              <a:noFill/>
              <a:round/>
            </a:ln>
          </p:spPr>
          <p:txBody>
            <a:bodyPr vert="horz" wrap="square" lIns="128580" tIns="64290" rIns="128580" bIns="64290" numCol="1" anchor="t" anchorCtr="0" compatLnSpc="1"/>
            <a:lstStyle/>
            <a:p>
              <a:endParaRPr lang="en-US" dirty="0"/>
            </a:p>
          </p:txBody>
        </p:sp>
        <p:sp>
          <p:nvSpPr>
            <p:cNvPr id="82" name="Freeform 216"/>
            <p:cNvSpPr>
              <a:spLocks noEditPoints="1"/>
            </p:cNvSpPr>
            <p:nvPr/>
          </p:nvSpPr>
          <p:spPr bwMode="auto">
            <a:xfrm>
              <a:off x="5376580" y="3722106"/>
              <a:ext cx="476825" cy="480067"/>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lumMod val="50000"/>
              </a:schemeClr>
            </a:solidFill>
            <a:ln w="9525">
              <a:noFill/>
              <a:round/>
            </a:ln>
          </p:spPr>
          <p:txBody>
            <a:bodyPr vert="horz" wrap="square" lIns="128580" tIns="64290" rIns="128580" bIns="64290" numCol="1" anchor="t" anchorCtr="0" compatLnSpc="1"/>
            <a:lstStyle/>
            <a:p>
              <a:endParaRPr lang="en-US" dirty="0"/>
            </a:p>
          </p:txBody>
        </p:sp>
        <p:sp>
          <p:nvSpPr>
            <p:cNvPr id="83" name="Freeform 135"/>
            <p:cNvSpPr>
              <a:spLocks noEditPoints="1"/>
            </p:cNvSpPr>
            <p:nvPr/>
          </p:nvSpPr>
          <p:spPr bwMode="auto">
            <a:xfrm>
              <a:off x="5327767" y="2254833"/>
              <a:ext cx="426578" cy="39957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lumMod val="50000"/>
              </a:schemeClr>
            </a:solidFill>
            <a:ln w="9525">
              <a:noFill/>
              <a:round/>
            </a:ln>
          </p:spPr>
          <p:txBody>
            <a:bodyPr vert="horz" wrap="square" lIns="128580" tIns="64290" rIns="128580" bIns="64290" numCol="1" anchor="t" anchorCtr="0" compatLnSpc="1"/>
            <a:lstStyle/>
            <a:p>
              <a:endParaRPr lang="en-US" dirty="0"/>
            </a:p>
          </p:txBody>
        </p:sp>
        <p:sp>
          <p:nvSpPr>
            <p:cNvPr id="71" name="Bent Arrow 65"/>
            <p:cNvSpPr/>
            <p:nvPr/>
          </p:nvSpPr>
          <p:spPr>
            <a:xfrm>
              <a:off x="4858455" y="1582909"/>
              <a:ext cx="3286684" cy="4795003"/>
            </a:xfrm>
            <a:prstGeom prst="bentArrow">
              <a:avLst>
                <a:gd name="adj1" fmla="val 8879"/>
                <a:gd name="adj2" fmla="val 9038"/>
                <a:gd name="adj3" fmla="val 15734"/>
                <a:gd name="adj4" fmla="val 1945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4" name="Rectangle 3"/>
          <p:cNvSpPr txBox="1">
            <a:spLocks noChangeArrowheads="1"/>
          </p:cNvSpPr>
          <p:nvPr/>
        </p:nvSpPr>
        <p:spPr>
          <a:xfrm>
            <a:off x="1115616" y="3508272"/>
            <a:ext cx="2096288" cy="66743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6  </a:t>
            </a:r>
            <a:r>
              <a:rPr lang="zh-CN" altLang="en-US" sz="1800" b="1" dirty="0"/>
              <a:t>课程学习导航</a:t>
            </a:r>
            <a:endParaRPr lang="zh-CN" altLang="en-US" sz="1800" b="1" dirty="0"/>
          </a:p>
        </p:txBody>
      </p:sp>
      <p:sp>
        <p:nvSpPr>
          <p:cNvPr id="85" name="Rectangle 3"/>
          <p:cNvSpPr txBox="1">
            <a:spLocks noChangeArrowheads="1"/>
          </p:cNvSpPr>
          <p:nvPr/>
        </p:nvSpPr>
        <p:spPr>
          <a:xfrm>
            <a:off x="1085147" y="1180748"/>
            <a:ext cx="3348163" cy="66743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2  </a:t>
            </a:r>
            <a:r>
              <a:rPr lang="zh-CN" altLang="en-US" sz="1800" b="1" dirty="0"/>
              <a:t>课程学习内容和学习指导</a:t>
            </a:r>
            <a:endParaRPr lang="zh-CN" altLang="en-US" sz="1800" b="1" dirty="0"/>
          </a:p>
        </p:txBody>
      </p:sp>
      <p:sp>
        <p:nvSpPr>
          <p:cNvPr id="86" name="Rectangle 3"/>
          <p:cNvSpPr txBox="1">
            <a:spLocks noChangeArrowheads="1"/>
          </p:cNvSpPr>
          <p:nvPr/>
        </p:nvSpPr>
        <p:spPr>
          <a:xfrm>
            <a:off x="5782178" y="2725928"/>
            <a:ext cx="3293487" cy="135799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    5  </a:t>
            </a:r>
            <a:r>
              <a:rPr lang="zh-CN" altLang="en-US" sz="1800" b="1" dirty="0"/>
              <a:t>学习工具</a:t>
            </a:r>
            <a:endParaRPr lang="zh-CN" altLang="en-US" sz="1800" b="1" dirty="0"/>
          </a:p>
        </p:txBody>
      </p:sp>
      <p:sp>
        <p:nvSpPr>
          <p:cNvPr id="87" name="Rectangle 3"/>
          <p:cNvSpPr txBox="1">
            <a:spLocks noChangeArrowheads="1"/>
          </p:cNvSpPr>
          <p:nvPr/>
        </p:nvSpPr>
        <p:spPr>
          <a:xfrm>
            <a:off x="1115616" y="2304430"/>
            <a:ext cx="2096288" cy="66743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4  </a:t>
            </a:r>
            <a:r>
              <a:rPr lang="zh-CN" altLang="en-US" sz="1800" b="1" dirty="0"/>
              <a:t>评价和反馈</a:t>
            </a:r>
            <a:endParaRPr lang="zh-CN" altLang="en-US" sz="1800" b="1" dirty="0"/>
          </a:p>
        </p:txBody>
      </p:sp>
      <p:sp>
        <p:nvSpPr>
          <p:cNvPr id="88" name="Rectangle 3"/>
          <p:cNvSpPr txBox="1">
            <a:spLocks noChangeArrowheads="1"/>
          </p:cNvSpPr>
          <p:nvPr/>
        </p:nvSpPr>
        <p:spPr>
          <a:xfrm>
            <a:off x="4671726" y="615060"/>
            <a:ext cx="4968552" cy="135799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1  </a:t>
            </a:r>
            <a:r>
              <a:rPr lang="zh-CN" altLang="en-US" sz="1800" b="1" dirty="0"/>
              <a:t>课程信息</a:t>
            </a:r>
            <a:endParaRPr lang="zh-CN" altLang="en-US" sz="1800" b="1" dirty="0"/>
          </a:p>
        </p:txBody>
      </p:sp>
      <p:sp>
        <p:nvSpPr>
          <p:cNvPr id="3" name="矩形 2"/>
          <p:cNvSpPr/>
          <p:nvPr/>
        </p:nvSpPr>
        <p:spPr>
          <a:xfrm>
            <a:off x="6019373" y="1329797"/>
            <a:ext cx="2081019" cy="369332"/>
          </a:xfrm>
          <a:prstGeom prst="rect">
            <a:avLst/>
          </a:prstGeom>
        </p:spPr>
        <p:txBody>
          <a:bodyPr wrap="none">
            <a:spAutoFit/>
          </a:bodyPr>
          <a:lstStyle/>
          <a:p>
            <a:pPr>
              <a:spcBef>
                <a:spcPct val="20000"/>
              </a:spcBef>
            </a:pPr>
            <a:r>
              <a:rPr lang="en-US" altLang="zh-CN" b="1" dirty="0">
                <a:latin typeface="+mn-lt"/>
                <a:ea typeface="微软雅黑" panose="020B0503020204020204" pitchFamily="34" charset="-122"/>
              </a:rPr>
              <a:t>3  </a:t>
            </a:r>
            <a:r>
              <a:rPr lang="zh-CN" altLang="en-US" b="1" dirty="0">
                <a:latin typeface="+mn-lt"/>
                <a:ea typeface="微软雅黑" panose="020B0503020204020204" pitchFamily="34" charset="-122"/>
              </a:rPr>
              <a:t>交互活动及工具</a:t>
            </a:r>
            <a:endParaRPr lang="zh-CN" altLang="en-US" b="1" dirty="0">
              <a:latin typeface="+mn-lt"/>
              <a:ea typeface="微软雅黑" panose="020B0503020204020204" pitchFamily="34" charset="-122"/>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8614" y="1059582"/>
            <a:ext cx="4326134" cy="3100570"/>
            <a:chOff x="5992254" y="1319230"/>
            <a:chExt cx="5583695" cy="4883810"/>
          </a:xfrm>
        </p:grpSpPr>
        <p:sp>
          <p:nvSpPr>
            <p:cNvPr id="32" name="任意多边形: 形状 31"/>
            <p:cNvSpPr/>
            <p:nvPr/>
          </p:nvSpPr>
          <p:spPr bwMode="auto">
            <a:xfrm>
              <a:off x="6813657" y="3698837"/>
              <a:ext cx="3940889" cy="902928"/>
            </a:xfrm>
            <a:custGeom>
              <a:avLst/>
              <a:gdLst>
                <a:gd name="T0" fmla="*/ 2154 w 2562"/>
                <a:gd name="T1" fmla="*/ 0 h 587"/>
                <a:gd name="T2" fmla="*/ 408 w 2562"/>
                <a:gd name="T3" fmla="*/ 0 h 587"/>
                <a:gd name="T4" fmla="*/ 0 w 2562"/>
                <a:gd name="T5" fmla="*/ 587 h 587"/>
                <a:gd name="T6" fmla="*/ 2562 w 2562"/>
                <a:gd name="T7" fmla="*/ 587 h 587"/>
                <a:gd name="T8" fmla="*/ 2154 w 2562"/>
                <a:gd name="T9" fmla="*/ 0 h 587"/>
              </a:gdLst>
              <a:ahLst/>
              <a:cxnLst>
                <a:cxn ang="0">
                  <a:pos x="T0" y="T1"/>
                </a:cxn>
                <a:cxn ang="0">
                  <a:pos x="T2" y="T3"/>
                </a:cxn>
                <a:cxn ang="0">
                  <a:pos x="T4" y="T5"/>
                </a:cxn>
                <a:cxn ang="0">
                  <a:pos x="T6" y="T7"/>
                </a:cxn>
                <a:cxn ang="0">
                  <a:pos x="T8" y="T9"/>
                </a:cxn>
              </a:cxnLst>
              <a:rect l="0" t="0" r="r" b="b"/>
              <a:pathLst>
                <a:path w="2562" h="587">
                  <a:moveTo>
                    <a:pt x="2154" y="0"/>
                  </a:moveTo>
                  <a:lnTo>
                    <a:pt x="408" y="0"/>
                  </a:lnTo>
                  <a:lnTo>
                    <a:pt x="0" y="587"/>
                  </a:lnTo>
                  <a:lnTo>
                    <a:pt x="2562" y="587"/>
                  </a:lnTo>
                  <a:lnTo>
                    <a:pt x="2154" y="0"/>
                  </a:lnTo>
                  <a:close/>
                </a:path>
              </a:pathLst>
            </a:custGeom>
            <a:solidFill>
              <a:schemeClr val="accent1"/>
            </a:solidFill>
            <a:ln>
              <a:noFill/>
            </a:ln>
          </p:spPr>
          <p:txBody>
            <a:bodyPr anchor="ctr"/>
            <a:lstStyle/>
            <a:p>
              <a:pPr algn="ctr"/>
              <a:endParaRPr>
                <a:latin typeface="+mn-lt"/>
                <a:ea typeface="+mn-ea"/>
                <a:cs typeface="+mn-ea"/>
                <a:sym typeface="+mn-lt"/>
              </a:endParaRPr>
            </a:p>
          </p:txBody>
        </p:sp>
        <p:sp>
          <p:nvSpPr>
            <p:cNvPr id="33" name="任意多边形: 形状 32"/>
            <p:cNvSpPr/>
            <p:nvPr/>
          </p:nvSpPr>
          <p:spPr bwMode="auto">
            <a:xfrm>
              <a:off x="5992254" y="5518538"/>
              <a:ext cx="5583695" cy="684502"/>
            </a:xfrm>
            <a:custGeom>
              <a:avLst/>
              <a:gdLst>
                <a:gd name="T0" fmla="*/ 306 w 3630"/>
                <a:gd name="T1" fmla="*/ 0 h 445"/>
                <a:gd name="T2" fmla="*/ 0 w 3630"/>
                <a:gd name="T3" fmla="*/ 445 h 445"/>
                <a:gd name="T4" fmla="*/ 3630 w 3630"/>
                <a:gd name="T5" fmla="*/ 445 h 445"/>
                <a:gd name="T6" fmla="*/ 3324 w 3630"/>
                <a:gd name="T7" fmla="*/ 0 h 445"/>
                <a:gd name="T8" fmla="*/ 306 w 3630"/>
                <a:gd name="T9" fmla="*/ 0 h 445"/>
              </a:gdLst>
              <a:ahLst/>
              <a:cxnLst>
                <a:cxn ang="0">
                  <a:pos x="T0" y="T1"/>
                </a:cxn>
                <a:cxn ang="0">
                  <a:pos x="T2" y="T3"/>
                </a:cxn>
                <a:cxn ang="0">
                  <a:pos x="T4" y="T5"/>
                </a:cxn>
                <a:cxn ang="0">
                  <a:pos x="T6" y="T7"/>
                </a:cxn>
                <a:cxn ang="0">
                  <a:pos x="T8" y="T9"/>
                </a:cxn>
              </a:cxnLst>
              <a:rect l="0" t="0" r="r" b="b"/>
              <a:pathLst>
                <a:path w="3630" h="445">
                  <a:moveTo>
                    <a:pt x="306" y="0"/>
                  </a:moveTo>
                  <a:lnTo>
                    <a:pt x="0" y="445"/>
                  </a:lnTo>
                  <a:lnTo>
                    <a:pt x="3630" y="445"/>
                  </a:lnTo>
                  <a:lnTo>
                    <a:pt x="3324" y="0"/>
                  </a:lnTo>
                  <a:lnTo>
                    <a:pt x="306" y="0"/>
                  </a:lnTo>
                  <a:close/>
                </a:path>
              </a:pathLst>
            </a:custGeom>
            <a:solidFill>
              <a:schemeClr val="accent3"/>
            </a:solidFill>
            <a:ln>
              <a:noFill/>
            </a:ln>
          </p:spPr>
          <p:txBody>
            <a:bodyPr anchor="ctr"/>
            <a:lstStyle/>
            <a:p>
              <a:pPr algn="ctr"/>
              <a:endParaRPr>
                <a:latin typeface="+mn-lt"/>
                <a:ea typeface="+mn-ea"/>
                <a:cs typeface="+mn-ea"/>
                <a:sym typeface="+mn-lt"/>
              </a:endParaRPr>
            </a:p>
          </p:txBody>
        </p:sp>
        <p:sp>
          <p:nvSpPr>
            <p:cNvPr id="34" name="任意多边形: 形状 33"/>
            <p:cNvSpPr/>
            <p:nvPr/>
          </p:nvSpPr>
          <p:spPr bwMode="auto">
            <a:xfrm>
              <a:off x="7793496" y="1319230"/>
              <a:ext cx="1981212" cy="1444377"/>
            </a:xfrm>
            <a:custGeom>
              <a:avLst/>
              <a:gdLst>
                <a:gd name="T0" fmla="*/ 1288 w 1288"/>
                <a:gd name="T1" fmla="*/ 939 h 939"/>
                <a:gd name="T2" fmla="*/ 644 w 1288"/>
                <a:gd name="T3" fmla="*/ 0 h 939"/>
                <a:gd name="T4" fmla="*/ 0 w 1288"/>
                <a:gd name="T5" fmla="*/ 939 h 939"/>
                <a:gd name="T6" fmla="*/ 1288 w 1288"/>
                <a:gd name="T7" fmla="*/ 939 h 939"/>
              </a:gdLst>
              <a:ahLst/>
              <a:cxnLst>
                <a:cxn ang="0">
                  <a:pos x="T0" y="T1"/>
                </a:cxn>
                <a:cxn ang="0">
                  <a:pos x="T2" y="T3"/>
                </a:cxn>
                <a:cxn ang="0">
                  <a:pos x="T4" y="T5"/>
                </a:cxn>
                <a:cxn ang="0">
                  <a:pos x="T6" y="T7"/>
                </a:cxn>
              </a:cxnLst>
              <a:rect l="0" t="0" r="r" b="b"/>
              <a:pathLst>
                <a:path w="1288" h="939">
                  <a:moveTo>
                    <a:pt x="1288" y="939"/>
                  </a:moveTo>
                  <a:lnTo>
                    <a:pt x="644" y="0"/>
                  </a:lnTo>
                  <a:lnTo>
                    <a:pt x="0" y="939"/>
                  </a:lnTo>
                  <a:lnTo>
                    <a:pt x="1288" y="939"/>
                  </a:lnTo>
                  <a:close/>
                </a:path>
              </a:pathLst>
            </a:custGeom>
            <a:solidFill>
              <a:schemeClr val="accent2"/>
            </a:solidFill>
            <a:ln>
              <a:noFill/>
            </a:ln>
          </p:spPr>
          <p:txBody>
            <a:bodyPr anchor="ctr"/>
            <a:lstStyle/>
            <a:p>
              <a:pPr algn="ctr"/>
              <a:endParaRPr>
                <a:latin typeface="+mn-lt"/>
                <a:ea typeface="+mn-ea"/>
                <a:cs typeface="+mn-ea"/>
                <a:sym typeface="+mn-lt"/>
              </a:endParaRPr>
            </a:p>
          </p:txBody>
        </p:sp>
        <p:grpSp>
          <p:nvGrpSpPr>
            <p:cNvPr id="35" name="组合 34"/>
            <p:cNvGrpSpPr/>
            <p:nvPr/>
          </p:nvGrpSpPr>
          <p:grpSpPr>
            <a:xfrm>
              <a:off x="6752123" y="4627910"/>
              <a:ext cx="4063940" cy="872162"/>
              <a:chOff x="3995738" y="4686300"/>
              <a:chExt cx="4194176" cy="900112"/>
            </a:xfrm>
            <a:solidFill>
              <a:schemeClr val="accent3"/>
            </a:solidFill>
          </p:grpSpPr>
          <p:sp>
            <p:nvSpPr>
              <p:cNvPr id="48" name="椭圆 47"/>
              <p:cNvSpPr/>
              <p:nvPr/>
            </p:nvSpPr>
            <p:spPr bwMode="auto">
              <a:xfrm>
                <a:off x="47196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9" name="任意多边形: 形状 48"/>
              <p:cNvSpPr/>
              <p:nvPr/>
            </p:nvSpPr>
            <p:spPr bwMode="auto">
              <a:xfrm>
                <a:off x="451326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0" name="椭圆 49"/>
              <p:cNvSpPr/>
              <p:nvPr/>
            </p:nvSpPr>
            <p:spPr bwMode="auto">
              <a:xfrm>
                <a:off x="420211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1" name="任意多边形: 形状 50"/>
              <p:cNvSpPr/>
              <p:nvPr/>
            </p:nvSpPr>
            <p:spPr bwMode="auto">
              <a:xfrm>
                <a:off x="3995738" y="4686300"/>
                <a:ext cx="568325"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2" name="椭圆 51"/>
              <p:cNvSpPr/>
              <p:nvPr/>
            </p:nvSpPr>
            <p:spPr bwMode="auto">
              <a:xfrm>
                <a:off x="523875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3" name="任意多边形: 形状 52"/>
              <p:cNvSpPr/>
              <p:nvPr/>
            </p:nvSpPr>
            <p:spPr bwMode="auto">
              <a:xfrm>
                <a:off x="5030788"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4" name="椭圆 53"/>
              <p:cNvSpPr/>
              <p:nvPr/>
            </p:nvSpPr>
            <p:spPr bwMode="auto">
              <a:xfrm>
                <a:off x="575627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5" name="任意多边形: 形状 54"/>
              <p:cNvSpPr/>
              <p:nvPr/>
            </p:nvSpPr>
            <p:spPr bwMode="auto">
              <a:xfrm>
                <a:off x="554831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6" name="椭圆 55"/>
              <p:cNvSpPr/>
              <p:nvPr/>
            </p:nvSpPr>
            <p:spPr bwMode="auto">
              <a:xfrm>
                <a:off x="627380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7" name="任意多边形: 形状 56"/>
              <p:cNvSpPr/>
              <p:nvPr/>
            </p:nvSpPr>
            <p:spPr bwMode="auto">
              <a:xfrm>
                <a:off x="606742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8" name="椭圆 57"/>
              <p:cNvSpPr/>
              <p:nvPr/>
            </p:nvSpPr>
            <p:spPr bwMode="auto">
              <a:xfrm>
                <a:off x="679132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9" name="任意多边形: 形状 58"/>
              <p:cNvSpPr/>
              <p:nvPr/>
            </p:nvSpPr>
            <p:spPr bwMode="auto">
              <a:xfrm>
                <a:off x="658495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0" name="椭圆 59"/>
              <p:cNvSpPr/>
              <p:nvPr/>
            </p:nvSpPr>
            <p:spPr bwMode="auto">
              <a:xfrm>
                <a:off x="73104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1" name="任意多边形: 形状 60"/>
              <p:cNvSpPr/>
              <p:nvPr/>
            </p:nvSpPr>
            <p:spPr bwMode="auto">
              <a:xfrm>
                <a:off x="710247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2" name="椭圆 61"/>
              <p:cNvSpPr/>
              <p:nvPr/>
            </p:nvSpPr>
            <p:spPr bwMode="auto">
              <a:xfrm>
                <a:off x="782796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3" name="任意多边形: 形状 62"/>
              <p:cNvSpPr/>
              <p:nvPr/>
            </p:nvSpPr>
            <p:spPr bwMode="auto">
              <a:xfrm>
                <a:off x="762000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grpSp>
          <p:nvGrpSpPr>
            <p:cNvPr id="36" name="组合 35"/>
            <p:cNvGrpSpPr/>
            <p:nvPr/>
          </p:nvGrpSpPr>
          <p:grpSpPr>
            <a:xfrm>
              <a:off x="7755032" y="2794368"/>
              <a:ext cx="2058120" cy="872162"/>
              <a:chOff x="5030788" y="2794000"/>
              <a:chExt cx="2124076" cy="900112"/>
            </a:xfrm>
            <a:solidFill>
              <a:schemeClr val="accent1"/>
            </a:solidFill>
          </p:grpSpPr>
          <p:sp>
            <p:nvSpPr>
              <p:cNvPr id="40" name="椭圆 39"/>
              <p:cNvSpPr/>
              <p:nvPr/>
            </p:nvSpPr>
            <p:spPr bwMode="auto">
              <a:xfrm>
                <a:off x="523875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1" name="任意多边形: 形状 40"/>
              <p:cNvSpPr/>
              <p:nvPr/>
            </p:nvSpPr>
            <p:spPr bwMode="auto">
              <a:xfrm>
                <a:off x="5030788"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2" name="椭圆 41"/>
              <p:cNvSpPr/>
              <p:nvPr/>
            </p:nvSpPr>
            <p:spPr bwMode="auto">
              <a:xfrm>
                <a:off x="575627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3" name="任意多边形: 形状 42"/>
              <p:cNvSpPr/>
              <p:nvPr/>
            </p:nvSpPr>
            <p:spPr bwMode="auto">
              <a:xfrm>
                <a:off x="5548313"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4" name="椭圆 43"/>
              <p:cNvSpPr/>
              <p:nvPr/>
            </p:nvSpPr>
            <p:spPr bwMode="auto">
              <a:xfrm>
                <a:off x="627380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5" name="任意多边形: 形状 44"/>
              <p:cNvSpPr/>
              <p:nvPr/>
            </p:nvSpPr>
            <p:spPr bwMode="auto">
              <a:xfrm>
                <a:off x="6067426"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6" name="椭圆 45"/>
              <p:cNvSpPr/>
              <p:nvPr/>
            </p:nvSpPr>
            <p:spPr bwMode="auto">
              <a:xfrm>
                <a:off x="679132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7" name="任意多边形: 形状 46"/>
              <p:cNvSpPr/>
              <p:nvPr/>
            </p:nvSpPr>
            <p:spPr bwMode="auto">
              <a:xfrm>
                <a:off x="6584951"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grpSp>
      <p:grpSp>
        <p:nvGrpSpPr>
          <p:cNvPr id="5" name="组合 4"/>
          <p:cNvGrpSpPr/>
          <p:nvPr/>
        </p:nvGrpSpPr>
        <p:grpSpPr>
          <a:xfrm>
            <a:off x="4339634" y="1837163"/>
            <a:ext cx="4912886" cy="1322991"/>
            <a:chOff x="8472264" y="2924944"/>
            <a:chExt cx="2448272" cy="1338747"/>
          </a:xfrm>
        </p:grpSpPr>
        <p:cxnSp>
          <p:nvCxnSpPr>
            <p:cNvPr id="21" name="直接连接符 2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23528" y="0"/>
            <a:ext cx="3627799" cy="578162"/>
            <a:chOff x="323528" y="0"/>
            <a:chExt cx="2087905" cy="578162"/>
          </a:xfrm>
        </p:grpSpPr>
        <p:sp>
          <p:nvSpPr>
            <p:cNvPr id="66"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设计的三个维度</a:t>
              </a:r>
              <a:endParaRPr lang="en-US" altLang="zh-CN" sz="2400" dirty="0">
                <a:solidFill>
                  <a:srgbClr val="C00000"/>
                </a:solidFill>
                <a:latin typeface="+mn-lt"/>
                <a:ea typeface="+mn-ea"/>
                <a:cs typeface="+mn-ea"/>
                <a:sym typeface="+mn-lt"/>
              </a:endParaRPr>
            </a:p>
          </p:txBody>
        </p:sp>
        <p:sp>
          <p:nvSpPr>
            <p:cNvPr id="67" name="矩形 66"/>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69" name="Rectangle 4"/>
          <p:cNvSpPr>
            <a:spLocks noChangeArrowheads="1"/>
          </p:cNvSpPr>
          <p:nvPr/>
        </p:nvSpPr>
        <p:spPr bwMode="auto">
          <a:xfrm>
            <a:off x="4867639" y="1341680"/>
            <a:ext cx="4744921" cy="35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defRPr/>
            </a:pPr>
            <a:r>
              <a:rPr lang="zh-CN" altLang="en-US" sz="1600" b="1" dirty="0">
                <a:latin typeface="+mj-ea"/>
                <a:ea typeface="+mj-ea"/>
              </a:rPr>
              <a:t>符合学科和学习者的特点和教学需求。</a:t>
            </a:r>
            <a:endParaRPr lang="zh-CN" altLang="en-US" sz="1600" b="1" dirty="0">
              <a:latin typeface="+mj-ea"/>
              <a:ea typeface="+mj-ea"/>
            </a:endParaRPr>
          </a:p>
        </p:txBody>
      </p:sp>
      <p:sp>
        <p:nvSpPr>
          <p:cNvPr id="70" name="Rectangle 4"/>
          <p:cNvSpPr>
            <a:spLocks noChangeArrowheads="1"/>
          </p:cNvSpPr>
          <p:nvPr/>
        </p:nvSpPr>
        <p:spPr bwMode="auto">
          <a:xfrm>
            <a:off x="4867639" y="2652808"/>
            <a:ext cx="4816929" cy="35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defRPr/>
            </a:pPr>
            <a:r>
              <a:rPr lang="zh-CN" altLang="en-US" sz="1600" b="1" dirty="0">
                <a:latin typeface="+mj-ea"/>
                <a:ea typeface="+mj-ea"/>
              </a:rPr>
              <a:t>传输速度快，运行稳定，使用简便。</a:t>
            </a:r>
            <a:endParaRPr lang="zh-CN" altLang="en-US" sz="1600" b="1" dirty="0">
              <a:latin typeface="+mj-ea"/>
              <a:ea typeface="+mj-ea"/>
            </a:endParaRPr>
          </a:p>
        </p:txBody>
      </p:sp>
      <p:sp>
        <p:nvSpPr>
          <p:cNvPr id="71" name="Rectangle 4"/>
          <p:cNvSpPr>
            <a:spLocks noChangeArrowheads="1"/>
          </p:cNvSpPr>
          <p:nvPr/>
        </p:nvSpPr>
        <p:spPr bwMode="auto">
          <a:xfrm>
            <a:off x="4882252" y="3738832"/>
            <a:ext cx="4370268" cy="63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defRPr/>
            </a:pPr>
            <a:r>
              <a:rPr lang="zh-CN" altLang="en-US" sz="1600" b="1" dirty="0">
                <a:latin typeface="+mj-ea"/>
                <a:ea typeface="+mj-ea"/>
              </a:rPr>
              <a:t>美观，可视性强，布局合理。</a:t>
            </a:r>
            <a:endParaRPr lang="zh-CN" altLang="en-US" sz="1600" b="1" dirty="0">
              <a:latin typeface="+mj-ea"/>
              <a:ea typeface="+mj-ea"/>
            </a:endParaRPr>
          </a:p>
          <a:p>
            <a:pPr algn="just" eaLnBrk="1" hangingPunct="1">
              <a:lnSpc>
                <a:spcPts val="2200"/>
              </a:lnSpc>
              <a:defRPr/>
            </a:pPr>
            <a:endParaRPr lang="zh-CN" altLang="en-US" sz="1600" b="1" dirty="0">
              <a:latin typeface="+mj-ea"/>
              <a:ea typeface="+mj-ea"/>
            </a:endParaRPr>
          </a:p>
        </p:txBody>
      </p:sp>
      <p:sp>
        <p:nvSpPr>
          <p:cNvPr id="72" name="Rectangle 4"/>
          <p:cNvSpPr>
            <a:spLocks noChangeArrowheads="1"/>
          </p:cNvSpPr>
          <p:nvPr/>
        </p:nvSpPr>
        <p:spPr bwMode="auto">
          <a:xfrm>
            <a:off x="2309071" y="1387756"/>
            <a:ext cx="10557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dirty="0">
                <a:solidFill>
                  <a:schemeClr val="bg1"/>
                </a:solidFill>
                <a:latin typeface="+mj-ea"/>
                <a:ea typeface="+mj-ea"/>
              </a:rPr>
              <a:t>教育性</a:t>
            </a:r>
            <a:endParaRPr lang="en-US" altLang="zh-CN" sz="1600" dirty="0">
              <a:solidFill>
                <a:schemeClr val="bg1"/>
              </a:solidFill>
              <a:latin typeface="+mj-ea"/>
              <a:ea typeface="+mj-ea"/>
            </a:endParaRPr>
          </a:p>
          <a:p>
            <a:pPr eaLnBrk="1" hangingPunct="1">
              <a:defRPr/>
            </a:pPr>
            <a:r>
              <a:rPr lang="en-US" altLang="zh-CN" sz="1600" dirty="0">
                <a:solidFill>
                  <a:schemeClr val="bg1"/>
                </a:solidFill>
                <a:latin typeface="+mj-ea"/>
                <a:ea typeface="+mj-ea"/>
              </a:rPr>
              <a:t>  </a:t>
            </a:r>
            <a:r>
              <a:rPr lang="zh-CN" altLang="en-US" sz="1600" dirty="0">
                <a:solidFill>
                  <a:schemeClr val="bg1"/>
                </a:solidFill>
                <a:latin typeface="+mj-ea"/>
                <a:ea typeface="+mj-ea"/>
              </a:rPr>
              <a:t>设计</a:t>
            </a:r>
            <a:endParaRPr lang="zh-CN" altLang="en-US" sz="1600" dirty="0">
              <a:solidFill>
                <a:schemeClr val="bg1"/>
              </a:solidFill>
              <a:latin typeface="+mj-ea"/>
              <a:ea typeface="+mj-ea"/>
            </a:endParaRPr>
          </a:p>
        </p:txBody>
      </p:sp>
      <p:sp>
        <p:nvSpPr>
          <p:cNvPr id="74" name="Rectangle 4"/>
          <p:cNvSpPr>
            <a:spLocks noChangeArrowheads="1"/>
          </p:cNvSpPr>
          <p:nvPr/>
        </p:nvSpPr>
        <p:spPr bwMode="auto">
          <a:xfrm>
            <a:off x="2079335" y="2672269"/>
            <a:ext cx="1636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bg1"/>
                </a:solidFill>
                <a:latin typeface="+mj-ea"/>
                <a:ea typeface="+mj-ea"/>
              </a:rPr>
              <a:t>技术性设计</a:t>
            </a:r>
            <a:endParaRPr lang="zh-CN" altLang="en-US" dirty="0">
              <a:solidFill>
                <a:schemeClr val="bg1"/>
              </a:solidFill>
              <a:latin typeface="+mj-ea"/>
              <a:ea typeface="+mj-ea"/>
            </a:endParaRPr>
          </a:p>
        </p:txBody>
      </p:sp>
      <p:sp>
        <p:nvSpPr>
          <p:cNvPr id="75" name="Rectangle 4"/>
          <p:cNvSpPr>
            <a:spLocks noChangeArrowheads="1"/>
          </p:cNvSpPr>
          <p:nvPr/>
        </p:nvSpPr>
        <p:spPr bwMode="auto">
          <a:xfrm>
            <a:off x="1749789" y="3759685"/>
            <a:ext cx="21958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bg1"/>
                </a:solidFill>
                <a:latin typeface="+mj-ea"/>
                <a:ea typeface="+mj-ea"/>
              </a:rPr>
              <a:t>    艺术性设计</a:t>
            </a:r>
            <a:endParaRPr lang="zh-CN" altLang="en-US" dirty="0">
              <a:solidFill>
                <a:schemeClr val="bg1"/>
              </a:solidFill>
              <a:latin typeface="+mj-ea"/>
              <a:ea typeface="+mj-ea"/>
            </a:endParaRP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网络课程</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7" name="Rectangle 3"/>
          <p:cNvSpPr txBox="1">
            <a:spLocks noChangeArrowheads="1"/>
          </p:cNvSpPr>
          <p:nvPr/>
        </p:nvSpPr>
        <p:spPr>
          <a:xfrm>
            <a:off x="468313" y="1275606"/>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14000"/>
              </a:lnSpc>
              <a:buFont typeface="Wingdings" panose="05000000000000000000" pitchFamily="2" charset="2"/>
              <a:buNone/>
            </a:pPr>
            <a:r>
              <a:rPr lang="en-US" altLang="zh-CN" sz="2400" dirty="0">
                <a:latin typeface="+mn-ea"/>
                <a:ea typeface="+mn-ea"/>
              </a:rPr>
              <a:t>       </a:t>
            </a:r>
            <a:r>
              <a:rPr lang="zh-CN" altLang="en-US" sz="2400" dirty="0">
                <a:latin typeface="+mn-ea"/>
                <a:ea typeface="+mn-ea"/>
              </a:rPr>
              <a:t>网络课程是通过网络表现的某门学科的教学内容及实施的教学活动的</a:t>
            </a:r>
            <a:r>
              <a:rPr lang="zh-CN" altLang="en-US" sz="2400" dirty="0">
                <a:solidFill>
                  <a:srgbClr val="C00000"/>
                </a:solidFill>
                <a:latin typeface="+mn-ea"/>
                <a:ea typeface="+mn-ea"/>
              </a:rPr>
              <a:t>总和</a:t>
            </a:r>
            <a:r>
              <a:rPr lang="zh-CN" altLang="en-US" sz="2400" dirty="0">
                <a:latin typeface="+mn-ea"/>
                <a:ea typeface="+mn-ea"/>
              </a:rPr>
              <a:t>，它包括两个组成部分：按一定的教学目标、教学策略组织起来的教学内容和网络教学支撑环境。</a:t>
            </a:r>
            <a:endParaRPr lang="zh-CN" altLang="en-US" sz="2400" dirty="0">
              <a:latin typeface="+mn-ea"/>
              <a:ea typeface="+mn-ea"/>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20" name="矩形 1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77380" y="339502"/>
            <a:ext cx="1368152" cy="432048"/>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91680" y="1040998"/>
            <a:ext cx="665820" cy="1969770"/>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第二部分</a:t>
            </a:r>
            <a:endParaRPr lang="zh-CN" altLang="en-US" sz="3200" b="1" dirty="0">
              <a:solidFill>
                <a:schemeClr val="accent6"/>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547664" y="1131590"/>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3490" y="1182571"/>
            <a:ext cx="307777" cy="1828197"/>
          </a:xfrm>
          <a:prstGeom prst="rect">
            <a:avLst/>
          </a:prstGeom>
          <a:noFill/>
        </p:spPr>
        <p:txBody>
          <a:bodyPr vert="eaVert" wrap="square" lIns="0" tIns="0" rIns="0" bIns="0" rtlCol="0">
            <a:spAutoFit/>
          </a:bodyPr>
          <a:lstStyle/>
          <a:p>
            <a:pPr algn="ctr"/>
            <a:r>
              <a:rPr lang="en-US" altLang="zh-CN" sz="2000" b="1" dirty="0">
                <a:solidFill>
                  <a:schemeClr val="accent6"/>
                </a:solidFill>
                <a:latin typeface="微软雅黑" panose="020B0503020204020204" pitchFamily="34" charset="-122"/>
                <a:ea typeface="微软雅黑" panose="020B0503020204020204" pitchFamily="34" charset="-122"/>
              </a:rPr>
              <a:t>PART 2</a:t>
            </a:r>
            <a:endParaRPr lang="zh-CN" altLang="en-US" sz="2000" b="1" dirty="0">
              <a:solidFill>
                <a:schemeClr val="accent6"/>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007772" y="339502"/>
            <a:ext cx="269607" cy="76652"/>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31840" y="849365"/>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1</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2" name="文本框 21"/>
          <p:cNvSpPr txBox="1"/>
          <p:nvPr/>
        </p:nvSpPr>
        <p:spPr>
          <a:xfrm>
            <a:off x="3131840" y="1425429"/>
            <a:ext cx="216024" cy="492443"/>
          </a:xfrm>
          <a:prstGeom prst="rect">
            <a:avLst/>
          </a:prstGeom>
          <a:noFill/>
        </p:spPr>
        <p:txBody>
          <a:bodyPr wrap="square" lIns="0" tIns="0" rIns="0" bIns="0" rtlCol="0">
            <a:spAutoFit/>
          </a:bodyPr>
          <a:lstStyle/>
          <a:p>
            <a:r>
              <a:rPr lang="en-US" altLang="zh-CN" sz="3200" b="1">
                <a:solidFill>
                  <a:schemeClr val="bg1"/>
                </a:solidFill>
                <a:ea typeface="微软雅黑" panose="020B0503020204020204" pitchFamily="34" charset="-122"/>
                <a:cs typeface="Calibri" panose="020F0502020204030204" pitchFamily="34" charset="0"/>
              </a:rPr>
              <a:t>2</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7" name="文本框 26"/>
          <p:cNvSpPr txBox="1"/>
          <p:nvPr/>
        </p:nvSpPr>
        <p:spPr>
          <a:xfrm>
            <a:off x="3131840" y="2001494"/>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3</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5" name="Rectangle 3"/>
          <p:cNvSpPr txBox="1">
            <a:spLocks noChangeArrowheads="1"/>
          </p:cNvSpPr>
          <p:nvPr/>
        </p:nvSpPr>
        <p:spPr>
          <a:xfrm>
            <a:off x="3131840" y="1040998"/>
            <a:ext cx="6408712" cy="3279775"/>
          </a:xfrm>
          <a:prstGeom prst="rect">
            <a:avLst/>
          </a:prstGeom>
        </p:spPr>
        <p:txBody>
          <a:bodyPr rtlCol="0">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buFont typeface="Arial" panose="020B0604020202020204" pitchFamily="34" charset="0"/>
              <a:buNone/>
              <a:defRPr/>
            </a:pPr>
            <a:r>
              <a:rPr lang="zh-CN" altLang="en-US" sz="3100" b="1" dirty="0">
                <a:latin typeface="+mn-ea"/>
                <a:ea typeface="+mn-ea"/>
              </a:rPr>
              <a:t>远程学习材料的设计与制作</a:t>
            </a:r>
            <a:endParaRPr lang="en-US" altLang="zh-CN" sz="3100" b="1" dirty="0">
              <a:latin typeface="+mn-ea"/>
              <a:ea typeface="+mn-ea"/>
            </a:endParaRPr>
          </a:p>
          <a:p>
            <a:pPr>
              <a:lnSpc>
                <a:spcPct val="150000"/>
              </a:lnSpc>
            </a:pPr>
            <a:r>
              <a:rPr lang="zh-CN" altLang="en-US" sz="1800" b="1" dirty="0"/>
              <a:t>一、远程学习材料的教学作用</a:t>
            </a:r>
            <a:endParaRPr lang="zh-CN" altLang="en-US" sz="1800" b="1" dirty="0"/>
          </a:p>
          <a:p>
            <a:pPr>
              <a:lnSpc>
                <a:spcPct val="150000"/>
              </a:lnSpc>
            </a:pPr>
            <a:r>
              <a:rPr lang="zh-CN" altLang="en-US" sz="1800" b="1" dirty="0"/>
              <a:t>二、远程学习材料设计的原理</a:t>
            </a:r>
            <a:endParaRPr lang="zh-CN" altLang="en-US" sz="1800" b="1" dirty="0"/>
          </a:p>
          <a:p>
            <a:pPr>
              <a:lnSpc>
                <a:spcPct val="150000"/>
              </a:lnSpc>
            </a:pPr>
            <a:r>
              <a:rPr lang="zh-CN" altLang="en-US" sz="1800" b="1" dirty="0"/>
              <a:t>三、远程学习材料的编制方法</a:t>
            </a:r>
            <a:endParaRPr lang="zh-CN" altLang="en-US" sz="1800" b="1" dirty="0"/>
          </a:p>
          <a:p>
            <a:pPr>
              <a:lnSpc>
                <a:spcPct val="150000"/>
              </a:lnSpc>
            </a:pPr>
            <a:endParaRPr lang="zh-CN" altLang="en-US" sz="1800" b="1" dirty="0"/>
          </a:p>
          <a:p>
            <a:pPr fontAlgn="auto">
              <a:lnSpc>
                <a:spcPct val="120000"/>
              </a:lnSpc>
              <a:spcBef>
                <a:spcPts val="1200"/>
              </a:spcBef>
              <a:buFont typeface="Arial" panose="020B0604020202020204" pitchFamily="34" charset="0"/>
              <a:buNone/>
              <a:defRPr/>
            </a:pPr>
            <a:endParaRPr lang="zh-CN" altLang="en-US" sz="3500" b="1" dirty="0"/>
          </a:p>
        </p:txBody>
      </p:sp>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8" name="矩形 7"/>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1</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812957" y="2177593"/>
            <a:ext cx="5503459" cy="553998"/>
          </a:xfrm>
          <a:prstGeom prst="rect">
            <a:avLst/>
          </a:prstGeom>
          <a:noFill/>
        </p:spPr>
        <p:txBody>
          <a:bodyPr wrap="square" lIns="0" tIns="0" rIns="0" bIns="0" rtlCol="0">
            <a:spAutoFit/>
          </a:bodyPr>
          <a:lstStyle/>
          <a:p>
            <a:r>
              <a:rPr lang="zh-CN" altLang="en-US" sz="3600" b="1" dirty="0">
                <a:latin typeface="+mn-ea"/>
                <a:ea typeface="+mn-ea"/>
              </a:rPr>
              <a:t>远程学习材料的教学作用</a:t>
            </a:r>
            <a:endParaRPr lang="zh-CN" altLang="en-US" sz="3600" b="1" dirty="0">
              <a:latin typeface="+mn-ea"/>
              <a:ea typeface="+mn-ea"/>
            </a:endParaRP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889245"/>
            <a:chOff x="323528" y="0"/>
            <a:chExt cx="2087905" cy="889245"/>
          </a:xfrm>
        </p:grpSpPr>
        <p:sp>
          <p:nvSpPr>
            <p:cNvPr id="63" name="TextBox 86"/>
            <p:cNvSpPr txBox="1"/>
            <p:nvPr/>
          </p:nvSpPr>
          <p:spPr>
            <a:xfrm>
              <a:off x="576196" y="58248"/>
              <a:ext cx="183523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远程学习材料的教学作用</a:t>
              </a:r>
              <a:endParaRPr lang="zh-CN" altLang="en-US" sz="2400" dirty="0">
                <a:solidFill>
                  <a:srgbClr val="C00000"/>
                </a:solidFill>
                <a:latin typeface="+mn-lt"/>
                <a:ea typeface="+mn-ea"/>
                <a:cs typeface="+mn-ea"/>
              </a:endParaRPr>
            </a:p>
            <a:p>
              <a:pPr algn="just"/>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7" name="Rectangle 3"/>
          <p:cNvSpPr txBox="1">
            <a:spLocks noChangeArrowheads="1"/>
          </p:cNvSpPr>
          <p:nvPr/>
        </p:nvSpPr>
        <p:spPr>
          <a:xfrm>
            <a:off x="449246" y="953244"/>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spcBef>
                <a:spcPts val="600"/>
              </a:spcBef>
            </a:pPr>
            <a:r>
              <a:rPr lang="zh-CN" altLang="en-US" sz="2000" dirty="0"/>
              <a:t>在许多开放大学，最大的投资项目并不是技术开发，而是</a:t>
            </a:r>
            <a:r>
              <a:rPr lang="zh-CN" altLang="en-US" sz="2000" dirty="0">
                <a:solidFill>
                  <a:srgbClr val="C00000"/>
                </a:solidFill>
              </a:rPr>
              <a:t>自主学习材料</a:t>
            </a:r>
            <a:r>
              <a:rPr lang="zh-CN" altLang="en-US" sz="2000" dirty="0"/>
              <a:t>的开发</a:t>
            </a:r>
            <a:endParaRPr lang="zh-CN" altLang="en-US" sz="2000" dirty="0"/>
          </a:p>
          <a:p>
            <a:pPr indent="467995">
              <a:lnSpc>
                <a:spcPct val="114000"/>
              </a:lnSpc>
              <a:spcBef>
                <a:spcPts val="600"/>
              </a:spcBef>
            </a:pPr>
            <a:r>
              <a:rPr lang="zh-CN" altLang="en-US" sz="2000" dirty="0"/>
              <a:t>在远程教育中，虽然也有教科书，但没有了教师的讲授，由谁来教教科书呢</a:t>
            </a:r>
            <a:r>
              <a:rPr lang="en-US" altLang="zh-CN" sz="2000" dirty="0"/>
              <a:t>?</a:t>
            </a:r>
            <a:r>
              <a:rPr lang="zh-CN" altLang="en-US" sz="2000" dirty="0"/>
              <a:t>用什么来替代教师对教科书的讲解呢</a:t>
            </a:r>
            <a:r>
              <a:rPr lang="en-US" altLang="zh-CN" sz="2000" dirty="0"/>
              <a:t>?</a:t>
            </a:r>
            <a:r>
              <a:rPr lang="zh-CN" altLang="en-US" sz="2000" dirty="0"/>
              <a:t>这就是网上学习材料，这是一种自主学习的材料，良好的网上学习材料具有替代课堂教学中教师的教学计划、备课及讲课的作用。因此可以说在远程教育中，网上学习材料要起到替代课堂教学中教师的作用。</a:t>
            </a:r>
            <a:endParaRPr lang="zh-CN" altLang="en-US" sz="2000" dirty="0"/>
          </a:p>
          <a:p>
            <a:pPr marL="0" indent="467995">
              <a:lnSpc>
                <a:spcPct val="114000"/>
              </a:lnSpc>
              <a:spcBef>
                <a:spcPts val="600"/>
              </a:spcBef>
              <a:buNone/>
            </a:pPr>
            <a:endParaRPr lang="en-US" altLang="zh-CN" sz="2000" dirty="0"/>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889245"/>
            <a:chOff x="323528" y="0"/>
            <a:chExt cx="2087905" cy="889245"/>
          </a:xfrm>
        </p:grpSpPr>
        <p:sp>
          <p:nvSpPr>
            <p:cNvPr id="63" name="TextBox 86"/>
            <p:cNvSpPr txBox="1"/>
            <p:nvPr/>
          </p:nvSpPr>
          <p:spPr>
            <a:xfrm>
              <a:off x="576196" y="58248"/>
              <a:ext cx="183523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远程学习材料的教学作用</a:t>
              </a:r>
              <a:endParaRPr lang="zh-CN" altLang="en-US" sz="2400" dirty="0">
                <a:solidFill>
                  <a:srgbClr val="C00000"/>
                </a:solidFill>
                <a:latin typeface="+mn-lt"/>
                <a:ea typeface="+mn-ea"/>
                <a:cs typeface="+mn-ea"/>
              </a:endParaRPr>
            </a:p>
            <a:p>
              <a:pPr algn="just"/>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6" name="Rectangle 3"/>
          <p:cNvSpPr txBox="1">
            <a:spLocks noChangeArrowheads="1"/>
          </p:cNvSpPr>
          <p:nvPr/>
        </p:nvSpPr>
        <p:spPr>
          <a:xfrm>
            <a:off x="540519" y="843558"/>
            <a:ext cx="8135937" cy="594122"/>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dirty="0"/>
              <a:t>远程学习材料要替代课堂教学中教师的作用</a:t>
            </a:r>
            <a:endParaRPr lang="zh-CN" altLang="en-US" sz="2400" dirty="0"/>
          </a:p>
        </p:txBody>
      </p:sp>
      <p:pic>
        <p:nvPicPr>
          <p:cNvPr id="8" name="Picture 7" descr="xxcl"/>
          <p:cNvPicPr>
            <a:picLocks noChangeAspect="1" noChangeArrowheads="1"/>
          </p:cNvPicPr>
          <p:nvPr/>
        </p:nvPicPr>
        <p:blipFill>
          <a:blip r:embed="rId1">
            <a:extLst>
              <a:ext uri="{BEBA8EAE-BF5A-486C-A8C5-ECC9F3942E4B}">
                <a14:imgProps xmlns:a14="http://schemas.microsoft.com/office/drawing/2010/main">
                  <a14:imgLayer r:embed="rId2">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611560" y="1635645"/>
            <a:ext cx="7425118" cy="2949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889245"/>
            <a:chOff x="323528" y="0"/>
            <a:chExt cx="2087905" cy="889245"/>
          </a:xfrm>
        </p:grpSpPr>
        <p:sp>
          <p:nvSpPr>
            <p:cNvPr id="63" name="TextBox 86"/>
            <p:cNvSpPr txBox="1"/>
            <p:nvPr/>
          </p:nvSpPr>
          <p:spPr>
            <a:xfrm>
              <a:off x="576196" y="58248"/>
              <a:ext cx="183523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远程学习材料的教学作用</a:t>
              </a:r>
              <a:endParaRPr lang="zh-CN" altLang="en-US" sz="2400" dirty="0">
                <a:solidFill>
                  <a:srgbClr val="C00000"/>
                </a:solidFill>
                <a:latin typeface="+mn-lt"/>
                <a:ea typeface="+mn-ea"/>
                <a:cs typeface="+mn-ea"/>
              </a:endParaRPr>
            </a:p>
            <a:p>
              <a:pPr algn="just"/>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7" name="Rectangle 3"/>
          <p:cNvSpPr txBox="1">
            <a:spLocks noChangeArrowheads="1"/>
          </p:cNvSpPr>
          <p:nvPr/>
        </p:nvSpPr>
        <p:spPr>
          <a:xfrm>
            <a:off x="664104" y="1131590"/>
            <a:ext cx="7219098" cy="3312368"/>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在远程教学中，面授教学中的</a:t>
            </a:r>
            <a:r>
              <a:rPr lang="zh-CN" altLang="en-US" sz="2000" dirty="0">
                <a:solidFill>
                  <a:srgbClr val="C00000"/>
                </a:solidFill>
              </a:rPr>
              <a:t>教师</a:t>
            </a:r>
            <a:r>
              <a:rPr lang="zh-CN" altLang="en-US" sz="2000" dirty="0"/>
              <a:t>作用主要通过</a:t>
            </a:r>
            <a:r>
              <a:rPr lang="zh-CN" altLang="en-US" sz="2000" dirty="0">
                <a:solidFill>
                  <a:srgbClr val="C00000"/>
                </a:solidFill>
              </a:rPr>
              <a:t>自主学习材料</a:t>
            </a:r>
            <a:r>
              <a:rPr lang="zh-CN" altLang="en-US" sz="2000" dirty="0"/>
              <a:t>来替代，再通过辅导教师的助学，让学生达到与接受面授教学同样的效果。</a:t>
            </a:r>
            <a:endParaRPr lang="en-US" altLang="zh-CN" sz="2000" dirty="0"/>
          </a:p>
          <a:p>
            <a:pPr indent="467995">
              <a:lnSpc>
                <a:spcPct val="114000"/>
              </a:lnSpc>
            </a:pPr>
            <a:r>
              <a:rPr lang="zh-CN" altLang="en-US" sz="2000" dirty="0"/>
              <a:t>远程教学中学习材料的制作是学生学习成功的关键因素之一。</a:t>
            </a:r>
            <a:endParaRPr lang="zh-CN" altLang="en-US" sz="2000" dirty="0"/>
          </a:p>
        </p:txBody>
      </p:sp>
      <p:pic>
        <p:nvPicPr>
          <p:cNvPr id="2" name="图片 1"/>
          <p:cNvPicPr>
            <a:picLocks noChangeAspect="1"/>
          </p:cNvPicPr>
          <p:nvPr/>
        </p:nvPicPr>
        <p:blipFill>
          <a:blip r:embed="rId1"/>
          <a:stretch>
            <a:fillRect/>
          </a:stretch>
        </p:blipFill>
        <p:spPr>
          <a:xfrm>
            <a:off x="4273653" y="3003798"/>
            <a:ext cx="4084220" cy="180878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8" name="矩形 7"/>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2</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812957" y="2177593"/>
            <a:ext cx="5503459" cy="553998"/>
          </a:xfrm>
          <a:prstGeom prst="rect">
            <a:avLst/>
          </a:prstGeom>
          <a:noFill/>
        </p:spPr>
        <p:txBody>
          <a:bodyPr wrap="square" lIns="0" tIns="0" rIns="0" bIns="0" rtlCol="0">
            <a:spAutoFit/>
          </a:bodyPr>
          <a:lstStyle/>
          <a:p>
            <a:r>
              <a:rPr lang="zh-CN" altLang="en-US" sz="3600" b="1" dirty="0">
                <a:latin typeface="+mn-ea"/>
                <a:ea typeface="+mn-ea"/>
              </a:rPr>
              <a:t>远程学习材料设计的原理</a:t>
            </a:r>
            <a:endParaRPr lang="zh-CN" altLang="en-US" sz="3600" b="1" dirty="0">
              <a:latin typeface="+mn-ea"/>
              <a:ea typeface="+mn-ea"/>
            </a:endParaRP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远程学习材料设计的原理</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6" name="Rectangle 3"/>
          <p:cNvSpPr txBox="1">
            <a:spLocks noChangeArrowheads="1"/>
          </p:cNvSpPr>
          <p:nvPr/>
        </p:nvSpPr>
        <p:spPr>
          <a:xfrm>
            <a:off x="251520" y="987574"/>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57200">
              <a:lnSpc>
                <a:spcPct val="114000"/>
              </a:lnSpc>
            </a:pPr>
            <a:r>
              <a:rPr lang="en-US" altLang="zh-CN" sz="2000" dirty="0"/>
              <a:t>1</a:t>
            </a:r>
            <a:r>
              <a:rPr lang="zh-CN" altLang="en-US" sz="2000" dirty="0"/>
              <a:t>．学习内容的编排要适合远程学习者独立自主的学习</a:t>
            </a:r>
            <a:endParaRPr lang="en-US" altLang="zh-CN" sz="2000" dirty="0"/>
          </a:p>
          <a:p>
            <a:pPr indent="457200">
              <a:lnSpc>
                <a:spcPct val="114000"/>
              </a:lnSpc>
            </a:pPr>
            <a:r>
              <a:rPr lang="zh-CN" altLang="en-US" sz="2000" dirty="0"/>
              <a:t>远程学习材料的编排，要充分体现课堂教学中教师讲课的特点，</a:t>
            </a:r>
            <a:endParaRPr lang="en-US" altLang="zh-CN" sz="2000" dirty="0"/>
          </a:p>
          <a:p>
            <a:pPr lvl="1" indent="457200">
              <a:lnSpc>
                <a:spcPct val="114000"/>
              </a:lnSpc>
            </a:pPr>
            <a:r>
              <a:rPr lang="zh-CN" altLang="en-US" sz="1600" dirty="0"/>
              <a:t>对理论和原理进行系统和详细的说明；</a:t>
            </a:r>
            <a:endParaRPr lang="en-US" altLang="zh-CN" sz="1600" dirty="0"/>
          </a:p>
          <a:p>
            <a:pPr lvl="1" indent="457200">
              <a:lnSpc>
                <a:spcPct val="114000"/>
              </a:lnSpc>
            </a:pPr>
            <a:r>
              <a:rPr lang="zh-CN" altLang="en-US" sz="1600" dirty="0"/>
              <a:t>用通俗易懂的实例来解释和阐述原理；</a:t>
            </a:r>
            <a:endParaRPr lang="en-US" altLang="zh-CN" sz="1600" dirty="0"/>
          </a:p>
          <a:p>
            <a:pPr lvl="1" indent="457200">
              <a:lnSpc>
                <a:spcPct val="114000"/>
              </a:lnSpc>
            </a:pPr>
            <a:r>
              <a:rPr lang="zh-CN" altLang="en-US" sz="1600" dirty="0"/>
              <a:t>采用亲切、友好、互动的方式来编排学习内容；</a:t>
            </a:r>
            <a:endParaRPr lang="en-US" altLang="zh-CN" sz="1600" dirty="0"/>
          </a:p>
          <a:p>
            <a:pPr lvl="1" indent="457200">
              <a:lnSpc>
                <a:spcPct val="114000"/>
              </a:lnSpc>
            </a:pPr>
            <a:r>
              <a:rPr lang="zh-CN" altLang="en-US" sz="1600" dirty="0"/>
              <a:t>把学习材料的内容分成不同的段落，方便成人学习者利用小块的闲暇时间学习相对整体的内容；</a:t>
            </a:r>
            <a:endParaRPr lang="en-US" altLang="zh-CN" sz="1600" dirty="0"/>
          </a:p>
          <a:p>
            <a:pPr lvl="1" indent="457200">
              <a:lnSpc>
                <a:spcPct val="114000"/>
              </a:lnSpc>
            </a:pPr>
            <a:r>
              <a:rPr lang="zh-CN" altLang="en-US" sz="1600" dirty="0"/>
              <a:t>尽量用图解等直观方式帮助学习者掌握学习内容；</a:t>
            </a:r>
            <a:endParaRPr lang="en-US" altLang="zh-CN" sz="1600" dirty="0"/>
          </a:p>
          <a:p>
            <a:pPr lvl="1" indent="457200">
              <a:lnSpc>
                <a:spcPct val="114000"/>
              </a:lnSpc>
            </a:pPr>
            <a:r>
              <a:rPr lang="zh-CN" altLang="en-US" sz="1600" dirty="0"/>
              <a:t>采用思维图进行章节的总结，帮助学习者从整体上掌握学习内容。</a:t>
            </a:r>
            <a:endParaRPr lang="zh-CN" altLang="en-US" sz="16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20" name="矩形 1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77380" y="339502"/>
            <a:ext cx="1368152" cy="432048"/>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91680" y="1040998"/>
            <a:ext cx="665820" cy="1969770"/>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第一部分</a:t>
            </a:r>
            <a:endParaRPr lang="zh-CN" altLang="en-US" sz="3200" b="1" dirty="0">
              <a:solidFill>
                <a:schemeClr val="accent6"/>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547664" y="1131590"/>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3490" y="1182571"/>
            <a:ext cx="307777" cy="1828197"/>
          </a:xfrm>
          <a:prstGeom prst="rect">
            <a:avLst/>
          </a:prstGeom>
          <a:noFill/>
        </p:spPr>
        <p:txBody>
          <a:bodyPr vert="eaVert" wrap="square" lIns="0" tIns="0" rIns="0" bIns="0" rtlCol="0">
            <a:spAutoFit/>
          </a:bodyPr>
          <a:lstStyle/>
          <a:p>
            <a:pPr algn="ctr"/>
            <a:r>
              <a:rPr lang="en-US" altLang="zh-CN" sz="2000" b="1" dirty="0">
                <a:solidFill>
                  <a:schemeClr val="accent6"/>
                </a:solidFill>
                <a:latin typeface="微软雅黑" panose="020B0503020204020204" pitchFamily="34" charset="-122"/>
                <a:ea typeface="微软雅黑" panose="020B0503020204020204" pitchFamily="34" charset="-122"/>
              </a:rPr>
              <a:t>PART 1</a:t>
            </a:r>
            <a:endParaRPr lang="zh-CN" altLang="en-US" sz="2000" b="1" dirty="0">
              <a:solidFill>
                <a:schemeClr val="accent6"/>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007772" y="339502"/>
            <a:ext cx="269607" cy="76652"/>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31840" y="849365"/>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1</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2" name="文本框 21"/>
          <p:cNvSpPr txBox="1"/>
          <p:nvPr/>
        </p:nvSpPr>
        <p:spPr>
          <a:xfrm>
            <a:off x="3131840" y="1425429"/>
            <a:ext cx="216024" cy="492443"/>
          </a:xfrm>
          <a:prstGeom prst="rect">
            <a:avLst/>
          </a:prstGeom>
          <a:noFill/>
        </p:spPr>
        <p:txBody>
          <a:bodyPr wrap="square" lIns="0" tIns="0" rIns="0" bIns="0" rtlCol="0">
            <a:spAutoFit/>
          </a:bodyPr>
          <a:lstStyle/>
          <a:p>
            <a:r>
              <a:rPr lang="en-US" altLang="zh-CN" sz="3200" b="1">
                <a:solidFill>
                  <a:schemeClr val="bg1"/>
                </a:solidFill>
                <a:ea typeface="微软雅黑" panose="020B0503020204020204" pitchFamily="34" charset="-122"/>
                <a:cs typeface="Calibri" panose="020F0502020204030204" pitchFamily="34" charset="0"/>
              </a:rPr>
              <a:t>2</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7" name="文本框 26"/>
          <p:cNvSpPr txBox="1"/>
          <p:nvPr/>
        </p:nvSpPr>
        <p:spPr>
          <a:xfrm>
            <a:off x="3131840" y="2001494"/>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3</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5" name="Rectangle 3"/>
          <p:cNvSpPr txBox="1">
            <a:spLocks noChangeArrowheads="1"/>
          </p:cNvSpPr>
          <p:nvPr/>
        </p:nvSpPr>
        <p:spPr>
          <a:xfrm>
            <a:off x="3269893" y="948159"/>
            <a:ext cx="6408712" cy="3279775"/>
          </a:xfrm>
          <a:prstGeom prst="rect">
            <a:avLst/>
          </a:prstGeom>
        </p:spPr>
        <p:txBody>
          <a:bodyPr rtlCol="0">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buFont typeface="Arial" panose="020B0604020202020204" pitchFamily="34" charset="0"/>
              <a:buNone/>
              <a:defRPr/>
            </a:pPr>
            <a:r>
              <a:rPr lang="zh-CN" altLang="en-US" sz="3100" b="1" dirty="0">
                <a:latin typeface="+mn-ea"/>
                <a:ea typeface="+mn-ea"/>
              </a:rPr>
              <a:t>远程学习资源概述</a:t>
            </a:r>
            <a:endParaRPr lang="en-US" altLang="zh-CN" sz="3100" b="1" dirty="0">
              <a:latin typeface="+mn-ea"/>
              <a:ea typeface="+mn-ea"/>
            </a:endParaRPr>
          </a:p>
          <a:p>
            <a:pPr>
              <a:lnSpc>
                <a:spcPct val="150000"/>
              </a:lnSpc>
            </a:pPr>
            <a:r>
              <a:rPr lang="zh-CN" altLang="en-US" sz="1800" b="1" dirty="0"/>
              <a:t>一、远程学习资源的概念</a:t>
            </a:r>
            <a:endParaRPr lang="zh-CN" altLang="en-US" sz="1800" b="1" dirty="0"/>
          </a:p>
          <a:p>
            <a:pPr>
              <a:lnSpc>
                <a:spcPct val="150000"/>
              </a:lnSpc>
            </a:pPr>
            <a:r>
              <a:rPr lang="zh-CN" altLang="en-US" sz="1800" b="1" dirty="0"/>
              <a:t>二、远程学习资源的分类</a:t>
            </a:r>
            <a:endParaRPr lang="zh-CN" altLang="en-US" sz="1800" b="1" dirty="0"/>
          </a:p>
          <a:p>
            <a:pPr>
              <a:lnSpc>
                <a:spcPct val="150000"/>
              </a:lnSpc>
            </a:pPr>
            <a:r>
              <a:rPr lang="zh-CN" altLang="en-US" sz="1800" b="1" dirty="0"/>
              <a:t>三、远程学习资源系统的体系结构</a:t>
            </a:r>
            <a:endParaRPr lang="zh-CN" altLang="en-US" sz="1800" b="1" dirty="0"/>
          </a:p>
          <a:p>
            <a:pPr>
              <a:lnSpc>
                <a:spcPct val="150000"/>
              </a:lnSpc>
            </a:pPr>
            <a:r>
              <a:rPr lang="zh-CN" altLang="en-US" sz="1800" b="1" dirty="0"/>
              <a:t>四、远程学习资源的功能</a:t>
            </a:r>
            <a:endParaRPr lang="zh-CN" altLang="en-US" sz="1800" b="1" dirty="0"/>
          </a:p>
          <a:p>
            <a:pPr>
              <a:lnSpc>
                <a:spcPct val="150000"/>
              </a:lnSpc>
            </a:pPr>
            <a:r>
              <a:rPr lang="zh-CN" altLang="en-US" sz="1800" b="1" dirty="0"/>
              <a:t>五、远程学习资源的特点</a:t>
            </a:r>
            <a:endParaRPr lang="zh-CN" altLang="en-US" sz="1800" b="1" dirty="0"/>
          </a:p>
          <a:p>
            <a:pPr fontAlgn="auto">
              <a:lnSpc>
                <a:spcPct val="120000"/>
              </a:lnSpc>
              <a:spcBef>
                <a:spcPts val="1200"/>
              </a:spcBef>
              <a:buFont typeface="Arial" panose="020B0604020202020204" pitchFamily="34" charset="0"/>
              <a:buNone/>
              <a:defRPr/>
            </a:pPr>
            <a:endParaRPr lang="zh-CN" altLang="en-US" sz="3500" b="1" dirty="0"/>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远程学习材料设计的原理</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7" name="Rectangle 3"/>
          <p:cNvSpPr txBox="1">
            <a:spLocks noChangeArrowheads="1"/>
          </p:cNvSpPr>
          <p:nvPr/>
        </p:nvSpPr>
        <p:spPr>
          <a:xfrm>
            <a:off x="179512" y="1059582"/>
            <a:ext cx="4680520" cy="3744416"/>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114000"/>
              </a:lnSpc>
            </a:pPr>
            <a:r>
              <a:rPr lang="en-US" altLang="zh-CN" sz="2000" dirty="0"/>
              <a:t>2</a:t>
            </a:r>
            <a:r>
              <a:rPr lang="zh-CN" altLang="en-US" sz="2000" dirty="0"/>
              <a:t>．学习内容的制作要促进学习者的</a:t>
            </a:r>
            <a:r>
              <a:rPr lang="zh-CN" altLang="en-US" sz="2000" dirty="0">
                <a:solidFill>
                  <a:srgbClr val="C00000"/>
                </a:solidFill>
              </a:rPr>
              <a:t>交互</a:t>
            </a:r>
            <a:r>
              <a:rPr lang="zh-CN" altLang="en-US" sz="2000" dirty="0"/>
              <a:t>学习</a:t>
            </a:r>
            <a:endParaRPr lang="zh-CN" altLang="en-US" sz="2000" dirty="0"/>
          </a:p>
          <a:p>
            <a:pPr indent="467995" algn="just">
              <a:lnSpc>
                <a:spcPct val="114000"/>
              </a:lnSpc>
              <a:buFont typeface="Wingdings" panose="05000000000000000000" pitchFamily="2" charset="2"/>
              <a:buNone/>
            </a:pPr>
            <a:r>
              <a:rPr lang="zh-CN" altLang="en-US" sz="2000" dirty="0"/>
              <a:t>在远程教育交互理论中，“学习者与学习内容的交互”是其首要的交互。编写的学习内容能够引起</a:t>
            </a:r>
            <a:r>
              <a:rPr lang="zh-CN" altLang="en-US" sz="2000" dirty="0">
                <a:solidFill>
                  <a:srgbClr val="C00000"/>
                </a:solidFill>
              </a:rPr>
              <a:t>学习者和学习内容</a:t>
            </a:r>
            <a:r>
              <a:rPr lang="zh-CN" altLang="en-US" sz="2000" dirty="0"/>
              <a:t>的交互，这在在线教学中尤为重要。</a:t>
            </a:r>
            <a:endParaRPr lang="zh-CN" altLang="en-US" sz="2000" dirty="0"/>
          </a:p>
        </p:txBody>
      </p:sp>
      <p:pic>
        <p:nvPicPr>
          <p:cNvPr id="2" name="图片 1"/>
          <p:cNvPicPr>
            <a:picLocks noChangeAspect="1"/>
          </p:cNvPicPr>
          <p:nvPr/>
        </p:nvPicPr>
        <p:blipFill>
          <a:blip r:embed="rId1"/>
          <a:stretch>
            <a:fillRect/>
          </a:stretch>
        </p:blipFill>
        <p:spPr>
          <a:xfrm>
            <a:off x="5220072" y="1707654"/>
            <a:ext cx="3593976" cy="2395984"/>
          </a:xfrm>
          <a:prstGeom prst="rect">
            <a:avLst/>
          </a:prstGeom>
        </p:spPr>
      </p:pic>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远程学习材料设计的原理</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6" name="Rectangle 3"/>
          <p:cNvSpPr txBox="1">
            <a:spLocks noChangeArrowheads="1"/>
          </p:cNvSpPr>
          <p:nvPr/>
        </p:nvSpPr>
        <p:spPr>
          <a:xfrm>
            <a:off x="447119"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2000" dirty="0"/>
              <a:t>3</a:t>
            </a:r>
            <a:r>
              <a:rPr lang="zh-CN" altLang="en-US" sz="2000" dirty="0"/>
              <a:t>．学习内容的选择要结合学习者的实践</a:t>
            </a:r>
            <a:endParaRPr lang="zh-CN" altLang="en-US" sz="2000" dirty="0"/>
          </a:p>
          <a:p>
            <a:pPr indent="467995">
              <a:lnSpc>
                <a:spcPct val="114000"/>
              </a:lnSpc>
              <a:buFont typeface="Wingdings" panose="05000000000000000000" pitchFamily="2" charset="2"/>
              <a:buNone/>
            </a:pPr>
            <a:r>
              <a:rPr lang="zh-CN" altLang="en-US" sz="2000" dirty="0"/>
              <a:t>研究表明，</a:t>
            </a:r>
            <a:r>
              <a:rPr lang="zh-CN" altLang="en-US" sz="2000" dirty="0">
                <a:solidFill>
                  <a:srgbClr val="C00000"/>
                </a:solidFill>
              </a:rPr>
              <a:t>经验式学习</a:t>
            </a:r>
            <a:r>
              <a:rPr lang="zh-CN" altLang="en-US" sz="2000" dirty="0"/>
              <a:t>是成人学习的有效方法。在学习者进行理论学习时，如果能将理论与学习者的经验结合起来，就能取得良好的学习效果。</a:t>
            </a:r>
            <a:endParaRPr lang="zh-CN" altLang="en-US" sz="2000" dirty="0"/>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远程学习材料设计的原理</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7" name="Rectangle 3"/>
          <p:cNvSpPr txBox="1">
            <a:spLocks noChangeArrowheads="1"/>
          </p:cNvSpPr>
          <p:nvPr/>
        </p:nvSpPr>
        <p:spPr>
          <a:xfrm>
            <a:off x="468313" y="1275606"/>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2000" dirty="0"/>
              <a:t>4</a:t>
            </a:r>
            <a:r>
              <a:rPr lang="zh-CN" altLang="en-US" sz="2000" dirty="0"/>
              <a:t>．学习内容的组织可适当采用基于问题的学习</a:t>
            </a:r>
            <a:endParaRPr lang="zh-CN" altLang="en-US" sz="2000" dirty="0"/>
          </a:p>
          <a:p>
            <a:pPr indent="467995">
              <a:lnSpc>
                <a:spcPct val="114000"/>
              </a:lnSpc>
              <a:buFont typeface="Wingdings" panose="05000000000000000000" pitchFamily="2" charset="2"/>
              <a:buNone/>
            </a:pPr>
            <a:r>
              <a:rPr lang="zh-CN" altLang="en-US" sz="2000" dirty="0"/>
              <a:t>基于问题的学习就是通过网上学习材料设计者精心设计的问题， 以问题为</a:t>
            </a:r>
            <a:r>
              <a:rPr lang="zh-CN" altLang="en-US" sz="2000" dirty="0">
                <a:solidFill>
                  <a:srgbClr val="C00000"/>
                </a:solidFill>
              </a:rPr>
              <a:t>焦点</a:t>
            </a:r>
            <a:r>
              <a:rPr lang="zh-CN" altLang="en-US" sz="2000" dirty="0"/>
              <a:t>，要求学生通过网络进行协作学习，提出解决问题的思路和途径，在解决问题的过程中掌握知识，并获得解决实践问题的经验，逐渐形成自主学习和终身学习的能力。</a:t>
            </a:r>
            <a:endParaRPr lang="zh-CN" altLang="en-US" sz="2000" dirty="0"/>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远程学习材料设计的原理</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6" name="Rectangle 3"/>
          <p:cNvSpPr txBox="1">
            <a:spLocks noChangeArrowheads="1"/>
          </p:cNvSpPr>
          <p:nvPr/>
        </p:nvSpPr>
        <p:spPr>
          <a:xfrm>
            <a:off x="468313" y="1275606"/>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buFont typeface="Wingdings" panose="05000000000000000000" pitchFamily="2" charset="2"/>
              <a:buNone/>
            </a:pPr>
            <a:r>
              <a:rPr lang="en-US" altLang="zh-CN" sz="2000" dirty="0"/>
              <a:t>5</a:t>
            </a:r>
            <a:r>
              <a:rPr lang="zh-CN" altLang="en-US" sz="2000" dirty="0"/>
              <a:t>．学习内容的呈现可采用多种学习媒体</a:t>
            </a:r>
            <a:endParaRPr lang="zh-CN" altLang="en-US" sz="2000" dirty="0"/>
          </a:p>
          <a:p>
            <a:pPr indent="467995">
              <a:lnSpc>
                <a:spcPct val="114000"/>
              </a:lnSpc>
              <a:buFont typeface="Wingdings" panose="05000000000000000000" pitchFamily="2" charset="2"/>
              <a:buNone/>
            </a:pPr>
            <a:r>
              <a:rPr lang="zh-CN" altLang="en-US" sz="2000" dirty="0"/>
              <a:t>网上学习材料媒体形式是灵活多样的，为学习者提供多种媒体的学习材料，能使网上学习者的学习更加灵活、丰富、有效。</a:t>
            </a:r>
            <a:endParaRPr lang="zh-CN" altLang="en-US" sz="2000" dirty="0"/>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远程学习材料设计的原理</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7" name="Rectangle 3"/>
          <p:cNvSpPr txBox="1">
            <a:spLocks noChangeArrowheads="1"/>
          </p:cNvSpPr>
          <p:nvPr/>
        </p:nvSpPr>
        <p:spPr>
          <a:xfrm>
            <a:off x="323850" y="1059582"/>
            <a:ext cx="2952750" cy="3401615"/>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表</a:t>
            </a:r>
            <a:r>
              <a:rPr lang="en-US" altLang="zh-CN" sz="2000" dirty="0"/>
              <a:t>2 </a:t>
            </a:r>
            <a:r>
              <a:rPr lang="zh-CN" altLang="en-US" sz="2000" dirty="0"/>
              <a:t>成人学习方法和学习保持率</a:t>
            </a:r>
            <a:endParaRPr lang="zh-CN" altLang="en-US" sz="2000" dirty="0"/>
          </a:p>
          <a:p>
            <a:pPr indent="467995">
              <a:lnSpc>
                <a:spcPct val="114000"/>
              </a:lnSpc>
              <a:buFont typeface="Wingdings" panose="05000000000000000000" pitchFamily="2" charset="2"/>
              <a:buNone/>
            </a:pPr>
            <a:r>
              <a:rPr lang="zh-CN" altLang="en-US" sz="2000" dirty="0"/>
              <a:t>在设计制作远程学习材料时，应尽可能开发</a:t>
            </a:r>
            <a:r>
              <a:rPr lang="zh-CN" altLang="en-US" sz="2000" dirty="0">
                <a:solidFill>
                  <a:srgbClr val="C00000"/>
                </a:solidFill>
              </a:rPr>
              <a:t>多种</a:t>
            </a:r>
            <a:r>
              <a:rPr lang="zh-CN" altLang="en-US" sz="2000" dirty="0"/>
              <a:t>媒体的学习材料，提高学习者的参与程度，增加学习者的学习兴趣，提高学习者的学习效果。</a:t>
            </a:r>
            <a:endParaRPr lang="zh-CN" altLang="en-US" sz="2000" dirty="0"/>
          </a:p>
        </p:txBody>
      </p:sp>
      <p:pic>
        <p:nvPicPr>
          <p:cNvPr id="2" name="图片 1"/>
          <p:cNvPicPr>
            <a:picLocks noChangeAspect="1"/>
          </p:cNvPicPr>
          <p:nvPr>
            <p:custDataLst>
              <p:tags r:id="rId1"/>
            </p:custDataLst>
          </p:nvPr>
        </p:nvPicPr>
        <p:blipFill>
          <a:blip r:embed="rId2"/>
          <a:stretch>
            <a:fillRect/>
          </a:stretch>
        </p:blipFill>
        <p:spPr>
          <a:xfrm>
            <a:off x="3424555" y="660400"/>
            <a:ext cx="5151755" cy="4200525"/>
          </a:xfrm>
          <a:prstGeom prst="rect">
            <a:avLst/>
          </a:prstGeom>
        </p:spPr>
      </p:pic>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8" name="矩形 7"/>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3</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812957" y="2177593"/>
            <a:ext cx="5503459" cy="553998"/>
          </a:xfrm>
          <a:prstGeom prst="rect">
            <a:avLst/>
          </a:prstGeom>
          <a:noFill/>
        </p:spPr>
        <p:txBody>
          <a:bodyPr wrap="square" lIns="0" tIns="0" rIns="0" bIns="0" rtlCol="0">
            <a:spAutoFit/>
          </a:bodyPr>
          <a:lstStyle/>
          <a:p>
            <a:r>
              <a:rPr lang="zh-CN" altLang="en-US" sz="3600" b="1" dirty="0">
                <a:latin typeface="+mn-ea"/>
                <a:ea typeface="+mn-ea"/>
              </a:rPr>
              <a:t>远程学习材料的编制方法</a:t>
            </a:r>
            <a:endParaRPr lang="zh-CN" altLang="en-US" sz="3600" b="1" dirty="0">
              <a:latin typeface="+mn-ea"/>
              <a:ea typeface="+mn-ea"/>
            </a:endParaRP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23528" y="0"/>
            <a:ext cx="5688632" cy="889245"/>
            <a:chOff x="323528" y="0"/>
            <a:chExt cx="3273975" cy="889245"/>
          </a:xfrm>
        </p:grpSpPr>
        <p:sp>
          <p:nvSpPr>
            <p:cNvPr id="66" name="TextBox 86"/>
            <p:cNvSpPr txBox="1"/>
            <p:nvPr/>
          </p:nvSpPr>
          <p:spPr>
            <a:xfrm>
              <a:off x="576196" y="58248"/>
              <a:ext cx="302130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远程学习材料的编制方法</a:t>
              </a:r>
              <a:endParaRPr lang="zh-CN" altLang="en-US" sz="2400" dirty="0">
                <a:solidFill>
                  <a:srgbClr val="C00000"/>
                </a:solidFill>
                <a:latin typeface="+mn-lt"/>
                <a:ea typeface="+mn-ea"/>
                <a:cs typeface="+mn-ea"/>
              </a:endParaRPr>
            </a:p>
            <a:p>
              <a:pPr algn="just"/>
              <a:endParaRPr lang="zh-CN" altLang="en-US" sz="2400" dirty="0">
                <a:solidFill>
                  <a:srgbClr val="C00000"/>
                </a:solidFill>
                <a:latin typeface="+mn-lt"/>
                <a:ea typeface="+mn-ea"/>
                <a:cs typeface="+mn-ea"/>
                <a:sym typeface="+mn-lt"/>
              </a:endParaRPr>
            </a:p>
          </p:txBody>
        </p:sp>
        <p:sp>
          <p:nvSpPr>
            <p:cNvPr id="67" name="矩形 66"/>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12" name="Rectangle 3"/>
          <p:cNvSpPr txBox="1">
            <a:spLocks noChangeArrowheads="1"/>
          </p:cNvSpPr>
          <p:nvPr/>
        </p:nvSpPr>
        <p:spPr>
          <a:xfrm>
            <a:off x="519655" y="889245"/>
            <a:ext cx="7127875" cy="4321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000" dirty="0"/>
              <a:t> 1. </a:t>
            </a:r>
            <a:r>
              <a:rPr lang="zh-CN" altLang="en-US" sz="2000" dirty="0"/>
              <a:t>网上学习材料的特征及与教科书的差异</a:t>
            </a:r>
            <a:endParaRPr lang="zh-CN" altLang="en-US" sz="2000" dirty="0"/>
          </a:p>
        </p:txBody>
      </p:sp>
      <p:pic>
        <p:nvPicPr>
          <p:cNvPr id="2" name="图片 1"/>
          <p:cNvPicPr>
            <a:picLocks noChangeAspect="1"/>
          </p:cNvPicPr>
          <p:nvPr/>
        </p:nvPicPr>
        <p:blipFill>
          <a:blip r:embed="rId1"/>
          <a:stretch>
            <a:fillRect/>
          </a:stretch>
        </p:blipFill>
        <p:spPr>
          <a:xfrm>
            <a:off x="1955800" y="1321435"/>
            <a:ext cx="5390515" cy="3638550"/>
          </a:xfrm>
          <a:prstGeom prst="rect">
            <a:avLst/>
          </a:prstGeom>
        </p:spPr>
      </p:pic>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23528" y="0"/>
            <a:ext cx="5688632" cy="889245"/>
            <a:chOff x="323528" y="0"/>
            <a:chExt cx="3273975" cy="889245"/>
          </a:xfrm>
        </p:grpSpPr>
        <p:sp>
          <p:nvSpPr>
            <p:cNvPr id="66" name="TextBox 86"/>
            <p:cNvSpPr txBox="1"/>
            <p:nvPr/>
          </p:nvSpPr>
          <p:spPr>
            <a:xfrm>
              <a:off x="576196" y="58248"/>
              <a:ext cx="302130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远程学习材料的编制方法</a:t>
              </a:r>
              <a:endParaRPr lang="zh-CN" altLang="en-US" sz="2400" dirty="0">
                <a:solidFill>
                  <a:srgbClr val="C00000"/>
                </a:solidFill>
                <a:latin typeface="+mn-lt"/>
                <a:ea typeface="+mn-ea"/>
                <a:cs typeface="+mn-ea"/>
              </a:endParaRPr>
            </a:p>
            <a:p>
              <a:pPr algn="just"/>
              <a:endParaRPr lang="zh-CN" altLang="en-US" sz="2400" dirty="0">
                <a:solidFill>
                  <a:srgbClr val="C00000"/>
                </a:solidFill>
                <a:latin typeface="+mn-lt"/>
                <a:ea typeface="+mn-ea"/>
                <a:cs typeface="+mn-ea"/>
                <a:sym typeface="+mn-lt"/>
              </a:endParaRPr>
            </a:p>
          </p:txBody>
        </p:sp>
        <p:sp>
          <p:nvSpPr>
            <p:cNvPr id="67" name="矩形 66"/>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7" name="Rectangle 3"/>
          <p:cNvSpPr txBox="1">
            <a:spLocks noChangeArrowheads="1"/>
          </p:cNvSpPr>
          <p:nvPr/>
        </p:nvSpPr>
        <p:spPr>
          <a:xfrm>
            <a:off x="395536" y="881053"/>
            <a:ext cx="8135937" cy="9715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2000" dirty="0"/>
              <a:t>2</a:t>
            </a:r>
            <a:r>
              <a:rPr lang="zh-CN" altLang="en-US" sz="2000" dirty="0"/>
              <a:t>．网上学习材料撰写的语言使用</a:t>
            </a:r>
            <a:endParaRPr lang="zh-CN" altLang="en-US" sz="2000" dirty="0"/>
          </a:p>
          <a:p>
            <a:pPr indent="467995">
              <a:lnSpc>
                <a:spcPct val="114000"/>
              </a:lnSpc>
              <a:buFont typeface="Wingdings" panose="05000000000000000000" pitchFamily="2" charset="2"/>
              <a:buNone/>
            </a:pPr>
            <a:r>
              <a:rPr lang="zh-CN" altLang="en-US" sz="2000" dirty="0"/>
              <a:t>     在网上学习材料撰写中，语言的表达应该遵循通俗性原则。</a:t>
            </a:r>
            <a:endParaRPr lang="zh-CN" altLang="en-US" sz="2000" dirty="0"/>
          </a:p>
          <a:p>
            <a:pPr>
              <a:buFont typeface="Wingdings" panose="05000000000000000000" pitchFamily="2" charset="2"/>
              <a:buNone/>
            </a:pPr>
            <a:endParaRPr lang="en-US" altLang="zh-CN" sz="2000" dirty="0"/>
          </a:p>
        </p:txBody>
      </p:sp>
      <p:pic>
        <p:nvPicPr>
          <p:cNvPr id="2" name="图片 1"/>
          <p:cNvPicPr>
            <a:picLocks noChangeAspect="1"/>
          </p:cNvPicPr>
          <p:nvPr/>
        </p:nvPicPr>
        <p:blipFill>
          <a:blip r:embed="rId1"/>
          <a:stretch>
            <a:fillRect/>
          </a:stretch>
        </p:blipFill>
        <p:spPr>
          <a:xfrm>
            <a:off x="1725295" y="1751965"/>
            <a:ext cx="5189855" cy="3338830"/>
          </a:xfrm>
          <a:prstGeom prst="rect">
            <a:avLst/>
          </a:prstGeom>
        </p:spPr>
      </p:pic>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23528" y="0"/>
            <a:ext cx="5688632" cy="889245"/>
            <a:chOff x="323528" y="0"/>
            <a:chExt cx="3273975" cy="889245"/>
          </a:xfrm>
        </p:grpSpPr>
        <p:sp>
          <p:nvSpPr>
            <p:cNvPr id="66" name="TextBox 86"/>
            <p:cNvSpPr txBox="1"/>
            <p:nvPr/>
          </p:nvSpPr>
          <p:spPr>
            <a:xfrm>
              <a:off x="576196" y="58248"/>
              <a:ext cx="302130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远程学习材料的编制方法</a:t>
              </a:r>
              <a:endParaRPr lang="zh-CN" altLang="en-US" sz="2400" dirty="0">
                <a:solidFill>
                  <a:srgbClr val="C00000"/>
                </a:solidFill>
                <a:latin typeface="+mn-lt"/>
                <a:ea typeface="+mn-ea"/>
                <a:cs typeface="+mn-ea"/>
              </a:endParaRPr>
            </a:p>
            <a:p>
              <a:pPr algn="just"/>
              <a:endParaRPr lang="zh-CN" altLang="en-US" sz="2400" dirty="0">
                <a:solidFill>
                  <a:srgbClr val="C00000"/>
                </a:solidFill>
                <a:latin typeface="+mn-lt"/>
                <a:ea typeface="+mn-ea"/>
                <a:cs typeface="+mn-ea"/>
                <a:sym typeface="+mn-lt"/>
              </a:endParaRPr>
            </a:p>
          </p:txBody>
        </p:sp>
        <p:sp>
          <p:nvSpPr>
            <p:cNvPr id="67" name="矩形 66"/>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9" name="Rectangle 3"/>
          <p:cNvSpPr txBox="1">
            <a:spLocks noChangeArrowheads="1"/>
          </p:cNvSpPr>
          <p:nvPr/>
        </p:nvSpPr>
        <p:spPr>
          <a:xfrm>
            <a:off x="468314" y="1203598"/>
            <a:ext cx="2879725"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2000" dirty="0"/>
              <a:t>3</a:t>
            </a:r>
            <a:r>
              <a:rPr lang="zh-CN" altLang="en-US" sz="2000" dirty="0"/>
              <a:t>．网上学习材料撰写的动词使用</a:t>
            </a:r>
            <a:endParaRPr lang="zh-CN" altLang="en-US" sz="2000" dirty="0"/>
          </a:p>
          <a:p>
            <a:pPr indent="467995">
              <a:lnSpc>
                <a:spcPct val="114000"/>
              </a:lnSpc>
              <a:buFont typeface="Wingdings" panose="05000000000000000000" pitchFamily="2" charset="2"/>
              <a:buNone/>
            </a:pPr>
            <a:r>
              <a:rPr lang="zh-CN" altLang="en-US" sz="2000" dirty="0"/>
              <a:t>学习材料编制中，根据不同的学习目标，需要采用与之相应的明确的</a:t>
            </a:r>
            <a:r>
              <a:rPr lang="zh-CN" altLang="en-US" sz="2000" dirty="0">
                <a:solidFill>
                  <a:srgbClr val="C00000"/>
                </a:solidFill>
              </a:rPr>
              <a:t>动词</a:t>
            </a:r>
            <a:r>
              <a:rPr lang="zh-CN" altLang="en-US" sz="2000" dirty="0"/>
              <a:t>，合适的动词使用能够让学习者清楚地了解学习目标。</a:t>
            </a:r>
            <a:endParaRPr lang="zh-CN" altLang="en-US" sz="2000" dirty="0"/>
          </a:p>
        </p:txBody>
      </p:sp>
      <p:pic>
        <p:nvPicPr>
          <p:cNvPr id="2" name="图片 1"/>
          <p:cNvPicPr>
            <a:picLocks noChangeAspect="1"/>
          </p:cNvPicPr>
          <p:nvPr/>
        </p:nvPicPr>
        <p:blipFill>
          <a:blip r:embed="rId1"/>
          <a:stretch>
            <a:fillRect/>
          </a:stretch>
        </p:blipFill>
        <p:spPr>
          <a:xfrm>
            <a:off x="3491865" y="605155"/>
            <a:ext cx="5375910" cy="4329430"/>
          </a:xfrm>
          <a:prstGeom prst="rect">
            <a:avLst/>
          </a:prstGeom>
        </p:spPr>
      </p:pic>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23528" y="0"/>
            <a:ext cx="5688632" cy="889245"/>
            <a:chOff x="323528" y="0"/>
            <a:chExt cx="3273975" cy="889245"/>
          </a:xfrm>
        </p:grpSpPr>
        <p:sp>
          <p:nvSpPr>
            <p:cNvPr id="66" name="TextBox 86"/>
            <p:cNvSpPr txBox="1"/>
            <p:nvPr/>
          </p:nvSpPr>
          <p:spPr>
            <a:xfrm>
              <a:off x="576196" y="58248"/>
              <a:ext cx="302130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远程学习材料的编制方法</a:t>
              </a:r>
              <a:endParaRPr lang="zh-CN" altLang="en-US" sz="2400" dirty="0">
                <a:solidFill>
                  <a:srgbClr val="C00000"/>
                </a:solidFill>
                <a:latin typeface="+mn-lt"/>
                <a:ea typeface="+mn-ea"/>
                <a:cs typeface="+mn-ea"/>
              </a:endParaRPr>
            </a:p>
            <a:p>
              <a:pPr algn="just"/>
              <a:endParaRPr lang="zh-CN" altLang="en-US" sz="2400" dirty="0">
                <a:solidFill>
                  <a:srgbClr val="C00000"/>
                </a:solidFill>
                <a:latin typeface="+mn-lt"/>
                <a:ea typeface="+mn-ea"/>
                <a:cs typeface="+mn-ea"/>
                <a:sym typeface="+mn-lt"/>
              </a:endParaRPr>
            </a:p>
          </p:txBody>
        </p:sp>
        <p:sp>
          <p:nvSpPr>
            <p:cNvPr id="67" name="矩形 66"/>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7" name="Rectangle 3"/>
          <p:cNvSpPr txBox="1">
            <a:spLocks noChangeArrowheads="1"/>
          </p:cNvSpPr>
          <p:nvPr/>
        </p:nvSpPr>
        <p:spPr>
          <a:xfrm>
            <a:off x="395536" y="77155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2000" dirty="0"/>
              <a:t>4</a:t>
            </a:r>
            <a:r>
              <a:rPr lang="zh-CN" altLang="en-US" sz="2000" dirty="0"/>
              <a:t>．网上学习材料编制中的图表使用</a:t>
            </a:r>
            <a:endParaRPr lang="zh-CN" altLang="en-US" sz="2000" dirty="0"/>
          </a:p>
          <a:p>
            <a:pPr indent="467995">
              <a:lnSpc>
                <a:spcPct val="114000"/>
              </a:lnSpc>
              <a:buFont typeface="Wingdings" panose="05000000000000000000" pitchFamily="2" charset="2"/>
              <a:buNone/>
            </a:pPr>
            <a:r>
              <a:rPr lang="zh-CN" altLang="en-US" sz="2000" dirty="0"/>
              <a:t> 网上学习材料编制的原理之一是采用图解的方式，让学习者一目了然，易于理解和掌握。具体形式需要根据学习内容而定。</a:t>
            </a:r>
            <a:endParaRPr lang="en-US" altLang="zh-CN" sz="2000" dirty="0"/>
          </a:p>
          <a:p>
            <a:pPr indent="467995">
              <a:lnSpc>
                <a:spcPct val="114000"/>
              </a:lnSpc>
              <a:buFont typeface="Wingdings" panose="05000000000000000000" pitchFamily="2" charset="2"/>
              <a:buNone/>
            </a:pPr>
            <a:endParaRPr lang="en-US" altLang="zh-CN" sz="2000" dirty="0"/>
          </a:p>
          <a:p>
            <a:pPr indent="467995">
              <a:lnSpc>
                <a:spcPct val="114000"/>
              </a:lnSpc>
            </a:pPr>
            <a:r>
              <a:rPr lang="en-US" altLang="zh-CN" sz="2000" dirty="0"/>
              <a:t>5.</a:t>
            </a:r>
            <a:r>
              <a:rPr lang="zh-CN" altLang="en-US" sz="2000" dirty="0"/>
              <a:t>　考虑界面设计、学习资源设计和教学策略设计。</a:t>
            </a:r>
            <a:endParaRPr lang="zh-CN" altLang="en-US" sz="2000" dirty="0"/>
          </a:p>
          <a:p>
            <a:pPr indent="467995">
              <a:lnSpc>
                <a:spcPct val="114000"/>
              </a:lnSpc>
              <a:buFont typeface="Wingdings" panose="05000000000000000000" pitchFamily="2" charset="2"/>
              <a:buNone/>
            </a:pPr>
            <a:endParaRPr lang="zh-CN" altLang="en-US" sz="2000" dirty="0"/>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10" name="矩形 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1925924"/>
            <a:chOff x="4499992" y="1114046"/>
            <a:chExt cx="519809" cy="521600"/>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49499" y="1114046"/>
              <a:ext cx="470302" cy="521600"/>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1</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411760" y="2177593"/>
            <a:ext cx="5503459" cy="553998"/>
          </a:xfrm>
          <a:prstGeom prst="rect">
            <a:avLst/>
          </a:prstGeom>
          <a:noFill/>
        </p:spPr>
        <p:txBody>
          <a:bodyPr wrap="square" lIns="0" tIns="0" rIns="0" bIns="0" rtlCol="0">
            <a:spAutoFit/>
          </a:bodyPr>
          <a:lstStyle/>
          <a:p>
            <a:pPr algn="ctr"/>
            <a:r>
              <a:rPr lang="zh-CN" altLang="en-US" sz="3600" b="1" dirty="0">
                <a:solidFill>
                  <a:schemeClr val="accent6"/>
                </a:solidFill>
                <a:latin typeface="微软雅黑" panose="020B0503020204020204" pitchFamily="34" charset="-122"/>
                <a:ea typeface="微软雅黑" panose="020B0503020204020204" pitchFamily="34" charset="-122"/>
              </a:rPr>
              <a:t>远程学习资源概述</a:t>
            </a:r>
            <a:endParaRPr lang="zh-CN" altLang="en-US" sz="36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23528" y="0"/>
            <a:ext cx="5688632" cy="889245"/>
            <a:chOff x="323528" y="0"/>
            <a:chExt cx="3273975" cy="889245"/>
          </a:xfrm>
        </p:grpSpPr>
        <p:sp>
          <p:nvSpPr>
            <p:cNvPr id="66" name="TextBox 86"/>
            <p:cNvSpPr txBox="1"/>
            <p:nvPr/>
          </p:nvSpPr>
          <p:spPr>
            <a:xfrm>
              <a:off x="576196" y="58248"/>
              <a:ext cx="3021307" cy="830997"/>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远程学习材料的编制方法</a:t>
              </a:r>
              <a:endParaRPr lang="zh-CN" altLang="en-US" sz="2400" dirty="0">
                <a:solidFill>
                  <a:srgbClr val="C00000"/>
                </a:solidFill>
                <a:latin typeface="+mn-lt"/>
                <a:ea typeface="+mn-ea"/>
                <a:cs typeface="+mn-ea"/>
              </a:endParaRPr>
            </a:p>
            <a:p>
              <a:pPr algn="just"/>
              <a:endParaRPr lang="zh-CN" altLang="en-US" sz="2400" dirty="0">
                <a:solidFill>
                  <a:srgbClr val="C00000"/>
                </a:solidFill>
                <a:latin typeface="+mn-lt"/>
                <a:ea typeface="+mn-ea"/>
                <a:cs typeface="+mn-ea"/>
                <a:sym typeface="+mn-lt"/>
              </a:endParaRPr>
            </a:p>
          </p:txBody>
        </p:sp>
        <p:sp>
          <p:nvSpPr>
            <p:cNvPr id="67" name="矩形 66"/>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6" name="Rectangle 2"/>
          <p:cNvSpPr txBox="1">
            <a:spLocks noChangeArrowheads="1"/>
          </p:cNvSpPr>
          <p:nvPr/>
        </p:nvSpPr>
        <p:spPr>
          <a:xfrm>
            <a:off x="-129208" y="573434"/>
            <a:ext cx="8229600" cy="1028700"/>
          </a:xfrm>
          <a:prstGeom prst="rect">
            <a:avLst/>
          </a:prstGeom>
        </p:spPr>
        <p:txBody>
          <a:bodyPr/>
          <a:lst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dirty="0"/>
              <a:t>案例分析</a:t>
            </a:r>
            <a:endParaRPr lang="zh-CN" altLang="en-US" sz="2400" dirty="0"/>
          </a:p>
        </p:txBody>
      </p:sp>
      <p:sp>
        <p:nvSpPr>
          <p:cNvPr id="8" name="Rectangle 3"/>
          <p:cNvSpPr txBox="1">
            <a:spLocks noChangeArrowheads="1"/>
          </p:cNvSpPr>
          <p:nvPr/>
        </p:nvSpPr>
        <p:spPr>
          <a:xfrm>
            <a:off x="468313" y="1491854"/>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57200">
              <a:lnSpc>
                <a:spcPct val="114000"/>
              </a:lnSpc>
            </a:pPr>
            <a:r>
              <a:rPr lang="en-US" altLang="zh-CN" sz="2400" dirty="0"/>
              <a:t>《</a:t>
            </a:r>
            <a:r>
              <a:rPr lang="zh-CN" altLang="en-US" sz="2400" dirty="0"/>
              <a:t>远程学习方法与技术</a:t>
            </a:r>
            <a:r>
              <a:rPr lang="en-US" altLang="zh-CN" sz="2400" dirty="0"/>
              <a:t>》</a:t>
            </a:r>
            <a:endParaRPr lang="en-US" altLang="zh-CN" sz="2400" dirty="0"/>
          </a:p>
          <a:p>
            <a:pPr indent="457200">
              <a:lnSpc>
                <a:spcPct val="114000"/>
              </a:lnSpc>
            </a:pPr>
            <a:r>
              <a:rPr lang="en-US" altLang="zh-CN" sz="2400" dirty="0"/>
              <a:t>《</a:t>
            </a:r>
            <a:r>
              <a:rPr lang="zh-CN" altLang="en-US" sz="2400" dirty="0"/>
              <a:t>可汗学院</a:t>
            </a:r>
            <a:r>
              <a:rPr lang="en-US" altLang="zh-CN" sz="2400" dirty="0"/>
              <a:t>》</a:t>
            </a:r>
            <a:endParaRPr lang="en-US" altLang="zh-CN" sz="2400" dirty="0"/>
          </a:p>
          <a:p>
            <a:pPr lvl="1" indent="457200">
              <a:lnSpc>
                <a:spcPct val="114000"/>
              </a:lnSpc>
            </a:pPr>
            <a:r>
              <a:rPr lang="zh-CN" altLang="en-US" sz="2400" dirty="0"/>
              <a:t>　设计原理体现</a:t>
            </a:r>
            <a:endParaRPr lang="zh-CN" altLang="en-US" sz="2400" dirty="0"/>
          </a:p>
          <a:p>
            <a:pPr lvl="1" indent="457200">
              <a:lnSpc>
                <a:spcPct val="114000"/>
              </a:lnSpc>
            </a:pPr>
            <a:r>
              <a:rPr lang="zh-CN" altLang="en-US" sz="2400" dirty="0"/>
              <a:t>　具体设计方法</a:t>
            </a:r>
            <a:endParaRPr lang="zh-CN" altLang="en-US" sz="2400" dirty="0"/>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20" name="矩形 1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77380" y="339502"/>
            <a:ext cx="1368152" cy="432048"/>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91680" y="1040998"/>
            <a:ext cx="665820" cy="1969770"/>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第三部分</a:t>
            </a:r>
            <a:endParaRPr lang="zh-CN" altLang="en-US" sz="3200" b="1" dirty="0">
              <a:solidFill>
                <a:schemeClr val="accent6"/>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547664" y="1131590"/>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3490" y="1182571"/>
            <a:ext cx="307777" cy="1828197"/>
          </a:xfrm>
          <a:prstGeom prst="rect">
            <a:avLst/>
          </a:prstGeom>
          <a:noFill/>
        </p:spPr>
        <p:txBody>
          <a:bodyPr vert="eaVert" wrap="square" lIns="0" tIns="0" rIns="0" bIns="0" rtlCol="0">
            <a:spAutoFit/>
          </a:bodyPr>
          <a:lstStyle/>
          <a:p>
            <a:pPr algn="ctr"/>
            <a:r>
              <a:rPr lang="en-US" altLang="zh-CN" sz="2000" b="1" dirty="0">
                <a:solidFill>
                  <a:schemeClr val="accent6"/>
                </a:solidFill>
                <a:latin typeface="微软雅黑" panose="020B0503020204020204" pitchFamily="34" charset="-122"/>
                <a:ea typeface="微软雅黑" panose="020B0503020204020204" pitchFamily="34" charset="-122"/>
              </a:rPr>
              <a:t>PART 3</a:t>
            </a:r>
            <a:endParaRPr lang="zh-CN" altLang="en-US" sz="2000" b="1" dirty="0">
              <a:solidFill>
                <a:schemeClr val="accent6"/>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007772" y="339502"/>
            <a:ext cx="269607" cy="76652"/>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31840" y="849365"/>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1</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2" name="文本框 21"/>
          <p:cNvSpPr txBox="1"/>
          <p:nvPr/>
        </p:nvSpPr>
        <p:spPr>
          <a:xfrm>
            <a:off x="3131840" y="1425429"/>
            <a:ext cx="216024" cy="492443"/>
          </a:xfrm>
          <a:prstGeom prst="rect">
            <a:avLst/>
          </a:prstGeom>
          <a:noFill/>
        </p:spPr>
        <p:txBody>
          <a:bodyPr wrap="square" lIns="0" tIns="0" rIns="0" bIns="0" rtlCol="0">
            <a:spAutoFit/>
          </a:bodyPr>
          <a:lstStyle/>
          <a:p>
            <a:r>
              <a:rPr lang="en-US" altLang="zh-CN" sz="3200" b="1">
                <a:solidFill>
                  <a:schemeClr val="bg1"/>
                </a:solidFill>
                <a:ea typeface="微软雅黑" panose="020B0503020204020204" pitchFamily="34" charset="-122"/>
                <a:cs typeface="Calibri" panose="020F0502020204030204" pitchFamily="34" charset="0"/>
              </a:rPr>
              <a:t>2</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7" name="文本框 26"/>
          <p:cNvSpPr txBox="1"/>
          <p:nvPr/>
        </p:nvSpPr>
        <p:spPr>
          <a:xfrm>
            <a:off x="3131840" y="2001494"/>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3</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5" name="Rectangle 3"/>
          <p:cNvSpPr txBox="1">
            <a:spLocks noChangeArrowheads="1"/>
          </p:cNvSpPr>
          <p:nvPr/>
        </p:nvSpPr>
        <p:spPr>
          <a:xfrm>
            <a:off x="3347864" y="843558"/>
            <a:ext cx="6408712" cy="3279775"/>
          </a:xfrm>
          <a:prstGeom prst="rect">
            <a:avLst/>
          </a:prstGeom>
        </p:spPr>
        <p:txBody>
          <a:bodyPr rtlCol="0">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buFont typeface="Arial" panose="020B0604020202020204" pitchFamily="34" charset="0"/>
              <a:buNone/>
              <a:defRPr/>
            </a:pPr>
            <a:r>
              <a:rPr lang="zh-CN" altLang="en-US" sz="3100" b="1" dirty="0">
                <a:latin typeface="+mn-ea"/>
                <a:ea typeface="+mn-ea"/>
              </a:rPr>
              <a:t>远程教育资源建设</a:t>
            </a:r>
            <a:endParaRPr lang="en-US" altLang="zh-CN" sz="3100" b="1" dirty="0">
              <a:latin typeface="+mn-ea"/>
              <a:ea typeface="+mn-ea"/>
            </a:endParaRPr>
          </a:p>
          <a:p>
            <a:pPr marL="0" indent="0">
              <a:lnSpc>
                <a:spcPct val="150000"/>
              </a:lnSpc>
              <a:buNone/>
            </a:pPr>
            <a:r>
              <a:rPr lang="zh-CN" altLang="en-US" sz="1800" b="1" dirty="0"/>
              <a:t>一、远程教育资源建设综述</a:t>
            </a:r>
            <a:endParaRPr lang="zh-CN" altLang="en-US" sz="1800" b="1" dirty="0"/>
          </a:p>
          <a:p>
            <a:pPr marL="0" indent="0">
              <a:lnSpc>
                <a:spcPct val="150000"/>
              </a:lnSpc>
              <a:buNone/>
            </a:pPr>
            <a:r>
              <a:rPr lang="zh-CN" altLang="en-US" sz="1800" b="1" dirty="0"/>
              <a:t>二、远程教育资源的分类建设</a:t>
            </a:r>
            <a:endParaRPr lang="zh-CN" altLang="en-US" sz="1800" b="1" dirty="0"/>
          </a:p>
          <a:p>
            <a:pPr marL="0" indent="0">
              <a:lnSpc>
                <a:spcPct val="150000"/>
              </a:lnSpc>
              <a:buNone/>
            </a:pPr>
            <a:r>
              <a:rPr lang="zh-CN" altLang="en-US" sz="1800" b="1" dirty="0"/>
              <a:t>          （</a:t>
            </a:r>
            <a:r>
              <a:rPr lang="en-US" altLang="zh-CN" sz="1800" b="1" dirty="0"/>
              <a:t>1</a:t>
            </a:r>
            <a:r>
              <a:rPr lang="zh-CN" altLang="en-US" sz="1800" b="1" dirty="0"/>
              <a:t>）远程教育资源库建设</a:t>
            </a:r>
            <a:endParaRPr lang="zh-CN" altLang="en-US" sz="1800" b="1" dirty="0"/>
          </a:p>
          <a:p>
            <a:pPr marL="0" indent="0">
              <a:lnSpc>
                <a:spcPct val="150000"/>
              </a:lnSpc>
              <a:buNone/>
            </a:pPr>
            <a:r>
              <a:rPr lang="zh-CN" altLang="en-US" sz="1800" b="1" dirty="0"/>
              <a:t>          （</a:t>
            </a:r>
            <a:r>
              <a:rPr lang="en-US" altLang="zh-CN" sz="1800" b="1" dirty="0"/>
              <a:t>2</a:t>
            </a:r>
            <a:r>
              <a:rPr lang="zh-CN" altLang="en-US" sz="1800" b="1" dirty="0"/>
              <a:t>）远程教育课程建设</a:t>
            </a:r>
            <a:endParaRPr lang="en-US" altLang="zh-CN" sz="1800" b="1" dirty="0"/>
          </a:p>
          <a:p>
            <a:pPr marL="0" indent="0">
              <a:lnSpc>
                <a:spcPct val="150000"/>
              </a:lnSpc>
              <a:buNone/>
            </a:pPr>
            <a:r>
              <a:rPr lang="zh-CN" altLang="en-US" sz="1800" b="1" dirty="0"/>
              <a:t>三、远程教育资源建设研究趋势</a:t>
            </a:r>
            <a:endParaRPr lang="zh-CN" altLang="en-US" sz="1800" b="1" dirty="0"/>
          </a:p>
          <a:p>
            <a:pPr marL="0" indent="0">
              <a:lnSpc>
                <a:spcPct val="150000"/>
              </a:lnSpc>
              <a:buNone/>
            </a:pPr>
            <a:endParaRPr lang="zh-CN" altLang="en-US" sz="1800" b="1" dirty="0"/>
          </a:p>
          <a:p>
            <a:pPr fontAlgn="auto">
              <a:lnSpc>
                <a:spcPct val="120000"/>
              </a:lnSpc>
              <a:spcBef>
                <a:spcPts val="1200"/>
              </a:spcBef>
              <a:buFont typeface="Arial" panose="020B0604020202020204" pitchFamily="34" charset="0"/>
              <a:buNone/>
              <a:defRPr/>
            </a:pPr>
            <a:endParaRPr lang="zh-CN" altLang="en-US" sz="3500" b="1" dirty="0"/>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3888432" cy="578162"/>
            <a:chOff x="323528" y="0"/>
            <a:chExt cx="3888432" cy="578162"/>
          </a:xfrm>
        </p:grpSpPr>
        <p:sp>
          <p:nvSpPr>
            <p:cNvPr id="25" name="TextBox 86"/>
            <p:cNvSpPr txBox="1"/>
            <p:nvPr/>
          </p:nvSpPr>
          <p:spPr>
            <a:xfrm>
              <a:off x="576196" y="58248"/>
              <a:ext cx="3635764"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远程教育资源库的概念</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Rectangle 1027"/>
          <p:cNvSpPr txBox="1">
            <a:spLocks noChangeArrowheads="1"/>
          </p:cNvSpPr>
          <p:nvPr/>
        </p:nvSpPr>
        <p:spPr>
          <a:xfrm>
            <a:off x="611560" y="1074390"/>
            <a:ext cx="7772400" cy="365760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在远程教育系统中，以提供给学生、教师或管理人员各种具有检索功能的数字化或非数字化</a:t>
            </a:r>
            <a:r>
              <a:rPr lang="zh-CN" altLang="en-US" sz="2000" dirty="0">
                <a:solidFill>
                  <a:srgbClr val="C00000"/>
                </a:solidFill>
              </a:rPr>
              <a:t>资源集</a:t>
            </a:r>
            <a:r>
              <a:rPr lang="zh-CN" altLang="en-US" sz="2000" dirty="0"/>
              <a:t>，其一般没有完整的教学过程和教学策略，资源之间也没有复杂的逻辑结构关系。</a:t>
            </a:r>
            <a:endParaRPr lang="zh-CN" altLang="en-US" sz="2000" dirty="0"/>
          </a:p>
          <a:p>
            <a:pPr indent="467995">
              <a:lnSpc>
                <a:spcPct val="114000"/>
              </a:lnSpc>
            </a:pPr>
            <a:r>
              <a:rPr lang="zh-CN" altLang="en-US" sz="2000" dirty="0"/>
              <a:t>现在一般专指存储在计算机网络上可远程存取的数字化信息，包括素材库、题库、网络课件库、网络课程库、案例库、电子直播教案、</a:t>
            </a:r>
            <a:r>
              <a:rPr lang="en-US" altLang="zh-CN" sz="2000" dirty="0"/>
              <a:t>VBI</a:t>
            </a:r>
            <a:r>
              <a:rPr lang="zh-CN" altLang="en-US" sz="2000" dirty="0"/>
              <a:t>课件、</a:t>
            </a:r>
            <a:r>
              <a:rPr lang="en-US" altLang="zh-CN" sz="2000" dirty="0"/>
              <a:t>VOD</a:t>
            </a:r>
            <a:r>
              <a:rPr lang="zh-CN" altLang="en-US" sz="2000" dirty="0"/>
              <a:t>点播课件等。 </a:t>
            </a:r>
            <a:endParaRPr lang="zh-CN" altLang="en-US" sz="2000" dirty="0"/>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我国远程教育资源库建设的现状</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3"/>
          <p:cNvSpPr txBox="1">
            <a:spLocks noChangeArrowheads="1"/>
          </p:cNvSpPr>
          <p:nvPr/>
        </p:nvSpPr>
        <p:spPr>
          <a:xfrm>
            <a:off x="438485" y="113159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2400" dirty="0">
                <a:latin typeface="楷体" panose="02010609060101010101" charset="-122"/>
              </a:rPr>
              <a:t>“</a:t>
            </a:r>
            <a:r>
              <a:rPr lang="zh-CN" altLang="en-US" sz="2400" dirty="0">
                <a:latin typeface="宋体" panose="02010600030101010101" pitchFamily="2" charset="-122"/>
              </a:rPr>
              <a:t>有路无车、有车无货</a:t>
            </a:r>
            <a:r>
              <a:rPr lang="zh-CN" altLang="en-US" sz="2400" dirty="0">
                <a:latin typeface="楷体" panose="02010609060101010101" charset="-122"/>
              </a:rPr>
              <a:t>”</a:t>
            </a:r>
            <a:endParaRPr lang="zh-CN" altLang="en-US" sz="2400" dirty="0">
              <a:latin typeface="宋体" panose="02010600030101010101" pitchFamily="2" charset="-122"/>
            </a:endParaRPr>
          </a:p>
          <a:p>
            <a:pPr indent="467995">
              <a:lnSpc>
                <a:spcPct val="114000"/>
              </a:lnSpc>
            </a:pPr>
            <a:r>
              <a:rPr lang="zh-CN" altLang="en-US" sz="2400" dirty="0"/>
              <a:t> 资源制作水平有限，有一定数量但质量尚有待提高</a:t>
            </a:r>
            <a:endParaRPr lang="zh-CN" altLang="en-US" sz="2400" dirty="0"/>
          </a:p>
          <a:p>
            <a:pPr indent="467995">
              <a:lnSpc>
                <a:spcPct val="114000"/>
              </a:lnSpc>
            </a:pPr>
            <a:r>
              <a:rPr lang="zh-CN" altLang="en-US" sz="2400" dirty="0"/>
              <a:t>小规模，分割式的资源建设，重复低水平建设情况严重</a:t>
            </a:r>
            <a:endParaRPr lang="zh-CN" altLang="en-US" sz="2400" dirty="0"/>
          </a:p>
          <a:p>
            <a:pPr indent="467995">
              <a:lnSpc>
                <a:spcPct val="114000"/>
              </a:lnSpc>
            </a:pPr>
            <a:r>
              <a:rPr lang="zh-CN" altLang="en-US" sz="2400" dirty="0"/>
              <a:t>使用情况较局限，资源的共建共享情况较差</a:t>
            </a:r>
            <a:endParaRPr lang="zh-CN" altLang="en-US" sz="2400" dirty="0"/>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我国远程教育资源库建设的现状</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4"/>
          <p:cNvSpPr txBox="1">
            <a:spLocks noChangeArrowheads="1"/>
          </p:cNvSpPr>
          <p:nvPr/>
        </p:nvSpPr>
        <p:spPr>
          <a:xfrm>
            <a:off x="412354" y="1025252"/>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114000"/>
              </a:lnSpc>
            </a:pPr>
            <a:r>
              <a:rPr lang="zh-CN" altLang="en-US" sz="2000" dirty="0"/>
              <a:t>教育资源建设是教育信息化的</a:t>
            </a:r>
            <a:r>
              <a:rPr lang="zh-CN" altLang="en-US" sz="2000" dirty="0">
                <a:solidFill>
                  <a:srgbClr val="C00000"/>
                </a:solidFill>
              </a:rPr>
              <a:t>基础</a:t>
            </a:r>
            <a:r>
              <a:rPr lang="zh-CN" altLang="en-US" sz="2000" dirty="0"/>
              <a:t>，是需要长期建设与维护的系统工程。由于教育资源的复杂性和多样性，使得人们对它的理解各不相同，便会出现大量不同层次、不同属性的教育资源，因而不易管理和利用。为了更有效地建设好各级各类教育</a:t>
            </a:r>
            <a:r>
              <a:rPr lang="zh-CN" altLang="en-US" sz="2000" dirty="0">
                <a:solidFill>
                  <a:srgbClr val="C00000"/>
                </a:solidFill>
              </a:rPr>
              <a:t>资源库</a:t>
            </a:r>
            <a:r>
              <a:rPr lang="zh-CN" altLang="en-US" sz="2000" dirty="0"/>
              <a:t>，促进各资源系统之间的数据共享，提高教育资源检索的效率与准确度，保证资源建设的质量，制订教育资源建设规范是十分必要的。</a:t>
            </a:r>
            <a:endParaRPr lang="zh-CN" altLang="en-US" sz="2000" dirty="0"/>
          </a:p>
          <a:p>
            <a:pPr indent="467995">
              <a:lnSpc>
                <a:spcPct val="114000"/>
              </a:lnSpc>
            </a:pPr>
            <a:r>
              <a:rPr lang="zh-CN" altLang="en-US" sz="2000" dirty="0"/>
              <a:t>现代远程教育工程建设的核心是教学资源建设。 </a:t>
            </a:r>
            <a:endParaRPr lang="zh-CN" altLang="en-US" sz="2000" dirty="0"/>
          </a:p>
          <a:p>
            <a:pPr indent="467995">
              <a:lnSpc>
                <a:spcPct val="114000"/>
              </a:lnSpc>
              <a:buFont typeface="Wingdings" panose="05000000000000000000" pitchFamily="2" charset="2"/>
              <a:buNone/>
            </a:pPr>
            <a:endParaRPr lang="en-US" altLang="zh-CN" sz="2000" dirty="0"/>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远程教育资源库的分类</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369810" y="1012772"/>
            <a:ext cx="3858374" cy="3569712"/>
            <a:chOff x="2855206" y="1032604"/>
            <a:chExt cx="3400318" cy="3163687"/>
          </a:xfrm>
        </p:grpSpPr>
        <p:grpSp>
          <p:nvGrpSpPr>
            <p:cNvPr id="8" name="Group 2"/>
            <p:cNvGrpSpPr/>
            <p:nvPr/>
          </p:nvGrpSpPr>
          <p:grpSpPr>
            <a:xfrm>
              <a:off x="4396483" y="1032604"/>
              <a:ext cx="1859041" cy="1635020"/>
              <a:chOff x="5782165" y="481983"/>
              <a:chExt cx="3480614" cy="3061191"/>
            </a:xfrm>
            <a:gradFill flip="none" rotWithShape="1">
              <a:gsLst>
                <a:gs pos="0">
                  <a:schemeClr val="accent1">
                    <a:lumMod val="5000"/>
                    <a:lumOff val="95000"/>
                  </a:schemeClr>
                </a:gs>
                <a:gs pos="58000">
                  <a:schemeClr val="accent2"/>
                </a:gs>
              </a:gsLst>
              <a:lin ang="8100000" scaled="1"/>
              <a:tileRect/>
            </a:gradFill>
          </p:grpSpPr>
          <p:sp>
            <p:nvSpPr>
              <p:cNvPr id="61" name="Arrow: Right 70"/>
              <p:cNvSpPr/>
              <p:nvPr/>
            </p:nvSpPr>
            <p:spPr>
              <a:xfrm rot="18900000" flipH="1">
                <a:off x="5782165" y="1651488"/>
                <a:ext cx="2291004" cy="1891686"/>
              </a:xfrm>
              <a:prstGeom prst="rightArrow">
                <a:avLst/>
              </a:prstGeom>
              <a:solidFill>
                <a:srgbClr val="565C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2" name="Group 71"/>
              <p:cNvGrpSpPr/>
              <p:nvPr/>
            </p:nvGrpSpPr>
            <p:grpSpPr>
              <a:xfrm>
                <a:off x="7454801" y="481983"/>
                <a:ext cx="1807978" cy="1561534"/>
                <a:chOff x="7454801" y="481983"/>
                <a:chExt cx="1807978" cy="1561534"/>
              </a:xfrm>
              <a:grpFill/>
            </p:grpSpPr>
            <p:sp>
              <p:nvSpPr>
                <p:cNvPr id="63" name="Rectangle 72"/>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64" name="Rectangle 73"/>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65" name="Rectangle 74"/>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66" name="Freeform: Shape 75"/>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7" name="Freeform: Shape 76"/>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8" name="Freeform: Shape 77"/>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9" name="Rectangle 78"/>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70" name="Rectangle 79"/>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71" name="Rectangle 80"/>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72" name="Freeform: Shape 81"/>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73" name="Freeform: Shape 82"/>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74" name="Rectangle 83"/>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grpSp>
          <p:nvGrpSpPr>
            <p:cNvPr id="9" name="Group 3"/>
            <p:cNvGrpSpPr/>
            <p:nvPr/>
          </p:nvGrpSpPr>
          <p:grpSpPr>
            <a:xfrm flipH="1">
              <a:off x="2857122" y="1040978"/>
              <a:ext cx="1859041" cy="1635020"/>
              <a:chOff x="5782165" y="481983"/>
              <a:chExt cx="3480614" cy="3061191"/>
            </a:xfrm>
            <a:gradFill>
              <a:gsLst>
                <a:gs pos="0">
                  <a:schemeClr val="accent1">
                    <a:lumMod val="5000"/>
                    <a:lumOff val="95000"/>
                  </a:schemeClr>
                </a:gs>
                <a:gs pos="58000">
                  <a:schemeClr val="accent1"/>
                </a:gs>
              </a:gsLst>
              <a:lin ang="8100000" scaled="1"/>
            </a:gradFill>
          </p:grpSpPr>
          <p:sp>
            <p:nvSpPr>
              <p:cNvPr id="47" name="Arrow: Right 56"/>
              <p:cNvSpPr/>
              <p:nvPr/>
            </p:nvSpPr>
            <p:spPr>
              <a:xfrm rot="18900000" flipH="1">
                <a:off x="5782165" y="1651488"/>
                <a:ext cx="2291004" cy="1891686"/>
              </a:xfrm>
              <a:prstGeom prst="rightArrow">
                <a:avLst/>
              </a:prstGeom>
              <a:solidFill>
                <a:srgbClr val="959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8" name="Group 57"/>
              <p:cNvGrpSpPr/>
              <p:nvPr/>
            </p:nvGrpSpPr>
            <p:grpSpPr>
              <a:xfrm>
                <a:off x="7454801" y="481983"/>
                <a:ext cx="1807978" cy="1561534"/>
                <a:chOff x="7454801" y="481983"/>
                <a:chExt cx="1807978" cy="1561534"/>
              </a:xfrm>
              <a:grpFill/>
            </p:grpSpPr>
            <p:sp>
              <p:nvSpPr>
                <p:cNvPr id="49" name="Rectangle 58"/>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0" name="Rectangle 59"/>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1" name="Rectangle 60"/>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2" name="Freeform: Shape 61"/>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3" name="Freeform: Shape 62"/>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4" name="Freeform: Shape 63"/>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5" name="Rectangle 64"/>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6" name="Rectangle 65"/>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7" name="Rectangle 66"/>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8" name="Freeform: Shape 67"/>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9" name="Freeform: Shape 68"/>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0" name="Rectangle 69"/>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grpSp>
          <p:nvGrpSpPr>
            <p:cNvPr id="10" name="Group 4"/>
            <p:cNvGrpSpPr/>
            <p:nvPr/>
          </p:nvGrpSpPr>
          <p:grpSpPr>
            <a:xfrm flipV="1">
              <a:off x="4394392" y="2561271"/>
              <a:ext cx="1859041" cy="1635020"/>
              <a:chOff x="5782165" y="481983"/>
              <a:chExt cx="3480614" cy="3061191"/>
            </a:xfrm>
            <a:gradFill>
              <a:gsLst>
                <a:gs pos="0">
                  <a:schemeClr val="accent1">
                    <a:lumMod val="5000"/>
                    <a:lumOff val="95000"/>
                  </a:schemeClr>
                </a:gs>
                <a:gs pos="58000">
                  <a:schemeClr val="accent4"/>
                </a:gs>
              </a:gsLst>
              <a:lin ang="8100000" scaled="1"/>
            </a:gradFill>
          </p:grpSpPr>
          <p:sp>
            <p:nvSpPr>
              <p:cNvPr id="33" name="Arrow: Right 42"/>
              <p:cNvSpPr/>
              <p:nvPr/>
            </p:nvSpPr>
            <p:spPr>
              <a:xfrm rot="18900000" flipH="1">
                <a:off x="5782165" y="1651488"/>
                <a:ext cx="2291004" cy="1891686"/>
              </a:xfrm>
              <a:prstGeom prst="rightArrow">
                <a:avLst/>
              </a:prstGeom>
              <a:solidFill>
                <a:srgbClr val="565C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4" name="Group 43"/>
              <p:cNvGrpSpPr/>
              <p:nvPr/>
            </p:nvGrpSpPr>
            <p:grpSpPr>
              <a:xfrm>
                <a:off x="7454801" y="481983"/>
                <a:ext cx="1807978" cy="1561534"/>
                <a:chOff x="7454801" y="481983"/>
                <a:chExt cx="1807978" cy="1561534"/>
              </a:xfrm>
              <a:grpFill/>
            </p:grpSpPr>
            <p:sp>
              <p:nvSpPr>
                <p:cNvPr id="35" name="Rectangle 44"/>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6" name="Rectangle 45"/>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7" name="Rectangle 46"/>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8" name="Freeform: Shape 47"/>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9" name="Freeform: Shape 48"/>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0" name="Freeform: Shape 49"/>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1" name="Rectangle 50"/>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42" name="Rectangle 51"/>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43" name="Rectangle 52"/>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44" name="Freeform: Shape 53"/>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5" name="Freeform: Shape 54"/>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6" name="Rectangle 55"/>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grpSp>
          <p:nvGrpSpPr>
            <p:cNvPr id="11" name="Group 5"/>
            <p:cNvGrpSpPr/>
            <p:nvPr/>
          </p:nvGrpSpPr>
          <p:grpSpPr>
            <a:xfrm flipH="1" flipV="1">
              <a:off x="2855206" y="2560263"/>
              <a:ext cx="1859041" cy="1635020"/>
              <a:chOff x="5782165" y="481983"/>
              <a:chExt cx="3480614" cy="3061191"/>
            </a:xfrm>
            <a:gradFill>
              <a:gsLst>
                <a:gs pos="0">
                  <a:schemeClr val="accent1">
                    <a:lumMod val="5000"/>
                    <a:lumOff val="95000"/>
                  </a:schemeClr>
                </a:gs>
                <a:gs pos="58000">
                  <a:schemeClr val="accent3"/>
                </a:gs>
              </a:gsLst>
              <a:lin ang="8100000" scaled="1"/>
            </a:gradFill>
          </p:grpSpPr>
          <p:sp>
            <p:nvSpPr>
              <p:cNvPr id="17" name="Arrow: Right 28"/>
              <p:cNvSpPr/>
              <p:nvPr/>
            </p:nvSpPr>
            <p:spPr>
              <a:xfrm rot="18900000" flipH="1">
                <a:off x="5782165" y="1651488"/>
                <a:ext cx="2291004" cy="189168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8" name="Group 29"/>
              <p:cNvGrpSpPr/>
              <p:nvPr/>
            </p:nvGrpSpPr>
            <p:grpSpPr>
              <a:xfrm>
                <a:off x="7454801" y="481983"/>
                <a:ext cx="1807978" cy="1561534"/>
                <a:chOff x="7454801" y="481983"/>
                <a:chExt cx="1807978" cy="1561534"/>
              </a:xfrm>
              <a:grpFill/>
            </p:grpSpPr>
            <p:sp>
              <p:nvSpPr>
                <p:cNvPr id="19" name="Rectangle 30"/>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0" name="Rectangle 31"/>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1" name="Rectangle 32"/>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2" name="Freeform: Shape 33"/>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3" name="Freeform: Shape 34"/>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4" name="Freeform: Shape 35"/>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6" name="Rectangle 36"/>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8" name="Rectangle 37"/>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9" name="Rectangle 38"/>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0" name="Freeform: Shape 39"/>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1" name="Freeform: Shape 40"/>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2" name="Rectangle 41"/>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sp>
          <p:nvSpPr>
            <p:cNvPr id="12" name="TextBox 10"/>
            <p:cNvSpPr txBox="1"/>
            <p:nvPr/>
          </p:nvSpPr>
          <p:spPr>
            <a:xfrm rot="2700000">
              <a:off x="3575747" y="1893001"/>
              <a:ext cx="744434" cy="190533"/>
            </a:xfrm>
            <a:prstGeom prst="rect">
              <a:avLst/>
            </a:prstGeom>
            <a:noFill/>
          </p:spPr>
          <p:txBody>
            <a:bodyPr wrap="none">
              <a:normAutofit fontScale="92500" lnSpcReduction="20000"/>
            </a:bodyPr>
            <a:lstStyle/>
            <a:p>
              <a:pPr algn="r"/>
              <a:endParaRPr lang="zh-CN" altLang="en-US" sz="1050" dirty="0">
                <a:solidFill>
                  <a:schemeClr val="bg1"/>
                </a:solidFill>
                <a:latin typeface="+mn-lt"/>
                <a:ea typeface="+mn-ea"/>
                <a:cs typeface="+mn-ea"/>
                <a:sym typeface="+mn-lt"/>
              </a:endParaRPr>
            </a:p>
          </p:txBody>
        </p:sp>
        <p:sp>
          <p:nvSpPr>
            <p:cNvPr id="13" name="Freeform: Shape 84"/>
            <p:cNvSpPr/>
            <p:nvPr/>
          </p:nvSpPr>
          <p:spPr>
            <a:xfrm>
              <a:off x="4676922" y="2282687"/>
              <a:ext cx="241847" cy="241847"/>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anchor="ctr"/>
            <a:lstStyle/>
            <a:p>
              <a:pPr algn="ctr"/>
              <a:endParaRPr>
                <a:latin typeface="+mn-lt"/>
                <a:ea typeface="+mn-ea"/>
                <a:cs typeface="+mn-ea"/>
                <a:sym typeface="+mn-lt"/>
              </a:endParaRPr>
            </a:p>
          </p:txBody>
        </p:sp>
        <p:sp>
          <p:nvSpPr>
            <p:cNvPr id="14" name="Freeform: Shape 85"/>
            <p:cNvSpPr>
              <a:spLocks noChangeAspect="1"/>
            </p:cNvSpPr>
            <p:nvPr/>
          </p:nvSpPr>
          <p:spPr bwMode="auto">
            <a:xfrm>
              <a:off x="4679276" y="2751228"/>
              <a:ext cx="241959" cy="206673"/>
            </a:xfrm>
            <a:custGeom>
              <a:avLst/>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15" name="Freeform: Shape 86"/>
            <p:cNvSpPr/>
            <p:nvPr/>
          </p:nvSpPr>
          <p:spPr bwMode="auto">
            <a:xfrm>
              <a:off x="4161343" y="2737990"/>
              <a:ext cx="253157" cy="25315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16" name="Freeform: Shape 87"/>
            <p:cNvSpPr>
              <a:spLocks noChangeAspect="1"/>
            </p:cNvSpPr>
            <p:nvPr/>
          </p:nvSpPr>
          <p:spPr bwMode="auto">
            <a:xfrm>
              <a:off x="4171249" y="2274342"/>
              <a:ext cx="226837" cy="241959"/>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a:latin typeface="+mn-lt"/>
                <a:ea typeface="+mn-ea"/>
                <a:cs typeface="+mn-ea"/>
                <a:sym typeface="+mn-lt"/>
              </a:endParaRPr>
            </a:p>
          </p:txBody>
        </p:sp>
      </p:grpSp>
      <p:sp>
        <p:nvSpPr>
          <p:cNvPr id="75" name="文本框 98"/>
          <p:cNvSpPr txBox="1"/>
          <p:nvPr/>
        </p:nvSpPr>
        <p:spPr>
          <a:xfrm rot="18796022">
            <a:off x="3421814" y="1864101"/>
            <a:ext cx="359732" cy="553998"/>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按内容划分</a:t>
            </a:r>
            <a:endParaRPr lang="zh-CN" altLang="en-US" sz="1200" dirty="0">
              <a:solidFill>
                <a:schemeClr val="bg1"/>
              </a:solidFill>
              <a:latin typeface="+mn-ea"/>
              <a:ea typeface="+mn-ea"/>
              <a:cs typeface="+mn-ea"/>
              <a:sym typeface="+mn-lt"/>
            </a:endParaRPr>
          </a:p>
        </p:txBody>
      </p:sp>
      <p:sp>
        <p:nvSpPr>
          <p:cNvPr id="76" name="文本框 99"/>
          <p:cNvSpPr txBox="1"/>
          <p:nvPr/>
        </p:nvSpPr>
        <p:spPr>
          <a:xfrm rot="2612676">
            <a:off x="4808963" y="1849434"/>
            <a:ext cx="356012" cy="553998"/>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按功能划分</a:t>
            </a:r>
            <a:endParaRPr lang="zh-CN" altLang="en-US" sz="1200" dirty="0">
              <a:solidFill>
                <a:schemeClr val="bg1"/>
              </a:solidFill>
              <a:latin typeface="+mn-ea"/>
              <a:ea typeface="+mn-ea"/>
              <a:cs typeface="+mn-ea"/>
              <a:sym typeface="+mn-lt"/>
            </a:endParaRPr>
          </a:p>
        </p:txBody>
      </p:sp>
      <p:sp>
        <p:nvSpPr>
          <p:cNvPr id="77" name="文本框 100"/>
          <p:cNvSpPr txBox="1"/>
          <p:nvPr/>
        </p:nvSpPr>
        <p:spPr>
          <a:xfrm rot="18838732">
            <a:off x="4804840" y="3083788"/>
            <a:ext cx="452199" cy="738664"/>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按媒体类型划分</a:t>
            </a:r>
            <a:endParaRPr lang="zh-CN" altLang="en-US" sz="1200" dirty="0">
              <a:solidFill>
                <a:schemeClr val="bg1"/>
              </a:solidFill>
              <a:latin typeface="+mn-ea"/>
              <a:ea typeface="+mn-ea"/>
              <a:cs typeface="+mn-ea"/>
              <a:sym typeface="+mn-lt"/>
            </a:endParaRPr>
          </a:p>
        </p:txBody>
      </p:sp>
      <p:sp>
        <p:nvSpPr>
          <p:cNvPr id="78" name="文本框 102"/>
          <p:cNvSpPr txBox="1"/>
          <p:nvPr/>
        </p:nvSpPr>
        <p:spPr>
          <a:xfrm rot="2737288">
            <a:off x="3408357" y="3242494"/>
            <a:ext cx="368518" cy="553998"/>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按特性划分</a:t>
            </a:r>
            <a:endParaRPr lang="zh-CN" altLang="en-US" sz="1200" dirty="0">
              <a:solidFill>
                <a:schemeClr val="bg1"/>
              </a:solidFill>
              <a:latin typeface="+mn-ea"/>
              <a:ea typeface="+mn-ea"/>
              <a:cs typeface="+mn-ea"/>
              <a:sym typeface="+mn-lt"/>
            </a:endParaRPr>
          </a:p>
        </p:txBody>
      </p:sp>
      <p:sp>
        <p:nvSpPr>
          <p:cNvPr id="2" name="矩形 1"/>
          <p:cNvSpPr/>
          <p:nvPr/>
        </p:nvSpPr>
        <p:spPr>
          <a:xfrm>
            <a:off x="755576" y="843558"/>
            <a:ext cx="2150418" cy="1193917"/>
          </a:xfrm>
          <a:prstGeom prst="rect">
            <a:avLst/>
          </a:prstGeom>
        </p:spPr>
        <p:txBody>
          <a:bodyPr wrap="square">
            <a:spAutoFit/>
          </a:bodyPr>
          <a:lstStyle/>
          <a:p>
            <a:pPr marL="285750" indent="-285750">
              <a:lnSpc>
                <a:spcPct val="114000"/>
              </a:lnSpc>
              <a:buFont typeface="Arial" panose="020B0604020202020204" pitchFamily="34" charset="0"/>
              <a:buChar char="•"/>
            </a:pPr>
            <a:r>
              <a:rPr lang="zh-CN" altLang="en-US" sz="1600" dirty="0">
                <a:latin typeface="+mn-ea"/>
                <a:ea typeface="+mn-ea"/>
              </a:rPr>
              <a:t>教学资源库、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学习资源库、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多媒体素材资源、</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管理资源库</a:t>
            </a:r>
            <a:endParaRPr lang="zh-CN" altLang="en-US" sz="1600" dirty="0">
              <a:latin typeface="+mn-ea"/>
              <a:ea typeface="+mn-ea"/>
            </a:endParaRPr>
          </a:p>
        </p:txBody>
      </p:sp>
      <p:sp>
        <p:nvSpPr>
          <p:cNvPr id="4" name="矩形 3"/>
          <p:cNvSpPr/>
          <p:nvPr/>
        </p:nvSpPr>
        <p:spPr>
          <a:xfrm>
            <a:off x="6082472" y="821437"/>
            <a:ext cx="4572000" cy="1755352"/>
          </a:xfrm>
          <a:prstGeom prst="rect">
            <a:avLst/>
          </a:prstGeom>
        </p:spPr>
        <p:txBody>
          <a:bodyPr>
            <a:spAutoFit/>
          </a:bodyPr>
          <a:lstStyle/>
          <a:p>
            <a:pPr marL="285750" indent="-285750">
              <a:lnSpc>
                <a:spcPct val="114000"/>
              </a:lnSpc>
              <a:buFont typeface="Arial" panose="020B0604020202020204" pitchFamily="34" charset="0"/>
              <a:buChar char="•"/>
            </a:pPr>
            <a:r>
              <a:rPr lang="zh-CN" altLang="en-US" sz="1600" dirty="0">
                <a:latin typeface="+mn-ea"/>
                <a:ea typeface="+mn-ea"/>
              </a:rPr>
              <a:t>素材库、题库、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网络课件库、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网络课程库、案例库、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电子直播教案、</a:t>
            </a:r>
            <a:endParaRPr lang="en-US" altLang="zh-CN" sz="1600" dirty="0">
              <a:latin typeface="+mn-ea"/>
              <a:ea typeface="+mn-ea"/>
            </a:endParaRPr>
          </a:p>
          <a:p>
            <a:pPr marL="285750" indent="-285750">
              <a:lnSpc>
                <a:spcPct val="114000"/>
              </a:lnSpc>
              <a:buFont typeface="Arial" panose="020B0604020202020204" pitchFamily="34" charset="0"/>
              <a:buChar char="•"/>
            </a:pPr>
            <a:r>
              <a:rPr lang="en-US" altLang="zh-CN" sz="1600" dirty="0">
                <a:latin typeface="+mn-ea"/>
                <a:ea typeface="+mn-ea"/>
              </a:rPr>
              <a:t>VBI</a:t>
            </a:r>
            <a:r>
              <a:rPr lang="zh-CN" altLang="en-US" sz="1600" dirty="0">
                <a:latin typeface="+mn-ea"/>
                <a:ea typeface="+mn-ea"/>
              </a:rPr>
              <a:t>课件、</a:t>
            </a:r>
            <a:endParaRPr lang="en-US" altLang="zh-CN" sz="1600" dirty="0">
              <a:latin typeface="+mn-ea"/>
              <a:ea typeface="+mn-ea"/>
            </a:endParaRPr>
          </a:p>
          <a:p>
            <a:pPr marL="285750" indent="-285750">
              <a:lnSpc>
                <a:spcPct val="114000"/>
              </a:lnSpc>
              <a:buFont typeface="Arial" panose="020B0604020202020204" pitchFamily="34" charset="0"/>
              <a:buChar char="•"/>
            </a:pPr>
            <a:r>
              <a:rPr lang="en-US" altLang="zh-CN" sz="1600" dirty="0">
                <a:latin typeface="+mn-ea"/>
                <a:ea typeface="+mn-ea"/>
              </a:rPr>
              <a:t>VOD</a:t>
            </a:r>
            <a:r>
              <a:rPr lang="zh-CN" altLang="en-US" sz="1600" dirty="0">
                <a:latin typeface="+mn-ea"/>
                <a:ea typeface="+mn-ea"/>
              </a:rPr>
              <a:t>点播课件</a:t>
            </a:r>
            <a:endParaRPr lang="zh-CN" altLang="en-US" sz="1600" dirty="0">
              <a:latin typeface="+mn-ea"/>
              <a:ea typeface="+mn-ea"/>
            </a:endParaRPr>
          </a:p>
        </p:txBody>
      </p:sp>
      <p:sp>
        <p:nvSpPr>
          <p:cNvPr id="5" name="矩形 4"/>
          <p:cNvSpPr/>
          <p:nvPr/>
        </p:nvSpPr>
        <p:spPr>
          <a:xfrm>
            <a:off x="749765" y="3438933"/>
            <a:ext cx="1909497" cy="632481"/>
          </a:xfrm>
          <a:prstGeom prst="rect">
            <a:avLst/>
          </a:prstGeom>
        </p:spPr>
        <p:txBody>
          <a:bodyPr wrap="none">
            <a:spAutoFit/>
          </a:bodyPr>
          <a:lstStyle/>
          <a:p>
            <a:pPr marL="285750" indent="-285750">
              <a:lnSpc>
                <a:spcPct val="114000"/>
              </a:lnSpc>
              <a:buFont typeface="Arial" panose="020B0604020202020204" pitchFamily="34" charset="0"/>
              <a:buChar char="•"/>
            </a:pPr>
            <a:r>
              <a:rPr lang="zh-CN" altLang="en-US" sz="1600" dirty="0">
                <a:latin typeface="+mn-ea"/>
                <a:ea typeface="+mn-ea"/>
              </a:rPr>
              <a:t>开放型资源库、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非开放型资源库</a:t>
            </a:r>
            <a:endParaRPr lang="zh-CN" altLang="en-US" sz="1600" dirty="0">
              <a:latin typeface="+mn-ea"/>
              <a:ea typeface="+mn-ea"/>
            </a:endParaRPr>
          </a:p>
        </p:txBody>
      </p:sp>
      <p:sp>
        <p:nvSpPr>
          <p:cNvPr id="79" name="矩形 78"/>
          <p:cNvSpPr/>
          <p:nvPr/>
        </p:nvSpPr>
        <p:spPr>
          <a:xfrm>
            <a:off x="6117972" y="3451437"/>
            <a:ext cx="1704313" cy="632481"/>
          </a:xfrm>
          <a:prstGeom prst="rect">
            <a:avLst/>
          </a:prstGeom>
        </p:spPr>
        <p:txBody>
          <a:bodyPr wrap="none">
            <a:spAutoFit/>
          </a:bodyPr>
          <a:lstStyle/>
          <a:p>
            <a:pPr marL="285750" indent="-285750">
              <a:lnSpc>
                <a:spcPct val="114000"/>
              </a:lnSpc>
              <a:buFont typeface="Arial" panose="020B0604020202020204" pitchFamily="34" charset="0"/>
              <a:buChar char="•"/>
            </a:pPr>
            <a:r>
              <a:rPr lang="zh-CN" altLang="en-US" sz="1600" dirty="0">
                <a:latin typeface="+mn-ea"/>
                <a:ea typeface="+mn-ea"/>
              </a:rPr>
              <a:t>传统模拟型、</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网络数字化型</a:t>
            </a:r>
            <a:endParaRPr lang="zh-CN" altLang="en-US" sz="1600" dirty="0">
              <a:latin typeface="+mn-ea"/>
              <a:ea typeface="+mn-ea"/>
            </a:endParaRPr>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远程教育资源建设的四个层次</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3"/>
          <p:cNvSpPr txBox="1">
            <a:spLocks noChangeArrowheads="1"/>
          </p:cNvSpPr>
          <p:nvPr/>
        </p:nvSpPr>
        <p:spPr>
          <a:xfrm>
            <a:off x="611560" y="1131590"/>
            <a:ext cx="8229600" cy="22669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素材类教育资源建设 </a:t>
            </a:r>
            <a:endParaRPr lang="zh-CN" altLang="en-US" sz="2400" dirty="0"/>
          </a:p>
          <a:p>
            <a:pPr indent="467995">
              <a:lnSpc>
                <a:spcPct val="114000"/>
              </a:lnSpc>
            </a:pPr>
            <a:r>
              <a:rPr lang="zh-CN" altLang="en-US" sz="2400" dirty="0"/>
              <a:t>网络课程建设 </a:t>
            </a:r>
            <a:endParaRPr lang="zh-CN" altLang="en-US" sz="2400" dirty="0"/>
          </a:p>
          <a:p>
            <a:pPr indent="467995">
              <a:lnSpc>
                <a:spcPct val="114000"/>
              </a:lnSpc>
            </a:pPr>
            <a:r>
              <a:rPr lang="zh-CN" altLang="en-US" sz="2400" dirty="0"/>
              <a:t>资源建设的评价 </a:t>
            </a:r>
            <a:endParaRPr lang="zh-CN" altLang="en-US" sz="2400" dirty="0"/>
          </a:p>
          <a:p>
            <a:pPr indent="467995">
              <a:lnSpc>
                <a:spcPct val="114000"/>
              </a:lnSpc>
            </a:pPr>
            <a:r>
              <a:rPr lang="zh-CN" altLang="en-US" sz="2400" dirty="0"/>
              <a:t>教育资源管理系统的开发 </a:t>
            </a:r>
            <a:endParaRPr lang="zh-CN" altLang="en-US" sz="2400" dirty="0"/>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资源建设四层次的关系</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3"/>
          <p:cNvSpPr txBox="1">
            <a:spLocks noChangeArrowheads="1"/>
          </p:cNvSpPr>
          <p:nvPr/>
        </p:nvSpPr>
        <p:spPr>
          <a:xfrm>
            <a:off x="468313" y="1059582"/>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  在这四个层次中，网络课程和素材类教育资源建设是基础，是需要规范重点和核心；第三个层次是对资源的评价与筛选，需要对评价的标准规范化；第四个层次是工具层次的建设，网络课程和素材类资源的具体内容千变万化，形式各具特色，对应的管理系统必须适应这种形式的变化，充分利用它们的特色 。</a:t>
            </a:r>
            <a:endParaRPr lang="zh-CN" altLang="en-US" sz="2400" dirty="0"/>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TW" altLang="en-US" sz="2400" dirty="0">
                  <a:solidFill>
                    <a:srgbClr val="C00000"/>
                  </a:solidFill>
                  <a:latin typeface="+mn-lt"/>
                  <a:ea typeface="+mn-ea"/>
                  <a:cs typeface="+mn-ea"/>
                </a:rPr>
                <a:t>远程教育资源建设的过程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3"/>
          <p:cNvSpPr txBox="1">
            <a:spLocks noChangeArrowheads="1"/>
          </p:cNvSpPr>
          <p:nvPr/>
        </p:nvSpPr>
        <p:spPr>
          <a:xfrm>
            <a:off x="468313" y="1275606"/>
            <a:ext cx="8064127"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国家级高质量资源库建设是个非常复杂的系统工程，其主要工作是对资源的</a:t>
            </a:r>
            <a:r>
              <a:rPr lang="zh-CN" altLang="en-US" sz="2400" dirty="0">
                <a:solidFill>
                  <a:srgbClr val="C00000"/>
                </a:solidFill>
              </a:rPr>
              <a:t>征集</a:t>
            </a:r>
            <a:r>
              <a:rPr lang="zh-CN" altLang="en-US" sz="2400" dirty="0"/>
              <a:t>与</a:t>
            </a:r>
            <a:r>
              <a:rPr lang="zh-CN" altLang="en-US" sz="2400" dirty="0">
                <a:solidFill>
                  <a:srgbClr val="C00000"/>
                </a:solidFill>
              </a:rPr>
              <a:t>开发</a:t>
            </a:r>
            <a:r>
              <a:rPr lang="zh-CN" altLang="en-US" sz="2400" dirty="0"/>
              <a:t>，但决不仅仅是对资源的征集与开发，而应同时注意四个环节：研究、开发、应用和评价。</a:t>
            </a:r>
            <a:endParaRPr lang="zh-TW" altLang="en-US" sz="2400" dirty="0"/>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TW" altLang="en-US" sz="2400" dirty="0">
                  <a:solidFill>
                    <a:srgbClr val="C00000"/>
                  </a:solidFill>
                  <a:latin typeface="+mn-lt"/>
                  <a:ea typeface="+mn-ea"/>
                  <a:cs typeface="+mn-ea"/>
                </a:rPr>
                <a:t>远程教育资源建设的过程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3"/>
          <p:cNvSpPr txBox="1">
            <a:spLocks noChangeArrowheads="1"/>
          </p:cNvSpPr>
          <p:nvPr/>
        </p:nvSpPr>
        <p:spPr>
          <a:xfrm>
            <a:off x="576196" y="483518"/>
            <a:ext cx="7772400" cy="415885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lnSpc>
                <a:spcPct val="114000"/>
              </a:lnSpc>
              <a:spcBef>
                <a:spcPts val="600"/>
              </a:spcBef>
              <a:buFont typeface="Arial" panose="020B0604020202020204" pitchFamily="34" charset="0"/>
              <a:buNone/>
            </a:pPr>
            <a:r>
              <a:rPr lang="en-US" altLang="zh-CN" sz="1600" dirty="0"/>
              <a:t>1</a:t>
            </a:r>
            <a:r>
              <a:rPr lang="zh-CN" altLang="en-US" sz="1600" dirty="0"/>
              <a:t>、研究</a:t>
            </a:r>
            <a:endParaRPr lang="zh-CN" altLang="en-US" sz="1600" dirty="0"/>
          </a:p>
          <a:p>
            <a:pPr marL="0" indent="457200">
              <a:lnSpc>
                <a:spcPct val="114000"/>
              </a:lnSpc>
              <a:spcBef>
                <a:spcPts val="600"/>
              </a:spcBef>
              <a:buFont typeface="Arial" panose="020B0604020202020204" pitchFamily="34" charset="0"/>
              <a:buNone/>
            </a:pPr>
            <a:r>
              <a:rPr lang="zh-CN" altLang="en-US" sz="1600" dirty="0"/>
              <a:t>不注意对资源建设内容、开发方法、技术规范和评价体系的研究，资源建设就会迷失方向，就不能保证内容的高层次、高质量，就不能保证资源库建设的高水平、高标准，就难以跟踪和赶上国际先进水平，就无法保证资源库建设的权威性。</a:t>
            </a:r>
            <a:endParaRPr lang="zh-CN" altLang="en-US" sz="1600" dirty="0"/>
          </a:p>
          <a:p>
            <a:pPr marL="0" indent="457200">
              <a:lnSpc>
                <a:spcPct val="114000"/>
              </a:lnSpc>
              <a:spcBef>
                <a:spcPts val="600"/>
              </a:spcBef>
              <a:buFont typeface="Arial" panose="020B0604020202020204" pitchFamily="34" charset="0"/>
              <a:buNone/>
            </a:pPr>
            <a:r>
              <a:rPr lang="en-US" altLang="zh-CN" sz="1600" dirty="0"/>
              <a:t>2</a:t>
            </a:r>
            <a:r>
              <a:rPr lang="zh-CN" altLang="en-US" sz="1600" dirty="0"/>
              <a:t>、开发</a:t>
            </a:r>
            <a:endParaRPr lang="zh-CN" altLang="en-US" sz="1600" dirty="0"/>
          </a:p>
          <a:p>
            <a:pPr marL="0" indent="457200">
              <a:lnSpc>
                <a:spcPct val="114000"/>
              </a:lnSpc>
              <a:spcBef>
                <a:spcPts val="600"/>
              </a:spcBef>
              <a:buFont typeface="Arial" panose="020B0604020202020204" pitchFamily="34" charset="0"/>
              <a:buNone/>
            </a:pPr>
            <a:r>
              <a:rPr lang="zh-CN" altLang="en-US" sz="1600" dirty="0"/>
              <a:t>包括资源开发和技术开发两个方面，资源开发包括对国内外各种教学资源的收集、审查、筛选、优化、整合等工作；技术开发则包括对资源内容进行管理和整合的技术支持以及将部分资源转化为产品（如：</a:t>
            </a:r>
            <a:r>
              <a:rPr lang="en-US" altLang="zh-CN" sz="1600" dirty="0"/>
              <a:t>CD</a:t>
            </a:r>
            <a:r>
              <a:rPr lang="zh-CN" altLang="en-US" sz="1600" dirty="0"/>
              <a:t>盘或</a:t>
            </a:r>
            <a:r>
              <a:rPr lang="en-US" altLang="zh-CN" sz="1600" dirty="0"/>
              <a:t>VCD</a:t>
            </a:r>
            <a:r>
              <a:rPr lang="zh-CN" altLang="en-US" sz="1600" dirty="0"/>
              <a:t>、</a:t>
            </a:r>
            <a:r>
              <a:rPr lang="en-US" altLang="zh-CN" sz="1600" dirty="0"/>
              <a:t>DVD</a:t>
            </a:r>
            <a:r>
              <a:rPr lang="zh-CN" altLang="en-US" sz="1600" dirty="0"/>
              <a:t>）的开发工作。</a:t>
            </a:r>
            <a:endParaRPr lang="zh-CN" altLang="en-US" sz="1600" dirty="0"/>
          </a:p>
          <a:p>
            <a:pPr marL="0" indent="457200">
              <a:lnSpc>
                <a:spcPct val="114000"/>
              </a:lnSpc>
              <a:spcBef>
                <a:spcPts val="600"/>
              </a:spcBef>
              <a:buFont typeface="Arial" panose="020B0604020202020204" pitchFamily="34" charset="0"/>
              <a:buNone/>
            </a:pPr>
            <a:r>
              <a:rPr lang="en-US" altLang="zh-CN" sz="1600" dirty="0"/>
              <a:t>3</a:t>
            </a:r>
            <a:r>
              <a:rPr lang="zh-CN" altLang="en-US" sz="1600" dirty="0"/>
              <a:t>、应用</a:t>
            </a:r>
            <a:endParaRPr lang="zh-CN" altLang="en-US" sz="1600" dirty="0"/>
          </a:p>
          <a:p>
            <a:pPr marL="0" indent="457200">
              <a:lnSpc>
                <a:spcPct val="114000"/>
              </a:lnSpc>
              <a:spcBef>
                <a:spcPts val="600"/>
              </a:spcBef>
              <a:buFont typeface="Arial" panose="020B0604020202020204" pitchFamily="34" charset="0"/>
              <a:buNone/>
            </a:pPr>
            <a:r>
              <a:rPr lang="zh-CN" altLang="en-US" sz="1600" dirty="0"/>
              <a:t>不适用的资源是毫无价值的，资源库的开发者绝对不能只管开发，不管应用，开发出的资源一定要有试用过程和使用调查。</a:t>
            </a:r>
            <a:endParaRPr lang="zh-CN" altLang="en-US" sz="1600" dirty="0"/>
          </a:p>
          <a:p>
            <a:pPr marL="0" indent="457200">
              <a:lnSpc>
                <a:spcPct val="114000"/>
              </a:lnSpc>
              <a:spcBef>
                <a:spcPts val="600"/>
              </a:spcBef>
              <a:buFont typeface="Arial" panose="020B0604020202020204" pitchFamily="34" charset="0"/>
              <a:buNone/>
            </a:pPr>
            <a:r>
              <a:rPr lang="en-US" altLang="zh-CN" sz="1600" dirty="0"/>
              <a:t>4</a:t>
            </a:r>
            <a:r>
              <a:rPr lang="zh-CN" altLang="en-US" sz="1600" dirty="0"/>
              <a:t>、评价</a:t>
            </a:r>
            <a:endParaRPr lang="zh-CN" altLang="en-US" sz="1600" dirty="0"/>
          </a:p>
          <a:p>
            <a:pPr marL="0" indent="457200">
              <a:lnSpc>
                <a:spcPct val="114000"/>
              </a:lnSpc>
              <a:spcBef>
                <a:spcPts val="600"/>
              </a:spcBef>
              <a:buFont typeface="Arial" panose="020B0604020202020204" pitchFamily="34" charset="0"/>
              <a:buNone/>
            </a:pPr>
            <a:r>
              <a:rPr lang="zh-CN" altLang="en-US" sz="1600" dirty="0"/>
              <a:t>对试用过程和使用调查的结果要组织有关专家（最好是学科专家和教育技术专家）进行评价，以便从中发现问题、总结经验，不断改进与完善资源的开发与建设工作。</a:t>
            </a:r>
            <a:endParaRPr lang="zh-TW" altLang="en-US" sz="1600"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23528" y="0"/>
            <a:ext cx="4350936" cy="578162"/>
            <a:chOff x="323528" y="0"/>
            <a:chExt cx="2087905" cy="578162"/>
          </a:xfrm>
        </p:grpSpPr>
        <p:sp>
          <p:nvSpPr>
            <p:cNvPr id="63" name="TextBox 86"/>
            <p:cNvSpPr txBox="1"/>
            <p:nvPr/>
          </p:nvSpPr>
          <p:spPr>
            <a:xfrm>
              <a:off x="576196" y="58248"/>
              <a:ext cx="1835237"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一、远程学习资源的概念</a:t>
              </a:r>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sp>
        <p:nvSpPr>
          <p:cNvPr id="8" name="矩形 7"/>
          <p:cNvSpPr/>
          <p:nvPr/>
        </p:nvSpPr>
        <p:spPr>
          <a:xfrm>
            <a:off x="1475656" y="1221596"/>
            <a:ext cx="5904656" cy="2165401"/>
          </a:xfrm>
          <a:prstGeom prst="rect">
            <a:avLst/>
          </a:prstGeom>
          <a:solidFill>
            <a:srgbClr val="C00000"/>
          </a:solidFill>
        </p:spPr>
        <p:txBody>
          <a:bodyPr wrap="square">
            <a:spAutoFit/>
          </a:bodyPr>
          <a:lstStyle/>
          <a:p>
            <a:pPr marL="342900" indent="467995">
              <a:lnSpc>
                <a:spcPct val="114000"/>
              </a:lnSpc>
              <a:buFont typeface="Wingdings" panose="05000000000000000000" pitchFamily="2" charset="2"/>
              <a:buChar char="u"/>
            </a:pPr>
            <a:r>
              <a:rPr lang="zh-CN" altLang="en-US" sz="2400" dirty="0">
                <a:solidFill>
                  <a:schemeClr val="bg1"/>
                </a:solidFill>
                <a:latin typeface="+mn-ea"/>
                <a:ea typeface="+mn-ea"/>
              </a:rPr>
              <a:t>实施现代远程教育工程形成开放式教育网络，构建终身学习体系，是充分利用和优化我国</a:t>
            </a:r>
            <a:r>
              <a:rPr lang="zh-CN" altLang="en-US" sz="2400" u="sng" dirty="0">
                <a:solidFill>
                  <a:schemeClr val="bg1"/>
                </a:solidFill>
                <a:latin typeface="+mn-ea"/>
                <a:ea typeface="+mn-ea"/>
              </a:rPr>
              <a:t>教育资源</a:t>
            </a:r>
            <a:r>
              <a:rPr lang="zh-CN" altLang="en-US" sz="2400" dirty="0">
                <a:solidFill>
                  <a:schemeClr val="bg1"/>
                </a:solidFill>
                <a:latin typeface="+mn-ea"/>
                <a:ea typeface="+mn-ea"/>
              </a:rPr>
              <a:t>，普及与提高全民素质，降低教育成本与让全民享有充分受教育权利的一次重大工程。</a:t>
            </a:r>
            <a:endParaRPr lang="zh-CN" altLang="en-US" sz="2400" dirty="0">
              <a:solidFill>
                <a:schemeClr val="bg1"/>
              </a:solidFill>
              <a:latin typeface="+mn-ea"/>
              <a:ea typeface="+mn-ea"/>
            </a:endParaRPr>
          </a:p>
        </p:txBody>
      </p:sp>
    </p:spTree>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教育信息资源建设的具体步骤</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3" name="Rectangle 3"/>
          <p:cNvSpPr txBox="1">
            <a:spLocks noChangeArrowheads="1"/>
          </p:cNvSpPr>
          <p:nvPr/>
        </p:nvSpPr>
        <p:spPr>
          <a:xfrm>
            <a:off x="417811" y="1059582"/>
            <a:ext cx="8229600" cy="350996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1600" dirty="0"/>
              <a:t>1</a:t>
            </a:r>
            <a:r>
              <a:rPr lang="zh-CN" altLang="en-US" sz="1600" dirty="0"/>
              <a:t>、内容规划：</a:t>
            </a:r>
            <a:endParaRPr lang="en-US" altLang="zh-CN" sz="1600" dirty="0"/>
          </a:p>
          <a:p>
            <a:pPr indent="0">
              <a:lnSpc>
                <a:spcPct val="114000"/>
              </a:lnSpc>
              <a:buNone/>
            </a:pPr>
            <a:r>
              <a:rPr lang="zh-CN" altLang="en-US" sz="1600" dirty="0"/>
              <a:t>       确定资源建设的具体内容。确定教育信息的学科范围、按教学大纲和课程目录的顺序划分各学科要建设的资源的详细内容。</a:t>
            </a:r>
            <a:endParaRPr lang="zh-CN" altLang="en-US" sz="1600" dirty="0"/>
          </a:p>
          <a:p>
            <a:pPr indent="467995">
              <a:lnSpc>
                <a:spcPct val="114000"/>
              </a:lnSpc>
            </a:pPr>
            <a:r>
              <a:rPr lang="en-US" altLang="zh-CN" sz="1600" dirty="0"/>
              <a:t>2</a:t>
            </a:r>
            <a:r>
              <a:rPr lang="zh-CN" altLang="en-US" sz="1600" dirty="0"/>
              <a:t>、确定标准：</a:t>
            </a:r>
            <a:endParaRPr lang="en-US" altLang="zh-CN" sz="1600" dirty="0"/>
          </a:p>
          <a:p>
            <a:pPr indent="0">
              <a:lnSpc>
                <a:spcPct val="114000"/>
              </a:lnSpc>
              <a:buNone/>
            </a:pPr>
            <a:r>
              <a:rPr lang="zh-CN" altLang="en-US" sz="1600" dirty="0"/>
              <a:t>       根据国家教育部现代远程教育办公室颁布的</a:t>
            </a:r>
            <a:r>
              <a:rPr lang="en-US" altLang="zh-CN" sz="1600" dirty="0"/>
              <a:t>《</a:t>
            </a:r>
            <a:r>
              <a:rPr lang="zh-CN" altLang="en-US" sz="1600" dirty="0"/>
              <a:t>现代远程教育资源建设规范</a:t>
            </a:r>
            <a:r>
              <a:rPr lang="en-US" altLang="zh-CN" sz="1600" dirty="0"/>
              <a:t>》</a:t>
            </a:r>
            <a:r>
              <a:rPr lang="zh-CN" altLang="en-US" sz="1600" dirty="0"/>
              <a:t>确定资源建设的标准，必须细化到对资源每个属性的具体要求，以便于操作。</a:t>
            </a:r>
            <a:endParaRPr lang="zh-CN" altLang="en-US" sz="1600" dirty="0"/>
          </a:p>
          <a:p>
            <a:pPr indent="467995">
              <a:lnSpc>
                <a:spcPct val="114000"/>
              </a:lnSpc>
            </a:pPr>
            <a:r>
              <a:rPr lang="en-US" altLang="zh-CN" sz="1600" dirty="0"/>
              <a:t>3</a:t>
            </a:r>
            <a:r>
              <a:rPr lang="zh-CN" altLang="en-US" sz="1600" dirty="0"/>
              <a:t>、编制评价指标：</a:t>
            </a:r>
            <a:endParaRPr lang="en-US" altLang="zh-CN" sz="1600" dirty="0"/>
          </a:p>
          <a:p>
            <a:pPr indent="0">
              <a:lnSpc>
                <a:spcPct val="114000"/>
              </a:lnSpc>
              <a:buNone/>
            </a:pPr>
            <a:r>
              <a:rPr lang="zh-CN" altLang="en-US" sz="1600" dirty="0"/>
              <a:t>       编制资源的评价指标主要是作为后期</a:t>
            </a:r>
            <a:r>
              <a:rPr lang="zh-CN" altLang="en-US" sz="1600" dirty="0">
                <a:latin typeface="楷体" panose="02010609060101010101" charset="-122"/>
              </a:rPr>
              <a:t>“</a:t>
            </a:r>
            <a:r>
              <a:rPr lang="zh-CN" altLang="en-US" sz="1600" dirty="0"/>
              <a:t>资源建设专家组</a:t>
            </a:r>
            <a:r>
              <a:rPr lang="zh-CN" altLang="en-US" sz="1600" dirty="0">
                <a:latin typeface="楷体" panose="02010609060101010101" charset="-122"/>
              </a:rPr>
              <a:t>”</a:t>
            </a:r>
            <a:r>
              <a:rPr lang="zh-CN" altLang="en-US" sz="1600" dirty="0"/>
              <a:t>和</a:t>
            </a:r>
            <a:r>
              <a:rPr lang="zh-CN" altLang="en-US" sz="1600" dirty="0">
                <a:latin typeface="楷体" panose="02010609060101010101" charset="-122"/>
              </a:rPr>
              <a:t>“</a:t>
            </a:r>
            <a:r>
              <a:rPr lang="zh-CN" altLang="en-US" sz="1600" dirty="0"/>
              <a:t>各学科工作小组</a:t>
            </a:r>
            <a:r>
              <a:rPr lang="zh-CN" altLang="en-US" sz="1600" dirty="0">
                <a:latin typeface="楷体" panose="02010609060101010101" charset="-122"/>
              </a:rPr>
              <a:t>”</a:t>
            </a:r>
            <a:r>
              <a:rPr lang="zh-CN" altLang="en-US" sz="1600" dirty="0"/>
              <a:t>对征集上来的资源进行审查、分类的依据。此外，明确评价标准有利于保证资源的质量。</a:t>
            </a:r>
            <a:endParaRPr lang="zh-CN" altLang="en-US" sz="1600" dirty="0"/>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教育信息资源建设的具体步骤</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374848" y="555526"/>
            <a:ext cx="8229600" cy="350996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en-US" altLang="zh-CN" sz="1600" dirty="0"/>
              <a:t>4</a:t>
            </a:r>
            <a:r>
              <a:rPr lang="zh-CN" altLang="en-US" sz="1600" dirty="0"/>
              <a:t>、资源建设培训：</a:t>
            </a:r>
            <a:endParaRPr lang="en-US" altLang="zh-CN" sz="1600" dirty="0"/>
          </a:p>
          <a:p>
            <a:pPr indent="0">
              <a:lnSpc>
                <a:spcPct val="114000"/>
              </a:lnSpc>
              <a:buNone/>
            </a:pPr>
            <a:r>
              <a:rPr lang="zh-CN" altLang="en-US" sz="1600" dirty="0"/>
              <a:t>       对资源建设有关人员（如老师、技术组人员）进行有针对性的培训，使各部分人员掌握工作的技术细节，明确资源建设项目的目的、任务和整体实施计划等。</a:t>
            </a:r>
            <a:endParaRPr lang="zh-CN" altLang="en-US" sz="1600" dirty="0"/>
          </a:p>
          <a:p>
            <a:pPr indent="467995">
              <a:lnSpc>
                <a:spcPct val="114000"/>
              </a:lnSpc>
            </a:pPr>
            <a:r>
              <a:rPr lang="en-US" altLang="zh-CN" sz="1600" dirty="0"/>
              <a:t>5</a:t>
            </a:r>
            <a:r>
              <a:rPr lang="zh-CN" altLang="en-US" sz="1600" dirty="0"/>
              <a:t>、资源征集：</a:t>
            </a:r>
            <a:endParaRPr lang="en-US" altLang="zh-CN" sz="1600" dirty="0"/>
          </a:p>
          <a:p>
            <a:pPr indent="0">
              <a:lnSpc>
                <a:spcPct val="114000"/>
              </a:lnSpc>
              <a:buNone/>
            </a:pPr>
            <a:r>
              <a:rPr lang="zh-CN" altLang="en-US" sz="1600" dirty="0"/>
              <a:t>       分配资源征集任务，并向各个部门下发。在任务分配时要考虑到各个地区、各个学校和任课教师的长处与特色，尽可能最大限度的发挥其优势，保证资源征集的完善与成功。</a:t>
            </a:r>
            <a:endParaRPr lang="zh-CN" altLang="en-US" sz="1600" dirty="0"/>
          </a:p>
          <a:p>
            <a:pPr indent="467995">
              <a:lnSpc>
                <a:spcPct val="114000"/>
              </a:lnSpc>
            </a:pPr>
            <a:r>
              <a:rPr lang="en-US" altLang="zh-CN" sz="1600" dirty="0"/>
              <a:t>6</a:t>
            </a:r>
            <a:r>
              <a:rPr lang="zh-CN" altLang="en-US" sz="1600" dirty="0"/>
              <a:t>、资源审核：</a:t>
            </a:r>
            <a:endParaRPr lang="en-US" altLang="zh-CN" sz="1600" dirty="0"/>
          </a:p>
          <a:p>
            <a:pPr indent="0">
              <a:lnSpc>
                <a:spcPct val="114000"/>
              </a:lnSpc>
              <a:buNone/>
            </a:pPr>
            <a:r>
              <a:rPr lang="zh-CN" altLang="en-US" sz="1600" dirty="0"/>
              <a:t>       由资源建设领导小组组织资源建设专家组及各学科工作小组、技术小组按照已定的</a:t>
            </a:r>
            <a:r>
              <a:rPr lang="zh-CN" altLang="en-US" sz="1600" dirty="0">
                <a:latin typeface="楷体" panose="02010609060101010101" charset="-122"/>
              </a:rPr>
              <a:t>“</a:t>
            </a:r>
            <a:r>
              <a:rPr lang="zh-CN" altLang="en-US" sz="1600" dirty="0"/>
              <a:t>资源评价指标</a:t>
            </a:r>
            <a:r>
              <a:rPr lang="zh-CN" altLang="en-US" sz="1600" dirty="0">
                <a:latin typeface="楷体" panose="02010609060101010101" charset="-122"/>
              </a:rPr>
              <a:t>”</a:t>
            </a:r>
            <a:r>
              <a:rPr lang="zh-CN" altLang="en-US" sz="1600" dirty="0"/>
              <a:t>对征集到的资源进行审核、筛选、优化、整合并确定资源的等级和价格。</a:t>
            </a:r>
            <a:endParaRPr lang="zh-CN" altLang="en-US" sz="1600" dirty="0"/>
          </a:p>
          <a:p>
            <a:pPr indent="467995">
              <a:lnSpc>
                <a:spcPct val="114000"/>
              </a:lnSpc>
            </a:pPr>
            <a:r>
              <a:rPr lang="en-US" altLang="zh-CN" sz="1600" dirty="0"/>
              <a:t>7</a:t>
            </a:r>
            <a:r>
              <a:rPr lang="zh-CN" altLang="en-US" sz="1600" dirty="0"/>
              <a:t>、资源入库：</a:t>
            </a:r>
            <a:endParaRPr lang="en-US" altLang="zh-CN" sz="1600" dirty="0"/>
          </a:p>
          <a:p>
            <a:pPr indent="0">
              <a:lnSpc>
                <a:spcPct val="114000"/>
              </a:lnSpc>
              <a:buNone/>
            </a:pPr>
            <a:r>
              <a:rPr lang="zh-CN" altLang="en-US" sz="1600" dirty="0"/>
              <a:t>       利用计算机网络技术，批量或单个将资源存入数据库中，在入库时要对资源的所有属性进行预校验，确保资源库中数据的精确性。</a:t>
            </a:r>
            <a:endParaRPr lang="zh-TW" altLang="en-US" sz="1600" dirty="0"/>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我国网络教育技术标准体系</a:t>
              </a:r>
              <a:r>
                <a:rPr lang="zh-TW" altLang="en-US" sz="2400" dirty="0">
                  <a:solidFill>
                    <a:srgbClr val="C00000"/>
                  </a:solidFill>
                  <a:latin typeface="+mn-lt"/>
                  <a:ea typeface="+mn-ea"/>
                  <a:cs typeface="+mn-ea"/>
                </a:rPr>
                <a:t>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465687" y="113159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教育部领导敏锐地意识到制订我国</a:t>
            </a:r>
            <a:r>
              <a:rPr lang="zh-CN" altLang="en-US" sz="2000" dirty="0">
                <a:solidFill>
                  <a:srgbClr val="C00000"/>
                </a:solidFill>
              </a:rPr>
              <a:t>网络教育技术标准</a:t>
            </a:r>
            <a:r>
              <a:rPr lang="zh-CN" altLang="en-US" sz="2000" dirty="0"/>
              <a:t>的重要性和迫切性，于</a:t>
            </a:r>
            <a:r>
              <a:rPr lang="en-US" altLang="zh-CN" sz="2000" dirty="0"/>
              <a:t>2000</a:t>
            </a:r>
            <a:r>
              <a:rPr lang="zh-CN" altLang="en-US" sz="2000" dirty="0"/>
              <a:t>年</a:t>
            </a:r>
            <a:r>
              <a:rPr lang="en-US" altLang="zh-CN" sz="2000" dirty="0"/>
              <a:t>10</a:t>
            </a:r>
            <a:r>
              <a:rPr lang="zh-CN" altLang="en-US" sz="2000" dirty="0"/>
              <a:t>月指令科技司组织力量研制现代远程教育技术标准，并且于</a:t>
            </a:r>
            <a:r>
              <a:rPr lang="en-US" altLang="zh-CN" sz="2000" dirty="0"/>
              <a:t>2001</a:t>
            </a:r>
            <a:r>
              <a:rPr lang="zh-CN" altLang="en-US" sz="2000" dirty="0"/>
              <a:t>年初成立了现代远程教育技术标准化委员会，</a:t>
            </a:r>
            <a:r>
              <a:rPr lang="en-US" altLang="zh-CN" sz="2000" dirty="0"/>
              <a:t>2002</a:t>
            </a:r>
            <a:r>
              <a:rPr lang="zh-CN" altLang="en-US" sz="2000" dirty="0"/>
              <a:t>年初更名为教育部教育信息化技术标准委员会，</a:t>
            </a:r>
            <a:r>
              <a:rPr lang="en-US" altLang="zh-CN" sz="2000" dirty="0"/>
              <a:t>2002</a:t>
            </a:r>
            <a:r>
              <a:rPr lang="zh-CN" altLang="en-US" sz="2000" dirty="0"/>
              <a:t>年经国家标准化管理委员会批准成为全国信息技术标准化技术委员会教育技术分技术委员会（以下简称</a:t>
            </a:r>
            <a:r>
              <a:rPr lang="zh-CN" altLang="en-US" sz="2000" dirty="0">
                <a:latin typeface="楷体" panose="02010609060101010101" charset="-122"/>
              </a:rPr>
              <a:t>“</a:t>
            </a:r>
            <a:r>
              <a:rPr lang="zh-CN" altLang="en-US" sz="2000" dirty="0"/>
              <a:t>标委会</a:t>
            </a:r>
            <a:r>
              <a:rPr lang="zh-CN" altLang="en-US" sz="2000" dirty="0">
                <a:latin typeface="楷体" panose="02010609060101010101" charset="-122"/>
              </a:rPr>
              <a:t>”</a:t>
            </a:r>
            <a:r>
              <a:rPr lang="zh-CN" altLang="en-US" sz="2000" dirty="0"/>
              <a:t>），授权承担教育技术相关标准的研制、认证和应用推广工作。</a:t>
            </a:r>
            <a:r>
              <a:rPr lang="zh-TW" altLang="en-US" sz="2000" dirty="0"/>
              <a:t> </a:t>
            </a:r>
            <a:endParaRPr lang="zh-TW" altLang="en-US" sz="2000" dirty="0"/>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我国网络教育技术标准体系</a:t>
              </a:r>
              <a:r>
                <a:rPr lang="zh-TW" altLang="en-US" sz="2400" dirty="0">
                  <a:solidFill>
                    <a:srgbClr val="C00000"/>
                  </a:solidFill>
                  <a:latin typeface="+mn-lt"/>
                  <a:ea typeface="+mn-ea"/>
                  <a:cs typeface="+mn-ea"/>
                </a:rPr>
                <a:t>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468313" y="1491854"/>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我国的</a:t>
            </a:r>
            <a:r>
              <a:rPr lang="en-US" altLang="zh-CN" sz="2000" dirty="0">
                <a:solidFill>
                  <a:srgbClr val="C00000"/>
                </a:solidFill>
              </a:rPr>
              <a:t>CELTS</a:t>
            </a:r>
            <a:r>
              <a:rPr lang="zh-CN" altLang="en-US" sz="2000" dirty="0">
                <a:solidFill>
                  <a:srgbClr val="C00000"/>
                </a:solidFill>
              </a:rPr>
              <a:t>标准体系</a:t>
            </a:r>
            <a:r>
              <a:rPr lang="zh-CN" altLang="en-US" sz="2000" dirty="0"/>
              <a:t>目前包括</a:t>
            </a:r>
            <a:r>
              <a:rPr lang="en-US" altLang="zh-CN" sz="2000" dirty="0"/>
              <a:t>28</a:t>
            </a:r>
            <a:r>
              <a:rPr lang="zh-CN" altLang="en-US" sz="2000" dirty="0"/>
              <a:t>个项目，根据各项子标准的作用范围又分为通用规范与专用规范两大类：通用类规范具有广泛的适用面，给标准用户留有较多的发展余地，允许他们在遵从统一的基本框架下选择及改制一些数据项目；专用规范是针对某一特定领域的，具有更强的约束力。</a:t>
            </a:r>
            <a:r>
              <a:rPr lang="zh-TW" altLang="en-US" sz="2000" dirty="0"/>
              <a:t> </a:t>
            </a:r>
            <a:endParaRPr lang="zh-TW" altLang="en-US" sz="2000" dirty="0"/>
          </a:p>
        </p:txBody>
      </p:sp>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教育资源库的建设观念 </a:t>
              </a:r>
              <a:r>
                <a:rPr lang="zh-TW" altLang="en-US" sz="2400" dirty="0">
                  <a:solidFill>
                    <a:srgbClr val="C00000"/>
                  </a:solidFill>
                  <a:latin typeface="+mn-lt"/>
                  <a:ea typeface="+mn-ea"/>
                  <a:cs typeface="+mn-ea"/>
                </a:rPr>
                <a:t>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1367632" y="987574"/>
            <a:ext cx="5256212"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latin typeface="宋体" panose="02010600030101010101" pitchFamily="2" charset="-122"/>
              </a:rPr>
              <a:t>需求观</a:t>
            </a:r>
            <a:r>
              <a:rPr lang="zh-CN" altLang="en-US" sz="2400" dirty="0"/>
              <a:t> </a:t>
            </a:r>
            <a:endParaRPr lang="zh-CN" altLang="en-US" sz="2400" dirty="0"/>
          </a:p>
          <a:p>
            <a:r>
              <a:rPr lang="zh-CN" altLang="en-US" sz="2400" dirty="0">
                <a:latin typeface="宋体" panose="02010600030101010101" pitchFamily="2" charset="-122"/>
              </a:rPr>
              <a:t>系统观</a:t>
            </a:r>
            <a:r>
              <a:rPr lang="zh-CN" altLang="en-US" sz="2400" dirty="0"/>
              <a:t> </a:t>
            </a:r>
            <a:endParaRPr lang="zh-CN" altLang="en-US" sz="2400" dirty="0"/>
          </a:p>
          <a:p>
            <a:r>
              <a:rPr lang="zh-CN" altLang="en-US" sz="2400" dirty="0">
                <a:latin typeface="宋体" panose="02010600030101010101" pitchFamily="2" charset="-122"/>
              </a:rPr>
              <a:t>规范观</a:t>
            </a:r>
            <a:r>
              <a:rPr lang="zh-CN" altLang="en-US" sz="2400" dirty="0"/>
              <a:t> </a:t>
            </a:r>
            <a:endParaRPr lang="zh-CN" altLang="en-US" sz="2400" dirty="0"/>
          </a:p>
          <a:p>
            <a:r>
              <a:rPr lang="zh-CN" altLang="en-US" sz="2400" dirty="0">
                <a:latin typeface="宋体" panose="02010600030101010101" pitchFamily="2" charset="-122"/>
              </a:rPr>
              <a:t>开放观</a:t>
            </a:r>
            <a:r>
              <a:rPr lang="zh-CN" altLang="en-US" sz="2400" dirty="0"/>
              <a:t> </a:t>
            </a:r>
            <a:endParaRPr lang="zh-CN" altLang="en-US" sz="2400" dirty="0"/>
          </a:p>
          <a:p>
            <a:r>
              <a:rPr lang="zh-CN" altLang="en-US" sz="2400" dirty="0">
                <a:latin typeface="宋体" panose="02010600030101010101" pitchFamily="2" charset="-122"/>
              </a:rPr>
              <a:t>动态平衡观</a:t>
            </a:r>
            <a:r>
              <a:rPr lang="zh-CN" altLang="en-US" sz="2400" dirty="0"/>
              <a:t> </a:t>
            </a:r>
            <a:endParaRPr lang="zh-CN" altLang="en-US" sz="2400" dirty="0"/>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需求观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431540" y="1241276"/>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latin typeface="宋体" panose="02010600030101010101" pitchFamily="2" charset="-122"/>
              </a:rPr>
              <a:t>建设教育信息资源库的</a:t>
            </a:r>
            <a:r>
              <a:rPr lang="zh-CN" altLang="en-US" sz="2000" dirty="0">
                <a:solidFill>
                  <a:srgbClr val="C00000"/>
                </a:solidFill>
                <a:latin typeface="宋体" panose="02010600030101010101" pitchFamily="2" charset="-122"/>
              </a:rPr>
              <a:t>目的</a:t>
            </a:r>
            <a:r>
              <a:rPr lang="zh-CN" altLang="en-US" sz="2000" dirty="0">
                <a:latin typeface="宋体" panose="02010600030101010101" pitchFamily="2" charset="-122"/>
              </a:rPr>
              <a:t>是要为教育服务，因而无论在内容还是功能上都应充分考虑教育的需求，使学生、教师和其他教育工作者能方便及时的获取所需信息，具有可利用性。在了解用户需求的基础上，必须进行反需求分析，即结合实际情况，从更加专业的角度对用户提供的需求信息进行科学的分析和表述。</a:t>
            </a:r>
            <a:r>
              <a:rPr lang="zh-CN" altLang="en-US" sz="2000" dirty="0"/>
              <a:t> </a:t>
            </a:r>
            <a:endParaRPr lang="zh-CN" altLang="en-US" sz="2000" dirty="0"/>
          </a:p>
        </p:txBody>
      </p:sp>
    </p:spTree>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系统观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302840" y="116926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latin typeface="宋体" panose="02010600030101010101" pitchFamily="2" charset="-122"/>
              </a:rPr>
              <a:t>资源库建设是一个</a:t>
            </a:r>
            <a:r>
              <a:rPr lang="zh-CN" altLang="en-US" sz="2000" dirty="0">
                <a:solidFill>
                  <a:srgbClr val="C00000"/>
                </a:solidFill>
                <a:latin typeface="宋体" panose="02010600030101010101" pitchFamily="2" charset="-122"/>
              </a:rPr>
              <a:t>系统工程</a:t>
            </a:r>
            <a:r>
              <a:rPr lang="zh-CN" altLang="en-US" sz="2000" dirty="0">
                <a:latin typeface="宋体" panose="02010600030101010101" pitchFamily="2" charset="-122"/>
              </a:rPr>
              <a:t>，教育作为一项国家事业，要综合政策法规、硬件配置、人力统筹等来考虑各个因素之间的复杂关系，因而决定了教育信息资源建设的系统性。不仅要处理信息资源库系统的各个子模块之间的结构关系，更要正确处理与教育这个大系统中其它子系统之间的关系，只有真正实现了这种协调的发展，教育信息资源才能被高效地利用起来，这是避免重复建设而浪费资源的必要因素。</a:t>
            </a:r>
            <a:r>
              <a:rPr lang="zh-CN" altLang="en-US" sz="2000" dirty="0"/>
              <a:t> </a:t>
            </a:r>
            <a:endParaRPr lang="zh-CN" altLang="en-US" sz="2000" dirty="0"/>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规范观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302840" y="109726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latin typeface="宋体" panose="02010600030101010101" pitchFamily="2" charset="-122"/>
              </a:rPr>
              <a:t>教育资源的</a:t>
            </a:r>
            <a:r>
              <a:rPr lang="zh-CN" altLang="en-US" sz="2000" dirty="0">
                <a:solidFill>
                  <a:srgbClr val="C00000"/>
                </a:solidFill>
                <a:latin typeface="宋体" panose="02010600030101010101" pitchFamily="2" charset="-122"/>
              </a:rPr>
              <a:t>建设</a:t>
            </a:r>
            <a:r>
              <a:rPr lang="zh-CN" altLang="en-US" sz="2000" dirty="0">
                <a:latin typeface="宋体" panose="02010600030101010101" pitchFamily="2" charset="-122"/>
              </a:rPr>
              <a:t>必须符合教育教学的规律和特点，对学科、年级、资源种类、文件格式等进行定义时要根据统一的规范标准，符合国家教育部现代远程教育办公室颁布的</a:t>
            </a:r>
            <a:r>
              <a:rPr lang="en-US" altLang="zh-CN" sz="2000" dirty="0">
                <a:latin typeface="宋体" panose="02010600030101010101" pitchFamily="2" charset="-122"/>
              </a:rPr>
              <a:t>《</a:t>
            </a:r>
            <a:r>
              <a:rPr lang="zh-CN" altLang="en-US" sz="2000" dirty="0">
                <a:latin typeface="宋体" panose="02010600030101010101" pitchFamily="2" charset="-122"/>
              </a:rPr>
              <a:t>现代远程教育资源建设规范</a:t>
            </a:r>
            <a:r>
              <a:rPr lang="en-US" altLang="zh-CN" sz="2000" dirty="0">
                <a:latin typeface="宋体" panose="02010600030101010101" pitchFamily="2" charset="-122"/>
              </a:rPr>
              <a:t>》</a:t>
            </a:r>
            <a:r>
              <a:rPr lang="zh-CN" altLang="en-US" sz="2000" dirty="0">
                <a:latin typeface="宋体" panose="02010600030101010101" pitchFamily="2" charset="-122"/>
              </a:rPr>
              <a:t>。由于我国幅员辽阔，各地区教育水平发展不一致，因而在进行信息资源建设方面必然存在差异，只有制定统一的资源标准，才能使国家在进行资源统筹、各地区在进行资源交流与共享时具有可行性，并能与世界接轨。</a:t>
            </a:r>
            <a:r>
              <a:rPr lang="zh-CN" altLang="en-US" sz="2000" dirty="0"/>
              <a:t> </a:t>
            </a:r>
            <a:endParaRPr lang="zh-CN" altLang="en-US" sz="2000" dirty="0"/>
          </a:p>
        </p:txBody>
      </p:sp>
    </p:spTree>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开放观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395536" y="1025252"/>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114000"/>
              </a:lnSpc>
            </a:pPr>
            <a:r>
              <a:rPr lang="zh-CN" altLang="en-US" sz="2000" dirty="0"/>
              <a:t>知识经济是世界一体化的经济，资源的开放观是从地区到全球，从微观到宏观，从局部到整体，在不同层次上都要确立的一种基本观点。我国地区差别大，资源组合错位，地区间的教育资源具有很强的互补性和动态交流的必然性。从</a:t>
            </a:r>
            <a:r>
              <a:rPr lang="zh-CN" altLang="en-US" sz="2000" dirty="0">
                <a:solidFill>
                  <a:srgbClr val="C00000"/>
                </a:solidFill>
              </a:rPr>
              <a:t>经济行为</a:t>
            </a:r>
            <a:r>
              <a:rPr lang="zh-CN" altLang="en-US" sz="2000" dirty="0"/>
              <a:t>的角度，信息的获取必须支付一定的费用，因而资源的开放并不是完全的免费开放，要采取必要的商业流通手段，实现一种公平的开放，当然教育信息也不例外，这是我国教育产业化的必要途径。目前出现的电子商务，为教育信息的商业流通提供了必要的技术基础。</a:t>
            </a:r>
            <a:endParaRPr lang="zh-CN" altLang="en-US" sz="2000" dirty="0"/>
          </a:p>
        </p:txBody>
      </p:sp>
    </p:spTree>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动态平衡观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431540"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114000"/>
              </a:lnSpc>
            </a:pPr>
            <a:r>
              <a:rPr lang="zh-CN" altLang="en-US" sz="2000" dirty="0"/>
              <a:t>教育资源的建设并不是一步到位，而是一个</a:t>
            </a:r>
            <a:r>
              <a:rPr lang="zh-CN" altLang="en-US" sz="2000" dirty="0">
                <a:latin typeface="楷体" panose="02010609060101010101" charset="-122"/>
              </a:rPr>
              <a:t>“</a:t>
            </a:r>
            <a:r>
              <a:rPr lang="zh-CN" altLang="en-US" sz="2000" dirty="0"/>
              <a:t>缺失</a:t>
            </a:r>
            <a:r>
              <a:rPr lang="en-US" altLang="zh-CN" sz="2000" dirty="0">
                <a:latin typeface="楷体" panose="02010609060101010101" charset="-122"/>
              </a:rPr>
              <a:t>——</a:t>
            </a:r>
            <a:r>
              <a:rPr lang="zh-CN" altLang="en-US" sz="2000" dirty="0"/>
              <a:t>供给</a:t>
            </a:r>
            <a:r>
              <a:rPr lang="en-US" altLang="zh-CN" sz="2000" dirty="0">
                <a:latin typeface="楷体" panose="02010609060101010101" charset="-122"/>
              </a:rPr>
              <a:t>——</a:t>
            </a:r>
            <a:r>
              <a:rPr lang="zh-CN" altLang="en-US" sz="2000" dirty="0"/>
              <a:t>平衡</a:t>
            </a:r>
            <a:r>
              <a:rPr lang="en-US" altLang="zh-CN" sz="2000" dirty="0">
                <a:latin typeface="楷体" panose="02010609060101010101" charset="-122"/>
              </a:rPr>
              <a:t>——</a:t>
            </a:r>
            <a:r>
              <a:rPr lang="zh-CN" altLang="en-US" sz="2000" dirty="0"/>
              <a:t>缺失</a:t>
            </a:r>
            <a:r>
              <a:rPr lang="en-US" altLang="zh-CN" sz="2000" dirty="0">
                <a:latin typeface="楷体" panose="02010609060101010101" charset="-122"/>
              </a:rPr>
              <a:t>——</a:t>
            </a:r>
            <a:r>
              <a:rPr lang="zh-CN" altLang="en-US" sz="2000" dirty="0"/>
              <a:t>供给</a:t>
            </a:r>
            <a:r>
              <a:rPr lang="en-US" altLang="zh-CN" sz="2000" dirty="0">
                <a:latin typeface="楷体" panose="02010609060101010101" charset="-122"/>
              </a:rPr>
              <a:t>……”</a:t>
            </a:r>
            <a:r>
              <a:rPr lang="zh-CN" altLang="en-US" sz="2000" dirty="0"/>
              <a:t>不断</a:t>
            </a:r>
            <a:r>
              <a:rPr lang="zh-CN" altLang="en-US" sz="2000" dirty="0">
                <a:solidFill>
                  <a:srgbClr val="C00000"/>
                </a:solidFill>
              </a:rPr>
              <a:t>循环</a:t>
            </a:r>
            <a:r>
              <a:rPr lang="zh-CN" altLang="en-US" sz="2000" dirty="0"/>
              <a:t>的动态过程，它和整个教育的发展是相辅相成的。随着教育水平的提高和教育需求的不断增加，教育信息资源库的功能和内容应该不断的完善和更新，以适应时代发展的要求。</a:t>
            </a:r>
            <a:endParaRPr lang="zh-CN" altLang="en-US" sz="2000" dirty="0"/>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3456384" cy="578162"/>
            <a:chOff x="323528" y="0"/>
            <a:chExt cx="3456384" cy="578162"/>
          </a:xfrm>
        </p:grpSpPr>
        <p:sp>
          <p:nvSpPr>
            <p:cNvPr id="25" name="TextBox 86"/>
            <p:cNvSpPr txBox="1"/>
            <p:nvPr/>
          </p:nvSpPr>
          <p:spPr>
            <a:xfrm>
              <a:off x="576196" y="58248"/>
              <a:ext cx="3203716" cy="461665"/>
            </a:xfrm>
            <a:prstGeom prst="rect">
              <a:avLst/>
            </a:prstGeom>
            <a:noFill/>
          </p:spPr>
          <p:txBody>
            <a:bodyPr wrap="square" rtlCol="0">
              <a:spAutoFit/>
            </a:bodyPr>
            <a:lstStyle/>
            <a:p>
              <a:pPr algn="dist"/>
              <a:r>
                <a:rPr lang="zh-CN" altLang="en-US" sz="2400" dirty="0">
                  <a:solidFill>
                    <a:srgbClr val="C00000"/>
                  </a:solidFill>
                  <a:latin typeface="+mn-lt"/>
                  <a:ea typeface="+mn-ea"/>
                  <a:cs typeface="+mn-ea"/>
                  <a:sym typeface="+mn-lt"/>
                </a:rPr>
                <a:t>远程教育资源的定义</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ectangle 3"/>
          <p:cNvSpPr txBox="1">
            <a:spLocks noChangeArrowheads="1"/>
          </p:cNvSpPr>
          <p:nvPr/>
        </p:nvSpPr>
        <p:spPr>
          <a:xfrm>
            <a:off x="611560" y="915566"/>
            <a:ext cx="7772400" cy="32575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是教育资源的一个</a:t>
            </a:r>
            <a:r>
              <a:rPr lang="zh-CN" altLang="en-US" sz="2400" dirty="0">
                <a:solidFill>
                  <a:srgbClr val="C00000"/>
                </a:solidFill>
              </a:rPr>
              <a:t>子范畴</a:t>
            </a:r>
            <a:endParaRPr lang="zh-CN" altLang="en-US" sz="2400" dirty="0">
              <a:solidFill>
                <a:srgbClr val="C00000"/>
              </a:solidFill>
            </a:endParaRPr>
          </a:p>
          <a:p>
            <a:pPr indent="467995">
              <a:lnSpc>
                <a:spcPct val="114000"/>
              </a:lnSpc>
            </a:pPr>
            <a:r>
              <a:rPr lang="zh-CN" altLang="en-US" sz="2400" dirty="0"/>
              <a:t>是泛指一切便于远程学习、教学、及管理的资源总称</a:t>
            </a:r>
            <a:endParaRPr lang="zh-CN" altLang="en-US" sz="2400" dirty="0"/>
          </a:p>
          <a:p>
            <a:pPr indent="467995">
              <a:lnSpc>
                <a:spcPct val="114000"/>
              </a:lnSpc>
            </a:pPr>
            <a:r>
              <a:rPr lang="zh-CN" altLang="en-US" sz="2400" dirty="0"/>
              <a:t>现代远程教育资源特指实施现代远程教育所涉及的资源总称</a:t>
            </a:r>
            <a:endParaRPr lang="zh-CN" altLang="en-US" sz="2400" dirty="0"/>
          </a:p>
          <a:p>
            <a:pPr indent="467995">
              <a:lnSpc>
                <a:spcPct val="114000"/>
              </a:lnSpc>
            </a:pPr>
            <a:r>
              <a:rPr lang="zh-CN" altLang="en-US" sz="2400" dirty="0"/>
              <a:t>狭义地理解，一般指</a:t>
            </a:r>
            <a:r>
              <a:rPr lang="zh-CN" altLang="en-US" sz="2400" dirty="0">
                <a:solidFill>
                  <a:srgbClr val="C00000"/>
                </a:solidFill>
              </a:rPr>
              <a:t>网络学习</a:t>
            </a:r>
            <a:r>
              <a:rPr lang="zh-CN" altLang="en-US" sz="2400" dirty="0"/>
              <a:t>、网络教学中所涉及的数字化形式的学习材料，如网络课件、网络课程、专题学习网站、学习资源库等。</a:t>
            </a:r>
            <a:endParaRPr lang="zh-CN" altLang="en-US" sz="2400" dirty="0"/>
          </a:p>
        </p:txBody>
      </p:sp>
    </p:spTree>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教育资源库系统的设计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454254" y="987574"/>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114000"/>
              </a:lnSpc>
            </a:pPr>
            <a:r>
              <a:rPr lang="zh-CN" altLang="en-US" sz="2000" dirty="0"/>
              <a:t>根据信息资源自身的性质，教育资源库属于教育信息类型的最高级别，它不是资源的简单集合，而是以一定的教育教学理论为指导，遵循国家颁布的标准化规范，经过周密的设计而开发出的复杂性</a:t>
            </a:r>
            <a:r>
              <a:rPr lang="zh-CN" altLang="en-US" sz="2000" dirty="0">
                <a:solidFill>
                  <a:srgbClr val="C00000"/>
                </a:solidFill>
              </a:rPr>
              <a:t>系统</a:t>
            </a:r>
            <a:r>
              <a:rPr lang="zh-CN" altLang="en-US" sz="2000" dirty="0"/>
              <a:t>。主要应包括以下功能模块：</a:t>
            </a:r>
            <a:endParaRPr lang="zh-CN" altLang="en-US" sz="2000" dirty="0"/>
          </a:p>
          <a:p>
            <a:pPr indent="467995" algn="just">
              <a:lnSpc>
                <a:spcPct val="114000"/>
              </a:lnSpc>
            </a:pPr>
            <a:r>
              <a:rPr lang="zh-CN" altLang="en-US" sz="2000" dirty="0">
                <a:latin typeface="宋体" panose="02010600030101010101" pitchFamily="2" charset="-122"/>
              </a:rPr>
              <a:t>教育资源库系统的组成模块</a:t>
            </a:r>
            <a:r>
              <a:rPr lang="zh-CN" altLang="en-US" sz="2000" dirty="0"/>
              <a:t> </a:t>
            </a:r>
            <a:endParaRPr lang="zh-CN" altLang="en-US" sz="2000" dirty="0"/>
          </a:p>
          <a:p>
            <a:pPr indent="467995" algn="just">
              <a:lnSpc>
                <a:spcPct val="114000"/>
              </a:lnSpc>
            </a:pPr>
            <a:r>
              <a:rPr lang="zh-CN" altLang="en-US" sz="2000" dirty="0">
                <a:latin typeface="宋体" panose="02010600030101010101" pitchFamily="2" charset="-122"/>
              </a:rPr>
              <a:t>教育资源库系统的结构框架</a:t>
            </a:r>
            <a:r>
              <a:rPr lang="zh-CN" altLang="en-US" sz="2000" dirty="0"/>
              <a:t> </a:t>
            </a:r>
            <a:endParaRPr lang="zh-CN" altLang="en-US" sz="2000" dirty="0"/>
          </a:p>
        </p:txBody>
      </p:sp>
    </p:spTree>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p:nvPr/>
        </p:nvGrpSpPr>
        <p:grpSpPr>
          <a:xfrm rot="16200000">
            <a:off x="3203374" y="-1118666"/>
            <a:ext cx="2737254" cy="8064897"/>
            <a:chOff x="2838056" y="1250264"/>
            <a:chExt cx="5918683" cy="4735020"/>
          </a:xfrm>
        </p:grpSpPr>
        <p:sp>
          <p:nvSpPr>
            <p:cNvPr id="11" name="Rectangle 49"/>
            <p:cNvSpPr/>
            <p:nvPr/>
          </p:nvSpPr>
          <p:spPr bwMode="auto">
            <a:xfrm>
              <a:off x="6349091" y="4836487"/>
              <a:ext cx="1819793" cy="1148797"/>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2" name="Rectangle 50"/>
            <p:cNvSpPr/>
            <p:nvPr/>
          </p:nvSpPr>
          <p:spPr bwMode="auto">
            <a:xfrm>
              <a:off x="3868940" y="3816551"/>
              <a:ext cx="1380701" cy="172731"/>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3" name="Freeform: Shape 51"/>
            <p:cNvSpPr/>
            <p:nvPr/>
          </p:nvSpPr>
          <p:spPr bwMode="auto">
            <a:xfrm>
              <a:off x="5249642" y="3816551"/>
              <a:ext cx="1099447" cy="2168733"/>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4" name="Oval 52"/>
            <p:cNvSpPr/>
            <p:nvPr/>
          </p:nvSpPr>
          <p:spPr>
            <a:xfrm flipH="1">
              <a:off x="7607940" y="4836487"/>
              <a:ext cx="1148799" cy="1148797"/>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Oval 48"/>
            <p:cNvSpPr/>
            <p:nvPr/>
          </p:nvSpPr>
          <p:spPr>
            <a:xfrm flipH="1">
              <a:off x="7733289" y="4964175"/>
              <a:ext cx="898106"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Rectangle 43"/>
            <p:cNvSpPr/>
            <p:nvPr/>
          </p:nvSpPr>
          <p:spPr bwMode="auto">
            <a:xfrm>
              <a:off x="6349088" y="3643820"/>
              <a:ext cx="1819791" cy="1148796"/>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7" name="Rectangle 44"/>
            <p:cNvSpPr/>
            <p:nvPr/>
          </p:nvSpPr>
          <p:spPr bwMode="auto">
            <a:xfrm>
              <a:off x="3868940" y="3624629"/>
              <a:ext cx="1380701" cy="178214"/>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8" name="Freeform: Shape 45"/>
            <p:cNvSpPr/>
            <p:nvPr/>
          </p:nvSpPr>
          <p:spPr bwMode="auto">
            <a:xfrm>
              <a:off x="5249642" y="3624629"/>
              <a:ext cx="1099447" cy="1167990"/>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2">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9" name="Oval 46"/>
            <p:cNvSpPr/>
            <p:nvPr/>
          </p:nvSpPr>
          <p:spPr>
            <a:xfrm flipH="1">
              <a:off x="7607942" y="3644301"/>
              <a:ext cx="1148797" cy="1148796"/>
            </a:xfrm>
            <a:prstGeom prst="ellipse">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Oval 42"/>
            <p:cNvSpPr/>
            <p:nvPr/>
          </p:nvSpPr>
          <p:spPr>
            <a:xfrm flipH="1">
              <a:off x="7733289" y="3766345"/>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Rectangle 37"/>
            <p:cNvSpPr/>
            <p:nvPr/>
          </p:nvSpPr>
          <p:spPr bwMode="auto">
            <a:xfrm>
              <a:off x="6349088" y="2448413"/>
              <a:ext cx="1819791" cy="1146055"/>
            </a:xfrm>
            <a:prstGeom prst="rect">
              <a:avLst/>
            </a:pr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22" name="Rectangle 38"/>
            <p:cNvSpPr/>
            <p:nvPr/>
          </p:nvSpPr>
          <p:spPr bwMode="auto">
            <a:xfrm>
              <a:off x="3868940" y="3438190"/>
              <a:ext cx="1380701" cy="172731"/>
            </a:xfrm>
            <a:prstGeom prst="rect">
              <a:avLst/>
            </a:prstGeom>
            <a:solidFill>
              <a:srgbClr val="595959"/>
            </a:solidFill>
            <a:ln>
              <a:noFill/>
            </a:ln>
          </p:spPr>
          <p:txBody>
            <a:bodyPr anchor="ctr"/>
            <a:lstStyle/>
            <a:p>
              <a:pPr algn="ctr"/>
              <a:endParaRPr>
                <a:latin typeface="+mn-lt"/>
                <a:ea typeface="+mn-ea"/>
                <a:cs typeface="+mn-ea"/>
                <a:sym typeface="+mn-lt"/>
              </a:endParaRPr>
            </a:p>
          </p:txBody>
        </p:sp>
        <p:sp>
          <p:nvSpPr>
            <p:cNvPr id="23" name="Freeform: Shape 39"/>
            <p:cNvSpPr/>
            <p:nvPr/>
          </p:nvSpPr>
          <p:spPr bwMode="auto">
            <a:xfrm>
              <a:off x="5249642" y="2448413"/>
              <a:ext cx="1099447" cy="1162506"/>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1">
                <a:lumMod val="60000"/>
                <a:lumOff val="40000"/>
                <a:alpha val="82000"/>
              </a:schemeClr>
            </a:solidFill>
            <a:ln>
              <a:noFill/>
            </a:ln>
          </p:spPr>
          <p:txBody>
            <a:bodyPr anchor="ctr"/>
            <a:lstStyle/>
            <a:p>
              <a:pPr algn="ctr"/>
              <a:endParaRPr>
                <a:latin typeface="+mn-lt"/>
                <a:ea typeface="+mn-ea"/>
                <a:cs typeface="+mn-ea"/>
                <a:sym typeface="+mn-lt"/>
              </a:endParaRPr>
            </a:p>
          </p:txBody>
        </p:sp>
        <p:sp>
          <p:nvSpPr>
            <p:cNvPr id="24" name="Oval 40"/>
            <p:cNvSpPr/>
            <p:nvPr/>
          </p:nvSpPr>
          <p:spPr>
            <a:xfrm flipH="1">
              <a:off x="7607942" y="2451998"/>
              <a:ext cx="1148797" cy="11487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Oval 36"/>
            <p:cNvSpPr/>
            <p:nvPr/>
          </p:nvSpPr>
          <p:spPr>
            <a:xfrm flipH="1">
              <a:off x="7733289" y="2570221"/>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31"/>
            <p:cNvSpPr/>
            <p:nvPr/>
          </p:nvSpPr>
          <p:spPr bwMode="auto">
            <a:xfrm>
              <a:off x="6349088" y="1250264"/>
              <a:ext cx="1819791" cy="1148796"/>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7" name="Rectangle 32"/>
            <p:cNvSpPr/>
            <p:nvPr/>
          </p:nvSpPr>
          <p:spPr bwMode="auto">
            <a:xfrm>
              <a:off x="3868940" y="3251748"/>
              <a:ext cx="1380701" cy="172731"/>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8" name="Freeform: Shape 33"/>
            <p:cNvSpPr/>
            <p:nvPr/>
          </p:nvSpPr>
          <p:spPr bwMode="auto">
            <a:xfrm>
              <a:off x="5249642" y="1250264"/>
              <a:ext cx="1099447" cy="2174215"/>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3">
                <a:lumMod val="40000"/>
                <a:lumOff val="60000"/>
                <a:alpha val="82000"/>
              </a:schemeClr>
            </a:solidFill>
            <a:ln>
              <a:noFill/>
            </a:ln>
          </p:spPr>
          <p:txBody>
            <a:bodyPr anchor="ctr"/>
            <a:lstStyle/>
            <a:p>
              <a:pPr algn="ctr"/>
              <a:endParaRPr>
                <a:latin typeface="+mn-lt"/>
                <a:ea typeface="+mn-ea"/>
                <a:cs typeface="+mn-ea"/>
                <a:sym typeface="+mn-lt"/>
              </a:endParaRPr>
            </a:p>
          </p:txBody>
        </p:sp>
        <p:sp>
          <p:nvSpPr>
            <p:cNvPr id="29" name="Oval 34"/>
            <p:cNvSpPr/>
            <p:nvPr/>
          </p:nvSpPr>
          <p:spPr>
            <a:xfrm flipH="1">
              <a:off x="7607942" y="1250264"/>
              <a:ext cx="1148797" cy="1148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Oval 30"/>
            <p:cNvSpPr/>
            <p:nvPr/>
          </p:nvSpPr>
          <p:spPr>
            <a:xfrm flipH="1">
              <a:off x="7733289" y="1372390"/>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Freeform: Shape 27"/>
            <p:cNvSpPr/>
            <p:nvPr/>
          </p:nvSpPr>
          <p:spPr bwMode="auto">
            <a:xfrm rot="5400000" flipH="1">
              <a:off x="2528593" y="3054971"/>
              <a:ext cx="1755662" cy="113673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tx1">
                <a:lumMod val="75000"/>
                <a:lumOff val="25000"/>
              </a:schemeClr>
            </a:solidFill>
            <a:ln>
              <a:noFill/>
            </a:ln>
          </p:spPr>
          <p:txBody>
            <a:bodyPr anchor="ctr"/>
            <a:lstStyle/>
            <a:p>
              <a:pPr algn="ctr"/>
              <a:endParaRPr>
                <a:latin typeface="+mn-lt"/>
                <a:ea typeface="+mn-ea"/>
                <a:cs typeface="+mn-ea"/>
                <a:sym typeface="+mn-lt"/>
              </a:endParaRPr>
            </a:p>
          </p:txBody>
        </p:sp>
        <p:sp>
          <p:nvSpPr>
            <p:cNvPr id="36" name="Freeform: Shape 21"/>
            <p:cNvSpPr/>
            <p:nvPr/>
          </p:nvSpPr>
          <p:spPr bwMode="auto">
            <a:xfrm>
              <a:off x="7919897" y="2729947"/>
              <a:ext cx="542861" cy="566721"/>
            </a:xfrm>
            <a:custGeom>
              <a:avLst/>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37" name="Freeform: Shape 22"/>
            <p:cNvSpPr/>
            <p:nvPr/>
          </p:nvSpPr>
          <p:spPr bwMode="auto">
            <a:xfrm>
              <a:off x="7950031" y="5180796"/>
              <a:ext cx="498633" cy="495179"/>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C11E1E"/>
            </a:solidFill>
            <a:ln>
              <a:noFill/>
            </a:ln>
          </p:spPr>
          <p:txBody>
            <a:bodyPr anchor="ctr"/>
            <a:lstStyle/>
            <a:p>
              <a:pPr algn="ctr"/>
              <a:endParaRPr>
                <a:latin typeface="+mn-lt"/>
                <a:ea typeface="+mn-ea"/>
                <a:cs typeface="+mn-ea"/>
                <a:sym typeface="+mn-lt"/>
              </a:endParaRPr>
            </a:p>
          </p:txBody>
        </p:sp>
        <p:grpSp>
          <p:nvGrpSpPr>
            <p:cNvPr id="38" name="Group 23"/>
            <p:cNvGrpSpPr/>
            <p:nvPr/>
          </p:nvGrpSpPr>
          <p:grpSpPr>
            <a:xfrm>
              <a:off x="7957065" y="1628845"/>
              <a:ext cx="471871" cy="362798"/>
              <a:chOff x="2849564" y="3636963"/>
              <a:chExt cx="315912" cy="242888"/>
            </a:xfrm>
            <a:solidFill>
              <a:schemeClr val="accent3"/>
            </a:solidFill>
          </p:grpSpPr>
          <p:sp>
            <p:nvSpPr>
              <p:cNvPr id="40" name="Freeform: Shape 25"/>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w="9525">
                <a:noFill/>
                <a:round/>
              </a:ln>
            </p:spPr>
            <p:txBody>
              <a:bodyPr anchor="ctr"/>
              <a:lstStyle/>
              <a:p>
                <a:pPr algn="ctr"/>
                <a:endParaRPr>
                  <a:latin typeface="+mn-lt"/>
                  <a:ea typeface="+mn-ea"/>
                  <a:cs typeface="+mn-ea"/>
                  <a:sym typeface="+mn-lt"/>
                </a:endParaRPr>
              </a:p>
            </p:txBody>
          </p:sp>
          <p:sp>
            <p:nvSpPr>
              <p:cNvPr id="41" name="Freeform: Shape 26"/>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w="9525">
                <a:noFill/>
                <a:round/>
              </a:ln>
            </p:spPr>
            <p:txBody>
              <a:bodyPr anchor="ctr"/>
              <a:lstStyle/>
              <a:p>
                <a:pPr algn="ctr"/>
                <a:endParaRPr>
                  <a:latin typeface="+mn-lt"/>
                  <a:ea typeface="+mn-ea"/>
                  <a:cs typeface="+mn-ea"/>
                  <a:sym typeface="+mn-lt"/>
                </a:endParaRPr>
              </a:p>
            </p:txBody>
          </p:sp>
        </p:grpSp>
        <p:sp>
          <p:nvSpPr>
            <p:cNvPr id="39" name="Freeform: Shape 24"/>
            <p:cNvSpPr/>
            <p:nvPr/>
          </p:nvSpPr>
          <p:spPr>
            <a:xfrm>
              <a:off x="7952754" y="3994423"/>
              <a:ext cx="478284" cy="448409"/>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BD1A1A"/>
            </a:solidFill>
            <a:ln w="12700" cap="flat">
              <a:noFill/>
              <a:miter lim="400000"/>
            </a:ln>
            <a:effectLst/>
          </p:spPr>
          <p:txBody>
            <a:bodyPr anchor="ctr"/>
            <a:lstStyle/>
            <a:p>
              <a:pPr algn="ctr"/>
              <a:endParaRPr>
                <a:latin typeface="+mn-lt"/>
                <a:ea typeface="+mn-ea"/>
                <a:cs typeface="+mn-ea"/>
                <a:sym typeface="+mn-lt"/>
              </a:endParaRPr>
            </a:p>
          </p:txBody>
        </p:sp>
      </p:grpSp>
      <p:sp>
        <p:nvSpPr>
          <p:cNvPr id="47" name="Rectangle 5"/>
          <p:cNvSpPr>
            <a:spLocks noChangeArrowheads="1"/>
          </p:cNvSpPr>
          <p:nvPr/>
        </p:nvSpPr>
        <p:spPr bwMode="auto">
          <a:xfrm>
            <a:off x="1537762" y="4410566"/>
            <a:ext cx="6840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spcAft>
                <a:spcPct val="0"/>
              </a:spcAft>
              <a:buFontTx/>
              <a:buNone/>
            </a:pPr>
            <a:r>
              <a:rPr lang="zh-CN" altLang="en-US" sz="2400" dirty="0">
                <a:solidFill>
                  <a:srgbClr val="C00000"/>
                </a:solidFill>
                <a:latin typeface="Arial" panose="020B0604020202020204" pitchFamily="34" charset="0"/>
                <a:ea typeface="楷体_GB2312" pitchFamily="49" charset="-122"/>
              </a:rPr>
              <a:t>             教育资源库系统的组成模块</a:t>
            </a:r>
            <a:endParaRPr lang="zh-CN" altLang="en-US" sz="2400" dirty="0">
              <a:solidFill>
                <a:srgbClr val="C00000"/>
              </a:solidFill>
              <a:latin typeface="Arial" panose="020B0604020202020204" pitchFamily="34" charset="0"/>
              <a:ea typeface="楷体_GB2312" pitchFamily="49" charset="-122"/>
            </a:endParaRPr>
          </a:p>
        </p:txBody>
      </p:sp>
      <p:sp>
        <p:nvSpPr>
          <p:cNvPr id="48" name="Rectangle 5"/>
          <p:cNvSpPr>
            <a:spLocks noChangeArrowheads="1"/>
          </p:cNvSpPr>
          <p:nvPr/>
        </p:nvSpPr>
        <p:spPr bwMode="auto">
          <a:xfrm>
            <a:off x="537767" y="402794"/>
            <a:ext cx="17968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a:t>
            </a:r>
            <a:r>
              <a:rPr lang="en-US" altLang="zh-CN" sz="2400" dirty="0"/>
              <a:t>a</a:t>
            </a:r>
            <a:r>
              <a:rPr lang="zh-CN" altLang="en-US" sz="2400" dirty="0"/>
              <a:t>）资源管理模块</a:t>
            </a:r>
            <a:endParaRPr lang="zh-CN" altLang="en-US" sz="2400" dirty="0"/>
          </a:p>
        </p:txBody>
      </p:sp>
      <p:sp>
        <p:nvSpPr>
          <p:cNvPr id="49" name="Rectangle 5"/>
          <p:cNvSpPr>
            <a:spLocks noChangeArrowheads="1"/>
          </p:cNvSpPr>
          <p:nvPr/>
        </p:nvSpPr>
        <p:spPr bwMode="auto">
          <a:xfrm>
            <a:off x="2787762" y="390761"/>
            <a:ext cx="19520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a:t>
            </a:r>
            <a:r>
              <a:rPr lang="en-US" altLang="zh-CN" sz="2400" dirty="0"/>
              <a:t>b</a:t>
            </a:r>
            <a:r>
              <a:rPr lang="zh-CN" altLang="en-US" sz="2400" dirty="0"/>
              <a:t>）系统管理模块</a:t>
            </a:r>
            <a:endParaRPr lang="zh-CN" altLang="en-US" sz="2400" dirty="0"/>
          </a:p>
        </p:txBody>
      </p:sp>
      <p:sp>
        <p:nvSpPr>
          <p:cNvPr id="50" name="Rectangle 5"/>
          <p:cNvSpPr>
            <a:spLocks noChangeArrowheads="1"/>
          </p:cNvSpPr>
          <p:nvPr/>
        </p:nvSpPr>
        <p:spPr bwMode="auto">
          <a:xfrm>
            <a:off x="4772909" y="381230"/>
            <a:ext cx="1800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a:t>
            </a:r>
            <a:r>
              <a:rPr lang="en-US" altLang="zh-CN" sz="2400" dirty="0"/>
              <a:t>c</a:t>
            </a:r>
            <a:r>
              <a:rPr lang="zh-CN" altLang="en-US" sz="2400" dirty="0"/>
              <a:t>）用户管理模块</a:t>
            </a:r>
            <a:endParaRPr lang="zh-CN" altLang="en-US" sz="2400" dirty="0"/>
          </a:p>
        </p:txBody>
      </p:sp>
      <p:sp>
        <p:nvSpPr>
          <p:cNvPr id="51" name="Rectangle 5"/>
          <p:cNvSpPr>
            <a:spLocks noChangeArrowheads="1"/>
          </p:cNvSpPr>
          <p:nvPr/>
        </p:nvSpPr>
        <p:spPr bwMode="auto">
          <a:xfrm>
            <a:off x="6588224" y="363309"/>
            <a:ext cx="2081830" cy="135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2400" dirty="0"/>
              <a:t>（</a:t>
            </a:r>
            <a:r>
              <a:rPr lang="en-US" altLang="zh-CN" sz="2400" dirty="0"/>
              <a:t>d</a:t>
            </a:r>
            <a:r>
              <a:rPr lang="zh-CN" altLang="en-US" sz="2400" dirty="0"/>
              <a:t>）电子商务模块</a:t>
            </a:r>
            <a:endParaRPr lang="zh-CN" altLang="en-US" sz="2400" dirty="0"/>
          </a:p>
          <a:p>
            <a:pPr eaLnBrk="1" hangingPunct="1"/>
            <a:endParaRPr lang="zh-CN" altLang="en-US" sz="2400" dirty="0"/>
          </a:p>
        </p:txBody>
      </p:sp>
    </p:spTree>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a</a:t>
              </a:r>
              <a:r>
                <a:rPr lang="zh-CN" altLang="en-US" sz="2400" dirty="0">
                  <a:solidFill>
                    <a:srgbClr val="C00000"/>
                  </a:solidFill>
                  <a:latin typeface="+mn-lt"/>
                  <a:ea typeface="+mn-ea"/>
                  <a:cs typeface="+mn-ea"/>
                </a:rPr>
                <a:t>）资源管理模块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762000" y="771550"/>
            <a:ext cx="7772400" cy="4057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资源上载</a:t>
            </a:r>
            <a:endParaRPr lang="zh-CN" altLang="en-US" sz="2000" dirty="0"/>
          </a:p>
          <a:p>
            <a:pPr indent="467995">
              <a:lnSpc>
                <a:spcPct val="114000"/>
              </a:lnSpc>
            </a:pPr>
            <a:r>
              <a:rPr lang="zh-CN" altLang="en-US" sz="2000" dirty="0"/>
              <a:t>资源预览</a:t>
            </a:r>
            <a:endParaRPr lang="zh-CN" altLang="en-US" sz="2000" dirty="0"/>
          </a:p>
          <a:p>
            <a:pPr indent="467995">
              <a:lnSpc>
                <a:spcPct val="114000"/>
              </a:lnSpc>
            </a:pPr>
            <a:r>
              <a:rPr lang="zh-CN" altLang="en-US" sz="2000" dirty="0"/>
              <a:t>资源下载</a:t>
            </a:r>
            <a:endParaRPr lang="zh-CN" altLang="en-US" sz="2000" dirty="0"/>
          </a:p>
          <a:p>
            <a:pPr indent="467995">
              <a:lnSpc>
                <a:spcPct val="114000"/>
              </a:lnSpc>
            </a:pPr>
            <a:r>
              <a:rPr lang="zh-CN" altLang="en-US" sz="2000" dirty="0"/>
              <a:t>资源审核</a:t>
            </a:r>
            <a:endParaRPr lang="zh-CN" altLang="en-US" sz="2000" dirty="0"/>
          </a:p>
          <a:p>
            <a:pPr indent="467995">
              <a:lnSpc>
                <a:spcPct val="114000"/>
              </a:lnSpc>
            </a:pPr>
            <a:r>
              <a:rPr lang="zh-CN" altLang="en-US" sz="2000" dirty="0"/>
              <a:t>资源查询</a:t>
            </a:r>
            <a:endParaRPr lang="zh-CN" altLang="en-US" sz="2000" dirty="0"/>
          </a:p>
          <a:p>
            <a:pPr indent="467995">
              <a:lnSpc>
                <a:spcPct val="114000"/>
              </a:lnSpc>
            </a:pPr>
            <a:r>
              <a:rPr lang="zh-CN" altLang="en-US" sz="2000" dirty="0"/>
              <a:t>资源定制</a:t>
            </a:r>
            <a:endParaRPr lang="zh-CN" altLang="en-US" sz="2000" dirty="0"/>
          </a:p>
          <a:p>
            <a:pPr indent="467995">
              <a:lnSpc>
                <a:spcPct val="114000"/>
              </a:lnSpc>
            </a:pPr>
            <a:r>
              <a:rPr lang="zh-CN" altLang="en-US" sz="2000" dirty="0"/>
              <a:t>资源删除</a:t>
            </a:r>
            <a:endParaRPr lang="zh-CN" altLang="en-US" sz="2000" dirty="0"/>
          </a:p>
          <a:p>
            <a:pPr indent="467995">
              <a:lnSpc>
                <a:spcPct val="114000"/>
              </a:lnSpc>
            </a:pPr>
            <a:r>
              <a:rPr lang="zh-CN" altLang="en-US" sz="2000" dirty="0"/>
              <a:t>资源使用率的统计分析</a:t>
            </a:r>
            <a:endParaRPr lang="zh-CN" altLang="en-US" sz="2000" dirty="0"/>
          </a:p>
          <a:p>
            <a:pPr indent="467995">
              <a:lnSpc>
                <a:spcPct val="114000"/>
              </a:lnSpc>
            </a:pPr>
            <a:r>
              <a:rPr lang="zh-CN" altLang="en-US" sz="2000" dirty="0"/>
              <a:t>资源收藏</a:t>
            </a:r>
            <a:endParaRPr lang="zh-CN" altLang="en-US" sz="2000" dirty="0"/>
          </a:p>
          <a:p>
            <a:pPr indent="467995">
              <a:lnSpc>
                <a:spcPct val="114000"/>
              </a:lnSpc>
            </a:pPr>
            <a:endParaRPr lang="en-US" altLang="zh-CN" sz="2000" dirty="0"/>
          </a:p>
        </p:txBody>
      </p:sp>
    </p:spTree>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b</a:t>
              </a:r>
              <a:r>
                <a:rPr lang="zh-CN" altLang="en-US" sz="2400" dirty="0">
                  <a:solidFill>
                    <a:srgbClr val="C00000"/>
                  </a:solidFill>
                  <a:latin typeface="+mn-lt"/>
                  <a:ea typeface="+mn-ea"/>
                  <a:cs typeface="+mn-ea"/>
                </a:rPr>
                <a:t>）系统管理模块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755576"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资源库系统的初始化</a:t>
            </a:r>
            <a:endParaRPr lang="zh-CN" altLang="en-US" sz="2400" dirty="0"/>
          </a:p>
          <a:p>
            <a:pPr indent="467995">
              <a:lnSpc>
                <a:spcPct val="114000"/>
              </a:lnSpc>
            </a:pPr>
            <a:r>
              <a:rPr lang="zh-CN" altLang="en-US" sz="2400" dirty="0"/>
              <a:t>访问控制</a:t>
            </a:r>
            <a:endParaRPr lang="zh-CN" altLang="en-US" sz="2400" dirty="0"/>
          </a:p>
          <a:p>
            <a:pPr indent="467995">
              <a:lnSpc>
                <a:spcPct val="114000"/>
              </a:lnSpc>
            </a:pPr>
            <a:r>
              <a:rPr lang="zh-CN" altLang="en-US" sz="2400" dirty="0"/>
              <a:t>安全控制</a:t>
            </a:r>
            <a:endParaRPr lang="zh-CN" altLang="en-US" sz="2400" dirty="0"/>
          </a:p>
          <a:p>
            <a:pPr indent="467995">
              <a:lnSpc>
                <a:spcPct val="114000"/>
              </a:lnSpc>
            </a:pPr>
            <a:r>
              <a:rPr lang="zh-CN" altLang="en-US" sz="2400" dirty="0"/>
              <a:t>功能扩展接口</a:t>
            </a:r>
            <a:endParaRPr lang="zh-CN" altLang="en-US" sz="2400" dirty="0"/>
          </a:p>
          <a:p>
            <a:pPr indent="467995">
              <a:lnSpc>
                <a:spcPct val="114000"/>
              </a:lnSpc>
            </a:pPr>
            <a:endParaRPr lang="en-US" altLang="zh-CN" sz="2400" dirty="0"/>
          </a:p>
        </p:txBody>
      </p:sp>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c</a:t>
              </a:r>
              <a:r>
                <a:rPr lang="zh-CN" altLang="en-US" sz="2400" dirty="0">
                  <a:solidFill>
                    <a:srgbClr val="C00000"/>
                  </a:solidFill>
                  <a:latin typeface="+mn-lt"/>
                  <a:ea typeface="+mn-ea"/>
                  <a:cs typeface="+mn-ea"/>
                </a:rPr>
                <a:t>）用户管理模块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755576"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系统管理员</a:t>
            </a:r>
            <a:endParaRPr lang="zh-CN" altLang="en-US" sz="2400" dirty="0"/>
          </a:p>
          <a:p>
            <a:pPr indent="467995">
              <a:lnSpc>
                <a:spcPct val="114000"/>
              </a:lnSpc>
            </a:pPr>
            <a:r>
              <a:rPr lang="zh-CN" altLang="en-US" sz="2400" dirty="0"/>
              <a:t>资源审核员</a:t>
            </a:r>
            <a:endParaRPr lang="zh-CN" altLang="en-US" sz="2400" dirty="0"/>
          </a:p>
          <a:p>
            <a:pPr indent="467995">
              <a:lnSpc>
                <a:spcPct val="114000"/>
              </a:lnSpc>
            </a:pPr>
            <a:r>
              <a:rPr lang="zh-CN" altLang="en-US" sz="2400" dirty="0"/>
              <a:t>教师</a:t>
            </a:r>
            <a:endParaRPr lang="zh-CN" altLang="en-US" sz="2400" dirty="0"/>
          </a:p>
          <a:p>
            <a:pPr indent="467995">
              <a:lnSpc>
                <a:spcPct val="114000"/>
              </a:lnSpc>
            </a:pPr>
            <a:r>
              <a:rPr lang="zh-CN" altLang="en-US" sz="2400" dirty="0">
                <a:cs typeface="Times New Roman" panose="02020603050405020304" pitchFamily="18" charset="0"/>
              </a:rPr>
              <a:t> </a:t>
            </a:r>
            <a:r>
              <a:rPr lang="zh-CN" altLang="en-US" sz="2400" dirty="0"/>
              <a:t>学生</a:t>
            </a:r>
            <a:endParaRPr lang="zh-CN" altLang="en-US" sz="2400" dirty="0"/>
          </a:p>
          <a:p>
            <a:pPr indent="467995">
              <a:lnSpc>
                <a:spcPct val="114000"/>
              </a:lnSpc>
            </a:pPr>
            <a:r>
              <a:rPr lang="zh-CN" altLang="en-US" sz="2400" dirty="0"/>
              <a:t>一般用户</a:t>
            </a:r>
            <a:endParaRPr lang="zh-CN" altLang="en-US" sz="2400" dirty="0"/>
          </a:p>
        </p:txBody>
      </p:sp>
    </p:spTree>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d</a:t>
              </a:r>
              <a:r>
                <a:rPr lang="zh-CN" altLang="en-US" sz="2400" dirty="0">
                  <a:solidFill>
                    <a:srgbClr val="C00000"/>
                  </a:solidFill>
                  <a:latin typeface="+mn-lt"/>
                  <a:ea typeface="+mn-ea"/>
                  <a:cs typeface="+mn-ea"/>
                </a:rPr>
                <a:t>）电子商务模块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683568" y="113159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用户入帐</a:t>
            </a:r>
            <a:endParaRPr lang="zh-CN" altLang="en-US" sz="2400" dirty="0"/>
          </a:p>
          <a:p>
            <a:pPr indent="467995">
              <a:lnSpc>
                <a:spcPct val="114000"/>
              </a:lnSpc>
            </a:pPr>
            <a:r>
              <a:rPr lang="zh-CN" altLang="en-US" sz="2400" dirty="0"/>
              <a:t>资源定购</a:t>
            </a:r>
            <a:endParaRPr lang="zh-CN" altLang="en-US" sz="2400" dirty="0"/>
          </a:p>
          <a:p>
            <a:pPr indent="467995">
              <a:lnSpc>
                <a:spcPct val="114000"/>
              </a:lnSpc>
            </a:pPr>
            <a:r>
              <a:rPr lang="zh-CN" altLang="en-US" sz="2400" dirty="0"/>
              <a:t>计费管理</a:t>
            </a:r>
            <a:endParaRPr lang="zh-CN" altLang="en-US" sz="2400" dirty="0"/>
          </a:p>
          <a:p>
            <a:pPr indent="467995">
              <a:lnSpc>
                <a:spcPct val="114000"/>
              </a:lnSpc>
            </a:pPr>
            <a:r>
              <a:rPr lang="zh-CN" altLang="en-US" sz="2400" dirty="0"/>
              <a:t>销售情况统计</a:t>
            </a:r>
            <a:endParaRPr lang="zh-CN" altLang="en-US" sz="2400" dirty="0"/>
          </a:p>
        </p:txBody>
      </p:sp>
    </p:spTree>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0"/>
            <a:ext cx="9144000" cy="2571750"/>
          </a:xfrm>
          <a:prstGeom prst="rect">
            <a:avLst/>
          </a:prstGeom>
        </p:spPr>
      </p:pic>
      <p:sp>
        <p:nvSpPr>
          <p:cNvPr id="33" name="矩形 32"/>
          <p:cNvSpPr/>
          <p:nvPr/>
        </p:nvSpPr>
        <p:spPr>
          <a:xfrm>
            <a:off x="0" y="-2657"/>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p:cNvGrpSpPr/>
          <p:nvPr/>
        </p:nvGrpSpPr>
        <p:grpSpPr>
          <a:xfrm>
            <a:off x="7884368" y="627534"/>
            <a:ext cx="504056" cy="360040"/>
            <a:chOff x="7596336" y="740307"/>
            <a:chExt cx="504056" cy="360040"/>
          </a:xfrm>
        </p:grpSpPr>
        <p:cxnSp>
          <p:nvCxnSpPr>
            <p:cNvPr id="14" name="直接连接符 13"/>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83568" y="3170723"/>
            <a:ext cx="246221" cy="1789931"/>
          </a:xfrm>
          <a:prstGeom prst="rect">
            <a:avLst/>
          </a:prstGeom>
          <a:noFill/>
        </p:spPr>
        <p:txBody>
          <a:bodyPr vert="eaVert" wrap="square" lIns="0" tIns="0" rIns="0" bIns="0" rtlCol="0">
            <a:spAutoFit/>
          </a:bodyPr>
          <a:lstStyle/>
          <a:p>
            <a:r>
              <a:rPr lang="en-US" altLang="zh-CN" sz="1600">
                <a:solidFill>
                  <a:schemeClr val="tx1">
                    <a:lumMod val="50000"/>
                    <a:lumOff val="50000"/>
                  </a:schemeClr>
                </a:solidFill>
                <a:latin typeface="Calibri Light" panose="020F0302020204030204" pitchFamily="34" charset="0"/>
                <a:ea typeface="微软雅黑" panose="020B0503020204020204" pitchFamily="34" charset="-122"/>
                <a:cs typeface="Calibri Light" panose="020F0302020204030204" pitchFamily="34" charset="0"/>
              </a:rPr>
              <a:t>LIVE AND LEARN</a:t>
            </a:r>
            <a:endParaRPr lang="zh-CN" altLang="en-US" sz="1600" dirty="0">
              <a:solidFill>
                <a:schemeClr val="tx1">
                  <a:lumMod val="50000"/>
                  <a:lumOff val="50000"/>
                </a:schemeClr>
              </a:solidFill>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9" name="TextBox 7"/>
          <p:cNvSpPr>
            <a:spLocks noChangeArrowheads="1"/>
          </p:cNvSpPr>
          <p:nvPr/>
        </p:nvSpPr>
        <p:spPr bwMode="auto">
          <a:xfrm>
            <a:off x="3491876" y="1945657"/>
            <a:ext cx="655272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3600" b="1" spc="300" dirty="0">
                <a:solidFill>
                  <a:srgbClr val="C00000"/>
                </a:solidFill>
                <a:latin typeface="微软雅黑" panose="020B0503020204020204" pitchFamily="34" charset="-122"/>
                <a:ea typeface="微软雅黑" panose="020B0503020204020204" pitchFamily="34" charset="-122"/>
                <a:cs typeface="+mn-ea"/>
                <a:sym typeface="+mn-lt"/>
              </a:rPr>
              <a:t>学习愉快</a:t>
            </a:r>
            <a:endParaRPr lang="zh-CN" altLang="en-US" sz="3600" b="1" spc="3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4427984" y="2571751"/>
            <a:ext cx="3240360" cy="246221"/>
          </a:xfrm>
          <a:prstGeom prst="rect">
            <a:avLst/>
          </a:prstGeom>
          <a:noFill/>
        </p:spPr>
        <p:txBody>
          <a:bodyPr wrap="square" lIns="0" tIns="0" rIns="0" bIns="0" rtlCol="0">
            <a:spAutoFit/>
          </a:bodyPr>
          <a:lstStyle/>
          <a:p>
            <a:pPr algn="dist"/>
            <a:r>
              <a:rPr lang="en-US" altLang="zh-CN" sz="1600" b="1" dirty="0">
                <a:solidFill>
                  <a:schemeClr val="tx1">
                    <a:lumMod val="50000"/>
                    <a:lumOff val="50000"/>
                  </a:schemeClr>
                </a:solidFill>
                <a:ea typeface="微软雅黑" panose="020B0503020204020204" pitchFamily="34" charset="-122"/>
                <a:cs typeface="Calibri" panose="020F0502020204030204" pitchFamily="34" charset="0"/>
              </a:rPr>
              <a:t>ENJOY THE CLASS</a:t>
            </a:r>
            <a:endParaRPr lang="zh-CN" altLang="en-US" sz="1600" b="1" dirty="0">
              <a:solidFill>
                <a:schemeClr val="tx1">
                  <a:lumMod val="50000"/>
                  <a:lumOff val="50000"/>
                </a:schemeClr>
              </a:solidFill>
              <a:ea typeface="微软雅黑" panose="020B0503020204020204" pitchFamily="34" charset="-122"/>
              <a:cs typeface="Calibri" panose="020F0502020204030204" pitchFamily="34" charset="0"/>
            </a:endParaRPr>
          </a:p>
        </p:txBody>
      </p:sp>
      <p:cxnSp>
        <p:nvCxnSpPr>
          <p:cNvPr id="22" name="直接连接符 21"/>
          <p:cNvCxnSpPr/>
          <p:nvPr/>
        </p:nvCxnSpPr>
        <p:spPr>
          <a:xfrm>
            <a:off x="6444208" y="3075806"/>
            <a:ext cx="12241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273324" y="1378857"/>
            <a:ext cx="4104448" cy="492443"/>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远程教育实践</a:t>
            </a:r>
            <a:endParaRPr lang="zh-CN" altLang="en-US" sz="3200" b="1" dirty="0">
              <a:solidFill>
                <a:schemeClr val="accent6"/>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788024" y="3302704"/>
            <a:ext cx="2880320" cy="246221"/>
          </a:xfrm>
          <a:prstGeom prst="rect">
            <a:avLst/>
          </a:prstGeom>
          <a:noFill/>
        </p:spPr>
        <p:txBody>
          <a:bodyPr wrap="square" lIns="0" tIns="0" rIns="0" bIns="0" rtlCol="0">
            <a:spAutoFit/>
          </a:bodyPr>
          <a:lstStyle/>
          <a:p>
            <a:pPr algn="r"/>
            <a:r>
              <a:rPr lang="zh-CN" altLang="en-US" sz="1600" b="1" dirty="0">
                <a:solidFill>
                  <a:schemeClr val="bg1">
                    <a:lumMod val="75000"/>
                  </a:schemeClr>
                </a:solidFill>
                <a:ea typeface="微软雅黑" panose="020B0503020204020204" pitchFamily="34" charset="-122"/>
                <a:cs typeface="Calibri" panose="020F0502020204030204" pitchFamily="34" charset="0"/>
              </a:rPr>
              <a:t>现代远程教育研究所</a:t>
            </a:r>
            <a:endParaRPr lang="zh-CN" altLang="en-US" sz="1600" b="1" dirty="0">
              <a:solidFill>
                <a:schemeClr val="bg1">
                  <a:lumMod val="75000"/>
                </a:schemeClr>
              </a:solidFill>
              <a:ea typeface="微软雅黑" panose="020B0503020204020204" pitchFamily="34" charset="-122"/>
              <a:cs typeface="Calibri" panose="020F0502020204030204" pitchFamily="34" charset="0"/>
            </a:endParaRPr>
          </a:p>
        </p:txBody>
      </p:sp>
      <p:sp>
        <p:nvSpPr>
          <p:cNvPr id="32" name="文本框 31"/>
          <p:cNvSpPr txBox="1"/>
          <p:nvPr/>
        </p:nvSpPr>
        <p:spPr>
          <a:xfrm>
            <a:off x="6876256" y="3606545"/>
            <a:ext cx="792088" cy="276999"/>
          </a:xfrm>
          <a:prstGeom prst="rect">
            <a:avLst/>
          </a:prstGeom>
          <a:noFill/>
        </p:spPr>
        <p:txBody>
          <a:bodyPr wrap="square" lIns="0" tIns="0" rIns="0" bIns="0"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rPr>
              <a:t>穆 肃</a:t>
            </a:r>
            <a:endParaRPr lang="zh-CN" altLang="en-US"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3456384" cy="578162"/>
            <a:chOff x="323528" y="0"/>
            <a:chExt cx="3456384" cy="578162"/>
          </a:xfrm>
        </p:grpSpPr>
        <p:sp>
          <p:nvSpPr>
            <p:cNvPr id="25" name="TextBox 86"/>
            <p:cNvSpPr txBox="1"/>
            <p:nvPr/>
          </p:nvSpPr>
          <p:spPr>
            <a:xfrm>
              <a:off x="576196" y="58248"/>
              <a:ext cx="3203716" cy="461665"/>
            </a:xfrm>
            <a:prstGeom prst="rect">
              <a:avLst/>
            </a:prstGeom>
            <a:noFill/>
          </p:spPr>
          <p:txBody>
            <a:bodyPr wrap="square" rtlCol="0">
              <a:spAutoFit/>
            </a:bodyPr>
            <a:lstStyle/>
            <a:p>
              <a:pPr algn="dist"/>
              <a:r>
                <a:rPr lang="zh-CN" altLang="en-US" sz="2400" dirty="0">
                  <a:solidFill>
                    <a:srgbClr val="C00000"/>
                  </a:solidFill>
                  <a:latin typeface="+mn-lt"/>
                  <a:ea typeface="+mn-ea"/>
                  <a:cs typeface="+mn-ea"/>
                  <a:sym typeface="+mn-lt"/>
                </a:rPr>
                <a:t>远程教育资源的定义</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13" y="0"/>
            <a:ext cx="9361488" cy="5162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2571750"/>
            <a:ext cx="9144000" cy="2571750"/>
          </a:xfrm>
          <a:prstGeom prst="rect">
            <a:avLst/>
          </a:prstGeom>
        </p:spPr>
      </p:pic>
      <p:sp>
        <p:nvSpPr>
          <p:cNvPr id="10" name="矩形 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2</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411760" y="2177593"/>
            <a:ext cx="5503459" cy="553998"/>
          </a:xfrm>
          <a:prstGeom prst="rect">
            <a:avLst/>
          </a:prstGeom>
          <a:noFill/>
        </p:spPr>
        <p:txBody>
          <a:bodyPr wrap="square" lIns="0" tIns="0" rIns="0" bIns="0" rtlCol="0">
            <a:spAutoFit/>
          </a:bodyPr>
          <a:lstStyle/>
          <a:p>
            <a:pPr algn="ctr"/>
            <a:r>
              <a:rPr lang="zh-CN" altLang="en-US" sz="3600" b="1" dirty="0">
                <a:solidFill>
                  <a:schemeClr val="accent6"/>
                </a:solidFill>
                <a:latin typeface="微软雅黑" panose="020B0503020204020204" pitchFamily="34" charset="-122"/>
                <a:ea typeface="微软雅黑" panose="020B0503020204020204" pitchFamily="34" charset="-122"/>
              </a:rPr>
              <a:t>远程学习资源分类</a:t>
            </a:r>
            <a:endParaRPr lang="zh-CN" altLang="en-US" sz="36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8280920" cy="578162"/>
            <a:chOff x="323528" y="0"/>
            <a:chExt cx="2736304" cy="578162"/>
          </a:xfrm>
        </p:grpSpPr>
        <p:sp>
          <p:nvSpPr>
            <p:cNvPr id="25" name="TextBox 86"/>
            <p:cNvSpPr txBox="1"/>
            <p:nvPr/>
          </p:nvSpPr>
          <p:spPr>
            <a:xfrm>
              <a:off x="576196" y="58248"/>
              <a:ext cx="2483636" cy="461665"/>
            </a:xfrm>
            <a:prstGeom prst="rect">
              <a:avLst/>
            </a:prstGeom>
            <a:noFill/>
          </p:spPr>
          <p:txBody>
            <a:bodyPr wrap="square" rtlCol="0">
              <a:spAutoFit/>
            </a:bodyPr>
            <a:lstStyle/>
            <a:p>
              <a:r>
                <a:rPr lang="zh-CN" altLang="en-US" sz="2400" dirty="0">
                  <a:solidFill>
                    <a:srgbClr val="C00000"/>
                  </a:solidFill>
                  <a:latin typeface="+mn-lt"/>
                  <a:ea typeface="+mn-ea"/>
                  <a:cs typeface="+mn-ea"/>
                </a:rPr>
                <a:t>远程教育资源分类</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ectangle 3"/>
          <p:cNvSpPr txBox="1">
            <a:spLocks noChangeArrowheads="1"/>
          </p:cNvSpPr>
          <p:nvPr/>
        </p:nvSpPr>
        <p:spPr>
          <a:xfrm>
            <a:off x="457200" y="813593"/>
            <a:ext cx="8229600" cy="3516313"/>
          </a:xfrm>
          <a:prstGeom prst="rect">
            <a:avLst/>
          </a:prstGeom>
        </p:spPr>
        <p:txBody>
          <a:bodyPr rtlCol="0">
            <a:no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1400" dirty="0"/>
          </a:p>
        </p:txBody>
      </p:sp>
      <p:sp>
        <p:nvSpPr>
          <p:cNvPr id="6" name="矩形 5"/>
          <p:cNvSpPr/>
          <p:nvPr/>
        </p:nvSpPr>
        <p:spPr>
          <a:xfrm>
            <a:off x="1331640" y="923137"/>
            <a:ext cx="5904656" cy="3416320"/>
          </a:xfrm>
          <a:prstGeom prst="rect">
            <a:avLst/>
          </a:prstGeom>
          <a:solidFill>
            <a:srgbClr val="C00000"/>
          </a:solidFill>
        </p:spPr>
        <p:txBody>
          <a:bodyPr wrap="square">
            <a:spAutoFit/>
          </a:bodyPr>
          <a:lstStyle/>
          <a:p>
            <a:pPr>
              <a:lnSpc>
                <a:spcPct val="150000"/>
              </a:lnSpc>
            </a:pPr>
            <a:r>
              <a:rPr lang="en-US" altLang="zh-CN" sz="2400" dirty="0">
                <a:solidFill>
                  <a:schemeClr val="bg1"/>
                </a:solidFill>
                <a:latin typeface="+mn-ea"/>
                <a:ea typeface="+mn-ea"/>
              </a:rPr>
              <a:t>1  </a:t>
            </a:r>
            <a:r>
              <a:rPr lang="zh-CN" altLang="en-US" sz="2400" dirty="0">
                <a:solidFill>
                  <a:schemeClr val="bg1"/>
                </a:solidFill>
                <a:latin typeface="+mn-ea"/>
                <a:ea typeface="+mn-ea"/>
              </a:rPr>
              <a:t>媒体素材</a:t>
            </a:r>
            <a:endParaRPr lang="zh-CN" altLang="zh-TW" sz="2400" dirty="0">
              <a:solidFill>
                <a:schemeClr val="bg1"/>
              </a:solidFill>
              <a:latin typeface="+mn-ea"/>
              <a:ea typeface="+mn-ea"/>
            </a:endParaRPr>
          </a:p>
          <a:p>
            <a:pPr>
              <a:lnSpc>
                <a:spcPct val="150000"/>
              </a:lnSpc>
            </a:pPr>
            <a:r>
              <a:rPr lang="zh-TW" altLang="en-US" sz="2400" dirty="0">
                <a:solidFill>
                  <a:schemeClr val="bg1"/>
                </a:solidFill>
                <a:latin typeface="+mn-ea"/>
                <a:ea typeface="+mn-ea"/>
              </a:rPr>
              <a:t>2  </a:t>
            </a:r>
            <a:r>
              <a:rPr lang="zh-CN" altLang="en-US" sz="2400" dirty="0">
                <a:solidFill>
                  <a:schemeClr val="bg1"/>
                </a:solidFill>
                <a:latin typeface="+mn-ea"/>
                <a:ea typeface="+mn-ea"/>
              </a:rPr>
              <a:t>试题</a:t>
            </a:r>
            <a:r>
              <a:rPr lang="en-US" altLang="zh-CN" sz="2400" dirty="0">
                <a:solidFill>
                  <a:schemeClr val="bg1"/>
                </a:solidFill>
                <a:latin typeface="+mn-ea"/>
                <a:ea typeface="+mn-ea"/>
              </a:rPr>
              <a:t>/</a:t>
            </a:r>
            <a:r>
              <a:rPr lang="zh-CN" altLang="en-US" sz="2400" dirty="0">
                <a:solidFill>
                  <a:schemeClr val="bg1"/>
                </a:solidFill>
                <a:latin typeface="+mn-ea"/>
                <a:ea typeface="+mn-ea"/>
              </a:rPr>
              <a:t>试卷库</a:t>
            </a:r>
            <a:r>
              <a:rPr lang="zh-TW" altLang="en-US" sz="2400" dirty="0">
                <a:solidFill>
                  <a:schemeClr val="bg1"/>
                </a:solidFill>
                <a:latin typeface="+mn-ea"/>
                <a:ea typeface="+mn-ea"/>
              </a:rPr>
              <a:t> </a:t>
            </a:r>
            <a:endParaRPr lang="zh-TW" altLang="zh-CN" sz="2400" dirty="0">
              <a:solidFill>
                <a:schemeClr val="bg1"/>
              </a:solidFill>
              <a:latin typeface="+mn-ea"/>
              <a:ea typeface="+mn-ea"/>
            </a:endParaRPr>
          </a:p>
          <a:p>
            <a:pPr>
              <a:lnSpc>
                <a:spcPct val="150000"/>
              </a:lnSpc>
            </a:pPr>
            <a:r>
              <a:rPr lang="en-US" altLang="zh-CN" sz="2400" dirty="0">
                <a:solidFill>
                  <a:schemeClr val="bg1"/>
                </a:solidFill>
                <a:latin typeface="+mn-ea"/>
                <a:ea typeface="+mn-ea"/>
              </a:rPr>
              <a:t>3  </a:t>
            </a:r>
            <a:r>
              <a:rPr lang="zh-CN" altLang="en-US" sz="2400" dirty="0">
                <a:solidFill>
                  <a:schemeClr val="bg1"/>
                </a:solidFill>
                <a:latin typeface="+mn-ea"/>
                <a:ea typeface="+mn-ea"/>
              </a:rPr>
              <a:t>课件及讲义</a:t>
            </a:r>
            <a:endParaRPr lang="en-US" altLang="zh-CN" sz="2400" dirty="0">
              <a:solidFill>
                <a:schemeClr val="bg1"/>
              </a:solidFill>
              <a:latin typeface="+mn-ea"/>
              <a:ea typeface="+mn-ea"/>
            </a:endParaRPr>
          </a:p>
          <a:p>
            <a:pPr>
              <a:lnSpc>
                <a:spcPct val="150000"/>
              </a:lnSpc>
            </a:pPr>
            <a:r>
              <a:rPr lang="en-US" altLang="zh-CN" sz="2400" dirty="0">
                <a:solidFill>
                  <a:schemeClr val="bg1"/>
                </a:solidFill>
                <a:latin typeface="+mn-ea"/>
                <a:ea typeface="+mn-ea"/>
              </a:rPr>
              <a:t>4  </a:t>
            </a:r>
            <a:r>
              <a:rPr lang="zh-CN" altLang="en-US" sz="2400" dirty="0">
                <a:solidFill>
                  <a:schemeClr val="bg1"/>
                </a:solidFill>
                <a:latin typeface="+mn-ea"/>
                <a:ea typeface="+mn-ea"/>
              </a:rPr>
              <a:t>案例</a:t>
            </a:r>
            <a:r>
              <a:rPr lang="zh-TW" altLang="en-US" sz="2400" dirty="0">
                <a:solidFill>
                  <a:schemeClr val="bg1"/>
                </a:solidFill>
                <a:latin typeface="+mn-ea"/>
                <a:ea typeface="+mn-ea"/>
              </a:rPr>
              <a:t> </a:t>
            </a:r>
            <a:endParaRPr lang="zh-TW" altLang="en-US" sz="2400" dirty="0">
              <a:solidFill>
                <a:schemeClr val="bg1"/>
              </a:solidFill>
              <a:latin typeface="+mn-ea"/>
              <a:ea typeface="+mn-ea"/>
            </a:endParaRPr>
          </a:p>
          <a:p>
            <a:pPr>
              <a:lnSpc>
                <a:spcPct val="150000"/>
              </a:lnSpc>
            </a:pPr>
            <a:r>
              <a:rPr lang="en-US" altLang="zh-TW" sz="2400" dirty="0">
                <a:solidFill>
                  <a:schemeClr val="bg1"/>
                </a:solidFill>
                <a:latin typeface="+mn-ea"/>
                <a:ea typeface="+mn-ea"/>
              </a:rPr>
              <a:t>5  </a:t>
            </a:r>
            <a:r>
              <a:rPr lang="zh-CN" altLang="en-US" sz="2400" dirty="0">
                <a:solidFill>
                  <a:schemeClr val="bg1"/>
                </a:solidFill>
                <a:latin typeface="+mn-ea"/>
                <a:ea typeface="+mn-ea"/>
              </a:rPr>
              <a:t>文献资料</a:t>
            </a:r>
            <a:r>
              <a:rPr lang="zh-TW" altLang="en-US" sz="2400" dirty="0">
                <a:solidFill>
                  <a:schemeClr val="bg1"/>
                </a:solidFill>
                <a:latin typeface="+mn-ea"/>
                <a:ea typeface="+mn-ea"/>
              </a:rPr>
              <a:t> </a:t>
            </a:r>
            <a:endParaRPr lang="en-US" altLang="zh-TW" sz="2400" dirty="0">
              <a:solidFill>
                <a:schemeClr val="bg1"/>
              </a:solidFill>
              <a:latin typeface="+mn-ea"/>
              <a:ea typeface="+mn-ea"/>
            </a:endParaRPr>
          </a:p>
          <a:p>
            <a:pPr>
              <a:lnSpc>
                <a:spcPct val="150000"/>
              </a:lnSpc>
            </a:pPr>
            <a:r>
              <a:rPr lang="en-US" altLang="zh-TW" sz="2400" dirty="0">
                <a:solidFill>
                  <a:schemeClr val="bg1"/>
                </a:solidFill>
                <a:latin typeface="+mn-ea"/>
                <a:ea typeface="+mn-ea"/>
              </a:rPr>
              <a:t>6</a:t>
            </a:r>
            <a:r>
              <a:rPr lang="en-US" altLang="zh-CN" sz="2400" dirty="0">
                <a:solidFill>
                  <a:schemeClr val="bg1"/>
                </a:solidFill>
                <a:latin typeface="+mn-ea"/>
                <a:ea typeface="+mn-ea"/>
              </a:rPr>
              <a:t>  </a:t>
            </a:r>
            <a:r>
              <a:rPr lang="zh-CN" altLang="en-US" sz="2400" dirty="0">
                <a:solidFill>
                  <a:schemeClr val="bg1"/>
                </a:solidFill>
                <a:latin typeface="+mn-ea"/>
                <a:ea typeface="+mn-ea"/>
              </a:rPr>
              <a:t>虚拟实验或操作环境</a:t>
            </a:r>
            <a:endParaRPr lang="zh-CN" altLang="en-US" sz="2400" dirty="0">
              <a:solidFill>
                <a:schemeClr val="bg1"/>
              </a:solidFill>
              <a:latin typeface="+mn-ea"/>
              <a:ea typeface="+mn-ea"/>
            </a:endParaRPr>
          </a:p>
        </p:txBody>
      </p:sp>
    </p:spTree>
  </p:cSld>
  <p:clrMapOvr>
    <a:masterClrMapping/>
  </p:clrMapOvr>
  <p:transition spd="med">
    <p:pull/>
  </p:transition>
</p:sld>
</file>

<file path=ppt/tags/tag1.xml><?xml version="1.0" encoding="utf-8"?>
<p:tagLst xmlns:p="http://schemas.openxmlformats.org/presentationml/2006/main">
  <p:tag name="REFSHAPE" val="348385300"/>
  <p:tag name="KSO_WM_UNIT_PLACING_PICTURE_USER_VIEWPORT" val="{&quot;height&quot;:7620,&quot;width&quot;:9345}"/>
</p:tagLst>
</file>

<file path=ppt/tags/tag2.xml><?xml version="1.0" encoding="utf-8"?>
<p:tagLst xmlns:p="http://schemas.openxmlformats.org/presentationml/2006/main">
  <p:tag name="ISPRING_RESOURCE_PATHS_HASH_2" val="9bf32b21c57e606988ab10ec694d2e32676a8b"/>
  <p:tag name="ISPRING_PRESENTATION_TITLE" val="PowerPoint 演示文稿"/>
</p:tagLst>
</file>

<file path=ppt/theme/theme1.xml><?xml version="1.0" encoding="utf-8"?>
<a:theme xmlns:a="http://schemas.openxmlformats.org/drawingml/2006/main" name="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6726</Words>
  <Application>WPS 演示</Application>
  <PresentationFormat>全屏显示(16:9)</PresentationFormat>
  <Paragraphs>498</Paragraphs>
  <Slides>66</Slides>
  <Notes>54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66</vt:i4>
      </vt:variant>
    </vt:vector>
  </HeadingPairs>
  <TitlesOfParts>
    <vt:vector size="80" baseType="lpstr">
      <vt:lpstr>Arial</vt:lpstr>
      <vt:lpstr>宋体</vt:lpstr>
      <vt:lpstr>Wingdings</vt:lpstr>
      <vt:lpstr>Calibri</vt:lpstr>
      <vt:lpstr>微软雅黑</vt:lpstr>
      <vt:lpstr>Calibri</vt:lpstr>
      <vt:lpstr>Arial Unicode MS</vt:lpstr>
      <vt:lpstr>Wingdings 2</vt:lpstr>
      <vt:lpstr>楷体_GB2312</vt:lpstr>
      <vt:lpstr>新宋体</vt:lpstr>
      <vt:lpstr>楷体</vt:lpstr>
      <vt:lpstr>Times New Roman</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简洁大气</dc:title>
  <dc:creator>第一PPT</dc:creator>
  <cp:keywords>www.1ppt.com</cp:keywords>
  <dc:description>www.1ppt.com</dc:description>
  <cp:lastModifiedBy>刻意1399449900</cp:lastModifiedBy>
  <cp:revision>1205</cp:revision>
  <dcterms:created xsi:type="dcterms:W3CDTF">2015-04-24T01:01:00Z</dcterms:created>
  <dcterms:modified xsi:type="dcterms:W3CDTF">2020-05-13T03:57:16Z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