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9"/>
  </p:notesMasterIdLst>
  <p:handoutMasterIdLst>
    <p:handoutMasterId r:id="rId30"/>
  </p:handoutMasterIdLst>
  <p:sldIdLst>
    <p:sldId id="295" r:id="rId2"/>
    <p:sldId id="369" r:id="rId3"/>
    <p:sldId id="294" r:id="rId4"/>
    <p:sldId id="364" r:id="rId5"/>
    <p:sldId id="380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71" r:id="rId2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" initials="t" lastIdx="1" clrIdx="0">
    <p:extLst>
      <p:ext uri="{19B8F6BF-5375-455C-9EA6-DF929625EA0E}">
        <p15:presenceInfo xmlns:p15="http://schemas.microsoft.com/office/powerpoint/2012/main" userId="t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DEEE12"/>
    <a:srgbClr val="FF0000"/>
    <a:srgbClr val="0000FF"/>
    <a:srgbClr val="00FF00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9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链表节点插入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196752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链表节点插入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31640" y="4005064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09740" y="3976489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在链表中间插入一个元素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94920" y="1524744"/>
            <a:ext cx="4419600" cy="4191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这种情况不涉及头节点的变动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假如被插入位置的后方特征是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数据项为</a:t>
            </a:r>
            <a:r>
              <a:rPr lang="en-US" altLang="zh-CN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x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则可以执行循环语句</a:t>
            </a:r>
          </a:p>
          <a:p>
            <a:pPr algn="l"/>
            <a:r>
              <a:rPr lang="en-US" altLang="zh-CN" sz="2000" b="0" smtClean="0">
                <a:solidFill>
                  <a:srgbClr val="996600"/>
                </a:solidFill>
                <a:latin typeface="Comic Sans MS" panose="030F0702030302020204" pitchFamily="66" charset="0"/>
                <a:ea typeface="楷体_GB2312" pitchFamily="49" charset="-122"/>
              </a:rPr>
              <a:t>q=h;</a:t>
            </a:r>
          </a:p>
          <a:p>
            <a:pPr algn="l"/>
            <a:r>
              <a:rPr lang="en-US" altLang="zh-CN" sz="2000" b="0" smtClean="0">
                <a:solidFill>
                  <a:srgbClr val="996600"/>
                </a:solidFill>
                <a:latin typeface="Comic Sans MS" panose="030F0702030302020204" pitchFamily="66" charset="0"/>
                <a:ea typeface="楷体_GB2312" pitchFamily="49" charset="-122"/>
              </a:rPr>
              <a:t>while(q-&gt;next-&gt;data!=x) {</a:t>
            </a:r>
          </a:p>
          <a:p>
            <a:pPr algn="l"/>
            <a:r>
              <a:rPr lang="en-US" altLang="zh-CN" sz="2000" b="0" smtClean="0">
                <a:solidFill>
                  <a:srgbClr val="996600"/>
                </a:solidFill>
                <a:latin typeface="Comic Sans MS" panose="030F0702030302020204" pitchFamily="66" charset="0"/>
                <a:ea typeface="楷体_GB2312" pitchFamily="49" charset="-122"/>
              </a:rPr>
              <a:t>   q=q-next;   </a:t>
            </a:r>
          </a:p>
          <a:p>
            <a:pPr algn="l"/>
            <a:r>
              <a:rPr lang="en-US" altLang="zh-CN" sz="2000" b="0" smtClean="0">
                <a:solidFill>
                  <a:srgbClr val="996600"/>
                </a:solidFill>
                <a:latin typeface="Comic Sans MS" panose="030F0702030302020204" pitchFamily="66" charset="0"/>
                <a:ea typeface="楷体_GB2312" pitchFamily="49" charset="-122"/>
              </a:rPr>
              <a:t>}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确保找到被插入地方的前方节点</a:t>
            </a:r>
            <a:r>
              <a:rPr lang="en-US" altLang="zh-CN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q</a:t>
            </a:r>
          </a:p>
          <a:p>
            <a:pPr algn="l"/>
            <a:r>
              <a:rPr lang="en-US" altLang="zh-CN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然后执行插入语句：</a:t>
            </a:r>
          </a:p>
          <a:p>
            <a:pPr algn="l"/>
            <a:r>
              <a:rPr lang="en-US" altLang="zh-CN" sz="20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p-&gt;next=q-&gt;next;</a:t>
            </a:r>
          </a:p>
          <a:p>
            <a:pPr algn="l"/>
            <a:r>
              <a:rPr lang="en-US" altLang="zh-CN" sz="20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q-&gt;next=p;</a:t>
            </a:r>
          </a:p>
          <a:p>
            <a:pPr algn="l"/>
            <a:r>
              <a:rPr lang="zh-CN" altLang="en-US" sz="2000" smtClean="0">
                <a:solidFill>
                  <a:srgbClr val="FF33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注意语句顺序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697174"/>
              </p:ext>
            </p:extLst>
          </p:nvPr>
        </p:nvGraphicFramePr>
        <p:xfrm>
          <a:off x="251520" y="3124944"/>
          <a:ext cx="4343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Visio" r:id="rId3" imgW="2162861" imgH="764743" progId="Visio.Drawing.6">
                  <p:embed/>
                </p:oleObj>
              </mc:Choice>
              <mc:Fallback>
                <p:oleObj name="Visio" r:id="rId3" imgW="2162861" imgH="764743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124944"/>
                        <a:ext cx="43434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9540"/>
              </p:ext>
            </p:extLst>
          </p:nvPr>
        </p:nvGraphicFramePr>
        <p:xfrm>
          <a:off x="251520" y="4725144"/>
          <a:ext cx="4343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Visio" r:id="rId5" imgW="2162861" imgH="764743" progId="Visio.Drawing.6">
                  <p:embed/>
                </p:oleObj>
              </mc:Choice>
              <mc:Fallback>
                <p:oleObj name="Visio" r:id="rId5" imgW="2162861" imgH="764743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725144"/>
                        <a:ext cx="43434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471415"/>
              </p:ext>
            </p:extLst>
          </p:nvPr>
        </p:nvGraphicFramePr>
        <p:xfrm>
          <a:off x="251520" y="1677144"/>
          <a:ext cx="4343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7" imgW="2170786" imgH="777545" progId="Visio.Drawing.6">
                  <p:embed/>
                </p:oleObj>
              </mc:Choice>
              <mc:Fallback>
                <p:oleObj name="Visio" r:id="rId7" imgW="2170786" imgH="777545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677144"/>
                        <a:ext cx="43434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525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链表</a:t>
            </a:r>
            <a:r>
              <a:rPr lang="zh-CN" altLang="en-US" b="1" dirty="0">
                <a:solidFill>
                  <a:srgbClr val="FF0000"/>
                </a:solidFill>
              </a:rPr>
              <a:t>的插入</a:t>
            </a:r>
            <a:r>
              <a:rPr lang="en-US" altLang="zh-CN" b="1" dirty="0">
                <a:solidFill>
                  <a:srgbClr val="FF0000"/>
                </a:solidFill>
              </a:rPr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有单独头节点的情况下）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28650" y="1772816"/>
            <a:ext cx="7696200" cy="4267200"/>
          </a:xfrm>
          <a:prstGeom prst="rect">
            <a:avLst/>
          </a:prstGeom>
          <a:solidFill>
            <a:srgbClr val="FFFFCC"/>
          </a:solidFill>
          <a:ln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由于增加了表头节点，不用象没有头节点的情况时，区分是否插入点在表头，所以对于插入只有两种情况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从链表结尾处处插入一个元素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  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（即要插入的位置后方五元素，前方有元素）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从链表的中间插入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  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（即要插入的位置前方和后方均有元素）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FBF39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其中第一种情况可以按照第二种情况处理，但有一定特殊性（语句的顺序可以换）所以将其分开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/>
              <a:ea typeface="楷体_GB2312" pitchFamily="49" charset="-122"/>
              <a:cs typeface="+mn-cs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/>
              <a:ea typeface="楷体_GB2312" pitchFamily="49" charset="-122"/>
              <a:cs typeface="+mn-cs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/>
              <a:ea typeface="楷体_GB2312" pitchFamily="49" charset="-122"/>
              <a:cs typeface="+mn-cs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/>
              <a:ea typeface="楷体_GB2312" pitchFamily="49" charset="-122"/>
              <a:cs typeface="+mn-cs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楷体_GB2312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74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在链表结尾出插入一个元素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12</a:t>
            </a:fld>
            <a:endParaRPr lang="en-US" altLang="zh-CN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621472"/>
              </p:ext>
            </p:extLst>
          </p:nvPr>
        </p:nvGraphicFramePr>
        <p:xfrm>
          <a:off x="601316" y="1664860"/>
          <a:ext cx="350520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Visio" r:id="rId3" imgW="1280465" imgH="573024" progId="Visio.Drawing.6">
                  <p:embed/>
                </p:oleObj>
              </mc:Choice>
              <mc:Fallback>
                <p:oleObj name="Visio" r:id="rId3" imgW="1280465" imgH="57302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16" y="1664860"/>
                        <a:ext cx="350520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785510"/>
              </p:ext>
            </p:extLst>
          </p:nvPr>
        </p:nvGraphicFramePr>
        <p:xfrm>
          <a:off x="601316" y="3341260"/>
          <a:ext cx="3505200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Visio" r:id="rId5" imgW="1288085" imgH="588569" progId="Visio.Drawing.6">
                  <p:embed/>
                </p:oleObj>
              </mc:Choice>
              <mc:Fallback>
                <p:oleObj name="Visio" r:id="rId5" imgW="1288085" imgH="58856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16" y="3341260"/>
                        <a:ext cx="3505200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639916" y="1893460"/>
            <a:ext cx="4038600" cy="3124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首先要用一个循环语句找到</a:t>
            </a:r>
            <a:r>
              <a:rPr lang="en-US" altLang="zh-CN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q</a:t>
            </a:r>
          </a:p>
          <a:p>
            <a:pPr algn="l"/>
            <a:r>
              <a:rPr lang="en-US" altLang="zh-CN" sz="2400" b="0" smtClean="0">
                <a:solidFill>
                  <a:srgbClr val="996600"/>
                </a:solidFill>
                <a:latin typeface="Comic Sans MS" panose="030F0702030302020204" pitchFamily="66" charset="0"/>
              </a:rPr>
              <a:t>q=h;</a:t>
            </a:r>
          </a:p>
          <a:p>
            <a:pPr algn="l"/>
            <a:r>
              <a:rPr lang="en-US" altLang="zh-CN" sz="2400" b="0" smtClean="0">
                <a:solidFill>
                  <a:srgbClr val="996600"/>
                </a:solidFill>
                <a:latin typeface="Comic Sans MS" panose="030F0702030302020204" pitchFamily="66" charset="0"/>
              </a:rPr>
              <a:t>while(q-&gt;next!=NULL)</a:t>
            </a:r>
          </a:p>
          <a:p>
            <a:pPr algn="l"/>
            <a:r>
              <a:rPr lang="en-US" altLang="zh-CN" sz="2400" b="0" smtClean="0">
                <a:solidFill>
                  <a:srgbClr val="996600"/>
                </a:solidFill>
                <a:latin typeface="Comic Sans MS" panose="030F0702030302020204" pitchFamily="66" charset="0"/>
              </a:rPr>
              <a:t>   q=q-&gt;next;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然后执行插入语句：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p-&gt;next=NULL; 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q-&gt;next=p;</a:t>
            </a:r>
          </a:p>
          <a:p>
            <a:pPr algn="l"/>
            <a:endParaRPr lang="en-US" altLang="zh-CN" sz="2400" b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794229"/>
              </p:ext>
            </p:extLst>
          </p:nvPr>
        </p:nvGraphicFramePr>
        <p:xfrm>
          <a:off x="601316" y="4941460"/>
          <a:ext cx="3505200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Visio" r:id="rId7" imgW="1288085" imgH="588569" progId="Visio.Drawing.6">
                  <p:embed/>
                </p:oleObj>
              </mc:Choice>
              <mc:Fallback>
                <p:oleObj name="Visio" r:id="rId7" imgW="1288085" imgH="58856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16" y="4941460"/>
                        <a:ext cx="3505200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34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在链表中间插入一个元素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13</a:t>
            </a:fld>
            <a:endParaRPr lang="en-US" altLang="zh-CN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759692"/>
              </p:ext>
            </p:extLst>
          </p:nvPr>
        </p:nvGraphicFramePr>
        <p:xfrm>
          <a:off x="107504" y="1547175"/>
          <a:ext cx="42672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Visio" r:id="rId3" imgW="2003146" imgH="680009" progId="Visio.Drawing.6">
                  <p:embed/>
                </p:oleObj>
              </mc:Choice>
              <mc:Fallback>
                <p:oleObj name="Visio" r:id="rId3" imgW="2003146" imgH="68000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547175"/>
                        <a:ext cx="42672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561749"/>
              </p:ext>
            </p:extLst>
          </p:nvPr>
        </p:nvGraphicFramePr>
        <p:xfrm>
          <a:off x="107504" y="3299775"/>
          <a:ext cx="4343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Visio" r:id="rId5" imgW="2003146" imgH="680009" progId="Visio.Drawing.11">
                  <p:embed/>
                </p:oleObj>
              </mc:Choice>
              <mc:Fallback>
                <p:oleObj name="Visio" r:id="rId5" imgW="2003146" imgH="68000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299775"/>
                        <a:ext cx="43434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603304" y="1394775"/>
            <a:ext cx="4419600" cy="4191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假如被插入位置的后方特征是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数据项为</a:t>
            </a:r>
            <a:r>
              <a:rPr lang="en-US" altLang="zh-CN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x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则可以执行循环语句</a:t>
            </a:r>
          </a:p>
          <a:p>
            <a:pPr algn="l"/>
            <a:r>
              <a:rPr lang="en-US" altLang="zh-CN" sz="2000" b="0" smtClean="0">
                <a:solidFill>
                  <a:srgbClr val="996600"/>
                </a:solidFill>
                <a:latin typeface="Comic Sans MS" panose="030F0702030302020204" pitchFamily="66" charset="0"/>
                <a:ea typeface="楷体_GB2312" pitchFamily="49" charset="-122"/>
              </a:rPr>
              <a:t>q=h;</a:t>
            </a:r>
          </a:p>
          <a:p>
            <a:pPr algn="l"/>
            <a:r>
              <a:rPr lang="en-US" altLang="zh-CN" sz="2000" b="0" smtClean="0">
                <a:solidFill>
                  <a:srgbClr val="996600"/>
                </a:solidFill>
                <a:latin typeface="Comic Sans MS" panose="030F0702030302020204" pitchFamily="66" charset="0"/>
                <a:ea typeface="楷体_GB2312" pitchFamily="49" charset="-122"/>
              </a:rPr>
              <a:t>while(q-&gt;next-&gt;data!=x) {</a:t>
            </a:r>
          </a:p>
          <a:p>
            <a:pPr algn="l"/>
            <a:r>
              <a:rPr lang="en-US" altLang="zh-CN" sz="2000" b="0" smtClean="0">
                <a:solidFill>
                  <a:srgbClr val="996600"/>
                </a:solidFill>
                <a:latin typeface="Comic Sans MS" panose="030F0702030302020204" pitchFamily="66" charset="0"/>
                <a:ea typeface="楷体_GB2312" pitchFamily="49" charset="-122"/>
              </a:rPr>
              <a:t>   q=q-next;   </a:t>
            </a:r>
          </a:p>
          <a:p>
            <a:pPr algn="l"/>
            <a:r>
              <a:rPr lang="en-US" altLang="zh-CN" sz="2000" b="0" smtClean="0">
                <a:solidFill>
                  <a:srgbClr val="996600"/>
                </a:solidFill>
                <a:latin typeface="Comic Sans MS" panose="030F0702030302020204" pitchFamily="66" charset="0"/>
                <a:ea typeface="楷体_GB2312" pitchFamily="49" charset="-122"/>
              </a:rPr>
              <a:t>}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确保找到被插入地方的前方节点</a:t>
            </a:r>
            <a:r>
              <a:rPr lang="en-US" altLang="zh-CN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q</a:t>
            </a:r>
          </a:p>
          <a:p>
            <a:pPr algn="l"/>
            <a:r>
              <a:rPr lang="en-US" altLang="zh-CN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然后执行插入语句：</a:t>
            </a:r>
          </a:p>
          <a:p>
            <a:pPr algn="l"/>
            <a:r>
              <a:rPr lang="en-US" altLang="zh-CN" sz="20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p-&gt;next=q-&gt;next;</a:t>
            </a:r>
          </a:p>
          <a:p>
            <a:pPr algn="l"/>
            <a:r>
              <a:rPr lang="en-US" altLang="zh-CN" sz="20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q-&gt;next=p;</a:t>
            </a:r>
          </a:p>
          <a:p>
            <a:pPr algn="l"/>
            <a:r>
              <a:rPr lang="zh-CN" altLang="en-US" sz="2000" smtClean="0">
                <a:solidFill>
                  <a:srgbClr val="FF33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注意语句顺序</a:t>
            </a:r>
          </a:p>
          <a:p>
            <a:pPr algn="l"/>
            <a:endParaRPr lang="en-US" altLang="zh-CN" sz="2000" b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712267"/>
              </p:ext>
            </p:extLst>
          </p:nvPr>
        </p:nvGraphicFramePr>
        <p:xfrm>
          <a:off x="107504" y="4899975"/>
          <a:ext cx="4343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Visio" r:id="rId7" imgW="2003146" imgH="680009" progId="Visio.Drawing.6">
                  <p:embed/>
                </p:oleObj>
              </mc:Choice>
              <mc:Fallback>
                <p:oleObj name="Visio" r:id="rId7" imgW="2003146" imgH="68000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899975"/>
                        <a:ext cx="43434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825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151216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例：</a:t>
            </a:r>
            <a:r>
              <a:rPr kumimoji="1" lang="zh-CN" altLang="en-US" sz="36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已有一个如图所示的链表；</a:t>
            </a:r>
            <a:br>
              <a:rPr kumimoji="1" lang="zh-CN" altLang="en-US" sz="36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</a:br>
            <a:r>
              <a:rPr kumimoji="1" lang="zh-CN" altLang="en-US" sz="36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它是按结点中的整数域从小到大排序的，现在要插入一个结点，该结点中的数为</a:t>
            </a:r>
            <a:r>
              <a:rPr kumimoji="1" lang="en-US" altLang="zh-CN" sz="36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304179" y="6211640"/>
            <a:ext cx="2057400" cy="365125"/>
          </a:xfrm>
        </p:spPr>
        <p:txBody>
          <a:bodyPr/>
          <a:lstStyle/>
          <a:p>
            <a:fld id="{26E8369C-F7E5-4F62-973B-CA52AB4980D0}" type="slidenum">
              <a:rPr lang="en-US" altLang="zh-CN" smtClean="0"/>
              <a:pPr/>
              <a:t>14</a:t>
            </a:fld>
            <a:endParaRPr lang="en-US" altLang="zh-CN"/>
          </a:p>
        </p:txBody>
      </p:sp>
      <p:graphicFrame>
        <p:nvGraphicFramePr>
          <p:cNvPr id="2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3825"/>
              </p:ext>
            </p:extLst>
          </p:nvPr>
        </p:nvGraphicFramePr>
        <p:xfrm>
          <a:off x="1540092" y="2996952"/>
          <a:ext cx="863600" cy="11049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35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676492" y="3776414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206592" y="3836739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</a:p>
        </p:txBody>
      </p:sp>
      <p:graphicFrame>
        <p:nvGraphicFramePr>
          <p:cNvPr id="28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443066"/>
              </p:ext>
            </p:extLst>
          </p:nvPr>
        </p:nvGraphicFramePr>
        <p:xfrm>
          <a:off x="3194267" y="2996952"/>
          <a:ext cx="863600" cy="1116012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61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80366"/>
              </p:ext>
            </p:extLst>
          </p:nvPr>
        </p:nvGraphicFramePr>
        <p:xfrm>
          <a:off x="5426292" y="4855914"/>
          <a:ext cx="863600" cy="1044575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46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04889"/>
              </p:ext>
            </p:extLst>
          </p:nvPr>
        </p:nvGraphicFramePr>
        <p:xfrm>
          <a:off x="7947242" y="2996952"/>
          <a:ext cx="863600" cy="11049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35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56598"/>
              </p:ext>
            </p:extLst>
          </p:nvPr>
        </p:nvGraphicFramePr>
        <p:xfrm>
          <a:off x="6434354" y="2996952"/>
          <a:ext cx="863600" cy="11049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35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51785"/>
              </p:ext>
            </p:extLst>
          </p:nvPr>
        </p:nvGraphicFramePr>
        <p:xfrm>
          <a:off x="4778592" y="2996952"/>
          <a:ext cx="863600" cy="1117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77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3" name="Line 52"/>
          <p:cNvSpPr>
            <a:spLocks noChangeShapeType="1"/>
          </p:cNvSpPr>
          <p:nvPr/>
        </p:nvSpPr>
        <p:spPr bwMode="auto">
          <a:xfrm>
            <a:off x="2041742" y="3860552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4" name="Line 53"/>
          <p:cNvSpPr>
            <a:spLocks noChangeShapeType="1"/>
          </p:cNvSpPr>
          <p:nvPr/>
        </p:nvSpPr>
        <p:spPr bwMode="auto">
          <a:xfrm>
            <a:off x="3626067" y="3860552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5" name="Line 54"/>
          <p:cNvSpPr>
            <a:spLocks noChangeShapeType="1"/>
          </p:cNvSpPr>
          <p:nvPr/>
        </p:nvSpPr>
        <p:spPr bwMode="auto">
          <a:xfrm>
            <a:off x="5281829" y="3860552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6" name="Line 55"/>
          <p:cNvSpPr>
            <a:spLocks noChangeShapeType="1"/>
          </p:cNvSpPr>
          <p:nvPr/>
        </p:nvSpPr>
        <p:spPr bwMode="auto">
          <a:xfrm>
            <a:off x="6794717" y="3860552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7" name="Line 56"/>
          <p:cNvSpPr>
            <a:spLocks noChangeShapeType="1"/>
          </p:cNvSpPr>
          <p:nvPr/>
        </p:nvSpPr>
        <p:spPr bwMode="auto">
          <a:xfrm>
            <a:off x="5065929" y="5732214"/>
            <a:ext cx="360363" cy="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8" name="Line 57"/>
          <p:cNvSpPr>
            <a:spLocks noChangeShapeType="1"/>
          </p:cNvSpPr>
          <p:nvPr/>
        </p:nvSpPr>
        <p:spPr bwMode="auto">
          <a:xfrm>
            <a:off x="5931117" y="5732214"/>
            <a:ext cx="863600" cy="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9" name="Line 58"/>
          <p:cNvSpPr>
            <a:spLocks noChangeShapeType="1"/>
          </p:cNvSpPr>
          <p:nvPr/>
        </p:nvSpPr>
        <p:spPr bwMode="auto">
          <a:xfrm flipV="1">
            <a:off x="6794717" y="4208214"/>
            <a:ext cx="0" cy="152400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40" name="Line 59"/>
          <p:cNvSpPr>
            <a:spLocks noChangeShapeType="1"/>
          </p:cNvSpPr>
          <p:nvPr/>
        </p:nvSpPr>
        <p:spPr bwMode="auto">
          <a:xfrm flipV="1">
            <a:off x="5065929" y="3860552"/>
            <a:ext cx="0" cy="1871662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41" name="AutoShape 61"/>
          <p:cNvSpPr>
            <a:spLocks noChangeArrowheads="1"/>
          </p:cNvSpPr>
          <p:nvPr/>
        </p:nvSpPr>
        <p:spPr bwMode="auto">
          <a:xfrm>
            <a:off x="2689442" y="5948114"/>
            <a:ext cx="1873250" cy="576263"/>
          </a:xfrm>
          <a:prstGeom prst="wedgeRectCallout">
            <a:avLst>
              <a:gd name="adj1" fmla="val 95847"/>
              <a:gd name="adj2" fmla="val -45866"/>
            </a:avLst>
          </a:prstGeom>
          <a:solidFill>
            <a:srgbClr val="FFFFFF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smtClean="0">
                <a:solidFill>
                  <a:srgbClr val="1C1C1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待插入结点</a:t>
            </a:r>
          </a:p>
        </p:txBody>
      </p:sp>
      <p:sp>
        <p:nvSpPr>
          <p:cNvPr id="42" name="AutoShape 62"/>
          <p:cNvSpPr>
            <a:spLocks noChangeArrowheads="1"/>
          </p:cNvSpPr>
          <p:nvPr/>
        </p:nvSpPr>
        <p:spPr bwMode="auto">
          <a:xfrm>
            <a:off x="1754404" y="5948114"/>
            <a:ext cx="2808288" cy="576263"/>
          </a:xfrm>
          <a:prstGeom prst="wedgeRectCallout">
            <a:avLst>
              <a:gd name="adj1" fmla="val 80583"/>
              <a:gd name="adj2" fmla="val -45866"/>
            </a:avLst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smtClean="0">
                <a:solidFill>
                  <a:srgbClr val="1C1C1C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此结点已插入链表</a:t>
            </a:r>
          </a:p>
        </p:txBody>
      </p:sp>
    </p:spTree>
    <p:extLst>
      <p:ext uri="{BB962C8B-B14F-4D97-AF65-F5344CB8AC3E}">
        <p14:creationId xmlns:p14="http://schemas.microsoft.com/office/powerpoint/2010/main" val="57668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37" grpId="0" animBg="1"/>
      <p:bldP spid="38" grpId="0" animBg="1"/>
      <p:bldP spid="39" grpId="0" animBg="1"/>
      <p:bldP spid="40" grpId="0" animBg="1"/>
      <p:bldP spid="4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512" y="533401"/>
            <a:ext cx="8928100" cy="1860550"/>
          </a:xfrm>
          <a:prstGeom prst="rect">
            <a:avLst/>
          </a:prstGeom>
          <a:solidFill>
            <a:srgbClr val="66FFFF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/>
            <a:r>
              <a:rPr kumimoji="1" lang="zh-CN" altLang="en-US" sz="320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分析：</a:t>
            </a:r>
            <a:r>
              <a:rPr kumimoji="1" lang="zh-CN" altLang="en-US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按三种情况</a:t>
            </a:r>
          </a:p>
          <a:p>
            <a:pPr algn="l" eaLnBrk="1" hangingPunct="1">
              <a:buClr>
                <a:srgbClr val="333399"/>
              </a:buClr>
              <a:buFont typeface="Wingdings" panose="05000000000000000000" pitchFamily="2" charset="2"/>
              <a:buNone/>
            </a:pPr>
            <a:r>
              <a:rPr kumimoji="1" lang="en-US" altLang="zh-CN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kumimoji="1" lang="zh-CN" altLang="en-US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、第一种情况，链表还未建成（空链表），待插入结点</a:t>
            </a:r>
            <a:r>
              <a:rPr kumimoji="1" lang="en-US" altLang="zh-CN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kumimoji="1" lang="zh-CN" altLang="en-US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实际上是第一个结点。这时必然有</a:t>
            </a:r>
            <a:r>
              <a:rPr kumimoji="1" lang="en-US" altLang="zh-CN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head==null</a:t>
            </a:r>
            <a:r>
              <a:rPr kumimoji="1" lang="zh-CN" altLang="en-US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。只要让头指针指向 </a:t>
            </a:r>
            <a:r>
              <a:rPr kumimoji="1" lang="en-US" altLang="zh-CN" sz="280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kumimoji="1" lang="en-US" altLang="zh-CN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kumimoji="1" lang="zh-CN" altLang="en-US" sz="28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就可以了。语句为</a:t>
            </a:r>
          </a:p>
        </p:txBody>
      </p:sp>
      <p:graphicFrame>
        <p:nvGraphicFramePr>
          <p:cNvPr id="1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167218"/>
              </p:ext>
            </p:extLst>
          </p:nvPr>
        </p:nvGraphicFramePr>
        <p:xfrm>
          <a:off x="6499350" y="3648076"/>
          <a:ext cx="1331912" cy="1235075"/>
        </p:xfrm>
        <a:graphic>
          <a:graphicData uri="http://schemas.openxmlformats.org/drawingml/2006/table">
            <a:tbl>
              <a:tblPr/>
              <a:tblGrid>
                <a:gridCol w="1331912"/>
              </a:tblGrid>
              <a:tr h="6191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70000"/>
                      </a:srgbClr>
                    </a:solidFill>
                  </a:tcPr>
                </a:tc>
              </a:tr>
              <a:tr h="61595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5688137" y="3629026"/>
            <a:ext cx="79216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688137" y="3771901"/>
            <a:ext cx="79216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327775" y="3197226"/>
            <a:ext cx="936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151062" y="3462338"/>
            <a:ext cx="2376488" cy="946150"/>
          </a:xfrm>
          <a:prstGeom prst="rect">
            <a:avLst/>
          </a:prstGeom>
          <a:solidFill>
            <a:srgbClr val="FFFFCC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/>
            <a:r>
              <a:rPr kumimoji="1" lang="en-US" altLang="zh-CN" sz="28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 = p;</a:t>
            </a:r>
          </a:p>
          <a:p>
            <a:pPr algn="l" eaLnBrk="1" hangingPunct="1"/>
            <a:r>
              <a:rPr kumimoji="1" lang="en-US" altLang="zh-CN" sz="28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p-&gt;next = null;</a:t>
            </a:r>
            <a:endParaRPr kumimoji="1" lang="en-US" altLang="zh-CN" sz="2400" smtClean="0">
              <a:solidFill>
                <a:srgbClr val="1C1C1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79512" y="4921251"/>
            <a:ext cx="8748713" cy="1800225"/>
          </a:xfrm>
          <a:prstGeom prst="rect">
            <a:avLst/>
          </a:prstGeom>
          <a:solidFill>
            <a:srgbClr val="66FFFF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buClr>
                <a:srgbClr val="333399"/>
              </a:buClr>
              <a:buFont typeface="Wingdings" panose="05000000000000000000" pitchFamily="2" charset="2"/>
              <a:buNone/>
            </a:pPr>
            <a:r>
              <a:rPr kumimoji="1" lang="en-US" altLang="zh-CN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、第二种情况，链表已建成，待插入结点 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的数据要比头结点的数据还要小，这时有</a:t>
            </a:r>
          </a:p>
          <a:p>
            <a:pPr algn="l" eaLnBrk="1" hangingPunct="1">
              <a:buClr>
                <a:srgbClr val="333399"/>
              </a:buClr>
              <a:buFont typeface="Wingdings" panose="05000000000000000000" pitchFamily="2" charset="2"/>
              <a:buNone/>
            </a:pPr>
            <a:r>
              <a:rPr kumimoji="1" lang="zh-CN" altLang="en-US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		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(</a:t>
            </a:r>
            <a:r>
              <a:rPr kumimoji="1" lang="en-US" altLang="zh-CN" sz="2800" dirty="0" smtClean="0">
                <a:solidFill>
                  <a:srgbClr val="333399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p-&gt;</a:t>
            </a:r>
            <a:r>
              <a:rPr kumimoji="1" lang="en-US" altLang="zh-CN" sz="2800" dirty="0" err="1" smtClean="0">
                <a:solidFill>
                  <a:srgbClr val="333399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num</a:t>
            </a:r>
            <a:r>
              <a:rPr kumimoji="1" lang="en-US" altLang="zh-CN" sz="2800" dirty="0" smtClean="0">
                <a:solidFill>
                  <a:srgbClr val="333399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)&lt; (head-&gt;</a:t>
            </a:r>
            <a:r>
              <a:rPr kumimoji="1" lang="en-US" altLang="zh-CN" sz="2800" dirty="0" err="1" smtClean="0">
                <a:solidFill>
                  <a:srgbClr val="333399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num</a:t>
            </a:r>
            <a:r>
              <a:rPr kumimoji="1" lang="en-US" altLang="zh-CN" sz="2800" dirty="0" smtClean="0">
                <a:solidFill>
                  <a:srgbClr val="333399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)</a:t>
            </a:r>
          </a:p>
          <a:p>
            <a:pPr algn="l" eaLnBrk="1" hangingPunct="1">
              <a:buClr>
                <a:srgbClr val="333399"/>
              </a:buClr>
              <a:buFont typeface="Wingdings" panose="05000000000000000000" pitchFamily="2" charset="2"/>
              <a:buNone/>
            </a:pPr>
            <a:r>
              <a:rPr kumimoji="1" lang="zh-CN" altLang="en-US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当然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结点要插在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head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结点前。</a:t>
            </a:r>
          </a:p>
        </p:txBody>
      </p:sp>
    </p:spTree>
    <p:extLst>
      <p:ext uri="{BB962C8B-B14F-4D97-AF65-F5344CB8AC3E}">
        <p14:creationId xmlns:p14="http://schemas.microsoft.com/office/powerpoint/2010/main" val="1253965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16</a:t>
            </a:fld>
            <a:endParaRPr lang="en-US" altLang="zh-CN"/>
          </a:p>
        </p:txBody>
      </p:sp>
      <p:graphicFrame>
        <p:nvGraphicFramePr>
          <p:cNvPr id="26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494459"/>
              </p:ext>
            </p:extLst>
          </p:nvPr>
        </p:nvGraphicFramePr>
        <p:xfrm>
          <a:off x="3062288" y="1355725"/>
          <a:ext cx="863600" cy="11049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35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2198688" y="2135188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728788" y="15335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</a:p>
        </p:txBody>
      </p: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11635"/>
              </p:ext>
            </p:extLst>
          </p:nvPr>
        </p:nvGraphicFramePr>
        <p:xfrm>
          <a:off x="4716463" y="1355725"/>
          <a:ext cx="863600" cy="1116013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611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3283"/>
              </p:ext>
            </p:extLst>
          </p:nvPr>
        </p:nvGraphicFramePr>
        <p:xfrm>
          <a:off x="3059113" y="3141663"/>
          <a:ext cx="863600" cy="1044575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46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68245"/>
              </p:ext>
            </p:extLst>
          </p:nvPr>
        </p:nvGraphicFramePr>
        <p:xfrm>
          <a:off x="6300788" y="1355725"/>
          <a:ext cx="863600" cy="1117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77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3563938" y="2219325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5148263" y="2219325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1728788" y="3979863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1725613" y="331787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2195513" y="3979863"/>
            <a:ext cx="863600" cy="3175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en-US" b="0" smtClean="0">
              <a:solidFill>
                <a:srgbClr val="000000"/>
              </a:solidFill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2195513" y="3857625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grpSp>
        <p:nvGrpSpPr>
          <p:cNvPr id="38" name="Group 42"/>
          <p:cNvGrpSpPr>
            <a:grpSpLocks/>
          </p:cNvGrpSpPr>
          <p:nvPr/>
        </p:nvGrpSpPr>
        <p:grpSpPr bwMode="auto">
          <a:xfrm>
            <a:off x="2663825" y="2219325"/>
            <a:ext cx="1692275" cy="1760538"/>
            <a:chOff x="1678" y="1398"/>
            <a:chExt cx="1066" cy="1109"/>
          </a:xfrm>
        </p:grpSpPr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2245" y="2507"/>
              <a:ext cx="499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 flipV="1">
              <a:off x="2744" y="1797"/>
              <a:ext cx="0" cy="71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 flipH="1">
              <a:off x="1678" y="1797"/>
              <a:ext cx="1066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 flipH="1" flipV="1">
              <a:off x="1680" y="1398"/>
              <a:ext cx="0" cy="399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43" name="Line 47"/>
            <p:cNvSpPr>
              <a:spLocks noChangeShapeType="1"/>
            </p:cNvSpPr>
            <p:nvPr/>
          </p:nvSpPr>
          <p:spPr bwMode="auto">
            <a:xfrm>
              <a:off x="1680" y="1398"/>
              <a:ext cx="247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</p:grp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3095625" y="5349875"/>
            <a:ext cx="2376488" cy="958850"/>
          </a:xfrm>
          <a:prstGeom prst="rect">
            <a:avLst/>
          </a:prstGeom>
          <a:solidFill>
            <a:srgbClr val="FFC000"/>
          </a:solidFill>
          <a:ln w="12700" cap="sq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/>
            <a:r>
              <a:rPr kumimoji="1" lang="en-US" altLang="zh-CN" sz="28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p-&gt;next=head;</a:t>
            </a:r>
          </a:p>
          <a:p>
            <a:pPr algn="l" eaLnBrk="1" hangingPunct="1"/>
            <a:r>
              <a:rPr kumimoji="1" lang="en-US" altLang="zh-CN" sz="28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head=p;</a:t>
            </a:r>
            <a:endParaRPr kumimoji="1" lang="en-US" altLang="zh-CN" sz="2400" smtClean="0">
              <a:solidFill>
                <a:srgbClr val="1C1C1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1403350" y="5133975"/>
            <a:ext cx="169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语句为</a:t>
            </a:r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3132138" y="377666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44586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  <p:bldP spid="36" grpId="0" animBg="1"/>
      <p:bldP spid="44" grpId="0" animBg="1" autoUpdateAnimBg="0"/>
      <p:bldP spid="4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8313" y="1628775"/>
            <a:ext cx="8280400" cy="3908762"/>
          </a:xfrm>
          <a:prstGeom prst="rect">
            <a:avLst/>
          </a:prstGeom>
          <a:solidFill>
            <a:srgbClr val="66FFFF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342900" indent="-342900" algn="l" eaLnBrk="1" hangingPunct="1">
              <a:buClr>
                <a:srgbClr val="333399"/>
              </a:buClr>
              <a:buFont typeface="Wingdings" panose="05000000000000000000" pitchFamily="2" charset="2"/>
              <a:buNone/>
              <a:defRPr kumimoji="1" sz="280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r>
              <a:rPr lang="en-US" altLang="zh-CN" sz="3200" dirty="0">
                <a:solidFill>
                  <a:schemeClr val="tx1"/>
                </a:solidFill>
              </a:rPr>
              <a:t>3</a:t>
            </a:r>
            <a:r>
              <a:rPr lang="zh-CN" altLang="en-US" sz="3200" dirty="0">
                <a:solidFill>
                  <a:schemeClr val="tx1"/>
                </a:solidFill>
              </a:rPr>
              <a:t>、第三种情况，链表已建成，待插入结点 </a:t>
            </a:r>
            <a:r>
              <a:rPr lang="en-US" altLang="zh-CN" sz="3200" dirty="0">
                <a:solidFill>
                  <a:srgbClr val="FF0000"/>
                </a:solidFill>
              </a:rPr>
              <a:t>p</a:t>
            </a:r>
            <a:r>
              <a:rPr lang="en-US" altLang="zh-CN" sz="3200" dirty="0">
                <a:solidFill>
                  <a:schemeClr val="tx1"/>
                </a:solidFill>
              </a:rPr>
              <a:t> </a:t>
            </a:r>
            <a:r>
              <a:rPr lang="zh-CN" altLang="en-US" sz="3200" dirty="0">
                <a:solidFill>
                  <a:schemeClr val="tx1"/>
                </a:solidFill>
              </a:rPr>
              <a:t>的数据比头结点的数据大，需要找到正确的插入位置。这时，可以借助两个结构指针</a:t>
            </a:r>
            <a:r>
              <a:rPr lang="en-US" altLang="zh-CN" sz="3200" dirty="0">
                <a:solidFill>
                  <a:srgbClr val="FF0000"/>
                </a:solidFill>
              </a:rPr>
              <a:t>r</a:t>
            </a:r>
            <a:r>
              <a:rPr lang="en-US" altLang="zh-CN" sz="3200" dirty="0">
                <a:solidFill>
                  <a:schemeClr val="tx1"/>
                </a:solidFill>
              </a:rPr>
              <a:t> </a:t>
            </a:r>
            <a:r>
              <a:rPr lang="zh-CN" altLang="en-US" sz="3200" dirty="0">
                <a:solidFill>
                  <a:schemeClr val="tx1"/>
                </a:solidFill>
              </a:rPr>
              <a:t>和 </a:t>
            </a:r>
            <a:r>
              <a:rPr lang="en-US" altLang="zh-CN" sz="3200" dirty="0">
                <a:solidFill>
                  <a:srgbClr val="FF0000"/>
                </a:solidFill>
              </a:rPr>
              <a:t>g</a:t>
            </a:r>
            <a:r>
              <a:rPr lang="zh-CN" altLang="en-US" sz="3200" dirty="0">
                <a:solidFill>
                  <a:schemeClr val="tx1"/>
                </a:solidFill>
              </a:rPr>
              <a:t>，利用循环比较来找到正确位置。然后将结点 </a:t>
            </a:r>
            <a:r>
              <a:rPr lang="en-US" altLang="zh-CN" sz="3200" dirty="0">
                <a:solidFill>
                  <a:srgbClr val="FF0000"/>
                </a:solidFill>
              </a:rPr>
              <a:t>p</a:t>
            </a:r>
            <a:r>
              <a:rPr lang="en-US" altLang="zh-CN" sz="3200" dirty="0">
                <a:solidFill>
                  <a:schemeClr val="tx1"/>
                </a:solidFill>
              </a:rPr>
              <a:t> </a:t>
            </a:r>
            <a:r>
              <a:rPr lang="zh-CN" altLang="en-US" sz="3200" dirty="0">
                <a:solidFill>
                  <a:schemeClr val="tx1"/>
                </a:solidFill>
              </a:rPr>
              <a:t>插入到链表中正确的位置。</a:t>
            </a:r>
          </a:p>
          <a:p>
            <a:endParaRPr lang="zh-CN" altLang="en-US" dirty="0"/>
          </a:p>
          <a:p>
            <a:endParaRPr lang="zh-CN" altLang="en-US" dirty="0"/>
          </a:p>
          <a:p>
            <a:r>
              <a:rPr lang="zh-CN" altLang="en-US" sz="3200" dirty="0">
                <a:solidFill>
                  <a:schemeClr val="hlink"/>
                </a:solidFill>
              </a:rPr>
              <a:t>	</a:t>
            </a:r>
            <a:r>
              <a:rPr lang="zh-CN" altLang="en-US" sz="3200" dirty="0">
                <a:solidFill>
                  <a:srgbClr val="FF0000"/>
                </a:solidFill>
              </a:rPr>
              <a:t>参见下面的图示</a:t>
            </a:r>
          </a:p>
        </p:txBody>
      </p:sp>
    </p:spTree>
    <p:extLst>
      <p:ext uri="{BB962C8B-B14F-4D97-AF65-F5344CB8AC3E}">
        <p14:creationId xmlns:p14="http://schemas.microsoft.com/office/powerpoint/2010/main" val="262290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18</a:t>
            </a:fld>
            <a:endParaRPr lang="en-US" altLang="zh-CN"/>
          </a:p>
        </p:txBody>
      </p:sp>
      <p:graphicFrame>
        <p:nvGraphicFramePr>
          <p:cNvPr id="41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431106"/>
              </p:ext>
            </p:extLst>
          </p:nvPr>
        </p:nvGraphicFramePr>
        <p:xfrm>
          <a:off x="2043237" y="1606224"/>
          <a:ext cx="863600" cy="11049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35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2" name="Line 10"/>
          <p:cNvSpPr>
            <a:spLocks noChangeShapeType="1"/>
          </p:cNvSpPr>
          <p:nvPr/>
        </p:nvSpPr>
        <p:spPr bwMode="auto">
          <a:xfrm>
            <a:off x="1179637" y="2385687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709737" y="1784024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</a:p>
        </p:txBody>
      </p:sp>
      <p:graphicFrame>
        <p:nvGraphicFramePr>
          <p:cNvPr id="4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08863"/>
              </p:ext>
            </p:extLst>
          </p:nvPr>
        </p:nvGraphicFramePr>
        <p:xfrm>
          <a:off x="3697412" y="1606224"/>
          <a:ext cx="863600" cy="1116013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611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79714"/>
              </p:ext>
            </p:extLst>
          </p:nvPr>
        </p:nvGraphicFramePr>
        <p:xfrm>
          <a:off x="5281737" y="1606224"/>
          <a:ext cx="863600" cy="1117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77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6" name="Line 28"/>
          <p:cNvSpPr>
            <a:spLocks noChangeShapeType="1"/>
          </p:cNvSpPr>
          <p:nvPr/>
        </p:nvSpPr>
        <p:spPr bwMode="auto">
          <a:xfrm>
            <a:off x="2544887" y="2469824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47" name="Line 29"/>
          <p:cNvSpPr>
            <a:spLocks noChangeShapeType="1"/>
          </p:cNvSpPr>
          <p:nvPr/>
        </p:nvSpPr>
        <p:spPr bwMode="auto">
          <a:xfrm>
            <a:off x="4129212" y="2469824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graphicFrame>
        <p:nvGraphicFramePr>
          <p:cNvPr id="4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8176"/>
              </p:ext>
            </p:extLst>
          </p:nvPr>
        </p:nvGraphicFramePr>
        <p:xfrm>
          <a:off x="3664074" y="3392162"/>
          <a:ext cx="863600" cy="1044575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46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330574" y="3568374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2800474" y="4108124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51" name="Line 40"/>
          <p:cNvSpPr>
            <a:spLocks noChangeShapeType="1"/>
          </p:cNvSpPr>
          <p:nvPr/>
        </p:nvSpPr>
        <p:spPr bwMode="auto">
          <a:xfrm>
            <a:off x="2436937" y="871212"/>
            <a:ext cx="0" cy="73501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en-US" b="0" smtClean="0">
              <a:solidFill>
                <a:srgbClr val="000000"/>
              </a:solidFill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>
            <a:off x="4092699" y="856924"/>
            <a:ext cx="0" cy="735013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en-US" b="0" smtClean="0">
              <a:solidFill>
                <a:srgbClr val="000000"/>
              </a:solidFill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graphicFrame>
        <p:nvGraphicFramePr>
          <p:cNvPr id="53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00095"/>
              </p:ext>
            </p:extLst>
          </p:nvPr>
        </p:nvGraphicFramePr>
        <p:xfrm>
          <a:off x="6974012" y="1591937"/>
          <a:ext cx="863600" cy="1117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77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5821487" y="2455537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55" name="Text Box 51"/>
          <p:cNvSpPr txBox="1">
            <a:spLocks noChangeArrowheads="1"/>
          </p:cNvSpPr>
          <p:nvPr/>
        </p:nvSpPr>
        <p:spPr bwMode="auto">
          <a:xfrm>
            <a:off x="3805362" y="642612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2146424" y="583874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179512" y="5335262"/>
            <a:ext cx="8594725" cy="1373187"/>
          </a:xfrm>
          <a:prstGeom prst="rect">
            <a:avLst/>
          </a:prstGeom>
          <a:solidFill>
            <a:srgbClr val="66FFFF">
              <a:alpha val="70195"/>
            </a:srgbClr>
          </a:solidFill>
          <a:ln w="12700" cap="sq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342900" indent="-342900" eaLnBrk="1" hangingPunct="1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/>
            <a:r>
              <a:rPr lang="zh-CN" altLang="en-US" dirty="0"/>
              <a:t>说明：这种情况下，</a:t>
            </a:r>
            <a:r>
              <a:rPr lang="en-US" altLang="zh-CN" dirty="0"/>
              <a:t>p </a:t>
            </a:r>
            <a:r>
              <a:rPr lang="zh-CN" altLang="en-US" dirty="0"/>
              <a:t>结点已经与链表的第一个结点比较过了，所以从链表的下一个结点开始比较。</a:t>
            </a:r>
            <a:r>
              <a:rPr lang="en-US" altLang="zh-CN" dirty="0"/>
              <a:t>13&gt;8</a:t>
            </a:r>
            <a:r>
              <a:rPr lang="zh-CN" altLang="en-US" dirty="0"/>
              <a:t>，继续比较。</a:t>
            </a:r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>
            <a:off x="7550274" y="2455537"/>
            <a:ext cx="1152525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2389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19</a:t>
            </a:fld>
            <a:endParaRPr lang="en-US" altLang="zh-CN"/>
          </a:p>
        </p:txBody>
      </p:sp>
      <p:graphicFrame>
        <p:nvGraphicFramePr>
          <p:cNvPr id="2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93176"/>
              </p:ext>
            </p:extLst>
          </p:nvPr>
        </p:nvGraphicFramePr>
        <p:xfrm>
          <a:off x="2043237" y="1932210"/>
          <a:ext cx="863600" cy="11049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35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1179637" y="2711673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09737" y="211001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</a:p>
        </p:txBody>
      </p:sp>
      <p:graphicFrame>
        <p:nvGraphicFramePr>
          <p:cNvPr id="2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7304"/>
              </p:ext>
            </p:extLst>
          </p:nvPr>
        </p:nvGraphicFramePr>
        <p:xfrm>
          <a:off x="3697412" y="1932210"/>
          <a:ext cx="863600" cy="1116013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611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91539"/>
              </p:ext>
            </p:extLst>
          </p:nvPr>
        </p:nvGraphicFramePr>
        <p:xfrm>
          <a:off x="5281737" y="1932210"/>
          <a:ext cx="863600" cy="1117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77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2544887" y="2795810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4129212" y="2795810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graphicFrame>
        <p:nvGraphicFramePr>
          <p:cNvPr id="3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968062"/>
              </p:ext>
            </p:extLst>
          </p:nvPr>
        </p:nvGraphicFramePr>
        <p:xfrm>
          <a:off x="5283324" y="3718148"/>
          <a:ext cx="863600" cy="1044575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746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3949824" y="3894360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</a:p>
        </p:txBody>
      </p:sp>
      <p:sp>
        <p:nvSpPr>
          <p:cNvPr id="32" name="Line 39"/>
          <p:cNvSpPr>
            <a:spLocks noChangeShapeType="1"/>
          </p:cNvSpPr>
          <p:nvPr/>
        </p:nvSpPr>
        <p:spPr bwMode="auto">
          <a:xfrm>
            <a:off x="4419724" y="4434110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3" name="Line 40"/>
          <p:cNvSpPr>
            <a:spLocks noChangeShapeType="1"/>
          </p:cNvSpPr>
          <p:nvPr/>
        </p:nvSpPr>
        <p:spPr bwMode="auto">
          <a:xfrm>
            <a:off x="4091112" y="1197198"/>
            <a:ext cx="0" cy="73501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en-US" b="0" smtClean="0">
              <a:solidFill>
                <a:srgbClr val="000000"/>
              </a:solidFill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4" name="Line 41"/>
          <p:cNvSpPr>
            <a:spLocks noChangeShapeType="1"/>
          </p:cNvSpPr>
          <p:nvPr/>
        </p:nvSpPr>
        <p:spPr bwMode="auto">
          <a:xfrm>
            <a:off x="5746874" y="1182910"/>
            <a:ext cx="0" cy="735013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en-US" b="0" smtClean="0">
              <a:solidFill>
                <a:srgbClr val="000000"/>
              </a:solidFill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graphicFrame>
        <p:nvGraphicFramePr>
          <p:cNvPr id="3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03680"/>
              </p:ext>
            </p:extLst>
          </p:nvPr>
        </p:nvGraphicFramePr>
        <p:xfrm>
          <a:off x="6974012" y="1917923"/>
          <a:ext cx="863600" cy="1117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77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6" name="Line 50"/>
          <p:cNvSpPr>
            <a:spLocks noChangeShapeType="1"/>
          </p:cNvSpPr>
          <p:nvPr/>
        </p:nvSpPr>
        <p:spPr bwMode="auto">
          <a:xfrm>
            <a:off x="5821487" y="2781523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5459537" y="968598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800599" y="909860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79512" y="5661248"/>
            <a:ext cx="8594725" cy="519112"/>
          </a:xfrm>
          <a:prstGeom prst="rect">
            <a:avLst/>
          </a:prstGeom>
          <a:solidFill>
            <a:srgbClr val="66FFFF">
              <a:alpha val="70195"/>
            </a:srgbClr>
          </a:solidFill>
          <a:ln w="12700" cap="sq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342900" indent="-342900" algn="l" eaLnBrk="1" hangingPunct="1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r>
              <a:rPr lang="zh-CN" altLang="en-US" dirty="0"/>
              <a:t>说明：</a:t>
            </a:r>
            <a:r>
              <a:rPr lang="en-US" altLang="zh-CN" dirty="0"/>
              <a:t>13&gt;12</a:t>
            </a:r>
            <a:r>
              <a:rPr lang="zh-CN" altLang="en-US" dirty="0"/>
              <a:t>，继续比较。</a:t>
            </a:r>
          </a:p>
        </p:txBody>
      </p:sp>
      <p:sp>
        <p:nvSpPr>
          <p:cNvPr id="40" name="Line 54"/>
          <p:cNvSpPr>
            <a:spLocks noChangeShapeType="1"/>
          </p:cNvSpPr>
          <p:nvPr/>
        </p:nvSpPr>
        <p:spPr bwMode="auto">
          <a:xfrm>
            <a:off x="7550274" y="2781523"/>
            <a:ext cx="1152525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4480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7" grpId="0" autoUpdateAnimBg="0"/>
      <p:bldP spid="3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CC"/>
                </a:solidFill>
                <a:latin typeface="黑体" panose="02010609060101010101" pitchFamily="49" charset="-122"/>
              </a:rPr>
              <a:t>链表节点插入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三、基本思想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四、问题求解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五、算法演示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六、算法实现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七、流程归纳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八、小结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20</a:t>
            </a:fld>
            <a:endParaRPr lang="en-US" altLang="zh-CN"/>
          </a:p>
        </p:txBody>
      </p:sp>
      <p:graphicFrame>
        <p:nvGraphicFramePr>
          <p:cNvPr id="3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55113"/>
              </p:ext>
            </p:extLst>
          </p:nvPr>
        </p:nvGraphicFramePr>
        <p:xfrm>
          <a:off x="2059851" y="1581225"/>
          <a:ext cx="863600" cy="11049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35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1196251" y="2360688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726351" y="17590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</a:p>
        </p:txBody>
      </p:sp>
      <p:graphicFrame>
        <p:nvGraphicFramePr>
          <p:cNvPr id="3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591077"/>
              </p:ext>
            </p:extLst>
          </p:nvPr>
        </p:nvGraphicFramePr>
        <p:xfrm>
          <a:off x="3714026" y="1581225"/>
          <a:ext cx="863600" cy="1116013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611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69818"/>
              </p:ext>
            </p:extLst>
          </p:nvPr>
        </p:nvGraphicFramePr>
        <p:xfrm>
          <a:off x="5298351" y="1581225"/>
          <a:ext cx="863600" cy="1117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77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9" name="Line 28"/>
          <p:cNvSpPr>
            <a:spLocks noChangeShapeType="1"/>
          </p:cNvSpPr>
          <p:nvPr/>
        </p:nvSpPr>
        <p:spPr bwMode="auto">
          <a:xfrm>
            <a:off x="2561501" y="2444825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>
            <a:off x="4145826" y="2444825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graphicFrame>
        <p:nvGraphicFramePr>
          <p:cNvPr id="41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98373"/>
              </p:ext>
            </p:extLst>
          </p:nvPr>
        </p:nvGraphicFramePr>
        <p:xfrm>
          <a:off x="7063651" y="3424313"/>
          <a:ext cx="863600" cy="1031875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561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5766663" y="3670375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6200051" y="4127575"/>
            <a:ext cx="863600" cy="31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grpSp>
        <p:nvGrpSpPr>
          <p:cNvPr id="44" name="Group 40"/>
          <p:cNvGrpSpPr>
            <a:grpSpLocks/>
          </p:cNvGrpSpPr>
          <p:nvPr/>
        </p:nvGrpSpPr>
        <p:grpSpPr bwMode="auto">
          <a:xfrm>
            <a:off x="5838101" y="2430538"/>
            <a:ext cx="1225550" cy="1890712"/>
            <a:chOff x="2585" y="1398"/>
            <a:chExt cx="726" cy="1071"/>
          </a:xfrm>
        </p:grpSpPr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585" y="1398"/>
              <a:ext cx="0" cy="1071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585" y="2469"/>
              <a:ext cx="726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</p:grpSp>
      <p:graphicFrame>
        <p:nvGraphicFramePr>
          <p:cNvPr id="47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61290"/>
              </p:ext>
            </p:extLst>
          </p:nvPr>
        </p:nvGraphicFramePr>
        <p:xfrm>
          <a:off x="6990626" y="1566938"/>
          <a:ext cx="863600" cy="11176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77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8" name="Line 51"/>
          <p:cNvSpPr>
            <a:spLocks noChangeShapeType="1"/>
          </p:cNvSpPr>
          <p:nvPr/>
        </p:nvSpPr>
        <p:spPr bwMode="auto">
          <a:xfrm>
            <a:off x="5838101" y="2430538"/>
            <a:ext cx="1152525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>
            <a:off x="5693638" y="846213"/>
            <a:ext cx="0" cy="73501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en-US" b="0" smtClean="0">
              <a:solidFill>
                <a:srgbClr val="000000"/>
              </a:solidFill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7422426" y="846213"/>
            <a:ext cx="0" cy="73501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en-US" b="0" smtClean="0">
              <a:solidFill>
                <a:srgbClr val="000000"/>
              </a:solidFill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7131913" y="630313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</a:p>
        </p:txBody>
      </p:sp>
      <p:sp>
        <p:nvSpPr>
          <p:cNvPr id="52" name="Text Box 55"/>
          <p:cNvSpPr txBox="1">
            <a:spLocks noChangeArrowheads="1"/>
          </p:cNvSpPr>
          <p:nvPr/>
        </p:nvSpPr>
        <p:spPr bwMode="auto">
          <a:xfrm>
            <a:off x="5550763" y="630313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>
            <a:off x="7135088" y="404661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null</a:t>
            </a:r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7566888" y="2430538"/>
            <a:ext cx="1152525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grpSp>
        <p:nvGrpSpPr>
          <p:cNvPr id="55" name="Group 58"/>
          <p:cNvGrpSpPr>
            <a:grpSpLocks/>
          </p:cNvGrpSpPr>
          <p:nvPr/>
        </p:nvGrpSpPr>
        <p:grpSpPr bwMode="auto">
          <a:xfrm>
            <a:off x="6630263" y="2575000"/>
            <a:ext cx="1692275" cy="1760538"/>
            <a:chOff x="1678" y="1398"/>
            <a:chExt cx="1066" cy="1109"/>
          </a:xfrm>
        </p:grpSpPr>
        <p:sp>
          <p:nvSpPr>
            <p:cNvPr id="56" name="Line 59"/>
            <p:cNvSpPr>
              <a:spLocks noChangeShapeType="1"/>
            </p:cNvSpPr>
            <p:nvPr/>
          </p:nvSpPr>
          <p:spPr bwMode="auto">
            <a:xfrm>
              <a:off x="2245" y="2507"/>
              <a:ext cx="499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57" name="Line 60"/>
            <p:cNvSpPr>
              <a:spLocks noChangeShapeType="1"/>
            </p:cNvSpPr>
            <p:nvPr/>
          </p:nvSpPr>
          <p:spPr bwMode="auto">
            <a:xfrm flipV="1">
              <a:off x="2744" y="1797"/>
              <a:ext cx="0" cy="71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58" name="Line 61"/>
            <p:cNvSpPr>
              <a:spLocks noChangeShapeType="1"/>
            </p:cNvSpPr>
            <p:nvPr/>
          </p:nvSpPr>
          <p:spPr bwMode="auto">
            <a:xfrm flipH="1">
              <a:off x="1678" y="1797"/>
              <a:ext cx="1066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59" name="Line 62"/>
            <p:cNvSpPr>
              <a:spLocks noChangeShapeType="1"/>
            </p:cNvSpPr>
            <p:nvPr/>
          </p:nvSpPr>
          <p:spPr bwMode="auto">
            <a:xfrm flipH="1" flipV="1">
              <a:off x="1680" y="1398"/>
              <a:ext cx="0" cy="399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60" name="Line 63"/>
            <p:cNvSpPr>
              <a:spLocks noChangeShapeType="1"/>
            </p:cNvSpPr>
            <p:nvPr/>
          </p:nvSpPr>
          <p:spPr bwMode="auto">
            <a:xfrm>
              <a:off x="1680" y="1398"/>
              <a:ext cx="247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en-US" b="0" smtClean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</p:grp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150088" y="4918150"/>
            <a:ext cx="8990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20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说明：</a:t>
            </a:r>
            <a:r>
              <a:rPr kumimoji="1" lang="en-US" altLang="zh-CN" sz="32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13&lt;15</a:t>
            </a:r>
            <a:r>
              <a:rPr kumimoji="1" lang="zh-CN" altLang="en-US" sz="32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，找到了正确的插入位置，则插入结点 </a:t>
            </a:r>
            <a:r>
              <a:rPr kumimoji="1" lang="en-US" altLang="zh-CN" sz="320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kumimoji="1" lang="en-US" altLang="zh-CN" sz="32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;</a:t>
            </a:r>
            <a:r>
              <a:rPr kumimoji="1" lang="zh-CN" altLang="en-US" sz="320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语句为：</a:t>
            </a:r>
          </a:p>
        </p:txBody>
      </p:sp>
      <p:sp>
        <p:nvSpPr>
          <p:cNvPr id="62" name="Text Box 65"/>
          <p:cNvSpPr txBox="1">
            <a:spLocks noChangeArrowheads="1"/>
          </p:cNvSpPr>
          <p:nvPr/>
        </p:nvSpPr>
        <p:spPr bwMode="auto">
          <a:xfrm>
            <a:off x="3893413" y="5742063"/>
            <a:ext cx="2665413" cy="958850"/>
          </a:xfrm>
          <a:prstGeom prst="rect">
            <a:avLst/>
          </a:prstGeom>
          <a:solidFill>
            <a:srgbClr val="66FFFF">
              <a:alpha val="70195"/>
            </a:srgbClr>
          </a:solidFill>
          <a:ln w="12700" cap="sq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r>
              <a:rPr kumimoji="1" lang="en-US" altLang="zh-CN" sz="28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r&gt;next = p;</a:t>
            </a:r>
          </a:p>
          <a:p>
            <a:pPr eaLnBrk="1" hangingPunct="1"/>
            <a:r>
              <a:rPr kumimoji="1" lang="en-US" altLang="zh-CN" sz="28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p-&gt;next = g;</a:t>
            </a:r>
            <a:endParaRPr kumimoji="1" lang="en-US" altLang="zh-CN" sz="2400" smtClean="0">
              <a:solidFill>
                <a:srgbClr val="1C1C1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979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utoUpdateAnimBg="0"/>
      <p:bldP spid="62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3528" y="1374739"/>
            <a:ext cx="8677275" cy="4981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>
              <a:buFont typeface="Wingdings 2" panose="05020102010507070707" pitchFamily="18" charset="2"/>
              <a:buNone/>
              <a:defRPr>
                <a:solidFill>
                  <a:srgbClr val="FF0000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#include &lt;</a:t>
            </a:r>
            <a:r>
              <a:rPr lang="en-US" altLang="en-US" sz="2800" dirty="0" err="1">
                <a:solidFill>
                  <a:schemeClr val="tx1"/>
                </a:solidFill>
              </a:rPr>
              <a:t>stdio.h</a:t>
            </a:r>
            <a:r>
              <a:rPr lang="en-US" altLang="en-US" sz="2800" dirty="0">
                <a:solidFill>
                  <a:schemeClr val="tx1"/>
                </a:solidFill>
              </a:rPr>
              <a:t>&gt;			// </a:t>
            </a:r>
            <a:r>
              <a:rPr lang="en-US" altLang="en-US" sz="2800" dirty="0" err="1">
                <a:solidFill>
                  <a:schemeClr val="tx1"/>
                </a:solidFill>
              </a:rPr>
              <a:t>预编译命令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#include &lt;</a:t>
            </a:r>
            <a:r>
              <a:rPr lang="en-US" altLang="en-US" sz="2800" dirty="0" err="1">
                <a:solidFill>
                  <a:schemeClr val="tx1"/>
                </a:solidFill>
              </a:rPr>
              <a:t>malloc.h</a:t>
            </a:r>
            <a:r>
              <a:rPr lang="en-US" altLang="en-US" sz="2800" dirty="0">
                <a:solidFill>
                  <a:schemeClr val="tx1"/>
                </a:solidFill>
              </a:rPr>
              <a:t>&gt;			// </a:t>
            </a:r>
            <a:r>
              <a:rPr lang="en-US" altLang="en-US" sz="2800" dirty="0" err="1">
                <a:solidFill>
                  <a:schemeClr val="tx1"/>
                </a:solidFill>
              </a:rPr>
              <a:t>内存空间分配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#define null 0				// </a:t>
            </a:r>
            <a:r>
              <a:rPr lang="en-US" altLang="en-US" sz="2800" dirty="0" err="1">
                <a:solidFill>
                  <a:schemeClr val="tx1"/>
                </a:solidFill>
              </a:rPr>
              <a:t>定义空指针常量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#define LEN </a:t>
            </a:r>
            <a:r>
              <a:rPr lang="en-US" altLang="en-US" sz="2800" dirty="0" err="1">
                <a:solidFill>
                  <a:schemeClr val="tx1"/>
                </a:solidFill>
              </a:rPr>
              <a:t>sizeof</a:t>
            </a:r>
            <a:r>
              <a:rPr lang="en-US" altLang="en-US" sz="2800" dirty="0">
                <a:solidFill>
                  <a:schemeClr val="tx1"/>
                </a:solidFill>
              </a:rPr>
              <a:t>(</a:t>
            </a:r>
            <a:r>
              <a:rPr lang="en-US" altLang="en-US" sz="2800" dirty="0" err="1">
                <a:solidFill>
                  <a:schemeClr val="tx1"/>
                </a:solidFill>
              </a:rPr>
              <a:t>struct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numST</a:t>
            </a:r>
            <a:r>
              <a:rPr lang="en-US" altLang="en-US" sz="2800" dirty="0">
                <a:solidFill>
                  <a:schemeClr val="tx1"/>
                </a:solidFill>
              </a:rPr>
              <a:t>)	// </a:t>
            </a:r>
            <a:r>
              <a:rPr lang="en-US" altLang="en-US" sz="2800" dirty="0" err="1">
                <a:solidFill>
                  <a:schemeClr val="tx1"/>
                </a:solidFill>
              </a:rPr>
              <a:t>定义常量，表示结构长度</a:t>
            </a:r>
            <a:endParaRPr lang="en-US" altLang="en-US" sz="2800" dirty="0">
              <a:solidFill>
                <a:schemeClr val="tx1"/>
              </a:solidFill>
            </a:endParaRPr>
          </a:p>
          <a:p>
            <a:endParaRPr lang="zh-CN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 err="1">
                <a:solidFill>
                  <a:schemeClr val="tx1"/>
                </a:solidFill>
              </a:rPr>
              <a:t>struct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numST</a:t>
            </a:r>
            <a:r>
              <a:rPr lang="en-US" altLang="en-US" sz="2800" dirty="0">
                <a:solidFill>
                  <a:schemeClr val="tx1"/>
                </a:solidFill>
              </a:rPr>
              <a:t>				// </a:t>
            </a:r>
            <a:r>
              <a:rPr lang="en-US" altLang="en-US" sz="2800" dirty="0" err="1">
                <a:solidFill>
                  <a:schemeClr val="tx1"/>
                </a:solidFill>
              </a:rPr>
              <a:t>结构声明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{	</a:t>
            </a:r>
          </a:p>
          <a:p>
            <a:r>
              <a:rPr lang="en-US" altLang="en-US" sz="2800" dirty="0">
                <a:solidFill>
                  <a:schemeClr val="tx1"/>
                </a:solidFill>
              </a:rPr>
              <a:t>	</a:t>
            </a:r>
            <a:r>
              <a:rPr lang="en-US" altLang="en-US" sz="2800" dirty="0" err="1">
                <a:solidFill>
                  <a:schemeClr val="tx1"/>
                </a:solidFill>
              </a:rPr>
              <a:t>int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num</a:t>
            </a:r>
            <a:r>
              <a:rPr lang="en-US" altLang="en-US" sz="2800" dirty="0">
                <a:solidFill>
                  <a:schemeClr val="tx1"/>
                </a:solidFill>
              </a:rPr>
              <a:t>;				// </a:t>
            </a:r>
            <a:r>
              <a:rPr lang="en-US" altLang="en-US" sz="2800" dirty="0" err="1">
                <a:solidFill>
                  <a:schemeClr val="tx1"/>
                </a:solidFill>
              </a:rPr>
              <a:t>整型数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	</a:t>
            </a:r>
            <a:r>
              <a:rPr lang="en-US" altLang="en-US" sz="2800" dirty="0" err="1">
                <a:solidFill>
                  <a:schemeClr val="tx1"/>
                </a:solidFill>
              </a:rPr>
              <a:t>struct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numST</a:t>
            </a:r>
            <a:r>
              <a:rPr lang="en-US" altLang="en-US" sz="2800" dirty="0">
                <a:solidFill>
                  <a:schemeClr val="tx1"/>
                </a:solidFill>
              </a:rPr>
              <a:t> *next;		// </a:t>
            </a:r>
            <a:r>
              <a:rPr lang="en-US" altLang="en-US" sz="2800" dirty="0" err="1">
                <a:solidFill>
                  <a:schemeClr val="tx1"/>
                </a:solidFill>
              </a:rPr>
              <a:t>numST结构指针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};</a:t>
            </a:r>
          </a:p>
          <a:p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参考代码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0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22</a:t>
            </a:fld>
            <a:endParaRPr lang="en-US" altLang="zh-CN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7950" y="476672"/>
            <a:ext cx="9036050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/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被调用函数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insert()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，两个形参分别表示链表和待插入的结点</a:t>
            </a:r>
          </a:p>
          <a:p>
            <a:pPr algn="l" eaLnBrk="1" hangingPunct="1"/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void insert (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**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phead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*p)</a:t>
            </a:r>
          </a:p>
          <a:p>
            <a:pPr algn="l" eaLnBrk="1" hangingPunct="1"/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{					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函数体开始</a:t>
            </a:r>
          </a:p>
          <a:p>
            <a:pPr algn="l" eaLnBrk="1" hangingPunct="1"/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*q,*r;	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定义结构指针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q,r</a:t>
            </a:r>
            <a:endParaRPr kumimoji="1"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/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if ((*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phead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)==null)	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zh-C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第一种情况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，链表为空</a:t>
            </a:r>
          </a:p>
          <a:p>
            <a:pPr algn="l" eaLnBrk="1" hangingPunct="1"/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</a:p>
          <a:p>
            <a:pPr algn="l" eaLnBrk="1" hangingPunct="1"/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phead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p;		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链表头指向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</a:p>
          <a:p>
            <a:pPr algn="l" eaLnBrk="1" hangingPunct="1"/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return;		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完成插入操作，返回</a:t>
            </a:r>
          </a:p>
          <a:p>
            <a:pPr algn="l" eaLnBrk="1" hangingPunct="1"/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}	</a:t>
            </a:r>
          </a:p>
          <a:p>
            <a:pPr algn="l" eaLnBrk="1" hangingPunct="1"/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else				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链表不为空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/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{</a:t>
            </a:r>
            <a:endParaRPr kumimoji="1"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/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zh-C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第二种情况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p结点num值小于链表头结点的num值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/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if ( (*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)-&gt;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&gt; p-&gt;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kumimoji="1"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/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{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将p结点插到链表头部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/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p-&gt;next = 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将p的next指针指向链表头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algn="l" eaLnBrk="1" hangingPunct="1"/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p;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将链表头赋值为p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/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return;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返回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/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339564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23</a:t>
            </a:fld>
            <a:endParaRPr lang="en-US" altLang="zh-CN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76672"/>
            <a:ext cx="8964613" cy="6664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zh-C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第三种情况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，循环查找正确位置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r = 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	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r赋值为链表头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q = (*</a:t>
            </a:r>
            <a:r>
              <a:rPr kumimoji="1"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)-&gt;next;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q赋值为链表的下一个结点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while (q!=null)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	// 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利用循环查找正确位置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{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判断当前结点num是否小于p结点的num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if (q-&gt;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&lt; p-&gt;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{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	r = q;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r赋值为q，即指向q所指的结点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	q = q-&gt;next;//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q指向链表中相邻的下一个结点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}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else	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找到了正确的位置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	break;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退出循环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}</a:t>
            </a:r>
          </a:p>
          <a:p>
            <a:pPr algn="l" eaLnBrk="1" hangingPunct="1">
              <a:lnSpc>
                <a:spcPct val="90000"/>
              </a:lnSpc>
            </a:pP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将p结点插入正确的位置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r-&gt;next = p;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p-&gt;next = q;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}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620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24</a:t>
            </a:fld>
            <a:endParaRPr lang="en-US" altLang="zh-CN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1520" y="499075"/>
            <a:ext cx="8785225" cy="62261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void main()		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主函数开始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{	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	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函数体开始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*head, *p;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ST型结构指针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head = null;</a:t>
            </a:r>
            <a:endParaRPr kumimoji="1"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分配两个ST结构的内存空间，用于构造链表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head = (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*)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malloc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(LEN);</a:t>
            </a: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head-&gt;next = (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*)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malloc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(LEN);</a:t>
            </a:r>
          </a:p>
          <a:p>
            <a:pPr algn="l" eaLnBrk="1" hangingPunct="1">
              <a:lnSpc>
                <a:spcPct val="80000"/>
              </a:lnSpc>
            </a:pPr>
            <a:endParaRPr kumimoji="1"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// 为链表中的两个结点中的num赋值为5和10</a:t>
            </a: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head-&gt;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5;</a:t>
            </a: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head-&gt;next-&gt;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10;</a:t>
            </a: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head-&gt;next-&gt;next = null; 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链表尾赋值为空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endParaRPr kumimoji="1" lang="zh-CN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构造一个结点p，用于插入链表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p = (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*)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malloc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(LEN);</a:t>
            </a: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p-&gt;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8;</a:t>
            </a: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p-&gt;next = null;</a:t>
            </a: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insert(&amp;head, p);	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调用create函数建立链表</a:t>
            </a: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kumimoji="1" lang="zh-CN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print(head);	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调用print函数，输出链表内容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1"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}					// </a:t>
            </a:r>
            <a:r>
              <a:rPr kumimoji="1"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主函数结束</a:t>
            </a:r>
            <a:endParaRPr kumimoji="1"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116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25</a:t>
            </a:fld>
            <a:endParaRPr lang="en-US" altLang="zh-CN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3528" y="1124744"/>
            <a:ext cx="8316913" cy="403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100000"/>
              </a:spcBef>
            </a:pPr>
            <a:r>
              <a:rPr kumimoji="1" lang="zh-CN" altLang="en-US" sz="3200" dirty="0" smtClean="0">
                <a:solidFill>
                  <a:srgbClr val="33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说明：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insert()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的第一个形参为</a:t>
            </a:r>
            <a:r>
              <a:rPr kumimoji="1" lang="en-US" altLang="zh-CN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zh-CN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**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类型，即“指针的指针”。调用时送入的实参是链表头指针的地址，即程序中的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&amp;head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。这样对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的修改才会在函数返回后仍有效。如果形参为</a:t>
            </a:r>
            <a:r>
              <a:rPr kumimoji="1" lang="en-US" altLang="zh-CN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struct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zh-CN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numST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*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，则传入的为指针，当函数返回后，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head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无法改变。</a:t>
            </a:r>
          </a:p>
        </p:txBody>
      </p:sp>
    </p:spTree>
    <p:extLst>
      <p:ext uri="{BB962C8B-B14F-4D97-AF65-F5344CB8AC3E}">
        <p14:creationId xmlns:p14="http://schemas.microsoft.com/office/powerpoint/2010/main" val="122055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小结</a:t>
            </a:r>
            <a:endParaRPr lang="zh-CN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85646" y="2294874"/>
            <a:ext cx="6534726" cy="2785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 smtClean="0">
                <a:solidFill>
                  <a:srgbClr val="FF0000"/>
                </a:solidFill>
              </a:rPr>
              <a:t>链表插入</a:t>
            </a:r>
            <a:r>
              <a:rPr lang="en-US" altLang="zh-CN" sz="2400" dirty="0" smtClean="0">
                <a:solidFill>
                  <a:srgbClr val="0000CC"/>
                </a:solidFill>
              </a:rPr>
              <a:t>4</a:t>
            </a:r>
            <a:r>
              <a:rPr lang="zh-CN" altLang="en-US" sz="2400" dirty="0" smtClean="0">
                <a:solidFill>
                  <a:srgbClr val="FF0000"/>
                </a:solidFill>
              </a:rPr>
              <a:t>中情况：</a:t>
            </a:r>
            <a:r>
              <a:rPr lang="zh-CN" altLang="en-US" sz="2400" dirty="0" smtClean="0">
                <a:solidFill>
                  <a:srgbClr val="0000CC"/>
                </a:solidFill>
              </a:rPr>
              <a:t>空链表插入、头节点插入、尾节点插入、中间插入</a:t>
            </a:r>
            <a:endParaRPr lang="en-US" altLang="zh-CN" sz="2400" dirty="0"/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 smtClean="0">
                <a:solidFill>
                  <a:srgbClr val="0000FF"/>
                </a:solidFill>
              </a:rPr>
              <a:t>插入操作要注意链表结构，是否存在</a:t>
            </a:r>
            <a:r>
              <a:rPr lang="zh-CN" altLang="en-US" sz="2400" dirty="0" smtClean="0">
                <a:solidFill>
                  <a:srgbClr val="FF0000"/>
                </a:solidFill>
              </a:rPr>
              <a:t>头指针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 smtClean="0">
                <a:solidFill>
                  <a:srgbClr val="FF0000"/>
                </a:solidFill>
              </a:rPr>
              <a:t>通过指针插入链表节点，涉及寻找插入位置和指针指向问题，指针的</a:t>
            </a:r>
            <a:r>
              <a:rPr lang="zh-CN" altLang="en-US" sz="2400" dirty="0" smtClean="0">
                <a:solidFill>
                  <a:srgbClr val="0000CC"/>
                </a:solidFill>
              </a:rPr>
              <a:t>赋值顺序</a:t>
            </a:r>
            <a:r>
              <a:rPr lang="zh-CN" altLang="en-US" sz="2400" dirty="0" smtClean="0">
                <a:solidFill>
                  <a:srgbClr val="FF0000"/>
                </a:solidFill>
              </a:rPr>
              <a:t>不能乱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0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理解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链表节点插入的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含义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理解链表节点插入的多种情况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掌握链表有头指针和无头指针是节点插入的方法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掌握通过指针操作实现链表节点插入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深入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理解链表节点插入中多指针之间的相互作用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46084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altLang="zh-CN" sz="2800" b="1" dirty="0">
              <a:solidFill>
                <a:srgbClr val="0000FF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8000" b="1" dirty="0" smtClean="0">
                <a:solidFill>
                  <a:srgbClr val="FF0000"/>
                </a:solidFill>
              </a:rPr>
              <a:t>链表</a:t>
            </a:r>
            <a:r>
              <a:rPr lang="zh-CN" altLang="en-US" sz="8000" b="1" dirty="0" smtClean="0">
                <a:solidFill>
                  <a:srgbClr val="FF0000"/>
                </a:solidFill>
              </a:rPr>
              <a:t>节点插入</a:t>
            </a:r>
            <a:endParaRPr lang="en-US" altLang="zh-CN" sz="8000" b="1" dirty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</p:spTree>
    <p:extLst>
      <p:ext uri="{BB962C8B-B14F-4D97-AF65-F5344CB8AC3E}">
        <p14:creationId xmlns:p14="http://schemas.microsoft.com/office/powerpoint/2010/main" val="391464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9073008" cy="1325563"/>
          </a:xfrm>
        </p:spPr>
        <p:txBody>
          <a:bodyPr>
            <a:normAutofit/>
          </a:bodyPr>
          <a:lstStyle/>
          <a:p>
            <a:pPr lvl="0"/>
            <a:r>
              <a:rPr lang="zh-CN" altLang="en-US" b="1" dirty="0">
                <a:solidFill>
                  <a:srgbClr val="FF0000"/>
                </a:solidFill>
              </a:rPr>
              <a:t>插入结点：将一个结点插入到已有的链表</a:t>
            </a:r>
            <a:r>
              <a:rPr lang="zh-CN" altLang="en-US" b="1" dirty="0">
                <a:solidFill>
                  <a:srgbClr val="FF0000"/>
                </a:solidFill>
              </a:rPr>
              <a:t>中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1433513"/>
            <a:ext cx="83597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defRPr sz="2800" b="1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插入原则：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1</a:t>
            </a: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、插入操作不应破坏原链接关系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2</a:t>
            </a: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、插入的结点应该在它该在的位置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实现方法：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   应该有一个插入位置的查找子过程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共有三种情况：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1</a:t>
            </a: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、插入的结最小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2</a:t>
            </a: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、插入的结点最大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3</a:t>
            </a: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、插入的结在中间</a:t>
            </a:r>
          </a:p>
        </p:txBody>
      </p:sp>
    </p:spTree>
    <p:extLst>
      <p:ext uri="{BB962C8B-B14F-4D97-AF65-F5344CB8AC3E}">
        <p14:creationId xmlns:p14="http://schemas.microsoft.com/office/powerpoint/2010/main" val="391525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链表的插入</a:t>
            </a:r>
            <a:r>
              <a:rPr lang="en-US" altLang="zh-CN" b="1" dirty="0">
                <a:solidFill>
                  <a:srgbClr val="FF0000"/>
                </a:solidFill>
              </a:rPr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头指针的情况下）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6</a:t>
            </a:fld>
            <a:endParaRPr lang="en-US" altLang="zh-CN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38150" y="1556792"/>
            <a:ext cx="8077200" cy="4495800"/>
          </a:xfrm>
          <a:prstGeom prst="rect">
            <a:avLst/>
          </a:prstGeom>
          <a:solidFill>
            <a:srgbClr val="FFFFCC"/>
          </a:solidFill>
          <a:ln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对于插入有以下几种情况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在一个空链表上插入一个元素。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  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（即要插入位置前方和后方均无元素）</a:t>
            </a:r>
            <a:endParaRPr kumimoji="0" lang="zh-CN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/>
              <a:ea typeface="楷体_GB2312" pitchFamily="49" charset="-122"/>
              <a:cs typeface="+mn-cs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从链表表头处插入一个元素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   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（即要插入的位置前方无元素，后方有元素）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从链表结尾处处插入一个元素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  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（即要插入的位置后方无元素，前方有元素）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从链表的中间插入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  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（即要插入的位置前方和后方均有元素）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FBF39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其中第三种情况可以按照第四种情况处理，但有一定特殊性所以将其分开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注意：产生新的节点必须用</a:t>
            </a:r>
            <a:r>
              <a:rPr kumimoji="0" lang="en-US" altLang="zh-CN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malloc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或者</a:t>
            </a:r>
            <a:r>
              <a:rPr kumimoji="0" lang="en-US" altLang="zh-CN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calloc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开辟空间</a:t>
            </a:r>
          </a:p>
        </p:txBody>
      </p:sp>
    </p:spTree>
    <p:extLst>
      <p:ext uri="{BB962C8B-B14F-4D97-AF65-F5344CB8AC3E}">
        <p14:creationId xmlns:p14="http://schemas.microsoft.com/office/powerpoint/2010/main" val="1218881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在空链表上插入一个元素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7</a:t>
            </a:fld>
            <a:endParaRPr lang="en-US" altLang="zh-CN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463461"/>
              </p:ext>
            </p:extLst>
          </p:nvPr>
        </p:nvGraphicFramePr>
        <p:xfrm>
          <a:off x="1126729" y="2087488"/>
          <a:ext cx="2035175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3" imgW="725424" imgH="570586" progId="Visio.Drawing.6">
                  <p:embed/>
                </p:oleObj>
              </mc:Choice>
              <mc:Fallback>
                <p:oleObj name="Visio" r:id="rId3" imgW="725424" imgH="570586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6729" y="2087488"/>
                        <a:ext cx="2035175" cy="159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468416" y="3078088"/>
            <a:ext cx="3505200" cy="2209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实现的语句：</a:t>
            </a:r>
          </a:p>
          <a:p>
            <a:pPr algn="l"/>
            <a:endParaRPr lang="zh-CN" altLang="en-US" sz="24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p-&gt;next=NULL;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h=p;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82937"/>
              </p:ext>
            </p:extLst>
          </p:nvPr>
        </p:nvGraphicFramePr>
        <p:xfrm>
          <a:off x="1115616" y="4221088"/>
          <a:ext cx="24384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5" imgW="915924" imgH="410261" progId="Visio.Drawing.6">
                  <p:embed/>
                </p:oleObj>
              </mc:Choice>
              <mc:Fallback>
                <p:oleObj name="Visio" r:id="rId5" imgW="915924" imgH="410261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221088"/>
                        <a:ext cx="243840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5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在链表的表头插入一个元素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396408" y="2153016"/>
            <a:ext cx="4191000" cy="2743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完成插入后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表头指针要指向新的表头节点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实现的语句：</a:t>
            </a:r>
          </a:p>
          <a:p>
            <a:pPr algn="l"/>
            <a:endParaRPr lang="zh-CN" altLang="en-US" sz="24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p-&gt;next=h;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h=p;</a:t>
            </a:r>
          </a:p>
          <a:p>
            <a:pPr algn="l"/>
            <a:endParaRPr lang="en-US" altLang="zh-CN" sz="2400" b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215813"/>
              </p:ext>
            </p:extLst>
          </p:nvPr>
        </p:nvGraphicFramePr>
        <p:xfrm>
          <a:off x="891208" y="3067416"/>
          <a:ext cx="30480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Visio" r:id="rId3" imgW="1158545" imgH="656844" progId="Visio.Drawing.6">
                  <p:embed/>
                </p:oleObj>
              </mc:Choice>
              <mc:Fallback>
                <p:oleObj name="Visio" r:id="rId3" imgW="1158545" imgH="65684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208" y="3067416"/>
                        <a:ext cx="304800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921986"/>
              </p:ext>
            </p:extLst>
          </p:nvPr>
        </p:nvGraphicFramePr>
        <p:xfrm>
          <a:off x="1043608" y="1543416"/>
          <a:ext cx="27432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Visio" r:id="rId5" imgW="1158545" imgH="656844" progId="Visio.Drawing.6">
                  <p:embed/>
                </p:oleObj>
              </mc:Choice>
              <mc:Fallback>
                <p:oleObj name="Visio" r:id="rId5" imgW="1158545" imgH="65684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543416"/>
                        <a:ext cx="274320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09431"/>
              </p:ext>
            </p:extLst>
          </p:nvPr>
        </p:nvGraphicFramePr>
        <p:xfrm>
          <a:off x="1043608" y="4896216"/>
          <a:ext cx="27432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Visio" r:id="rId7" imgW="1158545" imgH="656844" progId="Visio.Drawing.6">
                  <p:embed/>
                </p:oleObj>
              </mc:Choice>
              <mc:Fallback>
                <p:oleObj name="Visio" r:id="rId7" imgW="1158545" imgH="65684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896216"/>
                        <a:ext cx="274320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17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在链表结尾出插入一个元素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613920" y="1398776"/>
            <a:ext cx="4038600" cy="3048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不涉及头节点的变动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首先要用一个循环语句找到</a:t>
            </a:r>
            <a:r>
              <a:rPr lang="en-US" altLang="zh-CN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q</a:t>
            </a:r>
          </a:p>
          <a:p>
            <a:pPr algn="l"/>
            <a:r>
              <a:rPr lang="en-US" altLang="zh-CN" sz="2400" b="0" smtClean="0">
                <a:solidFill>
                  <a:srgbClr val="996600"/>
                </a:solidFill>
                <a:latin typeface="Comic Sans MS" panose="030F0702030302020204" pitchFamily="66" charset="0"/>
              </a:rPr>
              <a:t>q=h;</a:t>
            </a:r>
          </a:p>
          <a:p>
            <a:pPr algn="l"/>
            <a:r>
              <a:rPr lang="en-US" altLang="zh-CN" sz="2400" b="0" smtClean="0">
                <a:solidFill>
                  <a:srgbClr val="996600"/>
                </a:solidFill>
                <a:latin typeface="Comic Sans MS" panose="030F0702030302020204" pitchFamily="66" charset="0"/>
              </a:rPr>
              <a:t>while(q-&gt;next!=NULL)</a:t>
            </a:r>
          </a:p>
          <a:p>
            <a:pPr algn="l"/>
            <a:r>
              <a:rPr lang="en-US" altLang="zh-CN" sz="2400" b="0" smtClean="0">
                <a:solidFill>
                  <a:srgbClr val="996600"/>
                </a:solidFill>
                <a:latin typeface="Comic Sans MS" panose="030F0702030302020204" pitchFamily="66" charset="0"/>
              </a:rPr>
              <a:t>   q=q-&gt;next;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然后执行插入语句：</a:t>
            </a:r>
            <a:endParaRPr lang="zh-CN" altLang="en-US" sz="2400" b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q-&gt;next=p; 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p-&gt;next=NULL; </a:t>
            </a:r>
          </a:p>
          <a:p>
            <a:pPr algn="l"/>
            <a:endParaRPr lang="en-US" altLang="zh-CN" sz="2400" b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algn="l"/>
            <a:endParaRPr lang="en-US" altLang="zh-CN" sz="2400" b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660068"/>
              </p:ext>
            </p:extLst>
          </p:nvPr>
        </p:nvGraphicFramePr>
        <p:xfrm>
          <a:off x="727720" y="1398776"/>
          <a:ext cx="2971800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3" imgW="1296314" imgH="895807" progId="Visio.Drawing.6">
                  <p:embed/>
                </p:oleObj>
              </mc:Choice>
              <mc:Fallback>
                <p:oleObj name="Visio" r:id="rId3" imgW="1296314" imgH="895807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20" y="1398776"/>
                        <a:ext cx="2971800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767154"/>
              </p:ext>
            </p:extLst>
          </p:nvPr>
        </p:nvGraphicFramePr>
        <p:xfrm>
          <a:off x="499120" y="3760976"/>
          <a:ext cx="3124200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Visio" r:id="rId5" imgW="1296314" imgH="895807" progId="Visio.Drawing.6">
                  <p:embed/>
                </p:oleObj>
              </mc:Choice>
              <mc:Fallback>
                <p:oleObj name="Visio" r:id="rId5" imgW="1296314" imgH="895807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20" y="3760976"/>
                        <a:ext cx="3124200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559226"/>
              </p:ext>
            </p:extLst>
          </p:nvPr>
        </p:nvGraphicFramePr>
        <p:xfrm>
          <a:off x="3851920" y="4446776"/>
          <a:ext cx="3124200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Visio" r:id="rId7" imgW="1296314" imgH="895807" progId="Visio.Drawing.6">
                  <p:embed/>
                </p:oleObj>
              </mc:Choice>
              <mc:Fallback>
                <p:oleObj name="Visio" r:id="rId7" imgW="1296314" imgH="895807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446776"/>
                        <a:ext cx="3124200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21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3669</TotalTime>
  <Words>1196</Words>
  <Application>Microsoft Office PowerPoint</Application>
  <PresentationFormat>全屏显示(4:3)</PresentationFormat>
  <Paragraphs>284</Paragraphs>
  <Slides>27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7" baseType="lpstr">
      <vt:lpstr>黑体</vt:lpstr>
      <vt:lpstr>华文行楷</vt:lpstr>
      <vt:lpstr>华文楷体</vt:lpstr>
      <vt:lpstr>华文新魏</vt:lpstr>
      <vt:lpstr>楷体_GB2312</vt:lpstr>
      <vt:lpstr>隶书</vt:lpstr>
      <vt:lpstr>宋体</vt:lpstr>
      <vt:lpstr>幼圆</vt:lpstr>
      <vt:lpstr>Arial</vt:lpstr>
      <vt:lpstr>Calibri</vt:lpstr>
      <vt:lpstr>Calibri Light</vt:lpstr>
      <vt:lpstr>Comic Sans MS</vt:lpstr>
      <vt:lpstr>Tahoma</vt:lpstr>
      <vt:lpstr>Times New Roman</vt:lpstr>
      <vt:lpstr>Verdana</vt:lpstr>
      <vt:lpstr>Wingdings</vt:lpstr>
      <vt:lpstr>Wingdings 2</vt:lpstr>
      <vt:lpstr>Office 主题</vt:lpstr>
      <vt:lpstr>Microsoft Visio Drawing</vt:lpstr>
      <vt:lpstr>Microsoft Visio 2003-2010 绘图</vt:lpstr>
      <vt:lpstr>PowerPoint 演示文稿</vt:lpstr>
      <vt:lpstr>《链表节点插入》提纲</vt:lpstr>
      <vt:lpstr>一、教学目标</vt:lpstr>
      <vt:lpstr>PowerPoint 演示文稿</vt:lpstr>
      <vt:lpstr>插入结点：将一个结点插入到已有的链表中</vt:lpstr>
      <vt:lpstr>链表的插入(头指针的情况下）</vt:lpstr>
      <vt:lpstr>在空链表上插入一个元素</vt:lpstr>
      <vt:lpstr>在链表的表头插入一个元素</vt:lpstr>
      <vt:lpstr>在链表结尾出插入一个元素</vt:lpstr>
      <vt:lpstr>在链表中间插入一个元素</vt:lpstr>
      <vt:lpstr>链表的插入(有单独头节点的情况下）</vt:lpstr>
      <vt:lpstr>在链表结尾出插入一个元素</vt:lpstr>
      <vt:lpstr>在链表中间插入一个元素</vt:lpstr>
      <vt:lpstr>例：已有一个如图所示的链表； 它是按结点中的整数域从小到大排序的，现在要插入一个结点，该结点中的数为10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参考代码</vt:lpstr>
      <vt:lpstr>PowerPoint 演示文稿</vt:lpstr>
      <vt:lpstr>PowerPoint 演示文稿</vt:lpstr>
      <vt:lpstr>PowerPoint 演示文稿</vt:lpstr>
      <vt:lpstr>PowerPoint 演示文稿</vt:lpstr>
      <vt:lpstr>小结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tim</cp:lastModifiedBy>
  <cp:revision>218</cp:revision>
  <dcterms:created xsi:type="dcterms:W3CDTF">2004-11-26T05:12:32Z</dcterms:created>
  <dcterms:modified xsi:type="dcterms:W3CDTF">2016-12-11T02:41:28Z</dcterms:modified>
</cp:coreProperties>
</file>