
<file path=[Content_Types].xml><?xml version="1.0" encoding="utf-8"?>
<Types xmlns="http://schemas.openxmlformats.org/package/2006/content-types">
  <Default Extension="xml" ContentType="application/xml"/>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6" r:id="rId1"/>
  </p:sldMasterIdLst>
  <p:notesMasterIdLst>
    <p:notesMasterId r:id="rId83"/>
  </p:notesMasterIdLst>
  <p:handoutMasterIdLst>
    <p:handoutMasterId r:id="rId84"/>
  </p:handoutMasterIdLst>
  <p:sldIdLst>
    <p:sldId id="264" r:id="rId2"/>
    <p:sldId id="349" r:id="rId3"/>
    <p:sldId id="350" r:id="rId4"/>
    <p:sldId id="280" r:id="rId5"/>
    <p:sldId id="281" r:id="rId6"/>
    <p:sldId id="282" r:id="rId7"/>
    <p:sldId id="283" r:id="rId8"/>
    <p:sldId id="351" r:id="rId9"/>
    <p:sldId id="278" r:id="rId10"/>
    <p:sldId id="299" r:id="rId11"/>
    <p:sldId id="302" r:id="rId12"/>
    <p:sldId id="284" r:id="rId13"/>
    <p:sldId id="285" r:id="rId14"/>
    <p:sldId id="294" r:id="rId15"/>
    <p:sldId id="352" r:id="rId16"/>
    <p:sldId id="277" r:id="rId17"/>
    <p:sldId id="287" r:id="rId18"/>
    <p:sldId id="295" r:id="rId19"/>
    <p:sldId id="288" r:id="rId20"/>
    <p:sldId id="296" r:id="rId21"/>
    <p:sldId id="274" r:id="rId22"/>
    <p:sldId id="275" r:id="rId23"/>
    <p:sldId id="344" r:id="rId24"/>
    <p:sldId id="291" r:id="rId25"/>
    <p:sldId id="353" r:id="rId26"/>
    <p:sldId id="292" r:id="rId27"/>
    <p:sldId id="362" r:id="rId28"/>
    <p:sldId id="301" r:id="rId29"/>
    <p:sldId id="304" r:id="rId30"/>
    <p:sldId id="305" r:id="rId31"/>
    <p:sldId id="306" r:id="rId32"/>
    <p:sldId id="307" r:id="rId33"/>
    <p:sldId id="345" r:id="rId34"/>
    <p:sldId id="308" r:id="rId35"/>
    <p:sldId id="354" r:id="rId36"/>
    <p:sldId id="290" r:id="rId37"/>
    <p:sldId id="303" r:id="rId38"/>
    <p:sldId id="276" r:id="rId39"/>
    <p:sldId id="293" r:id="rId40"/>
    <p:sldId id="355" r:id="rId41"/>
    <p:sldId id="309" r:id="rId42"/>
    <p:sldId id="319" r:id="rId43"/>
    <p:sldId id="310" r:id="rId44"/>
    <p:sldId id="311" r:id="rId45"/>
    <p:sldId id="312" r:id="rId46"/>
    <p:sldId id="313" r:id="rId47"/>
    <p:sldId id="346" r:id="rId48"/>
    <p:sldId id="320" r:id="rId49"/>
    <p:sldId id="314" r:id="rId50"/>
    <p:sldId id="321" r:id="rId51"/>
    <p:sldId id="315" r:id="rId52"/>
    <p:sldId id="316" r:id="rId53"/>
    <p:sldId id="317" r:id="rId54"/>
    <p:sldId id="318" r:id="rId55"/>
    <p:sldId id="322" r:id="rId56"/>
    <p:sldId id="347" r:id="rId57"/>
    <p:sldId id="323" r:id="rId58"/>
    <p:sldId id="324" r:id="rId59"/>
    <p:sldId id="325" r:id="rId60"/>
    <p:sldId id="339" r:id="rId61"/>
    <p:sldId id="340" r:id="rId62"/>
    <p:sldId id="341" r:id="rId63"/>
    <p:sldId id="356" r:id="rId64"/>
    <p:sldId id="357" r:id="rId65"/>
    <p:sldId id="358" r:id="rId66"/>
    <p:sldId id="359" r:id="rId67"/>
    <p:sldId id="360" r:id="rId68"/>
    <p:sldId id="361" r:id="rId69"/>
    <p:sldId id="329" r:id="rId70"/>
    <p:sldId id="330" r:id="rId71"/>
    <p:sldId id="331" r:id="rId72"/>
    <p:sldId id="332" r:id="rId73"/>
    <p:sldId id="333" r:id="rId74"/>
    <p:sldId id="334" r:id="rId75"/>
    <p:sldId id="335" r:id="rId76"/>
    <p:sldId id="336" r:id="rId77"/>
    <p:sldId id="337" r:id="rId78"/>
    <p:sldId id="338" r:id="rId79"/>
    <p:sldId id="298" r:id="rId80"/>
    <p:sldId id="342" r:id="rId81"/>
    <p:sldId id="268" r:id="rId82"/>
  </p:sldIdLst>
  <p:sldSz cx="9144000" cy="5143500" type="screen16x9"/>
  <p:notesSz cx="6858000" cy="9144000"/>
  <p:custDataLst>
    <p:tags r:id="rId86"/>
  </p:custDataLst>
  <p:defaultTextStyle>
    <a:defPPr>
      <a:defRPr lang="en-US"/>
    </a:defPPr>
    <a:lvl1pPr algn="l" rtl="0" eaLnBrk="0" fontAlgn="base" hangingPunct="0">
      <a:spcBef>
        <a:spcPct val="0"/>
      </a:spcBef>
      <a:spcAft>
        <a:spcPct val="0"/>
      </a:spcAft>
      <a:defRPr kern="1200">
        <a:solidFill>
          <a:schemeClr val="tx1"/>
        </a:solidFill>
        <a:latin typeface="Times New Roman" charset="0"/>
        <a:ea typeface="宋体" charset="0"/>
        <a:cs typeface="+mn-cs"/>
      </a:defRPr>
    </a:lvl1pPr>
    <a:lvl2pPr marL="457200" algn="l" rtl="0" eaLnBrk="0" fontAlgn="base" hangingPunct="0">
      <a:spcBef>
        <a:spcPct val="0"/>
      </a:spcBef>
      <a:spcAft>
        <a:spcPct val="0"/>
      </a:spcAft>
      <a:defRPr kern="1200">
        <a:solidFill>
          <a:schemeClr val="tx1"/>
        </a:solidFill>
        <a:latin typeface="Times New Roman" charset="0"/>
        <a:ea typeface="宋体" charset="0"/>
        <a:cs typeface="+mn-cs"/>
      </a:defRPr>
    </a:lvl2pPr>
    <a:lvl3pPr marL="914400" algn="l" rtl="0" eaLnBrk="0" fontAlgn="base" hangingPunct="0">
      <a:spcBef>
        <a:spcPct val="0"/>
      </a:spcBef>
      <a:spcAft>
        <a:spcPct val="0"/>
      </a:spcAft>
      <a:defRPr kern="1200">
        <a:solidFill>
          <a:schemeClr val="tx1"/>
        </a:solidFill>
        <a:latin typeface="Times New Roman" charset="0"/>
        <a:ea typeface="宋体" charset="0"/>
        <a:cs typeface="+mn-cs"/>
      </a:defRPr>
    </a:lvl3pPr>
    <a:lvl4pPr marL="1371600" algn="l" rtl="0" eaLnBrk="0" fontAlgn="base" hangingPunct="0">
      <a:spcBef>
        <a:spcPct val="0"/>
      </a:spcBef>
      <a:spcAft>
        <a:spcPct val="0"/>
      </a:spcAft>
      <a:defRPr kern="1200">
        <a:solidFill>
          <a:schemeClr val="tx1"/>
        </a:solidFill>
        <a:latin typeface="Times New Roman" charset="0"/>
        <a:ea typeface="宋体" charset="0"/>
        <a:cs typeface="+mn-cs"/>
      </a:defRPr>
    </a:lvl4pPr>
    <a:lvl5pPr marL="1828800" algn="l" rtl="0" eaLnBrk="0" fontAlgn="base" hangingPunct="0">
      <a:spcBef>
        <a:spcPct val="0"/>
      </a:spcBef>
      <a:spcAft>
        <a:spcPct val="0"/>
      </a:spcAft>
      <a:defRPr kern="1200">
        <a:solidFill>
          <a:schemeClr val="tx1"/>
        </a:solidFill>
        <a:latin typeface="Times New Roman" charset="0"/>
        <a:ea typeface="宋体" charset="0"/>
        <a:cs typeface="+mn-cs"/>
      </a:defRPr>
    </a:lvl5pPr>
    <a:lvl6pPr marL="2286000" algn="l" defTabSz="457200" rtl="0" eaLnBrk="1" latinLnBrk="0" hangingPunct="1">
      <a:defRPr kern="1200">
        <a:solidFill>
          <a:schemeClr val="tx1"/>
        </a:solidFill>
        <a:latin typeface="Times New Roman" charset="0"/>
        <a:ea typeface="宋体" charset="0"/>
        <a:cs typeface="+mn-cs"/>
      </a:defRPr>
    </a:lvl6pPr>
    <a:lvl7pPr marL="2743200" algn="l" defTabSz="457200" rtl="0" eaLnBrk="1" latinLnBrk="0" hangingPunct="1">
      <a:defRPr kern="1200">
        <a:solidFill>
          <a:schemeClr val="tx1"/>
        </a:solidFill>
        <a:latin typeface="Times New Roman" charset="0"/>
        <a:ea typeface="宋体" charset="0"/>
        <a:cs typeface="+mn-cs"/>
      </a:defRPr>
    </a:lvl7pPr>
    <a:lvl8pPr marL="3200400" algn="l" defTabSz="457200" rtl="0" eaLnBrk="1" latinLnBrk="0" hangingPunct="1">
      <a:defRPr kern="1200">
        <a:solidFill>
          <a:schemeClr val="tx1"/>
        </a:solidFill>
        <a:latin typeface="Times New Roman" charset="0"/>
        <a:ea typeface="宋体" charset="0"/>
        <a:cs typeface="+mn-cs"/>
      </a:defRPr>
    </a:lvl8pPr>
    <a:lvl9pPr marL="3657600" algn="l" defTabSz="457200" rtl="0" eaLnBrk="1" latinLnBrk="0" hangingPunct="1">
      <a:defRPr kern="1200">
        <a:solidFill>
          <a:schemeClr val="tx1"/>
        </a:solidFill>
        <a:latin typeface="Times New Roman" charset="0"/>
        <a:ea typeface="宋体" charset="0"/>
        <a:cs typeface="+mn-cs"/>
      </a:defRPr>
    </a:lvl9pPr>
  </p:defaultTextStyle>
  <p:extLst>
    <p:ext uri="{EFAFB233-063F-42B5-8137-9DF3F51BA10A}">
      <p15:sldGuideLst xmlns="" xmlns:p15="http://schemas.microsoft.com/office/powerpoint/2012/main">
        <p15:guide id="1" orient="horz" pos="1620">
          <p15:clr>
            <a:srgbClr val="A4A3A4"/>
          </p15:clr>
        </p15:guide>
        <p15:guide id="2" pos="2880">
          <p15:clr>
            <a:srgbClr val="A4A3A4"/>
          </p15:clr>
        </p15:guide>
      </p15:sldGuideLst>
    </p:ext>
    <p:ext uri="{2D200454-40CA-4A62-9FC3-DE9A4176ACB9}">
      <p15:notes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37CD6"/>
    <a:srgbClr val="EEE024"/>
    <a:srgbClr val="41FC21"/>
    <a:srgbClr val="3691FE"/>
    <a:srgbClr val="C757F7"/>
    <a:srgbClr val="3487EA"/>
    <a:srgbClr val="9342B5"/>
    <a:srgbClr val="803B9C"/>
    <a:srgbClr val="E75741"/>
    <a:srgbClr val="0E1878"/>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504" autoAdjust="0"/>
    <p:restoredTop sz="94222" autoAdjust="0"/>
  </p:normalViewPr>
  <p:slideViewPr>
    <p:cSldViewPr>
      <p:cViewPr>
        <p:scale>
          <a:sx n="152" d="100"/>
          <a:sy n="152" d="100"/>
        </p:scale>
        <p:origin x="-456" y="-272"/>
      </p:cViewPr>
      <p:guideLst>
        <p:guide orient="horz" pos="1620"/>
        <p:guide pos="2880"/>
      </p:guideLst>
    </p:cSldViewPr>
  </p:slideViewPr>
  <p:notesTextViewPr>
    <p:cViewPr>
      <p:scale>
        <a:sx n="100" d="100"/>
        <a:sy n="100" d="100"/>
      </p:scale>
      <p:origin x="0" y="0"/>
    </p:cViewPr>
  </p:notesTextViewPr>
  <p:notesViewPr>
    <p:cSldViewPr>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notesMaster" Target="notesMasters/notesMaster1.xml"/><Relationship Id="rId84" Type="http://schemas.openxmlformats.org/officeDocument/2006/relationships/handoutMaster" Target="handoutMasters/handoutMaster1.xml"/><Relationship Id="rId85" Type="http://schemas.openxmlformats.org/officeDocument/2006/relationships/printerSettings" Target="printerSettings/printerSettings1.bin"/><Relationship Id="rId86" Type="http://schemas.openxmlformats.org/officeDocument/2006/relationships/tags" Target="tags/tag1.xml"/><Relationship Id="rId87" Type="http://schemas.openxmlformats.org/officeDocument/2006/relationships/presProps" Target="presProps.xml"/><Relationship Id="rId88" Type="http://schemas.openxmlformats.org/officeDocument/2006/relationships/viewProps" Target="viewProps.xml"/><Relationship Id="rId89"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7826"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1" hangingPunct="1">
              <a:defRPr sz="1200">
                <a:latin typeface="Arial" charset="0"/>
                <a:ea typeface="Gulim" charset="0"/>
                <a:cs typeface="Gulim" charset="0"/>
              </a:defRPr>
            </a:lvl1pPr>
          </a:lstStyle>
          <a:p>
            <a:endParaRPr lang="en-US" altLang="ko-KR"/>
          </a:p>
        </p:txBody>
      </p:sp>
      <p:sp>
        <p:nvSpPr>
          <p:cNvPr id="77827" name="Rectangle 3"/>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ea typeface="Gulim" charset="0"/>
                <a:cs typeface="Gulim" charset="0"/>
              </a:defRPr>
            </a:lvl1pPr>
          </a:lstStyle>
          <a:p>
            <a:endParaRPr lang="en-US" altLang="ko-KR"/>
          </a:p>
        </p:txBody>
      </p:sp>
      <p:sp>
        <p:nvSpPr>
          <p:cNvPr id="77828" name="Rectangle 4"/>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eaLnBrk="1" hangingPunct="1">
              <a:defRPr sz="1200">
                <a:latin typeface="Arial" charset="0"/>
                <a:ea typeface="Gulim" charset="0"/>
                <a:cs typeface="Gulim" charset="0"/>
              </a:defRPr>
            </a:lvl1pPr>
          </a:lstStyle>
          <a:p>
            <a:endParaRPr lang="en-US" altLang="ko-KR"/>
          </a:p>
        </p:txBody>
      </p:sp>
      <p:sp>
        <p:nvSpPr>
          <p:cNvPr id="77829"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1" hangingPunct="1">
              <a:defRPr sz="1200">
                <a:latin typeface="Arial" charset="0"/>
                <a:ea typeface="Gulim" charset="0"/>
                <a:cs typeface="Gulim" charset="0"/>
              </a:defRPr>
            </a:lvl1pPr>
          </a:lstStyle>
          <a:p>
            <a:fld id="{2726E9EB-E033-1D4E-931B-7D2EC9843B0C}" type="slidenum">
              <a:rPr lang="ko-KR" altLang="en-US"/>
              <a:pPr/>
              <a:t>‹#›</a:t>
            </a:fld>
            <a:endParaRPr lang="en-US" altLang="ko-KR"/>
          </a:p>
        </p:txBody>
      </p:sp>
    </p:spTree>
    <p:extLst>
      <p:ext uri="{BB962C8B-B14F-4D97-AF65-F5344CB8AC3E}">
        <p14:creationId xmlns:p14="http://schemas.microsoft.com/office/powerpoint/2010/main" val="126547003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05458E6-419D-1643-A769-AEB11BB9FFAF}" type="datetimeFigureOut">
              <a:rPr kumimoji="1" lang="zh-CN" altLang="en-US" smtClean="0"/>
              <a:t>18-04-23</a:t>
            </a:fld>
            <a:endParaRPr kumimoji="1"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zh-CN" altLang="en-US"/>
          </a:p>
        </p:txBody>
      </p:sp>
      <p:sp>
        <p:nvSpPr>
          <p:cNvPr id="7" name="幻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2266514-4EDE-3B4D-A927-81C919D9BE40}" type="slidenum">
              <a:rPr kumimoji="1" lang="zh-CN" altLang="en-US" smtClean="0"/>
              <a:t>‹#›</a:t>
            </a:fld>
            <a:endParaRPr kumimoji="1" lang="zh-CN" altLang="en-US"/>
          </a:p>
        </p:txBody>
      </p:sp>
    </p:spTree>
    <p:extLst>
      <p:ext uri="{BB962C8B-B14F-4D97-AF65-F5344CB8AC3E}">
        <p14:creationId xmlns:p14="http://schemas.microsoft.com/office/powerpoint/2010/main" val="3641967524"/>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bg bwMode="gray">
      <p:bgPr>
        <a:solidFill>
          <a:schemeClr val="bg1"/>
        </a:solidFill>
        <a:effectLst/>
      </p:bgPr>
    </p:bg>
    <p:spTree>
      <p:nvGrpSpPr>
        <p:cNvPr id="1" name=""/>
        <p:cNvGrpSpPr/>
        <p:nvPr/>
      </p:nvGrpSpPr>
      <p:grpSpPr>
        <a:xfrm>
          <a:off x="0" y="0"/>
          <a:ext cx="0" cy="0"/>
          <a:chOff x="0" y="0"/>
          <a:chExt cx="0" cy="0"/>
        </a:xfrm>
      </p:grpSpPr>
      <p:sp>
        <p:nvSpPr>
          <p:cNvPr id="13354" name="Rectangle 42"/>
          <p:cNvSpPr>
            <a:spLocks noChangeArrowheads="1"/>
          </p:cNvSpPr>
          <p:nvPr/>
        </p:nvSpPr>
        <p:spPr bwMode="ltGray">
          <a:xfrm>
            <a:off x="0" y="1"/>
            <a:ext cx="9144000" cy="3624263"/>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zh-CN" altLang="en-US"/>
          </a:p>
        </p:txBody>
      </p:sp>
      <p:sp>
        <p:nvSpPr>
          <p:cNvPr id="13349" name="AutoShape 37"/>
          <p:cNvSpPr>
            <a:spLocks noChangeArrowheads="1"/>
          </p:cNvSpPr>
          <p:nvPr/>
        </p:nvSpPr>
        <p:spPr bwMode="ltGray">
          <a:xfrm flipH="1">
            <a:off x="2411413" y="3436145"/>
            <a:ext cx="863600" cy="377429"/>
          </a:xfrm>
          <a:prstGeom prst="homePlate">
            <a:avLst>
              <a:gd name="adj" fmla="val 42902"/>
            </a:avLst>
          </a:prstGeom>
          <a:gradFill rotWithShape="1">
            <a:gsLst>
              <a:gs pos="0">
                <a:schemeClr val="tx1">
                  <a:gamma/>
                  <a:shade val="46275"/>
                  <a:invGamma/>
                </a:schemeClr>
              </a:gs>
              <a:gs pos="100000">
                <a:schemeClr val="tx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zh-CN" altLang="en-US"/>
          </a:p>
        </p:txBody>
      </p:sp>
      <p:sp>
        <p:nvSpPr>
          <p:cNvPr id="13350" name="AutoShape 38"/>
          <p:cNvSpPr>
            <a:spLocks noChangeArrowheads="1"/>
          </p:cNvSpPr>
          <p:nvPr/>
        </p:nvSpPr>
        <p:spPr bwMode="ltGray">
          <a:xfrm flipH="1">
            <a:off x="2700341" y="3436145"/>
            <a:ext cx="719137" cy="377429"/>
          </a:xfrm>
          <a:prstGeom prst="homePlate">
            <a:avLst>
              <a:gd name="adj" fmla="val 35725"/>
            </a:avLst>
          </a:prstGeom>
          <a:gradFill rotWithShape="1">
            <a:gsLst>
              <a:gs pos="0">
                <a:schemeClr val="hlink">
                  <a:gamma/>
                  <a:shade val="46275"/>
                  <a:invGamma/>
                </a:schemeClr>
              </a:gs>
              <a:gs pos="100000">
                <a:schemeClr val="hlink"/>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zh-CN" altLang="en-US"/>
          </a:p>
        </p:txBody>
      </p:sp>
      <p:grpSp>
        <p:nvGrpSpPr>
          <p:cNvPr id="13356" name="Group 44"/>
          <p:cNvGrpSpPr>
            <a:grpSpLocks/>
          </p:cNvGrpSpPr>
          <p:nvPr/>
        </p:nvGrpSpPr>
        <p:grpSpPr bwMode="auto">
          <a:xfrm>
            <a:off x="2987678" y="3436145"/>
            <a:ext cx="6156325" cy="377429"/>
            <a:chOff x="1882" y="2886"/>
            <a:chExt cx="3878" cy="317"/>
          </a:xfrm>
        </p:grpSpPr>
        <p:sp>
          <p:nvSpPr>
            <p:cNvPr id="13352" name="Rectangle 40"/>
            <p:cNvSpPr>
              <a:spLocks noChangeArrowheads="1"/>
            </p:cNvSpPr>
            <p:nvPr/>
          </p:nvSpPr>
          <p:spPr bwMode="gray">
            <a:xfrm flipH="1">
              <a:off x="2147" y="2887"/>
              <a:ext cx="3613" cy="316"/>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zh-CN" altLang="en-US"/>
            </a:p>
          </p:txBody>
        </p:sp>
        <p:sp>
          <p:nvSpPr>
            <p:cNvPr id="13353" name="AutoShape 41"/>
            <p:cNvSpPr>
              <a:spLocks noChangeArrowheads="1"/>
            </p:cNvSpPr>
            <p:nvPr/>
          </p:nvSpPr>
          <p:spPr bwMode="gray">
            <a:xfrm flipH="1">
              <a:off x="1882" y="2886"/>
              <a:ext cx="411" cy="316"/>
            </a:xfrm>
            <a:prstGeom prst="homePlate">
              <a:avLst>
                <a:gd name="adj" fmla="val 32516"/>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zh-CN" altLang="en-US"/>
            </a:p>
          </p:txBody>
        </p:sp>
      </p:grpSp>
      <p:sp>
        <p:nvSpPr>
          <p:cNvPr id="13333" name="Rectangle 21"/>
          <p:cNvSpPr>
            <a:spLocks noGrp="1" noChangeArrowheads="1"/>
          </p:cNvSpPr>
          <p:nvPr>
            <p:ph type="ctrTitle" sz="quarter"/>
          </p:nvPr>
        </p:nvSpPr>
        <p:spPr>
          <a:xfrm>
            <a:off x="2843216" y="1762125"/>
            <a:ext cx="6300787" cy="1458516"/>
          </a:xfrm>
          <a:effectLst>
            <a:outerShdw blurRad="63500" dist="38099" dir="2700000" algn="ctr" rotWithShape="0">
              <a:schemeClr val="tx1">
                <a:alpha val="74998"/>
              </a:schemeClr>
            </a:outerShdw>
          </a:effectLst>
          <a:extLst>
            <a:ext uri="{909E8E84-426E-40dd-AFC4-6F175D3DCCD1}">
              <a14:hiddenFill xmlns:a14="http://schemas.microsoft.com/office/drawing/2010/main">
                <a:gradFill rotWithShape="1">
                  <a:gsLst>
                    <a:gs pos="0">
                      <a:schemeClr val="tx1"/>
                    </a:gs>
                    <a:gs pos="50000">
                      <a:schemeClr val="hlink"/>
                    </a:gs>
                    <a:gs pos="100000">
                      <a:schemeClr val="tx1"/>
                    </a:gs>
                  </a:gsLst>
                  <a:lin ang="0" scaled="1"/>
                </a:gradFill>
              </a14:hiddenFill>
            </a:ext>
          </a:extLst>
        </p:spPr>
        <p:txBody>
          <a:bodyPr/>
          <a:lstStyle>
            <a:lvl1pPr algn="l">
              <a:defRPr sz="5400">
                <a:solidFill>
                  <a:schemeClr val="bg1"/>
                </a:solidFill>
              </a:defRPr>
            </a:lvl1pPr>
          </a:lstStyle>
          <a:p>
            <a:pPr lvl="0"/>
            <a:r>
              <a:rPr lang="ko-KR" altLang="en-US" noProof="0" smtClean="0"/>
              <a:t>单击此处编辑母版标题样式</a:t>
            </a:r>
          </a:p>
        </p:txBody>
      </p:sp>
      <p:sp>
        <p:nvSpPr>
          <p:cNvPr id="13334" name="Rectangle 22"/>
          <p:cNvSpPr>
            <a:spLocks noGrp="1" noChangeArrowheads="1"/>
          </p:cNvSpPr>
          <p:nvPr>
            <p:ph type="subTitle" sz="quarter" idx="1"/>
          </p:nvPr>
        </p:nvSpPr>
        <p:spPr bwMode="white">
          <a:xfrm>
            <a:off x="3348038" y="3436145"/>
            <a:ext cx="5795962" cy="282179"/>
          </a:xfrm>
        </p:spPr>
        <p:txBody>
          <a:bodyPr/>
          <a:lstStyle>
            <a:lvl1pPr marL="0" indent="0">
              <a:buFont typeface="Wingdings" charset="0"/>
              <a:buNone/>
              <a:defRPr sz="2400">
                <a:solidFill>
                  <a:schemeClr val="tx1"/>
                </a:solidFill>
              </a:defRPr>
            </a:lvl1pPr>
          </a:lstStyle>
          <a:p>
            <a:pPr lvl="0"/>
            <a:r>
              <a:rPr lang="ko-KR" altLang="en-US" noProof="0" smtClean="0"/>
              <a:t>单击此处编辑母版副标题样式</a:t>
            </a:r>
          </a:p>
        </p:txBody>
      </p:sp>
      <p:sp>
        <p:nvSpPr>
          <p:cNvPr id="13335" name="Rectangle 23"/>
          <p:cNvSpPr>
            <a:spLocks noGrp="1" noChangeArrowheads="1"/>
          </p:cNvSpPr>
          <p:nvPr>
            <p:ph type="dt" sz="quarter" idx="2"/>
          </p:nvPr>
        </p:nvSpPr>
        <p:spPr bwMode="black">
          <a:xfrm>
            <a:off x="457200" y="4914900"/>
            <a:ext cx="2133600" cy="114300"/>
          </a:xfrm>
        </p:spPr>
        <p:txBody>
          <a:bodyPr/>
          <a:lstStyle>
            <a:lvl1pPr>
              <a:defRPr sz="1400">
                <a:latin typeface="Times New Roman" charset="0"/>
              </a:defRPr>
            </a:lvl1pPr>
          </a:lstStyle>
          <a:p>
            <a:endParaRPr lang="en-US" altLang="ko-KR"/>
          </a:p>
        </p:txBody>
      </p:sp>
      <p:sp>
        <p:nvSpPr>
          <p:cNvPr id="13336" name="Rectangle 24"/>
          <p:cNvSpPr>
            <a:spLocks noGrp="1" noChangeArrowheads="1"/>
          </p:cNvSpPr>
          <p:nvPr>
            <p:ph type="ftr" sz="quarter" idx="3"/>
          </p:nvPr>
        </p:nvSpPr>
        <p:spPr bwMode="black">
          <a:xfrm>
            <a:off x="3124200" y="4914900"/>
            <a:ext cx="2895600" cy="114300"/>
          </a:xfrm>
        </p:spPr>
        <p:txBody>
          <a:bodyPr/>
          <a:lstStyle>
            <a:lvl1pPr algn="ctr">
              <a:defRPr sz="1400">
                <a:latin typeface="Times New Roman" charset="0"/>
              </a:defRPr>
            </a:lvl1pPr>
          </a:lstStyle>
          <a:p>
            <a:endParaRPr lang="en-US" altLang="ko-KR"/>
          </a:p>
        </p:txBody>
      </p:sp>
      <p:sp>
        <p:nvSpPr>
          <p:cNvPr id="13337" name="Rectangle 25"/>
          <p:cNvSpPr>
            <a:spLocks noGrp="1" noChangeArrowheads="1"/>
          </p:cNvSpPr>
          <p:nvPr>
            <p:ph type="sldNum" sz="quarter" idx="4"/>
          </p:nvPr>
        </p:nvSpPr>
        <p:spPr bwMode="black">
          <a:xfrm>
            <a:off x="6553200" y="4914900"/>
            <a:ext cx="2133600" cy="114300"/>
          </a:xfrm>
        </p:spPr>
        <p:txBody>
          <a:bodyPr/>
          <a:lstStyle>
            <a:lvl1pPr algn="r">
              <a:defRPr sz="1400">
                <a:latin typeface="Times New Roman" charset="0"/>
              </a:defRPr>
            </a:lvl1pPr>
          </a:lstStyle>
          <a:p>
            <a:fld id="{6B47A110-0A01-E246-952B-69DFF341C65C}" type="slidenum">
              <a:rPr lang="ko-KR" altLang="en-US"/>
              <a:pPr/>
              <a:t>‹#›</a:t>
            </a:fld>
            <a:endParaRPr lang="en-US" altLang="ko-KR"/>
          </a:p>
        </p:txBody>
      </p:sp>
      <p:sp>
        <p:nvSpPr>
          <p:cNvPr id="13348" name="Text Box 36"/>
          <p:cNvSpPr txBox="1">
            <a:spLocks noChangeArrowheads="1"/>
          </p:cNvSpPr>
          <p:nvPr/>
        </p:nvSpPr>
        <p:spPr bwMode="white">
          <a:xfrm>
            <a:off x="381001" y="186929"/>
            <a:ext cx="1476686" cy="584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ko-KR" sz="3200" b="1">
                <a:solidFill>
                  <a:schemeClr val="bg1"/>
                </a:solidFill>
                <a:latin typeface="Verdana" charset="0"/>
                <a:ea typeface="Gulim" charset="0"/>
                <a:cs typeface="Gulim" charset="0"/>
              </a:rPr>
              <a:t>LOGO</a:t>
            </a:r>
          </a:p>
        </p:txBody>
      </p:sp>
    </p:spTree>
  </p:cSld>
  <p:clrMapOvr>
    <a:masterClrMapping/>
  </p:clrMapOvr>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本">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本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zh-CN" altLang="en-US"/>
          </a:p>
        </p:txBody>
      </p:sp>
      <p:sp>
        <p:nvSpPr>
          <p:cNvPr id="4" name="日期占位符 3"/>
          <p:cNvSpPr>
            <a:spLocks noGrp="1"/>
          </p:cNvSpPr>
          <p:nvPr>
            <p:ph type="dt" sz="half" idx="10"/>
          </p:nvPr>
        </p:nvSpPr>
        <p:spPr/>
        <p:txBody>
          <a:bodyPr/>
          <a:lstStyle>
            <a:lvl1pPr>
              <a:defRPr/>
            </a:lvl1pPr>
          </a:lstStyle>
          <a:p>
            <a:endParaRPr lang="en-US" altLang="ko-KR"/>
          </a:p>
        </p:txBody>
      </p:sp>
      <p:sp>
        <p:nvSpPr>
          <p:cNvPr id="5" name="页脚占位符 4"/>
          <p:cNvSpPr>
            <a:spLocks noGrp="1"/>
          </p:cNvSpPr>
          <p:nvPr>
            <p:ph type="ftr" sz="quarter" idx="11"/>
          </p:nvPr>
        </p:nvSpPr>
        <p:spPr/>
        <p:txBody>
          <a:bodyPr/>
          <a:lstStyle>
            <a:lvl1pPr>
              <a:defRPr/>
            </a:lvl1pPr>
          </a:lstStyle>
          <a:p>
            <a:endParaRPr lang="en-US" altLang="ko-KR"/>
          </a:p>
        </p:txBody>
      </p:sp>
      <p:sp>
        <p:nvSpPr>
          <p:cNvPr id="6" name="幻灯片编号占位符 5"/>
          <p:cNvSpPr>
            <a:spLocks noGrp="1"/>
          </p:cNvSpPr>
          <p:nvPr>
            <p:ph type="sldNum" sz="quarter" idx="12"/>
          </p:nvPr>
        </p:nvSpPr>
        <p:spPr/>
        <p:txBody>
          <a:bodyPr/>
          <a:lstStyle>
            <a:lvl1pPr>
              <a:defRPr/>
            </a:lvl1pPr>
          </a:lstStyle>
          <a:p>
            <a:fld id="{705E484A-BF99-0D48-B4F0-3CA6DA7F614E}" type="slidenum">
              <a:rPr lang="ko-KR" altLang="en-US"/>
              <a:pPr/>
              <a:t>‹#›</a:t>
            </a:fld>
            <a:endParaRPr lang="en-US" altLang="ko-KR"/>
          </a:p>
        </p:txBody>
      </p:sp>
    </p:spTree>
    <p:extLst>
      <p:ext uri="{BB962C8B-B14F-4D97-AF65-F5344CB8AC3E}">
        <p14:creationId xmlns:p14="http://schemas.microsoft.com/office/powerpoint/2010/main" val="4587184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和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69088" y="86916"/>
            <a:ext cx="2017712" cy="4656534"/>
          </a:xfrm>
        </p:spPr>
        <p:txBody>
          <a:bodyPr vert="eaVert"/>
          <a:lstStyle/>
          <a:p>
            <a:r>
              <a:rPr lang="zh-CN" altLang="en-US" smtClean="0"/>
              <a:t>单击此处编辑母版标题样式</a:t>
            </a:r>
            <a:endParaRPr lang="zh-CN" altLang="en-US"/>
          </a:p>
        </p:txBody>
      </p:sp>
      <p:sp>
        <p:nvSpPr>
          <p:cNvPr id="3" name="竖排文本占位符 2"/>
          <p:cNvSpPr>
            <a:spLocks noGrp="1"/>
          </p:cNvSpPr>
          <p:nvPr>
            <p:ph type="body" orient="vert" idx="1"/>
          </p:nvPr>
        </p:nvSpPr>
        <p:spPr>
          <a:xfrm>
            <a:off x="611188" y="86916"/>
            <a:ext cx="5905500" cy="4656534"/>
          </a:xfrm>
        </p:spPr>
        <p:txBody>
          <a:bodyPr vert="eaVert"/>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zh-CN" altLang="en-US"/>
          </a:p>
        </p:txBody>
      </p:sp>
      <p:sp>
        <p:nvSpPr>
          <p:cNvPr id="4" name="日期占位符 3"/>
          <p:cNvSpPr>
            <a:spLocks noGrp="1"/>
          </p:cNvSpPr>
          <p:nvPr>
            <p:ph type="dt" sz="half" idx="10"/>
          </p:nvPr>
        </p:nvSpPr>
        <p:spPr/>
        <p:txBody>
          <a:bodyPr/>
          <a:lstStyle>
            <a:lvl1pPr>
              <a:defRPr/>
            </a:lvl1pPr>
          </a:lstStyle>
          <a:p>
            <a:endParaRPr lang="en-US" altLang="ko-KR"/>
          </a:p>
        </p:txBody>
      </p:sp>
      <p:sp>
        <p:nvSpPr>
          <p:cNvPr id="5" name="页脚占位符 4"/>
          <p:cNvSpPr>
            <a:spLocks noGrp="1"/>
          </p:cNvSpPr>
          <p:nvPr>
            <p:ph type="ftr" sz="quarter" idx="11"/>
          </p:nvPr>
        </p:nvSpPr>
        <p:spPr/>
        <p:txBody>
          <a:bodyPr/>
          <a:lstStyle>
            <a:lvl1pPr>
              <a:defRPr/>
            </a:lvl1pPr>
          </a:lstStyle>
          <a:p>
            <a:endParaRPr lang="en-US" altLang="ko-KR"/>
          </a:p>
        </p:txBody>
      </p:sp>
      <p:sp>
        <p:nvSpPr>
          <p:cNvPr id="6" name="幻灯片编号占位符 5"/>
          <p:cNvSpPr>
            <a:spLocks noGrp="1"/>
          </p:cNvSpPr>
          <p:nvPr>
            <p:ph type="sldNum" sz="quarter" idx="12"/>
          </p:nvPr>
        </p:nvSpPr>
        <p:spPr/>
        <p:txBody>
          <a:bodyPr/>
          <a:lstStyle>
            <a:lvl1pPr>
              <a:defRPr/>
            </a:lvl1pPr>
          </a:lstStyle>
          <a:p>
            <a:fld id="{C9CE6A2B-E019-D945-87B0-0C5F559D610C}" type="slidenum">
              <a:rPr lang="ko-KR" altLang="en-US"/>
              <a:pPr/>
              <a:t>‹#›</a:t>
            </a:fld>
            <a:endParaRPr lang="en-US" altLang="ko-KR"/>
          </a:p>
        </p:txBody>
      </p:sp>
    </p:spTree>
    <p:extLst>
      <p:ext uri="{BB962C8B-B14F-4D97-AF65-F5344CB8AC3E}">
        <p14:creationId xmlns:p14="http://schemas.microsoft.com/office/powerpoint/2010/main" val="17194420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611188" y="86916"/>
            <a:ext cx="7632700" cy="457200"/>
          </a:xfrm>
        </p:spPr>
        <p:txBody>
          <a:bodyPr/>
          <a:lstStyle/>
          <a:p>
            <a:r>
              <a:rPr lang="zh-CN" altLang="en-US" smtClean="0"/>
              <a:t>单击此处编辑母版标题样式</a:t>
            </a:r>
            <a:endParaRPr lang="zh-CN" altLang="en-US"/>
          </a:p>
        </p:txBody>
      </p:sp>
      <p:sp>
        <p:nvSpPr>
          <p:cNvPr id="3" name="表格占位符 2"/>
          <p:cNvSpPr>
            <a:spLocks noGrp="1"/>
          </p:cNvSpPr>
          <p:nvPr>
            <p:ph type="tbl" idx="1"/>
          </p:nvPr>
        </p:nvSpPr>
        <p:spPr>
          <a:xfrm>
            <a:off x="611188" y="789386"/>
            <a:ext cx="8075612" cy="3954065"/>
          </a:xfrm>
        </p:spPr>
        <p:txBody>
          <a:bodyPr/>
          <a:lstStyle/>
          <a:p>
            <a:endParaRPr lang="zh-CN" altLang="en-US"/>
          </a:p>
        </p:txBody>
      </p:sp>
      <p:sp>
        <p:nvSpPr>
          <p:cNvPr id="4" name="日期占位符 3"/>
          <p:cNvSpPr>
            <a:spLocks noGrp="1"/>
          </p:cNvSpPr>
          <p:nvPr>
            <p:ph type="dt" sz="half" idx="10"/>
          </p:nvPr>
        </p:nvSpPr>
        <p:spPr>
          <a:xfrm>
            <a:off x="228603" y="4857750"/>
            <a:ext cx="2613025" cy="228600"/>
          </a:xfrm>
        </p:spPr>
        <p:txBody>
          <a:bodyPr/>
          <a:lstStyle>
            <a:lvl1pPr>
              <a:defRPr/>
            </a:lvl1pPr>
          </a:lstStyle>
          <a:p>
            <a:endParaRPr lang="en-US" altLang="ko-KR"/>
          </a:p>
        </p:txBody>
      </p:sp>
      <p:sp>
        <p:nvSpPr>
          <p:cNvPr id="5" name="页脚占位符 4"/>
          <p:cNvSpPr>
            <a:spLocks noGrp="1"/>
          </p:cNvSpPr>
          <p:nvPr>
            <p:ph type="ftr" sz="quarter" idx="11"/>
          </p:nvPr>
        </p:nvSpPr>
        <p:spPr>
          <a:xfrm>
            <a:off x="5943600" y="4857750"/>
            <a:ext cx="3048000" cy="228600"/>
          </a:xfrm>
        </p:spPr>
        <p:txBody>
          <a:bodyPr/>
          <a:lstStyle>
            <a:lvl1pPr>
              <a:defRPr/>
            </a:lvl1pPr>
          </a:lstStyle>
          <a:p>
            <a:endParaRPr lang="en-US" altLang="ko-KR"/>
          </a:p>
        </p:txBody>
      </p:sp>
      <p:sp>
        <p:nvSpPr>
          <p:cNvPr id="6" name="幻灯片编号占位符 5"/>
          <p:cNvSpPr>
            <a:spLocks noGrp="1"/>
          </p:cNvSpPr>
          <p:nvPr>
            <p:ph type="sldNum" sz="quarter" idx="12"/>
          </p:nvPr>
        </p:nvSpPr>
        <p:spPr>
          <a:xfrm>
            <a:off x="3276600" y="4857750"/>
            <a:ext cx="2133600" cy="228600"/>
          </a:xfrm>
        </p:spPr>
        <p:txBody>
          <a:bodyPr/>
          <a:lstStyle>
            <a:lvl1pPr>
              <a:defRPr/>
            </a:lvl1pPr>
          </a:lstStyle>
          <a:p>
            <a:fld id="{534064F0-CF8E-BD4F-972F-AF7DC09919BE}" type="slidenum">
              <a:rPr lang="ko-KR" altLang="en-US"/>
              <a:pPr/>
              <a:t>‹#›</a:t>
            </a:fld>
            <a:endParaRPr lang="en-US" altLang="ko-KR"/>
          </a:p>
        </p:txBody>
      </p:sp>
    </p:spTree>
    <p:extLst>
      <p:ext uri="{BB962C8B-B14F-4D97-AF65-F5344CB8AC3E}">
        <p14:creationId xmlns:p14="http://schemas.microsoft.com/office/powerpoint/2010/main" val="42486640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AndObj" preserve="1">
  <p:cSld name="标题、两项小型内容和一项大型内容">
    <p:spTree>
      <p:nvGrpSpPr>
        <p:cNvPr id="1" name=""/>
        <p:cNvGrpSpPr/>
        <p:nvPr/>
      </p:nvGrpSpPr>
      <p:grpSpPr>
        <a:xfrm>
          <a:off x="0" y="0"/>
          <a:ext cx="0" cy="0"/>
          <a:chOff x="0" y="0"/>
          <a:chExt cx="0" cy="0"/>
        </a:xfrm>
      </p:grpSpPr>
      <p:sp>
        <p:nvSpPr>
          <p:cNvPr id="2" name="标题 1"/>
          <p:cNvSpPr>
            <a:spLocks noGrp="1"/>
          </p:cNvSpPr>
          <p:nvPr>
            <p:ph type="title"/>
          </p:nvPr>
        </p:nvSpPr>
        <p:spPr>
          <a:xfrm>
            <a:off x="611188" y="86916"/>
            <a:ext cx="7632700" cy="457200"/>
          </a:xfrm>
        </p:spPr>
        <p:txBody>
          <a:bodyPr/>
          <a:lstStyle/>
          <a:p>
            <a:r>
              <a:rPr lang="zh-CN" altLang="en-US" smtClean="0"/>
              <a:t>单击此处编辑母版标题样式</a:t>
            </a:r>
            <a:endParaRPr lang="zh-CN" altLang="en-US"/>
          </a:p>
        </p:txBody>
      </p:sp>
      <p:sp>
        <p:nvSpPr>
          <p:cNvPr id="3" name="内容占位符 2"/>
          <p:cNvSpPr>
            <a:spLocks noGrp="1"/>
          </p:cNvSpPr>
          <p:nvPr>
            <p:ph sz="quarter" idx="1"/>
          </p:nvPr>
        </p:nvSpPr>
        <p:spPr>
          <a:xfrm>
            <a:off x="611188" y="789385"/>
            <a:ext cx="3960812" cy="1919288"/>
          </a:xfrm>
        </p:spPr>
        <p:txBody>
          <a:body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zh-CN" altLang="en-US"/>
          </a:p>
        </p:txBody>
      </p:sp>
      <p:sp>
        <p:nvSpPr>
          <p:cNvPr id="4" name="内容占位符 3"/>
          <p:cNvSpPr>
            <a:spLocks noGrp="1"/>
          </p:cNvSpPr>
          <p:nvPr>
            <p:ph sz="quarter" idx="2"/>
          </p:nvPr>
        </p:nvSpPr>
        <p:spPr>
          <a:xfrm>
            <a:off x="611188" y="2822973"/>
            <a:ext cx="3960812" cy="1920478"/>
          </a:xfrm>
        </p:spPr>
        <p:txBody>
          <a:body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zh-CN" altLang="en-US"/>
          </a:p>
        </p:txBody>
      </p:sp>
      <p:sp>
        <p:nvSpPr>
          <p:cNvPr id="5" name="内容占位符 4"/>
          <p:cNvSpPr>
            <a:spLocks noGrp="1"/>
          </p:cNvSpPr>
          <p:nvPr>
            <p:ph sz="half" idx="3"/>
          </p:nvPr>
        </p:nvSpPr>
        <p:spPr>
          <a:xfrm>
            <a:off x="4724400" y="789386"/>
            <a:ext cx="3962400" cy="3954065"/>
          </a:xfrm>
        </p:spPr>
        <p:txBody>
          <a:body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zh-CN" altLang="en-US"/>
          </a:p>
        </p:txBody>
      </p:sp>
      <p:sp>
        <p:nvSpPr>
          <p:cNvPr id="6" name="日期占位符 5"/>
          <p:cNvSpPr>
            <a:spLocks noGrp="1"/>
          </p:cNvSpPr>
          <p:nvPr>
            <p:ph type="dt" sz="half" idx="10"/>
          </p:nvPr>
        </p:nvSpPr>
        <p:spPr>
          <a:xfrm>
            <a:off x="228603" y="4857750"/>
            <a:ext cx="2613025" cy="228600"/>
          </a:xfrm>
        </p:spPr>
        <p:txBody>
          <a:bodyPr/>
          <a:lstStyle>
            <a:lvl1pPr>
              <a:defRPr/>
            </a:lvl1pPr>
          </a:lstStyle>
          <a:p>
            <a:endParaRPr lang="en-US" altLang="ko-KR"/>
          </a:p>
        </p:txBody>
      </p:sp>
      <p:sp>
        <p:nvSpPr>
          <p:cNvPr id="7" name="页脚占位符 6"/>
          <p:cNvSpPr>
            <a:spLocks noGrp="1"/>
          </p:cNvSpPr>
          <p:nvPr>
            <p:ph type="ftr" sz="quarter" idx="11"/>
          </p:nvPr>
        </p:nvSpPr>
        <p:spPr>
          <a:xfrm>
            <a:off x="5943600" y="4857750"/>
            <a:ext cx="3048000" cy="228600"/>
          </a:xfrm>
        </p:spPr>
        <p:txBody>
          <a:bodyPr/>
          <a:lstStyle>
            <a:lvl1pPr>
              <a:defRPr/>
            </a:lvl1pPr>
          </a:lstStyle>
          <a:p>
            <a:endParaRPr lang="en-US" altLang="ko-KR"/>
          </a:p>
        </p:txBody>
      </p:sp>
      <p:sp>
        <p:nvSpPr>
          <p:cNvPr id="8" name="幻灯片编号占位符 7"/>
          <p:cNvSpPr>
            <a:spLocks noGrp="1"/>
          </p:cNvSpPr>
          <p:nvPr>
            <p:ph type="sldNum" sz="quarter" idx="12"/>
          </p:nvPr>
        </p:nvSpPr>
        <p:spPr>
          <a:xfrm>
            <a:off x="3276600" y="4857750"/>
            <a:ext cx="2133600" cy="228600"/>
          </a:xfrm>
        </p:spPr>
        <p:txBody>
          <a:bodyPr/>
          <a:lstStyle>
            <a:lvl1pPr>
              <a:defRPr/>
            </a:lvl1pPr>
          </a:lstStyle>
          <a:p>
            <a:fld id="{8C384041-1FCE-A340-9BBF-6B7919DDDDE2}" type="slidenum">
              <a:rPr lang="ko-KR" altLang="en-US"/>
              <a:pPr/>
              <a:t>‹#›</a:t>
            </a:fld>
            <a:endParaRPr lang="en-US" altLang="ko-KR"/>
          </a:p>
        </p:txBody>
      </p:sp>
    </p:spTree>
    <p:extLst>
      <p:ext uri="{BB962C8B-B14F-4D97-AF65-F5344CB8AC3E}">
        <p14:creationId xmlns:p14="http://schemas.microsoft.com/office/powerpoint/2010/main" val="8051424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reserve="1">
  <p:cSld name="标题和图表">
    <p:spTree>
      <p:nvGrpSpPr>
        <p:cNvPr id="1" name=""/>
        <p:cNvGrpSpPr/>
        <p:nvPr/>
      </p:nvGrpSpPr>
      <p:grpSpPr>
        <a:xfrm>
          <a:off x="0" y="0"/>
          <a:ext cx="0" cy="0"/>
          <a:chOff x="0" y="0"/>
          <a:chExt cx="0" cy="0"/>
        </a:xfrm>
      </p:grpSpPr>
      <p:sp>
        <p:nvSpPr>
          <p:cNvPr id="2" name="标题 1"/>
          <p:cNvSpPr>
            <a:spLocks noGrp="1"/>
          </p:cNvSpPr>
          <p:nvPr>
            <p:ph type="title"/>
          </p:nvPr>
        </p:nvSpPr>
        <p:spPr>
          <a:xfrm>
            <a:off x="611188" y="86916"/>
            <a:ext cx="7632700" cy="457200"/>
          </a:xfrm>
        </p:spPr>
        <p:txBody>
          <a:bodyPr/>
          <a:lstStyle/>
          <a:p>
            <a:r>
              <a:rPr lang="zh-CN" altLang="en-US" smtClean="0"/>
              <a:t>单击此处编辑母版标题样式</a:t>
            </a:r>
            <a:endParaRPr lang="zh-CN" altLang="en-US"/>
          </a:p>
        </p:txBody>
      </p:sp>
      <p:sp>
        <p:nvSpPr>
          <p:cNvPr id="3" name="图表占位符 2"/>
          <p:cNvSpPr>
            <a:spLocks noGrp="1"/>
          </p:cNvSpPr>
          <p:nvPr>
            <p:ph type="chart" idx="1"/>
          </p:nvPr>
        </p:nvSpPr>
        <p:spPr>
          <a:xfrm>
            <a:off x="611188" y="789386"/>
            <a:ext cx="8075612" cy="3954065"/>
          </a:xfrm>
        </p:spPr>
        <p:txBody>
          <a:bodyPr/>
          <a:lstStyle/>
          <a:p>
            <a:endParaRPr lang="zh-CN" altLang="en-US"/>
          </a:p>
        </p:txBody>
      </p:sp>
      <p:sp>
        <p:nvSpPr>
          <p:cNvPr id="4" name="日期占位符 3"/>
          <p:cNvSpPr>
            <a:spLocks noGrp="1"/>
          </p:cNvSpPr>
          <p:nvPr>
            <p:ph type="dt" sz="half" idx="10"/>
          </p:nvPr>
        </p:nvSpPr>
        <p:spPr>
          <a:xfrm>
            <a:off x="228603" y="4857750"/>
            <a:ext cx="2613025" cy="228600"/>
          </a:xfrm>
        </p:spPr>
        <p:txBody>
          <a:bodyPr/>
          <a:lstStyle>
            <a:lvl1pPr>
              <a:defRPr/>
            </a:lvl1pPr>
          </a:lstStyle>
          <a:p>
            <a:endParaRPr lang="en-US" altLang="ko-KR"/>
          </a:p>
        </p:txBody>
      </p:sp>
      <p:sp>
        <p:nvSpPr>
          <p:cNvPr id="5" name="页脚占位符 4"/>
          <p:cNvSpPr>
            <a:spLocks noGrp="1"/>
          </p:cNvSpPr>
          <p:nvPr>
            <p:ph type="ftr" sz="quarter" idx="11"/>
          </p:nvPr>
        </p:nvSpPr>
        <p:spPr>
          <a:xfrm>
            <a:off x="5943600" y="4857750"/>
            <a:ext cx="3048000" cy="228600"/>
          </a:xfrm>
        </p:spPr>
        <p:txBody>
          <a:bodyPr/>
          <a:lstStyle>
            <a:lvl1pPr>
              <a:defRPr/>
            </a:lvl1pPr>
          </a:lstStyle>
          <a:p>
            <a:endParaRPr lang="en-US" altLang="ko-KR"/>
          </a:p>
        </p:txBody>
      </p:sp>
      <p:sp>
        <p:nvSpPr>
          <p:cNvPr id="6" name="幻灯片编号占位符 5"/>
          <p:cNvSpPr>
            <a:spLocks noGrp="1"/>
          </p:cNvSpPr>
          <p:nvPr>
            <p:ph type="sldNum" sz="quarter" idx="12"/>
          </p:nvPr>
        </p:nvSpPr>
        <p:spPr>
          <a:xfrm>
            <a:off x="3276600" y="4857750"/>
            <a:ext cx="2133600" cy="228600"/>
          </a:xfrm>
        </p:spPr>
        <p:txBody>
          <a:bodyPr/>
          <a:lstStyle>
            <a:lvl1pPr>
              <a:defRPr/>
            </a:lvl1pPr>
          </a:lstStyle>
          <a:p>
            <a:fld id="{B7DCEEE8-BF2A-C144-8CFF-F1CC74BB9350}" type="slidenum">
              <a:rPr lang="ko-KR" altLang="en-US"/>
              <a:pPr/>
              <a:t>‹#›</a:t>
            </a:fld>
            <a:endParaRPr lang="en-US" altLang="ko-KR"/>
          </a:p>
        </p:txBody>
      </p:sp>
    </p:spTree>
    <p:extLst>
      <p:ext uri="{BB962C8B-B14F-4D97-AF65-F5344CB8AC3E}">
        <p14:creationId xmlns:p14="http://schemas.microsoft.com/office/powerpoint/2010/main" val="32695674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611188" y="86916"/>
            <a:ext cx="8075612" cy="4656534"/>
          </a:xfrm>
        </p:spPr>
        <p:txBody>
          <a:body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zh-CN" altLang="en-US"/>
          </a:p>
        </p:txBody>
      </p:sp>
      <p:sp>
        <p:nvSpPr>
          <p:cNvPr id="3" name="日期占位符 2"/>
          <p:cNvSpPr>
            <a:spLocks noGrp="1"/>
          </p:cNvSpPr>
          <p:nvPr>
            <p:ph type="dt" sz="half" idx="10"/>
          </p:nvPr>
        </p:nvSpPr>
        <p:spPr>
          <a:xfrm>
            <a:off x="228603" y="4857750"/>
            <a:ext cx="2613025" cy="228600"/>
          </a:xfrm>
        </p:spPr>
        <p:txBody>
          <a:bodyPr/>
          <a:lstStyle>
            <a:lvl1pPr>
              <a:defRPr/>
            </a:lvl1pPr>
          </a:lstStyle>
          <a:p>
            <a:endParaRPr lang="en-US" altLang="ko-KR"/>
          </a:p>
        </p:txBody>
      </p:sp>
      <p:sp>
        <p:nvSpPr>
          <p:cNvPr id="4" name="页脚占位符 3"/>
          <p:cNvSpPr>
            <a:spLocks noGrp="1"/>
          </p:cNvSpPr>
          <p:nvPr>
            <p:ph type="ftr" sz="quarter" idx="11"/>
          </p:nvPr>
        </p:nvSpPr>
        <p:spPr>
          <a:xfrm>
            <a:off x="5943600" y="4857750"/>
            <a:ext cx="3048000" cy="228600"/>
          </a:xfrm>
        </p:spPr>
        <p:txBody>
          <a:bodyPr/>
          <a:lstStyle>
            <a:lvl1pPr>
              <a:defRPr/>
            </a:lvl1pPr>
          </a:lstStyle>
          <a:p>
            <a:endParaRPr lang="en-US" altLang="ko-KR"/>
          </a:p>
        </p:txBody>
      </p:sp>
      <p:sp>
        <p:nvSpPr>
          <p:cNvPr id="5" name="幻灯片编号占位符 4"/>
          <p:cNvSpPr>
            <a:spLocks noGrp="1"/>
          </p:cNvSpPr>
          <p:nvPr>
            <p:ph type="sldNum" sz="quarter" idx="12"/>
          </p:nvPr>
        </p:nvSpPr>
        <p:spPr>
          <a:xfrm>
            <a:off x="3276600" y="4857750"/>
            <a:ext cx="2133600" cy="228600"/>
          </a:xfrm>
        </p:spPr>
        <p:txBody>
          <a:bodyPr/>
          <a:lstStyle>
            <a:lvl1pPr>
              <a:defRPr/>
            </a:lvl1pPr>
          </a:lstStyle>
          <a:p>
            <a:fld id="{AC6E54E6-E3CB-D54E-92A2-4ACF14540B50}" type="slidenum">
              <a:rPr lang="ko-KR" altLang="en-US"/>
              <a:pPr/>
              <a:t>‹#›</a:t>
            </a:fld>
            <a:endParaRPr lang="en-US" altLang="ko-KR"/>
          </a:p>
        </p:txBody>
      </p:sp>
    </p:spTree>
    <p:extLst>
      <p:ext uri="{BB962C8B-B14F-4D97-AF65-F5344CB8AC3E}">
        <p14:creationId xmlns:p14="http://schemas.microsoft.com/office/powerpoint/2010/main" val="37175640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zh-CN" altLang="en-US"/>
          </a:p>
        </p:txBody>
      </p:sp>
      <p:sp>
        <p:nvSpPr>
          <p:cNvPr id="4" name="日期占位符 3"/>
          <p:cNvSpPr>
            <a:spLocks noGrp="1"/>
          </p:cNvSpPr>
          <p:nvPr>
            <p:ph type="dt" sz="half" idx="10"/>
          </p:nvPr>
        </p:nvSpPr>
        <p:spPr/>
        <p:txBody>
          <a:bodyPr/>
          <a:lstStyle>
            <a:lvl1pPr>
              <a:defRPr/>
            </a:lvl1pPr>
          </a:lstStyle>
          <a:p>
            <a:endParaRPr lang="en-US" altLang="ko-KR"/>
          </a:p>
        </p:txBody>
      </p:sp>
      <p:sp>
        <p:nvSpPr>
          <p:cNvPr id="5" name="页脚占位符 4"/>
          <p:cNvSpPr>
            <a:spLocks noGrp="1"/>
          </p:cNvSpPr>
          <p:nvPr>
            <p:ph type="ftr" sz="quarter" idx="11"/>
          </p:nvPr>
        </p:nvSpPr>
        <p:spPr/>
        <p:txBody>
          <a:bodyPr/>
          <a:lstStyle>
            <a:lvl1pPr>
              <a:defRPr/>
            </a:lvl1pPr>
          </a:lstStyle>
          <a:p>
            <a:endParaRPr lang="en-US" altLang="ko-KR"/>
          </a:p>
        </p:txBody>
      </p:sp>
      <p:sp>
        <p:nvSpPr>
          <p:cNvPr id="6" name="幻灯片编号占位符 5"/>
          <p:cNvSpPr>
            <a:spLocks noGrp="1"/>
          </p:cNvSpPr>
          <p:nvPr>
            <p:ph type="sldNum" sz="quarter" idx="12"/>
          </p:nvPr>
        </p:nvSpPr>
        <p:spPr/>
        <p:txBody>
          <a:bodyPr/>
          <a:lstStyle>
            <a:lvl1pPr>
              <a:defRPr/>
            </a:lvl1pPr>
          </a:lstStyle>
          <a:p>
            <a:fld id="{427EBC96-981D-3240-9567-7AC4CEF34A91}" type="slidenum">
              <a:rPr lang="ko-KR" altLang="en-US"/>
              <a:pPr/>
              <a:t>‹#›</a:t>
            </a:fld>
            <a:endParaRPr lang="en-US" altLang="ko-KR"/>
          </a:p>
        </p:txBody>
      </p:sp>
    </p:spTree>
    <p:extLst>
      <p:ext uri="{BB962C8B-B14F-4D97-AF65-F5344CB8AC3E}">
        <p14:creationId xmlns:p14="http://schemas.microsoft.com/office/powerpoint/2010/main" val="1172033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6"/>
            <a:ext cx="7772400" cy="1021556"/>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lvl1pPr>
              <a:defRPr/>
            </a:lvl1pPr>
          </a:lstStyle>
          <a:p>
            <a:endParaRPr lang="en-US" altLang="ko-KR"/>
          </a:p>
        </p:txBody>
      </p:sp>
      <p:sp>
        <p:nvSpPr>
          <p:cNvPr id="5" name="页脚占位符 4"/>
          <p:cNvSpPr>
            <a:spLocks noGrp="1"/>
          </p:cNvSpPr>
          <p:nvPr>
            <p:ph type="ftr" sz="quarter" idx="11"/>
          </p:nvPr>
        </p:nvSpPr>
        <p:spPr/>
        <p:txBody>
          <a:bodyPr/>
          <a:lstStyle>
            <a:lvl1pPr>
              <a:defRPr/>
            </a:lvl1pPr>
          </a:lstStyle>
          <a:p>
            <a:endParaRPr lang="en-US" altLang="ko-KR"/>
          </a:p>
        </p:txBody>
      </p:sp>
      <p:sp>
        <p:nvSpPr>
          <p:cNvPr id="6" name="幻灯片编号占位符 5"/>
          <p:cNvSpPr>
            <a:spLocks noGrp="1"/>
          </p:cNvSpPr>
          <p:nvPr>
            <p:ph type="sldNum" sz="quarter" idx="12"/>
          </p:nvPr>
        </p:nvSpPr>
        <p:spPr/>
        <p:txBody>
          <a:bodyPr/>
          <a:lstStyle>
            <a:lvl1pPr>
              <a:defRPr/>
            </a:lvl1pPr>
          </a:lstStyle>
          <a:p>
            <a:fld id="{F878D7AD-1932-344D-8499-D241BE921A4C}" type="slidenum">
              <a:rPr lang="ko-KR" altLang="en-US"/>
              <a:pPr/>
              <a:t>‹#›</a:t>
            </a:fld>
            <a:endParaRPr lang="en-US" altLang="ko-KR"/>
          </a:p>
        </p:txBody>
      </p:sp>
    </p:spTree>
    <p:extLst>
      <p:ext uri="{BB962C8B-B14F-4D97-AF65-F5344CB8AC3E}">
        <p14:creationId xmlns:p14="http://schemas.microsoft.com/office/powerpoint/2010/main" val="28005284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项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11188" y="789386"/>
            <a:ext cx="3960812" cy="395406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zh-CN" altLang="en-US"/>
          </a:p>
        </p:txBody>
      </p:sp>
      <p:sp>
        <p:nvSpPr>
          <p:cNvPr id="4" name="内容占位符 3"/>
          <p:cNvSpPr>
            <a:spLocks noGrp="1"/>
          </p:cNvSpPr>
          <p:nvPr>
            <p:ph sz="half" idx="2"/>
          </p:nvPr>
        </p:nvSpPr>
        <p:spPr>
          <a:xfrm>
            <a:off x="4724400" y="789386"/>
            <a:ext cx="3962400" cy="395406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zh-CN" altLang="en-US"/>
          </a:p>
        </p:txBody>
      </p:sp>
      <p:sp>
        <p:nvSpPr>
          <p:cNvPr id="5" name="日期占位符 4"/>
          <p:cNvSpPr>
            <a:spLocks noGrp="1"/>
          </p:cNvSpPr>
          <p:nvPr>
            <p:ph type="dt" sz="half" idx="10"/>
          </p:nvPr>
        </p:nvSpPr>
        <p:spPr/>
        <p:txBody>
          <a:bodyPr/>
          <a:lstStyle>
            <a:lvl1pPr>
              <a:defRPr/>
            </a:lvl1pPr>
          </a:lstStyle>
          <a:p>
            <a:endParaRPr lang="en-US" altLang="ko-KR"/>
          </a:p>
        </p:txBody>
      </p:sp>
      <p:sp>
        <p:nvSpPr>
          <p:cNvPr id="6" name="页脚占位符 5"/>
          <p:cNvSpPr>
            <a:spLocks noGrp="1"/>
          </p:cNvSpPr>
          <p:nvPr>
            <p:ph type="ftr" sz="quarter" idx="11"/>
          </p:nvPr>
        </p:nvSpPr>
        <p:spPr/>
        <p:txBody>
          <a:bodyPr/>
          <a:lstStyle>
            <a:lvl1pPr>
              <a:defRPr/>
            </a:lvl1pPr>
          </a:lstStyle>
          <a:p>
            <a:endParaRPr lang="en-US" altLang="ko-KR"/>
          </a:p>
        </p:txBody>
      </p:sp>
      <p:sp>
        <p:nvSpPr>
          <p:cNvPr id="7" name="幻灯片编号占位符 6"/>
          <p:cNvSpPr>
            <a:spLocks noGrp="1"/>
          </p:cNvSpPr>
          <p:nvPr>
            <p:ph type="sldNum" sz="quarter" idx="12"/>
          </p:nvPr>
        </p:nvSpPr>
        <p:spPr/>
        <p:txBody>
          <a:bodyPr/>
          <a:lstStyle>
            <a:lvl1pPr>
              <a:defRPr/>
            </a:lvl1pPr>
          </a:lstStyle>
          <a:p>
            <a:fld id="{2E8B0CC5-C343-5F43-A0BF-1F17737A4978}" type="slidenum">
              <a:rPr lang="ko-KR" altLang="en-US"/>
              <a:pPr/>
              <a:t>‹#›</a:t>
            </a:fld>
            <a:endParaRPr lang="en-US" altLang="ko-KR"/>
          </a:p>
        </p:txBody>
      </p:sp>
    </p:spTree>
    <p:extLst>
      <p:ext uri="{BB962C8B-B14F-4D97-AF65-F5344CB8AC3E}">
        <p14:creationId xmlns:p14="http://schemas.microsoft.com/office/powerpoint/2010/main" val="4949408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zh-CN" altLang="en-US"/>
          </a:p>
        </p:txBody>
      </p:sp>
      <p:sp>
        <p:nvSpPr>
          <p:cNvPr id="5" name="文本占位符 4"/>
          <p:cNvSpPr>
            <a:spLocks noGrp="1"/>
          </p:cNvSpPr>
          <p:nvPr>
            <p:ph type="body" sz="quarter" idx="3"/>
          </p:nvPr>
        </p:nvSpPr>
        <p:spPr>
          <a:xfrm>
            <a:off x="4645028"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8"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zh-CN" altLang="en-US"/>
          </a:p>
        </p:txBody>
      </p:sp>
      <p:sp>
        <p:nvSpPr>
          <p:cNvPr id="7" name="日期占位符 6"/>
          <p:cNvSpPr>
            <a:spLocks noGrp="1"/>
          </p:cNvSpPr>
          <p:nvPr>
            <p:ph type="dt" sz="half" idx="10"/>
          </p:nvPr>
        </p:nvSpPr>
        <p:spPr/>
        <p:txBody>
          <a:bodyPr/>
          <a:lstStyle>
            <a:lvl1pPr>
              <a:defRPr/>
            </a:lvl1pPr>
          </a:lstStyle>
          <a:p>
            <a:endParaRPr lang="en-US" altLang="ko-KR"/>
          </a:p>
        </p:txBody>
      </p:sp>
      <p:sp>
        <p:nvSpPr>
          <p:cNvPr id="8" name="页脚占位符 7"/>
          <p:cNvSpPr>
            <a:spLocks noGrp="1"/>
          </p:cNvSpPr>
          <p:nvPr>
            <p:ph type="ftr" sz="quarter" idx="11"/>
          </p:nvPr>
        </p:nvSpPr>
        <p:spPr/>
        <p:txBody>
          <a:bodyPr/>
          <a:lstStyle>
            <a:lvl1pPr>
              <a:defRPr/>
            </a:lvl1pPr>
          </a:lstStyle>
          <a:p>
            <a:endParaRPr lang="en-US" altLang="ko-KR"/>
          </a:p>
        </p:txBody>
      </p:sp>
      <p:sp>
        <p:nvSpPr>
          <p:cNvPr id="9" name="幻灯片编号占位符 8"/>
          <p:cNvSpPr>
            <a:spLocks noGrp="1"/>
          </p:cNvSpPr>
          <p:nvPr>
            <p:ph type="sldNum" sz="quarter" idx="12"/>
          </p:nvPr>
        </p:nvSpPr>
        <p:spPr/>
        <p:txBody>
          <a:bodyPr/>
          <a:lstStyle>
            <a:lvl1pPr>
              <a:defRPr/>
            </a:lvl1pPr>
          </a:lstStyle>
          <a:p>
            <a:fld id="{73F35DB2-247F-D546-8801-50DA1897C6ED}" type="slidenum">
              <a:rPr lang="ko-KR" altLang="en-US"/>
              <a:pPr/>
              <a:t>‹#›</a:t>
            </a:fld>
            <a:endParaRPr lang="en-US" altLang="ko-KR"/>
          </a:p>
        </p:txBody>
      </p:sp>
    </p:spTree>
    <p:extLst>
      <p:ext uri="{BB962C8B-B14F-4D97-AF65-F5344CB8AC3E}">
        <p14:creationId xmlns:p14="http://schemas.microsoft.com/office/powerpoint/2010/main" val="11884210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lvl1pPr>
              <a:defRPr/>
            </a:lvl1pPr>
          </a:lstStyle>
          <a:p>
            <a:endParaRPr lang="en-US" altLang="ko-KR"/>
          </a:p>
        </p:txBody>
      </p:sp>
      <p:sp>
        <p:nvSpPr>
          <p:cNvPr id="4" name="页脚占位符 3"/>
          <p:cNvSpPr>
            <a:spLocks noGrp="1"/>
          </p:cNvSpPr>
          <p:nvPr>
            <p:ph type="ftr" sz="quarter" idx="11"/>
          </p:nvPr>
        </p:nvSpPr>
        <p:spPr/>
        <p:txBody>
          <a:bodyPr/>
          <a:lstStyle>
            <a:lvl1pPr>
              <a:defRPr/>
            </a:lvl1pPr>
          </a:lstStyle>
          <a:p>
            <a:endParaRPr lang="en-US" altLang="ko-KR"/>
          </a:p>
        </p:txBody>
      </p:sp>
      <p:sp>
        <p:nvSpPr>
          <p:cNvPr id="5" name="幻灯片编号占位符 4"/>
          <p:cNvSpPr>
            <a:spLocks noGrp="1"/>
          </p:cNvSpPr>
          <p:nvPr>
            <p:ph type="sldNum" sz="quarter" idx="12"/>
          </p:nvPr>
        </p:nvSpPr>
        <p:spPr/>
        <p:txBody>
          <a:bodyPr/>
          <a:lstStyle>
            <a:lvl1pPr>
              <a:defRPr/>
            </a:lvl1pPr>
          </a:lstStyle>
          <a:p>
            <a:fld id="{892FF89C-3EA4-E845-BE7B-78AC44D66DB3}" type="slidenum">
              <a:rPr lang="ko-KR" altLang="en-US"/>
              <a:pPr/>
              <a:t>‹#›</a:t>
            </a:fld>
            <a:endParaRPr lang="en-US" altLang="ko-KR"/>
          </a:p>
        </p:txBody>
      </p:sp>
    </p:spTree>
    <p:extLst>
      <p:ext uri="{BB962C8B-B14F-4D97-AF65-F5344CB8AC3E}">
        <p14:creationId xmlns:p14="http://schemas.microsoft.com/office/powerpoint/2010/main" val="13702350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lvl1pPr>
              <a:defRPr/>
            </a:lvl1pPr>
          </a:lstStyle>
          <a:p>
            <a:endParaRPr lang="en-US" altLang="ko-KR"/>
          </a:p>
        </p:txBody>
      </p:sp>
      <p:sp>
        <p:nvSpPr>
          <p:cNvPr id="3" name="页脚占位符 2"/>
          <p:cNvSpPr>
            <a:spLocks noGrp="1"/>
          </p:cNvSpPr>
          <p:nvPr>
            <p:ph type="ftr" sz="quarter" idx="11"/>
          </p:nvPr>
        </p:nvSpPr>
        <p:spPr/>
        <p:txBody>
          <a:bodyPr/>
          <a:lstStyle>
            <a:lvl1pPr>
              <a:defRPr/>
            </a:lvl1pPr>
          </a:lstStyle>
          <a:p>
            <a:endParaRPr lang="en-US" altLang="ko-KR"/>
          </a:p>
        </p:txBody>
      </p:sp>
      <p:sp>
        <p:nvSpPr>
          <p:cNvPr id="4" name="幻灯片编号占位符 3"/>
          <p:cNvSpPr>
            <a:spLocks noGrp="1"/>
          </p:cNvSpPr>
          <p:nvPr>
            <p:ph type="sldNum" sz="quarter" idx="12"/>
          </p:nvPr>
        </p:nvSpPr>
        <p:spPr/>
        <p:txBody>
          <a:bodyPr/>
          <a:lstStyle>
            <a:lvl1pPr>
              <a:defRPr/>
            </a:lvl1pPr>
          </a:lstStyle>
          <a:p>
            <a:fld id="{E251AB21-7341-634B-A052-E630B1E6F190}" type="slidenum">
              <a:rPr lang="ko-KR" altLang="en-US"/>
              <a:pPr/>
              <a:t>‹#›</a:t>
            </a:fld>
            <a:endParaRPr lang="en-US" altLang="ko-KR"/>
          </a:p>
        </p:txBody>
      </p:sp>
    </p:spTree>
    <p:extLst>
      <p:ext uri="{BB962C8B-B14F-4D97-AF65-F5344CB8AC3E}">
        <p14:creationId xmlns:p14="http://schemas.microsoft.com/office/powerpoint/2010/main" val="26643482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3" y="204787"/>
            <a:ext cx="3008313" cy="871538"/>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zh-CN" altLang="en-US"/>
          </a:p>
        </p:txBody>
      </p:sp>
      <p:sp>
        <p:nvSpPr>
          <p:cNvPr id="4" name="文本占位符 3"/>
          <p:cNvSpPr>
            <a:spLocks noGrp="1"/>
          </p:cNvSpPr>
          <p:nvPr>
            <p:ph type="body" sz="half" idx="2"/>
          </p:nvPr>
        </p:nvSpPr>
        <p:spPr>
          <a:xfrm>
            <a:off x="457203" y="1076327"/>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lvl1pPr>
              <a:defRPr/>
            </a:lvl1pPr>
          </a:lstStyle>
          <a:p>
            <a:endParaRPr lang="en-US" altLang="ko-KR"/>
          </a:p>
        </p:txBody>
      </p:sp>
      <p:sp>
        <p:nvSpPr>
          <p:cNvPr id="6" name="页脚占位符 5"/>
          <p:cNvSpPr>
            <a:spLocks noGrp="1"/>
          </p:cNvSpPr>
          <p:nvPr>
            <p:ph type="ftr" sz="quarter" idx="11"/>
          </p:nvPr>
        </p:nvSpPr>
        <p:spPr/>
        <p:txBody>
          <a:bodyPr/>
          <a:lstStyle>
            <a:lvl1pPr>
              <a:defRPr/>
            </a:lvl1pPr>
          </a:lstStyle>
          <a:p>
            <a:endParaRPr lang="en-US" altLang="ko-KR"/>
          </a:p>
        </p:txBody>
      </p:sp>
      <p:sp>
        <p:nvSpPr>
          <p:cNvPr id="7" name="幻灯片编号占位符 6"/>
          <p:cNvSpPr>
            <a:spLocks noGrp="1"/>
          </p:cNvSpPr>
          <p:nvPr>
            <p:ph type="sldNum" sz="quarter" idx="12"/>
          </p:nvPr>
        </p:nvSpPr>
        <p:spPr/>
        <p:txBody>
          <a:bodyPr/>
          <a:lstStyle>
            <a:lvl1pPr>
              <a:defRPr/>
            </a:lvl1pPr>
          </a:lstStyle>
          <a:p>
            <a:fld id="{18CED543-A068-8A42-B7AE-81A2D4FDC028}" type="slidenum">
              <a:rPr lang="ko-KR" altLang="en-US"/>
              <a:pPr/>
              <a:t>‹#›</a:t>
            </a:fld>
            <a:endParaRPr lang="en-US" altLang="ko-KR"/>
          </a:p>
        </p:txBody>
      </p:sp>
    </p:spTree>
    <p:extLst>
      <p:ext uri="{BB962C8B-B14F-4D97-AF65-F5344CB8AC3E}">
        <p14:creationId xmlns:p14="http://schemas.microsoft.com/office/powerpoint/2010/main" val="972538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1"/>
            <a:ext cx="5486400" cy="425054"/>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4025504"/>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lvl1pPr>
              <a:defRPr/>
            </a:lvl1pPr>
          </a:lstStyle>
          <a:p>
            <a:endParaRPr lang="en-US" altLang="ko-KR"/>
          </a:p>
        </p:txBody>
      </p:sp>
      <p:sp>
        <p:nvSpPr>
          <p:cNvPr id="6" name="页脚占位符 5"/>
          <p:cNvSpPr>
            <a:spLocks noGrp="1"/>
          </p:cNvSpPr>
          <p:nvPr>
            <p:ph type="ftr" sz="quarter" idx="11"/>
          </p:nvPr>
        </p:nvSpPr>
        <p:spPr/>
        <p:txBody>
          <a:bodyPr/>
          <a:lstStyle>
            <a:lvl1pPr>
              <a:defRPr/>
            </a:lvl1pPr>
          </a:lstStyle>
          <a:p>
            <a:endParaRPr lang="en-US" altLang="ko-KR"/>
          </a:p>
        </p:txBody>
      </p:sp>
      <p:sp>
        <p:nvSpPr>
          <p:cNvPr id="7" name="幻灯片编号占位符 6"/>
          <p:cNvSpPr>
            <a:spLocks noGrp="1"/>
          </p:cNvSpPr>
          <p:nvPr>
            <p:ph type="sldNum" sz="quarter" idx="12"/>
          </p:nvPr>
        </p:nvSpPr>
        <p:spPr/>
        <p:txBody>
          <a:bodyPr/>
          <a:lstStyle>
            <a:lvl1pPr>
              <a:defRPr/>
            </a:lvl1pPr>
          </a:lstStyle>
          <a:p>
            <a:fld id="{86730B04-EA44-004B-811C-923BBCC07426}" type="slidenum">
              <a:rPr lang="ko-KR" altLang="en-US"/>
              <a:pPr/>
              <a:t>‹#›</a:t>
            </a:fld>
            <a:endParaRPr lang="en-US" altLang="ko-KR"/>
          </a:p>
        </p:txBody>
      </p:sp>
    </p:spTree>
    <p:extLst>
      <p:ext uri="{BB962C8B-B14F-4D97-AF65-F5344CB8AC3E}">
        <p14:creationId xmlns:p14="http://schemas.microsoft.com/office/powerpoint/2010/main" val="180301060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ltGray">
      <p:bgPr>
        <a:solidFill>
          <a:schemeClr val="bg1"/>
        </a:solidFill>
        <a:effectLst/>
      </p:bgPr>
    </p:bg>
    <p:spTree>
      <p:nvGrpSpPr>
        <p:cNvPr id="1" name=""/>
        <p:cNvGrpSpPr/>
        <p:nvPr/>
      </p:nvGrpSpPr>
      <p:grpSpPr>
        <a:xfrm>
          <a:off x="0" y="0"/>
          <a:ext cx="0" cy="0"/>
          <a:chOff x="0" y="0"/>
          <a:chExt cx="0" cy="0"/>
        </a:xfrm>
      </p:grpSpPr>
      <p:sp>
        <p:nvSpPr>
          <p:cNvPr id="12324" name="Rectangle 36"/>
          <p:cNvSpPr>
            <a:spLocks noChangeArrowheads="1"/>
          </p:cNvSpPr>
          <p:nvPr/>
        </p:nvSpPr>
        <p:spPr bwMode="ltGray">
          <a:xfrm>
            <a:off x="8859838" y="0"/>
            <a:ext cx="284162" cy="5143500"/>
          </a:xfrm>
          <a:prstGeom prst="rect">
            <a:avLst/>
          </a:prstGeom>
          <a:gradFill rotWithShape="1">
            <a:gsLst>
              <a:gs pos="0">
                <a:schemeClr val="accent1"/>
              </a:gs>
              <a:gs pos="100000">
                <a:schemeClr val="accent1">
                  <a:gamma/>
                  <a:tint val="0"/>
                  <a:invGamma/>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zh-CN" altLang="en-US"/>
          </a:p>
        </p:txBody>
      </p:sp>
      <p:sp>
        <p:nvSpPr>
          <p:cNvPr id="12310" name="Rectangle 22"/>
          <p:cNvSpPr>
            <a:spLocks noGrp="1" noChangeArrowheads="1"/>
          </p:cNvSpPr>
          <p:nvPr>
            <p:ph type="body" idx="1"/>
          </p:nvPr>
        </p:nvSpPr>
        <p:spPr bwMode="auto">
          <a:xfrm>
            <a:off x="611188" y="789386"/>
            <a:ext cx="8075612" cy="3954065"/>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ko-KR" altLang="en-US" dirty="0"/>
              <a:t>单击此处编辑母版文本样式</a:t>
            </a:r>
          </a:p>
          <a:p>
            <a:pPr lvl="1"/>
            <a:r>
              <a:rPr lang="ko-KR" altLang="en-US" dirty="0"/>
              <a:t>第二级</a:t>
            </a:r>
          </a:p>
          <a:p>
            <a:pPr lvl="2"/>
            <a:r>
              <a:rPr lang="ko-KR" altLang="en-US" dirty="0"/>
              <a:t>第三级</a:t>
            </a:r>
          </a:p>
          <a:p>
            <a:pPr lvl="3"/>
            <a:r>
              <a:rPr lang="ko-KR" altLang="en-US" dirty="0"/>
              <a:t>第四级</a:t>
            </a:r>
          </a:p>
          <a:p>
            <a:pPr lvl="4"/>
            <a:r>
              <a:rPr lang="ko-KR" altLang="en-US" dirty="0"/>
              <a:t>第五级</a:t>
            </a:r>
          </a:p>
        </p:txBody>
      </p:sp>
      <p:sp>
        <p:nvSpPr>
          <p:cNvPr id="12311" name="Rectangle 23"/>
          <p:cNvSpPr>
            <a:spLocks noGrp="1" noChangeArrowheads="1"/>
          </p:cNvSpPr>
          <p:nvPr>
            <p:ph type="dt" sz="half" idx="2"/>
          </p:nvPr>
        </p:nvSpPr>
        <p:spPr bwMode="auto">
          <a:xfrm>
            <a:off x="228603" y="4857750"/>
            <a:ext cx="2613025"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1" hangingPunct="1">
              <a:defRPr sz="1200">
                <a:effectLst>
                  <a:outerShdw blurRad="38100" dist="38100" dir="2700000" algn="tl">
                    <a:srgbClr val="DDDDDD"/>
                  </a:outerShdw>
                </a:effectLst>
                <a:latin typeface="+mn-lt"/>
                <a:ea typeface="Gulim" charset="0"/>
                <a:cs typeface="Gulim" charset="0"/>
              </a:defRPr>
            </a:lvl1pPr>
          </a:lstStyle>
          <a:p>
            <a:endParaRPr lang="en-US" altLang="ko-KR"/>
          </a:p>
        </p:txBody>
      </p:sp>
      <p:sp>
        <p:nvSpPr>
          <p:cNvPr id="12312" name="Rectangle 24"/>
          <p:cNvSpPr>
            <a:spLocks noGrp="1" noChangeArrowheads="1"/>
          </p:cNvSpPr>
          <p:nvPr>
            <p:ph type="ftr" sz="quarter" idx="3"/>
          </p:nvPr>
        </p:nvSpPr>
        <p:spPr bwMode="auto">
          <a:xfrm>
            <a:off x="5943600" y="4857750"/>
            <a:ext cx="30480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1" hangingPunct="1">
              <a:defRPr sz="1200">
                <a:effectLst>
                  <a:outerShdw blurRad="38100" dist="38100" dir="2700000" algn="tl">
                    <a:srgbClr val="DDDDDD"/>
                  </a:outerShdw>
                </a:effectLst>
                <a:latin typeface="+mn-lt"/>
                <a:ea typeface="Gulim" charset="0"/>
                <a:cs typeface="Gulim" charset="0"/>
              </a:defRPr>
            </a:lvl1pPr>
          </a:lstStyle>
          <a:p>
            <a:endParaRPr lang="en-US" altLang="ko-KR"/>
          </a:p>
        </p:txBody>
      </p:sp>
      <p:sp>
        <p:nvSpPr>
          <p:cNvPr id="12313" name="Rectangle 25"/>
          <p:cNvSpPr>
            <a:spLocks noGrp="1" noChangeArrowheads="1"/>
          </p:cNvSpPr>
          <p:nvPr>
            <p:ph type="sldNum" sz="quarter" idx="4"/>
          </p:nvPr>
        </p:nvSpPr>
        <p:spPr bwMode="auto">
          <a:xfrm>
            <a:off x="3276600" y="4857750"/>
            <a:ext cx="21336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1" hangingPunct="1">
              <a:defRPr sz="1200">
                <a:effectLst>
                  <a:outerShdw blurRad="38100" dist="38100" dir="2700000" algn="tl">
                    <a:srgbClr val="DDDDDD"/>
                  </a:outerShdw>
                </a:effectLst>
                <a:latin typeface="+mn-lt"/>
                <a:ea typeface="Gulim" charset="0"/>
                <a:cs typeface="Gulim" charset="0"/>
              </a:defRPr>
            </a:lvl1pPr>
          </a:lstStyle>
          <a:p>
            <a:fld id="{5BBF764C-A169-9B43-9073-4B952EE06EF1}" type="slidenum">
              <a:rPr lang="ko-KR" altLang="en-US"/>
              <a:pPr/>
              <a:t>‹#›</a:t>
            </a:fld>
            <a:endParaRPr lang="en-US" altLang="ko-KR"/>
          </a:p>
        </p:txBody>
      </p:sp>
      <p:sp>
        <p:nvSpPr>
          <p:cNvPr id="12321" name="Line 33"/>
          <p:cNvSpPr>
            <a:spLocks noChangeShapeType="1"/>
          </p:cNvSpPr>
          <p:nvPr/>
        </p:nvSpPr>
        <p:spPr bwMode="auto">
          <a:xfrm>
            <a:off x="304800" y="4881563"/>
            <a:ext cx="8610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zh-CN" altLang="en-US"/>
          </a:p>
        </p:txBody>
      </p:sp>
      <p:sp>
        <p:nvSpPr>
          <p:cNvPr id="12326" name="AutoShape 38"/>
          <p:cNvSpPr>
            <a:spLocks noChangeArrowheads="1"/>
          </p:cNvSpPr>
          <p:nvPr/>
        </p:nvSpPr>
        <p:spPr bwMode="ltGray">
          <a:xfrm>
            <a:off x="8461375" y="-4762"/>
            <a:ext cx="539750" cy="626269"/>
          </a:xfrm>
          <a:prstGeom prst="homePlate">
            <a:avLst>
              <a:gd name="adj" fmla="val 25000"/>
            </a:avLst>
          </a:prstGeom>
          <a:gradFill rotWithShape="1">
            <a:gsLst>
              <a:gs pos="0">
                <a:schemeClr val="tx1">
                  <a:gamma/>
                  <a:shade val="46275"/>
                  <a:invGamma/>
                </a:schemeClr>
              </a:gs>
              <a:gs pos="100000">
                <a:schemeClr val="tx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zh-CN" altLang="en-US"/>
          </a:p>
        </p:txBody>
      </p:sp>
      <p:sp>
        <p:nvSpPr>
          <p:cNvPr id="12328" name="AutoShape 40"/>
          <p:cNvSpPr>
            <a:spLocks noChangeArrowheads="1"/>
          </p:cNvSpPr>
          <p:nvPr/>
        </p:nvSpPr>
        <p:spPr bwMode="ltGray">
          <a:xfrm>
            <a:off x="8101016" y="1"/>
            <a:ext cx="574675" cy="626269"/>
          </a:xfrm>
          <a:prstGeom prst="homePlate">
            <a:avLst>
              <a:gd name="adj" fmla="val 25000"/>
            </a:avLst>
          </a:prstGeom>
          <a:gradFill rotWithShape="1">
            <a:gsLst>
              <a:gs pos="0">
                <a:schemeClr val="hlink">
                  <a:gamma/>
                  <a:shade val="46275"/>
                  <a:invGamma/>
                </a:schemeClr>
              </a:gs>
              <a:gs pos="100000">
                <a:schemeClr val="hlink"/>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endParaRPr lang="ko-KR" altLang="en-US">
              <a:ea typeface="Gulim" charset="0"/>
              <a:cs typeface="Gulim" charset="0"/>
            </a:endParaRPr>
          </a:p>
        </p:txBody>
      </p:sp>
      <p:sp>
        <p:nvSpPr>
          <p:cNvPr id="12323" name="Rectangle 35"/>
          <p:cNvSpPr>
            <a:spLocks noChangeArrowheads="1"/>
          </p:cNvSpPr>
          <p:nvPr/>
        </p:nvSpPr>
        <p:spPr bwMode="ltGray">
          <a:xfrm>
            <a:off x="107950" y="0"/>
            <a:ext cx="7951788" cy="635794"/>
          </a:xfrm>
          <a:prstGeom prst="rect">
            <a:avLst/>
          </a:prstGeom>
          <a:gradFill rotWithShape="1">
            <a:gsLst>
              <a:gs pos="0">
                <a:schemeClr val="accent2">
                  <a:gamma/>
                  <a:tint val="0"/>
                  <a:invGamma/>
                </a:schemeClr>
              </a:gs>
              <a:gs pos="100000">
                <a:schemeClr val="accent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zh-CN" altLang="en-US"/>
          </a:p>
        </p:txBody>
      </p:sp>
      <p:sp>
        <p:nvSpPr>
          <p:cNvPr id="12329" name="AutoShape 41"/>
          <p:cNvSpPr>
            <a:spLocks noChangeArrowheads="1"/>
          </p:cNvSpPr>
          <p:nvPr/>
        </p:nvSpPr>
        <p:spPr bwMode="ltGray">
          <a:xfrm>
            <a:off x="7888291" y="1"/>
            <a:ext cx="427037" cy="626269"/>
          </a:xfrm>
          <a:prstGeom prst="homePlate">
            <a:avLst>
              <a:gd name="adj" fmla="val 25000"/>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zh-CN" altLang="en-US"/>
          </a:p>
        </p:txBody>
      </p:sp>
      <p:sp>
        <p:nvSpPr>
          <p:cNvPr id="12309" name="Rectangle 21"/>
          <p:cNvSpPr>
            <a:spLocks noGrp="1" noChangeArrowheads="1"/>
          </p:cNvSpPr>
          <p:nvPr>
            <p:ph type="title"/>
          </p:nvPr>
        </p:nvSpPr>
        <p:spPr bwMode="black">
          <a:xfrm>
            <a:off x="611188" y="86916"/>
            <a:ext cx="76327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ko-KR" altLang="en-US"/>
              <a:t>单击此处编辑母版标题样式</a:t>
            </a:r>
          </a:p>
        </p:txBody>
      </p:sp>
    </p:spTree>
  </p:cSld>
  <p:clrMap bg1="lt1" tx1="dk1" bg2="lt2" tx2="dk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662" r:id="rId6"/>
    <p:sldLayoutId id="2147483663" r:id="rId7"/>
    <p:sldLayoutId id="2147483664" r:id="rId8"/>
    <p:sldLayoutId id="2147483665" r:id="rId9"/>
    <p:sldLayoutId id="2147483666" r:id="rId10"/>
    <p:sldLayoutId id="2147483667" r:id="rId11"/>
    <p:sldLayoutId id="2147483668" r:id="rId12"/>
    <p:sldLayoutId id="2147483669" r:id="rId13"/>
    <p:sldLayoutId id="2147483670" r:id="rId14"/>
    <p:sldLayoutId id="2147483671" r:id="rId15"/>
  </p:sldLayoutIdLst>
  <p:timing>
    <p:tnLst>
      <p:par>
        <p:cTn xmlns:p14="http://schemas.microsoft.com/office/powerpoint/2010/main" id="1" dur="indefinite" restart="never" nodeType="tmRoot"/>
      </p:par>
    </p:tnLst>
  </p:timing>
  <p:hf sldNum="0" hdr="0" ftr="0" dt="0"/>
  <p:txStyles>
    <p:titleStyle>
      <a:lvl1pPr algn="ctr" rtl="0" fontAlgn="base">
        <a:spcBef>
          <a:spcPct val="0"/>
        </a:spcBef>
        <a:spcAft>
          <a:spcPct val="0"/>
        </a:spcAft>
        <a:defRPr sz="3200" b="1">
          <a:solidFill>
            <a:schemeClr val="tx1"/>
          </a:solidFill>
          <a:latin typeface="+mj-lt"/>
          <a:ea typeface="+mj-ea"/>
          <a:cs typeface="+mj-cs"/>
        </a:defRPr>
      </a:lvl1pPr>
      <a:lvl2pPr algn="ctr" rtl="0" fontAlgn="base">
        <a:spcBef>
          <a:spcPct val="0"/>
        </a:spcBef>
        <a:spcAft>
          <a:spcPct val="0"/>
        </a:spcAft>
        <a:defRPr sz="3200" b="1">
          <a:solidFill>
            <a:schemeClr val="tx1"/>
          </a:solidFill>
          <a:latin typeface="Verdana" charset="0"/>
          <a:ea typeface="宋体" charset="0"/>
        </a:defRPr>
      </a:lvl2pPr>
      <a:lvl3pPr algn="ctr" rtl="0" fontAlgn="base">
        <a:spcBef>
          <a:spcPct val="0"/>
        </a:spcBef>
        <a:spcAft>
          <a:spcPct val="0"/>
        </a:spcAft>
        <a:defRPr sz="3200" b="1">
          <a:solidFill>
            <a:schemeClr val="tx1"/>
          </a:solidFill>
          <a:latin typeface="Verdana" charset="0"/>
          <a:ea typeface="宋体" charset="0"/>
        </a:defRPr>
      </a:lvl3pPr>
      <a:lvl4pPr algn="ctr" rtl="0" fontAlgn="base">
        <a:spcBef>
          <a:spcPct val="0"/>
        </a:spcBef>
        <a:spcAft>
          <a:spcPct val="0"/>
        </a:spcAft>
        <a:defRPr sz="3200" b="1">
          <a:solidFill>
            <a:schemeClr val="tx1"/>
          </a:solidFill>
          <a:latin typeface="Verdana" charset="0"/>
          <a:ea typeface="宋体" charset="0"/>
        </a:defRPr>
      </a:lvl4pPr>
      <a:lvl5pPr algn="ctr" rtl="0" fontAlgn="base">
        <a:spcBef>
          <a:spcPct val="0"/>
        </a:spcBef>
        <a:spcAft>
          <a:spcPct val="0"/>
        </a:spcAft>
        <a:defRPr sz="3200" b="1">
          <a:solidFill>
            <a:schemeClr val="tx1"/>
          </a:solidFill>
          <a:latin typeface="Verdana" charset="0"/>
          <a:ea typeface="宋体" charset="0"/>
        </a:defRPr>
      </a:lvl5pPr>
      <a:lvl6pPr marL="457200" algn="ctr" rtl="0" fontAlgn="base">
        <a:spcBef>
          <a:spcPct val="0"/>
        </a:spcBef>
        <a:spcAft>
          <a:spcPct val="0"/>
        </a:spcAft>
        <a:defRPr sz="3200" b="1">
          <a:solidFill>
            <a:schemeClr val="tx1"/>
          </a:solidFill>
          <a:latin typeface="Verdana" charset="0"/>
          <a:ea typeface="宋体" charset="0"/>
        </a:defRPr>
      </a:lvl6pPr>
      <a:lvl7pPr marL="914400" algn="ctr" rtl="0" fontAlgn="base">
        <a:spcBef>
          <a:spcPct val="0"/>
        </a:spcBef>
        <a:spcAft>
          <a:spcPct val="0"/>
        </a:spcAft>
        <a:defRPr sz="3200" b="1">
          <a:solidFill>
            <a:schemeClr val="tx1"/>
          </a:solidFill>
          <a:latin typeface="Verdana" charset="0"/>
          <a:ea typeface="宋体" charset="0"/>
        </a:defRPr>
      </a:lvl7pPr>
      <a:lvl8pPr marL="1371600" algn="ctr" rtl="0" fontAlgn="base">
        <a:spcBef>
          <a:spcPct val="0"/>
        </a:spcBef>
        <a:spcAft>
          <a:spcPct val="0"/>
        </a:spcAft>
        <a:defRPr sz="3200" b="1">
          <a:solidFill>
            <a:schemeClr val="tx1"/>
          </a:solidFill>
          <a:latin typeface="Verdana" charset="0"/>
          <a:ea typeface="宋体" charset="0"/>
        </a:defRPr>
      </a:lvl8pPr>
      <a:lvl9pPr marL="1828800" algn="ctr" rtl="0" fontAlgn="base">
        <a:spcBef>
          <a:spcPct val="0"/>
        </a:spcBef>
        <a:spcAft>
          <a:spcPct val="0"/>
        </a:spcAft>
        <a:defRPr sz="3200" b="1">
          <a:solidFill>
            <a:schemeClr val="tx1"/>
          </a:solidFill>
          <a:latin typeface="Verdana" charset="0"/>
          <a:ea typeface="宋体" charset="0"/>
        </a:defRPr>
      </a:lvl9pPr>
    </p:titleStyle>
    <p:bodyStyle>
      <a:lvl1pPr marL="342900" indent="-342900" algn="l" rtl="0" fontAlgn="base">
        <a:spcBef>
          <a:spcPct val="20000"/>
        </a:spcBef>
        <a:spcAft>
          <a:spcPct val="0"/>
        </a:spcAft>
        <a:buClr>
          <a:schemeClr val="accent2"/>
        </a:buClr>
        <a:buFont typeface="Wingdings" charset="0"/>
        <a:buChar char="u"/>
        <a:defRPr sz="2400" b="1">
          <a:solidFill>
            <a:schemeClr val="tx1"/>
          </a:solidFill>
          <a:latin typeface="+mn-lt"/>
          <a:ea typeface="+mn-ea"/>
          <a:cs typeface="+mn-cs"/>
        </a:defRPr>
      </a:lvl1pPr>
      <a:lvl2pPr marL="742950" indent="-285750" algn="l" rtl="0" fontAlgn="base">
        <a:spcBef>
          <a:spcPct val="20000"/>
        </a:spcBef>
        <a:spcAft>
          <a:spcPct val="0"/>
        </a:spcAft>
        <a:buClr>
          <a:schemeClr val="tx2"/>
        </a:buClr>
        <a:buSzPct val="60000"/>
        <a:buFont typeface="Wingdings" charset="0"/>
        <a:buChar char="n"/>
        <a:defRPr sz="2400">
          <a:solidFill>
            <a:schemeClr val="tx1"/>
          </a:solidFill>
          <a:latin typeface="+mn-lt"/>
          <a:ea typeface="+mn-ea"/>
        </a:defRPr>
      </a:lvl2pPr>
      <a:lvl3pPr marL="1143000" indent="-228600" algn="l" rtl="0" fontAlgn="base">
        <a:spcBef>
          <a:spcPct val="20000"/>
        </a:spcBef>
        <a:spcAft>
          <a:spcPct val="0"/>
        </a:spcAft>
        <a:buClr>
          <a:schemeClr val="folHlink"/>
        </a:buClr>
        <a:buSzPct val="60000"/>
        <a:buFont typeface="Wingdings" charset="0"/>
        <a:buChar char="n"/>
        <a:defRPr sz="2400">
          <a:solidFill>
            <a:schemeClr val="tx1"/>
          </a:solidFill>
          <a:latin typeface="+mn-lt"/>
          <a:ea typeface="+mn-ea"/>
        </a:defRPr>
      </a:lvl3pPr>
      <a:lvl4pPr marL="1600200" indent="-228600" algn="l" rtl="0" fontAlgn="base">
        <a:spcBef>
          <a:spcPct val="20000"/>
        </a:spcBef>
        <a:spcAft>
          <a:spcPct val="0"/>
        </a:spcAft>
        <a:buClr>
          <a:schemeClr val="tx1"/>
        </a:buClr>
        <a:buSzPct val="60000"/>
        <a:buFont typeface="Wingdings" charset="0"/>
        <a:buChar char="n"/>
        <a:defRPr sz="2400">
          <a:solidFill>
            <a:schemeClr val="tx1"/>
          </a:solidFill>
          <a:latin typeface="+mn-lt"/>
          <a:ea typeface="+mn-ea"/>
        </a:defRPr>
      </a:lvl4pPr>
      <a:lvl5pPr marL="2057400" indent="-228600" algn="l" rtl="0" fontAlgn="base">
        <a:spcBef>
          <a:spcPct val="20000"/>
        </a:spcBef>
        <a:spcAft>
          <a:spcPct val="0"/>
        </a:spcAft>
        <a:buClr>
          <a:schemeClr val="hlink"/>
        </a:buClr>
        <a:buSzPct val="60000"/>
        <a:buFont typeface="Wingdings" charset="0"/>
        <a:buChar char="n"/>
        <a:defRPr sz="2400">
          <a:solidFill>
            <a:schemeClr val="tx1"/>
          </a:solidFill>
          <a:latin typeface="+mn-lt"/>
          <a:ea typeface="+mn-ea"/>
        </a:defRPr>
      </a:lvl5pPr>
      <a:lvl6pPr marL="2514600" indent="-228600" algn="l" rtl="0" fontAlgn="base">
        <a:spcBef>
          <a:spcPct val="20000"/>
        </a:spcBef>
        <a:spcAft>
          <a:spcPct val="0"/>
        </a:spcAft>
        <a:buClr>
          <a:schemeClr val="hlink"/>
        </a:buClr>
        <a:buSzPct val="60000"/>
        <a:buFont typeface="Wingdings" charset="0"/>
        <a:buChar char="n"/>
        <a:defRPr sz="2000">
          <a:solidFill>
            <a:schemeClr val="tx2"/>
          </a:solidFill>
          <a:latin typeface="+mn-lt"/>
          <a:ea typeface="+mn-ea"/>
        </a:defRPr>
      </a:lvl6pPr>
      <a:lvl7pPr marL="2971800" indent="-228600" algn="l" rtl="0" fontAlgn="base">
        <a:spcBef>
          <a:spcPct val="20000"/>
        </a:spcBef>
        <a:spcAft>
          <a:spcPct val="0"/>
        </a:spcAft>
        <a:buClr>
          <a:schemeClr val="hlink"/>
        </a:buClr>
        <a:buSzPct val="60000"/>
        <a:buFont typeface="Wingdings" charset="0"/>
        <a:buChar char="n"/>
        <a:defRPr sz="2000">
          <a:solidFill>
            <a:schemeClr val="tx2"/>
          </a:solidFill>
          <a:latin typeface="+mn-lt"/>
          <a:ea typeface="+mn-ea"/>
        </a:defRPr>
      </a:lvl7pPr>
      <a:lvl8pPr marL="3429000" indent="-228600" algn="l" rtl="0" fontAlgn="base">
        <a:spcBef>
          <a:spcPct val="20000"/>
        </a:spcBef>
        <a:spcAft>
          <a:spcPct val="0"/>
        </a:spcAft>
        <a:buClr>
          <a:schemeClr val="hlink"/>
        </a:buClr>
        <a:buSzPct val="60000"/>
        <a:buFont typeface="Wingdings" charset="0"/>
        <a:buChar char="n"/>
        <a:defRPr sz="2000">
          <a:solidFill>
            <a:schemeClr val="tx2"/>
          </a:solidFill>
          <a:latin typeface="+mn-lt"/>
          <a:ea typeface="+mn-ea"/>
        </a:defRPr>
      </a:lvl8pPr>
      <a:lvl9pPr marL="3886200" indent="-228600" algn="l" rtl="0" fontAlgn="base">
        <a:spcBef>
          <a:spcPct val="20000"/>
        </a:spcBef>
        <a:spcAft>
          <a:spcPct val="0"/>
        </a:spcAft>
        <a:buClr>
          <a:schemeClr val="hlink"/>
        </a:buClr>
        <a:buSzPct val="60000"/>
        <a:buFont typeface="Wingdings" charset="0"/>
        <a:buChar char="n"/>
        <a:defRPr sz="2000">
          <a:solidFill>
            <a:schemeClr val="tx2"/>
          </a:solidFill>
          <a:latin typeface="+mn-lt"/>
          <a:ea typeface="+mn-ea"/>
        </a:defRPr>
      </a:lvl9pPr>
    </p:bodyStyle>
    <p:other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tags" Target="../tags/tag25.xml"/><Relationship Id="rId4" Type="http://schemas.openxmlformats.org/officeDocument/2006/relationships/slideLayout" Target="../slideLayouts/slideLayout7.xml"/><Relationship Id="rId5" Type="http://schemas.openxmlformats.org/officeDocument/2006/relationships/slide" Target="slide3.xml"/><Relationship Id="rId1" Type="http://schemas.openxmlformats.org/officeDocument/2006/relationships/tags" Target="../tags/tag23.xml"/><Relationship Id="rId2" Type="http://schemas.openxmlformats.org/officeDocument/2006/relationships/tags" Target="../tags/tag2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1" Type="http://schemas.openxmlformats.org/officeDocument/2006/relationships/tags" Target="../tags/tag12.xml"/><Relationship Id="rId12" Type="http://schemas.openxmlformats.org/officeDocument/2006/relationships/tags" Target="../tags/tag13.xml"/><Relationship Id="rId13" Type="http://schemas.openxmlformats.org/officeDocument/2006/relationships/tags" Target="../tags/tag14.xml"/><Relationship Id="rId14" Type="http://schemas.openxmlformats.org/officeDocument/2006/relationships/tags" Target="../tags/tag15.xml"/><Relationship Id="rId15" Type="http://schemas.openxmlformats.org/officeDocument/2006/relationships/tags" Target="../tags/tag16.xml"/><Relationship Id="rId16" Type="http://schemas.openxmlformats.org/officeDocument/2006/relationships/slideLayout" Target="../slideLayouts/slideLayout7.xml"/><Relationship Id="rId17" Type="http://schemas.openxmlformats.org/officeDocument/2006/relationships/slide" Target="slide3.xml"/><Relationship Id="rId18" Type="http://schemas.openxmlformats.org/officeDocument/2006/relationships/slide" Target="slide8.xml"/><Relationship Id="rId1" Type="http://schemas.openxmlformats.org/officeDocument/2006/relationships/tags" Target="../tags/tag2.xml"/><Relationship Id="rId2" Type="http://schemas.openxmlformats.org/officeDocument/2006/relationships/tags" Target="../tags/tag3.xml"/><Relationship Id="rId3" Type="http://schemas.openxmlformats.org/officeDocument/2006/relationships/tags" Target="../tags/tag4.xml"/><Relationship Id="rId4" Type="http://schemas.openxmlformats.org/officeDocument/2006/relationships/tags" Target="../tags/tag5.xml"/><Relationship Id="rId5" Type="http://schemas.openxmlformats.org/officeDocument/2006/relationships/tags" Target="../tags/tag6.xml"/><Relationship Id="rId6" Type="http://schemas.openxmlformats.org/officeDocument/2006/relationships/tags" Target="../tags/tag7.xml"/><Relationship Id="rId7" Type="http://schemas.openxmlformats.org/officeDocument/2006/relationships/tags" Target="../tags/tag8.xml"/><Relationship Id="rId8" Type="http://schemas.openxmlformats.org/officeDocument/2006/relationships/tags" Target="../tags/tag9.xml"/><Relationship Id="rId9" Type="http://schemas.openxmlformats.org/officeDocument/2006/relationships/tags" Target="../tags/tag10.xml"/><Relationship Id="rId10" Type="http://schemas.openxmlformats.org/officeDocument/2006/relationships/tags" Target="../tags/tag1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25.xml.rels><?xml version="1.0" encoding="UTF-8" standalone="yes"?>
<Relationships xmlns="http://schemas.openxmlformats.org/package/2006/relationships"><Relationship Id="rId3" Type="http://schemas.openxmlformats.org/officeDocument/2006/relationships/tags" Target="../tags/tag28.xml"/><Relationship Id="rId4" Type="http://schemas.openxmlformats.org/officeDocument/2006/relationships/slideLayout" Target="../slideLayouts/slideLayout7.xml"/><Relationship Id="rId5" Type="http://schemas.openxmlformats.org/officeDocument/2006/relationships/slide" Target="slide3.xml"/><Relationship Id="rId1" Type="http://schemas.openxmlformats.org/officeDocument/2006/relationships/tags" Target="../tags/tag26.xml"/><Relationship Id="rId2" Type="http://schemas.openxmlformats.org/officeDocument/2006/relationships/tags" Target="../tags/tag2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tags" Target="../tags/tag19.xml"/><Relationship Id="rId4" Type="http://schemas.openxmlformats.org/officeDocument/2006/relationships/slideLayout" Target="../slideLayouts/slideLayout7.xml"/><Relationship Id="rId5" Type="http://schemas.openxmlformats.org/officeDocument/2006/relationships/slide" Target="slide3.xml"/><Relationship Id="rId1" Type="http://schemas.openxmlformats.org/officeDocument/2006/relationships/tags" Target="../tags/tag17.xml"/><Relationship Id="rId2" Type="http://schemas.openxmlformats.org/officeDocument/2006/relationships/tags" Target="../tags/tag1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tags" Target="../tags/tag31.xml"/><Relationship Id="rId4" Type="http://schemas.openxmlformats.org/officeDocument/2006/relationships/slideLayout" Target="../slideLayouts/slideLayout7.xml"/><Relationship Id="rId5" Type="http://schemas.openxmlformats.org/officeDocument/2006/relationships/slide" Target="slide3.xml"/><Relationship Id="rId1" Type="http://schemas.openxmlformats.org/officeDocument/2006/relationships/tags" Target="../tags/tag29.xml"/><Relationship Id="rId2" Type="http://schemas.openxmlformats.org/officeDocument/2006/relationships/tags" Target="../tags/tag3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tags" Target="../tags/tag34.xml"/><Relationship Id="rId4" Type="http://schemas.openxmlformats.org/officeDocument/2006/relationships/slideLayout" Target="../slideLayouts/slideLayout7.xml"/><Relationship Id="rId5" Type="http://schemas.openxmlformats.org/officeDocument/2006/relationships/slide" Target="slide3.xml"/><Relationship Id="rId1" Type="http://schemas.openxmlformats.org/officeDocument/2006/relationships/tags" Target="../tags/tag32.xml"/><Relationship Id="rId2" Type="http://schemas.openxmlformats.org/officeDocument/2006/relationships/tags" Target="../tags/tag3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jp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 Id="rId3" Type="http://schemas.openxmlformats.org/officeDocument/2006/relationships/image" Target="../media/image31.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jp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 Id="rId3" Type="http://schemas.openxmlformats.org/officeDocument/2006/relationships/image" Target="../media/image35.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8.xml.rels><?xml version="1.0" encoding="UTF-8" standalone="yes"?>
<Relationships xmlns="http://schemas.openxmlformats.org/package/2006/relationships"><Relationship Id="rId3" Type="http://schemas.openxmlformats.org/officeDocument/2006/relationships/tags" Target="../tags/tag22.xml"/><Relationship Id="rId4" Type="http://schemas.openxmlformats.org/officeDocument/2006/relationships/slideLayout" Target="../slideLayouts/slideLayout7.xml"/><Relationship Id="rId5" Type="http://schemas.openxmlformats.org/officeDocument/2006/relationships/slide" Target="slide3.xml"/><Relationship Id="rId1" Type="http://schemas.openxmlformats.org/officeDocument/2006/relationships/tags" Target="../tags/tag20.xml"/><Relationship Id="rId2" Type="http://schemas.openxmlformats.org/officeDocument/2006/relationships/tags" Target="../tags/tag2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jp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2"/>
          <a:stretch>
            <a:fillRect/>
          </a:stretch>
        </p:blipFill>
        <p:spPr>
          <a:xfrm>
            <a:off x="0" y="0"/>
            <a:ext cx="9144000" cy="5143500"/>
          </a:xfrm>
          <a:prstGeom prst="rect">
            <a:avLst/>
          </a:prstGeom>
        </p:spPr>
      </p:pic>
      <p:sp>
        <p:nvSpPr>
          <p:cNvPr id="2" name="矩形 1"/>
          <p:cNvSpPr/>
          <p:nvPr/>
        </p:nvSpPr>
        <p:spPr bwMode="auto">
          <a:xfrm>
            <a:off x="1259632" y="1707654"/>
            <a:ext cx="6552728" cy="1152128"/>
          </a:xfrm>
          <a:prstGeom prst="rect">
            <a:avLst/>
          </a:prstGeom>
          <a:solidFill>
            <a:schemeClr val="accent1">
              <a:alpha val="58000"/>
            </a:schemeClr>
          </a:solidFill>
          <a:ln w="9525" cap="flat" cmpd="sng" algn="ctr">
            <a:noFill/>
            <a:prstDash val="solid"/>
            <a:round/>
            <a:headEnd type="none" w="med" len="med"/>
            <a:tailEnd type="none" w="med" len="med"/>
          </a:ln>
          <a:effectLst>
            <a:glow rad="101600">
              <a:schemeClr val="accent5">
                <a:satMod val="175000"/>
                <a:alpha val="40000"/>
              </a:schemeClr>
            </a:glow>
            <a:softEdge rad="12700"/>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CN" altLang="en-US" sz="1800" b="0" i="0" u="none" strike="noStrike" cap="none" normalizeH="0" baseline="0">
              <a:ln>
                <a:noFill/>
              </a:ln>
              <a:solidFill>
                <a:schemeClr val="tx1"/>
              </a:solidFill>
              <a:effectLst/>
              <a:latin typeface="Times New Roman" charset="0"/>
              <a:ea typeface="宋体" charset="0"/>
            </a:endParaRPr>
          </a:p>
        </p:txBody>
      </p:sp>
      <p:sp>
        <p:nvSpPr>
          <p:cNvPr id="36868" name="Rectangle 4"/>
          <p:cNvSpPr>
            <a:spLocks noGrp="1" noChangeArrowheads="1"/>
          </p:cNvSpPr>
          <p:nvPr>
            <p:ph type="title"/>
          </p:nvPr>
        </p:nvSpPr>
        <p:spPr>
          <a:xfrm>
            <a:off x="0" y="1923678"/>
            <a:ext cx="8748464" cy="785094"/>
          </a:xfrm>
          <a:noFill/>
          <a:effectLst>
            <a:outerShdw blurRad="50800" dist="38100" dir="16200000" rotWithShape="0">
              <a:prstClr val="black">
                <a:alpha val="40000"/>
              </a:prstClr>
            </a:outerShdw>
          </a:effectLst>
          <a:extLst>
            <a:ext uri="{909E8E84-426E-40dd-AFC4-6F175D3DCCD1}">
              <a14:hiddenFill xmlns:a14="http://schemas.microsoft.com/office/drawing/2010/main">
                <a:solidFill>
                  <a:schemeClr val="tx1"/>
                </a:solidFill>
              </a14:hiddenFill>
            </a:ext>
          </a:extLst>
        </p:spPr>
        <p:txBody>
          <a:bodyPr>
            <a:noAutofit/>
          </a:bodyPr>
          <a:lstStyle/>
          <a:p>
            <a:pPr algn="ctr"/>
            <a:r>
              <a:rPr lang="en-US" altLang="zh-CN" sz="5500" dirty="0" smtClean="0">
                <a:latin typeface="黑体" panose="02010609060101010101" pitchFamily="49" charset="-122"/>
                <a:ea typeface="黑体" panose="02010609060101010101" pitchFamily="49" charset="-122"/>
                <a:cs typeface="Gulim" charset="0"/>
              </a:rPr>
              <a:t> </a:t>
            </a:r>
            <a:r>
              <a:rPr lang="zh-CN" altLang="en-US" sz="5500" dirty="0" smtClean="0">
                <a:latin typeface="黑体" panose="02010609060101010101" pitchFamily="49" charset="-122"/>
                <a:ea typeface="黑体" panose="02010609060101010101" pitchFamily="49" charset="-122"/>
                <a:cs typeface="Gulim" charset="0"/>
              </a:rPr>
              <a:t>基于项目的协作学习</a:t>
            </a:r>
            <a:endParaRPr lang="ko-KR" altLang="en-US" sz="5500" dirty="0">
              <a:latin typeface="黑体" panose="02010609060101010101" pitchFamily="49" charset="-122"/>
              <a:cs typeface="Gulim" charset="0"/>
            </a:endParaRPr>
          </a:p>
        </p:txBody>
      </p:sp>
      <p:sp>
        <p:nvSpPr>
          <p:cNvPr id="36869" name="Rectangle 5"/>
          <p:cNvSpPr>
            <a:spLocks noGrp="1" noChangeArrowheads="1"/>
          </p:cNvSpPr>
          <p:nvPr>
            <p:ph type="body" sz="half" idx="2"/>
          </p:nvPr>
        </p:nvSpPr>
        <p:spPr>
          <a:xfrm>
            <a:off x="3131840" y="3939902"/>
            <a:ext cx="3096344" cy="432048"/>
          </a:xfrm>
          <a:noFill/>
        </p:spPr>
        <p:txBody>
          <a:bodyPr/>
          <a:lstStyle/>
          <a:p>
            <a:pPr algn="ctr">
              <a:lnSpc>
                <a:spcPct val="90000"/>
              </a:lnSpc>
            </a:pPr>
            <a:r>
              <a:rPr lang="zh-CN" altLang="en-US" sz="2000" dirty="0" smtClean="0">
                <a:solidFill>
                  <a:srgbClr val="FF0000"/>
                </a:solidFill>
                <a:latin typeface="+mj-ea"/>
                <a:ea typeface="+mj-ea"/>
                <a:cs typeface="Gulim" charset="0"/>
              </a:rPr>
              <a:t>柴少明</a:t>
            </a:r>
            <a:r>
              <a:rPr lang="en-US" altLang="zh-CN" sz="2000" dirty="0" smtClean="0">
                <a:solidFill>
                  <a:srgbClr val="FF0000"/>
                </a:solidFill>
                <a:latin typeface="+mj-ea"/>
                <a:ea typeface="+mj-ea"/>
                <a:cs typeface="Gulim" charset="0"/>
              </a:rPr>
              <a:t> </a:t>
            </a:r>
            <a:r>
              <a:rPr lang="zh-CN" altLang="en-US" sz="2000" dirty="0" smtClean="0">
                <a:solidFill>
                  <a:srgbClr val="FF0000"/>
                </a:solidFill>
                <a:latin typeface="+mj-ea"/>
                <a:ea typeface="+mj-ea"/>
                <a:cs typeface="Gulim" charset="0"/>
              </a:rPr>
              <a:t>  博士</a:t>
            </a:r>
            <a:r>
              <a:rPr lang="en-US" altLang="zh-CN" sz="2000" dirty="0" smtClean="0">
                <a:solidFill>
                  <a:srgbClr val="FF0000"/>
                </a:solidFill>
                <a:latin typeface="+mj-ea"/>
                <a:ea typeface="+mj-ea"/>
                <a:cs typeface="Gulim" charset="0"/>
              </a:rPr>
              <a:t>  </a:t>
            </a:r>
            <a:r>
              <a:rPr lang="zh-CN" altLang="en-US" sz="2000" dirty="0" smtClean="0">
                <a:solidFill>
                  <a:srgbClr val="FF0000"/>
                </a:solidFill>
                <a:latin typeface="+mj-ea"/>
                <a:ea typeface="+mj-ea"/>
                <a:cs typeface="Gulim" charset="0"/>
              </a:rPr>
              <a:t>副教授</a:t>
            </a:r>
            <a:endParaRPr lang="ko-KR" altLang="en-US" sz="2000" dirty="0">
              <a:solidFill>
                <a:srgbClr val="FF0000"/>
              </a:solidFill>
              <a:latin typeface="+mj-ea"/>
              <a:ea typeface="+mj-ea"/>
              <a:cs typeface="Gulim" charset="0"/>
            </a:endParaRP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sz="3600" dirty="0">
                <a:latin typeface="黑体" panose="02010609060101010101" pitchFamily="49" charset="-122"/>
                <a:ea typeface="黑体" panose="02010609060101010101" pitchFamily="49" charset="-122"/>
              </a:rPr>
              <a:t>基于项目学习的特点</a:t>
            </a:r>
          </a:p>
        </p:txBody>
      </p:sp>
      <p:sp>
        <p:nvSpPr>
          <p:cNvPr id="3" name="内容占位符 2"/>
          <p:cNvSpPr>
            <a:spLocks noGrp="1"/>
          </p:cNvSpPr>
          <p:nvPr>
            <p:ph idx="1"/>
          </p:nvPr>
        </p:nvSpPr>
        <p:spPr>
          <a:xfrm>
            <a:off x="827584" y="1275606"/>
            <a:ext cx="5184576" cy="2430436"/>
          </a:xfrm>
        </p:spPr>
        <p:txBody>
          <a:bodyPr/>
          <a:lstStyle/>
          <a:p>
            <a:pPr>
              <a:lnSpc>
                <a:spcPct val="150000"/>
              </a:lnSpc>
              <a:buFont typeface="Arial" panose="020B0604020202020204" pitchFamily="34" charset="0"/>
              <a:buChar char="•"/>
            </a:pPr>
            <a:r>
              <a:rPr kumimoji="1" lang="zh-CN" altLang="en-US" dirty="0">
                <a:latin typeface="楷体" panose="02010609060101010101" pitchFamily="49" charset="-122"/>
                <a:ea typeface="楷体" panose="02010609060101010101" pitchFamily="49" charset="-122"/>
              </a:rPr>
              <a:t>与真实世界建立</a:t>
            </a:r>
            <a:r>
              <a:rPr kumimoji="1" lang="zh-CN" altLang="en-US" dirty="0" smtClean="0">
                <a:latin typeface="楷体" panose="02010609060101010101" pitchFamily="49" charset="-122"/>
                <a:ea typeface="楷体" panose="02010609060101010101" pitchFamily="49" charset="-122"/>
              </a:rPr>
              <a:t>联系</a:t>
            </a:r>
            <a:endParaRPr kumimoji="1" lang="en-US" altLang="zh-CN" dirty="0">
              <a:latin typeface="楷体" panose="02010609060101010101" pitchFamily="49" charset="-122"/>
              <a:ea typeface="楷体" panose="02010609060101010101" pitchFamily="49" charset="-122"/>
            </a:endParaRPr>
          </a:p>
          <a:p>
            <a:pPr>
              <a:lnSpc>
                <a:spcPct val="150000"/>
              </a:lnSpc>
              <a:buFont typeface="Arial" panose="020B0604020202020204" pitchFamily="34" charset="0"/>
              <a:buChar char="•"/>
            </a:pPr>
            <a:r>
              <a:rPr kumimoji="1" lang="zh-CN" altLang="en-US" dirty="0">
                <a:latin typeface="楷体" panose="02010609060101010101" pitchFamily="49" charset="-122"/>
                <a:ea typeface="楷体" panose="02010609060101010101" pitchFamily="49" charset="-122"/>
              </a:rPr>
              <a:t>通过制作作品展示对</a:t>
            </a:r>
            <a:r>
              <a:rPr kumimoji="1" lang="zh-CN" altLang="en-US" dirty="0" smtClean="0">
                <a:latin typeface="楷体" panose="02010609060101010101" pitchFamily="49" charset="-122"/>
                <a:ea typeface="楷体" panose="02010609060101010101" pitchFamily="49" charset="-122"/>
              </a:rPr>
              <a:t>知识的理解</a:t>
            </a:r>
            <a:endParaRPr kumimoji="1" lang="en-US" altLang="zh-CN" dirty="0">
              <a:latin typeface="楷体" panose="02010609060101010101" pitchFamily="49" charset="-122"/>
              <a:ea typeface="楷体" panose="02010609060101010101" pitchFamily="49" charset="-122"/>
            </a:endParaRPr>
          </a:p>
          <a:p>
            <a:pPr>
              <a:lnSpc>
                <a:spcPct val="150000"/>
              </a:lnSpc>
              <a:buFont typeface="Arial" panose="020B0604020202020204" pitchFamily="34" charset="0"/>
              <a:buChar char="•"/>
            </a:pPr>
            <a:r>
              <a:rPr kumimoji="1" lang="zh-CN" altLang="en-US" dirty="0">
                <a:latin typeface="楷体" panose="02010609060101010101" pitchFamily="49" charset="-122"/>
                <a:ea typeface="楷体" panose="02010609060101010101" pitchFamily="49" charset="-122"/>
              </a:rPr>
              <a:t>培样运用媒体和技术的能力</a:t>
            </a:r>
            <a:endParaRPr kumimoji="1" lang="en-US" altLang="ko-KR" dirty="0">
              <a:latin typeface="楷体" panose="02010609060101010101" pitchFamily="49" charset="-122"/>
              <a:ea typeface="楷体" panose="02010609060101010101" pitchFamily="49" charset="-122"/>
            </a:endParaRPr>
          </a:p>
          <a:p>
            <a:pPr>
              <a:lnSpc>
                <a:spcPct val="150000"/>
              </a:lnSpc>
              <a:buFont typeface="Arial" panose="020B0604020202020204" pitchFamily="34" charset="0"/>
              <a:buChar char="•"/>
            </a:pPr>
            <a:endParaRPr kumimoji="1" lang="en-US" altLang="zh-CN" dirty="0"/>
          </a:p>
          <a:p>
            <a:pPr>
              <a:lnSpc>
                <a:spcPct val="150000"/>
              </a:lnSpc>
              <a:buFont typeface="Arial" panose="020B0604020202020204" pitchFamily="34" charset="0"/>
              <a:buChar char="•"/>
            </a:pPr>
            <a:endParaRPr kumimoji="1" lang="zh-CN" altLang="en-US" dirty="0"/>
          </a:p>
          <a:p>
            <a:pPr>
              <a:lnSpc>
                <a:spcPct val="150000"/>
              </a:lnSpc>
              <a:buFont typeface="Arial" panose="020B0604020202020204" pitchFamily="34" charset="0"/>
              <a:buChar char="•"/>
            </a:pPr>
            <a:endParaRPr kumimoji="1" lang="zh-CN" altLang="en-US" dirty="0"/>
          </a:p>
        </p:txBody>
      </p:sp>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80112" y="1923678"/>
            <a:ext cx="3109360" cy="3109360"/>
          </a:xfrm>
          <a:prstGeom prst="rect">
            <a:avLst/>
          </a:prstGeom>
        </p:spPr>
      </p:pic>
    </p:spTree>
    <p:extLst>
      <p:ext uri="{BB962C8B-B14F-4D97-AF65-F5344CB8AC3E}">
        <p14:creationId xmlns:p14="http://schemas.microsoft.com/office/powerpoint/2010/main" val="342758276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sz="3600" dirty="0">
                <a:latin typeface="黑体" panose="02010609060101010101" pitchFamily="49" charset="-122"/>
                <a:ea typeface="黑体" panose="02010609060101010101" pitchFamily="49" charset="-122"/>
              </a:rPr>
              <a:t>基于项目的教学与传统教学法对比</a:t>
            </a:r>
          </a:p>
        </p:txBody>
      </p:sp>
      <p:pic>
        <p:nvPicPr>
          <p:cNvPr id="5" name="图片 4" descr="Screen Shot 2017-12-25 at 21.26.15.png"/>
          <p:cNvPicPr>
            <a:picLocks noChangeAspect="1"/>
          </p:cNvPicPr>
          <p:nvPr/>
        </p:nvPicPr>
        <p:blipFill rotWithShape="1">
          <a:blip r:embed="rId2">
            <a:extLst>
              <a:ext uri="{28A0092B-C50C-407E-A947-70E740481C1C}">
                <a14:useLocalDpi xmlns:a14="http://schemas.microsoft.com/office/drawing/2010/main" val="0"/>
              </a:ext>
            </a:extLst>
          </a:blip>
          <a:srcRect l="7638" t="17669" r="5334" b="6971"/>
          <a:stretch/>
        </p:blipFill>
        <p:spPr>
          <a:xfrm>
            <a:off x="1331640" y="771550"/>
            <a:ext cx="5400600" cy="4037606"/>
          </a:xfrm>
          <a:prstGeom prst="rect">
            <a:avLst/>
          </a:prstGeom>
        </p:spPr>
      </p:pic>
    </p:spTree>
    <p:extLst>
      <p:ext uri="{BB962C8B-B14F-4D97-AF65-F5344CB8AC3E}">
        <p14:creationId xmlns:p14="http://schemas.microsoft.com/office/powerpoint/2010/main" val="1946655843"/>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sz="3600" dirty="0">
                <a:latin typeface="黑体" panose="02010609060101010101" pitchFamily="49" charset="-122"/>
                <a:ea typeface="黑体" panose="02010609060101010101" pitchFamily="49" charset="-122"/>
              </a:rPr>
              <a:t>什么是项目？</a:t>
            </a:r>
          </a:p>
        </p:txBody>
      </p:sp>
      <p:sp>
        <p:nvSpPr>
          <p:cNvPr id="3" name="内容占位符 2"/>
          <p:cNvSpPr>
            <a:spLocks noGrp="1"/>
          </p:cNvSpPr>
          <p:nvPr>
            <p:ph idx="1"/>
          </p:nvPr>
        </p:nvSpPr>
        <p:spPr>
          <a:xfrm>
            <a:off x="539552" y="987574"/>
            <a:ext cx="7776864" cy="3260898"/>
          </a:xfrm>
        </p:spPr>
        <p:txBody>
          <a:bodyPr/>
          <a:lstStyle/>
          <a:p>
            <a:pPr algn="just">
              <a:lnSpc>
                <a:spcPct val="110000"/>
              </a:lnSpc>
              <a:spcBef>
                <a:spcPts val="1800"/>
              </a:spcBef>
              <a:buFont typeface="Arial" panose="020B0604020202020204" pitchFamily="34" charset="0"/>
              <a:buChar char="•"/>
            </a:pPr>
            <a:r>
              <a:rPr kumimoji="1" lang="zh-CN" altLang="en-US" sz="2200" b="0" dirty="0" smtClean="0">
                <a:latin typeface="楷体" panose="02010609060101010101" pitchFamily="49" charset="-122"/>
                <a:ea typeface="楷体" panose="02010609060101010101" pitchFamily="49" charset="-122"/>
              </a:rPr>
              <a:t>项目是以一套独特而相互联系的任务为提前，通过有效地利用资源，为实现一个特定的目标所做的努力。</a:t>
            </a:r>
            <a:endParaRPr kumimoji="1" lang="en-US" altLang="zh-CN" sz="2200" b="0" dirty="0" smtClean="0">
              <a:latin typeface="楷体" panose="02010609060101010101" pitchFamily="49" charset="-122"/>
              <a:ea typeface="楷体" panose="02010609060101010101" pitchFamily="49" charset="-122"/>
            </a:endParaRPr>
          </a:p>
          <a:p>
            <a:pPr algn="just">
              <a:lnSpc>
                <a:spcPct val="110000"/>
              </a:lnSpc>
              <a:spcBef>
                <a:spcPts val="1800"/>
              </a:spcBef>
              <a:buFont typeface="Arial" panose="020B0604020202020204" pitchFamily="34" charset="0"/>
              <a:buChar char="•"/>
            </a:pPr>
            <a:r>
              <a:rPr lang="zh-CN" altLang="en-US" sz="2200" b="0" dirty="0" smtClean="0">
                <a:latin typeface="楷体" panose="02010609060101010101" pitchFamily="49" charset="-122"/>
                <a:ea typeface="楷体" panose="02010609060101010101" pitchFamily="49" charset="-122"/>
              </a:rPr>
              <a:t>项</a:t>
            </a:r>
            <a:r>
              <a:rPr lang="zh-CN" altLang="en-US" sz="2200" b="0" dirty="0">
                <a:latin typeface="楷体" panose="02010609060101010101" pitchFamily="49" charset="-122"/>
                <a:ea typeface="楷体" panose="02010609060101010101" pitchFamily="49" charset="-122"/>
              </a:rPr>
              <a:t>目是基于挑战性问题的复杂任务，</a:t>
            </a:r>
            <a:r>
              <a:rPr lang="zh-CN" altLang="en-US" sz="2200" b="0" dirty="0" smtClean="0">
                <a:latin typeface="楷体" panose="02010609060101010101" pitchFamily="49" charset="-122"/>
                <a:ea typeface="楷体" panose="02010609060101010101" pitchFamily="49" charset="-122"/>
              </a:rPr>
              <a:t>它让学生参与到设计问题解决</a:t>
            </a:r>
            <a:r>
              <a:rPr lang="zh-CN" altLang="en-US" sz="2200" b="0" dirty="0">
                <a:latin typeface="楷体" panose="02010609060101010101" pitchFamily="49" charset="-122"/>
                <a:ea typeface="楷体" panose="02010609060101010101" pitchFamily="49" charset="-122"/>
              </a:rPr>
              <a:t>、决策或调查活动中；给予学生在充足的时间内相对自主地工作的机会；并最终生成现实产品</a:t>
            </a:r>
            <a:r>
              <a:rPr lang="zh-CN" altLang="en-US" sz="2200" b="0" dirty="0" smtClean="0">
                <a:latin typeface="楷体" panose="02010609060101010101" pitchFamily="49" charset="-122"/>
                <a:ea typeface="楷体" panose="02010609060101010101" pitchFamily="49" charset="-122"/>
              </a:rPr>
              <a:t>或展示。</a:t>
            </a:r>
            <a:endParaRPr kumimoji="1" lang="en-US" altLang="zh-CN" sz="2200" b="0" dirty="0" smtClean="0">
              <a:latin typeface="楷体" panose="02010609060101010101" pitchFamily="49" charset="-122"/>
              <a:ea typeface="楷体" panose="02010609060101010101" pitchFamily="49" charset="-122"/>
            </a:endParaRPr>
          </a:p>
          <a:p>
            <a:pPr algn="just">
              <a:lnSpc>
                <a:spcPct val="110000"/>
              </a:lnSpc>
              <a:spcBef>
                <a:spcPts val="1800"/>
              </a:spcBef>
              <a:buFont typeface="Arial" panose="020B0604020202020204" pitchFamily="34" charset="0"/>
              <a:buChar char="•"/>
            </a:pPr>
            <a:r>
              <a:rPr kumimoji="1" lang="zh-CN" altLang="en-US" sz="2200" b="0" dirty="0" smtClean="0">
                <a:latin typeface="楷体" panose="02010609060101010101" pitchFamily="49" charset="-122"/>
                <a:ea typeface="楷体" panose="02010609060101010101" pitchFamily="49" charset="-122"/>
              </a:rPr>
              <a:t>项目</a:t>
            </a:r>
            <a:r>
              <a:rPr kumimoji="1" lang="en-US" altLang="zh-CN" sz="2200" b="0" dirty="0" smtClean="0">
                <a:latin typeface="楷体" panose="02010609060101010101" pitchFamily="49" charset="-122"/>
                <a:ea typeface="楷体" panose="02010609060101010101" pitchFamily="49" charset="-122"/>
              </a:rPr>
              <a:t>“</a:t>
            </a:r>
            <a:r>
              <a:rPr kumimoji="1" lang="zh-CN" altLang="en-US" sz="2200" b="0" dirty="0" smtClean="0">
                <a:latin typeface="楷体" panose="02010609060101010101" pitchFamily="49" charset="-122"/>
                <a:ea typeface="楷体" panose="02010609060101010101" pitchFamily="49" charset="-122"/>
              </a:rPr>
              <a:t>是指学生运用多种信息资源和工具</a:t>
            </a:r>
            <a:r>
              <a:rPr kumimoji="1" lang="en-US" altLang="zh-CN" sz="2200" b="0" dirty="0" smtClean="0">
                <a:latin typeface="楷体" panose="02010609060101010101" pitchFamily="49" charset="-122"/>
                <a:ea typeface="楷体" panose="02010609060101010101" pitchFamily="49" charset="-122"/>
              </a:rPr>
              <a:t>,</a:t>
            </a:r>
            <a:r>
              <a:rPr kumimoji="1" lang="zh-CN" altLang="en-US" sz="2200" b="0" dirty="0" smtClean="0">
                <a:latin typeface="楷体" panose="02010609060101010101" pitchFamily="49" charset="-122"/>
                <a:ea typeface="楷体" panose="02010609060101010101" pitchFamily="49" charset="-122"/>
              </a:rPr>
              <a:t>通过探究与合作</a:t>
            </a:r>
            <a:r>
              <a:rPr kumimoji="1" lang="en-US" altLang="zh-CN" sz="2200" b="0" dirty="0" smtClean="0">
                <a:latin typeface="楷体" panose="02010609060101010101" pitchFamily="49" charset="-122"/>
                <a:ea typeface="楷体" panose="02010609060101010101" pitchFamily="49" charset="-122"/>
              </a:rPr>
              <a:t>, </a:t>
            </a:r>
            <a:r>
              <a:rPr kumimoji="1" lang="zh-CN" altLang="en-US" sz="2200" b="0" dirty="0" smtClean="0">
                <a:latin typeface="楷体" panose="02010609060101010101" pitchFamily="49" charset="-122"/>
                <a:ea typeface="楷体" panose="02010609060101010101" pitchFamily="49" charset="-122"/>
              </a:rPr>
              <a:t>共同制作一个具有实际意义的作品。</a:t>
            </a:r>
            <a:r>
              <a:rPr kumimoji="1" lang="en-US" altLang="zh-CN" sz="2200" b="0" dirty="0" smtClean="0">
                <a:latin typeface="楷体" panose="02010609060101010101" pitchFamily="49" charset="-122"/>
                <a:ea typeface="楷体" panose="02010609060101010101" pitchFamily="49" charset="-122"/>
              </a:rPr>
              <a:t>Project</a:t>
            </a:r>
            <a:r>
              <a:rPr kumimoji="1" lang="zh-CN" altLang="en-US" sz="2200" b="0" dirty="0" smtClean="0">
                <a:latin typeface="楷体" panose="02010609060101010101" pitchFamily="49" charset="-122"/>
                <a:ea typeface="楷体" panose="02010609060101010101" pitchFamily="49" charset="-122"/>
              </a:rPr>
              <a:t>－</a:t>
            </a:r>
            <a:r>
              <a:rPr kumimoji="1" lang="en-US" altLang="zh-CN" sz="2200" b="0" dirty="0" smtClean="0">
                <a:latin typeface="楷体" panose="02010609060101010101" pitchFamily="49" charset="-122"/>
                <a:ea typeface="楷体" panose="02010609060101010101" pitchFamily="49" charset="-122"/>
              </a:rPr>
              <a:t>product</a:t>
            </a:r>
            <a:endParaRPr kumimoji="1" lang="zh-CN" altLang="en-US" sz="2200" b="0" dirty="0" smtClean="0">
              <a:latin typeface="楷体" panose="02010609060101010101" pitchFamily="49" charset="-122"/>
              <a:ea typeface="楷体" panose="02010609060101010101" pitchFamily="49" charset="-122"/>
            </a:endParaRPr>
          </a:p>
          <a:p>
            <a:pPr algn="just">
              <a:lnSpc>
                <a:spcPct val="110000"/>
              </a:lnSpc>
              <a:spcBef>
                <a:spcPts val="1800"/>
              </a:spcBef>
              <a:buFont typeface="Arial" panose="020B0604020202020204" pitchFamily="34" charset="0"/>
              <a:buChar char="•"/>
            </a:pPr>
            <a:endParaRPr kumimoji="1" lang="zh-CN" altLang="en-US" sz="2200" b="0" dirty="0" smtClean="0">
              <a:latin typeface="楷体" panose="02010609060101010101" pitchFamily="49" charset="-122"/>
              <a:ea typeface="楷体" panose="02010609060101010101" pitchFamily="49" charset="-122"/>
            </a:endParaRPr>
          </a:p>
          <a:p>
            <a:pPr algn="just">
              <a:lnSpc>
                <a:spcPct val="110000"/>
              </a:lnSpc>
              <a:spcBef>
                <a:spcPts val="1800"/>
              </a:spcBef>
              <a:buFont typeface="Arial" panose="020B0604020202020204" pitchFamily="34" charset="0"/>
              <a:buChar char="•"/>
            </a:pPr>
            <a:endParaRPr kumimoji="1" lang="en-US" altLang="zh-CN" sz="2200" b="0" dirty="0" smtClean="0">
              <a:latin typeface="楷体" panose="02010609060101010101" pitchFamily="49" charset="-122"/>
              <a:ea typeface="楷体" panose="02010609060101010101" pitchFamily="49" charset="-122"/>
            </a:endParaRPr>
          </a:p>
          <a:p>
            <a:pPr algn="just">
              <a:lnSpc>
                <a:spcPct val="110000"/>
              </a:lnSpc>
              <a:spcBef>
                <a:spcPts val="1800"/>
              </a:spcBef>
              <a:buFont typeface="Arial" panose="020B0604020202020204" pitchFamily="34" charset="0"/>
              <a:buChar char="•"/>
            </a:pPr>
            <a:endParaRPr kumimoji="1" lang="en-US" altLang="zh-CN" sz="2200" b="0" dirty="0" smtClean="0">
              <a:latin typeface="楷体" panose="02010609060101010101" pitchFamily="49" charset="-122"/>
              <a:ea typeface="楷体" panose="02010609060101010101" pitchFamily="49" charset="-122"/>
            </a:endParaRPr>
          </a:p>
          <a:p>
            <a:pPr algn="just">
              <a:lnSpc>
                <a:spcPct val="110000"/>
              </a:lnSpc>
              <a:spcBef>
                <a:spcPts val="1800"/>
              </a:spcBef>
              <a:buFont typeface="Arial" panose="020B0604020202020204" pitchFamily="34" charset="0"/>
              <a:buChar char="•"/>
            </a:pPr>
            <a:endParaRPr kumimoji="1" lang="en-US" altLang="zh-CN" sz="2200" b="0" dirty="0" smtClean="0">
              <a:latin typeface="楷体" panose="02010609060101010101" pitchFamily="49" charset="-122"/>
              <a:ea typeface="楷体" panose="02010609060101010101" pitchFamily="49" charset="-122"/>
            </a:endParaRPr>
          </a:p>
          <a:p>
            <a:pPr algn="just">
              <a:lnSpc>
                <a:spcPct val="110000"/>
              </a:lnSpc>
              <a:spcBef>
                <a:spcPts val="1800"/>
              </a:spcBef>
              <a:buFont typeface="Arial" panose="020B0604020202020204" pitchFamily="34" charset="0"/>
              <a:buChar char="•"/>
            </a:pPr>
            <a:endParaRPr kumimoji="1" lang="zh-CN" altLang="en-US" sz="2200" b="0" dirty="0">
              <a:latin typeface="楷体" panose="02010609060101010101" pitchFamily="49" charset="-122"/>
              <a:ea typeface="楷体" panose="02010609060101010101" pitchFamily="49" charset="-122"/>
            </a:endParaRPr>
          </a:p>
        </p:txBody>
      </p:sp>
    </p:spTree>
    <p:extLst>
      <p:ext uri="{BB962C8B-B14F-4D97-AF65-F5344CB8AC3E}">
        <p14:creationId xmlns:p14="http://schemas.microsoft.com/office/powerpoint/2010/main" val="1851438014"/>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sz="3600" dirty="0">
                <a:latin typeface="黑体" panose="02010609060101010101" pitchFamily="49" charset="-122"/>
                <a:ea typeface="黑体" panose="02010609060101010101" pitchFamily="49" charset="-122"/>
              </a:rPr>
              <a:t>基于项目的协作学习基本概念</a:t>
            </a:r>
          </a:p>
        </p:txBody>
      </p:sp>
      <p:sp>
        <p:nvSpPr>
          <p:cNvPr id="3" name="内容占位符 2"/>
          <p:cNvSpPr>
            <a:spLocks noGrp="1"/>
          </p:cNvSpPr>
          <p:nvPr>
            <p:ph idx="1"/>
          </p:nvPr>
        </p:nvSpPr>
        <p:spPr>
          <a:xfrm>
            <a:off x="359086" y="938835"/>
            <a:ext cx="8136904" cy="3535977"/>
          </a:xfrm>
        </p:spPr>
        <p:txBody>
          <a:bodyPr/>
          <a:lstStyle/>
          <a:p>
            <a:pPr algn="just">
              <a:lnSpc>
                <a:spcPct val="120000"/>
              </a:lnSpc>
              <a:spcBef>
                <a:spcPts val="1800"/>
              </a:spcBef>
            </a:pPr>
            <a:r>
              <a:rPr kumimoji="1" lang="zh-CN" altLang="en-US" sz="2200" b="0" dirty="0" smtClean="0">
                <a:latin typeface="楷体" panose="02010609060101010101" pitchFamily="49" charset="-122"/>
                <a:ea typeface="楷体" panose="02010609060101010101" pitchFamily="49" charset="-122"/>
              </a:rPr>
              <a:t>项</a:t>
            </a:r>
            <a:r>
              <a:rPr kumimoji="1" lang="zh-CN" altLang="en-US" sz="2200" b="0" dirty="0">
                <a:latin typeface="楷体" panose="02010609060101010101" pitchFamily="49" charset="-122"/>
                <a:ea typeface="楷体" panose="02010609060101010101" pitchFamily="49" charset="-122"/>
              </a:rPr>
              <a:t>目是基于挑战性问题的复杂任务</a:t>
            </a:r>
            <a:r>
              <a:rPr kumimoji="1" lang="en-US" altLang="zh-CN" sz="2200" b="0" dirty="0">
                <a:latin typeface="楷体" panose="02010609060101010101" pitchFamily="49" charset="-122"/>
                <a:ea typeface="楷体" panose="02010609060101010101" pitchFamily="49" charset="-122"/>
              </a:rPr>
              <a:t>,</a:t>
            </a:r>
            <a:r>
              <a:rPr kumimoji="1" lang="zh-CN" altLang="en-US" sz="2200" b="0" dirty="0">
                <a:latin typeface="楷体" panose="02010609060101010101" pitchFamily="49" charset="-122"/>
                <a:ea typeface="楷体" panose="02010609060101010101" pitchFamily="49" charset="-122"/>
              </a:rPr>
              <a:t>它让学生参与到设汁、问题解决、决策或调查活动中</a:t>
            </a:r>
            <a:r>
              <a:rPr kumimoji="1" lang="en-US" altLang="zh-CN" sz="2200" b="0" dirty="0">
                <a:latin typeface="楷体" panose="02010609060101010101" pitchFamily="49" charset="-122"/>
                <a:ea typeface="楷体" panose="02010609060101010101" pitchFamily="49" charset="-122"/>
              </a:rPr>
              <a:t>;</a:t>
            </a:r>
            <a:r>
              <a:rPr kumimoji="1" lang="zh-CN" altLang="en-US" sz="2200" b="0" dirty="0">
                <a:latin typeface="楷体" panose="02010609060101010101" pitchFamily="49" charset="-122"/>
                <a:ea typeface="楷体" panose="02010609060101010101" pitchFamily="49" charset="-122"/>
              </a:rPr>
              <a:t>给予学生在充足的时间内相对自主地工作的机会</a:t>
            </a:r>
            <a:r>
              <a:rPr kumimoji="1" lang="zh-CN" altLang="zh-CN" sz="2200" b="0" dirty="0">
                <a:latin typeface="楷体" panose="02010609060101010101" pitchFamily="49" charset="-122"/>
                <a:ea typeface="楷体" panose="02010609060101010101" pitchFamily="49" charset="-122"/>
              </a:rPr>
              <a:t>，</a:t>
            </a:r>
            <a:r>
              <a:rPr kumimoji="1" lang="zh-CN" altLang="en-US" sz="2200" b="0" dirty="0">
                <a:latin typeface="楷体" panose="02010609060101010101" pitchFamily="49" charset="-122"/>
                <a:ea typeface="楷体" panose="02010609060101010101" pitchFamily="49" charset="-122"/>
              </a:rPr>
              <a:t>并最终生成现实产品或</a:t>
            </a:r>
            <a:r>
              <a:rPr kumimoji="1" lang="zh-CN" altLang="en-US" sz="2200" b="0" dirty="0" smtClean="0">
                <a:latin typeface="楷体" panose="02010609060101010101" pitchFamily="49" charset="-122"/>
                <a:ea typeface="楷体" panose="02010609060101010101" pitchFamily="49" charset="-122"/>
              </a:rPr>
              <a:t>展示</a:t>
            </a:r>
            <a:r>
              <a:rPr kumimoji="1" lang="en-US" altLang="zh-CN" sz="2200" b="0" dirty="0" smtClean="0">
                <a:latin typeface="楷体" panose="02010609060101010101" pitchFamily="49" charset="-122"/>
                <a:ea typeface="楷体" panose="02010609060101010101" pitchFamily="49" charset="-122"/>
              </a:rPr>
              <a:t>(</a:t>
            </a:r>
            <a:r>
              <a:rPr kumimoji="1" lang="en-US" altLang="zh-CN" sz="1800" dirty="0" smtClean="0">
                <a:latin typeface="楷体" panose="02010609060101010101" pitchFamily="49" charset="-122"/>
                <a:ea typeface="楷体" panose="02010609060101010101" pitchFamily="49" charset="-122"/>
              </a:rPr>
              <a:t>《</a:t>
            </a:r>
            <a:r>
              <a:rPr kumimoji="1" lang="zh-CN" altLang="en-US" sz="1800" dirty="0">
                <a:latin typeface="楷体" panose="02010609060101010101" pitchFamily="49" charset="-122"/>
                <a:ea typeface="楷体" panose="02010609060101010101" pitchFamily="49" charset="-122"/>
              </a:rPr>
              <a:t>基于项目的学习</a:t>
            </a:r>
            <a:r>
              <a:rPr kumimoji="1" lang="en-US" altLang="zh-CN" sz="1800" dirty="0">
                <a:latin typeface="楷体" panose="02010609060101010101" pitchFamily="49" charset="-122"/>
                <a:ea typeface="楷体" panose="02010609060101010101" pitchFamily="49" charset="-122"/>
              </a:rPr>
              <a:t>-</a:t>
            </a:r>
            <a:r>
              <a:rPr kumimoji="1" lang="zh-CN" altLang="en-US" sz="1800" dirty="0">
                <a:latin typeface="楷体" panose="02010609060101010101" pitchFamily="49" charset="-122"/>
                <a:ea typeface="楷体" panose="02010609060101010101" pitchFamily="49" charset="-122"/>
              </a:rPr>
              <a:t>教师手册</a:t>
            </a:r>
            <a:r>
              <a:rPr kumimoji="1" lang="en-US" altLang="zh-CN" sz="2200" dirty="0">
                <a:latin typeface="楷体" panose="02010609060101010101" pitchFamily="49" charset="-122"/>
                <a:ea typeface="楷体" panose="02010609060101010101" pitchFamily="49" charset="-122"/>
              </a:rPr>
              <a:t>》</a:t>
            </a:r>
            <a:r>
              <a:rPr kumimoji="1" lang="en-US" altLang="zh-CN" sz="2200" b="0" dirty="0" smtClean="0">
                <a:latin typeface="楷体" panose="02010609060101010101" pitchFamily="49" charset="-122"/>
                <a:ea typeface="楷体" panose="02010609060101010101" pitchFamily="49" charset="-122"/>
              </a:rPr>
              <a:t>)</a:t>
            </a:r>
            <a:endParaRPr kumimoji="1" lang="en-US" altLang="zh-CN" sz="2200" b="0" dirty="0">
              <a:latin typeface="楷体" panose="02010609060101010101" pitchFamily="49" charset="-122"/>
              <a:ea typeface="楷体" panose="02010609060101010101" pitchFamily="49" charset="-122"/>
            </a:endParaRPr>
          </a:p>
          <a:p>
            <a:pPr algn="just">
              <a:lnSpc>
                <a:spcPct val="120000"/>
              </a:lnSpc>
              <a:spcBef>
                <a:spcPts val="1800"/>
              </a:spcBef>
            </a:pPr>
            <a:r>
              <a:rPr kumimoji="1" lang="zh-CN" altLang="en-US" sz="2200" b="0" dirty="0">
                <a:latin typeface="楷体" panose="02010609060101010101" pitchFamily="49" charset="-122"/>
                <a:ea typeface="楷体" panose="02010609060101010101" pitchFamily="49" charset="-122"/>
              </a:rPr>
              <a:t>基于项目的协作学习通常是指一组同学协作努力共同完成一个或一系列任务，制作共同的作品以实现共同目标的学习方式</a:t>
            </a:r>
            <a:r>
              <a:rPr kumimoji="1" lang="zh-CN" altLang="en-US" sz="2200" b="0" dirty="0" smtClean="0">
                <a:latin typeface="楷体" panose="02010609060101010101" pitchFamily="49" charset="-122"/>
                <a:ea typeface="楷体" panose="02010609060101010101" pitchFamily="49" charset="-122"/>
              </a:rPr>
              <a:t>。</a:t>
            </a:r>
            <a:endParaRPr kumimoji="1" lang="zh-CN" altLang="en-US" sz="2200" dirty="0"/>
          </a:p>
          <a:p>
            <a:endParaRPr kumimoji="1" lang="zh-CN" altLang="en-US" sz="2200" dirty="0"/>
          </a:p>
          <a:p>
            <a:endParaRPr kumimoji="1" lang="zh-CN" altLang="en-US" sz="2200" dirty="0"/>
          </a:p>
        </p:txBody>
      </p:sp>
    </p:spTree>
    <p:extLst>
      <p:ext uri="{BB962C8B-B14F-4D97-AF65-F5344CB8AC3E}">
        <p14:creationId xmlns:p14="http://schemas.microsoft.com/office/powerpoint/2010/main" val="857596554"/>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67544" y="1059582"/>
            <a:ext cx="8075612" cy="1998388"/>
          </a:xfrm>
        </p:spPr>
        <p:txBody>
          <a:bodyPr/>
          <a:lstStyle/>
          <a:p>
            <a:pPr>
              <a:lnSpc>
                <a:spcPct val="120000"/>
              </a:lnSpc>
            </a:pPr>
            <a:r>
              <a:rPr kumimoji="1" lang="zh-CN" altLang="en-US" b="0" dirty="0">
                <a:latin typeface="楷体" panose="02010609060101010101" pitchFamily="49" charset="-122"/>
                <a:ea typeface="楷体" panose="02010609060101010101" pitchFamily="49" charset="-122"/>
              </a:rPr>
              <a:t>基于项目的学习是以研究学科的概念和原理为</a:t>
            </a:r>
            <a:r>
              <a:rPr kumimoji="1" lang="zh-CN" altLang="en-US" b="0" dirty="0" smtClean="0">
                <a:latin typeface="楷体" panose="02010609060101010101" pitchFamily="49" charset="-122"/>
                <a:ea typeface="楷体" panose="02010609060101010101" pitchFamily="49" charset="-122"/>
              </a:rPr>
              <a:t>中心</a:t>
            </a:r>
            <a:r>
              <a:rPr kumimoji="1" lang="en-US" altLang="zh-CN" b="0" dirty="0" smtClean="0">
                <a:latin typeface="楷体" panose="02010609060101010101" pitchFamily="49" charset="-122"/>
                <a:ea typeface="楷体" panose="02010609060101010101" pitchFamily="49" charset="-122"/>
              </a:rPr>
              <a:t>,</a:t>
            </a:r>
            <a:r>
              <a:rPr kumimoji="1" lang="zh-CN" altLang="en-US" b="0" dirty="0">
                <a:latin typeface="楷体" panose="02010609060101010101" pitchFamily="49" charset="-122"/>
                <a:ea typeface="楷体" panose="02010609060101010101" pitchFamily="49" charset="-122"/>
              </a:rPr>
              <a:t>通过学生参与一个活动项目的调查和研充来解决问题</a:t>
            </a:r>
            <a:r>
              <a:rPr kumimoji="1" lang="en-US" altLang="zh-CN" b="0" dirty="0">
                <a:latin typeface="楷体" panose="02010609060101010101" pitchFamily="49" charset="-122"/>
                <a:ea typeface="楷体" panose="02010609060101010101" pitchFamily="49" charset="-122"/>
              </a:rPr>
              <a:t>,</a:t>
            </a:r>
            <a:r>
              <a:rPr kumimoji="1" lang="zh-CN" altLang="en-US" b="0" dirty="0">
                <a:latin typeface="楷体" panose="02010609060101010101" pitchFamily="49" charset="-122"/>
                <a:ea typeface="楷体" panose="02010609060101010101" pitchFamily="49" charset="-122"/>
              </a:rPr>
              <a:t>以建构起他们自己的知识体系</a:t>
            </a:r>
            <a:r>
              <a:rPr kumimoji="1" lang="en-US" altLang="zh-CN" b="0" dirty="0">
                <a:latin typeface="楷体" panose="02010609060101010101" pitchFamily="49" charset="-122"/>
                <a:ea typeface="楷体" panose="02010609060101010101" pitchFamily="49" charset="-122"/>
              </a:rPr>
              <a:t>,</a:t>
            </a:r>
            <a:r>
              <a:rPr kumimoji="1" lang="zh-CN" altLang="en-US" b="0" dirty="0">
                <a:latin typeface="楷体" panose="02010609060101010101" pitchFamily="49" charset="-122"/>
                <a:ea typeface="楷体" panose="02010609060101010101" pitchFamily="49" charset="-122"/>
              </a:rPr>
              <a:t>并能运用到现实社会</a:t>
            </a:r>
            <a:r>
              <a:rPr kumimoji="1" lang="zh-CN" altLang="en-US" b="0" dirty="0" smtClean="0">
                <a:latin typeface="楷体" panose="02010609060101010101" pitchFamily="49" charset="-122"/>
                <a:ea typeface="楷体" panose="02010609060101010101" pitchFamily="49" charset="-122"/>
              </a:rPr>
              <a:t>当中去。</a:t>
            </a:r>
            <a:endParaRPr kumimoji="1" lang="en-US" altLang="zh-CN" b="0" dirty="0" smtClean="0">
              <a:latin typeface="楷体" panose="02010609060101010101" pitchFamily="49" charset="-122"/>
              <a:ea typeface="楷体" panose="02010609060101010101" pitchFamily="49" charset="-122"/>
            </a:endParaRPr>
          </a:p>
          <a:p>
            <a:pPr marL="0" indent="0" algn="r">
              <a:lnSpc>
                <a:spcPct val="120000"/>
              </a:lnSpc>
              <a:buNone/>
            </a:pPr>
            <a:r>
              <a:rPr kumimoji="1" lang="en-US" altLang="zh-CN" b="0" dirty="0" smtClean="0">
                <a:latin typeface="楷体" panose="02010609060101010101" pitchFamily="49" charset="-122"/>
                <a:ea typeface="楷体" panose="02010609060101010101" pitchFamily="49" charset="-122"/>
              </a:rPr>
              <a:t>                                                        </a:t>
            </a:r>
            <a:r>
              <a:rPr kumimoji="1" lang="zh-CN" altLang="en-US" b="0" dirty="0" smtClean="0">
                <a:latin typeface="楷体" panose="02010609060101010101" pitchFamily="49" charset="-122"/>
                <a:ea typeface="楷体" panose="02010609060101010101" pitchFamily="49" charset="-122"/>
              </a:rPr>
              <a:t>－黎加厚</a:t>
            </a:r>
            <a:endParaRPr kumimoji="1" lang="zh-CN" altLang="en-US" b="0" dirty="0">
              <a:latin typeface="楷体" panose="02010609060101010101" pitchFamily="49" charset="-122"/>
              <a:ea typeface="楷体" panose="02010609060101010101" pitchFamily="49" charset="-122"/>
            </a:endParaRPr>
          </a:p>
        </p:txBody>
      </p:sp>
      <p:sp>
        <p:nvSpPr>
          <p:cNvPr id="5" name="标题 1"/>
          <p:cNvSpPr txBox="1">
            <a:spLocks/>
          </p:cNvSpPr>
          <p:nvPr/>
        </p:nvSpPr>
        <p:spPr bwMode="black">
          <a:xfrm>
            <a:off x="763588" y="123478"/>
            <a:ext cx="76327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3200" b="1">
                <a:solidFill>
                  <a:schemeClr val="tx1"/>
                </a:solidFill>
                <a:latin typeface="+mj-lt"/>
                <a:ea typeface="+mj-ea"/>
                <a:cs typeface="+mj-cs"/>
              </a:defRPr>
            </a:lvl1pPr>
            <a:lvl2pPr algn="ctr" rtl="0" fontAlgn="base">
              <a:spcBef>
                <a:spcPct val="0"/>
              </a:spcBef>
              <a:spcAft>
                <a:spcPct val="0"/>
              </a:spcAft>
              <a:defRPr sz="3200" b="1">
                <a:solidFill>
                  <a:schemeClr val="tx1"/>
                </a:solidFill>
                <a:latin typeface="Verdana" charset="0"/>
                <a:ea typeface="宋体" charset="0"/>
              </a:defRPr>
            </a:lvl2pPr>
            <a:lvl3pPr algn="ctr" rtl="0" fontAlgn="base">
              <a:spcBef>
                <a:spcPct val="0"/>
              </a:spcBef>
              <a:spcAft>
                <a:spcPct val="0"/>
              </a:spcAft>
              <a:defRPr sz="3200" b="1">
                <a:solidFill>
                  <a:schemeClr val="tx1"/>
                </a:solidFill>
                <a:latin typeface="Verdana" charset="0"/>
                <a:ea typeface="宋体" charset="0"/>
              </a:defRPr>
            </a:lvl3pPr>
            <a:lvl4pPr algn="ctr" rtl="0" fontAlgn="base">
              <a:spcBef>
                <a:spcPct val="0"/>
              </a:spcBef>
              <a:spcAft>
                <a:spcPct val="0"/>
              </a:spcAft>
              <a:defRPr sz="3200" b="1">
                <a:solidFill>
                  <a:schemeClr val="tx1"/>
                </a:solidFill>
                <a:latin typeface="Verdana" charset="0"/>
                <a:ea typeface="宋体" charset="0"/>
              </a:defRPr>
            </a:lvl4pPr>
            <a:lvl5pPr algn="ctr" rtl="0" fontAlgn="base">
              <a:spcBef>
                <a:spcPct val="0"/>
              </a:spcBef>
              <a:spcAft>
                <a:spcPct val="0"/>
              </a:spcAft>
              <a:defRPr sz="3200" b="1">
                <a:solidFill>
                  <a:schemeClr val="tx1"/>
                </a:solidFill>
                <a:latin typeface="Verdana" charset="0"/>
                <a:ea typeface="宋体" charset="0"/>
              </a:defRPr>
            </a:lvl5pPr>
            <a:lvl6pPr marL="457200" algn="ctr" rtl="0" fontAlgn="base">
              <a:spcBef>
                <a:spcPct val="0"/>
              </a:spcBef>
              <a:spcAft>
                <a:spcPct val="0"/>
              </a:spcAft>
              <a:defRPr sz="3200" b="1">
                <a:solidFill>
                  <a:schemeClr val="tx1"/>
                </a:solidFill>
                <a:latin typeface="Verdana" charset="0"/>
                <a:ea typeface="宋体" charset="0"/>
              </a:defRPr>
            </a:lvl6pPr>
            <a:lvl7pPr marL="914400" algn="ctr" rtl="0" fontAlgn="base">
              <a:spcBef>
                <a:spcPct val="0"/>
              </a:spcBef>
              <a:spcAft>
                <a:spcPct val="0"/>
              </a:spcAft>
              <a:defRPr sz="3200" b="1">
                <a:solidFill>
                  <a:schemeClr val="tx1"/>
                </a:solidFill>
                <a:latin typeface="Verdana" charset="0"/>
                <a:ea typeface="宋体" charset="0"/>
              </a:defRPr>
            </a:lvl7pPr>
            <a:lvl8pPr marL="1371600" algn="ctr" rtl="0" fontAlgn="base">
              <a:spcBef>
                <a:spcPct val="0"/>
              </a:spcBef>
              <a:spcAft>
                <a:spcPct val="0"/>
              </a:spcAft>
              <a:defRPr sz="3200" b="1">
                <a:solidFill>
                  <a:schemeClr val="tx1"/>
                </a:solidFill>
                <a:latin typeface="Verdana" charset="0"/>
                <a:ea typeface="宋体" charset="0"/>
              </a:defRPr>
            </a:lvl8pPr>
            <a:lvl9pPr marL="1828800" algn="ctr" rtl="0" fontAlgn="base">
              <a:spcBef>
                <a:spcPct val="0"/>
              </a:spcBef>
              <a:spcAft>
                <a:spcPct val="0"/>
              </a:spcAft>
              <a:defRPr sz="3200" b="1">
                <a:solidFill>
                  <a:schemeClr val="tx1"/>
                </a:solidFill>
                <a:latin typeface="Verdana" charset="0"/>
                <a:ea typeface="宋体" charset="0"/>
              </a:defRPr>
            </a:lvl9pPr>
          </a:lstStyle>
          <a:p>
            <a:pPr eaLnBrk="1" hangingPunct="1"/>
            <a:r>
              <a:rPr kumimoji="1" lang="zh-CN" altLang="en-US" sz="3600" kern="0" dirty="0" smtClean="0">
                <a:latin typeface="黑体" panose="02010609060101010101" pitchFamily="49" charset="-122"/>
                <a:ea typeface="黑体" panose="02010609060101010101" pitchFamily="49" charset="-122"/>
              </a:rPr>
              <a:t>基于项目的协作学习</a:t>
            </a:r>
            <a:endParaRPr kumimoji="1" lang="zh-CN" altLang="en-US" sz="3600" kern="0" dirty="0">
              <a:latin typeface="黑体" panose="02010609060101010101" pitchFamily="49" charset="-122"/>
              <a:ea typeface="黑体" panose="02010609060101010101" pitchFamily="49" charset="-122"/>
            </a:endParaRPr>
          </a:p>
        </p:txBody>
      </p:sp>
      <p:pic>
        <p:nvPicPr>
          <p:cNvPr id="7"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1148" y="2830091"/>
            <a:ext cx="2384202" cy="2025059"/>
          </a:xfrm>
          <a:prstGeom prst="rect">
            <a:avLst/>
          </a:prstGeom>
        </p:spPr>
      </p:pic>
    </p:spTree>
    <p:extLst>
      <p:ext uri="{BB962C8B-B14F-4D97-AF65-F5344CB8AC3E}">
        <p14:creationId xmlns:p14="http://schemas.microsoft.com/office/powerpoint/2010/main" val="660818278"/>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MH_Number_1">
            <a:hlinkClick r:id="rId5" action="ppaction://hlinksldjump"/>
          </p:cNvPr>
          <p:cNvSpPr/>
          <p:nvPr>
            <p:custDataLst>
              <p:tags r:id="rId2"/>
            </p:custDataLst>
          </p:nvPr>
        </p:nvSpPr>
        <p:spPr>
          <a:xfrm>
            <a:off x="827584" y="1707654"/>
            <a:ext cx="1080120" cy="1193087"/>
          </a:xfrm>
          <a:prstGeom prst="roundRect">
            <a:avLst>
              <a:gd name="adj" fmla="val 761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sz="4000" b="1" dirty="0" smtClean="0">
                <a:solidFill>
                  <a:srgbClr val="FFFFFF"/>
                </a:solidFill>
                <a:ea typeface="华文中宋" panose="02010600040101010101" pitchFamily="2" charset="-122"/>
                <a:cs typeface="Times New Roman" panose="02020603050405020304" pitchFamily="18" charset="0"/>
              </a:rPr>
              <a:t>03</a:t>
            </a:r>
            <a:endParaRPr lang="zh-CN" altLang="en-US" sz="4000" b="1" dirty="0">
              <a:solidFill>
                <a:srgbClr val="FFFFFF"/>
              </a:solidFill>
              <a:ea typeface="华文中宋" panose="02010600040101010101" pitchFamily="2" charset="-122"/>
              <a:cs typeface="Times New Roman" panose="02020603050405020304" pitchFamily="18" charset="0"/>
            </a:endParaRPr>
          </a:p>
        </p:txBody>
      </p:sp>
      <p:sp>
        <p:nvSpPr>
          <p:cNvPr id="15" name="MH_Entry_1">
            <a:hlinkClick r:id="rId5" action="ppaction://hlinksldjump"/>
          </p:cNvPr>
          <p:cNvSpPr/>
          <p:nvPr>
            <p:custDataLst>
              <p:tags r:id="rId3"/>
            </p:custDataLst>
          </p:nvPr>
        </p:nvSpPr>
        <p:spPr>
          <a:xfrm>
            <a:off x="2195736" y="1707654"/>
            <a:ext cx="5976664" cy="1193087"/>
          </a:xfrm>
          <a:prstGeom prst="roundRect">
            <a:avLst>
              <a:gd name="adj" fmla="val 9124"/>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eaLnBrk="1" latinLnBrk="1" hangingPunct="1"/>
            <a:r>
              <a:rPr kumimoji="1" lang="zh-CN" altLang="en-US" sz="3200" b="1" dirty="0">
                <a:solidFill>
                  <a:schemeClr val="tx1"/>
                </a:solidFill>
                <a:latin typeface="黑体" panose="02010609060101010101" pitchFamily="49" charset="-122"/>
                <a:ea typeface="黑体" panose="02010609060101010101" pitchFamily="49" charset="-122"/>
                <a:cs typeface="Gulim" charset="0"/>
              </a:rPr>
              <a:t>基于项目学习的理论基础</a:t>
            </a:r>
          </a:p>
        </p:txBody>
      </p:sp>
    </p:spTree>
    <p:custDataLst>
      <p:tags r:id="rId1"/>
    </p:custDataLst>
    <p:extLst>
      <p:ext uri="{BB962C8B-B14F-4D97-AF65-F5344CB8AC3E}">
        <p14:creationId xmlns:p14="http://schemas.microsoft.com/office/powerpoint/2010/main" val="1303808323"/>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sz="3600" dirty="0">
                <a:latin typeface="黑体" panose="02010609060101010101" pitchFamily="49" charset="-122"/>
                <a:ea typeface="黑体" panose="02010609060101010101" pitchFamily="49" charset="-122"/>
              </a:rPr>
              <a:t>基于项目学习的理论基础</a:t>
            </a:r>
          </a:p>
        </p:txBody>
      </p:sp>
      <p:sp>
        <p:nvSpPr>
          <p:cNvPr id="3" name="内容占位符 2"/>
          <p:cNvSpPr>
            <a:spLocks noGrp="1"/>
          </p:cNvSpPr>
          <p:nvPr>
            <p:ph idx="1"/>
          </p:nvPr>
        </p:nvSpPr>
        <p:spPr>
          <a:xfrm>
            <a:off x="395536" y="897566"/>
            <a:ext cx="8065268" cy="1746192"/>
          </a:xfrm>
        </p:spPr>
        <p:txBody>
          <a:bodyPr/>
          <a:lstStyle/>
          <a:p>
            <a:pPr algn="just">
              <a:lnSpc>
                <a:spcPct val="110000"/>
              </a:lnSpc>
              <a:spcBef>
                <a:spcPts val="800"/>
              </a:spcBef>
              <a:buFont typeface="Arial" panose="020B0604020202020204" pitchFamily="34" charset="0"/>
              <a:buChar char="•"/>
            </a:pPr>
            <a:r>
              <a:rPr kumimoji="1" lang="zh-CN" altLang="en-US" dirty="0" smtClean="0">
                <a:solidFill>
                  <a:srgbClr val="FF0000"/>
                </a:solidFill>
                <a:latin typeface="楷体" panose="02010609060101010101" pitchFamily="49" charset="-122"/>
                <a:ea typeface="楷体" panose="02010609060101010101" pitchFamily="49" charset="-122"/>
              </a:rPr>
              <a:t>建构主义理论：</a:t>
            </a:r>
            <a:r>
              <a:rPr kumimoji="1" lang="zh-CN" altLang="en-US" b="0" dirty="0" smtClean="0">
                <a:solidFill>
                  <a:srgbClr val="FF0000"/>
                </a:solidFill>
                <a:latin typeface="楷体" panose="02010609060101010101" pitchFamily="49" charset="-122"/>
                <a:ea typeface="楷体" panose="02010609060101010101" pitchFamily="49" charset="-122"/>
              </a:rPr>
              <a:t>学生通过实验、体验和反思建立他们自己对外部世界的理解和相关知识体系。</a:t>
            </a:r>
            <a:endParaRPr kumimoji="1" lang="en-US" altLang="zh-CN" b="0" dirty="0" smtClean="0">
              <a:solidFill>
                <a:srgbClr val="FF0000"/>
              </a:solidFill>
              <a:latin typeface="楷体" panose="02010609060101010101" pitchFamily="49" charset="-122"/>
              <a:ea typeface="楷体" panose="02010609060101010101" pitchFamily="49" charset="-122"/>
            </a:endParaRPr>
          </a:p>
          <a:p>
            <a:pPr algn="just">
              <a:lnSpc>
                <a:spcPct val="110000"/>
              </a:lnSpc>
              <a:spcBef>
                <a:spcPts val="800"/>
              </a:spcBef>
              <a:buFont typeface="Arial" panose="020B0604020202020204" pitchFamily="34" charset="0"/>
              <a:buChar char="•"/>
            </a:pPr>
            <a:r>
              <a:rPr kumimoji="1" lang="zh-CN" altLang="en-US" b="0" dirty="0" smtClean="0">
                <a:latin typeface="楷体" panose="02010609060101010101" pitchFamily="49" charset="-122"/>
                <a:ea typeface="楷体" panose="02010609060101010101" pitchFamily="49" charset="-122"/>
              </a:rPr>
              <a:t>建构主义学习方式，包括基于探究的学习、基于问题的学习和基于项目的学习。</a:t>
            </a:r>
            <a:endParaRPr kumimoji="1" lang="zh-CN" altLang="en-US" b="0" dirty="0">
              <a:latin typeface="楷体" panose="02010609060101010101" pitchFamily="49" charset="-122"/>
              <a:ea typeface="楷体" panose="02010609060101010101" pitchFamily="49" charset="-122"/>
            </a:endParaRPr>
          </a:p>
        </p:txBody>
      </p:sp>
      <p:grpSp>
        <p:nvGrpSpPr>
          <p:cNvPr id="31" name="组 30"/>
          <p:cNvGrpSpPr/>
          <p:nvPr/>
        </p:nvGrpSpPr>
        <p:grpSpPr>
          <a:xfrm>
            <a:off x="2915816" y="2643759"/>
            <a:ext cx="5832649" cy="1905145"/>
            <a:chOff x="1691680" y="2367838"/>
            <a:chExt cx="7056785" cy="2364152"/>
          </a:xfrm>
        </p:grpSpPr>
        <p:sp>
          <p:nvSpPr>
            <p:cNvPr id="6" name="可选流程 5"/>
            <p:cNvSpPr/>
            <p:nvPr/>
          </p:nvSpPr>
          <p:spPr bwMode="auto">
            <a:xfrm>
              <a:off x="4222627" y="2367838"/>
              <a:ext cx="1778864" cy="707968"/>
            </a:xfrm>
            <a:prstGeom prst="flowChartAlternateProcess">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altLang="zh-CN" sz="2000" b="0" i="0" u="none" strike="noStrike" cap="none" normalizeH="0" baseline="0" dirty="0" smtClean="0">
                  <a:ln>
                    <a:noFill/>
                  </a:ln>
                  <a:solidFill>
                    <a:srgbClr val="FF0000"/>
                  </a:solidFill>
                  <a:effectLst/>
                  <a:latin typeface="黑体" panose="02010609060101010101" pitchFamily="49" charset="-122"/>
                  <a:ea typeface="黑体" panose="02010609060101010101" pitchFamily="49" charset="-122"/>
                </a:rPr>
                <a:t> </a:t>
              </a:r>
              <a:r>
                <a:rPr kumimoji="0" lang="zh-CN" altLang="en-US" sz="2000" b="0" i="0" u="none" strike="noStrike" cap="none" normalizeH="0" baseline="0" dirty="0" smtClean="0">
                  <a:ln>
                    <a:noFill/>
                  </a:ln>
                  <a:solidFill>
                    <a:srgbClr val="FF0000"/>
                  </a:solidFill>
                  <a:effectLst/>
                  <a:latin typeface="黑体" panose="02010609060101010101" pitchFamily="49" charset="-122"/>
                  <a:ea typeface="黑体" panose="02010609060101010101" pitchFamily="49" charset="-122"/>
                </a:rPr>
                <a:t>建构主义</a:t>
              </a:r>
              <a:endParaRPr kumimoji="0" lang="zh-CN" altLang="en-US" sz="2000" b="0" i="0" u="none" strike="noStrike" cap="none" normalizeH="0" baseline="0" dirty="0">
                <a:ln>
                  <a:noFill/>
                </a:ln>
                <a:solidFill>
                  <a:srgbClr val="FF0000"/>
                </a:solidFill>
                <a:effectLst/>
                <a:latin typeface="黑体" panose="02010609060101010101" pitchFamily="49" charset="-122"/>
                <a:ea typeface="黑体" panose="02010609060101010101" pitchFamily="49" charset="-122"/>
              </a:endParaRPr>
            </a:p>
          </p:txBody>
        </p:sp>
        <p:sp>
          <p:nvSpPr>
            <p:cNvPr id="7" name="可选流程 6"/>
            <p:cNvSpPr/>
            <p:nvPr/>
          </p:nvSpPr>
          <p:spPr bwMode="auto">
            <a:xfrm>
              <a:off x="7093170" y="3867894"/>
              <a:ext cx="1655295" cy="864096"/>
            </a:xfrm>
            <a:prstGeom prst="flowChartAlternateProcess">
              <a:avLst/>
            </a:prstGeom>
            <a:solidFill>
              <a:schemeClr val="tx1">
                <a:lumMod val="60000"/>
                <a:lumOff val="40000"/>
              </a:scheme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zh-CN" altLang="en-US" sz="1600" b="0" i="0" u="none" strike="noStrike" cap="none" normalizeH="0" baseline="0" dirty="0" smtClean="0">
                  <a:ln>
                    <a:noFill/>
                  </a:ln>
                  <a:solidFill>
                    <a:schemeClr val="bg1"/>
                  </a:solidFill>
                  <a:effectLst/>
                  <a:latin typeface="黑体" panose="02010609060101010101" pitchFamily="49" charset="-122"/>
                  <a:ea typeface="黑体" panose="02010609060101010101" pitchFamily="49" charset="-122"/>
                </a:rPr>
                <a:t>基于项目的学习</a:t>
              </a:r>
              <a:endParaRPr kumimoji="0" lang="zh-CN" altLang="en-US" sz="1600" b="0" i="0" u="none" strike="noStrike" cap="none" normalizeH="0" baseline="0" dirty="0">
                <a:ln>
                  <a:noFill/>
                </a:ln>
                <a:solidFill>
                  <a:schemeClr val="bg1"/>
                </a:solidFill>
                <a:effectLst/>
                <a:latin typeface="黑体" panose="02010609060101010101" pitchFamily="49" charset="-122"/>
                <a:ea typeface="黑体" panose="02010609060101010101" pitchFamily="49" charset="-122"/>
              </a:endParaRPr>
            </a:p>
          </p:txBody>
        </p:sp>
        <p:sp>
          <p:nvSpPr>
            <p:cNvPr id="8" name="可选流程 7"/>
            <p:cNvSpPr/>
            <p:nvPr/>
          </p:nvSpPr>
          <p:spPr bwMode="auto">
            <a:xfrm>
              <a:off x="4355976" y="3867894"/>
              <a:ext cx="1604623" cy="864096"/>
            </a:xfrm>
            <a:prstGeom prst="flowChartAlternateProcess">
              <a:avLst/>
            </a:prstGeom>
            <a:solidFill>
              <a:schemeClr val="accent4">
                <a:lumMod val="60000"/>
                <a:lumOff val="40000"/>
              </a:scheme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zh-CN" altLang="en-US" sz="1600" b="0" i="0" u="none" strike="noStrike" cap="none" normalizeH="0" baseline="0" dirty="0" smtClean="0">
                  <a:ln>
                    <a:noFill/>
                  </a:ln>
                  <a:solidFill>
                    <a:schemeClr val="bg1"/>
                  </a:solidFill>
                  <a:effectLst/>
                  <a:latin typeface="黑体" panose="02010609060101010101" pitchFamily="49" charset="-122"/>
                  <a:ea typeface="黑体" panose="02010609060101010101" pitchFamily="49" charset="-122"/>
                </a:rPr>
                <a:t>基于问题的学习</a:t>
              </a:r>
              <a:endParaRPr kumimoji="0" lang="zh-CN" altLang="en-US" sz="1600" b="0" i="0" u="none" strike="noStrike" cap="none" normalizeH="0" baseline="0" dirty="0">
                <a:ln>
                  <a:noFill/>
                </a:ln>
                <a:solidFill>
                  <a:schemeClr val="bg1"/>
                </a:solidFill>
                <a:effectLst/>
                <a:latin typeface="黑体" panose="02010609060101010101" pitchFamily="49" charset="-122"/>
                <a:ea typeface="黑体" panose="02010609060101010101" pitchFamily="49" charset="-122"/>
              </a:endParaRPr>
            </a:p>
          </p:txBody>
        </p:sp>
        <p:sp>
          <p:nvSpPr>
            <p:cNvPr id="9" name="可选流程 8"/>
            <p:cNvSpPr/>
            <p:nvPr/>
          </p:nvSpPr>
          <p:spPr bwMode="auto">
            <a:xfrm>
              <a:off x="1691680" y="3867894"/>
              <a:ext cx="1568174" cy="864096"/>
            </a:xfrm>
            <a:prstGeom prst="flowChartAlternateProcess">
              <a:avLst/>
            </a:prstGeom>
            <a:solidFill>
              <a:srgbClr val="3366FF"/>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zh-CN" altLang="en-US" sz="1600" b="0" i="0" u="none" strike="noStrike" cap="none" normalizeH="0" baseline="0" dirty="0" smtClean="0">
                  <a:ln>
                    <a:noFill/>
                  </a:ln>
                  <a:solidFill>
                    <a:schemeClr val="bg1"/>
                  </a:solidFill>
                  <a:effectLst/>
                  <a:latin typeface="黑体" panose="02010609060101010101" pitchFamily="49" charset="-122"/>
                  <a:ea typeface="黑体" panose="02010609060101010101" pitchFamily="49" charset="-122"/>
                </a:rPr>
                <a:t>基于探究的学习</a:t>
              </a:r>
              <a:endParaRPr kumimoji="0" lang="zh-CN" altLang="en-US" sz="1600" b="0" i="0" u="none" strike="noStrike" cap="none" normalizeH="0" baseline="0" dirty="0">
                <a:ln>
                  <a:noFill/>
                </a:ln>
                <a:solidFill>
                  <a:schemeClr val="bg1"/>
                </a:solidFill>
                <a:effectLst/>
                <a:latin typeface="黑体" panose="02010609060101010101" pitchFamily="49" charset="-122"/>
                <a:ea typeface="黑体" panose="02010609060101010101" pitchFamily="49" charset="-122"/>
              </a:endParaRPr>
            </a:p>
          </p:txBody>
        </p:sp>
        <p:cxnSp>
          <p:nvCxnSpPr>
            <p:cNvPr id="11" name="直线连接符 10"/>
            <p:cNvCxnSpPr/>
            <p:nvPr/>
          </p:nvCxnSpPr>
          <p:spPr bwMode="auto">
            <a:xfrm>
              <a:off x="2339752" y="3399842"/>
              <a:ext cx="5760640" cy="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3" name="直线连接符 12"/>
            <p:cNvCxnSpPr/>
            <p:nvPr/>
          </p:nvCxnSpPr>
          <p:spPr bwMode="auto">
            <a:xfrm>
              <a:off x="2339752" y="3399842"/>
              <a:ext cx="0" cy="468052"/>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5" name="直线连接符 14"/>
            <p:cNvCxnSpPr/>
            <p:nvPr/>
          </p:nvCxnSpPr>
          <p:spPr bwMode="auto">
            <a:xfrm>
              <a:off x="5148064" y="3399842"/>
              <a:ext cx="0" cy="468052"/>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6" name="直线连接符 15"/>
            <p:cNvCxnSpPr/>
            <p:nvPr/>
          </p:nvCxnSpPr>
          <p:spPr bwMode="auto">
            <a:xfrm>
              <a:off x="8100392" y="3399842"/>
              <a:ext cx="0" cy="468052"/>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7" name="直线连接符 16"/>
            <p:cNvCxnSpPr/>
            <p:nvPr/>
          </p:nvCxnSpPr>
          <p:spPr bwMode="auto">
            <a:xfrm>
              <a:off x="5148064" y="3075806"/>
              <a:ext cx="0" cy="36004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spTree>
    <p:extLst>
      <p:ext uri="{BB962C8B-B14F-4D97-AF65-F5344CB8AC3E}">
        <p14:creationId xmlns:p14="http://schemas.microsoft.com/office/powerpoint/2010/main" val="3255403980"/>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sz="3600" dirty="0">
                <a:latin typeface="黑体" panose="02010609060101010101" pitchFamily="49" charset="-122"/>
                <a:ea typeface="黑体" panose="02010609060101010101" pitchFamily="49" charset="-122"/>
              </a:rPr>
              <a:t>建构主义学习环境要素</a:t>
            </a:r>
          </a:p>
        </p:txBody>
      </p:sp>
      <p:sp>
        <p:nvSpPr>
          <p:cNvPr id="3" name="内容占位符 2"/>
          <p:cNvSpPr>
            <a:spLocks noGrp="1"/>
          </p:cNvSpPr>
          <p:nvPr>
            <p:ph idx="1"/>
          </p:nvPr>
        </p:nvSpPr>
        <p:spPr>
          <a:xfrm>
            <a:off x="389732" y="1131590"/>
            <a:ext cx="8075612" cy="2905637"/>
          </a:xfrm>
        </p:spPr>
        <p:txBody>
          <a:bodyPr/>
          <a:lstStyle/>
          <a:p>
            <a:pPr algn="just">
              <a:lnSpc>
                <a:spcPct val="114000"/>
              </a:lnSpc>
              <a:spcBef>
                <a:spcPts val="1800"/>
              </a:spcBef>
            </a:pPr>
            <a:r>
              <a:rPr lang="en-US" altLang="zh-CN" sz="2300" dirty="0" smtClean="0">
                <a:solidFill>
                  <a:srgbClr val="FF0000"/>
                </a:solidFill>
                <a:latin typeface="楷体" panose="02010609060101010101" pitchFamily="49" charset="-122"/>
                <a:ea typeface="楷体" panose="02010609060101010101" pitchFamily="49" charset="-122"/>
              </a:rPr>
              <a:t>“</a:t>
            </a:r>
            <a:r>
              <a:rPr lang="zh-CN" altLang="zh-CN" sz="2300" dirty="0">
                <a:solidFill>
                  <a:srgbClr val="FF0000"/>
                </a:solidFill>
                <a:latin typeface="楷体" panose="02010609060101010101" pitchFamily="49" charset="-122"/>
                <a:ea typeface="楷体" panose="02010609060101010101" pitchFamily="49" charset="-122"/>
              </a:rPr>
              <a:t>情境</a:t>
            </a:r>
            <a:r>
              <a:rPr lang="en-US" altLang="zh-CN" sz="2300" dirty="0">
                <a:solidFill>
                  <a:srgbClr val="FF0000"/>
                </a:solidFill>
                <a:latin typeface="楷体" panose="02010609060101010101" pitchFamily="49" charset="-122"/>
                <a:ea typeface="楷体" panose="02010609060101010101" pitchFamily="49" charset="-122"/>
              </a:rPr>
              <a:t>”</a:t>
            </a:r>
            <a:r>
              <a:rPr lang="zh-CN" altLang="zh-CN" sz="2300" dirty="0">
                <a:solidFill>
                  <a:srgbClr val="FF0000"/>
                </a:solidFill>
                <a:latin typeface="楷体" panose="02010609060101010101" pitchFamily="49" charset="-122"/>
                <a:ea typeface="楷体" panose="02010609060101010101" pitchFamily="49" charset="-122"/>
              </a:rPr>
              <a:t>：</a:t>
            </a:r>
            <a:r>
              <a:rPr lang="zh-CN" altLang="zh-CN" sz="2300" b="0" dirty="0">
                <a:latin typeface="楷体" panose="02010609060101010101" pitchFamily="49" charset="-122"/>
                <a:ea typeface="楷体" panose="02010609060101010101" pitchFamily="49" charset="-122"/>
              </a:rPr>
              <a:t>学习环境中的情境必须有利于学生对所学</a:t>
            </a:r>
            <a:r>
              <a:rPr lang="zh-CN" altLang="zh-CN" sz="2300" b="0" dirty="0" smtClean="0">
                <a:latin typeface="楷体" panose="02010609060101010101" pitchFamily="49" charset="-122"/>
                <a:ea typeface="楷体" panose="02010609060101010101" pitchFamily="49" charset="-122"/>
              </a:rPr>
              <a:t>内容的意义建构</a:t>
            </a:r>
            <a:r>
              <a:rPr lang="zh-CN" altLang="en-US" sz="2300" b="0" dirty="0" smtClean="0">
                <a:latin typeface="楷体" panose="02010609060101010101" pitchFamily="49" charset="-122"/>
                <a:ea typeface="楷体" panose="02010609060101010101" pitchFamily="49" charset="-122"/>
              </a:rPr>
              <a:t>，</a:t>
            </a:r>
            <a:r>
              <a:rPr lang="zh-CN" altLang="zh-CN" sz="2300" b="0" dirty="0" smtClean="0">
                <a:latin typeface="楷体" panose="02010609060101010101" pitchFamily="49" charset="-122"/>
                <a:ea typeface="楷体" panose="02010609060101010101" pitchFamily="49" charset="-122"/>
              </a:rPr>
              <a:t>有利于学生建构意义</a:t>
            </a:r>
            <a:r>
              <a:rPr lang="zh-CN" altLang="zh-CN" sz="2300" b="0" dirty="0">
                <a:latin typeface="楷体" panose="02010609060101010101" pitchFamily="49" charset="-122"/>
                <a:ea typeface="楷体" panose="02010609060101010101" pitchFamily="49" charset="-122"/>
              </a:rPr>
              <a:t>的情境的创设问题，</a:t>
            </a:r>
            <a:r>
              <a:rPr lang="zh-CN" altLang="zh-CN" sz="2300" b="0" dirty="0" smtClean="0">
                <a:latin typeface="楷体" panose="02010609060101010101" pitchFamily="49" charset="-122"/>
                <a:ea typeface="楷体" panose="02010609060101010101" pitchFamily="49" charset="-122"/>
              </a:rPr>
              <a:t>情境创设是教学设计</a:t>
            </a:r>
            <a:r>
              <a:rPr lang="zh-CN" altLang="zh-CN" sz="2300" b="0" dirty="0">
                <a:latin typeface="楷体" panose="02010609060101010101" pitchFamily="49" charset="-122"/>
                <a:ea typeface="楷体" panose="02010609060101010101" pitchFamily="49" charset="-122"/>
              </a:rPr>
              <a:t>的最重要内容之一</a:t>
            </a:r>
            <a:r>
              <a:rPr lang="zh-CN" altLang="zh-CN" sz="2300" b="0" dirty="0" smtClean="0">
                <a:latin typeface="楷体" panose="02010609060101010101" pitchFamily="49" charset="-122"/>
                <a:ea typeface="楷体" panose="02010609060101010101" pitchFamily="49" charset="-122"/>
              </a:rPr>
              <a:t>。</a:t>
            </a:r>
            <a:endParaRPr lang="en-US" altLang="zh-CN" sz="2300" b="0" dirty="0">
              <a:latin typeface="楷体" panose="02010609060101010101" pitchFamily="49" charset="-122"/>
              <a:ea typeface="楷体" panose="02010609060101010101" pitchFamily="49" charset="-122"/>
            </a:endParaRPr>
          </a:p>
          <a:p>
            <a:pPr algn="just">
              <a:lnSpc>
                <a:spcPct val="114000"/>
              </a:lnSpc>
              <a:spcBef>
                <a:spcPts val="1800"/>
              </a:spcBef>
            </a:pPr>
            <a:r>
              <a:rPr lang="en-US" altLang="zh-CN" sz="2300" dirty="0">
                <a:solidFill>
                  <a:srgbClr val="FF0000"/>
                </a:solidFill>
                <a:latin typeface="楷体" panose="02010609060101010101" pitchFamily="49" charset="-122"/>
                <a:ea typeface="楷体" panose="02010609060101010101" pitchFamily="49" charset="-122"/>
              </a:rPr>
              <a:t>“</a:t>
            </a:r>
            <a:r>
              <a:rPr lang="zh-CN" altLang="zh-CN" sz="2300" dirty="0">
                <a:solidFill>
                  <a:srgbClr val="FF0000"/>
                </a:solidFill>
                <a:latin typeface="楷体" panose="02010609060101010101" pitchFamily="49" charset="-122"/>
                <a:ea typeface="楷体" panose="02010609060101010101" pitchFamily="49" charset="-122"/>
              </a:rPr>
              <a:t>协作</a:t>
            </a:r>
            <a:r>
              <a:rPr lang="en-US" altLang="zh-CN" sz="2300" dirty="0">
                <a:solidFill>
                  <a:srgbClr val="FF0000"/>
                </a:solidFill>
                <a:latin typeface="楷体" panose="02010609060101010101" pitchFamily="49" charset="-122"/>
                <a:ea typeface="楷体" panose="02010609060101010101" pitchFamily="49" charset="-122"/>
              </a:rPr>
              <a:t>”</a:t>
            </a:r>
            <a:r>
              <a:rPr lang="zh-CN" altLang="zh-CN" sz="2300" dirty="0">
                <a:solidFill>
                  <a:srgbClr val="FF0000"/>
                </a:solidFill>
                <a:latin typeface="楷体" panose="02010609060101010101" pitchFamily="49" charset="-122"/>
                <a:ea typeface="楷体" panose="02010609060101010101" pitchFamily="49" charset="-122"/>
              </a:rPr>
              <a:t>：</a:t>
            </a:r>
            <a:r>
              <a:rPr lang="zh-CN" altLang="zh-CN" sz="2300" b="0" dirty="0">
                <a:latin typeface="楷体" panose="02010609060101010101" pitchFamily="49" charset="-122"/>
                <a:ea typeface="楷体" panose="02010609060101010101" pitchFamily="49" charset="-122"/>
              </a:rPr>
              <a:t>协作发生在学习过程的始终。协作对学习资料的搜集与分析、假设的提出与验证、学习成果的评价直至意义的最终建构均有重要作用</a:t>
            </a:r>
            <a:r>
              <a:rPr lang="zh-CN" altLang="zh-CN" sz="2300" b="0" dirty="0" smtClean="0">
                <a:latin typeface="楷体" panose="02010609060101010101" pitchFamily="49" charset="-122"/>
                <a:ea typeface="楷体" panose="02010609060101010101" pitchFamily="49" charset="-122"/>
              </a:rPr>
              <a:t>。</a:t>
            </a:r>
            <a:endParaRPr lang="en-US" altLang="zh-CN" sz="2300" b="0" dirty="0">
              <a:latin typeface="楷体" panose="02010609060101010101" pitchFamily="49" charset="-122"/>
              <a:ea typeface="楷体" panose="02010609060101010101" pitchFamily="49" charset="-122"/>
            </a:endParaRPr>
          </a:p>
        </p:txBody>
      </p:sp>
    </p:spTree>
    <p:extLst>
      <p:ext uri="{BB962C8B-B14F-4D97-AF65-F5344CB8AC3E}">
        <p14:creationId xmlns:p14="http://schemas.microsoft.com/office/powerpoint/2010/main" val="4067980276"/>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67544" y="1131590"/>
            <a:ext cx="7992888" cy="2592288"/>
          </a:xfrm>
        </p:spPr>
        <p:txBody>
          <a:bodyPr/>
          <a:lstStyle/>
          <a:p>
            <a:pPr algn="just">
              <a:lnSpc>
                <a:spcPct val="114000"/>
              </a:lnSpc>
              <a:spcBef>
                <a:spcPts val="1800"/>
              </a:spcBef>
            </a:pPr>
            <a:r>
              <a:rPr lang="en-US" altLang="zh-CN" sz="2300" dirty="0">
                <a:solidFill>
                  <a:srgbClr val="FF0000"/>
                </a:solidFill>
                <a:latin typeface="楷体" panose="02010609060101010101" pitchFamily="49" charset="-122"/>
                <a:ea typeface="楷体" panose="02010609060101010101" pitchFamily="49" charset="-122"/>
              </a:rPr>
              <a:t>“</a:t>
            </a:r>
            <a:r>
              <a:rPr lang="zh-CN" altLang="zh-CN" sz="2300" dirty="0">
                <a:solidFill>
                  <a:srgbClr val="FF0000"/>
                </a:solidFill>
                <a:latin typeface="楷体" panose="02010609060101010101" pitchFamily="49" charset="-122"/>
                <a:ea typeface="楷体" panose="02010609060101010101" pitchFamily="49" charset="-122"/>
              </a:rPr>
              <a:t>会话</a:t>
            </a:r>
            <a:r>
              <a:rPr lang="en-US" altLang="zh-CN" sz="2300" dirty="0">
                <a:solidFill>
                  <a:srgbClr val="FF0000"/>
                </a:solidFill>
                <a:latin typeface="楷体" panose="02010609060101010101" pitchFamily="49" charset="-122"/>
                <a:ea typeface="楷体" panose="02010609060101010101" pitchFamily="49" charset="-122"/>
              </a:rPr>
              <a:t>”</a:t>
            </a:r>
            <a:r>
              <a:rPr lang="zh-CN" altLang="zh-CN" sz="2300" dirty="0">
                <a:solidFill>
                  <a:srgbClr val="FF0000"/>
                </a:solidFill>
                <a:latin typeface="楷体" panose="02010609060101010101" pitchFamily="49" charset="-122"/>
                <a:ea typeface="楷体" panose="02010609060101010101" pitchFamily="49" charset="-122"/>
              </a:rPr>
              <a:t>：</a:t>
            </a:r>
            <a:r>
              <a:rPr lang="zh-CN" altLang="zh-CN" sz="2300" b="0" dirty="0">
                <a:latin typeface="楷体" panose="02010609060101010101" pitchFamily="49" charset="-122"/>
                <a:ea typeface="楷体" panose="02010609060101010101" pitchFamily="49" charset="-122"/>
              </a:rPr>
              <a:t>会话是协作过程中的不可缺少环节。学习小组成员之间必须通过会话商讨如何完成规定的学习任务的计划；此外，协作学习过程也是会话过程会话是达到意义建构的重要手段之一</a:t>
            </a:r>
            <a:r>
              <a:rPr lang="zh-CN" altLang="zh-CN" sz="2300" b="0" dirty="0" smtClean="0">
                <a:latin typeface="楷体" panose="02010609060101010101" pitchFamily="49" charset="-122"/>
                <a:ea typeface="楷体" panose="02010609060101010101" pitchFamily="49" charset="-122"/>
              </a:rPr>
              <a:t>。</a:t>
            </a:r>
            <a:endParaRPr lang="en-US" altLang="zh-CN" sz="2300" b="0" dirty="0">
              <a:latin typeface="楷体" panose="02010609060101010101" pitchFamily="49" charset="-122"/>
              <a:ea typeface="楷体" panose="02010609060101010101" pitchFamily="49" charset="-122"/>
            </a:endParaRPr>
          </a:p>
          <a:p>
            <a:pPr algn="just">
              <a:lnSpc>
                <a:spcPct val="114000"/>
              </a:lnSpc>
              <a:spcBef>
                <a:spcPts val="1800"/>
              </a:spcBef>
            </a:pPr>
            <a:r>
              <a:rPr lang="en-US" altLang="zh-CN" sz="2300" dirty="0">
                <a:solidFill>
                  <a:srgbClr val="FF0000"/>
                </a:solidFill>
                <a:latin typeface="楷体" panose="02010609060101010101" pitchFamily="49" charset="-122"/>
                <a:ea typeface="楷体" panose="02010609060101010101" pitchFamily="49" charset="-122"/>
              </a:rPr>
              <a:t>“</a:t>
            </a:r>
            <a:r>
              <a:rPr lang="zh-CN" altLang="zh-CN" sz="2300" dirty="0">
                <a:solidFill>
                  <a:srgbClr val="FF0000"/>
                </a:solidFill>
                <a:latin typeface="楷体" panose="02010609060101010101" pitchFamily="49" charset="-122"/>
                <a:ea typeface="楷体" panose="02010609060101010101" pitchFamily="49" charset="-122"/>
              </a:rPr>
              <a:t>意义建构</a:t>
            </a:r>
            <a:r>
              <a:rPr lang="en-US" altLang="zh-CN" sz="2300" dirty="0">
                <a:solidFill>
                  <a:srgbClr val="FF0000"/>
                </a:solidFill>
                <a:latin typeface="楷体" panose="02010609060101010101" pitchFamily="49" charset="-122"/>
                <a:ea typeface="楷体" panose="02010609060101010101" pitchFamily="49" charset="-122"/>
              </a:rPr>
              <a:t>”</a:t>
            </a:r>
            <a:r>
              <a:rPr lang="zh-CN" altLang="zh-CN" sz="2300" dirty="0">
                <a:solidFill>
                  <a:srgbClr val="FF0000"/>
                </a:solidFill>
                <a:latin typeface="楷体" panose="02010609060101010101" pitchFamily="49" charset="-122"/>
                <a:ea typeface="楷体" panose="02010609060101010101" pitchFamily="49" charset="-122"/>
              </a:rPr>
              <a:t>：</a:t>
            </a:r>
            <a:r>
              <a:rPr lang="zh-CN" altLang="zh-CN" sz="2300" b="0" dirty="0">
                <a:latin typeface="楷体" panose="02010609060101010101" pitchFamily="49" charset="-122"/>
                <a:ea typeface="楷体" panose="02010609060101010101" pitchFamily="49" charset="-122"/>
              </a:rPr>
              <a:t>这是整个学习过程的最终目标。所要建构的意义是指：事物的性质、规律以及事物之间的内在联系。</a:t>
            </a:r>
            <a:endParaRPr lang="zh-CN" altLang="en-US" sz="2300" b="0" dirty="0">
              <a:latin typeface="楷体" panose="02010609060101010101" pitchFamily="49" charset="-122"/>
              <a:ea typeface="楷体" panose="02010609060101010101" pitchFamily="49" charset="-122"/>
            </a:endParaRPr>
          </a:p>
        </p:txBody>
      </p:sp>
      <p:sp>
        <p:nvSpPr>
          <p:cNvPr id="5" name="标题 1"/>
          <p:cNvSpPr txBox="1">
            <a:spLocks/>
          </p:cNvSpPr>
          <p:nvPr/>
        </p:nvSpPr>
        <p:spPr bwMode="black">
          <a:xfrm>
            <a:off x="827584" y="51470"/>
            <a:ext cx="7568704"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3200" b="1">
                <a:solidFill>
                  <a:schemeClr val="tx1"/>
                </a:solidFill>
                <a:latin typeface="+mj-lt"/>
                <a:ea typeface="+mj-ea"/>
                <a:cs typeface="+mj-cs"/>
              </a:defRPr>
            </a:lvl1pPr>
            <a:lvl2pPr algn="ctr" rtl="0" fontAlgn="base">
              <a:spcBef>
                <a:spcPct val="0"/>
              </a:spcBef>
              <a:spcAft>
                <a:spcPct val="0"/>
              </a:spcAft>
              <a:defRPr sz="3200" b="1">
                <a:solidFill>
                  <a:schemeClr val="tx1"/>
                </a:solidFill>
                <a:latin typeface="Verdana" charset="0"/>
                <a:ea typeface="宋体" charset="0"/>
              </a:defRPr>
            </a:lvl2pPr>
            <a:lvl3pPr algn="ctr" rtl="0" fontAlgn="base">
              <a:spcBef>
                <a:spcPct val="0"/>
              </a:spcBef>
              <a:spcAft>
                <a:spcPct val="0"/>
              </a:spcAft>
              <a:defRPr sz="3200" b="1">
                <a:solidFill>
                  <a:schemeClr val="tx1"/>
                </a:solidFill>
                <a:latin typeface="Verdana" charset="0"/>
                <a:ea typeface="宋体" charset="0"/>
              </a:defRPr>
            </a:lvl3pPr>
            <a:lvl4pPr algn="ctr" rtl="0" fontAlgn="base">
              <a:spcBef>
                <a:spcPct val="0"/>
              </a:spcBef>
              <a:spcAft>
                <a:spcPct val="0"/>
              </a:spcAft>
              <a:defRPr sz="3200" b="1">
                <a:solidFill>
                  <a:schemeClr val="tx1"/>
                </a:solidFill>
                <a:latin typeface="Verdana" charset="0"/>
                <a:ea typeface="宋体" charset="0"/>
              </a:defRPr>
            </a:lvl4pPr>
            <a:lvl5pPr algn="ctr" rtl="0" fontAlgn="base">
              <a:spcBef>
                <a:spcPct val="0"/>
              </a:spcBef>
              <a:spcAft>
                <a:spcPct val="0"/>
              </a:spcAft>
              <a:defRPr sz="3200" b="1">
                <a:solidFill>
                  <a:schemeClr val="tx1"/>
                </a:solidFill>
                <a:latin typeface="Verdana" charset="0"/>
                <a:ea typeface="宋体" charset="0"/>
              </a:defRPr>
            </a:lvl5pPr>
            <a:lvl6pPr marL="457200" algn="ctr" rtl="0" fontAlgn="base">
              <a:spcBef>
                <a:spcPct val="0"/>
              </a:spcBef>
              <a:spcAft>
                <a:spcPct val="0"/>
              </a:spcAft>
              <a:defRPr sz="3200" b="1">
                <a:solidFill>
                  <a:schemeClr val="tx1"/>
                </a:solidFill>
                <a:latin typeface="Verdana" charset="0"/>
                <a:ea typeface="宋体" charset="0"/>
              </a:defRPr>
            </a:lvl6pPr>
            <a:lvl7pPr marL="914400" algn="ctr" rtl="0" fontAlgn="base">
              <a:spcBef>
                <a:spcPct val="0"/>
              </a:spcBef>
              <a:spcAft>
                <a:spcPct val="0"/>
              </a:spcAft>
              <a:defRPr sz="3200" b="1">
                <a:solidFill>
                  <a:schemeClr val="tx1"/>
                </a:solidFill>
                <a:latin typeface="Verdana" charset="0"/>
                <a:ea typeface="宋体" charset="0"/>
              </a:defRPr>
            </a:lvl7pPr>
            <a:lvl8pPr marL="1371600" algn="ctr" rtl="0" fontAlgn="base">
              <a:spcBef>
                <a:spcPct val="0"/>
              </a:spcBef>
              <a:spcAft>
                <a:spcPct val="0"/>
              </a:spcAft>
              <a:defRPr sz="3200" b="1">
                <a:solidFill>
                  <a:schemeClr val="tx1"/>
                </a:solidFill>
                <a:latin typeface="Verdana" charset="0"/>
                <a:ea typeface="宋体" charset="0"/>
              </a:defRPr>
            </a:lvl8pPr>
            <a:lvl9pPr marL="1828800" algn="ctr" rtl="0" fontAlgn="base">
              <a:spcBef>
                <a:spcPct val="0"/>
              </a:spcBef>
              <a:spcAft>
                <a:spcPct val="0"/>
              </a:spcAft>
              <a:defRPr sz="3200" b="1">
                <a:solidFill>
                  <a:schemeClr val="tx1"/>
                </a:solidFill>
                <a:latin typeface="Verdana" charset="0"/>
                <a:ea typeface="宋体" charset="0"/>
              </a:defRPr>
            </a:lvl9pPr>
          </a:lstStyle>
          <a:p>
            <a:pPr eaLnBrk="1" hangingPunct="1"/>
            <a:r>
              <a:rPr kumimoji="1" lang="zh-CN" altLang="en-US" sz="3600" kern="0" dirty="0" smtClean="0">
                <a:latin typeface="黑体" panose="02010609060101010101" pitchFamily="49" charset="-122"/>
                <a:ea typeface="黑体" panose="02010609060101010101" pitchFamily="49" charset="-122"/>
              </a:rPr>
              <a:t>建构主义学习环境要素</a:t>
            </a:r>
            <a:endParaRPr kumimoji="1" lang="zh-CN" altLang="en-US" sz="3600" kern="0" dirty="0">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423836441"/>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sz="3600" dirty="0">
                <a:latin typeface="黑体" panose="02010609060101010101" pitchFamily="49" charset="-122"/>
                <a:ea typeface="黑体" panose="02010609060101010101" pitchFamily="49" charset="-122"/>
              </a:rPr>
              <a:t>杜威的做中学理论</a:t>
            </a:r>
          </a:p>
        </p:txBody>
      </p:sp>
      <p:sp>
        <p:nvSpPr>
          <p:cNvPr id="3" name="内容占位符 2"/>
          <p:cNvSpPr>
            <a:spLocks noGrp="1"/>
          </p:cNvSpPr>
          <p:nvPr>
            <p:ph idx="1"/>
          </p:nvPr>
        </p:nvSpPr>
        <p:spPr>
          <a:xfrm>
            <a:off x="376865" y="1017985"/>
            <a:ext cx="8101346" cy="3954065"/>
          </a:xfrm>
        </p:spPr>
        <p:txBody>
          <a:bodyPr/>
          <a:lstStyle/>
          <a:p>
            <a:pPr algn="just">
              <a:lnSpc>
                <a:spcPct val="114000"/>
              </a:lnSpc>
              <a:spcBef>
                <a:spcPts val="1800"/>
              </a:spcBef>
            </a:pPr>
            <a:r>
              <a:rPr kumimoji="1" lang="zh-CN" altLang="en-US" sz="2300" b="0" dirty="0">
                <a:latin typeface="楷体" panose="02010609060101010101" pitchFamily="49" charset="-122"/>
                <a:ea typeface="楷体" panose="02010609060101010101" pitchFamily="49" charset="-122"/>
              </a:rPr>
              <a:t>杜威提出</a:t>
            </a:r>
            <a:r>
              <a:rPr kumimoji="1" lang="zh-CN" altLang="en-US" sz="2300" b="0" dirty="0" smtClean="0">
                <a:latin typeface="楷体" panose="02010609060101010101" pitchFamily="49" charset="-122"/>
                <a:ea typeface="楷体" panose="02010609060101010101" pitchFamily="49" charset="-122"/>
              </a:rPr>
              <a:t>了</a:t>
            </a:r>
            <a:r>
              <a:rPr kumimoji="1" lang="zh-CN" altLang="en-US" sz="2300" b="0" dirty="0" smtClean="0">
                <a:solidFill>
                  <a:srgbClr val="FF0000"/>
                </a:solidFill>
                <a:latin typeface="楷体" panose="02010609060101010101" pitchFamily="49" charset="-122"/>
                <a:ea typeface="楷体" panose="02010609060101010101" pitchFamily="49" charset="-122"/>
              </a:rPr>
              <a:t>“做中学”</a:t>
            </a:r>
            <a:r>
              <a:rPr kumimoji="1" lang="zh-CN" altLang="en-US" sz="2300" b="0" dirty="0" smtClean="0">
                <a:latin typeface="楷体" panose="02010609060101010101" pitchFamily="49" charset="-122"/>
                <a:ea typeface="楷体" panose="02010609060101010101" pitchFamily="49" charset="-122"/>
              </a:rPr>
              <a:t>的观点</a:t>
            </a:r>
            <a:r>
              <a:rPr kumimoji="1" lang="zh-CN" altLang="zh-CN" sz="2300" b="0" dirty="0" smtClean="0">
                <a:latin typeface="楷体" panose="02010609060101010101" pitchFamily="49" charset="-122"/>
                <a:ea typeface="楷体" panose="02010609060101010101" pitchFamily="49" charset="-122"/>
              </a:rPr>
              <a:t>，</a:t>
            </a:r>
            <a:r>
              <a:rPr kumimoji="1" lang="zh-CN" altLang="en-US" sz="2300" b="0" dirty="0" smtClean="0">
                <a:latin typeface="楷体" panose="02010609060101010101" pitchFamily="49" charset="-122"/>
                <a:ea typeface="楷体" panose="02010609060101010101" pitchFamily="49" charset="-122"/>
              </a:rPr>
              <a:t>他认为教育就</a:t>
            </a:r>
            <a:r>
              <a:rPr kumimoji="1" lang="zh-CN" altLang="en-US" sz="2300" b="0" dirty="0">
                <a:latin typeface="楷体" panose="02010609060101010101" pitchFamily="49" charset="-122"/>
                <a:ea typeface="楷体" panose="02010609060101010101" pitchFamily="49" charset="-122"/>
              </a:rPr>
              <a:t>是生活、成长和经验的改造</a:t>
            </a:r>
            <a:r>
              <a:rPr kumimoji="1" lang="zh-CN" altLang="en-US" sz="2300" b="0" dirty="0" smtClean="0">
                <a:latin typeface="楷体" panose="02010609060101010101" pitchFamily="49" charset="-122"/>
                <a:ea typeface="楷体" panose="02010609060101010101" pitchFamily="49" charset="-122"/>
              </a:rPr>
              <a:t>。</a:t>
            </a:r>
            <a:r>
              <a:rPr kumimoji="1" lang="zh-CN" altLang="en-US" sz="2300" b="0" dirty="0">
                <a:latin typeface="楷体" panose="02010609060101010101" pitchFamily="49" charset="-122"/>
                <a:ea typeface="楷体" panose="02010609060101010101" pitchFamily="49" charset="-122"/>
              </a:rPr>
              <a:t>“做中学”</a:t>
            </a:r>
            <a:r>
              <a:rPr kumimoji="1" lang="zh-CN" altLang="en-US" sz="2300" b="0" dirty="0" smtClean="0">
                <a:latin typeface="楷体" panose="02010609060101010101" pitchFamily="49" charset="-122"/>
                <a:ea typeface="楷体" panose="02010609060101010101" pitchFamily="49" charset="-122"/>
              </a:rPr>
              <a:t>理论指出教师要通过</a:t>
            </a:r>
            <a:r>
              <a:rPr kumimoji="1" lang="zh-CN" altLang="en-US" sz="2300" dirty="0" smtClean="0">
                <a:solidFill>
                  <a:srgbClr val="FF0000"/>
                </a:solidFill>
                <a:latin typeface="楷体" panose="02010609060101010101" pitchFamily="49" charset="-122"/>
                <a:ea typeface="楷体" panose="02010609060101010101" pitchFamily="49" charset="-122"/>
              </a:rPr>
              <a:t>“做”</a:t>
            </a:r>
            <a:r>
              <a:rPr kumimoji="1" lang="zh-CN" altLang="en-US" sz="2300" b="0" dirty="0" smtClean="0">
                <a:latin typeface="楷体" panose="02010609060101010101" pitchFamily="49" charset="-122"/>
                <a:ea typeface="楷体" panose="02010609060101010101" pitchFamily="49" charset="-122"/>
              </a:rPr>
              <a:t>促使学生思考</a:t>
            </a:r>
            <a:r>
              <a:rPr kumimoji="1" lang="zh-CN" altLang="zh-CN" sz="2300" b="0" dirty="0" smtClean="0">
                <a:latin typeface="楷体" panose="02010609060101010101" pitchFamily="49" charset="-122"/>
                <a:ea typeface="楷体" panose="02010609060101010101" pitchFamily="49" charset="-122"/>
              </a:rPr>
              <a:t>，</a:t>
            </a:r>
            <a:r>
              <a:rPr kumimoji="1" lang="zh-CN" altLang="en-US" sz="2300" b="0" dirty="0" smtClean="0">
                <a:latin typeface="楷体" panose="02010609060101010101" pitchFamily="49" charset="-122"/>
                <a:ea typeface="楷体" panose="02010609060101010101" pitchFamily="49" charset="-122"/>
              </a:rPr>
              <a:t>从而引导学生获得知识</a:t>
            </a:r>
            <a:r>
              <a:rPr kumimoji="1" lang="zh-CN" altLang="en-US" sz="2300" b="0" dirty="0">
                <a:latin typeface="楷体" panose="02010609060101010101" pitchFamily="49" charset="-122"/>
                <a:ea typeface="楷体" panose="02010609060101010101" pitchFamily="49" charset="-122"/>
              </a:rPr>
              <a:t>与技能</a:t>
            </a:r>
            <a:r>
              <a:rPr kumimoji="1" lang="zh-CN" altLang="en-US" sz="2300" b="0" dirty="0" smtClean="0">
                <a:latin typeface="楷体" panose="02010609060101010101" pitchFamily="49" charset="-122"/>
                <a:ea typeface="楷体" panose="02010609060101010101" pitchFamily="49" charset="-122"/>
              </a:rPr>
              <a:t>。</a:t>
            </a:r>
            <a:endParaRPr kumimoji="1" lang="en-US" altLang="zh-CN" sz="2300" b="0" dirty="0" smtClean="0">
              <a:latin typeface="楷体" panose="02010609060101010101" pitchFamily="49" charset="-122"/>
              <a:ea typeface="楷体" panose="02010609060101010101" pitchFamily="49" charset="-122"/>
            </a:endParaRPr>
          </a:p>
          <a:p>
            <a:pPr algn="just">
              <a:lnSpc>
                <a:spcPct val="114000"/>
              </a:lnSpc>
              <a:spcBef>
                <a:spcPts val="1800"/>
              </a:spcBef>
            </a:pPr>
            <a:r>
              <a:rPr kumimoji="1" lang="zh-CN" altLang="en-US" sz="2300" b="0" dirty="0" smtClean="0">
                <a:latin typeface="楷体" panose="02010609060101010101" pitchFamily="49" charset="-122"/>
                <a:ea typeface="楷体" panose="02010609060101010101" pitchFamily="49" charset="-122"/>
              </a:rPr>
              <a:t>该理论要求从儿童的兴趣和需要出发</a:t>
            </a:r>
            <a:r>
              <a:rPr kumimoji="1" lang="zh-CN" altLang="zh-CN" sz="2300" b="0" dirty="0" smtClean="0">
                <a:latin typeface="楷体" panose="02010609060101010101" pitchFamily="49" charset="-122"/>
                <a:ea typeface="楷体" panose="02010609060101010101" pitchFamily="49" charset="-122"/>
              </a:rPr>
              <a:t>，</a:t>
            </a:r>
            <a:r>
              <a:rPr kumimoji="1" lang="zh-CN" altLang="en-US" sz="2300" b="0" dirty="0" smtClean="0">
                <a:latin typeface="楷体" panose="02010609060101010101" pitchFamily="49" charset="-122"/>
                <a:ea typeface="楷体" panose="02010609060101010101" pitchFamily="49" charset="-122"/>
              </a:rPr>
              <a:t>通过设计儿童关心的</a:t>
            </a:r>
            <a:r>
              <a:rPr kumimoji="1" lang="zh-CN" altLang="zh-CN" sz="2300" b="0" dirty="0" smtClean="0">
                <a:latin typeface="楷体" panose="02010609060101010101" pitchFamily="49" charset="-122"/>
                <a:ea typeface="楷体" panose="02010609060101010101" pitchFamily="49" charset="-122"/>
              </a:rPr>
              <a:t>、</a:t>
            </a:r>
            <a:r>
              <a:rPr kumimoji="1" lang="zh-CN" altLang="en-US" sz="2300" b="0" dirty="0" smtClean="0">
                <a:latin typeface="楷体" panose="02010609060101010101" pitchFamily="49" charset="-122"/>
                <a:ea typeface="楷体" panose="02010609060101010101" pitchFamily="49" charset="-122"/>
              </a:rPr>
              <a:t>感兴趣的问题来激发儿童的好奇心</a:t>
            </a:r>
            <a:r>
              <a:rPr kumimoji="1" lang="zh-CN" altLang="zh-CN" sz="2300" b="0" dirty="0">
                <a:latin typeface="楷体" panose="02010609060101010101" pitchFamily="49" charset="-122"/>
                <a:ea typeface="楷体" panose="02010609060101010101" pitchFamily="49" charset="-122"/>
              </a:rPr>
              <a:t>，</a:t>
            </a:r>
            <a:r>
              <a:rPr kumimoji="1" lang="zh-CN" altLang="en-US" sz="2300" b="0" dirty="0" smtClean="0">
                <a:latin typeface="楷体" panose="02010609060101010101" pitchFamily="49" charset="-122"/>
                <a:ea typeface="楷体" panose="02010609060101010101" pitchFamily="49" charset="-122"/>
              </a:rPr>
              <a:t>促使他们主动探究</a:t>
            </a:r>
            <a:r>
              <a:rPr kumimoji="1" lang="zh-CN" altLang="zh-CN" sz="2300" b="0" dirty="0" smtClean="0">
                <a:latin typeface="楷体" panose="02010609060101010101" pitchFamily="49" charset="-122"/>
                <a:ea typeface="楷体" panose="02010609060101010101" pitchFamily="49" charset="-122"/>
              </a:rPr>
              <a:t>，</a:t>
            </a:r>
            <a:r>
              <a:rPr kumimoji="1" lang="zh-CN" altLang="en-US" sz="2300" b="0" dirty="0" smtClean="0">
                <a:latin typeface="楷体" panose="02010609060101010101" pitchFamily="49" charset="-122"/>
                <a:ea typeface="楷体" panose="02010609060101010101" pitchFamily="49" charset="-122"/>
              </a:rPr>
              <a:t>自己改造和改组经验，自己得出结论</a:t>
            </a:r>
            <a:r>
              <a:rPr kumimoji="1" lang="zh-CN" altLang="zh-CN" sz="2300" b="0" dirty="0" smtClean="0">
                <a:latin typeface="楷体" panose="02010609060101010101" pitchFamily="49" charset="-122"/>
                <a:ea typeface="楷体" panose="02010609060101010101" pitchFamily="49" charset="-122"/>
              </a:rPr>
              <a:t>，</a:t>
            </a:r>
            <a:r>
              <a:rPr kumimoji="1" lang="zh-CN" altLang="en-US" sz="2300" b="0" dirty="0" smtClean="0">
                <a:latin typeface="楷体" panose="02010609060101010101" pitchFamily="49" charset="-122"/>
                <a:ea typeface="楷体" panose="02010609060101010101" pitchFamily="49" charset="-122"/>
              </a:rPr>
              <a:t>从而得到发展。</a:t>
            </a:r>
            <a:endParaRPr kumimoji="1" lang="zh-CN" altLang="en-US" sz="2300" b="0" dirty="0">
              <a:latin typeface="楷体" panose="02010609060101010101" pitchFamily="49" charset="-122"/>
              <a:ea typeface="楷体" panose="02010609060101010101" pitchFamily="49" charset="-122"/>
            </a:endParaRPr>
          </a:p>
          <a:p>
            <a:endParaRPr kumimoji="1" lang="zh-CN" altLang="en-US" sz="2300" b="0" dirty="0"/>
          </a:p>
          <a:p>
            <a:endParaRPr kumimoji="1" lang="zh-CN" altLang="en-US" sz="2300" b="0" dirty="0"/>
          </a:p>
          <a:p>
            <a:endParaRPr kumimoji="1" lang="zh-CN" altLang="en-US" sz="2300" b="0" dirty="0"/>
          </a:p>
        </p:txBody>
      </p:sp>
    </p:spTree>
    <p:extLst>
      <p:ext uri="{BB962C8B-B14F-4D97-AF65-F5344CB8AC3E}">
        <p14:creationId xmlns:p14="http://schemas.microsoft.com/office/powerpoint/2010/main" val="2478032558"/>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MH_Others_1"/>
          <p:cNvSpPr/>
          <p:nvPr>
            <p:custDataLst>
              <p:tags r:id="rId2"/>
            </p:custDataLst>
          </p:nvPr>
        </p:nvSpPr>
        <p:spPr>
          <a:xfrm rot="16200000">
            <a:off x="724776" y="2179402"/>
            <a:ext cx="2247250" cy="759626"/>
          </a:xfrm>
          <a:prstGeom prst="rect">
            <a:avLst/>
          </a:prstGeom>
        </p:spPr>
        <p:txBody>
          <a:bodyPr wrap="none" anchor="ctr" anchorCtr="0">
            <a:noAutofit/>
          </a:bodyPr>
          <a:lstStyle/>
          <a:p>
            <a:pPr algn="ctr">
              <a:defRPr/>
            </a:pPr>
            <a:endParaRPr lang="en-US" altLang="zh-CN" sz="2100" spc="375" dirty="0">
              <a:solidFill>
                <a:schemeClr val="accent1">
                  <a:lumMod val="20000"/>
                  <a:lumOff val="80000"/>
                </a:schemeClr>
              </a:solidFill>
              <a:latin typeface="Elephant" panose="02020904090505020303" pitchFamily="18" charset="0"/>
              <a:ea typeface="华文中宋" panose="02010600040101010101" pitchFamily="2" charset="-122"/>
            </a:endParaRPr>
          </a:p>
          <a:p>
            <a:pPr algn="ctr">
              <a:defRPr/>
            </a:pPr>
            <a:r>
              <a:rPr lang="en-US" altLang="zh-CN" sz="2100" spc="375" dirty="0">
                <a:solidFill>
                  <a:schemeClr val="accent4">
                    <a:lumMod val="20000"/>
                    <a:lumOff val="80000"/>
                  </a:schemeClr>
                </a:solidFill>
                <a:latin typeface="Elephant" panose="02020904090505020303" pitchFamily="18" charset="0"/>
                <a:ea typeface="华文中宋" panose="02010600040101010101" pitchFamily="2" charset="-122"/>
              </a:rPr>
              <a:t>CONTENTS</a:t>
            </a:r>
            <a:endParaRPr lang="zh-CN" altLang="en-US" sz="2100" spc="375" dirty="0">
              <a:solidFill>
                <a:schemeClr val="accent4">
                  <a:lumMod val="20000"/>
                  <a:lumOff val="80000"/>
                </a:schemeClr>
              </a:solidFill>
              <a:latin typeface="Elephant" panose="02020904090505020303" pitchFamily="18" charset="0"/>
              <a:ea typeface="华文中宋" panose="02010600040101010101" pitchFamily="2" charset="-122"/>
            </a:endParaRPr>
          </a:p>
        </p:txBody>
      </p:sp>
      <p:sp>
        <p:nvSpPr>
          <p:cNvPr id="13" name="MH_Others_2"/>
          <p:cNvSpPr txBox="1">
            <a:spLocks noChangeArrowheads="1"/>
          </p:cNvSpPr>
          <p:nvPr>
            <p:custDataLst>
              <p:tags r:id="rId3"/>
            </p:custDataLst>
          </p:nvPr>
        </p:nvSpPr>
        <p:spPr bwMode="auto">
          <a:xfrm>
            <a:off x="1187624" y="2068899"/>
            <a:ext cx="417909" cy="900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no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4500" b="1" dirty="0">
                <a:solidFill>
                  <a:srgbClr val="0E1878"/>
                </a:solidFill>
                <a:latin typeface="微软雅黑" panose="020B0503020204020204" pitchFamily="34" charset="-122"/>
                <a:ea typeface="微软雅黑" panose="020B0503020204020204" pitchFamily="34" charset="-122"/>
              </a:rPr>
              <a:t>目录</a:t>
            </a:r>
          </a:p>
        </p:txBody>
      </p:sp>
      <p:sp>
        <p:nvSpPr>
          <p:cNvPr id="14" name="MH_Number_1">
            <a:hlinkClick r:id="rId17" action="ppaction://hlinksldjump"/>
          </p:cNvPr>
          <p:cNvSpPr/>
          <p:nvPr>
            <p:custDataLst>
              <p:tags r:id="rId4"/>
            </p:custDataLst>
          </p:nvPr>
        </p:nvSpPr>
        <p:spPr>
          <a:xfrm>
            <a:off x="3132983" y="941438"/>
            <a:ext cx="430905" cy="373961"/>
          </a:xfrm>
          <a:prstGeom prst="roundRect">
            <a:avLst>
              <a:gd name="adj" fmla="val 761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sz="2100" b="1">
                <a:solidFill>
                  <a:srgbClr val="FFFFFF"/>
                </a:solidFill>
                <a:ea typeface="华文中宋" panose="02010600040101010101" pitchFamily="2" charset="-122"/>
                <a:cs typeface="Times New Roman" panose="02020603050405020304" pitchFamily="18" charset="0"/>
              </a:rPr>
              <a:t>01</a:t>
            </a:r>
            <a:endParaRPr lang="zh-CN" altLang="en-US" sz="2100" b="1">
              <a:solidFill>
                <a:srgbClr val="FFFFFF"/>
              </a:solidFill>
              <a:ea typeface="华文中宋" panose="02010600040101010101" pitchFamily="2" charset="-122"/>
              <a:cs typeface="Times New Roman" panose="02020603050405020304" pitchFamily="18" charset="0"/>
            </a:endParaRPr>
          </a:p>
        </p:txBody>
      </p:sp>
      <p:sp>
        <p:nvSpPr>
          <p:cNvPr id="15" name="MH_Entry_1">
            <a:hlinkClick r:id="rId17" action="ppaction://hlinksldjump"/>
          </p:cNvPr>
          <p:cNvSpPr/>
          <p:nvPr>
            <p:custDataLst>
              <p:tags r:id="rId5"/>
            </p:custDataLst>
          </p:nvPr>
        </p:nvSpPr>
        <p:spPr>
          <a:xfrm>
            <a:off x="3635896" y="941438"/>
            <a:ext cx="3478318" cy="373961"/>
          </a:xfrm>
          <a:prstGeom prst="roundRect">
            <a:avLst>
              <a:gd name="adj" fmla="val 9124"/>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fontScale="85000" lnSpcReduction="10000"/>
          </a:bodyPr>
          <a:lstStyle/>
          <a:p>
            <a:pPr eaLnBrk="1" latinLnBrk="1" hangingPunct="1"/>
            <a:r>
              <a:rPr kumimoji="1" lang="zh-CN" altLang="en-US" sz="2000" dirty="0">
                <a:solidFill>
                  <a:schemeClr val="tx1"/>
                </a:solidFill>
                <a:latin typeface="黑体" panose="02010609060101010101" pitchFamily="49" charset="-122"/>
                <a:ea typeface="黑体" panose="02010609060101010101" pitchFamily="49" charset="-122"/>
                <a:cs typeface="Gulim" charset="0"/>
              </a:rPr>
              <a:t>学习的新思维和</a:t>
            </a:r>
            <a:r>
              <a:rPr kumimoji="1" lang="en-US" altLang="zh-CN" sz="2000" dirty="0">
                <a:solidFill>
                  <a:schemeClr val="tx1"/>
                </a:solidFill>
                <a:latin typeface="黑体" panose="02010609060101010101" pitchFamily="49" charset="-122"/>
                <a:ea typeface="黑体" panose="02010609060101010101" pitchFamily="49" charset="-122"/>
                <a:cs typeface="Gulim" charset="0"/>
              </a:rPr>
              <a:t>21</a:t>
            </a:r>
            <a:r>
              <a:rPr kumimoji="1" lang="zh-CN" altLang="en-US" sz="2000" dirty="0">
                <a:solidFill>
                  <a:schemeClr val="tx1"/>
                </a:solidFill>
                <a:latin typeface="黑体" panose="02010609060101010101" pitchFamily="49" charset="-122"/>
                <a:ea typeface="黑体" panose="02010609060101010101" pitchFamily="49" charset="-122"/>
                <a:cs typeface="Gulim" charset="0"/>
              </a:rPr>
              <a:t>世纪学习能力</a:t>
            </a:r>
            <a:endParaRPr kumimoji="1" lang="en-US" altLang="ko-KR" sz="2000" dirty="0">
              <a:solidFill>
                <a:schemeClr val="tx1"/>
              </a:solidFill>
              <a:latin typeface="黑体" panose="02010609060101010101" pitchFamily="49" charset="-122"/>
              <a:ea typeface="黑体" panose="02010609060101010101" pitchFamily="49" charset="-122"/>
              <a:cs typeface="Gulim" charset="0"/>
            </a:endParaRPr>
          </a:p>
        </p:txBody>
      </p:sp>
      <p:sp>
        <p:nvSpPr>
          <p:cNvPr id="16" name="MH_Entry_2">
            <a:hlinkClick r:id="rId18" action="ppaction://hlinksldjump"/>
          </p:cNvPr>
          <p:cNvSpPr/>
          <p:nvPr>
            <p:custDataLst>
              <p:tags r:id="rId6"/>
            </p:custDataLst>
          </p:nvPr>
        </p:nvSpPr>
        <p:spPr>
          <a:xfrm>
            <a:off x="3635896" y="1563638"/>
            <a:ext cx="3478318" cy="373961"/>
          </a:xfrm>
          <a:prstGeom prst="roundRect">
            <a:avLst>
              <a:gd name="adj" fmla="val 9124"/>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fontScale="92500" lnSpcReduction="10000"/>
          </a:bodyPr>
          <a:lstStyle/>
          <a:p>
            <a:pPr eaLnBrk="1" latinLnBrk="1" hangingPunct="1"/>
            <a:r>
              <a:rPr kumimoji="1" lang="zh-CN" altLang="en-US" sz="2000" dirty="0">
                <a:solidFill>
                  <a:schemeClr val="tx1"/>
                </a:solidFill>
                <a:latin typeface="黑体" panose="02010609060101010101" pitchFamily="49" charset="-122"/>
                <a:ea typeface="黑体" panose="02010609060101010101" pitchFamily="49" charset="-122"/>
                <a:cs typeface="Gulim" charset="0"/>
              </a:rPr>
              <a:t>基于项目的学习概念</a:t>
            </a:r>
            <a:endParaRPr kumimoji="1" lang="en-US" altLang="ko-KR" sz="2000" dirty="0">
              <a:solidFill>
                <a:schemeClr val="tx1"/>
              </a:solidFill>
              <a:latin typeface="黑体" panose="02010609060101010101" pitchFamily="49" charset="-122"/>
              <a:ea typeface="黑体" panose="02010609060101010101" pitchFamily="49" charset="-122"/>
              <a:cs typeface="Gulim" charset="0"/>
            </a:endParaRPr>
          </a:p>
        </p:txBody>
      </p:sp>
      <p:sp>
        <p:nvSpPr>
          <p:cNvPr id="17" name="MH_Number_2">
            <a:hlinkClick r:id="rId18" action="ppaction://hlinksldjump"/>
          </p:cNvPr>
          <p:cNvSpPr/>
          <p:nvPr>
            <p:custDataLst>
              <p:tags r:id="rId7"/>
            </p:custDataLst>
          </p:nvPr>
        </p:nvSpPr>
        <p:spPr>
          <a:xfrm>
            <a:off x="3132983" y="1563638"/>
            <a:ext cx="430905" cy="373961"/>
          </a:xfrm>
          <a:prstGeom prst="roundRect">
            <a:avLst>
              <a:gd name="adj" fmla="val 761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sz="2100" b="1">
                <a:solidFill>
                  <a:srgbClr val="FFFFFF"/>
                </a:solidFill>
                <a:ea typeface="华文中宋" panose="02010600040101010101" pitchFamily="2" charset="-122"/>
                <a:cs typeface="Times New Roman" panose="02020603050405020304" pitchFamily="18" charset="0"/>
              </a:rPr>
              <a:t>02</a:t>
            </a:r>
            <a:endParaRPr lang="zh-CN" altLang="en-US" sz="2100" b="1">
              <a:solidFill>
                <a:srgbClr val="FFFFFF"/>
              </a:solidFill>
              <a:ea typeface="华文中宋" panose="02010600040101010101" pitchFamily="2" charset="-122"/>
              <a:cs typeface="Times New Roman" panose="02020603050405020304" pitchFamily="18" charset="0"/>
            </a:endParaRPr>
          </a:p>
        </p:txBody>
      </p:sp>
      <p:sp>
        <p:nvSpPr>
          <p:cNvPr id="18" name="MH_Number_1">
            <a:hlinkClick r:id="rId17" action="ppaction://hlinksldjump"/>
          </p:cNvPr>
          <p:cNvSpPr/>
          <p:nvPr>
            <p:custDataLst>
              <p:tags r:id="rId8"/>
            </p:custDataLst>
          </p:nvPr>
        </p:nvSpPr>
        <p:spPr>
          <a:xfrm>
            <a:off x="3132983" y="2185838"/>
            <a:ext cx="430905" cy="373961"/>
          </a:xfrm>
          <a:prstGeom prst="roundRect">
            <a:avLst>
              <a:gd name="adj" fmla="val 761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sz="2100" b="1" dirty="0" smtClean="0">
                <a:solidFill>
                  <a:srgbClr val="FFFFFF"/>
                </a:solidFill>
                <a:ea typeface="华文中宋" panose="02010600040101010101" pitchFamily="2" charset="-122"/>
                <a:cs typeface="Times New Roman" panose="02020603050405020304" pitchFamily="18" charset="0"/>
              </a:rPr>
              <a:t>03</a:t>
            </a:r>
            <a:endParaRPr lang="zh-CN" altLang="en-US" sz="2100" b="1" dirty="0">
              <a:solidFill>
                <a:srgbClr val="FFFFFF"/>
              </a:solidFill>
              <a:ea typeface="华文中宋" panose="02010600040101010101" pitchFamily="2" charset="-122"/>
              <a:cs typeface="Times New Roman" panose="02020603050405020304" pitchFamily="18" charset="0"/>
            </a:endParaRPr>
          </a:p>
        </p:txBody>
      </p:sp>
      <p:sp>
        <p:nvSpPr>
          <p:cNvPr id="19" name="MH_Entry_1">
            <a:hlinkClick r:id="rId17" action="ppaction://hlinksldjump"/>
          </p:cNvPr>
          <p:cNvSpPr/>
          <p:nvPr>
            <p:custDataLst>
              <p:tags r:id="rId9"/>
            </p:custDataLst>
          </p:nvPr>
        </p:nvSpPr>
        <p:spPr>
          <a:xfrm>
            <a:off x="3635896" y="2185838"/>
            <a:ext cx="3478318" cy="373961"/>
          </a:xfrm>
          <a:prstGeom prst="roundRect">
            <a:avLst>
              <a:gd name="adj" fmla="val 9124"/>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fontScale="92500" lnSpcReduction="10000"/>
          </a:bodyPr>
          <a:lstStyle/>
          <a:p>
            <a:pPr eaLnBrk="1" latinLnBrk="1" hangingPunct="1"/>
            <a:r>
              <a:rPr kumimoji="1" lang="zh-CN" altLang="en-US" sz="2000" dirty="0">
                <a:solidFill>
                  <a:schemeClr val="tx1"/>
                </a:solidFill>
                <a:latin typeface="黑体" panose="02010609060101010101" pitchFamily="49" charset="-122"/>
                <a:ea typeface="黑体" panose="02010609060101010101" pitchFamily="49" charset="-122"/>
                <a:cs typeface="Gulim" charset="0"/>
              </a:rPr>
              <a:t>基于项目学习的理论基础</a:t>
            </a:r>
            <a:endParaRPr kumimoji="1" lang="en-US" altLang="ko-KR" sz="2000" dirty="0">
              <a:solidFill>
                <a:schemeClr val="tx1"/>
              </a:solidFill>
              <a:latin typeface="黑体" panose="02010609060101010101" pitchFamily="49" charset="-122"/>
              <a:ea typeface="黑体" panose="02010609060101010101" pitchFamily="49" charset="-122"/>
              <a:cs typeface="Gulim" charset="0"/>
            </a:endParaRPr>
          </a:p>
        </p:txBody>
      </p:sp>
      <p:sp>
        <p:nvSpPr>
          <p:cNvPr id="20" name="MH_Entry_2">
            <a:hlinkClick r:id="rId18" action="ppaction://hlinksldjump"/>
          </p:cNvPr>
          <p:cNvSpPr/>
          <p:nvPr>
            <p:custDataLst>
              <p:tags r:id="rId10"/>
            </p:custDataLst>
          </p:nvPr>
        </p:nvSpPr>
        <p:spPr>
          <a:xfrm>
            <a:off x="3635896" y="2808038"/>
            <a:ext cx="3478318" cy="373961"/>
          </a:xfrm>
          <a:prstGeom prst="roundRect">
            <a:avLst>
              <a:gd name="adj" fmla="val 9124"/>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fontScale="92500" lnSpcReduction="10000"/>
          </a:bodyPr>
          <a:lstStyle/>
          <a:p>
            <a:pPr eaLnBrk="1" latinLnBrk="1" hangingPunct="1"/>
            <a:r>
              <a:rPr kumimoji="1" lang="zh-CN" altLang="en-US" sz="2000" dirty="0">
                <a:solidFill>
                  <a:schemeClr val="tx1"/>
                </a:solidFill>
                <a:latin typeface="黑体" panose="02010609060101010101" pitchFamily="49" charset="-122"/>
                <a:ea typeface="黑体" panose="02010609060101010101" pitchFamily="49" charset="-122"/>
                <a:cs typeface="Gulim" charset="0"/>
              </a:rPr>
              <a:t>基于项目学习的要素和过程</a:t>
            </a:r>
            <a:endParaRPr kumimoji="1" lang="en-US" altLang="ko-KR" sz="2000" dirty="0">
              <a:solidFill>
                <a:schemeClr val="tx1"/>
              </a:solidFill>
              <a:latin typeface="黑体" panose="02010609060101010101" pitchFamily="49" charset="-122"/>
              <a:ea typeface="黑体" panose="02010609060101010101" pitchFamily="49" charset="-122"/>
              <a:cs typeface="Gulim" charset="0"/>
            </a:endParaRPr>
          </a:p>
        </p:txBody>
      </p:sp>
      <p:sp>
        <p:nvSpPr>
          <p:cNvPr id="21" name="MH_Number_2">
            <a:hlinkClick r:id="rId18" action="ppaction://hlinksldjump"/>
          </p:cNvPr>
          <p:cNvSpPr/>
          <p:nvPr>
            <p:custDataLst>
              <p:tags r:id="rId11"/>
            </p:custDataLst>
          </p:nvPr>
        </p:nvSpPr>
        <p:spPr>
          <a:xfrm>
            <a:off x="3132983" y="2808038"/>
            <a:ext cx="430905" cy="373961"/>
          </a:xfrm>
          <a:prstGeom prst="roundRect">
            <a:avLst>
              <a:gd name="adj" fmla="val 761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sz="2100" b="1" dirty="0" smtClean="0">
                <a:solidFill>
                  <a:srgbClr val="FFFFFF"/>
                </a:solidFill>
                <a:ea typeface="华文中宋" panose="02010600040101010101" pitchFamily="2" charset="-122"/>
                <a:cs typeface="Times New Roman" panose="02020603050405020304" pitchFamily="18" charset="0"/>
              </a:rPr>
              <a:t>04</a:t>
            </a:r>
            <a:endParaRPr lang="zh-CN" altLang="en-US" sz="2100" b="1" dirty="0">
              <a:solidFill>
                <a:srgbClr val="FFFFFF"/>
              </a:solidFill>
              <a:ea typeface="华文中宋" panose="02010600040101010101" pitchFamily="2" charset="-122"/>
              <a:cs typeface="Times New Roman" panose="02020603050405020304" pitchFamily="18" charset="0"/>
            </a:endParaRPr>
          </a:p>
        </p:txBody>
      </p:sp>
      <p:sp>
        <p:nvSpPr>
          <p:cNvPr id="26" name="MH_Number_1">
            <a:hlinkClick r:id="rId17" action="ppaction://hlinksldjump"/>
          </p:cNvPr>
          <p:cNvSpPr/>
          <p:nvPr>
            <p:custDataLst>
              <p:tags r:id="rId12"/>
            </p:custDataLst>
          </p:nvPr>
        </p:nvSpPr>
        <p:spPr>
          <a:xfrm>
            <a:off x="3132983" y="3430238"/>
            <a:ext cx="430905" cy="373961"/>
          </a:xfrm>
          <a:prstGeom prst="roundRect">
            <a:avLst>
              <a:gd name="adj" fmla="val 761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sz="2100" b="1" dirty="0" smtClean="0">
                <a:solidFill>
                  <a:srgbClr val="FFFFFF"/>
                </a:solidFill>
                <a:ea typeface="华文中宋" panose="02010600040101010101" pitchFamily="2" charset="-122"/>
                <a:cs typeface="Times New Roman" panose="02020603050405020304" pitchFamily="18" charset="0"/>
              </a:rPr>
              <a:t>05</a:t>
            </a:r>
            <a:endParaRPr lang="zh-CN" altLang="en-US" sz="2100" b="1" dirty="0">
              <a:solidFill>
                <a:srgbClr val="FFFFFF"/>
              </a:solidFill>
              <a:ea typeface="华文中宋" panose="02010600040101010101" pitchFamily="2" charset="-122"/>
              <a:cs typeface="Times New Roman" panose="02020603050405020304" pitchFamily="18" charset="0"/>
            </a:endParaRPr>
          </a:p>
        </p:txBody>
      </p:sp>
      <p:sp>
        <p:nvSpPr>
          <p:cNvPr id="27" name="MH_Entry_1">
            <a:hlinkClick r:id="rId17" action="ppaction://hlinksldjump"/>
          </p:cNvPr>
          <p:cNvSpPr/>
          <p:nvPr>
            <p:custDataLst>
              <p:tags r:id="rId13"/>
            </p:custDataLst>
          </p:nvPr>
        </p:nvSpPr>
        <p:spPr>
          <a:xfrm>
            <a:off x="3635896" y="3430238"/>
            <a:ext cx="3478318" cy="373961"/>
          </a:xfrm>
          <a:prstGeom prst="roundRect">
            <a:avLst>
              <a:gd name="adj" fmla="val 9124"/>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fontScale="92500" lnSpcReduction="10000"/>
          </a:bodyPr>
          <a:lstStyle/>
          <a:p>
            <a:pPr eaLnBrk="1" latinLnBrk="1" hangingPunct="1"/>
            <a:r>
              <a:rPr kumimoji="1" lang="zh-CN" altLang="en-US" sz="2000" dirty="0" smtClean="0">
                <a:solidFill>
                  <a:schemeClr val="tx1"/>
                </a:solidFill>
                <a:latin typeface="黑体" panose="02010609060101010101" pitchFamily="49" charset="-122"/>
                <a:ea typeface="黑体" panose="02010609060101010101" pitchFamily="49" charset="-122"/>
                <a:cs typeface="Gulim" charset="0"/>
              </a:rPr>
              <a:t>基于项目学习的教学策略</a:t>
            </a:r>
            <a:endParaRPr kumimoji="1" lang="en-US" altLang="ko-KR" sz="2000" dirty="0">
              <a:solidFill>
                <a:schemeClr val="tx1"/>
              </a:solidFill>
              <a:latin typeface="黑体" panose="02010609060101010101" pitchFamily="49" charset="-122"/>
              <a:ea typeface="黑体" panose="02010609060101010101" pitchFamily="49" charset="-122"/>
              <a:cs typeface="Gulim" charset="0"/>
            </a:endParaRPr>
          </a:p>
        </p:txBody>
      </p:sp>
      <p:sp>
        <p:nvSpPr>
          <p:cNvPr id="28" name="MH_Entry_2">
            <a:hlinkClick r:id="rId18" action="ppaction://hlinksldjump"/>
          </p:cNvPr>
          <p:cNvSpPr/>
          <p:nvPr>
            <p:custDataLst>
              <p:tags r:id="rId14"/>
            </p:custDataLst>
          </p:nvPr>
        </p:nvSpPr>
        <p:spPr>
          <a:xfrm>
            <a:off x="3635896" y="4052438"/>
            <a:ext cx="3478318" cy="373961"/>
          </a:xfrm>
          <a:prstGeom prst="roundRect">
            <a:avLst>
              <a:gd name="adj" fmla="val 9124"/>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eaLnBrk="1" latinLnBrk="1" hangingPunct="1"/>
            <a:r>
              <a:rPr kumimoji="1" lang="zh-CN" altLang="en-US" sz="2000" dirty="0">
                <a:solidFill>
                  <a:schemeClr val="tx1"/>
                </a:solidFill>
                <a:latin typeface="黑体" panose="02010609060101010101" pitchFamily="49" charset="-122"/>
                <a:ea typeface="黑体" panose="02010609060101010101" pitchFamily="49" charset="-122"/>
                <a:cs typeface="Gulim" charset="0"/>
              </a:rPr>
              <a:t>基于项目学习案例分析</a:t>
            </a:r>
            <a:endParaRPr kumimoji="1" lang="en-US" altLang="ko-KR" sz="2000" dirty="0">
              <a:solidFill>
                <a:schemeClr val="tx1"/>
              </a:solidFill>
              <a:latin typeface="黑体" panose="02010609060101010101" pitchFamily="49" charset="-122"/>
              <a:ea typeface="黑体" panose="02010609060101010101" pitchFamily="49" charset="-122"/>
              <a:cs typeface="Gulim" charset="0"/>
            </a:endParaRPr>
          </a:p>
        </p:txBody>
      </p:sp>
      <p:sp>
        <p:nvSpPr>
          <p:cNvPr id="29" name="MH_Number_2">
            <a:hlinkClick r:id="rId18" action="ppaction://hlinksldjump"/>
          </p:cNvPr>
          <p:cNvSpPr/>
          <p:nvPr>
            <p:custDataLst>
              <p:tags r:id="rId15"/>
            </p:custDataLst>
          </p:nvPr>
        </p:nvSpPr>
        <p:spPr>
          <a:xfrm>
            <a:off x="3132983" y="4052438"/>
            <a:ext cx="430905" cy="373961"/>
          </a:xfrm>
          <a:prstGeom prst="roundRect">
            <a:avLst>
              <a:gd name="adj" fmla="val 761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sz="2100" b="1" dirty="0" smtClean="0">
                <a:solidFill>
                  <a:srgbClr val="FFFFFF"/>
                </a:solidFill>
                <a:ea typeface="华文中宋" panose="02010600040101010101" pitchFamily="2" charset="-122"/>
                <a:cs typeface="Times New Roman" panose="02020603050405020304" pitchFamily="18" charset="0"/>
              </a:rPr>
              <a:t>06</a:t>
            </a:r>
            <a:endParaRPr lang="zh-CN" altLang="en-US" sz="2100" b="1" dirty="0">
              <a:solidFill>
                <a:srgbClr val="FFFFFF"/>
              </a:solidFill>
              <a:ea typeface="华文中宋" panose="02010600040101010101" pitchFamily="2" charset="-122"/>
              <a:cs typeface="Times New Roman" panose="02020603050405020304" pitchFamily="18" charset="0"/>
            </a:endParaRPr>
          </a:p>
        </p:txBody>
      </p:sp>
    </p:spTree>
    <p:custDataLst>
      <p:tags r:id="rId1"/>
    </p:custDataLst>
    <p:extLst>
      <p:ext uri="{BB962C8B-B14F-4D97-AF65-F5344CB8AC3E}">
        <p14:creationId xmlns:p14="http://schemas.microsoft.com/office/powerpoint/2010/main" val="3526368783"/>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503362" y="1059582"/>
            <a:ext cx="7848352" cy="2790476"/>
          </a:xfrm>
        </p:spPr>
        <p:txBody>
          <a:bodyPr/>
          <a:lstStyle/>
          <a:p>
            <a:pPr algn="just">
              <a:lnSpc>
                <a:spcPct val="114000"/>
              </a:lnSpc>
              <a:spcBef>
                <a:spcPts val="1800"/>
              </a:spcBef>
            </a:pPr>
            <a:r>
              <a:rPr kumimoji="1" lang="zh-CN" altLang="en-US" sz="2300" b="0" dirty="0">
                <a:latin typeface="楷体" panose="02010609060101010101" pitchFamily="49" charset="-122"/>
                <a:ea typeface="楷体" panose="02010609060101010101" pitchFamily="49" charset="-122"/>
              </a:rPr>
              <a:t>在基于项目的学习实施过程中，教师从学生的兴趣和需要出发</a:t>
            </a:r>
            <a:r>
              <a:rPr kumimoji="1" lang="zh-CN" altLang="zh-CN" sz="2300" b="0" dirty="0">
                <a:latin typeface="楷体" panose="02010609060101010101" pitchFamily="49" charset="-122"/>
                <a:ea typeface="楷体" panose="02010609060101010101" pitchFamily="49" charset="-122"/>
              </a:rPr>
              <a:t>，</a:t>
            </a:r>
            <a:r>
              <a:rPr kumimoji="1" lang="zh-CN" altLang="en-US" sz="2300" b="0" dirty="0">
                <a:latin typeface="楷体" panose="02010609060101010101" pitchFamily="49" charset="-122"/>
                <a:ea typeface="楷体" panose="02010609060101010101" pitchFamily="49" charset="-122"/>
              </a:rPr>
              <a:t>设计出学生能力范围内的有利于激发学生探究欲望的有一定难度的项目来引起学生感知知识</a:t>
            </a:r>
            <a:r>
              <a:rPr kumimoji="1" lang="zh-CN" altLang="en-US" sz="2300" b="0" dirty="0" smtClean="0">
                <a:latin typeface="楷体" panose="02010609060101010101" pitchFamily="49" charset="-122"/>
                <a:ea typeface="楷体" panose="02010609060101010101" pitchFamily="49" charset="-122"/>
              </a:rPr>
              <a:t>、操作技能</a:t>
            </a:r>
            <a:r>
              <a:rPr kumimoji="1" lang="zh-CN" altLang="en-US" sz="2300" b="0" dirty="0">
                <a:latin typeface="楷体" panose="02010609060101010101" pitchFamily="49" charset="-122"/>
                <a:ea typeface="楷体" panose="02010609060101010101" pitchFamily="49" charset="-122"/>
              </a:rPr>
              <a:t>，并将其应用于学生的学习和生活中</a:t>
            </a:r>
            <a:r>
              <a:rPr kumimoji="1" lang="zh-CN" altLang="en-US" sz="2300" b="0" dirty="0" smtClean="0">
                <a:latin typeface="楷体" panose="02010609060101010101" pitchFamily="49" charset="-122"/>
                <a:ea typeface="楷体" panose="02010609060101010101" pitchFamily="49" charset="-122"/>
              </a:rPr>
              <a:t>。</a:t>
            </a:r>
            <a:endParaRPr kumimoji="1" lang="en-US" altLang="zh-CN" sz="2300" b="0" dirty="0">
              <a:latin typeface="楷体" panose="02010609060101010101" pitchFamily="49" charset="-122"/>
              <a:ea typeface="楷体" panose="02010609060101010101" pitchFamily="49" charset="-122"/>
            </a:endParaRPr>
          </a:p>
          <a:p>
            <a:pPr algn="just">
              <a:lnSpc>
                <a:spcPct val="114000"/>
              </a:lnSpc>
              <a:spcBef>
                <a:spcPts val="1800"/>
              </a:spcBef>
            </a:pPr>
            <a:r>
              <a:rPr kumimoji="1" lang="zh-CN" altLang="en-US" sz="2300" b="0" dirty="0">
                <a:latin typeface="楷体" panose="02010609060101010101" pitchFamily="49" charset="-122"/>
                <a:ea typeface="楷体" panose="02010609060101010101" pitchFamily="49" charset="-122"/>
              </a:rPr>
              <a:t>项目学习把学生放在“做</a:t>
            </a:r>
            <a:r>
              <a:rPr kumimoji="1" lang="zh-CN" altLang="en-US" sz="2300" b="0" dirty="0" smtClean="0">
                <a:latin typeface="楷体" panose="02010609060101010101" pitchFamily="49" charset="-122"/>
                <a:ea typeface="楷体" panose="02010609060101010101" pitchFamily="49" charset="-122"/>
              </a:rPr>
              <a:t>”中学</a:t>
            </a:r>
            <a:r>
              <a:rPr kumimoji="1" lang="zh-CN" altLang="en-US" sz="2300" b="0" dirty="0">
                <a:latin typeface="楷体" panose="02010609060101010101" pitchFamily="49" charset="-122"/>
                <a:ea typeface="楷体" panose="02010609060101010101" pitchFamily="49" charset="-122"/>
              </a:rPr>
              <a:t>，在做中培养自主学习、发现学习和协作学习</a:t>
            </a:r>
            <a:r>
              <a:rPr kumimoji="1" lang="zh-CN" altLang="en-US" sz="2300" b="0" dirty="0" smtClean="0">
                <a:latin typeface="楷体" panose="02010609060101010101" pitchFamily="49" charset="-122"/>
                <a:ea typeface="楷体" panose="02010609060101010101" pitchFamily="49" charset="-122"/>
              </a:rPr>
              <a:t>的能力。</a:t>
            </a:r>
            <a:endParaRPr kumimoji="1" lang="zh-CN" altLang="en-US" sz="2300" b="0" dirty="0">
              <a:latin typeface="楷体" panose="02010609060101010101" pitchFamily="49" charset="-122"/>
              <a:ea typeface="楷体" panose="02010609060101010101" pitchFamily="49" charset="-122"/>
            </a:endParaRPr>
          </a:p>
          <a:p>
            <a:pPr>
              <a:lnSpc>
                <a:spcPct val="114000"/>
              </a:lnSpc>
              <a:spcBef>
                <a:spcPts val="1800"/>
              </a:spcBef>
            </a:pPr>
            <a:endParaRPr kumimoji="1" lang="zh-CN" altLang="en-US" sz="2300" dirty="0"/>
          </a:p>
        </p:txBody>
      </p:sp>
      <p:sp>
        <p:nvSpPr>
          <p:cNvPr id="6" name="标题 1"/>
          <p:cNvSpPr>
            <a:spLocks noGrp="1"/>
          </p:cNvSpPr>
          <p:nvPr>
            <p:ph type="title"/>
          </p:nvPr>
        </p:nvSpPr>
        <p:spPr>
          <a:xfrm>
            <a:off x="611188" y="86916"/>
            <a:ext cx="7632700" cy="457200"/>
          </a:xfrm>
        </p:spPr>
        <p:txBody>
          <a:bodyPr/>
          <a:lstStyle/>
          <a:p>
            <a:r>
              <a:rPr kumimoji="1" lang="zh-CN" altLang="en-US" sz="3600" dirty="0">
                <a:latin typeface="黑体" panose="02010609060101010101" pitchFamily="49" charset="-122"/>
                <a:ea typeface="黑体" panose="02010609060101010101" pitchFamily="49" charset="-122"/>
              </a:rPr>
              <a:t>杜威的做中学理论</a:t>
            </a:r>
          </a:p>
        </p:txBody>
      </p:sp>
    </p:spTree>
    <p:extLst>
      <p:ext uri="{BB962C8B-B14F-4D97-AF65-F5344CB8AC3E}">
        <p14:creationId xmlns:p14="http://schemas.microsoft.com/office/powerpoint/2010/main" val="1048809175"/>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sz="3600" dirty="0">
                <a:latin typeface="黑体" panose="02010609060101010101" pitchFamily="49" charset="-122"/>
                <a:ea typeface="黑体" panose="02010609060101010101" pitchFamily="49" charset="-122"/>
              </a:rPr>
              <a:t>有效的项目学习的共同要素</a:t>
            </a:r>
          </a:p>
        </p:txBody>
      </p:sp>
      <p:sp>
        <p:nvSpPr>
          <p:cNvPr id="3" name="内容占位符 2"/>
          <p:cNvSpPr>
            <a:spLocks noGrp="1"/>
          </p:cNvSpPr>
          <p:nvPr>
            <p:ph idx="1"/>
          </p:nvPr>
        </p:nvSpPr>
        <p:spPr>
          <a:xfrm>
            <a:off x="1691680" y="843558"/>
            <a:ext cx="7200800" cy="3528392"/>
          </a:xfrm>
        </p:spPr>
        <p:txBody>
          <a:bodyPr/>
          <a:lstStyle/>
          <a:p>
            <a:pPr>
              <a:lnSpc>
                <a:spcPct val="150000"/>
              </a:lnSpc>
              <a:spcBef>
                <a:spcPts val="0"/>
              </a:spcBef>
              <a:buFont typeface="Arial" panose="020B0604020202020204" pitchFamily="34" charset="0"/>
              <a:buChar char="•"/>
            </a:pPr>
            <a:r>
              <a:rPr kumimoji="1" lang="zh-CN" altLang="en-US" b="0" dirty="0" smtClean="0">
                <a:latin typeface="楷体" panose="02010609060101010101" pitchFamily="49" charset="-122"/>
                <a:ea typeface="楷体" panose="02010609060101010101" pitchFamily="49" charset="-122"/>
              </a:rPr>
              <a:t>项目有评价的标准</a:t>
            </a:r>
            <a:endParaRPr kumimoji="1" lang="en-US" altLang="zh-CN" b="0" dirty="0" smtClean="0">
              <a:latin typeface="楷体" panose="02010609060101010101" pitchFamily="49" charset="-122"/>
              <a:ea typeface="楷体" panose="02010609060101010101" pitchFamily="49" charset="-122"/>
            </a:endParaRPr>
          </a:p>
          <a:p>
            <a:pPr>
              <a:lnSpc>
                <a:spcPct val="150000"/>
              </a:lnSpc>
              <a:spcBef>
                <a:spcPts val="0"/>
              </a:spcBef>
              <a:buFont typeface="Arial" panose="020B0604020202020204" pitchFamily="34" charset="0"/>
              <a:buChar char="•"/>
            </a:pPr>
            <a:r>
              <a:rPr kumimoji="1" lang="zh-CN" altLang="en-US" b="0" dirty="0" smtClean="0">
                <a:latin typeface="楷体" panose="02010609060101010101" pitchFamily="49" charset="-122"/>
                <a:ea typeface="楷体" panose="02010609060101010101" pitchFamily="49" charset="-122"/>
              </a:rPr>
              <a:t>通过项目培养学生的</a:t>
            </a:r>
            <a:r>
              <a:rPr kumimoji="1" lang="en-US" altLang="zh-CN" b="0" dirty="0" smtClean="0">
                <a:latin typeface="楷体" panose="02010609060101010101" pitchFamily="49" charset="-122"/>
                <a:ea typeface="楷体" panose="02010609060101010101" pitchFamily="49" charset="-122"/>
              </a:rPr>
              <a:t>21</a:t>
            </a:r>
            <a:r>
              <a:rPr kumimoji="1" lang="zh-CN" altLang="en-US" b="0" dirty="0" smtClean="0">
                <a:latin typeface="楷体" panose="02010609060101010101" pitchFamily="49" charset="-122"/>
                <a:ea typeface="楷体" panose="02010609060101010101" pitchFamily="49" charset="-122"/>
              </a:rPr>
              <a:t>世纪能力</a:t>
            </a:r>
            <a:endParaRPr kumimoji="1" lang="en-US" altLang="zh-CN" b="0" dirty="0" smtClean="0">
              <a:latin typeface="楷体" panose="02010609060101010101" pitchFamily="49" charset="-122"/>
              <a:ea typeface="楷体" panose="02010609060101010101" pitchFamily="49" charset="-122"/>
            </a:endParaRPr>
          </a:p>
          <a:p>
            <a:pPr>
              <a:lnSpc>
                <a:spcPct val="150000"/>
              </a:lnSpc>
              <a:spcBef>
                <a:spcPts val="0"/>
              </a:spcBef>
              <a:buFont typeface="Arial" panose="020B0604020202020204" pitchFamily="34" charset="0"/>
              <a:buChar char="•"/>
            </a:pPr>
            <a:r>
              <a:rPr kumimoji="1" lang="zh-CN" altLang="en-US" b="0" dirty="0" smtClean="0">
                <a:latin typeface="楷体" panose="02010609060101010101" pitchFamily="49" charset="-122"/>
                <a:ea typeface="楷体" panose="02010609060101010101" pitchFamily="49" charset="-122"/>
              </a:rPr>
              <a:t>项目中包含重要的问题</a:t>
            </a:r>
            <a:endParaRPr kumimoji="1" lang="en-US" altLang="zh-CN" b="0" dirty="0" smtClean="0">
              <a:latin typeface="楷体" panose="02010609060101010101" pitchFamily="49" charset="-122"/>
              <a:ea typeface="楷体" panose="02010609060101010101" pitchFamily="49" charset="-122"/>
            </a:endParaRPr>
          </a:p>
          <a:p>
            <a:pPr>
              <a:lnSpc>
                <a:spcPct val="150000"/>
              </a:lnSpc>
              <a:spcBef>
                <a:spcPts val="0"/>
              </a:spcBef>
              <a:buFont typeface="Arial" panose="020B0604020202020204" pitchFamily="34" charset="0"/>
              <a:buChar char="•"/>
            </a:pPr>
            <a:r>
              <a:rPr kumimoji="1" lang="zh-CN" altLang="en-US" b="0" dirty="0" smtClean="0">
                <a:latin typeface="楷体" panose="02010609060101010101" pitchFamily="49" charset="-122"/>
                <a:ea typeface="楷体" panose="02010609060101010101" pitchFamily="49" charset="-122"/>
              </a:rPr>
              <a:t>形成性评价伴随着项目学习</a:t>
            </a:r>
            <a:endParaRPr kumimoji="1" lang="en-US" altLang="zh-CN" b="0" dirty="0" smtClean="0">
              <a:latin typeface="楷体" panose="02010609060101010101" pitchFamily="49" charset="-122"/>
              <a:ea typeface="楷体" panose="02010609060101010101" pitchFamily="49" charset="-122"/>
            </a:endParaRPr>
          </a:p>
          <a:p>
            <a:pPr>
              <a:lnSpc>
                <a:spcPct val="150000"/>
              </a:lnSpc>
              <a:spcBef>
                <a:spcPts val="0"/>
              </a:spcBef>
              <a:buFont typeface="Arial" panose="020B0604020202020204" pitchFamily="34" charset="0"/>
              <a:buChar char="•"/>
            </a:pPr>
            <a:r>
              <a:rPr kumimoji="1" lang="zh-CN" altLang="en-US" b="0" dirty="0" smtClean="0">
                <a:latin typeface="楷体" panose="02010609060101010101" pitchFamily="49" charset="-122"/>
                <a:ea typeface="楷体" panose="02010609060101010101" pitchFamily="49" charset="-122"/>
              </a:rPr>
              <a:t>多种有效的教学策略促进学生参与到项目学习中</a:t>
            </a:r>
            <a:endParaRPr kumimoji="1" lang="en-US" altLang="zh-CN" b="0" dirty="0" smtClean="0">
              <a:latin typeface="楷体" panose="02010609060101010101" pitchFamily="49" charset="-122"/>
              <a:ea typeface="楷体" panose="02010609060101010101" pitchFamily="49" charset="-122"/>
            </a:endParaRPr>
          </a:p>
          <a:p>
            <a:pPr>
              <a:lnSpc>
                <a:spcPct val="150000"/>
              </a:lnSpc>
              <a:spcBef>
                <a:spcPts val="0"/>
              </a:spcBef>
              <a:buFont typeface="Arial" panose="020B0604020202020204" pitchFamily="34" charset="0"/>
              <a:buChar char="•"/>
            </a:pPr>
            <a:r>
              <a:rPr kumimoji="1" lang="zh-CN" altLang="en-US" b="0" dirty="0" smtClean="0">
                <a:latin typeface="楷体" panose="02010609060101010101" pitchFamily="49" charset="-122"/>
                <a:ea typeface="楷体" panose="02010609060101010101" pitchFamily="49" charset="-122"/>
              </a:rPr>
              <a:t>项目学习满足不同学生到学习需求和能力</a:t>
            </a:r>
            <a:endParaRPr kumimoji="1" lang="zh-CN" altLang="en-US" b="0" dirty="0">
              <a:latin typeface="楷体" panose="02010609060101010101" pitchFamily="49" charset="-122"/>
              <a:ea typeface="楷体" panose="02010609060101010101" pitchFamily="49" charset="-122"/>
            </a:endParaRPr>
          </a:p>
        </p:txBody>
      </p:sp>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557" y="1995686"/>
            <a:ext cx="1864643" cy="2860362"/>
          </a:xfrm>
          <a:prstGeom prst="rect">
            <a:avLst/>
          </a:prstGeom>
        </p:spPr>
      </p:pic>
    </p:spTree>
    <p:extLst>
      <p:ext uri="{BB962C8B-B14F-4D97-AF65-F5344CB8AC3E}">
        <p14:creationId xmlns:p14="http://schemas.microsoft.com/office/powerpoint/2010/main" val="4055125915"/>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sz="3600" dirty="0">
                <a:latin typeface="黑体" panose="02010609060101010101" pitchFamily="49" charset="-122"/>
                <a:ea typeface="黑体" panose="02010609060101010101" pitchFamily="49" charset="-122"/>
              </a:rPr>
              <a:t>基于项目学习中运用</a:t>
            </a:r>
            <a:r>
              <a:rPr kumimoji="1" lang="en-US" altLang="zh-CN" sz="3600" dirty="0">
                <a:latin typeface="黑体" panose="02010609060101010101" pitchFamily="49" charset="-122"/>
                <a:ea typeface="黑体" panose="02010609060101010101" pitchFamily="49" charset="-122"/>
              </a:rPr>
              <a:t>21</a:t>
            </a:r>
            <a:r>
              <a:rPr kumimoji="1" lang="zh-CN" altLang="en-US" sz="3600" dirty="0">
                <a:latin typeface="黑体" panose="02010609060101010101" pitchFamily="49" charset="-122"/>
                <a:ea typeface="黑体" panose="02010609060101010101" pitchFamily="49" charset="-122"/>
              </a:rPr>
              <a:t>世纪能力</a:t>
            </a:r>
            <a:r>
              <a:rPr kumimoji="1" lang="en-US" altLang="zh-CN" sz="3600" dirty="0">
                <a:latin typeface="黑体" panose="02010609060101010101" pitchFamily="49" charset="-122"/>
                <a:ea typeface="黑体" panose="02010609060101010101" pitchFamily="49" charset="-122"/>
              </a:rPr>
              <a:t> </a:t>
            </a:r>
            <a:endParaRPr kumimoji="1" lang="zh-CN" altLang="en-US" sz="3600" dirty="0">
              <a:latin typeface="黑体" panose="02010609060101010101" pitchFamily="49" charset="-122"/>
              <a:ea typeface="黑体" panose="02010609060101010101" pitchFamily="49" charset="-122"/>
            </a:endParaRPr>
          </a:p>
        </p:txBody>
      </p:sp>
      <p:sp>
        <p:nvSpPr>
          <p:cNvPr id="3" name="内容占位符 2"/>
          <p:cNvSpPr>
            <a:spLocks noGrp="1"/>
          </p:cNvSpPr>
          <p:nvPr>
            <p:ph idx="1"/>
          </p:nvPr>
        </p:nvSpPr>
        <p:spPr>
          <a:xfrm>
            <a:off x="1187624" y="987574"/>
            <a:ext cx="6480720" cy="3240360"/>
          </a:xfrm>
        </p:spPr>
        <p:txBody>
          <a:bodyPr/>
          <a:lstStyle/>
          <a:p>
            <a:pPr marL="0" indent="0">
              <a:lnSpc>
                <a:spcPct val="150000"/>
              </a:lnSpc>
              <a:buNone/>
            </a:pPr>
            <a:r>
              <a:rPr kumimoji="1" lang="zh-CN" altLang="en-US" dirty="0" smtClean="0">
                <a:latin typeface="黑体" panose="02010609060101010101" pitchFamily="49" charset="-122"/>
                <a:ea typeface="黑体" panose="02010609060101010101" pitchFamily="49" charset="-122"/>
              </a:rPr>
              <a:t>运用</a:t>
            </a:r>
            <a:r>
              <a:rPr kumimoji="1" lang="en-US" altLang="zh-CN" dirty="0" smtClean="0">
                <a:latin typeface="黑体" panose="02010609060101010101" pitchFamily="49" charset="-122"/>
                <a:ea typeface="黑体" panose="02010609060101010101" pitchFamily="49" charset="-122"/>
              </a:rPr>
              <a:t>21</a:t>
            </a:r>
            <a:r>
              <a:rPr kumimoji="1" lang="zh-CN" altLang="en-US" dirty="0" smtClean="0">
                <a:latin typeface="黑体" panose="02010609060101010101" pitchFamily="49" charset="-122"/>
                <a:ea typeface="黑体" panose="02010609060101010101" pitchFamily="49" charset="-122"/>
              </a:rPr>
              <a:t>世纪能力，学生将能够</a:t>
            </a:r>
            <a:endParaRPr kumimoji="1" lang="en-US" altLang="zh-CN" dirty="0" smtClean="0">
              <a:latin typeface="黑体" panose="02010609060101010101" pitchFamily="49" charset="-122"/>
              <a:ea typeface="黑体" panose="02010609060101010101" pitchFamily="49" charset="-122"/>
            </a:endParaRPr>
          </a:p>
          <a:p>
            <a:pPr>
              <a:lnSpc>
                <a:spcPct val="150000"/>
              </a:lnSpc>
              <a:buFont typeface="Wingdings" panose="05000000000000000000" pitchFamily="2" charset="2"/>
              <a:buChar char="ü"/>
            </a:pPr>
            <a:r>
              <a:rPr kumimoji="1" lang="zh-CN" altLang="en-US" dirty="0" smtClean="0">
                <a:latin typeface="楷体" panose="02010609060101010101" pitchFamily="49" charset="-122"/>
                <a:ea typeface="楷体" panose="02010609060101010101" pitchFamily="49" charset="-122"/>
              </a:rPr>
              <a:t>批判性地阅读</a:t>
            </a:r>
            <a:endParaRPr kumimoji="1" lang="en-US" altLang="zh-CN" dirty="0">
              <a:latin typeface="楷体" panose="02010609060101010101" pitchFamily="49" charset="-122"/>
              <a:ea typeface="楷体" panose="02010609060101010101" pitchFamily="49" charset="-122"/>
            </a:endParaRPr>
          </a:p>
          <a:p>
            <a:pPr>
              <a:lnSpc>
                <a:spcPct val="150000"/>
              </a:lnSpc>
              <a:buFont typeface="Wingdings" panose="05000000000000000000" pitchFamily="2" charset="2"/>
              <a:buChar char="ü"/>
            </a:pPr>
            <a:r>
              <a:rPr kumimoji="1" lang="zh-CN" altLang="en-US" dirty="0" smtClean="0">
                <a:latin typeface="楷体" panose="02010609060101010101" pitchFamily="49" charset="-122"/>
                <a:ea typeface="楷体" panose="02010609060101010101" pitchFamily="49" charset="-122"/>
              </a:rPr>
              <a:t>说服性地写作</a:t>
            </a:r>
            <a:endParaRPr kumimoji="1" lang="en-US" altLang="zh-CN" dirty="0" smtClean="0">
              <a:latin typeface="楷体" panose="02010609060101010101" pitchFamily="49" charset="-122"/>
              <a:ea typeface="楷体" panose="02010609060101010101" pitchFamily="49" charset="-122"/>
            </a:endParaRPr>
          </a:p>
          <a:p>
            <a:pPr>
              <a:lnSpc>
                <a:spcPct val="150000"/>
              </a:lnSpc>
              <a:buFont typeface="Wingdings" panose="05000000000000000000" pitchFamily="2" charset="2"/>
              <a:buChar char="ü"/>
            </a:pPr>
            <a:r>
              <a:rPr kumimoji="1" lang="zh-CN" altLang="en-US" dirty="0" smtClean="0">
                <a:latin typeface="楷体" panose="02010609060101010101" pitchFamily="49" charset="-122"/>
                <a:ea typeface="楷体" panose="02010609060101010101" pitchFamily="49" charset="-122"/>
              </a:rPr>
              <a:t>有效地协作学习</a:t>
            </a:r>
            <a:endParaRPr kumimoji="1" lang="en-US" altLang="zh-CN" dirty="0" smtClean="0">
              <a:latin typeface="楷体" panose="02010609060101010101" pitchFamily="49" charset="-122"/>
              <a:ea typeface="楷体" panose="02010609060101010101" pitchFamily="49" charset="-122"/>
            </a:endParaRPr>
          </a:p>
          <a:p>
            <a:pPr>
              <a:lnSpc>
                <a:spcPct val="150000"/>
              </a:lnSpc>
              <a:buFont typeface="Wingdings" panose="05000000000000000000" pitchFamily="2" charset="2"/>
              <a:buChar char="ü"/>
            </a:pPr>
            <a:r>
              <a:rPr kumimoji="1" lang="zh-CN" altLang="en-US" dirty="0" smtClean="0">
                <a:latin typeface="楷体" panose="02010609060101010101" pitchFamily="49" charset="-122"/>
                <a:ea typeface="楷体" panose="02010609060101010101" pitchFamily="49" charset="-122"/>
              </a:rPr>
              <a:t>创造性地思维</a:t>
            </a:r>
            <a:endParaRPr kumimoji="1" lang="en-US" altLang="zh-CN" dirty="0" smtClean="0">
              <a:latin typeface="楷体" panose="02010609060101010101" pitchFamily="49" charset="-122"/>
              <a:ea typeface="楷体" panose="02010609060101010101" pitchFamily="49" charset="-122"/>
            </a:endParaRPr>
          </a:p>
        </p:txBody>
      </p:sp>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84168" y="1203598"/>
            <a:ext cx="1767853" cy="3331104"/>
          </a:xfrm>
          <a:prstGeom prst="rect">
            <a:avLst/>
          </a:prstGeom>
        </p:spPr>
      </p:pic>
    </p:spTree>
    <p:extLst>
      <p:ext uri="{BB962C8B-B14F-4D97-AF65-F5344CB8AC3E}">
        <p14:creationId xmlns:p14="http://schemas.microsoft.com/office/powerpoint/2010/main" val="2150684977"/>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sz="3600" dirty="0">
                <a:latin typeface="黑体" panose="02010609060101010101" pitchFamily="49" charset="-122"/>
                <a:ea typeface="黑体" panose="02010609060101010101" pitchFamily="49" charset="-122"/>
              </a:rPr>
              <a:t>基于项目学习中运用</a:t>
            </a:r>
            <a:r>
              <a:rPr kumimoji="1" lang="en-US" altLang="zh-CN" sz="3600" dirty="0">
                <a:latin typeface="黑体" panose="02010609060101010101" pitchFamily="49" charset="-122"/>
                <a:ea typeface="黑体" panose="02010609060101010101" pitchFamily="49" charset="-122"/>
              </a:rPr>
              <a:t>21</a:t>
            </a:r>
            <a:r>
              <a:rPr kumimoji="1" lang="zh-CN" altLang="en-US" sz="3600" dirty="0">
                <a:latin typeface="黑体" panose="02010609060101010101" pitchFamily="49" charset="-122"/>
                <a:ea typeface="黑体" panose="02010609060101010101" pitchFamily="49" charset="-122"/>
              </a:rPr>
              <a:t>世纪能力</a:t>
            </a:r>
            <a:r>
              <a:rPr kumimoji="1" lang="en-US" altLang="zh-CN" sz="3600" dirty="0">
                <a:latin typeface="黑体" panose="02010609060101010101" pitchFamily="49" charset="-122"/>
                <a:ea typeface="黑体" panose="02010609060101010101" pitchFamily="49" charset="-122"/>
              </a:rPr>
              <a:t> </a:t>
            </a:r>
            <a:endParaRPr kumimoji="1" lang="zh-CN" altLang="en-US" sz="3600" dirty="0">
              <a:latin typeface="黑体" panose="02010609060101010101" pitchFamily="49" charset="-122"/>
              <a:ea typeface="黑体" panose="02010609060101010101" pitchFamily="49" charset="-122"/>
            </a:endParaRPr>
          </a:p>
        </p:txBody>
      </p:sp>
      <p:sp>
        <p:nvSpPr>
          <p:cNvPr id="3" name="内容占位符 2"/>
          <p:cNvSpPr>
            <a:spLocks noGrp="1"/>
          </p:cNvSpPr>
          <p:nvPr>
            <p:ph idx="1"/>
          </p:nvPr>
        </p:nvSpPr>
        <p:spPr>
          <a:xfrm>
            <a:off x="1187624" y="987574"/>
            <a:ext cx="5472608" cy="3240360"/>
          </a:xfrm>
        </p:spPr>
        <p:txBody>
          <a:bodyPr/>
          <a:lstStyle/>
          <a:p>
            <a:pPr marL="0" indent="0">
              <a:lnSpc>
                <a:spcPct val="150000"/>
              </a:lnSpc>
              <a:buNone/>
            </a:pPr>
            <a:r>
              <a:rPr kumimoji="1" lang="zh-CN" altLang="en-US" dirty="0" smtClean="0">
                <a:latin typeface="黑体" panose="02010609060101010101" pitchFamily="49" charset="-122"/>
                <a:ea typeface="黑体" panose="02010609060101010101" pitchFamily="49" charset="-122"/>
              </a:rPr>
              <a:t>运用</a:t>
            </a:r>
            <a:r>
              <a:rPr kumimoji="1" lang="en-US" altLang="zh-CN" dirty="0" smtClean="0">
                <a:latin typeface="黑体" panose="02010609060101010101" pitchFamily="49" charset="-122"/>
                <a:ea typeface="黑体" panose="02010609060101010101" pitchFamily="49" charset="-122"/>
              </a:rPr>
              <a:t>21</a:t>
            </a:r>
            <a:r>
              <a:rPr kumimoji="1" lang="zh-CN" altLang="en-US" dirty="0" smtClean="0">
                <a:latin typeface="黑体" panose="02010609060101010101" pitchFamily="49" charset="-122"/>
                <a:ea typeface="黑体" panose="02010609060101010101" pitchFamily="49" charset="-122"/>
              </a:rPr>
              <a:t>世纪能力，学生将能能够</a:t>
            </a:r>
            <a:endParaRPr kumimoji="1" lang="en-US" altLang="zh-CN" dirty="0" smtClean="0">
              <a:latin typeface="黑体" panose="02010609060101010101" pitchFamily="49" charset="-122"/>
              <a:ea typeface="黑体" panose="02010609060101010101" pitchFamily="49" charset="-122"/>
            </a:endParaRPr>
          </a:p>
          <a:p>
            <a:pPr>
              <a:lnSpc>
                <a:spcPct val="150000"/>
              </a:lnSpc>
              <a:buFont typeface="Wingdings" panose="05000000000000000000" pitchFamily="2" charset="2"/>
              <a:buChar char="ü"/>
            </a:pPr>
            <a:r>
              <a:rPr kumimoji="1" lang="zh-CN" altLang="en-US" dirty="0">
                <a:latin typeface="楷体" panose="02010609060101010101" pitchFamily="49" charset="-122"/>
                <a:ea typeface="楷体" panose="02010609060101010101" pitchFamily="49" charset="-122"/>
              </a:rPr>
              <a:t>解决复杂的问题</a:t>
            </a:r>
          </a:p>
          <a:p>
            <a:pPr>
              <a:lnSpc>
                <a:spcPct val="150000"/>
              </a:lnSpc>
              <a:buFont typeface="Wingdings" panose="05000000000000000000" pitchFamily="2" charset="2"/>
              <a:buChar char="ü"/>
            </a:pPr>
            <a:r>
              <a:rPr kumimoji="1" lang="zh-CN" altLang="en-US" dirty="0">
                <a:latin typeface="楷体" panose="02010609060101010101" pitchFamily="49" charset="-122"/>
                <a:ea typeface="楷体" panose="02010609060101010101" pitchFamily="49" charset="-122"/>
              </a:rPr>
              <a:t>有效处理</a:t>
            </a:r>
            <a:r>
              <a:rPr kumimoji="1" lang="zh-CN" altLang="en-US" dirty="0" smtClean="0">
                <a:latin typeface="楷体" panose="02010609060101010101" pitchFamily="49" charset="-122"/>
                <a:ea typeface="楷体" panose="02010609060101010101" pitchFamily="49" charset="-122"/>
              </a:rPr>
              <a:t>信息</a:t>
            </a:r>
            <a:endParaRPr kumimoji="1" lang="en-US" altLang="zh-CN" dirty="0" smtClean="0">
              <a:latin typeface="楷体" panose="02010609060101010101" pitchFamily="49" charset="-122"/>
              <a:ea typeface="楷体" panose="02010609060101010101" pitchFamily="49" charset="-122"/>
            </a:endParaRPr>
          </a:p>
          <a:p>
            <a:pPr lvl="1">
              <a:lnSpc>
                <a:spcPct val="130000"/>
              </a:lnSpc>
              <a:spcBef>
                <a:spcPts val="0"/>
              </a:spcBef>
              <a:buFont typeface="Wingdings" charset="2"/>
              <a:buChar char="Ø"/>
            </a:pPr>
            <a:r>
              <a:rPr kumimoji="1" lang="zh-CN" altLang="en-US" dirty="0">
                <a:solidFill>
                  <a:schemeClr val="accent1"/>
                </a:solidFill>
                <a:latin typeface="楷体" panose="02010609060101010101" pitchFamily="49" charset="-122"/>
                <a:ea typeface="楷体" panose="02010609060101010101" pitchFamily="49" charset="-122"/>
              </a:rPr>
              <a:t>使用数字技术</a:t>
            </a:r>
            <a:endParaRPr kumimoji="1" lang="en-US" altLang="zh-CN" dirty="0">
              <a:solidFill>
                <a:schemeClr val="accent1"/>
              </a:solidFill>
              <a:latin typeface="楷体" panose="02010609060101010101" pitchFamily="49" charset="-122"/>
              <a:ea typeface="楷体" panose="02010609060101010101" pitchFamily="49" charset="-122"/>
            </a:endParaRPr>
          </a:p>
          <a:p>
            <a:pPr lvl="1">
              <a:lnSpc>
                <a:spcPct val="130000"/>
              </a:lnSpc>
              <a:spcBef>
                <a:spcPts val="0"/>
              </a:spcBef>
              <a:buFont typeface="Wingdings" charset="2"/>
              <a:buChar char="Ø"/>
            </a:pPr>
            <a:r>
              <a:rPr kumimoji="1" lang="zh-CN" altLang="en-US" dirty="0" smtClean="0">
                <a:solidFill>
                  <a:schemeClr val="accent1"/>
                </a:solidFill>
                <a:latin typeface="楷体" panose="02010609060101010101" pitchFamily="49" charset="-122"/>
                <a:ea typeface="楷体" panose="02010609060101010101" pitchFamily="49" charset="-122"/>
              </a:rPr>
              <a:t>使用</a:t>
            </a:r>
            <a:r>
              <a:rPr kumimoji="1" lang="zh-CN" altLang="en-US" dirty="0">
                <a:solidFill>
                  <a:schemeClr val="accent1"/>
                </a:solidFill>
                <a:latin typeface="楷体" panose="02010609060101010101" pitchFamily="49" charset="-122"/>
                <a:ea typeface="楷体" panose="02010609060101010101" pitchFamily="49" charset="-122"/>
              </a:rPr>
              <a:t>交流工具</a:t>
            </a:r>
          </a:p>
          <a:p>
            <a:pPr>
              <a:lnSpc>
                <a:spcPct val="150000"/>
              </a:lnSpc>
              <a:buFont typeface="Wingdings" panose="05000000000000000000" pitchFamily="2" charset="2"/>
              <a:buChar char="ü"/>
            </a:pPr>
            <a:endParaRPr kumimoji="1" lang="zh-CN" altLang="en-US" dirty="0">
              <a:latin typeface="楷体" panose="02010609060101010101" pitchFamily="49" charset="-122"/>
              <a:ea typeface="楷体" panose="02010609060101010101" pitchFamily="49" charset="-122"/>
            </a:endParaRPr>
          </a:p>
        </p:txBody>
      </p:sp>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84168" y="1203598"/>
            <a:ext cx="1767853" cy="3331104"/>
          </a:xfrm>
          <a:prstGeom prst="rect">
            <a:avLst/>
          </a:prstGeom>
        </p:spPr>
      </p:pic>
    </p:spTree>
    <p:extLst>
      <p:ext uri="{BB962C8B-B14F-4D97-AF65-F5344CB8AC3E}">
        <p14:creationId xmlns:p14="http://schemas.microsoft.com/office/powerpoint/2010/main" val="1998205161"/>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sz="3600" dirty="0">
                <a:latin typeface="黑体" panose="02010609060101010101" pitchFamily="49" charset="-122"/>
                <a:ea typeface="黑体" panose="02010609060101010101" pitchFamily="49" charset="-122"/>
              </a:rPr>
              <a:t>基于项目学习的特征</a:t>
            </a:r>
          </a:p>
        </p:txBody>
      </p:sp>
      <p:sp>
        <p:nvSpPr>
          <p:cNvPr id="3" name="内容占位符 2"/>
          <p:cNvSpPr>
            <a:spLocks noGrp="1"/>
          </p:cNvSpPr>
          <p:nvPr>
            <p:ph idx="1"/>
          </p:nvPr>
        </p:nvSpPr>
        <p:spPr>
          <a:xfrm>
            <a:off x="1985765" y="929287"/>
            <a:ext cx="4608512" cy="3456384"/>
          </a:xfrm>
        </p:spPr>
        <p:txBody>
          <a:bodyPr/>
          <a:lstStyle/>
          <a:p>
            <a:pPr>
              <a:lnSpc>
                <a:spcPct val="150000"/>
              </a:lnSpc>
              <a:buFont typeface="Arial" panose="020B0604020202020204" pitchFamily="34" charset="0"/>
              <a:buChar char="•"/>
            </a:pPr>
            <a:r>
              <a:rPr kumimoji="1" lang="zh-CN" altLang="en-US" sz="2600" b="0" dirty="0">
                <a:latin typeface="楷体" panose="02010609060101010101" pitchFamily="49" charset="-122"/>
                <a:ea typeface="楷体" panose="02010609060101010101" pitchFamily="49" charset="-122"/>
              </a:rPr>
              <a:t>学习情境具体、</a:t>
            </a:r>
            <a:r>
              <a:rPr kumimoji="1" lang="zh-CN" altLang="en-US" sz="2600" b="0" dirty="0" smtClean="0">
                <a:latin typeface="楷体" panose="02010609060101010101" pitchFamily="49" charset="-122"/>
                <a:ea typeface="楷体" panose="02010609060101010101" pitchFamily="49" charset="-122"/>
              </a:rPr>
              <a:t>真实</a:t>
            </a:r>
            <a:endParaRPr kumimoji="1" lang="en-US" altLang="zh-CN" sz="2600" b="0" dirty="0" smtClean="0">
              <a:latin typeface="楷体" panose="02010609060101010101" pitchFamily="49" charset="-122"/>
              <a:ea typeface="楷体" panose="02010609060101010101" pitchFamily="49" charset="-122"/>
            </a:endParaRPr>
          </a:p>
          <a:p>
            <a:pPr>
              <a:lnSpc>
                <a:spcPct val="150000"/>
              </a:lnSpc>
              <a:buFont typeface="Arial" panose="020B0604020202020204" pitchFamily="34" charset="0"/>
              <a:buChar char="•"/>
            </a:pPr>
            <a:r>
              <a:rPr kumimoji="1" lang="zh-CN" altLang="en-US" sz="2600" b="0" dirty="0">
                <a:latin typeface="楷体" panose="02010609060101010101" pitchFamily="49" charset="-122"/>
                <a:ea typeface="楷体" panose="02010609060101010101" pitchFamily="49" charset="-122"/>
              </a:rPr>
              <a:t>学习内容开放、</a:t>
            </a:r>
            <a:r>
              <a:rPr kumimoji="1" lang="zh-CN" altLang="en-US" sz="2600" b="0" dirty="0" smtClean="0">
                <a:latin typeface="楷体" panose="02010609060101010101" pitchFamily="49" charset="-122"/>
                <a:ea typeface="楷体" panose="02010609060101010101" pitchFamily="49" charset="-122"/>
              </a:rPr>
              <a:t>综合</a:t>
            </a:r>
            <a:endParaRPr kumimoji="1" lang="en-US" altLang="zh-CN" sz="2600" b="0" dirty="0" smtClean="0">
              <a:latin typeface="楷体" panose="02010609060101010101" pitchFamily="49" charset="-122"/>
              <a:ea typeface="楷体" panose="02010609060101010101" pitchFamily="49" charset="-122"/>
            </a:endParaRPr>
          </a:p>
          <a:p>
            <a:pPr>
              <a:lnSpc>
                <a:spcPct val="150000"/>
              </a:lnSpc>
              <a:buFont typeface="Arial" panose="020B0604020202020204" pitchFamily="34" charset="0"/>
              <a:buChar char="•"/>
            </a:pPr>
            <a:r>
              <a:rPr kumimoji="1" lang="zh-CN" altLang="en-US" sz="2600" b="0" dirty="0" smtClean="0">
                <a:latin typeface="楷体" panose="02010609060101010101" pitchFamily="49" charset="-122"/>
                <a:ea typeface="楷体" panose="02010609060101010101" pitchFamily="49" charset="-122"/>
              </a:rPr>
              <a:t>学习途径灵活、多样</a:t>
            </a:r>
            <a:endParaRPr kumimoji="1" lang="en-US" altLang="zh-CN" sz="2600" b="0" dirty="0" smtClean="0">
              <a:latin typeface="楷体" panose="02010609060101010101" pitchFamily="49" charset="-122"/>
              <a:ea typeface="楷体" panose="02010609060101010101" pitchFamily="49" charset="-122"/>
            </a:endParaRPr>
          </a:p>
          <a:p>
            <a:pPr>
              <a:lnSpc>
                <a:spcPct val="150000"/>
              </a:lnSpc>
              <a:buFont typeface="Arial" panose="020B0604020202020204" pitchFamily="34" charset="0"/>
              <a:buChar char="•"/>
            </a:pPr>
            <a:r>
              <a:rPr kumimoji="1" lang="zh-CN" altLang="en-US" sz="2600" b="0" dirty="0" smtClean="0">
                <a:latin typeface="楷体" panose="02010609060101010101" pitchFamily="49" charset="-122"/>
                <a:ea typeface="楷体" panose="02010609060101010101" pitchFamily="49" charset="-122"/>
              </a:rPr>
              <a:t>教师主导、学生主体</a:t>
            </a:r>
            <a:endParaRPr kumimoji="1" lang="en-US" altLang="zh-CN" sz="2600" b="0" dirty="0" smtClean="0">
              <a:latin typeface="楷体" panose="02010609060101010101" pitchFamily="49" charset="-122"/>
              <a:ea typeface="楷体" panose="02010609060101010101" pitchFamily="49" charset="-122"/>
            </a:endParaRPr>
          </a:p>
          <a:p>
            <a:pPr>
              <a:lnSpc>
                <a:spcPct val="150000"/>
              </a:lnSpc>
              <a:buFont typeface="Arial" panose="020B0604020202020204" pitchFamily="34" charset="0"/>
              <a:buChar char="•"/>
            </a:pPr>
            <a:r>
              <a:rPr kumimoji="1" lang="zh-CN" altLang="en-US" sz="2600" b="0" dirty="0" smtClean="0">
                <a:latin typeface="楷体" panose="02010609060101010101" pitchFamily="49" charset="-122"/>
                <a:ea typeface="楷体" panose="02010609060101010101" pitchFamily="49" charset="-122"/>
              </a:rPr>
              <a:t>学习评价持续、全面</a:t>
            </a:r>
            <a:endParaRPr kumimoji="1" lang="zh-CN" altLang="en-US" sz="2600" b="0" dirty="0">
              <a:latin typeface="楷体" panose="02010609060101010101" pitchFamily="49" charset="-122"/>
              <a:ea typeface="楷体" panose="02010609060101010101" pitchFamily="49" charset="-122"/>
            </a:endParaRPr>
          </a:p>
          <a:p>
            <a:pPr>
              <a:lnSpc>
                <a:spcPct val="150000"/>
              </a:lnSpc>
              <a:buFont typeface="Arial" panose="020B0604020202020204" pitchFamily="34" charset="0"/>
              <a:buChar char="•"/>
            </a:pPr>
            <a:endParaRPr kumimoji="1" lang="zh-CN" altLang="en-US" sz="2600" b="0" dirty="0">
              <a:latin typeface="楷体" panose="02010609060101010101" pitchFamily="49" charset="-122"/>
              <a:ea typeface="楷体" panose="02010609060101010101" pitchFamily="49" charset="-122"/>
            </a:endParaRPr>
          </a:p>
          <a:p>
            <a:pPr>
              <a:lnSpc>
                <a:spcPct val="150000"/>
              </a:lnSpc>
              <a:buFont typeface="Arial" panose="020B0604020202020204" pitchFamily="34" charset="0"/>
              <a:buChar char="•"/>
            </a:pPr>
            <a:endParaRPr kumimoji="1" lang="zh-CN" altLang="en-US" sz="2600" b="0" dirty="0">
              <a:latin typeface="楷体" panose="02010609060101010101" pitchFamily="49" charset="-122"/>
              <a:ea typeface="楷体" panose="02010609060101010101" pitchFamily="49" charset="-122"/>
            </a:endParaRPr>
          </a:p>
        </p:txBody>
      </p:sp>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6084168" y="1488274"/>
            <a:ext cx="1656184" cy="3369476"/>
          </a:xfrm>
          <a:prstGeom prst="rect">
            <a:avLst/>
          </a:prstGeom>
        </p:spPr>
      </p:pic>
    </p:spTree>
    <p:extLst>
      <p:ext uri="{BB962C8B-B14F-4D97-AF65-F5344CB8AC3E}">
        <p14:creationId xmlns:p14="http://schemas.microsoft.com/office/powerpoint/2010/main" val="2647359914"/>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MH_Number_1">
            <a:hlinkClick r:id="rId5" action="ppaction://hlinksldjump"/>
          </p:cNvPr>
          <p:cNvSpPr/>
          <p:nvPr>
            <p:custDataLst>
              <p:tags r:id="rId2"/>
            </p:custDataLst>
          </p:nvPr>
        </p:nvSpPr>
        <p:spPr>
          <a:xfrm>
            <a:off x="827584" y="1707654"/>
            <a:ext cx="1080120" cy="1193087"/>
          </a:xfrm>
          <a:prstGeom prst="roundRect">
            <a:avLst>
              <a:gd name="adj" fmla="val 761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sz="4000" b="1" dirty="0" smtClean="0">
                <a:solidFill>
                  <a:srgbClr val="FFFFFF"/>
                </a:solidFill>
                <a:ea typeface="华文中宋" panose="02010600040101010101" pitchFamily="2" charset="-122"/>
                <a:cs typeface="Times New Roman" panose="02020603050405020304" pitchFamily="18" charset="0"/>
              </a:rPr>
              <a:t>04</a:t>
            </a:r>
            <a:endParaRPr lang="zh-CN" altLang="en-US" sz="4000" b="1" dirty="0">
              <a:solidFill>
                <a:srgbClr val="FFFFFF"/>
              </a:solidFill>
              <a:ea typeface="华文中宋" panose="02010600040101010101" pitchFamily="2" charset="-122"/>
              <a:cs typeface="Times New Roman" panose="02020603050405020304" pitchFamily="18" charset="0"/>
            </a:endParaRPr>
          </a:p>
        </p:txBody>
      </p:sp>
      <p:sp>
        <p:nvSpPr>
          <p:cNvPr id="15" name="MH_Entry_1">
            <a:hlinkClick r:id="rId5" action="ppaction://hlinksldjump"/>
          </p:cNvPr>
          <p:cNvSpPr/>
          <p:nvPr>
            <p:custDataLst>
              <p:tags r:id="rId3"/>
            </p:custDataLst>
          </p:nvPr>
        </p:nvSpPr>
        <p:spPr>
          <a:xfrm>
            <a:off x="2195736" y="1707654"/>
            <a:ext cx="5976664" cy="1193087"/>
          </a:xfrm>
          <a:prstGeom prst="roundRect">
            <a:avLst>
              <a:gd name="adj" fmla="val 9124"/>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eaLnBrk="1" latinLnBrk="1" hangingPunct="1"/>
            <a:r>
              <a:rPr kumimoji="1" lang="zh-CN" altLang="en-US" sz="3200" b="1" dirty="0" smtClean="0">
                <a:solidFill>
                  <a:schemeClr val="tx1"/>
                </a:solidFill>
                <a:latin typeface="黑体" panose="02010609060101010101" pitchFamily="49" charset="-122"/>
                <a:ea typeface="黑体" panose="02010609060101010101" pitchFamily="49" charset="-122"/>
                <a:cs typeface="Gulim" charset="0"/>
              </a:rPr>
              <a:t>基于项目学习的要素和过程</a:t>
            </a:r>
            <a:endParaRPr kumimoji="1" lang="en-US" altLang="ko-KR" sz="3200" b="1" dirty="0">
              <a:solidFill>
                <a:schemeClr val="tx1"/>
              </a:solidFill>
              <a:latin typeface="黑体" panose="02010609060101010101" pitchFamily="49" charset="-122"/>
              <a:ea typeface="黑体" panose="02010609060101010101" pitchFamily="49" charset="-122"/>
              <a:cs typeface="Gulim" charset="0"/>
            </a:endParaRPr>
          </a:p>
        </p:txBody>
      </p:sp>
    </p:spTree>
    <p:custDataLst>
      <p:tags r:id="rId1"/>
    </p:custDataLst>
    <p:extLst>
      <p:ext uri="{BB962C8B-B14F-4D97-AF65-F5344CB8AC3E}">
        <p14:creationId xmlns:p14="http://schemas.microsoft.com/office/powerpoint/2010/main" val="787474547"/>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sz="3600" dirty="0">
                <a:latin typeface="黑体" panose="02010609060101010101" pitchFamily="49" charset="-122"/>
                <a:ea typeface="黑体" panose="02010609060101010101" pitchFamily="49" charset="-122"/>
              </a:rPr>
              <a:t>基于项目学习的要素</a:t>
            </a:r>
          </a:p>
        </p:txBody>
      </p:sp>
      <p:sp>
        <p:nvSpPr>
          <p:cNvPr id="3" name="内容占位符 2"/>
          <p:cNvSpPr>
            <a:spLocks noGrp="1"/>
          </p:cNvSpPr>
          <p:nvPr>
            <p:ph idx="1"/>
          </p:nvPr>
        </p:nvSpPr>
        <p:spPr>
          <a:xfrm>
            <a:off x="4067944" y="939924"/>
            <a:ext cx="3528392" cy="3720058"/>
          </a:xfrm>
        </p:spPr>
        <p:txBody>
          <a:bodyPr/>
          <a:lstStyle/>
          <a:p>
            <a:pPr>
              <a:lnSpc>
                <a:spcPct val="130000"/>
              </a:lnSpc>
              <a:buFont typeface="Arial" panose="020B0604020202020204" pitchFamily="34" charset="0"/>
              <a:buChar char="•"/>
            </a:pPr>
            <a:r>
              <a:rPr kumimoji="1" lang="zh-CN" altLang="en-US" sz="2600" b="0" dirty="0" smtClean="0">
                <a:latin typeface="楷体" panose="02010609060101010101" pitchFamily="49" charset="-122"/>
                <a:ea typeface="楷体" panose="02010609060101010101" pitchFamily="49" charset="-122"/>
              </a:rPr>
              <a:t>学习情境</a:t>
            </a:r>
            <a:endParaRPr kumimoji="1" lang="en-US" altLang="zh-CN" sz="2600" b="0" dirty="0" smtClean="0">
              <a:latin typeface="楷体" panose="02010609060101010101" pitchFamily="49" charset="-122"/>
              <a:ea typeface="楷体" panose="02010609060101010101" pitchFamily="49" charset="-122"/>
            </a:endParaRPr>
          </a:p>
          <a:p>
            <a:pPr>
              <a:lnSpc>
                <a:spcPct val="130000"/>
              </a:lnSpc>
              <a:buFont typeface="Arial" panose="020B0604020202020204" pitchFamily="34" charset="0"/>
              <a:buChar char="•"/>
            </a:pPr>
            <a:r>
              <a:rPr kumimoji="1" lang="zh-CN" altLang="en-US" sz="2600" b="0" dirty="0" smtClean="0">
                <a:latin typeface="楷体" panose="02010609060101010101" pitchFamily="49" charset="-122"/>
                <a:ea typeface="楷体" panose="02010609060101010101" pitchFamily="49" charset="-122"/>
              </a:rPr>
              <a:t>驱动问题和项目任务</a:t>
            </a:r>
            <a:endParaRPr kumimoji="1" lang="en-US" altLang="zh-CN" sz="2600" b="0" dirty="0" smtClean="0">
              <a:latin typeface="楷体" panose="02010609060101010101" pitchFamily="49" charset="-122"/>
              <a:ea typeface="楷体" panose="02010609060101010101" pitchFamily="49" charset="-122"/>
            </a:endParaRPr>
          </a:p>
          <a:p>
            <a:pPr>
              <a:lnSpc>
                <a:spcPct val="130000"/>
              </a:lnSpc>
              <a:buFont typeface="Arial" panose="020B0604020202020204" pitchFamily="34" charset="0"/>
              <a:buChar char="•"/>
            </a:pPr>
            <a:r>
              <a:rPr kumimoji="1" lang="zh-CN" altLang="en-US" sz="2600" b="0" dirty="0">
                <a:latin typeface="楷体" panose="02010609060101010101" pitchFamily="49" charset="-122"/>
                <a:ea typeface="楷体" panose="02010609060101010101" pitchFamily="49" charset="-122"/>
              </a:rPr>
              <a:t>学习内容和</a:t>
            </a:r>
            <a:r>
              <a:rPr kumimoji="1" lang="zh-CN" altLang="en-US" sz="2600" b="0" dirty="0" smtClean="0">
                <a:latin typeface="楷体" panose="02010609060101010101" pitchFamily="49" charset="-122"/>
                <a:ea typeface="楷体" panose="02010609060101010101" pitchFamily="49" charset="-122"/>
              </a:rPr>
              <a:t>主体</a:t>
            </a:r>
            <a:endParaRPr kumimoji="1" lang="en-US" altLang="zh-CN" sz="2600" b="0" dirty="0" smtClean="0">
              <a:latin typeface="楷体" panose="02010609060101010101" pitchFamily="49" charset="-122"/>
              <a:ea typeface="楷体" panose="02010609060101010101" pitchFamily="49" charset="-122"/>
            </a:endParaRPr>
          </a:p>
          <a:p>
            <a:pPr>
              <a:lnSpc>
                <a:spcPct val="130000"/>
              </a:lnSpc>
              <a:buFont typeface="Arial" panose="020B0604020202020204" pitchFamily="34" charset="0"/>
              <a:buChar char="•"/>
            </a:pPr>
            <a:r>
              <a:rPr kumimoji="1" lang="zh-CN" altLang="en-US" sz="2600" b="0" dirty="0" smtClean="0">
                <a:latin typeface="楷体" panose="02010609060101010101" pitchFamily="49" charset="-122"/>
                <a:ea typeface="楷体" panose="02010609060101010101" pitchFamily="49" charset="-122"/>
              </a:rPr>
              <a:t>项目活动</a:t>
            </a:r>
            <a:endParaRPr kumimoji="1" lang="en-US" altLang="zh-CN" sz="2600" b="0" dirty="0" smtClean="0">
              <a:latin typeface="楷体" panose="02010609060101010101" pitchFamily="49" charset="-122"/>
              <a:ea typeface="楷体" panose="02010609060101010101" pitchFamily="49" charset="-122"/>
            </a:endParaRPr>
          </a:p>
          <a:p>
            <a:pPr>
              <a:lnSpc>
                <a:spcPct val="130000"/>
              </a:lnSpc>
              <a:buFont typeface="Arial" panose="020B0604020202020204" pitchFamily="34" charset="0"/>
              <a:buChar char="•"/>
            </a:pPr>
            <a:r>
              <a:rPr kumimoji="1" lang="zh-CN" altLang="en-US" sz="2600" b="0" dirty="0" smtClean="0">
                <a:latin typeface="楷体" panose="02010609060101010101" pitchFamily="49" charset="-122"/>
                <a:ea typeface="楷体" panose="02010609060101010101" pitchFamily="49" charset="-122"/>
              </a:rPr>
              <a:t>资源、媒体和工具</a:t>
            </a:r>
            <a:endParaRPr kumimoji="1" lang="en-US" altLang="zh-CN" sz="2600" b="0" dirty="0" smtClean="0">
              <a:latin typeface="楷体" panose="02010609060101010101" pitchFamily="49" charset="-122"/>
              <a:ea typeface="楷体" panose="02010609060101010101" pitchFamily="49" charset="-122"/>
            </a:endParaRPr>
          </a:p>
          <a:p>
            <a:pPr>
              <a:lnSpc>
                <a:spcPct val="130000"/>
              </a:lnSpc>
              <a:buFont typeface="Arial" panose="020B0604020202020204" pitchFamily="34" charset="0"/>
              <a:buChar char="•"/>
            </a:pPr>
            <a:r>
              <a:rPr kumimoji="1" lang="zh-CN" altLang="en-US" sz="2600" b="0" dirty="0" smtClean="0">
                <a:latin typeface="楷体" panose="02010609060101010101" pitchFamily="49" charset="-122"/>
                <a:ea typeface="楷体" panose="02010609060101010101" pitchFamily="49" charset="-122"/>
              </a:rPr>
              <a:t>成果作品</a:t>
            </a:r>
            <a:endParaRPr kumimoji="1" lang="zh-CN" altLang="en-US" sz="2600" b="0" dirty="0">
              <a:latin typeface="楷体" panose="02010609060101010101" pitchFamily="49" charset="-122"/>
              <a:ea typeface="楷体" panose="02010609060101010101" pitchFamily="49" charset="-122"/>
            </a:endParaRPr>
          </a:p>
        </p:txBody>
      </p:sp>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1680" y="1115215"/>
            <a:ext cx="1656184" cy="3369476"/>
          </a:xfrm>
          <a:prstGeom prst="rect">
            <a:avLst/>
          </a:prstGeom>
        </p:spPr>
      </p:pic>
    </p:spTree>
    <p:extLst>
      <p:ext uri="{BB962C8B-B14F-4D97-AF65-F5344CB8AC3E}">
        <p14:creationId xmlns:p14="http://schemas.microsoft.com/office/powerpoint/2010/main" val="407856683"/>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dirty="0" smtClean="0"/>
              <a:t>基于项目学习的过程</a:t>
            </a:r>
            <a:endParaRPr kumimoji="1" lang="zh-CN" altLang="en-US" dirty="0"/>
          </a:p>
        </p:txBody>
      </p:sp>
      <p:grpSp>
        <p:nvGrpSpPr>
          <p:cNvPr id="22" name="组 21"/>
          <p:cNvGrpSpPr/>
          <p:nvPr/>
        </p:nvGrpSpPr>
        <p:grpSpPr>
          <a:xfrm>
            <a:off x="107504" y="699542"/>
            <a:ext cx="1224136" cy="4032448"/>
            <a:chOff x="539552" y="627534"/>
            <a:chExt cx="1152128" cy="3960440"/>
          </a:xfrm>
        </p:grpSpPr>
        <p:sp>
          <p:nvSpPr>
            <p:cNvPr id="8" name="文本框 7"/>
            <p:cNvSpPr txBox="1"/>
            <p:nvPr/>
          </p:nvSpPr>
          <p:spPr>
            <a:xfrm>
              <a:off x="899592" y="699542"/>
              <a:ext cx="543739" cy="523220"/>
            </a:xfrm>
            <a:prstGeom prst="rect">
              <a:avLst/>
            </a:prstGeom>
            <a:noFill/>
          </p:spPr>
          <p:txBody>
            <a:bodyPr wrap="none" rtlCol="0">
              <a:spAutoFit/>
            </a:bodyPr>
            <a:lstStyle/>
            <a:p>
              <a:r>
                <a:rPr kumimoji="1" lang="zh-CN" altLang="en-US" sz="1400" dirty="0" smtClean="0">
                  <a:solidFill>
                    <a:schemeClr val="bg1"/>
                  </a:solidFill>
                  <a:latin typeface="楷体"/>
                  <a:ea typeface="楷体"/>
                  <a:cs typeface="楷体"/>
                </a:rPr>
                <a:t>重要</a:t>
              </a:r>
              <a:endParaRPr kumimoji="1" lang="en-US" altLang="zh-CN" sz="1400" dirty="0" smtClean="0">
                <a:solidFill>
                  <a:schemeClr val="bg1"/>
                </a:solidFill>
                <a:latin typeface="楷体"/>
                <a:ea typeface="楷体"/>
                <a:cs typeface="楷体"/>
              </a:endParaRPr>
            </a:p>
            <a:p>
              <a:r>
                <a:rPr kumimoji="1" lang="zh-CN" altLang="en-US" sz="1400" dirty="0" smtClean="0">
                  <a:solidFill>
                    <a:schemeClr val="bg1"/>
                  </a:solidFill>
                  <a:latin typeface="楷体"/>
                  <a:ea typeface="楷体"/>
                  <a:cs typeface="楷体"/>
                </a:rPr>
                <a:t>内容</a:t>
              </a:r>
              <a:endParaRPr kumimoji="1" lang="zh-CN" altLang="en-US" sz="1400" dirty="0">
                <a:solidFill>
                  <a:schemeClr val="bg1"/>
                </a:solidFill>
                <a:latin typeface="楷体"/>
                <a:ea typeface="楷体"/>
                <a:cs typeface="楷体"/>
              </a:endParaRPr>
            </a:p>
          </p:txBody>
        </p:sp>
        <p:grpSp>
          <p:nvGrpSpPr>
            <p:cNvPr id="20" name="组 19"/>
            <p:cNvGrpSpPr/>
            <p:nvPr/>
          </p:nvGrpSpPr>
          <p:grpSpPr>
            <a:xfrm>
              <a:off x="539552" y="627534"/>
              <a:ext cx="1152128" cy="3960440"/>
              <a:chOff x="539552" y="627534"/>
              <a:chExt cx="1152128" cy="3960440"/>
            </a:xfrm>
          </p:grpSpPr>
          <p:sp>
            <p:nvSpPr>
              <p:cNvPr id="4" name="圆角矩形 3"/>
              <p:cNvSpPr/>
              <p:nvPr/>
            </p:nvSpPr>
            <p:spPr bwMode="auto">
              <a:xfrm>
                <a:off x="539552" y="627534"/>
                <a:ext cx="1152128" cy="720080"/>
              </a:xfrm>
              <a:prstGeom prst="roundRect">
                <a:avLst/>
              </a:prstGeom>
              <a:solidFill>
                <a:srgbClr val="FFFFFF"/>
              </a:solidFill>
              <a:ln>
                <a:solidFill>
                  <a:schemeClr val="bg1"/>
                </a:solidFill>
                <a:headEnd type="none" w="med" len="med"/>
                <a:tailEnd type="none" w="med" len="med"/>
              </a:ln>
              <a:effectLst>
                <a:outerShdw blurRad="50800" dist="38100" dir="2700000" algn="tl" rotWithShape="0">
                  <a:prstClr val="black">
                    <a:alpha val="40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CN" altLang="en-US" sz="1400" b="0" i="0" u="none" strike="noStrike" cap="none" normalizeH="0" baseline="0">
                  <a:ln>
                    <a:noFill/>
                  </a:ln>
                  <a:solidFill>
                    <a:schemeClr val="tx1"/>
                  </a:solidFill>
                  <a:effectLst/>
                  <a:latin typeface="楷体"/>
                  <a:ea typeface="楷体"/>
                  <a:cs typeface="楷体"/>
                </a:endParaRPr>
              </a:p>
            </p:txBody>
          </p:sp>
          <p:sp>
            <p:nvSpPr>
              <p:cNvPr id="5" name="圆角矩形 4"/>
              <p:cNvSpPr/>
              <p:nvPr/>
            </p:nvSpPr>
            <p:spPr bwMode="auto">
              <a:xfrm>
                <a:off x="611560" y="699542"/>
                <a:ext cx="1020819" cy="576064"/>
              </a:xfrm>
              <a:prstGeom prst="roundRect">
                <a:avLst/>
              </a:prstGeom>
              <a:solidFill>
                <a:srgbClr val="E75741"/>
              </a:solidFill>
              <a:ln w="9525" cap="flat" cmpd="sng" algn="ctr">
                <a:noFill/>
                <a:prstDash val="solid"/>
                <a:round/>
                <a:headEnd type="none" w="med" len="med"/>
                <a:tailEnd type="none" w="med" len="med"/>
              </a:ln>
              <a:effectLst>
                <a:outerShdw blurRad="50800" dist="38100" dir="10800000" algn="r" rotWithShape="0">
                  <a:prstClr val="black">
                    <a:alpha val="40000"/>
                  </a:prstClr>
                </a:outerShdw>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CN" altLang="en-US" sz="1400" b="0" i="0" u="none" strike="noStrike" cap="none" normalizeH="0" baseline="0" dirty="0">
                  <a:ln>
                    <a:noFill/>
                  </a:ln>
                  <a:solidFill>
                    <a:schemeClr val="tx1"/>
                  </a:solidFill>
                  <a:effectLst/>
                  <a:latin typeface="楷体"/>
                  <a:ea typeface="楷体"/>
                  <a:cs typeface="楷体"/>
                </a:endParaRPr>
              </a:p>
            </p:txBody>
          </p:sp>
          <p:sp>
            <p:nvSpPr>
              <p:cNvPr id="9" name="圆角矩形 8"/>
              <p:cNvSpPr/>
              <p:nvPr/>
            </p:nvSpPr>
            <p:spPr bwMode="auto">
              <a:xfrm>
                <a:off x="755576" y="1635646"/>
                <a:ext cx="864096" cy="2952328"/>
              </a:xfrm>
              <a:prstGeom prst="roundRect">
                <a:avLst/>
              </a:prstGeom>
              <a:noFill/>
              <a:ln w="19050" cap="flat" cmpd="sng" algn="ctr">
                <a:solidFill>
                  <a:srgbClr val="E7574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CN" altLang="en-US" sz="1400" b="0" i="0" u="none" strike="noStrike" cap="none" normalizeH="0" baseline="0">
                  <a:ln>
                    <a:noFill/>
                  </a:ln>
                  <a:solidFill>
                    <a:schemeClr val="tx1"/>
                  </a:solidFill>
                  <a:effectLst/>
                  <a:latin typeface="Times New Roman" charset="0"/>
                  <a:ea typeface="宋体" charset="0"/>
                </a:endParaRPr>
              </a:p>
            </p:txBody>
          </p:sp>
          <p:cxnSp>
            <p:nvCxnSpPr>
              <p:cNvPr id="11" name="直线连接符 10"/>
              <p:cNvCxnSpPr/>
              <p:nvPr/>
            </p:nvCxnSpPr>
            <p:spPr bwMode="auto">
              <a:xfrm>
                <a:off x="611560" y="1347614"/>
                <a:ext cx="0" cy="1872208"/>
              </a:xfrm>
              <a:prstGeom prst="line">
                <a:avLst/>
              </a:prstGeom>
              <a:solidFill>
                <a:schemeClr val="accent1"/>
              </a:solidFill>
              <a:ln w="19050" cap="flat" cmpd="sng" algn="ctr">
                <a:solidFill>
                  <a:srgbClr val="E7574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5" name="直线连接符 14"/>
              <p:cNvCxnSpPr/>
              <p:nvPr/>
            </p:nvCxnSpPr>
            <p:spPr bwMode="auto">
              <a:xfrm>
                <a:off x="611560" y="3219822"/>
                <a:ext cx="144016" cy="0"/>
              </a:xfrm>
              <a:prstGeom prst="line">
                <a:avLst/>
              </a:prstGeom>
              <a:solidFill>
                <a:schemeClr val="accent1"/>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8" name="文本框 17"/>
              <p:cNvSpPr txBox="1"/>
              <p:nvPr/>
            </p:nvSpPr>
            <p:spPr>
              <a:xfrm>
                <a:off x="683568" y="2283718"/>
                <a:ext cx="1008112" cy="954107"/>
              </a:xfrm>
              <a:prstGeom prst="rect">
                <a:avLst/>
              </a:prstGeom>
              <a:noFill/>
            </p:spPr>
            <p:txBody>
              <a:bodyPr wrap="square" rtlCol="0">
                <a:spAutoFit/>
              </a:bodyPr>
              <a:lstStyle/>
              <a:p>
                <a:r>
                  <a:rPr kumimoji="1" lang="zh-CN" altLang="en-US" sz="1400" dirty="0" smtClean="0">
                    <a:latin typeface="楷体"/>
                    <a:ea typeface="楷体"/>
                    <a:cs typeface="楷体"/>
                  </a:rPr>
                  <a:t>内容标准</a:t>
                </a:r>
                <a:endParaRPr kumimoji="1" lang="en-US" altLang="zh-CN" sz="1400" dirty="0" smtClean="0">
                  <a:latin typeface="楷体"/>
                  <a:ea typeface="楷体"/>
                  <a:cs typeface="楷体"/>
                </a:endParaRPr>
              </a:p>
              <a:p>
                <a:endParaRPr kumimoji="1" lang="en-US" altLang="zh-CN" sz="1400" dirty="0">
                  <a:latin typeface="楷体"/>
                  <a:ea typeface="楷体"/>
                  <a:cs typeface="楷体"/>
                </a:endParaRPr>
              </a:p>
              <a:p>
                <a:r>
                  <a:rPr kumimoji="1" lang="zh-CN" altLang="en-US" sz="1400" dirty="0" smtClean="0">
                    <a:latin typeface="楷体"/>
                    <a:ea typeface="楷体"/>
                    <a:cs typeface="楷体"/>
                  </a:rPr>
                  <a:t>重要的相关内容</a:t>
                </a:r>
                <a:endParaRPr kumimoji="1" lang="zh-CN" altLang="en-US" sz="1400" dirty="0">
                  <a:latin typeface="楷体"/>
                  <a:ea typeface="楷体"/>
                  <a:cs typeface="楷体"/>
                </a:endParaRPr>
              </a:p>
            </p:txBody>
          </p:sp>
        </p:grpSp>
        <p:sp>
          <p:nvSpPr>
            <p:cNvPr id="21" name="文本框 20"/>
            <p:cNvSpPr txBox="1"/>
            <p:nvPr/>
          </p:nvSpPr>
          <p:spPr>
            <a:xfrm>
              <a:off x="611560" y="843558"/>
              <a:ext cx="902811" cy="307777"/>
            </a:xfrm>
            <a:prstGeom prst="rect">
              <a:avLst/>
            </a:prstGeom>
            <a:noFill/>
          </p:spPr>
          <p:txBody>
            <a:bodyPr wrap="none" rtlCol="0">
              <a:spAutoFit/>
            </a:bodyPr>
            <a:lstStyle/>
            <a:p>
              <a:r>
                <a:rPr kumimoji="1" lang="zh-CN" altLang="en-US" sz="1400" dirty="0" smtClean="0">
                  <a:latin typeface="楷体"/>
                  <a:ea typeface="楷体"/>
                  <a:cs typeface="楷体"/>
                </a:rPr>
                <a:t>重要内容</a:t>
              </a:r>
              <a:endParaRPr kumimoji="1" lang="zh-CN" altLang="en-US" sz="1400" dirty="0">
                <a:latin typeface="楷体"/>
                <a:ea typeface="楷体"/>
                <a:cs typeface="楷体"/>
              </a:endParaRPr>
            </a:p>
          </p:txBody>
        </p:sp>
      </p:grpSp>
      <p:grpSp>
        <p:nvGrpSpPr>
          <p:cNvPr id="23" name="组 22"/>
          <p:cNvGrpSpPr/>
          <p:nvPr/>
        </p:nvGrpSpPr>
        <p:grpSpPr>
          <a:xfrm>
            <a:off x="3923928" y="699542"/>
            <a:ext cx="1296144" cy="4032448"/>
            <a:chOff x="539552" y="627534"/>
            <a:chExt cx="1296144" cy="4032448"/>
          </a:xfrm>
        </p:grpSpPr>
        <p:sp>
          <p:nvSpPr>
            <p:cNvPr id="24" name="文本框 23"/>
            <p:cNvSpPr txBox="1"/>
            <p:nvPr/>
          </p:nvSpPr>
          <p:spPr>
            <a:xfrm>
              <a:off x="899592" y="699542"/>
              <a:ext cx="543739" cy="523220"/>
            </a:xfrm>
            <a:prstGeom prst="rect">
              <a:avLst/>
            </a:prstGeom>
            <a:noFill/>
          </p:spPr>
          <p:txBody>
            <a:bodyPr wrap="none" rtlCol="0">
              <a:spAutoFit/>
            </a:bodyPr>
            <a:lstStyle/>
            <a:p>
              <a:r>
                <a:rPr kumimoji="1" lang="zh-CN" altLang="en-US" sz="1400" dirty="0" smtClean="0">
                  <a:solidFill>
                    <a:schemeClr val="bg1"/>
                  </a:solidFill>
                  <a:latin typeface="楷体"/>
                  <a:ea typeface="楷体"/>
                  <a:cs typeface="楷体"/>
                </a:rPr>
                <a:t>重要</a:t>
              </a:r>
              <a:endParaRPr kumimoji="1" lang="en-US" altLang="zh-CN" sz="1400" dirty="0" smtClean="0">
                <a:solidFill>
                  <a:schemeClr val="bg1"/>
                </a:solidFill>
                <a:latin typeface="楷体"/>
                <a:ea typeface="楷体"/>
                <a:cs typeface="楷体"/>
              </a:endParaRPr>
            </a:p>
            <a:p>
              <a:r>
                <a:rPr kumimoji="1" lang="zh-CN" altLang="en-US" sz="1400" dirty="0" smtClean="0">
                  <a:solidFill>
                    <a:schemeClr val="bg1"/>
                  </a:solidFill>
                  <a:latin typeface="楷体"/>
                  <a:ea typeface="楷体"/>
                  <a:cs typeface="楷体"/>
                </a:rPr>
                <a:t>内容</a:t>
              </a:r>
              <a:endParaRPr kumimoji="1" lang="zh-CN" altLang="en-US" sz="1400" dirty="0">
                <a:solidFill>
                  <a:schemeClr val="bg1"/>
                </a:solidFill>
                <a:latin typeface="楷体"/>
                <a:ea typeface="楷体"/>
                <a:cs typeface="楷体"/>
              </a:endParaRPr>
            </a:p>
          </p:txBody>
        </p:sp>
        <p:grpSp>
          <p:nvGrpSpPr>
            <p:cNvPr id="25" name="组 24"/>
            <p:cNvGrpSpPr/>
            <p:nvPr/>
          </p:nvGrpSpPr>
          <p:grpSpPr>
            <a:xfrm>
              <a:off x="539552" y="627534"/>
              <a:ext cx="1296144" cy="4032448"/>
              <a:chOff x="539552" y="627534"/>
              <a:chExt cx="1296144" cy="4032448"/>
            </a:xfrm>
          </p:grpSpPr>
          <p:sp>
            <p:nvSpPr>
              <p:cNvPr id="27" name="圆角矩形 26"/>
              <p:cNvSpPr/>
              <p:nvPr/>
            </p:nvSpPr>
            <p:spPr bwMode="auto">
              <a:xfrm>
                <a:off x="539552" y="627534"/>
                <a:ext cx="1152128" cy="720080"/>
              </a:xfrm>
              <a:prstGeom prst="roundRect">
                <a:avLst/>
              </a:prstGeom>
              <a:solidFill>
                <a:srgbClr val="FFFFFF"/>
              </a:solidFill>
              <a:ln>
                <a:solidFill>
                  <a:schemeClr val="bg1"/>
                </a:solidFill>
                <a:headEnd type="none" w="med" len="med"/>
                <a:tailEnd type="none" w="med" len="med"/>
              </a:ln>
              <a:effectLst>
                <a:outerShdw blurRad="50800" dist="38100" dir="2700000" algn="tl" rotWithShape="0">
                  <a:prstClr val="black">
                    <a:alpha val="40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CN" altLang="en-US" sz="1400" b="0" i="0" u="none" strike="noStrike" cap="none" normalizeH="0" baseline="0">
                  <a:ln>
                    <a:noFill/>
                  </a:ln>
                  <a:solidFill>
                    <a:schemeClr val="tx1"/>
                  </a:solidFill>
                  <a:effectLst/>
                  <a:latin typeface="楷体"/>
                  <a:ea typeface="楷体"/>
                  <a:cs typeface="楷体"/>
                </a:endParaRPr>
              </a:p>
            </p:txBody>
          </p:sp>
          <p:sp>
            <p:nvSpPr>
              <p:cNvPr id="28" name="圆角矩形 27"/>
              <p:cNvSpPr/>
              <p:nvPr/>
            </p:nvSpPr>
            <p:spPr bwMode="auto">
              <a:xfrm>
                <a:off x="611560" y="699542"/>
                <a:ext cx="1020819" cy="576064"/>
              </a:xfrm>
              <a:prstGeom prst="roundRect">
                <a:avLst/>
              </a:prstGeom>
              <a:solidFill>
                <a:srgbClr val="3691FE"/>
              </a:solidFill>
              <a:ln w="9525" cap="flat" cmpd="sng" algn="ctr">
                <a:noFill/>
                <a:prstDash val="solid"/>
                <a:round/>
                <a:headEnd type="none" w="med" len="med"/>
                <a:tailEnd type="none" w="med" len="med"/>
              </a:ln>
              <a:effectLst>
                <a:outerShdw blurRad="50800" dist="38100" dir="10800000" algn="r" rotWithShape="0">
                  <a:prstClr val="black">
                    <a:alpha val="40000"/>
                  </a:prstClr>
                </a:outerShdw>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CN" altLang="en-US" sz="1400" b="0" i="0" u="none" strike="noStrike" cap="none" normalizeH="0" baseline="0" dirty="0">
                  <a:ln>
                    <a:noFill/>
                  </a:ln>
                  <a:solidFill>
                    <a:schemeClr val="tx1"/>
                  </a:solidFill>
                  <a:effectLst/>
                  <a:latin typeface="楷体"/>
                  <a:ea typeface="楷体"/>
                  <a:cs typeface="楷体"/>
                </a:endParaRPr>
              </a:p>
            </p:txBody>
          </p:sp>
          <p:sp>
            <p:nvSpPr>
              <p:cNvPr id="29" name="圆角矩形 28"/>
              <p:cNvSpPr/>
              <p:nvPr/>
            </p:nvSpPr>
            <p:spPr bwMode="auto">
              <a:xfrm>
                <a:off x="755576" y="1635646"/>
                <a:ext cx="936104" cy="3024336"/>
              </a:xfrm>
              <a:prstGeom prst="roundRect">
                <a:avLst/>
              </a:prstGeom>
              <a:noFill/>
              <a:ln w="19050" cap="flat" cmpd="sng" algn="ctr">
                <a:solidFill>
                  <a:srgbClr val="3487EA"/>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CN" altLang="en-US" sz="1400" b="0" i="0" u="none" strike="noStrike" cap="none" normalizeH="0" baseline="0">
                  <a:ln>
                    <a:noFill/>
                  </a:ln>
                  <a:solidFill>
                    <a:schemeClr val="tx1"/>
                  </a:solidFill>
                  <a:effectLst/>
                  <a:latin typeface="Times New Roman" charset="0"/>
                  <a:ea typeface="宋体" charset="0"/>
                </a:endParaRPr>
              </a:p>
            </p:txBody>
          </p:sp>
          <p:cxnSp>
            <p:nvCxnSpPr>
              <p:cNvPr id="30" name="直线连接符 29"/>
              <p:cNvCxnSpPr/>
              <p:nvPr/>
            </p:nvCxnSpPr>
            <p:spPr bwMode="auto">
              <a:xfrm>
                <a:off x="611560" y="1347614"/>
                <a:ext cx="0" cy="1872208"/>
              </a:xfrm>
              <a:prstGeom prst="line">
                <a:avLst/>
              </a:prstGeom>
              <a:solidFill>
                <a:schemeClr val="accent1"/>
              </a:solidFill>
              <a:ln w="19050" cap="flat" cmpd="sng" algn="ctr">
                <a:solidFill>
                  <a:srgbClr val="E7574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31" name="直线连接符 30"/>
              <p:cNvCxnSpPr/>
              <p:nvPr/>
            </p:nvCxnSpPr>
            <p:spPr bwMode="auto">
              <a:xfrm>
                <a:off x="611560" y="3219822"/>
                <a:ext cx="144016" cy="0"/>
              </a:xfrm>
              <a:prstGeom prst="line">
                <a:avLst/>
              </a:prstGeom>
              <a:solidFill>
                <a:schemeClr val="accent1"/>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32" name="文本框 31"/>
              <p:cNvSpPr txBox="1"/>
              <p:nvPr/>
            </p:nvSpPr>
            <p:spPr>
              <a:xfrm>
                <a:off x="683568" y="1779662"/>
                <a:ext cx="1152128" cy="2336537"/>
              </a:xfrm>
              <a:prstGeom prst="rect">
                <a:avLst/>
              </a:prstGeom>
              <a:noFill/>
            </p:spPr>
            <p:txBody>
              <a:bodyPr wrap="square" rtlCol="0">
                <a:spAutoFit/>
              </a:bodyPr>
              <a:lstStyle/>
              <a:p>
                <a:pPr>
                  <a:lnSpc>
                    <a:spcPct val="150000"/>
                  </a:lnSpc>
                </a:pPr>
                <a:r>
                  <a:rPr kumimoji="1" lang="zh-CN" altLang="en-US" sz="1400" dirty="0" smtClean="0">
                    <a:latin typeface="楷体"/>
                    <a:ea typeface="楷体"/>
                    <a:cs typeface="楷体"/>
                  </a:rPr>
                  <a:t>协作能力</a:t>
                </a:r>
                <a:endParaRPr kumimoji="1" lang="en-US" altLang="zh-CN" sz="1400" dirty="0" smtClean="0">
                  <a:latin typeface="楷体"/>
                  <a:ea typeface="楷体"/>
                  <a:cs typeface="楷体"/>
                </a:endParaRPr>
              </a:p>
              <a:p>
                <a:pPr>
                  <a:lnSpc>
                    <a:spcPct val="150000"/>
                  </a:lnSpc>
                </a:pPr>
                <a:r>
                  <a:rPr kumimoji="1" lang="zh-CN" altLang="en-US" sz="1400" dirty="0" smtClean="0">
                    <a:latin typeface="楷体"/>
                    <a:ea typeface="楷体"/>
                    <a:cs typeface="楷体"/>
                  </a:rPr>
                  <a:t>交流能力</a:t>
                </a:r>
                <a:endParaRPr kumimoji="1" lang="en-US" altLang="zh-CN" sz="1400" dirty="0" smtClean="0">
                  <a:latin typeface="楷体"/>
                  <a:ea typeface="楷体"/>
                  <a:cs typeface="楷体"/>
                </a:endParaRPr>
              </a:p>
              <a:p>
                <a:pPr>
                  <a:lnSpc>
                    <a:spcPct val="150000"/>
                  </a:lnSpc>
                </a:pPr>
                <a:r>
                  <a:rPr kumimoji="1" lang="zh-CN" altLang="en-US" sz="1400" dirty="0" smtClean="0">
                    <a:latin typeface="楷体"/>
                    <a:ea typeface="楷体"/>
                    <a:cs typeface="楷体"/>
                  </a:rPr>
                  <a:t>运用技术展示的能力</a:t>
                </a:r>
                <a:endParaRPr kumimoji="1" lang="en-US" altLang="zh-CN" sz="1400" dirty="0" smtClean="0">
                  <a:latin typeface="楷体"/>
                  <a:ea typeface="楷体"/>
                  <a:cs typeface="楷体"/>
                </a:endParaRPr>
              </a:p>
              <a:p>
                <a:pPr>
                  <a:lnSpc>
                    <a:spcPct val="150000"/>
                  </a:lnSpc>
                </a:pPr>
                <a:r>
                  <a:rPr kumimoji="1" lang="zh-CN" altLang="en-US" sz="1400" dirty="0" smtClean="0">
                    <a:latin typeface="楷体"/>
                    <a:ea typeface="楷体"/>
                    <a:cs typeface="楷体"/>
                  </a:rPr>
                  <a:t>批判性思维</a:t>
                </a:r>
                <a:endParaRPr kumimoji="1" lang="en-US" altLang="zh-CN" sz="1400" dirty="0" smtClean="0">
                  <a:latin typeface="楷体"/>
                  <a:ea typeface="楷体"/>
                  <a:cs typeface="楷体"/>
                </a:endParaRPr>
              </a:p>
              <a:p>
                <a:pPr>
                  <a:lnSpc>
                    <a:spcPct val="150000"/>
                  </a:lnSpc>
                </a:pPr>
                <a:r>
                  <a:rPr kumimoji="1" lang="zh-CN" altLang="en-US" sz="1400" dirty="0" smtClean="0">
                    <a:latin typeface="楷体"/>
                    <a:ea typeface="楷体"/>
                    <a:cs typeface="楷体"/>
                  </a:rPr>
                  <a:t>知识管理</a:t>
                </a:r>
                <a:endParaRPr kumimoji="1" lang="en-US" altLang="zh-CN" sz="1400" dirty="0" smtClean="0">
                  <a:latin typeface="楷体"/>
                  <a:ea typeface="楷体"/>
                  <a:cs typeface="楷体"/>
                </a:endParaRPr>
              </a:p>
              <a:p>
                <a:pPr>
                  <a:lnSpc>
                    <a:spcPct val="150000"/>
                  </a:lnSpc>
                </a:pPr>
                <a:r>
                  <a:rPr kumimoji="1" lang="zh-CN" altLang="en-US" sz="1400" dirty="0" smtClean="0">
                    <a:latin typeface="楷体"/>
                    <a:ea typeface="楷体"/>
                    <a:cs typeface="楷体"/>
                  </a:rPr>
                  <a:t>倾听的能力</a:t>
                </a:r>
                <a:endParaRPr kumimoji="1" lang="zh-CN" altLang="en-US" sz="1400" dirty="0">
                  <a:latin typeface="楷体"/>
                  <a:ea typeface="楷体"/>
                  <a:cs typeface="楷体"/>
                </a:endParaRPr>
              </a:p>
            </p:txBody>
          </p:sp>
        </p:grpSp>
        <p:sp>
          <p:nvSpPr>
            <p:cNvPr id="26" name="文本框 25"/>
            <p:cNvSpPr txBox="1"/>
            <p:nvPr/>
          </p:nvSpPr>
          <p:spPr>
            <a:xfrm>
              <a:off x="539552" y="771550"/>
              <a:ext cx="1082348" cy="523220"/>
            </a:xfrm>
            <a:prstGeom prst="rect">
              <a:avLst/>
            </a:prstGeom>
            <a:noFill/>
          </p:spPr>
          <p:txBody>
            <a:bodyPr wrap="none" rtlCol="0">
              <a:spAutoFit/>
            </a:bodyPr>
            <a:lstStyle/>
            <a:p>
              <a:r>
                <a:rPr kumimoji="1" lang="zh-CN" altLang="en-US" sz="1400" dirty="0" smtClean="0">
                  <a:latin typeface="楷体"/>
                  <a:ea typeface="楷体"/>
                  <a:cs typeface="楷体"/>
                </a:rPr>
                <a:t>培养</a:t>
              </a:r>
              <a:r>
                <a:rPr kumimoji="1" lang="en-US" altLang="zh-CN" sz="1400" dirty="0" smtClean="0">
                  <a:latin typeface="楷体"/>
                  <a:ea typeface="楷体"/>
                  <a:cs typeface="楷体"/>
                </a:rPr>
                <a:t>21</a:t>
              </a:r>
              <a:r>
                <a:rPr kumimoji="1" lang="zh-CN" altLang="en-US" sz="1400" dirty="0" smtClean="0">
                  <a:latin typeface="楷体"/>
                  <a:ea typeface="楷体"/>
                  <a:cs typeface="楷体"/>
                </a:rPr>
                <a:t>世纪</a:t>
              </a:r>
              <a:endParaRPr kumimoji="1" lang="en-US" altLang="zh-CN" sz="1400" dirty="0" smtClean="0">
                <a:latin typeface="楷体"/>
                <a:ea typeface="楷体"/>
                <a:cs typeface="楷体"/>
              </a:endParaRPr>
            </a:p>
            <a:p>
              <a:r>
                <a:rPr kumimoji="1" lang="en-US" altLang="zh-CN" sz="1400" dirty="0">
                  <a:latin typeface="楷体"/>
                  <a:ea typeface="楷体"/>
                  <a:cs typeface="楷体"/>
                </a:rPr>
                <a:t> </a:t>
              </a:r>
              <a:r>
                <a:rPr kumimoji="1" lang="en-US" altLang="zh-CN" sz="1400" dirty="0" smtClean="0">
                  <a:latin typeface="楷体"/>
                  <a:ea typeface="楷体"/>
                  <a:cs typeface="楷体"/>
                </a:rPr>
                <a:t>  </a:t>
              </a:r>
              <a:r>
                <a:rPr kumimoji="1" lang="zh-CN" altLang="en-US" sz="1400" dirty="0" smtClean="0">
                  <a:latin typeface="楷体"/>
                  <a:ea typeface="楷体"/>
                  <a:cs typeface="楷体"/>
                </a:rPr>
                <a:t>能力</a:t>
              </a:r>
              <a:endParaRPr kumimoji="1" lang="zh-CN" altLang="en-US" sz="1400" dirty="0">
                <a:latin typeface="楷体"/>
                <a:ea typeface="楷体"/>
                <a:cs typeface="楷体"/>
              </a:endParaRPr>
            </a:p>
          </p:txBody>
        </p:sp>
      </p:grpSp>
      <p:grpSp>
        <p:nvGrpSpPr>
          <p:cNvPr id="33" name="组 32"/>
          <p:cNvGrpSpPr/>
          <p:nvPr/>
        </p:nvGrpSpPr>
        <p:grpSpPr>
          <a:xfrm>
            <a:off x="5220072" y="699542"/>
            <a:ext cx="1224136" cy="4032448"/>
            <a:chOff x="539552" y="627534"/>
            <a:chExt cx="1152128" cy="3960440"/>
          </a:xfrm>
        </p:grpSpPr>
        <p:sp>
          <p:nvSpPr>
            <p:cNvPr id="34" name="文本框 33"/>
            <p:cNvSpPr txBox="1"/>
            <p:nvPr/>
          </p:nvSpPr>
          <p:spPr>
            <a:xfrm>
              <a:off x="899592" y="699542"/>
              <a:ext cx="543739" cy="523220"/>
            </a:xfrm>
            <a:prstGeom prst="rect">
              <a:avLst/>
            </a:prstGeom>
            <a:noFill/>
          </p:spPr>
          <p:txBody>
            <a:bodyPr wrap="none" rtlCol="0">
              <a:spAutoFit/>
            </a:bodyPr>
            <a:lstStyle/>
            <a:p>
              <a:r>
                <a:rPr kumimoji="1" lang="zh-CN" altLang="en-US" sz="1400" dirty="0" smtClean="0">
                  <a:solidFill>
                    <a:schemeClr val="bg1"/>
                  </a:solidFill>
                  <a:latin typeface="楷体"/>
                  <a:ea typeface="楷体"/>
                  <a:cs typeface="楷体"/>
                </a:rPr>
                <a:t>重要</a:t>
              </a:r>
              <a:endParaRPr kumimoji="1" lang="en-US" altLang="zh-CN" sz="1400" dirty="0" smtClean="0">
                <a:solidFill>
                  <a:schemeClr val="bg1"/>
                </a:solidFill>
                <a:latin typeface="楷体"/>
                <a:ea typeface="楷体"/>
                <a:cs typeface="楷体"/>
              </a:endParaRPr>
            </a:p>
            <a:p>
              <a:r>
                <a:rPr kumimoji="1" lang="zh-CN" altLang="en-US" sz="1400" dirty="0" smtClean="0">
                  <a:solidFill>
                    <a:schemeClr val="bg1"/>
                  </a:solidFill>
                  <a:latin typeface="楷体"/>
                  <a:ea typeface="楷体"/>
                  <a:cs typeface="楷体"/>
                </a:rPr>
                <a:t>内容</a:t>
              </a:r>
              <a:endParaRPr kumimoji="1" lang="zh-CN" altLang="en-US" sz="1400" dirty="0">
                <a:solidFill>
                  <a:schemeClr val="bg1"/>
                </a:solidFill>
                <a:latin typeface="楷体"/>
                <a:ea typeface="楷体"/>
                <a:cs typeface="楷体"/>
              </a:endParaRPr>
            </a:p>
          </p:txBody>
        </p:sp>
        <p:grpSp>
          <p:nvGrpSpPr>
            <p:cNvPr id="35" name="组 34"/>
            <p:cNvGrpSpPr/>
            <p:nvPr/>
          </p:nvGrpSpPr>
          <p:grpSpPr>
            <a:xfrm>
              <a:off x="539552" y="627534"/>
              <a:ext cx="1152128" cy="3960440"/>
              <a:chOff x="539552" y="627534"/>
              <a:chExt cx="1152128" cy="3960440"/>
            </a:xfrm>
          </p:grpSpPr>
          <p:sp>
            <p:nvSpPr>
              <p:cNvPr id="37" name="圆角矩形 36"/>
              <p:cNvSpPr/>
              <p:nvPr/>
            </p:nvSpPr>
            <p:spPr bwMode="auto">
              <a:xfrm>
                <a:off x="539552" y="627534"/>
                <a:ext cx="1152128" cy="720080"/>
              </a:xfrm>
              <a:prstGeom prst="roundRect">
                <a:avLst/>
              </a:prstGeom>
              <a:solidFill>
                <a:srgbClr val="FFFFFF"/>
              </a:solidFill>
              <a:ln>
                <a:solidFill>
                  <a:schemeClr val="bg1"/>
                </a:solidFill>
                <a:headEnd type="none" w="med" len="med"/>
                <a:tailEnd type="none" w="med" len="med"/>
              </a:ln>
              <a:effectLst>
                <a:outerShdw blurRad="50800" dist="38100" dir="2700000" algn="tl" rotWithShape="0">
                  <a:prstClr val="black">
                    <a:alpha val="40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CN" altLang="en-US" sz="1400" b="0" i="0" u="none" strike="noStrike" cap="none" normalizeH="0" baseline="0">
                  <a:ln>
                    <a:noFill/>
                  </a:ln>
                  <a:solidFill>
                    <a:schemeClr val="tx1"/>
                  </a:solidFill>
                  <a:effectLst/>
                  <a:latin typeface="楷体"/>
                  <a:ea typeface="楷体"/>
                  <a:cs typeface="楷体"/>
                </a:endParaRPr>
              </a:p>
            </p:txBody>
          </p:sp>
          <p:sp>
            <p:nvSpPr>
              <p:cNvPr id="38" name="圆角矩形 37"/>
              <p:cNvSpPr/>
              <p:nvPr/>
            </p:nvSpPr>
            <p:spPr bwMode="auto">
              <a:xfrm>
                <a:off x="611560" y="699542"/>
                <a:ext cx="1020819" cy="576064"/>
              </a:xfrm>
              <a:prstGeom prst="roundRect">
                <a:avLst/>
              </a:prstGeom>
              <a:solidFill>
                <a:schemeClr val="accent5">
                  <a:lumMod val="75000"/>
                </a:schemeClr>
              </a:solidFill>
              <a:ln w="9525" cap="flat" cmpd="sng" algn="ctr">
                <a:noFill/>
                <a:prstDash val="solid"/>
                <a:round/>
                <a:headEnd type="none" w="med" len="med"/>
                <a:tailEnd type="none" w="med" len="med"/>
              </a:ln>
              <a:effectLst>
                <a:outerShdw blurRad="50800" dist="38100" dir="10800000" algn="r" rotWithShape="0">
                  <a:prstClr val="black">
                    <a:alpha val="40000"/>
                  </a:prstClr>
                </a:outerShdw>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CN" altLang="en-US" sz="1400" b="0" i="0" u="none" strike="noStrike" cap="none" normalizeH="0" baseline="0" dirty="0">
                  <a:ln>
                    <a:noFill/>
                  </a:ln>
                  <a:solidFill>
                    <a:schemeClr val="tx1"/>
                  </a:solidFill>
                  <a:effectLst/>
                  <a:latin typeface="楷体"/>
                  <a:ea typeface="楷体"/>
                  <a:cs typeface="楷体"/>
                </a:endParaRPr>
              </a:p>
            </p:txBody>
          </p:sp>
          <p:sp>
            <p:nvSpPr>
              <p:cNvPr id="39" name="圆角矩形 38"/>
              <p:cNvSpPr/>
              <p:nvPr/>
            </p:nvSpPr>
            <p:spPr bwMode="auto">
              <a:xfrm>
                <a:off x="755576" y="1635646"/>
                <a:ext cx="864096" cy="2952328"/>
              </a:xfrm>
              <a:prstGeom prst="roundRect">
                <a:avLst/>
              </a:prstGeom>
              <a:noFill/>
              <a:ln w="19050" cap="flat" cmpd="sng" algn="ctr">
                <a:solidFill>
                  <a:schemeClr val="accent1">
                    <a:lumMod val="75000"/>
                  </a:schemeClr>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CN" altLang="en-US" sz="1400" b="0" i="0" u="none" strike="noStrike" cap="none" normalizeH="0" baseline="0">
                  <a:ln>
                    <a:noFill/>
                  </a:ln>
                  <a:solidFill>
                    <a:schemeClr val="tx1"/>
                  </a:solidFill>
                  <a:effectLst/>
                  <a:latin typeface="Times New Roman" charset="0"/>
                  <a:ea typeface="宋体" charset="0"/>
                </a:endParaRPr>
              </a:p>
            </p:txBody>
          </p:sp>
          <p:cxnSp>
            <p:nvCxnSpPr>
              <p:cNvPr id="40" name="直线连接符 39"/>
              <p:cNvCxnSpPr/>
              <p:nvPr/>
            </p:nvCxnSpPr>
            <p:spPr bwMode="auto">
              <a:xfrm>
                <a:off x="611560" y="1347614"/>
                <a:ext cx="0" cy="1872208"/>
              </a:xfrm>
              <a:prstGeom prst="line">
                <a:avLst/>
              </a:prstGeom>
              <a:solidFill>
                <a:schemeClr val="accent1"/>
              </a:solidFill>
              <a:ln w="19050" cap="flat" cmpd="sng" algn="ctr">
                <a:solidFill>
                  <a:srgbClr val="E7574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41" name="直线连接符 40"/>
              <p:cNvCxnSpPr/>
              <p:nvPr/>
            </p:nvCxnSpPr>
            <p:spPr bwMode="auto">
              <a:xfrm>
                <a:off x="611560" y="3219822"/>
                <a:ext cx="144016" cy="0"/>
              </a:xfrm>
              <a:prstGeom prst="line">
                <a:avLst/>
              </a:prstGeom>
              <a:solidFill>
                <a:schemeClr val="accent1"/>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42" name="文本框 41"/>
              <p:cNvSpPr txBox="1"/>
              <p:nvPr/>
            </p:nvSpPr>
            <p:spPr>
              <a:xfrm>
                <a:off x="683568" y="1923678"/>
                <a:ext cx="1008112" cy="2031325"/>
              </a:xfrm>
              <a:prstGeom prst="rect">
                <a:avLst/>
              </a:prstGeom>
              <a:noFill/>
            </p:spPr>
            <p:txBody>
              <a:bodyPr wrap="square" rtlCol="0">
                <a:spAutoFit/>
              </a:bodyPr>
              <a:lstStyle/>
              <a:p>
                <a:r>
                  <a:rPr kumimoji="1" lang="zh-CN" altLang="en-US" sz="1400" dirty="0" smtClean="0">
                    <a:latin typeface="楷体"/>
                    <a:ea typeface="楷体"/>
                    <a:cs typeface="楷体"/>
                  </a:rPr>
                  <a:t>教师指导与支持</a:t>
                </a:r>
                <a:endParaRPr kumimoji="1" lang="en-US" altLang="zh-CN" sz="1400" dirty="0" smtClean="0">
                  <a:latin typeface="楷体"/>
                  <a:ea typeface="楷体"/>
                  <a:cs typeface="楷体"/>
                </a:endParaRPr>
              </a:p>
              <a:p>
                <a:endParaRPr kumimoji="1" lang="en-US" altLang="zh-CN" sz="1400" dirty="0" smtClean="0">
                  <a:latin typeface="楷体"/>
                  <a:ea typeface="楷体"/>
                  <a:cs typeface="楷体"/>
                </a:endParaRPr>
              </a:p>
              <a:p>
                <a:r>
                  <a:rPr kumimoji="1" lang="zh-CN" altLang="en-US" sz="1400" dirty="0" smtClean="0">
                    <a:latin typeface="楷体"/>
                    <a:ea typeface="楷体"/>
                    <a:cs typeface="楷体"/>
                  </a:rPr>
                  <a:t>有意义的学习</a:t>
                </a:r>
                <a:endParaRPr kumimoji="1" lang="en-US" altLang="zh-CN" sz="1400" dirty="0" smtClean="0">
                  <a:latin typeface="楷体"/>
                  <a:ea typeface="楷体"/>
                  <a:cs typeface="楷体"/>
                </a:endParaRPr>
              </a:p>
              <a:p>
                <a:endParaRPr kumimoji="1" lang="en-US" altLang="zh-CN" sz="1400" dirty="0" smtClean="0">
                  <a:latin typeface="楷体"/>
                  <a:ea typeface="楷体"/>
                  <a:cs typeface="楷体"/>
                </a:endParaRPr>
              </a:p>
              <a:p>
                <a:r>
                  <a:rPr kumimoji="1" lang="zh-CN" altLang="en-US" sz="1400" dirty="0" smtClean="0">
                    <a:latin typeface="楷体"/>
                    <a:ea typeface="楷体"/>
                    <a:cs typeface="楷体"/>
                  </a:rPr>
                  <a:t>界定概念</a:t>
                </a:r>
                <a:endParaRPr kumimoji="1" lang="en-US" altLang="zh-CN" sz="1400" dirty="0" smtClean="0">
                  <a:latin typeface="楷体"/>
                  <a:ea typeface="楷体"/>
                  <a:cs typeface="楷体"/>
                </a:endParaRPr>
              </a:p>
              <a:p>
                <a:endParaRPr kumimoji="1" lang="en-US" altLang="zh-CN" sz="1400" dirty="0" smtClean="0">
                  <a:latin typeface="楷体"/>
                  <a:ea typeface="楷体"/>
                  <a:cs typeface="楷体"/>
                </a:endParaRPr>
              </a:p>
              <a:p>
                <a:r>
                  <a:rPr kumimoji="1" lang="zh-CN" altLang="en-US" sz="1400" dirty="0" smtClean="0">
                    <a:latin typeface="楷体"/>
                    <a:ea typeface="楷体"/>
                    <a:cs typeface="楷体"/>
                  </a:rPr>
                  <a:t>形成产品</a:t>
                </a:r>
                <a:endParaRPr kumimoji="1" lang="en-US" altLang="zh-CN" sz="1400" dirty="0">
                  <a:latin typeface="楷体"/>
                  <a:ea typeface="楷体"/>
                  <a:cs typeface="楷体"/>
                </a:endParaRPr>
              </a:p>
            </p:txBody>
          </p:sp>
        </p:grpSp>
        <p:sp>
          <p:nvSpPr>
            <p:cNvPr id="36" name="文本框 35"/>
            <p:cNvSpPr txBox="1"/>
            <p:nvPr/>
          </p:nvSpPr>
          <p:spPr>
            <a:xfrm>
              <a:off x="683568" y="793036"/>
              <a:ext cx="902811" cy="307777"/>
            </a:xfrm>
            <a:prstGeom prst="rect">
              <a:avLst/>
            </a:prstGeom>
            <a:noFill/>
          </p:spPr>
          <p:txBody>
            <a:bodyPr wrap="none" rtlCol="0">
              <a:spAutoFit/>
            </a:bodyPr>
            <a:lstStyle/>
            <a:p>
              <a:r>
                <a:rPr kumimoji="1" lang="zh-CN" altLang="en-US" sz="1400" dirty="0" smtClean="0">
                  <a:latin typeface="楷体"/>
                  <a:ea typeface="楷体"/>
                  <a:cs typeface="楷体"/>
                </a:rPr>
                <a:t>探究创新</a:t>
              </a:r>
              <a:endParaRPr kumimoji="1" lang="zh-CN" altLang="en-US" sz="1400" dirty="0">
                <a:latin typeface="楷体"/>
                <a:ea typeface="楷体"/>
                <a:cs typeface="楷体"/>
              </a:endParaRPr>
            </a:p>
          </p:txBody>
        </p:sp>
      </p:grpSp>
      <p:grpSp>
        <p:nvGrpSpPr>
          <p:cNvPr id="43" name="组 42"/>
          <p:cNvGrpSpPr/>
          <p:nvPr/>
        </p:nvGrpSpPr>
        <p:grpSpPr>
          <a:xfrm>
            <a:off x="6516216" y="699542"/>
            <a:ext cx="1224136" cy="3960440"/>
            <a:chOff x="539552" y="627534"/>
            <a:chExt cx="1152128" cy="3960440"/>
          </a:xfrm>
        </p:grpSpPr>
        <p:sp>
          <p:nvSpPr>
            <p:cNvPr id="44" name="文本框 43"/>
            <p:cNvSpPr txBox="1"/>
            <p:nvPr/>
          </p:nvSpPr>
          <p:spPr>
            <a:xfrm>
              <a:off x="899592" y="699542"/>
              <a:ext cx="543739" cy="523220"/>
            </a:xfrm>
            <a:prstGeom prst="rect">
              <a:avLst/>
            </a:prstGeom>
            <a:noFill/>
          </p:spPr>
          <p:txBody>
            <a:bodyPr wrap="none" rtlCol="0">
              <a:spAutoFit/>
            </a:bodyPr>
            <a:lstStyle/>
            <a:p>
              <a:r>
                <a:rPr kumimoji="1" lang="zh-CN" altLang="en-US" sz="1400" dirty="0" smtClean="0">
                  <a:solidFill>
                    <a:schemeClr val="bg1"/>
                  </a:solidFill>
                  <a:latin typeface="楷体"/>
                  <a:ea typeface="楷体"/>
                  <a:cs typeface="楷体"/>
                </a:rPr>
                <a:t>重要</a:t>
              </a:r>
              <a:endParaRPr kumimoji="1" lang="en-US" altLang="zh-CN" sz="1400" dirty="0" smtClean="0">
                <a:solidFill>
                  <a:schemeClr val="bg1"/>
                </a:solidFill>
                <a:latin typeface="楷体"/>
                <a:ea typeface="楷体"/>
                <a:cs typeface="楷体"/>
              </a:endParaRPr>
            </a:p>
            <a:p>
              <a:r>
                <a:rPr kumimoji="1" lang="zh-CN" altLang="en-US" sz="1400" dirty="0" smtClean="0">
                  <a:solidFill>
                    <a:schemeClr val="bg1"/>
                  </a:solidFill>
                  <a:latin typeface="楷体"/>
                  <a:ea typeface="楷体"/>
                  <a:cs typeface="楷体"/>
                </a:rPr>
                <a:t>内容</a:t>
              </a:r>
              <a:endParaRPr kumimoji="1" lang="zh-CN" altLang="en-US" sz="1400" dirty="0">
                <a:solidFill>
                  <a:schemeClr val="bg1"/>
                </a:solidFill>
                <a:latin typeface="楷体"/>
                <a:ea typeface="楷体"/>
                <a:cs typeface="楷体"/>
              </a:endParaRPr>
            </a:p>
          </p:txBody>
        </p:sp>
        <p:grpSp>
          <p:nvGrpSpPr>
            <p:cNvPr id="45" name="组 44"/>
            <p:cNvGrpSpPr/>
            <p:nvPr/>
          </p:nvGrpSpPr>
          <p:grpSpPr>
            <a:xfrm>
              <a:off x="539552" y="627534"/>
              <a:ext cx="1152128" cy="3960440"/>
              <a:chOff x="539552" y="627534"/>
              <a:chExt cx="1152128" cy="3960440"/>
            </a:xfrm>
          </p:grpSpPr>
          <p:sp>
            <p:nvSpPr>
              <p:cNvPr id="47" name="圆角矩形 46"/>
              <p:cNvSpPr/>
              <p:nvPr/>
            </p:nvSpPr>
            <p:spPr bwMode="auto">
              <a:xfrm>
                <a:off x="539552" y="627534"/>
                <a:ext cx="1152128" cy="720080"/>
              </a:xfrm>
              <a:prstGeom prst="roundRect">
                <a:avLst/>
              </a:prstGeom>
              <a:solidFill>
                <a:srgbClr val="FFFFFF"/>
              </a:solidFill>
              <a:ln>
                <a:solidFill>
                  <a:schemeClr val="bg1"/>
                </a:solidFill>
                <a:headEnd type="none" w="med" len="med"/>
                <a:tailEnd type="none" w="med" len="med"/>
              </a:ln>
              <a:effectLst>
                <a:outerShdw blurRad="50800" dist="38100" dir="2700000" algn="tl" rotWithShape="0">
                  <a:prstClr val="black">
                    <a:alpha val="40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CN" altLang="en-US" sz="1400" b="0" i="0" u="none" strike="noStrike" cap="none" normalizeH="0" baseline="0">
                  <a:ln>
                    <a:noFill/>
                  </a:ln>
                  <a:solidFill>
                    <a:schemeClr val="tx1"/>
                  </a:solidFill>
                  <a:effectLst/>
                  <a:latin typeface="楷体"/>
                  <a:ea typeface="楷体"/>
                  <a:cs typeface="楷体"/>
                </a:endParaRPr>
              </a:p>
            </p:txBody>
          </p:sp>
          <p:sp>
            <p:nvSpPr>
              <p:cNvPr id="48" name="圆角矩形 47"/>
              <p:cNvSpPr/>
              <p:nvPr/>
            </p:nvSpPr>
            <p:spPr bwMode="auto">
              <a:xfrm>
                <a:off x="611560" y="699542"/>
                <a:ext cx="1020819" cy="576064"/>
              </a:xfrm>
              <a:prstGeom prst="roundRect">
                <a:avLst/>
              </a:prstGeom>
              <a:solidFill>
                <a:srgbClr val="937CD6"/>
              </a:solidFill>
              <a:ln w="9525" cap="flat" cmpd="sng" algn="ctr">
                <a:noFill/>
                <a:prstDash val="solid"/>
                <a:round/>
                <a:headEnd type="none" w="med" len="med"/>
                <a:tailEnd type="none" w="med" len="med"/>
              </a:ln>
              <a:effectLst>
                <a:outerShdw blurRad="50800" dist="38100" dir="10800000" algn="r" rotWithShape="0">
                  <a:prstClr val="black">
                    <a:alpha val="40000"/>
                  </a:prstClr>
                </a:outerShdw>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CN" altLang="en-US" sz="1400" b="0" i="0" u="none" strike="noStrike" cap="none" normalizeH="0" baseline="0" dirty="0">
                  <a:ln>
                    <a:noFill/>
                  </a:ln>
                  <a:solidFill>
                    <a:schemeClr val="tx1"/>
                  </a:solidFill>
                  <a:effectLst/>
                  <a:latin typeface="楷体"/>
                  <a:ea typeface="楷体"/>
                  <a:cs typeface="楷体"/>
                </a:endParaRPr>
              </a:p>
            </p:txBody>
          </p:sp>
          <p:sp>
            <p:nvSpPr>
              <p:cNvPr id="49" name="圆角矩形 48"/>
              <p:cNvSpPr/>
              <p:nvPr/>
            </p:nvSpPr>
            <p:spPr bwMode="auto">
              <a:xfrm>
                <a:off x="755576" y="1635646"/>
                <a:ext cx="864096" cy="2952328"/>
              </a:xfrm>
              <a:prstGeom prst="roundRect">
                <a:avLst/>
              </a:prstGeom>
              <a:noFill/>
              <a:ln w="19050" cap="flat" cmpd="sng" algn="ctr">
                <a:solidFill>
                  <a:srgbClr val="937CD6"/>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CN" altLang="en-US" sz="1400" b="0" i="0" u="none" strike="noStrike" cap="none" normalizeH="0" baseline="0">
                  <a:ln>
                    <a:noFill/>
                  </a:ln>
                  <a:solidFill>
                    <a:schemeClr val="tx1"/>
                  </a:solidFill>
                  <a:effectLst/>
                  <a:latin typeface="Times New Roman" charset="0"/>
                  <a:ea typeface="宋体" charset="0"/>
                </a:endParaRPr>
              </a:p>
            </p:txBody>
          </p:sp>
          <p:cxnSp>
            <p:nvCxnSpPr>
              <p:cNvPr id="50" name="直线连接符 49"/>
              <p:cNvCxnSpPr/>
              <p:nvPr/>
            </p:nvCxnSpPr>
            <p:spPr bwMode="auto">
              <a:xfrm>
                <a:off x="611560" y="1347614"/>
                <a:ext cx="0" cy="1872208"/>
              </a:xfrm>
              <a:prstGeom prst="line">
                <a:avLst/>
              </a:prstGeom>
              <a:solidFill>
                <a:schemeClr val="accent1"/>
              </a:solidFill>
              <a:ln w="19050" cap="flat" cmpd="sng" algn="ctr">
                <a:solidFill>
                  <a:srgbClr val="E7574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1" name="直线连接符 50"/>
              <p:cNvCxnSpPr/>
              <p:nvPr/>
            </p:nvCxnSpPr>
            <p:spPr bwMode="auto">
              <a:xfrm>
                <a:off x="611560" y="3219822"/>
                <a:ext cx="144016" cy="0"/>
              </a:xfrm>
              <a:prstGeom prst="line">
                <a:avLst/>
              </a:prstGeom>
              <a:solidFill>
                <a:schemeClr val="accent1"/>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52" name="文本框 51"/>
              <p:cNvSpPr txBox="1"/>
              <p:nvPr/>
            </p:nvSpPr>
            <p:spPr>
              <a:xfrm>
                <a:off x="683568" y="1923678"/>
                <a:ext cx="1008112" cy="1600438"/>
              </a:xfrm>
              <a:prstGeom prst="rect">
                <a:avLst/>
              </a:prstGeom>
              <a:noFill/>
            </p:spPr>
            <p:txBody>
              <a:bodyPr wrap="square" rtlCol="0">
                <a:spAutoFit/>
              </a:bodyPr>
              <a:lstStyle/>
              <a:p>
                <a:r>
                  <a:rPr kumimoji="1" lang="zh-CN" altLang="en-US" sz="1400" dirty="0" smtClean="0">
                    <a:latin typeface="楷体"/>
                    <a:ea typeface="楷体"/>
                    <a:cs typeface="楷体"/>
                  </a:rPr>
                  <a:t>评价</a:t>
                </a:r>
                <a:endParaRPr kumimoji="1" lang="en-US" altLang="zh-CN" sz="1400" dirty="0" smtClean="0">
                  <a:latin typeface="楷体"/>
                  <a:ea typeface="楷体"/>
                  <a:cs typeface="楷体"/>
                </a:endParaRPr>
              </a:p>
              <a:p>
                <a:endParaRPr kumimoji="1" lang="en-US" altLang="zh-CN" sz="1400" dirty="0" smtClean="0">
                  <a:latin typeface="楷体"/>
                  <a:ea typeface="楷体"/>
                  <a:cs typeface="楷体"/>
                </a:endParaRPr>
              </a:p>
              <a:p>
                <a:r>
                  <a:rPr kumimoji="1" lang="zh-CN" altLang="en-US" sz="1400" dirty="0" smtClean="0">
                    <a:latin typeface="楷体"/>
                    <a:ea typeface="楷体"/>
                    <a:cs typeface="楷体"/>
                  </a:rPr>
                  <a:t>改变方向</a:t>
                </a:r>
                <a:endParaRPr kumimoji="1" lang="en-US" altLang="zh-CN" sz="1400" dirty="0" smtClean="0">
                  <a:latin typeface="楷体"/>
                  <a:ea typeface="楷体"/>
                  <a:cs typeface="楷体"/>
                </a:endParaRPr>
              </a:p>
              <a:p>
                <a:endParaRPr kumimoji="1" lang="zh-CN" altLang="en-US" sz="1400" dirty="0" smtClean="0">
                  <a:latin typeface="楷体"/>
                  <a:ea typeface="楷体"/>
                  <a:cs typeface="楷体"/>
                </a:endParaRPr>
              </a:p>
              <a:p>
                <a:r>
                  <a:rPr kumimoji="1" lang="zh-CN" altLang="en-US" sz="1400" dirty="0" smtClean="0">
                    <a:latin typeface="楷体"/>
                    <a:ea typeface="楷体"/>
                    <a:cs typeface="楷体"/>
                  </a:rPr>
                  <a:t>重新构思</a:t>
                </a:r>
                <a:endParaRPr kumimoji="1" lang="en-US" altLang="zh-CN" sz="1400" dirty="0" smtClean="0">
                  <a:latin typeface="楷体"/>
                  <a:ea typeface="楷体"/>
                  <a:cs typeface="楷体"/>
                </a:endParaRPr>
              </a:p>
              <a:p>
                <a:endParaRPr kumimoji="1" lang="en-US" altLang="zh-CN" sz="1400" dirty="0" smtClean="0">
                  <a:latin typeface="楷体"/>
                  <a:ea typeface="楷体"/>
                  <a:cs typeface="楷体"/>
                </a:endParaRPr>
              </a:p>
              <a:p>
                <a:r>
                  <a:rPr kumimoji="1" lang="zh-CN" altLang="en-US" sz="1400" dirty="0" smtClean="0">
                    <a:latin typeface="楷体"/>
                    <a:ea typeface="楷体"/>
                    <a:cs typeface="楷体"/>
                  </a:rPr>
                  <a:t>促使成功</a:t>
                </a:r>
                <a:endParaRPr kumimoji="1" lang="en-US" altLang="zh-CN" sz="1400" dirty="0">
                  <a:latin typeface="楷体"/>
                  <a:ea typeface="楷体"/>
                  <a:cs typeface="楷体"/>
                </a:endParaRPr>
              </a:p>
            </p:txBody>
          </p:sp>
        </p:grpSp>
        <p:sp>
          <p:nvSpPr>
            <p:cNvPr id="46" name="文本框 45"/>
            <p:cNvSpPr txBox="1"/>
            <p:nvPr/>
          </p:nvSpPr>
          <p:spPr>
            <a:xfrm>
              <a:off x="683568" y="793036"/>
              <a:ext cx="902811" cy="307777"/>
            </a:xfrm>
            <a:prstGeom prst="rect">
              <a:avLst/>
            </a:prstGeom>
            <a:noFill/>
          </p:spPr>
          <p:txBody>
            <a:bodyPr wrap="none" rtlCol="0">
              <a:spAutoFit/>
            </a:bodyPr>
            <a:lstStyle/>
            <a:p>
              <a:r>
                <a:rPr kumimoji="1" lang="zh-CN" altLang="en-US" sz="1400" dirty="0" smtClean="0">
                  <a:latin typeface="楷体"/>
                  <a:ea typeface="楷体"/>
                  <a:cs typeface="楷体"/>
                </a:rPr>
                <a:t>反馈修改</a:t>
              </a:r>
              <a:endParaRPr kumimoji="1" lang="zh-CN" altLang="en-US" sz="1400" dirty="0">
                <a:latin typeface="楷体"/>
                <a:ea typeface="楷体"/>
                <a:cs typeface="楷体"/>
              </a:endParaRPr>
            </a:p>
          </p:txBody>
        </p:sp>
      </p:grpSp>
      <p:grpSp>
        <p:nvGrpSpPr>
          <p:cNvPr id="53" name="组 52"/>
          <p:cNvGrpSpPr/>
          <p:nvPr/>
        </p:nvGrpSpPr>
        <p:grpSpPr>
          <a:xfrm>
            <a:off x="7740352" y="699542"/>
            <a:ext cx="1224136" cy="3960440"/>
            <a:chOff x="539552" y="627534"/>
            <a:chExt cx="1224136" cy="3960440"/>
          </a:xfrm>
        </p:grpSpPr>
        <p:sp>
          <p:nvSpPr>
            <p:cNvPr id="54" name="文本框 53"/>
            <p:cNvSpPr txBox="1"/>
            <p:nvPr/>
          </p:nvSpPr>
          <p:spPr>
            <a:xfrm>
              <a:off x="899592" y="699542"/>
              <a:ext cx="543739" cy="523220"/>
            </a:xfrm>
            <a:prstGeom prst="rect">
              <a:avLst/>
            </a:prstGeom>
            <a:noFill/>
          </p:spPr>
          <p:txBody>
            <a:bodyPr wrap="none" rtlCol="0">
              <a:spAutoFit/>
            </a:bodyPr>
            <a:lstStyle/>
            <a:p>
              <a:r>
                <a:rPr kumimoji="1" lang="zh-CN" altLang="en-US" sz="1400" dirty="0" smtClean="0">
                  <a:solidFill>
                    <a:schemeClr val="bg1"/>
                  </a:solidFill>
                  <a:latin typeface="楷体"/>
                  <a:ea typeface="楷体"/>
                  <a:cs typeface="楷体"/>
                </a:rPr>
                <a:t>重要</a:t>
              </a:r>
              <a:endParaRPr kumimoji="1" lang="en-US" altLang="zh-CN" sz="1400" dirty="0" smtClean="0">
                <a:solidFill>
                  <a:schemeClr val="bg1"/>
                </a:solidFill>
                <a:latin typeface="楷体"/>
                <a:ea typeface="楷体"/>
                <a:cs typeface="楷体"/>
              </a:endParaRPr>
            </a:p>
            <a:p>
              <a:r>
                <a:rPr kumimoji="1" lang="zh-CN" altLang="en-US" sz="1400" dirty="0" smtClean="0">
                  <a:solidFill>
                    <a:schemeClr val="bg1"/>
                  </a:solidFill>
                  <a:latin typeface="楷体"/>
                  <a:ea typeface="楷体"/>
                  <a:cs typeface="楷体"/>
                </a:rPr>
                <a:t>内容</a:t>
              </a:r>
              <a:endParaRPr kumimoji="1" lang="zh-CN" altLang="en-US" sz="1400" dirty="0">
                <a:solidFill>
                  <a:schemeClr val="bg1"/>
                </a:solidFill>
                <a:latin typeface="楷体"/>
                <a:ea typeface="楷体"/>
                <a:cs typeface="楷体"/>
              </a:endParaRPr>
            </a:p>
          </p:txBody>
        </p:sp>
        <p:grpSp>
          <p:nvGrpSpPr>
            <p:cNvPr id="55" name="组 54"/>
            <p:cNvGrpSpPr/>
            <p:nvPr/>
          </p:nvGrpSpPr>
          <p:grpSpPr>
            <a:xfrm>
              <a:off x="539552" y="627534"/>
              <a:ext cx="1224136" cy="3960440"/>
              <a:chOff x="539552" y="627534"/>
              <a:chExt cx="1224136" cy="3960440"/>
            </a:xfrm>
          </p:grpSpPr>
          <p:sp>
            <p:nvSpPr>
              <p:cNvPr id="57" name="圆角矩形 56"/>
              <p:cNvSpPr/>
              <p:nvPr/>
            </p:nvSpPr>
            <p:spPr bwMode="auto">
              <a:xfrm>
                <a:off x="539552" y="627534"/>
                <a:ext cx="1152128" cy="720080"/>
              </a:xfrm>
              <a:prstGeom prst="roundRect">
                <a:avLst/>
              </a:prstGeom>
              <a:solidFill>
                <a:srgbClr val="FFFFFF"/>
              </a:solidFill>
              <a:ln>
                <a:solidFill>
                  <a:schemeClr val="bg1"/>
                </a:solidFill>
                <a:headEnd type="none" w="med" len="med"/>
                <a:tailEnd type="none" w="med" len="med"/>
              </a:ln>
              <a:effectLst>
                <a:outerShdw blurRad="50800" dist="38100" dir="2700000" algn="tl" rotWithShape="0">
                  <a:prstClr val="black">
                    <a:alpha val="40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CN" altLang="en-US" sz="1400" b="0" i="0" u="none" strike="noStrike" cap="none" normalizeH="0" baseline="0">
                  <a:ln>
                    <a:noFill/>
                  </a:ln>
                  <a:solidFill>
                    <a:schemeClr val="tx1"/>
                  </a:solidFill>
                  <a:effectLst/>
                  <a:latin typeface="楷体"/>
                  <a:ea typeface="楷体"/>
                  <a:cs typeface="楷体"/>
                </a:endParaRPr>
              </a:p>
            </p:txBody>
          </p:sp>
          <p:sp>
            <p:nvSpPr>
              <p:cNvPr id="58" name="圆角矩形 57"/>
              <p:cNvSpPr/>
              <p:nvPr/>
            </p:nvSpPr>
            <p:spPr bwMode="auto">
              <a:xfrm>
                <a:off x="611560" y="699542"/>
                <a:ext cx="1020819" cy="576064"/>
              </a:xfrm>
              <a:prstGeom prst="roundRect">
                <a:avLst/>
              </a:prstGeom>
              <a:solidFill>
                <a:srgbClr val="EEE024"/>
              </a:solidFill>
              <a:ln w="9525" cap="flat" cmpd="sng" algn="ctr">
                <a:noFill/>
                <a:prstDash val="solid"/>
                <a:round/>
                <a:headEnd type="none" w="med" len="med"/>
                <a:tailEnd type="none" w="med" len="med"/>
              </a:ln>
              <a:effectLst>
                <a:outerShdw blurRad="50800" dist="38100" dir="10800000" algn="r" rotWithShape="0">
                  <a:prstClr val="black">
                    <a:alpha val="40000"/>
                  </a:prstClr>
                </a:outerShdw>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CN" altLang="en-US" sz="1400" b="0" i="0" u="none" strike="noStrike" cap="none" normalizeH="0" baseline="0" dirty="0">
                  <a:ln>
                    <a:noFill/>
                  </a:ln>
                  <a:solidFill>
                    <a:schemeClr val="tx1"/>
                  </a:solidFill>
                  <a:effectLst/>
                  <a:latin typeface="楷体"/>
                  <a:ea typeface="楷体"/>
                  <a:cs typeface="楷体"/>
                </a:endParaRPr>
              </a:p>
            </p:txBody>
          </p:sp>
          <p:sp>
            <p:nvSpPr>
              <p:cNvPr id="59" name="圆角矩形 58"/>
              <p:cNvSpPr/>
              <p:nvPr/>
            </p:nvSpPr>
            <p:spPr bwMode="auto">
              <a:xfrm>
                <a:off x="755576" y="1635646"/>
                <a:ext cx="864096" cy="2952328"/>
              </a:xfrm>
              <a:prstGeom prst="roundRect">
                <a:avLst/>
              </a:prstGeom>
              <a:noFill/>
              <a:ln w="19050" cap="flat" cmpd="sng" algn="ctr">
                <a:solidFill>
                  <a:srgbClr val="FFFF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CN" altLang="en-US" sz="1400" b="0" i="0" u="none" strike="noStrike" cap="none" normalizeH="0" baseline="0">
                  <a:ln>
                    <a:noFill/>
                  </a:ln>
                  <a:solidFill>
                    <a:schemeClr val="tx1"/>
                  </a:solidFill>
                  <a:effectLst/>
                  <a:latin typeface="Times New Roman" charset="0"/>
                  <a:ea typeface="宋体" charset="0"/>
                </a:endParaRPr>
              </a:p>
            </p:txBody>
          </p:sp>
          <p:cxnSp>
            <p:nvCxnSpPr>
              <p:cNvPr id="60" name="直线连接符 59"/>
              <p:cNvCxnSpPr/>
              <p:nvPr/>
            </p:nvCxnSpPr>
            <p:spPr bwMode="auto">
              <a:xfrm>
                <a:off x="611560" y="1347614"/>
                <a:ext cx="0" cy="1872208"/>
              </a:xfrm>
              <a:prstGeom prst="line">
                <a:avLst/>
              </a:prstGeom>
              <a:solidFill>
                <a:schemeClr val="accent1"/>
              </a:solidFill>
              <a:ln w="19050" cap="flat" cmpd="sng" algn="ctr">
                <a:solidFill>
                  <a:srgbClr val="E7574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1" name="直线连接符 60"/>
              <p:cNvCxnSpPr/>
              <p:nvPr/>
            </p:nvCxnSpPr>
            <p:spPr bwMode="auto">
              <a:xfrm>
                <a:off x="611560" y="3219822"/>
                <a:ext cx="144016" cy="0"/>
              </a:xfrm>
              <a:prstGeom prst="line">
                <a:avLst/>
              </a:prstGeom>
              <a:solidFill>
                <a:schemeClr val="accent1"/>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62" name="文本框 61"/>
              <p:cNvSpPr txBox="1"/>
              <p:nvPr/>
            </p:nvSpPr>
            <p:spPr>
              <a:xfrm>
                <a:off x="683568" y="2283718"/>
                <a:ext cx="1080120" cy="1600438"/>
              </a:xfrm>
              <a:prstGeom prst="rect">
                <a:avLst/>
              </a:prstGeom>
              <a:noFill/>
            </p:spPr>
            <p:txBody>
              <a:bodyPr wrap="square" rtlCol="0">
                <a:spAutoFit/>
              </a:bodyPr>
              <a:lstStyle/>
              <a:p>
                <a:r>
                  <a:rPr kumimoji="1" lang="zh-CN" altLang="en-US" sz="1400" dirty="0" smtClean="0">
                    <a:latin typeface="楷体"/>
                    <a:ea typeface="楷体"/>
                    <a:cs typeface="楷体"/>
                  </a:rPr>
                  <a:t>真实世界能力</a:t>
                </a:r>
                <a:endParaRPr kumimoji="1" lang="en-US" altLang="zh-CN" sz="1400" dirty="0" smtClean="0">
                  <a:latin typeface="楷体"/>
                  <a:ea typeface="楷体"/>
                  <a:cs typeface="楷体"/>
                </a:endParaRPr>
              </a:p>
              <a:p>
                <a:endParaRPr kumimoji="1" lang="en-US" altLang="zh-CN" sz="1400" dirty="0" smtClean="0">
                  <a:latin typeface="楷体"/>
                  <a:ea typeface="楷体"/>
                  <a:cs typeface="楷体"/>
                </a:endParaRPr>
              </a:p>
              <a:p>
                <a:r>
                  <a:rPr kumimoji="1" lang="zh-CN" altLang="en-US" sz="1400" dirty="0" smtClean="0">
                    <a:latin typeface="楷体"/>
                    <a:ea typeface="楷体"/>
                    <a:cs typeface="楷体"/>
                  </a:rPr>
                  <a:t>展示成果</a:t>
                </a:r>
                <a:endParaRPr kumimoji="1" lang="en-US" altLang="zh-CN" sz="1400" dirty="0" smtClean="0">
                  <a:latin typeface="楷体"/>
                  <a:ea typeface="楷体"/>
                  <a:cs typeface="楷体"/>
                </a:endParaRPr>
              </a:p>
              <a:p>
                <a:endParaRPr kumimoji="1" lang="en-US" altLang="zh-CN" sz="1400" dirty="0" smtClean="0">
                  <a:latin typeface="楷体"/>
                  <a:ea typeface="楷体"/>
                  <a:cs typeface="楷体"/>
                </a:endParaRPr>
              </a:p>
              <a:p>
                <a:r>
                  <a:rPr kumimoji="1" lang="zh-CN" altLang="en-US" sz="1400" dirty="0" smtClean="0">
                    <a:latin typeface="楷体"/>
                    <a:ea typeface="楷体"/>
                    <a:cs typeface="楷体"/>
                  </a:rPr>
                  <a:t>学生自主学习能力</a:t>
                </a:r>
                <a:endParaRPr kumimoji="1" lang="zh-CN" altLang="en-US" sz="1400" dirty="0">
                  <a:latin typeface="楷体"/>
                  <a:ea typeface="楷体"/>
                  <a:cs typeface="楷体"/>
                </a:endParaRPr>
              </a:p>
            </p:txBody>
          </p:sp>
        </p:grpSp>
        <p:sp>
          <p:nvSpPr>
            <p:cNvPr id="56" name="文本框 55"/>
            <p:cNvSpPr txBox="1"/>
            <p:nvPr/>
          </p:nvSpPr>
          <p:spPr>
            <a:xfrm>
              <a:off x="611560" y="699542"/>
              <a:ext cx="902811" cy="523220"/>
            </a:xfrm>
            <a:prstGeom prst="rect">
              <a:avLst/>
            </a:prstGeom>
            <a:noFill/>
          </p:spPr>
          <p:txBody>
            <a:bodyPr wrap="none" rtlCol="0">
              <a:spAutoFit/>
            </a:bodyPr>
            <a:lstStyle/>
            <a:p>
              <a:r>
                <a:rPr kumimoji="1" lang="zh-CN" altLang="en-US" sz="1400" dirty="0" smtClean="0">
                  <a:latin typeface="楷体"/>
                  <a:ea typeface="楷体"/>
                  <a:cs typeface="楷体"/>
                </a:rPr>
                <a:t>公开展示</a:t>
              </a:r>
              <a:endParaRPr kumimoji="1" lang="en-US" altLang="zh-CN" sz="1400" dirty="0" smtClean="0">
                <a:latin typeface="楷体"/>
                <a:ea typeface="楷体"/>
                <a:cs typeface="楷体"/>
              </a:endParaRPr>
            </a:p>
            <a:p>
              <a:r>
                <a:rPr kumimoji="1" lang="en-US" altLang="zh-CN" sz="1400" dirty="0">
                  <a:latin typeface="楷体"/>
                  <a:ea typeface="楷体"/>
                  <a:cs typeface="楷体"/>
                </a:rPr>
                <a:t> </a:t>
              </a:r>
              <a:r>
                <a:rPr kumimoji="1" lang="en-US" altLang="zh-CN" sz="1400" dirty="0" smtClean="0">
                  <a:latin typeface="楷体"/>
                  <a:ea typeface="楷体"/>
                  <a:cs typeface="楷体"/>
                </a:rPr>
                <a:t> </a:t>
              </a:r>
              <a:r>
                <a:rPr kumimoji="1" lang="zh-CN" altLang="en-US" sz="1400" dirty="0" smtClean="0">
                  <a:latin typeface="楷体"/>
                  <a:ea typeface="楷体"/>
                  <a:cs typeface="楷体"/>
                </a:rPr>
                <a:t>作品</a:t>
              </a:r>
              <a:endParaRPr kumimoji="1" lang="zh-CN" altLang="en-US" sz="1400" dirty="0">
                <a:latin typeface="楷体"/>
                <a:ea typeface="楷体"/>
                <a:cs typeface="楷体"/>
              </a:endParaRPr>
            </a:p>
          </p:txBody>
        </p:sp>
      </p:grpSp>
      <p:grpSp>
        <p:nvGrpSpPr>
          <p:cNvPr id="63" name="组 62"/>
          <p:cNvGrpSpPr/>
          <p:nvPr/>
        </p:nvGrpSpPr>
        <p:grpSpPr>
          <a:xfrm>
            <a:off x="1403648" y="699542"/>
            <a:ext cx="1296144" cy="4032448"/>
            <a:chOff x="539552" y="627534"/>
            <a:chExt cx="1224136" cy="3960440"/>
          </a:xfrm>
        </p:grpSpPr>
        <p:sp>
          <p:nvSpPr>
            <p:cNvPr id="64" name="文本框 63"/>
            <p:cNvSpPr txBox="1"/>
            <p:nvPr/>
          </p:nvSpPr>
          <p:spPr>
            <a:xfrm>
              <a:off x="899592" y="699542"/>
              <a:ext cx="543739" cy="523220"/>
            </a:xfrm>
            <a:prstGeom prst="rect">
              <a:avLst/>
            </a:prstGeom>
            <a:noFill/>
          </p:spPr>
          <p:txBody>
            <a:bodyPr wrap="none" rtlCol="0">
              <a:spAutoFit/>
            </a:bodyPr>
            <a:lstStyle/>
            <a:p>
              <a:r>
                <a:rPr kumimoji="1" lang="zh-CN" altLang="en-US" sz="1400" dirty="0" smtClean="0">
                  <a:solidFill>
                    <a:schemeClr val="bg1"/>
                  </a:solidFill>
                  <a:latin typeface="楷体"/>
                  <a:ea typeface="楷体"/>
                  <a:cs typeface="楷体"/>
                </a:rPr>
                <a:t>重要</a:t>
              </a:r>
              <a:endParaRPr kumimoji="1" lang="en-US" altLang="zh-CN" sz="1400" dirty="0" smtClean="0">
                <a:solidFill>
                  <a:schemeClr val="bg1"/>
                </a:solidFill>
                <a:latin typeface="楷体"/>
                <a:ea typeface="楷体"/>
                <a:cs typeface="楷体"/>
              </a:endParaRPr>
            </a:p>
            <a:p>
              <a:r>
                <a:rPr kumimoji="1" lang="zh-CN" altLang="en-US" sz="1400" dirty="0" smtClean="0">
                  <a:solidFill>
                    <a:schemeClr val="bg1"/>
                  </a:solidFill>
                  <a:latin typeface="楷体"/>
                  <a:ea typeface="楷体"/>
                  <a:cs typeface="楷体"/>
                </a:rPr>
                <a:t>内容</a:t>
              </a:r>
              <a:endParaRPr kumimoji="1" lang="zh-CN" altLang="en-US" sz="1400" dirty="0">
                <a:solidFill>
                  <a:schemeClr val="bg1"/>
                </a:solidFill>
                <a:latin typeface="楷体"/>
                <a:ea typeface="楷体"/>
                <a:cs typeface="楷体"/>
              </a:endParaRPr>
            </a:p>
          </p:txBody>
        </p:sp>
        <p:grpSp>
          <p:nvGrpSpPr>
            <p:cNvPr id="65" name="组 64"/>
            <p:cNvGrpSpPr/>
            <p:nvPr/>
          </p:nvGrpSpPr>
          <p:grpSpPr>
            <a:xfrm>
              <a:off x="539552" y="627534"/>
              <a:ext cx="1224136" cy="3960440"/>
              <a:chOff x="539552" y="627534"/>
              <a:chExt cx="1224136" cy="3960440"/>
            </a:xfrm>
          </p:grpSpPr>
          <p:sp>
            <p:nvSpPr>
              <p:cNvPr id="67" name="圆角矩形 66"/>
              <p:cNvSpPr/>
              <p:nvPr/>
            </p:nvSpPr>
            <p:spPr bwMode="auto">
              <a:xfrm>
                <a:off x="539552" y="627534"/>
                <a:ext cx="1152128" cy="720080"/>
              </a:xfrm>
              <a:prstGeom prst="roundRect">
                <a:avLst/>
              </a:prstGeom>
              <a:solidFill>
                <a:srgbClr val="FFFFFF"/>
              </a:solidFill>
              <a:ln>
                <a:solidFill>
                  <a:schemeClr val="bg1"/>
                </a:solidFill>
                <a:headEnd type="none" w="med" len="med"/>
                <a:tailEnd type="none" w="med" len="med"/>
              </a:ln>
              <a:effectLst>
                <a:outerShdw blurRad="50800" dist="38100" dir="2700000" algn="tl" rotWithShape="0">
                  <a:prstClr val="black">
                    <a:alpha val="40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CN" altLang="en-US" sz="1400" b="0" i="0" u="none" strike="noStrike" cap="none" normalizeH="0" baseline="0">
                  <a:ln>
                    <a:noFill/>
                  </a:ln>
                  <a:solidFill>
                    <a:schemeClr val="tx1"/>
                  </a:solidFill>
                  <a:effectLst/>
                  <a:latin typeface="楷体"/>
                  <a:ea typeface="楷体"/>
                  <a:cs typeface="楷体"/>
                </a:endParaRPr>
              </a:p>
            </p:txBody>
          </p:sp>
          <p:sp>
            <p:nvSpPr>
              <p:cNvPr id="68" name="圆角矩形 67"/>
              <p:cNvSpPr/>
              <p:nvPr/>
            </p:nvSpPr>
            <p:spPr bwMode="auto">
              <a:xfrm>
                <a:off x="611560" y="699542"/>
                <a:ext cx="1020819" cy="576064"/>
              </a:xfrm>
              <a:prstGeom prst="roundRect">
                <a:avLst/>
              </a:prstGeom>
              <a:solidFill>
                <a:srgbClr val="A4C226"/>
              </a:solidFill>
              <a:ln w="9525" cap="flat" cmpd="sng" algn="ctr">
                <a:noFill/>
                <a:prstDash val="solid"/>
                <a:round/>
                <a:headEnd type="none" w="med" len="med"/>
                <a:tailEnd type="none" w="med" len="med"/>
              </a:ln>
              <a:effectLst>
                <a:outerShdw blurRad="50800" dist="38100" dir="10800000" algn="r" rotWithShape="0">
                  <a:prstClr val="black">
                    <a:alpha val="40000"/>
                  </a:prstClr>
                </a:outerShdw>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CN" altLang="en-US" sz="1400" b="0" i="0" u="none" strike="noStrike" cap="none" normalizeH="0" baseline="0" dirty="0">
                  <a:ln>
                    <a:noFill/>
                  </a:ln>
                  <a:solidFill>
                    <a:schemeClr val="tx1"/>
                  </a:solidFill>
                  <a:effectLst/>
                  <a:latin typeface="楷体"/>
                  <a:ea typeface="楷体"/>
                  <a:cs typeface="楷体"/>
                </a:endParaRPr>
              </a:p>
            </p:txBody>
          </p:sp>
          <p:sp>
            <p:nvSpPr>
              <p:cNvPr id="69" name="圆角矩形 68"/>
              <p:cNvSpPr/>
              <p:nvPr/>
            </p:nvSpPr>
            <p:spPr bwMode="auto">
              <a:xfrm>
                <a:off x="755576" y="1635646"/>
                <a:ext cx="864096" cy="2952328"/>
              </a:xfrm>
              <a:prstGeom prst="roundRect">
                <a:avLst/>
              </a:prstGeom>
              <a:noFill/>
              <a:ln w="19050" cap="flat" cmpd="sng" algn="ctr">
                <a:solidFill>
                  <a:schemeClr val="accent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CN" altLang="en-US" sz="1400" b="0" i="0" u="none" strike="noStrike" cap="none" normalizeH="0" baseline="0">
                  <a:ln>
                    <a:noFill/>
                  </a:ln>
                  <a:solidFill>
                    <a:schemeClr val="tx1"/>
                  </a:solidFill>
                  <a:effectLst/>
                  <a:latin typeface="Times New Roman" charset="0"/>
                  <a:ea typeface="宋体" charset="0"/>
                </a:endParaRPr>
              </a:p>
            </p:txBody>
          </p:sp>
          <p:cxnSp>
            <p:nvCxnSpPr>
              <p:cNvPr id="70" name="直线连接符 69"/>
              <p:cNvCxnSpPr/>
              <p:nvPr/>
            </p:nvCxnSpPr>
            <p:spPr bwMode="auto">
              <a:xfrm>
                <a:off x="611560" y="1347614"/>
                <a:ext cx="0" cy="1872208"/>
              </a:xfrm>
              <a:prstGeom prst="line">
                <a:avLst/>
              </a:prstGeom>
              <a:solidFill>
                <a:schemeClr val="accent1"/>
              </a:solidFill>
              <a:ln w="19050" cap="flat" cmpd="sng" algn="ctr">
                <a:solidFill>
                  <a:srgbClr val="E7574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71" name="直线连接符 70"/>
              <p:cNvCxnSpPr/>
              <p:nvPr/>
            </p:nvCxnSpPr>
            <p:spPr bwMode="auto">
              <a:xfrm>
                <a:off x="611560" y="3219822"/>
                <a:ext cx="144016" cy="0"/>
              </a:xfrm>
              <a:prstGeom prst="line">
                <a:avLst/>
              </a:prstGeom>
              <a:solidFill>
                <a:schemeClr val="accent1"/>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72" name="文本框 71"/>
              <p:cNvSpPr txBox="1"/>
              <p:nvPr/>
            </p:nvSpPr>
            <p:spPr>
              <a:xfrm>
                <a:off x="755576" y="2067694"/>
                <a:ext cx="1008112" cy="1815882"/>
              </a:xfrm>
              <a:prstGeom prst="rect">
                <a:avLst/>
              </a:prstGeom>
              <a:noFill/>
            </p:spPr>
            <p:txBody>
              <a:bodyPr wrap="square" rtlCol="0">
                <a:spAutoFit/>
              </a:bodyPr>
              <a:lstStyle/>
              <a:p>
                <a:r>
                  <a:rPr kumimoji="1" lang="zh-CN" altLang="en-US" sz="1400" dirty="0" smtClean="0">
                    <a:latin typeface="楷体"/>
                    <a:ea typeface="楷体"/>
                    <a:cs typeface="楷体"/>
                  </a:rPr>
                  <a:t>建立学习目标</a:t>
                </a:r>
                <a:endParaRPr kumimoji="1" lang="en-US" altLang="zh-CN" sz="1400" dirty="0" smtClean="0">
                  <a:latin typeface="楷体"/>
                  <a:ea typeface="楷体"/>
                  <a:cs typeface="楷体"/>
                </a:endParaRPr>
              </a:p>
              <a:p>
                <a:endParaRPr kumimoji="1" lang="en-US" altLang="zh-CN" sz="1400" dirty="0" smtClean="0">
                  <a:latin typeface="楷体"/>
                  <a:ea typeface="楷体"/>
                  <a:cs typeface="楷体"/>
                </a:endParaRPr>
              </a:p>
              <a:p>
                <a:r>
                  <a:rPr kumimoji="1" lang="zh-CN" altLang="en-US" sz="1400" dirty="0" smtClean="0">
                    <a:latin typeface="楷体"/>
                    <a:ea typeface="楷体"/>
                    <a:cs typeface="楷体"/>
                  </a:rPr>
                  <a:t>目标牢记始终</a:t>
                </a:r>
                <a:endParaRPr kumimoji="1" lang="en-US" altLang="zh-CN" sz="1400" dirty="0" smtClean="0">
                  <a:latin typeface="楷体"/>
                  <a:ea typeface="楷体"/>
                  <a:cs typeface="楷体"/>
                </a:endParaRPr>
              </a:p>
              <a:p>
                <a:endParaRPr kumimoji="1" lang="en-US" altLang="zh-CN" sz="1400" dirty="0" smtClean="0">
                  <a:latin typeface="楷体"/>
                  <a:ea typeface="楷体"/>
                  <a:cs typeface="楷体"/>
                </a:endParaRPr>
              </a:p>
              <a:p>
                <a:r>
                  <a:rPr kumimoji="1" lang="zh-CN" altLang="en-US" sz="1400" dirty="0" smtClean="0">
                    <a:latin typeface="楷体"/>
                    <a:ea typeface="楷体"/>
                    <a:cs typeface="楷体"/>
                  </a:rPr>
                  <a:t>无显著学习路径</a:t>
                </a:r>
                <a:endParaRPr kumimoji="1" lang="en-US" altLang="zh-CN" sz="1400" dirty="0">
                  <a:latin typeface="楷体"/>
                  <a:ea typeface="楷体"/>
                  <a:cs typeface="楷体"/>
                </a:endParaRPr>
              </a:p>
            </p:txBody>
          </p:sp>
        </p:grpSp>
        <p:sp>
          <p:nvSpPr>
            <p:cNvPr id="66" name="文本框 65"/>
            <p:cNvSpPr txBox="1"/>
            <p:nvPr/>
          </p:nvSpPr>
          <p:spPr>
            <a:xfrm>
              <a:off x="611560" y="843558"/>
              <a:ext cx="902811" cy="307777"/>
            </a:xfrm>
            <a:prstGeom prst="rect">
              <a:avLst/>
            </a:prstGeom>
            <a:noFill/>
          </p:spPr>
          <p:txBody>
            <a:bodyPr wrap="none" rtlCol="0">
              <a:spAutoFit/>
            </a:bodyPr>
            <a:lstStyle/>
            <a:p>
              <a:r>
                <a:rPr kumimoji="1" lang="zh-CN" altLang="en-US" sz="1400" dirty="0" smtClean="0">
                  <a:latin typeface="楷体"/>
                  <a:ea typeface="楷体"/>
                  <a:cs typeface="楷体"/>
                </a:rPr>
                <a:t>驱动问题</a:t>
              </a:r>
              <a:endParaRPr kumimoji="1" lang="zh-CN" altLang="en-US" sz="1400" dirty="0">
                <a:latin typeface="楷体"/>
                <a:ea typeface="楷体"/>
                <a:cs typeface="楷体"/>
              </a:endParaRPr>
            </a:p>
          </p:txBody>
        </p:sp>
      </p:grpSp>
      <p:grpSp>
        <p:nvGrpSpPr>
          <p:cNvPr id="73" name="组 72"/>
          <p:cNvGrpSpPr/>
          <p:nvPr/>
        </p:nvGrpSpPr>
        <p:grpSpPr>
          <a:xfrm>
            <a:off x="2627784" y="699542"/>
            <a:ext cx="1440160" cy="4019477"/>
            <a:chOff x="539552" y="627534"/>
            <a:chExt cx="1288564" cy="3960440"/>
          </a:xfrm>
        </p:grpSpPr>
        <p:sp>
          <p:nvSpPr>
            <p:cNvPr id="74" name="文本框 73"/>
            <p:cNvSpPr txBox="1"/>
            <p:nvPr/>
          </p:nvSpPr>
          <p:spPr>
            <a:xfrm>
              <a:off x="899592" y="699542"/>
              <a:ext cx="543739" cy="523220"/>
            </a:xfrm>
            <a:prstGeom prst="rect">
              <a:avLst/>
            </a:prstGeom>
            <a:noFill/>
          </p:spPr>
          <p:txBody>
            <a:bodyPr wrap="none" rtlCol="0">
              <a:spAutoFit/>
            </a:bodyPr>
            <a:lstStyle/>
            <a:p>
              <a:r>
                <a:rPr kumimoji="1" lang="zh-CN" altLang="en-US" sz="1400" dirty="0" smtClean="0">
                  <a:solidFill>
                    <a:schemeClr val="bg1"/>
                  </a:solidFill>
                  <a:latin typeface="楷体"/>
                  <a:ea typeface="楷体"/>
                  <a:cs typeface="楷体"/>
                </a:rPr>
                <a:t>重要</a:t>
              </a:r>
              <a:endParaRPr kumimoji="1" lang="en-US" altLang="zh-CN" sz="1400" dirty="0" smtClean="0">
                <a:solidFill>
                  <a:schemeClr val="bg1"/>
                </a:solidFill>
                <a:latin typeface="楷体"/>
                <a:ea typeface="楷体"/>
                <a:cs typeface="楷体"/>
              </a:endParaRPr>
            </a:p>
            <a:p>
              <a:r>
                <a:rPr kumimoji="1" lang="zh-CN" altLang="en-US" sz="1400" dirty="0" smtClean="0">
                  <a:solidFill>
                    <a:schemeClr val="bg1"/>
                  </a:solidFill>
                  <a:latin typeface="楷体"/>
                  <a:ea typeface="楷体"/>
                  <a:cs typeface="楷体"/>
                </a:rPr>
                <a:t>内容</a:t>
              </a:r>
              <a:endParaRPr kumimoji="1" lang="zh-CN" altLang="en-US" sz="1400" dirty="0">
                <a:solidFill>
                  <a:schemeClr val="bg1"/>
                </a:solidFill>
                <a:latin typeface="楷体"/>
                <a:ea typeface="楷体"/>
                <a:cs typeface="楷体"/>
              </a:endParaRPr>
            </a:p>
          </p:txBody>
        </p:sp>
        <p:grpSp>
          <p:nvGrpSpPr>
            <p:cNvPr id="75" name="组 74"/>
            <p:cNvGrpSpPr/>
            <p:nvPr/>
          </p:nvGrpSpPr>
          <p:grpSpPr>
            <a:xfrm>
              <a:off x="539552" y="627534"/>
              <a:ext cx="1288564" cy="3960440"/>
              <a:chOff x="539552" y="627534"/>
              <a:chExt cx="1288564" cy="3960440"/>
            </a:xfrm>
          </p:grpSpPr>
          <p:sp>
            <p:nvSpPr>
              <p:cNvPr id="77" name="圆角矩形 76"/>
              <p:cNvSpPr/>
              <p:nvPr/>
            </p:nvSpPr>
            <p:spPr bwMode="auto">
              <a:xfrm>
                <a:off x="539552" y="627534"/>
                <a:ext cx="1152128" cy="720080"/>
              </a:xfrm>
              <a:prstGeom prst="roundRect">
                <a:avLst/>
              </a:prstGeom>
              <a:solidFill>
                <a:srgbClr val="FFFFFF"/>
              </a:solidFill>
              <a:ln>
                <a:solidFill>
                  <a:schemeClr val="bg1"/>
                </a:solidFill>
                <a:headEnd type="none" w="med" len="med"/>
                <a:tailEnd type="none" w="med" len="med"/>
              </a:ln>
              <a:effectLst>
                <a:outerShdw blurRad="50800" dist="38100" dir="2700000" algn="tl" rotWithShape="0">
                  <a:prstClr val="black">
                    <a:alpha val="40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CN" altLang="en-US" sz="1400" b="0" i="0" u="none" strike="noStrike" cap="none" normalizeH="0" baseline="0">
                  <a:ln>
                    <a:noFill/>
                  </a:ln>
                  <a:solidFill>
                    <a:schemeClr val="tx1"/>
                  </a:solidFill>
                  <a:effectLst/>
                  <a:latin typeface="楷体"/>
                  <a:ea typeface="楷体"/>
                  <a:cs typeface="楷体"/>
                </a:endParaRPr>
              </a:p>
            </p:txBody>
          </p:sp>
          <p:sp>
            <p:nvSpPr>
              <p:cNvPr id="78" name="圆角矩形 77"/>
              <p:cNvSpPr/>
              <p:nvPr/>
            </p:nvSpPr>
            <p:spPr bwMode="auto">
              <a:xfrm>
                <a:off x="611560" y="699542"/>
                <a:ext cx="1020819" cy="576064"/>
              </a:xfrm>
              <a:prstGeom prst="roundRect">
                <a:avLst/>
              </a:prstGeom>
              <a:solidFill>
                <a:srgbClr val="C757F7"/>
              </a:solidFill>
              <a:ln w="9525" cap="flat" cmpd="sng" algn="ctr">
                <a:noFill/>
                <a:prstDash val="solid"/>
                <a:round/>
                <a:headEnd type="none" w="med" len="med"/>
                <a:tailEnd type="none" w="med" len="med"/>
              </a:ln>
              <a:effectLst>
                <a:outerShdw blurRad="50800" dist="38100" dir="10800000" algn="r" rotWithShape="0">
                  <a:prstClr val="black">
                    <a:alpha val="40000"/>
                  </a:prstClr>
                </a:outerShdw>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CN" altLang="en-US" sz="1400" b="0" i="0" u="none" strike="noStrike" cap="none" normalizeH="0" baseline="0" dirty="0">
                  <a:ln>
                    <a:noFill/>
                  </a:ln>
                  <a:solidFill>
                    <a:schemeClr val="tx1"/>
                  </a:solidFill>
                  <a:effectLst/>
                  <a:latin typeface="楷体"/>
                  <a:ea typeface="楷体"/>
                  <a:cs typeface="楷体"/>
                </a:endParaRPr>
              </a:p>
            </p:txBody>
          </p:sp>
          <p:sp>
            <p:nvSpPr>
              <p:cNvPr id="79" name="圆角矩形 78"/>
              <p:cNvSpPr/>
              <p:nvPr/>
            </p:nvSpPr>
            <p:spPr bwMode="auto">
              <a:xfrm>
                <a:off x="755576" y="1635646"/>
                <a:ext cx="864096" cy="2952328"/>
              </a:xfrm>
              <a:prstGeom prst="roundRect">
                <a:avLst/>
              </a:prstGeom>
              <a:noFill/>
              <a:ln w="19050" cap="flat" cmpd="sng" algn="ctr">
                <a:solidFill>
                  <a:srgbClr val="9342B5"/>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CN" altLang="en-US" sz="1400" b="0" i="0" u="none" strike="noStrike" cap="none" normalizeH="0" baseline="0">
                  <a:ln>
                    <a:noFill/>
                  </a:ln>
                  <a:solidFill>
                    <a:schemeClr val="tx1"/>
                  </a:solidFill>
                  <a:effectLst/>
                  <a:latin typeface="Times New Roman" charset="0"/>
                  <a:ea typeface="宋体" charset="0"/>
                </a:endParaRPr>
              </a:p>
            </p:txBody>
          </p:sp>
          <p:cxnSp>
            <p:nvCxnSpPr>
              <p:cNvPr id="80" name="直线连接符 79"/>
              <p:cNvCxnSpPr/>
              <p:nvPr/>
            </p:nvCxnSpPr>
            <p:spPr bwMode="auto">
              <a:xfrm>
                <a:off x="611560" y="1347614"/>
                <a:ext cx="0" cy="1872208"/>
              </a:xfrm>
              <a:prstGeom prst="line">
                <a:avLst/>
              </a:prstGeom>
              <a:solidFill>
                <a:schemeClr val="accent1"/>
              </a:solidFill>
              <a:ln w="19050" cap="flat" cmpd="sng" algn="ctr">
                <a:solidFill>
                  <a:srgbClr val="E7574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81" name="直线连接符 80"/>
              <p:cNvCxnSpPr/>
              <p:nvPr/>
            </p:nvCxnSpPr>
            <p:spPr bwMode="auto">
              <a:xfrm>
                <a:off x="611560" y="3219822"/>
                <a:ext cx="144016" cy="0"/>
              </a:xfrm>
              <a:prstGeom prst="line">
                <a:avLst/>
              </a:prstGeom>
              <a:solidFill>
                <a:schemeClr val="accent1"/>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82" name="文本框 81"/>
              <p:cNvSpPr txBox="1"/>
              <p:nvPr/>
            </p:nvSpPr>
            <p:spPr>
              <a:xfrm>
                <a:off x="683568" y="1707654"/>
                <a:ext cx="1144548" cy="2426049"/>
              </a:xfrm>
              <a:prstGeom prst="rect">
                <a:avLst/>
              </a:prstGeom>
              <a:noFill/>
            </p:spPr>
            <p:txBody>
              <a:bodyPr wrap="square" rtlCol="0">
                <a:spAutoFit/>
              </a:bodyPr>
              <a:lstStyle/>
              <a:p>
                <a:r>
                  <a:rPr kumimoji="1" lang="zh-CN" altLang="en-US" sz="1400" dirty="0" smtClean="0">
                    <a:latin typeface="楷体"/>
                    <a:ea typeface="楷体"/>
                    <a:cs typeface="楷体"/>
                  </a:rPr>
                  <a:t>学生选择学习的方向</a:t>
                </a:r>
                <a:endParaRPr kumimoji="1" lang="en-US" altLang="zh-CN" sz="1400" dirty="0" smtClean="0">
                  <a:latin typeface="楷体"/>
                  <a:ea typeface="楷体"/>
                  <a:cs typeface="楷体"/>
                </a:endParaRPr>
              </a:p>
              <a:p>
                <a:endParaRPr kumimoji="1" lang="en-US" altLang="zh-CN" sz="1400" dirty="0" smtClean="0">
                  <a:latin typeface="楷体"/>
                  <a:ea typeface="楷体"/>
                  <a:cs typeface="楷体"/>
                </a:endParaRPr>
              </a:p>
              <a:p>
                <a:r>
                  <a:rPr kumimoji="1" lang="zh-CN" altLang="en-US" sz="1400" dirty="0" smtClean="0">
                    <a:latin typeface="楷体"/>
                    <a:ea typeface="楷体"/>
                    <a:cs typeface="楷体"/>
                  </a:rPr>
                  <a:t>学生对自己的学习负责</a:t>
                </a:r>
                <a:endParaRPr kumimoji="1" lang="en-US" altLang="zh-CN" sz="1400" dirty="0" smtClean="0">
                  <a:latin typeface="楷体"/>
                  <a:ea typeface="楷体"/>
                  <a:cs typeface="楷体"/>
                </a:endParaRPr>
              </a:p>
              <a:p>
                <a:endParaRPr kumimoji="1" lang="en-US" altLang="zh-CN" sz="1400" dirty="0" smtClean="0">
                  <a:latin typeface="楷体"/>
                  <a:ea typeface="楷体"/>
                  <a:cs typeface="楷体"/>
                </a:endParaRPr>
              </a:p>
              <a:p>
                <a:r>
                  <a:rPr kumimoji="1" lang="zh-CN" altLang="en-US" sz="1400" dirty="0" smtClean="0">
                    <a:latin typeface="楷体"/>
                    <a:ea typeface="楷体"/>
                    <a:cs typeface="楷体"/>
                  </a:rPr>
                  <a:t>学习是自主</a:t>
                </a:r>
                <a:endParaRPr kumimoji="1" lang="en-US" altLang="zh-CN" sz="1400" dirty="0" smtClean="0">
                  <a:latin typeface="楷体"/>
                  <a:ea typeface="楷体"/>
                  <a:cs typeface="楷体"/>
                </a:endParaRPr>
              </a:p>
              <a:p>
                <a:r>
                  <a:rPr kumimoji="1" lang="zh-CN" altLang="en-US" sz="1400" dirty="0" smtClean="0">
                    <a:latin typeface="楷体"/>
                    <a:ea typeface="楷体"/>
                    <a:cs typeface="楷体"/>
                  </a:rPr>
                  <a:t>的学生为中心的学习</a:t>
                </a:r>
                <a:endParaRPr kumimoji="1" lang="en-US" altLang="zh-CN" sz="1400" dirty="0" smtClean="0">
                  <a:latin typeface="楷体"/>
                  <a:ea typeface="楷体"/>
                  <a:cs typeface="楷体"/>
                </a:endParaRPr>
              </a:p>
              <a:p>
                <a:endParaRPr kumimoji="1" lang="en-US" altLang="zh-CN" sz="1400" dirty="0" smtClean="0">
                  <a:latin typeface="楷体"/>
                  <a:ea typeface="楷体"/>
                  <a:cs typeface="楷体"/>
                </a:endParaRPr>
              </a:p>
              <a:p>
                <a:r>
                  <a:rPr kumimoji="1" lang="zh-CN" altLang="en-US" sz="1400" dirty="0" smtClean="0">
                    <a:latin typeface="楷体"/>
                    <a:ea typeface="楷体"/>
                    <a:cs typeface="楷体"/>
                  </a:rPr>
                  <a:t>探究性发现</a:t>
                </a:r>
                <a:endParaRPr kumimoji="1" lang="zh-CN" altLang="en-US" sz="1400" dirty="0">
                  <a:latin typeface="楷体"/>
                  <a:ea typeface="楷体"/>
                  <a:cs typeface="楷体"/>
                </a:endParaRPr>
              </a:p>
            </p:txBody>
          </p:sp>
        </p:grpSp>
        <p:sp>
          <p:nvSpPr>
            <p:cNvPr id="76" name="文本框 75"/>
            <p:cNvSpPr txBox="1"/>
            <p:nvPr/>
          </p:nvSpPr>
          <p:spPr>
            <a:xfrm>
              <a:off x="611560" y="690830"/>
              <a:ext cx="902811" cy="523220"/>
            </a:xfrm>
            <a:prstGeom prst="rect">
              <a:avLst/>
            </a:prstGeom>
            <a:noFill/>
          </p:spPr>
          <p:txBody>
            <a:bodyPr wrap="none" rtlCol="0">
              <a:spAutoFit/>
            </a:bodyPr>
            <a:lstStyle/>
            <a:p>
              <a:r>
                <a:rPr kumimoji="1" lang="zh-CN" altLang="en-US" sz="1400" dirty="0" smtClean="0">
                  <a:latin typeface="楷体"/>
                  <a:ea typeface="楷体"/>
                  <a:cs typeface="楷体"/>
                </a:rPr>
                <a:t>学生的声</a:t>
              </a:r>
              <a:endParaRPr kumimoji="1" lang="en-US" altLang="zh-CN" sz="1400" dirty="0" smtClean="0">
                <a:latin typeface="楷体"/>
                <a:ea typeface="楷体"/>
                <a:cs typeface="楷体"/>
              </a:endParaRPr>
            </a:p>
            <a:p>
              <a:r>
                <a:rPr kumimoji="1" lang="zh-CN" altLang="en-US" sz="1400" dirty="0" smtClean="0">
                  <a:latin typeface="楷体"/>
                  <a:ea typeface="楷体"/>
                  <a:cs typeface="楷体"/>
                </a:rPr>
                <a:t>音／选择</a:t>
              </a:r>
              <a:endParaRPr kumimoji="1" lang="zh-CN" altLang="en-US" sz="1400" dirty="0">
                <a:latin typeface="楷体"/>
                <a:ea typeface="楷体"/>
                <a:cs typeface="楷体"/>
              </a:endParaRPr>
            </a:p>
          </p:txBody>
        </p:sp>
      </p:grpSp>
    </p:spTree>
    <p:extLst>
      <p:ext uri="{BB962C8B-B14F-4D97-AF65-F5344CB8AC3E}">
        <p14:creationId xmlns:p14="http://schemas.microsoft.com/office/powerpoint/2010/main" val="2624577205"/>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39552" y="51470"/>
            <a:ext cx="7632700" cy="457200"/>
          </a:xfrm>
        </p:spPr>
        <p:txBody>
          <a:bodyPr/>
          <a:lstStyle/>
          <a:p>
            <a:r>
              <a:rPr kumimoji="1" lang="zh-CN" altLang="en-US" sz="3600" dirty="0">
                <a:latin typeface="黑体" panose="02010609060101010101" pitchFamily="49" charset="-122"/>
                <a:ea typeface="黑体" panose="02010609060101010101" pitchFamily="49" charset="-122"/>
              </a:rPr>
              <a:t>基于项目学习过程模型</a:t>
            </a:r>
          </a:p>
        </p:txBody>
      </p:sp>
      <p:grpSp>
        <p:nvGrpSpPr>
          <p:cNvPr id="67" name="组 66"/>
          <p:cNvGrpSpPr/>
          <p:nvPr/>
        </p:nvGrpSpPr>
        <p:grpSpPr>
          <a:xfrm>
            <a:off x="2411760" y="627512"/>
            <a:ext cx="4680532" cy="4176486"/>
            <a:chOff x="2411760" y="267494"/>
            <a:chExt cx="4680532" cy="4176486"/>
          </a:xfrm>
        </p:grpSpPr>
        <p:sp>
          <p:nvSpPr>
            <p:cNvPr id="6" name="七边形 5"/>
            <p:cNvSpPr/>
            <p:nvPr/>
          </p:nvSpPr>
          <p:spPr bwMode="auto">
            <a:xfrm>
              <a:off x="2411760" y="267494"/>
              <a:ext cx="4680520" cy="4176464"/>
            </a:xfrm>
            <a:prstGeom prst="heptagon">
              <a:avLst/>
            </a:prstGeom>
            <a:solidFill>
              <a:schemeClr val="accent4">
                <a:lumMod val="60000"/>
                <a:lumOff val="40000"/>
              </a:scheme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zh-CN" altLang="en-US" sz="1800" b="0" i="0" u="none" strike="noStrike" cap="none" normalizeH="0" baseline="0" dirty="0">
                <a:ln>
                  <a:noFill/>
                </a:ln>
                <a:solidFill>
                  <a:schemeClr val="tx1"/>
                </a:solidFill>
                <a:effectLst/>
                <a:latin typeface="黑体" panose="02010609060101010101" pitchFamily="49" charset="-122"/>
                <a:ea typeface="黑体" panose="02010609060101010101" pitchFamily="49" charset="-122"/>
              </a:endParaRPr>
            </a:p>
          </p:txBody>
        </p:sp>
        <p:sp>
          <p:nvSpPr>
            <p:cNvPr id="7" name="七边形 6"/>
            <p:cNvSpPr/>
            <p:nvPr/>
          </p:nvSpPr>
          <p:spPr bwMode="auto">
            <a:xfrm>
              <a:off x="3779912" y="1419622"/>
              <a:ext cx="2016224" cy="1728192"/>
            </a:xfrm>
            <a:prstGeom prst="heptagon">
              <a:avLst/>
            </a:prstGeom>
            <a:solidFill>
              <a:schemeClr val="accent3"/>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zh-CN" altLang="en-US" sz="2400" dirty="0" smtClean="0">
                  <a:latin typeface="黑体" panose="02010609060101010101" pitchFamily="49" charset="-122"/>
                  <a:ea typeface="黑体" panose="02010609060101010101" pitchFamily="49" charset="-122"/>
                </a:rPr>
                <a:t>基于项目的学习</a:t>
              </a:r>
              <a:endParaRPr lang="en-US" altLang="zh-CN" sz="2400" dirty="0" smtClean="0">
                <a:latin typeface="黑体" panose="02010609060101010101" pitchFamily="49" charset="-122"/>
                <a:ea typeface="黑体" panose="02010609060101010101" pitchFamily="49" charset="-122"/>
              </a:endParaRPr>
            </a:p>
            <a:p>
              <a:pPr marL="0" marR="0" indent="0" algn="ctr"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smtClean="0">
                  <a:ln>
                    <a:noFill/>
                  </a:ln>
                  <a:solidFill>
                    <a:schemeClr val="tx1"/>
                  </a:solidFill>
                  <a:effectLst/>
                  <a:latin typeface="黑体" panose="02010609060101010101" pitchFamily="49" charset="-122"/>
                  <a:ea typeface="黑体" panose="02010609060101010101" pitchFamily="49" charset="-122"/>
                </a:rPr>
                <a:t> </a:t>
              </a:r>
              <a:r>
                <a:rPr kumimoji="0" lang="zh-CN" altLang="zh-CN" sz="2400" b="0" i="0" u="none" strike="noStrike" cap="none" normalizeH="0" baseline="0" dirty="0" smtClean="0">
                  <a:ln>
                    <a:noFill/>
                  </a:ln>
                  <a:solidFill>
                    <a:schemeClr val="tx1"/>
                  </a:solidFill>
                  <a:effectLst/>
                  <a:latin typeface="黑体" panose="02010609060101010101" pitchFamily="49" charset="-122"/>
                  <a:ea typeface="黑体" panose="02010609060101010101" pitchFamily="49" charset="-122"/>
                </a:rPr>
                <a:t>（</a:t>
              </a:r>
              <a:r>
                <a:rPr kumimoji="0" lang="en-US" altLang="zh-CN" sz="2400" b="0" i="0" u="none" strike="noStrike" cap="none" normalizeH="0" baseline="0" dirty="0" smtClean="0">
                  <a:ln>
                    <a:noFill/>
                  </a:ln>
                  <a:solidFill>
                    <a:schemeClr val="tx1"/>
                  </a:solidFill>
                  <a:effectLst/>
                  <a:latin typeface="黑体" panose="02010609060101010101" pitchFamily="49" charset="-122"/>
                  <a:ea typeface="黑体" panose="02010609060101010101" pitchFamily="49" charset="-122"/>
                </a:rPr>
                <a:t>PBL</a:t>
              </a:r>
              <a:r>
                <a:rPr kumimoji="0" lang="zh-CN" altLang="en-US" sz="2400" b="0" i="0" u="none" strike="noStrike" cap="none" normalizeH="0" baseline="0" dirty="0" smtClean="0">
                  <a:ln>
                    <a:noFill/>
                  </a:ln>
                  <a:solidFill>
                    <a:schemeClr val="tx1"/>
                  </a:solidFill>
                  <a:effectLst/>
                  <a:latin typeface="黑体" panose="02010609060101010101" pitchFamily="49" charset="-122"/>
                  <a:ea typeface="黑体" panose="02010609060101010101" pitchFamily="49" charset="-122"/>
                </a:rPr>
                <a:t>）</a:t>
              </a:r>
              <a:endParaRPr kumimoji="0" lang="zh-CN" altLang="en-US" sz="2400" b="0" i="0" u="none" strike="noStrike" cap="none" normalizeH="0" baseline="0" dirty="0">
                <a:ln>
                  <a:noFill/>
                </a:ln>
                <a:solidFill>
                  <a:schemeClr val="tx1"/>
                </a:solidFill>
                <a:effectLst/>
                <a:latin typeface="黑体" panose="02010609060101010101" pitchFamily="49" charset="-122"/>
                <a:ea typeface="黑体" panose="02010609060101010101" pitchFamily="49" charset="-122"/>
              </a:endParaRPr>
            </a:p>
          </p:txBody>
        </p:sp>
        <p:cxnSp>
          <p:nvCxnSpPr>
            <p:cNvPr id="9" name="直线连接符 8"/>
            <p:cNvCxnSpPr>
              <a:stCxn id="6" idx="6"/>
              <a:endCxn id="7" idx="6"/>
            </p:cNvCxnSpPr>
            <p:nvPr/>
          </p:nvCxnSpPr>
          <p:spPr bwMode="auto">
            <a:xfrm>
              <a:off x="4752020" y="267494"/>
              <a:ext cx="36004" cy="1152128"/>
            </a:xfrm>
            <a:prstGeom prst="line">
              <a:avLst/>
            </a:prstGeom>
            <a:solidFill>
              <a:schemeClr val="accent1"/>
            </a:solidFill>
            <a:ln w="38100" cap="flat" cmpd="sng" algn="ctr">
              <a:solidFill>
                <a:schemeClr val="accent3"/>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0" name="直线连接符 9"/>
            <p:cNvCxnSpPr>
              <a:stCxn id="6" idx="0"/>
            </p:cNvCxnSpPr>
            <p:nvPr/>
          </p:nvCxnSpPr>
          <p:spPr bwMode="auto">
            <a:xfrm flipH="1">
              <a:off x="5508104" y="1094697"/>
              <a:ext cx="1120661" cy="756973"/>
            </a:xfrm>
            <a:prstGeom prst="line">
              <a:avLst/>
            </a:prstGeom>
            <a:solidFill>
              <a:schemeClr val="accent1"/>
            </a:solidFill>
            <a:ln w="38100" cap="flat" cmpd="sng" algn="ctr">
              <a:solidFill>
                <a:schemeClr val="accent3"/>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2" name="直线连接符 11"/>
            <p:cNvCxnSpPr>
              <a:stCxn id="6" idx="1"/>
            </p:cNvCxnSpPr>
            <p:nvPr/>
          </p:nvCxnSpPr>
          <p:spPr bwMode="auto">
            <a:xfrm flipH="1" flipV="1">
              <a:off x="5724128" y="2499742"/>
              <a:ext cx="1368164" cy="453664"/>
            </a:xfrm>
            <a:prstGeom prst="line">
              <a:avLst/>
            </a:prstGeom>
            <a:solidFill>
              <a:schemeClr val="accent1"/>
            </a:solidFill>
            <a:ln w="38100" cap="flat" cmpd="sng" algn="ctr">
              <a:solidFill>
                <a:schemeClr val="accent3"/>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4" name="直线连接符 13"/>
            <p:cNvCxnSpPr>
              <a:stCxn id="7" idx="2"/>
              <a:endCxn id="6" idx="2"/>
            </p:cNvCxnSpPr>
            <p:nvPr/>
          </p:nvCxnSpPr>
          <p:spPr bwMode="auto">
            <a:xfrm>
              <a:off x="5236674" y="3147823"/>
              <a:ext cx="556854" cy="1296157"/>
            </a:xfrm>
            <a:prstGeom prst="line">
              <a:avLst/>
            </a:prstGeom>
            <a:solidFill>
              <a:schemeClr val="accent1"/>
            </a:solidFill>
            <a:ln w="38100" cap="flat" cmpd="sng" algn="ctr">
              <a:solidFill>
                <a:schemeClr val="accent3"/>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7" name="直线连接符 16"/>
            <p:cNvCxnSpPr>
              <a:endCxn id="6" idx="3"/>
            </p:cNvCxnSpPr>
            <p:nvPr/>
          </p:nvCxnSpPr>
          <p:spPr bwMode="auto">
            <a:xfrm flipH="1">
              <a:off x="3710512" y="3147814"/>
              <a:ext cx="573456" cy="1296166"/>
            </a:xfrm>
            <a:prstGeom prst="line">
              <a:avLst/>
            </a:prstGeom>
            <a:solidFill>
              <a:schemeClr val="accent1"/>
            </a:solidFill>
            <a:ln w="38100" cap="flat" cmpd="sng" algn="ctr">
              <a:solidFill>
                <a:schemeClr val="accent3"/>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9" name="直线连接符 18"/>
            <p:cNvCxnSpPr>
              <a:stCxn id="7" idx="4"/>
            </p:cNvCxnSpPr>
            <p:nvPr/>
          </p:nvCxnSpPr>
          <p:spPr bwMode="auto">
            <a:xfrm flipH="1">
              <a:off x="2483771" y="2531034"/>
              <a:ext cx="1296136" cy="400756"/>
            </a:xfrm>
            <a:prstGeom prst="line">
              <a:avLst/>
            </a:prstGeom>
            <a:solidFill>
              <a:schemeClr val="accent1"/>
            </a:solidFill>
            <a:ln w="38100" cap="flat" cmpd="sng" algn="ctr">
              <a:solidFill>
                <a:schemeClr val="accent3"/>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1" name="直线连接符 20"/>
            <p:cNvCxnSpPr>
              <a:endCxn id="7" idx="5"/>
            </p:cNvCxnSpPr>
            <p:nvPr/>
          </p:nvCxnSpPr>
          <p:spPr bwMode="auto">
            <a:xfrm>
              <a:off x="2915816" y="1131590"/>
              <a:ext cx="1063764" cy="630323"/>
            </a:xfrm>
            <a:prstGeom prst="line">
              <a:avLst/>
            </a:prstGeom>
            <a:solidFill>
              <a:schemeClr val="accent1"/>
            </a:solidFill>
            <a:ln w="38100" cap="flat" cmpd="sng" algn="ctr">
              <a:solidFill>
                <a:schemeClr val="accent3"/>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58" name="文本框 57"/>
            <p:cNvSpPr txBox="1"/>
            <p:nvPr/>
          </p:nvSpPr>
          <p:spPr>
            <a:xfrm rot="1490675">
              <a:off x="4860032" y="771550"/>
              <a:ext cx="1338828" cy="646331"/>
            </a:xfrm>
            <a:prstGeom prst="rect">
              <a:avLst/>
            </a:prstGeom>
            <a:noFill/>
          </p:spPr>
          <p:txBody>
            <a:bodyPr wrap="none" rtlCol="0">
              <a:spAutoFit/>
            </a:bodyPr>
            <a:lstStyle/>
            <a:p>
              <a:pPr algn="ctr"/>
              <a:r>
                <a:rPr kumimoji="1" lang="zh-CN" altLang="en-US" dirty="0" smtClean="0">
                  <a:solidFill>
                    <a:schemeClr val="bg1"/>
                  </a:solidFill>
                  <a:latin typeface="黑体" panose="02010609060101010101" pitchFamily="49" charset="-122"/>
                  <a:ea typeface="黑体" panose="02010609060101010101" pitchFamily="49" charset="-122"/>
                </a:rPr>
                <a:t>驱动的问题</a:t>
              </a:r>
              <a:endParaRPr kumimoji="1" lang="en-US" altLang="zh-CN" dirty="0" smtClean="0">
                <a:solidFill>
                  <a:schemeClr val="bg1"/>
                </a:solidFill>
                <a:latin typeface="黑体" panose="02010609060101010101" pitchFamily="49" charset="-122"/>
                <a:ea typeface="黑体" panose="02010609060101010101" pitchFamily="49" charset="-122"/>
              </a:endParaRPr>
            </a:p>
            <a:p>
              <a:pPr algn="ctr"/>
              <a:r>
                <a:rPr kumimoji="1" lang="zh-CN" altLang="en-US" dirty="0" smtClean="0">
                  <a:solidFill>
                    <a:schemeClr val="bg1"/>
                  </a:solidFill>
                  <a:latin typeface="黑体" panose="02010609060101010101" pitchFamily="49" charset="-122"/>
                  <a:ea typeface="黑体" panose="02010609060101010101" pitchFamily="49" charset="-122"/>
                </a:rPr>
                <a:t>或挑战</a:t>
              </a:r>
              <a:endParaRPr kumimoji="1" lang="zh-CN" altLang="en-US" dirty="0">
                <a:solidFill>
                  <a:schemeClr val="bg1"/>
                </a:solidFill>
                <a:latin typeface="黑体" panose="02010609060101010101" pitchFamily="49" charset="-122"/>
                <a:ea typeface="黑体" panose="02010609060101010101" pitchFamily="49" charset="-122"/>
              </a:endParaRPr>
            </a:p>
          </p:txBody>
        </p:sp>
        <p:sp>
          <p:nvSpPr>
            <p:cNvPr id="59" name="文本框 58"/>
            <p:cNvSpPr txBox="1"/>
            <p:nvPr/>
          </p:nvSpPr>
          <p:spPr>
            <a:xfrm>
              <a:off x="5797955" y="1814989"/>
              <a:ext cx="1107996" cy="646331"/>
            </a:xfrm>
            <a:prstGeom prst="rect">
              <a:avLst/>
            </a:prstGeom>
            <a:noFill/>
          </p:spPr>
          <p:txBody>
            <a:bodyPr wrap="none" rtlCol="0">
              <a:spAutoFit/>
            </a:bodyPr>
            <a:lstStyle/>
            <a:p>
              <a:pPr algn="ctr"/>
              <a:r>
                <a:rPr kumimoji="1" lang="zh-CN" altLang="en-US" dirty="0" smtClean="0">
                  <a:solidFill>
                    <a:schemeClr val="bg1"/>
                  </a:solidFill>
                  <a:latin typeface="黑体" panose="02010609060101010101" pitchFamily="49" charset="-122"/>
                  <a:ea typeface="黑体" panose="02010609060101010101" pitchFamily="49" charset="-122"/>
                </a:rPr>
                <a:t>需要知道</a:t>
              </a:r>
              <a:endParaRPr kumimoji="1" lang="en-US" altLang="zh-CN" dirty="0" smtClean="0">
                <a:solidFill>
                  <a:schemeClr val="bg1"/>
                </a:solidFill>
                <a:latin typeface="黑体" panose="02010609060101010101" pitchFamily="49" charset="-122"/>
                <a:ea typeface="黑体" panose="02010609060101010101" pitchFamily="49" charset="-122"/>
              </a:endParaRPr>
            </a:p>
            <a:p>
              <a:pPr algn="ctr"/>
              <a:r>
                <a:rPr kumimoji="1" lang="zh-CN" altLang="en-US" dirty="0" smtClean="0">
                  <a:solidFill>
                    <a:schemeClr val="bg1"/>
                  </a:solidFill>
                  <a:latin typeface="黑体" panose="02010609060101010101" pitchFamily="49" charset="-122"/>
                  <a:ea typeface="黑体" panose="02010609060101010101" pitchFamily="49" charset="-122"/>
                </a:rPr>
                <a:t>的信息</a:t>
              </a:r>
              <a:endParaRPr kumimoji="1" lang="zh-CN" altLang="en-US" dirty="0">
                <a:solidFill>
                  <a:schemeClr val="bg1"/>
                </a:solidFill>
                <a:latin typeface="黑体" panose="02010609060101010101" pitchFamily="49" charset="-122"/>
                <a:ea typeface="黑体" panose="02010609060101010101" pitchFamily="49" charset="-122"/>
              </a:endParaRPr>
            </a:p>
          </p:txBody>
        </p:sp>
        <p:sp>
          <p:nvSpPr>
            <p:cNvPr id="62" name="文本框 61"/>
            <p:cNvSpPr txBox="1"/>
            <p:nvPr/>
          </p:nvSpPr>
          <p:spPr>
            <a:xfrm rot="1490675">
              <a:off x="5365908" y="3105616"/>
              <a:ext cx="1338828" cy="369332"/>
            </a:xfrm>
            <a:prstGeom prst="rect">
              <a:avLst/>
            </a:prstGeom>
            <a:noFill/>
          </p:spPr>
          <p:txBody>
            <a:bodyPr wrap="none" rtlCol="0">
              <a:spAutoFit/>
            </a:bodyPr>
            <a:lstStyle/>
            <a:p>
              <a:pPr algn="ctr"/>
              <a:r>
                <a:rPr kumimoji="1" lang="zh-CN" altLang="en-US" dirty="0" smtClean="0">
                  <a:solidFill>
                    <a:schemeClr val="bg1"/>
                  </a:solidFill>
                  <a:latin typeface="黑体" panose="02010609060101010101" pitchFamily="49" charset="-122"/>
                  <a:ea typeface="黑体" panose="02010609060101010101" pitchFamily="49" charset="-122"/>
                </a:rPr>
                <a:t>探究与创新</a:t>
              </a:r>
              <a:endParaRPr kumimoji="1" lang="zh-CN" altLang="en-US" dirty="0">
                <a:solidFill>
                  <a:schemeClr val="bg1"/>
                </a:solidFill>
                <a:latin typeface="黑体" panose="02010609060101010101" pitchFamily="49" charset="-122"/>
                <a:ea typeface="黑体" panose="02010609060101010101" pitchFamily="49" charset="-122"/>
              </a:endParaRPr>
            </a:p>
          </p:txBody>
        </p:sp>
        <p:sp>
          <p:nvSpPr>
            <p:cNvPr id="63" name="文本框 62"/>
            <p:cNvSpPr txBox="1"/>
            <p:nvPr/>
          </p:nvSpPr>
          <p:spPr>
            <a:xfrm>
              <a:off x="4067944" y="3579862"/>
              <a:ext cx="1338828" cy="369332"/>
            </a:xfrm>
            <a:prstGeom prst="rect">
              <a:avLst/>
            </a:prstGeom>
            <a:noFill/>
          </p:spPr>
          <p:txBody>
            <a:bodyPr wrap="none" rtlCol="0">
              <a:spAutoFit/>
            </a:bodyPr>
            <a:lstStyle/>
            <a:p>
              <a:pPr algn="ctr"/>
              <a:r>
                <a:rPr kumimoji="1" lang="en-US" altLang="zh-CN" dirty="0" smtClean="0">
                  <a:solidFill>
                    <a:schemeClr val="bg1"/>
                  </a:solidFill>
                  <a:latin typeface="黑体" panose="02010609060101010101" pitchFamily="49" charset="-122"/>
                  <a:ea typeface="黑体" panose="02010609060101010101" pitchFamily="49" charset="-122"/>
                </a:rPr>
                <a:t>21</a:t>
              </a:r>
              <a:r>
                <a:rPr kumimoji="1" lang="zh-CN" altLang="en-US" dirty="0" smtClean="0">
                  <a:solidFill>
                    <a:schemeClr val="bg1"/>
                  </a:solidFill>
                  <a:latin typeface="黑体" panose="02010609060101010101" pitchFamily="49" charset="-122"/>
                  <a:ea typeface="黑体" panose="02010609060101010101" pitchFamily="49" charset="-122"/>
                </a:rPr>
                <a:t>世纪能力</a:t>
              </a:r>
              <a:endParaRPr kumimoji="1" lang="zh-CN" altLang="en-US" dirty="0">
                <a:solidFill>
                  <a:schemeClr val="bg1"/>
                </a:solidFill>
                <a:latin typeface="黑体" panose="02010609060101010101" pitchFamily="49" charset="-122"/>
                <a:ea typeface="黑体" panose="02010609060101010101" pitchFamily="49" charset="-122"/>
              </a:endParaRPr>
            </a:p>
          </p:txBody>
        </p:sp>
        <p:sp>
          <p:nvSpPr>
            <p:cNvPr id="64" name="文本框 63"/>
            <p:cNvSpPr txBox="1"/>
            <p:nvPr/>
          </p:nvSpPr>
          <p:spPr>
            <a:xfrm rot="3070293">
              <a:off x="2875896" y="3022810"/>
              <a:ext cx="1338828" cy="646331"/>
            </a:xfrm>
            <a:prstGeom prst="rect">
              <a:avLst/>
            </a:prstGeom>
            <a:noFill/>
          </p:spPr>
          <p:txBody>
            <a:bodyPr wrap="none" rtlCol="0">
              <a:spAutoFit/>
            </a:bodyPr>
            <a:lstStyle/>
            <a:p>
              <a:pPr algn="ctr"/>
              <a:r>
                <a:rPr kumimoji="1" lang="zh-CN" altLang="en-US" dirty="0" smtClean="0">
                  <a:solidFill>
                    <a:schemeClr val="bg1"/>
                  </a:solidFill>
                  <a:latin typeface="黑体" panose="02010609060101010101" pitchFamily="49" charset="-122"/>
                  <a:ea typeface="黑体" panose="02010609060101010101" pitchFamily="49" charset="-122"/>
                </a:rPr>
                <a:t>学生的声音</a:t>
              </a:r>
              <a:endParaRPr kumimoji="1" lang="en-US" altLang="zh-CN" dirty="0" smtClean="0">
                <a:solidFill>
                  <a:schemeClr val="bg1"/>
                </a:solidFill>
                <a:latin typeface="黑体" panose="02010609060101010101" pitchFamily="49" charset="-122"/>
                <a:ea typeface="黑体" panose="02010609060101010101" pitchFamily="49" charset="-122"/>
              </a:endParaRPr>
            </a:p>
            <a:p>
              <a:pPr algn="ctr"/>
              <a:r>
                <a:rPr kumimoji="1" lang="zh-CN" altLang="en-US" dirty="0" smtClean="0">
                  <a:solidFill>
                    <a:schemeClr val="bg1"/>
                  </a:solidFill>
                  <a:latin typeface="黑体" panose="02010609060101010101" pitchFamily="49" charset="-122"/>
                  <a:ea typeface="黑体" panose="02010609060101010101" pitchFamily="49" charset="-122"/>
                </a:rPr>
                <a:t>和选择</a:t>
              </a:r>
              <a:endParaRPr kumimoji="1" lang="zh-CN" altLang="en-US" dirty="0">
                <a:solidFill>
                  <a:schemeClr val="bg1"/>
                </a:solidFill>
                <a:latin typeface="黑体" panose="02010609060101010101" pitchFamily="49" charset="-122"/>
                <a:ea typeface="黑体" panose="02010609060101010101" pitchFamily="49" charset="-122"/>
              </a:endParaRPr>
            </a:p>
          </p:txBody>
        </p:sp>
        <p:sp>
          <p:nvSpPr>
            <p:cNvPr id="65" name="文本框 64"/>
            <p:cNvSpPr txBox="1"/>
            <p:nvPr/>
          </p:nvSpPr>
          <p:spPr>
            <a:xfrm rot="295758">
              <a:off x="2860435" y="1670974"/>
              <a:ext cx="877163" cy="646331"/>
            </a:xfrm>
            <a:prstGeom prst="rect">
              <a:avLst/>
            </a:prstGeom>
            <a:noFill/>
          </p:spPr>
          <p:txBody>
            <a:bodyPr wrap="none" rtlCol="0">
              <a:spAutoFit/>
            </a:bodyPr>
            <a:lstStyle/>
            <a:p>
              <a:pPr algn="ctr"/>
              <a:r>
                <a:rPr kumimoji="1" lang="zh-CN" altLang="en-US" dirty="0" smtClean="0">
                  <a:solidFill>
                    <a:schemeClr val="bg1"/>
                  </a:solidFill>
                  <a:latin typeface="黑体" panose="02010609060101010101" pitchFamily="49" charset="-122"/>
                  <a:ea typeface="黑体" panose="02010609060101010101" pitchFamily="49" charset="-122"/>
                </a:rPr>
                <a:t>反馈／</a:t>
              </a:r>
            </a:p>
            <a:p>
              <a:pPr algn="ctr"/>
              <a:r>
                <a:rPr kumimoji="1" lang="zh-CN" altLang="en-US" dirty="0" smtClean="0">
                  <a:solidFill>
                    <a:schemeClr val="bg1"/>
                  </a:solidFill>
                  <a:latin typeface="黑体" panose="02010609060101010101" pitchFamily="49" charset="-122"/>
                  <a:ea typeface="黑体" panose="02010609060101010101" pitchFamily="49" charset="-122"/>
                </a:rPr>
                <a:t>修改</a:t>
              </a:r>
              <a:endParaRPr kumimoji="1" lang="en-US" altLang="zh-CN" dirty="0" smtClean="0">
                <a:solidFill>
                  <a:schemeClr val="bg1"/>
                </a:solidFill>
                <a:latin typeface="黑体" panose="02010609060101010101" pitchFamily="49" charset="-122"/>
                <a:ea typeface="黑体" panose="02010609060101010101" pitchFamily="49" charset="-122"/>
              </a:endParaRPr>
            </a:p>
          </p:txBody>
        </p:sp>
        <p:sp>
          <p:nvSpPr>
            <p:cNvPr id="66" name="文本框 65"/>
            <p:cNvSpPr txBox="1"/>
            <p:nvPr/>
          </p:nvSpPr>
          <p:spPr>
            <a:xfrm rot="20181353">
              <a:off x="3574981" y="822589"/>
              <a:ext cx="1107996" cy="646331"/>
            </a:xfrm>
            <a:prstGeom prst="rect">
              <a:avLst/>
            </a:prstGeom>
            <a:noFill/>
          </p:spPr>
          <p:txBody>
            <a:bodyPr wrap="none" rtlCol="0">
              <a:spAutoFit/>
            </a:bodyPr>
            <a:lstStyle/>
            <a:p>
              <a:pPr algn="ctr"/>
              <a:r>
                <a:rPr kumimoji="1" lang="zh-CN" altLang="en-US" dirty="0" smtClean="0">
                  <a:solidFill>
                    <a:schemeClr val="bg1"/>
                  </a:solidFill>
                  <a:latin typeface="黑体" panose="02010609060101010101" pitchFamily="49" charset="-122"/>
                  <a:ea typeface="黑体" panose="02010609060101010101" pitchFamily="49" charset="-122"/>
                </a:rPr>
                <a:t>公开展示</a:t>
              </a:r>
              <a:endParaRPr kumimoji="1" lang="en-US" altLang="zh-CN" dirty="0" smtClean="0">
                <a:solidFill>
                  <a:schemeClr val="bg1"/>
                </a:solidFill>
                <a:latin typeface="黑体" panose="02010609060101010101" pitchFamily="49" charset="-122"/>
                <a:ea typeface="黑体" panose="02010609060101010101" pitchFamily="49" charset="-122"/>
              </a:endParaRPr>
            </a:p>
            <a:p>
              <a:pPr algn="ctr"/>
              <a:r>
                <a:rPr kumimoji="1" lang="zh-CN" altLang="en-US" dirty="0" smtClean="0">
                  <a:solidFill>
                    <a:schemeClr val="bg1"/>
                  </a:solidFill>
                  <a:latin typeface="黑体" panose="02010609060101010101" pitchFamily="49" charset="-122"/>
                  <a:ea typeface="黑体" panose="02010609060101010101" pitchFamily="49" charset="-122"/>
                </a:rPr>
                <a:t>作品</a:t>
              </a:r>
              <a:endParaRPr kumimoji="1" lang="zh-CN" altLang="en-US" dirty="0">
                <a:solidFill>
                  <a:schemeClr val="bg1"/>
                </a:solidFill>
                <a:latin typeface="黑体" panose="02010609060101010101" pitchFamily="49" charset="-122"/>
                <a:ea typeface="黑体" panose="02010609060101010101" pitchFamily="49" charset="-122"/>
              </a:endParaRPr>
            </a:p>
          </p:txBody>
        </p:sp>
      </p:grpSp>
    </p:spTree>
    <p:extLst>
      <p:ext uri="{BB962C8B-B14F-4D97-AF65-F5344CB8AC3E}">
        <p14:creationId xmlns:p14="http://schemas.microsoft.com/office/powerpoint/2010/main" val="3034434805"/>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sz="3600" dirty="0">
                <a:latin typeface="黑体" panose="02010609060101010101" pitchFamily="49" charset="-122"/>
                <a:ea typeface="黑体" panose="02010609060101010101" pitchFamily="49" charset="-122"/>
              </a:rPr>
              <a:t>驱动的问题或挑战</a:t>
            </a:r>
          </a:p>
        </p:txBody>
      </p:sp>
      <p:sp>
        <p:nvSpPr>
          <p:cNvPr id="3" name="内容占位符 2"/>
          <p:cNvSpPr>
            <a:spLocks noGrp="1"/>
          </p:cNvSpPr>
          <p:nvPr>
            <p:ph idx="1"/>
          </p:nvPr>
        </p:nvSpPr>
        <p:spPr>
          <a:xfrm>
            <a:off x="467544" y="932986"/>
            <a:ext cx="7992888" cy="3954065"/>
          </a:xfrm>
        </p:spPr>
        <p:txBody>
          <a:bodyPr/>
          <a:lstStyle/>
          <a:p>
            <a:pPr algn="just">
              <a:lnSpc>
                <a:spcPct val="118000"/>
              </a:lnSpc>
              <a:spcBef>
                <a:spcPts val="1200"/>
              </a:spcBef>
              <a:buFont typeface="Wingdings" panose="05000000000000000000" pitchFamily="2" charset="2"/>
              <a:buChar char="Ø"/>
            </a:pPr>
            <a:r>
              <a:rPr lang="zh-CN" altLang="en-US" dirty="0" smtClean="0">
                <a:solidFill>
                  <a:srgbClr val="FF0000"/>
                </a:solidFill>
                <a:latin typeface="楷体" panose="02010609060101010101" pitchFamily="49" charset="-122"/>
                <a:ea typeface="楷体" panose="02010609060101010101" pitchFamily="49" charset="-122"/>
              </a:rPr>
              <a:t>设定问题情境，引导</a:t>
            </a:r>
            <a:r>
              <a:rPr lang="zh-CN" altLang="en-US" dirty="0">
                <a:solidFill>
                  <a:srgbClr val="FF0000"/>
                </a:solidFill>
                <a:latin typeface="楷体" panose="02010609060101010101" pitchFamily="49" charset="-122"/>
                <a:ea typeface="楷体" panose="02010609060101010101" pitchFamily="49" charset="-122"/>
              </a:rPr>
              <a:t>学生提出有意义、有挑战</a:t>
            </a:r>
            <a:r>
              <a:rPr lang="zh-CN" altLang="en-US" dirty="0" smtClean="0">
                <a:solidFill>
                  <a:srgbClr val="FF0000"/>
                </a:solidFill>
                <a:latin typeface="楷体" panose="02010609060101010101" pitchFamily="49" charset="-122"/>
                <a:ea typeface="楷体" panose="02010609060101010101" pitchFamily="49" charset="-122"/>
              </a:rPr>
              <a:t>性的问题</a:t>
            </a:r>
            <a:r>
              <a:rPr lang="en-US" altLang="zh-CN" dirty="0" smtClean="0">
                <a:solidFill>
                  <a:srgbClr val="FF0000"/>
                </a:solidFill>
                <a:latin typeface="楷体" panose="02010609060101010101" pitchFamily="49" charset="-122"/>
                <a:ea typeface="楷体" panose="02010609060101010101" pitchFamily="49" charset="-122"/>
              </a:rPr>
              <a:t>;</a:t>
            </a:r>
            <a:endParaRPr kumimoji="1" lang="en-US" altLang="zh-CN" dirty="0">
              <a:solidFill>
                <a:srgbClr val="FF0000"/>
              </a:solidFill>
              <a:latin typeface="楷体" panose="02010609060101010101" pitchFamily="49" charset="-122"/>
              <a:ea typeface="楷体" panose="02010609060101010101" pitchFamily="49" charset="-122"/>
            </a:endParaRPr>
          </a:p>
          <a:p>
            <a:pPr algn="just">
              <a:lnSpc>
                <a:spcPct val="118000"/>
              </a:lnSpc>
              <a:spcBef>
                <a:spcPts val="1200"/>
              </a:spcBef>
              <a:buFont typeface="Wingdings" panose="05000000000000000000" pitchFamily="2" charset="2"/>
              <a:buChar char="Ø"/>
            </a:pPr>
            <a:r>
              <a:rPr kumimoji="1" lang="zh-CN" altLang="en-US" b="0" dirty="0" smtClean="0">
                <a:latin typeface="楷体" panose="02010609060101010101" pitchFamily="49" charset="-122"/>
                <a:ea typeface="楷体" panose="02010609060101010101" pitchFamily="49" charset="-122"/>
              </a:rPr>
              <a:t>问题来源于现实世界和生活，是学生感兴趣的</a:t>
            </a:r>
            <a:r>
              <a:rPr kumimoji="1" lang="en-US" altLang="zh-CN" b="0" dirty="0">
                <a:latin typeface="楷体" panose="02010609060101010101" pitchFamily="49" charset="-122"/>
                <a:ea typeface="楷体" panose="02010609060101010101" pitchFamily="49" charset="-122"/>
              </a:rPr>
              <a:t>,</a:t>
            </a:r>
            <a:r>
              <a:rPr kumimoji="1" lang="zh-CN" altLang="en-US" b="0" dirty="0" smtClean="0">
                <a:latin typeface="楷体" panose="02010609060101010101" pitchFamily="49" charset="-122"/>
                <a:ea typeface="楷体" panose="02010609060101010101" pitchFamily="49" charset="-122"/>
              </a:rPr>
              <a:t>能激发学生的好奇心和求知欲</a:t>
            </a:r>
            <a:r>
              <a:rPr kumimoji="1" lang="en-US" altLang="zh-CN" b="0" dirty="0" smtClean="0">
                <a:latin typeface="楷体" panose="02010609060101010101" pitchFamily="49" charset="-122"/>
                <a:ea typeface="楷体" panose="02010609060101010101" pitchFamily="49" charset="-122"/>
              </a:rPr>
              <a:t>;</a:t>
            </a:r>
            <a:endParaRPr kumimoji="1" lang="en-US" altLang="zh-CN" b="0" dirty="0">
              <a:latin typeface="楷体" panose="02010609060101010101" pitchFamily="49" charset="-122"/>
              <a:ea typeface="楷体" panose="02010609060101010101" pitchFamily="49" charset="-122"/>
            </a:endParaRPr>
          </a:p>
          <a:p>
            <a:pPr algn="just">
              <a:lnSpc>
                <a:spcPct val="118000"/>
              </a:lnSpc>
              <a:spcBef>
                <a:spcPts val="1200"/>
              </a:spcBef>
              <a:buFont typeface="Wingdings" panose="05000000000000000000" pitchFamily="2" charset="2"/>
              <a:buChar char="Ø"/>
            </a:pPr>
            <a:r>
              <a:rPr kumimoji="1" lang="zh-CN" altLang="en-US" b="0" dirty="0" smtClean="0">
                <a:latin typeface="楷体" panose="02010609060101010101" pitchFamily="49" charset="-122"/>
                <a:ea typeface="楷体" panose="02010609060101010101" pitchFamily="49" charset="-122"/>
              </a:rPr>
              <a:t>问题需要查找相关资料，搜索不同的信息，通过深入探究和分析才能解决的</a:t>
            </a:r>
            <a:r>
              <a:rPr kumimoji="1" lang="en-US" altLang="zh-CN" b="0" dirty="0" smtClean="0">
                <a:latin typeface="楷体" panose="02010609060101010101" pitchFamily="49" charset="-122"/>
                <a:ea typeface="楷体" panose="02010609060101010101" pitchFamily="49" charset="-122"/>
              </a:rPr>
              <a:t> ;</a:t>
            </a:r>
          </a:p>
          <a:p>
            <a:pPr algn="just">
              <a:lnSpc>
                <a:spcPct val="118000"/>
              </a:lnSpc>
              <a:spcBef>
                <a:spcPts val="1200"/>
              </a:spcBef>
              <a:buFont typeface="Wingdings" panose="05000000000000000000" pitchFamily="2" charset="2"/>
              <a:buChar char="Ø"/>
            </a:pPr>
            <a:r>
              <a:rPr kumimoji="1" lang="zh-CN" altLang="en-US" b="0" dirty="0" smtClean="0">
                <a:latin typeface="楷体" panose="02010609060101010101" pitchFamily="49" charset="-122"/>
                <a:ea typeface="楷体" panose="02010609060101010101" pitchFamily="49" charset="-122"/>
              </a:rPr>
              <a:t>问题或挑战要在学生的认知结构的最近发展区中</a:t>
            </a:r>
            <a:r>
              <a:rPr kumimoji="1" lang="zh-CN" altLang="en-US" b="0" dirty="0">
                <a:latin typeface="楷体" panose="02010609060101010101" pitchFamily="49" charset="-122"/>
                <a:ea typeface="楷体" panose="02010609060101010101" pitchFamily="49" charset="-122"/>
              </a:rPr>
              <a:t>。</a:t>
            </a:r>
          </a:p>
        </p:txBody>
      </p:sp>
    </p:spTree>
    <p:extLst>
      <p:ext uri="{BB962C8B-B14F-4D97-AF65-F5344CB8AC3E}">
        <p14:creationId xmlns:p14="http://schemas.microsoft.com/office/powerpoint/2010/main" val="3546427472"/>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MH_Number_1">
            <a:hlinkClick r:id="rId5" action="ppaction://hlinksldjump"/>
          </p:cNvPr>
          <p:cNvSpPr/>
          <p:nvPr>
            <p:custDataLst>
              <p:tags r:id="rId2"/>
            </p:custDataLst>
          </p:nvPr>
        </p:nvSpPr>
        <p:spPr>
          <a:xfrm>
            <a:off x="827584" y="1707654"/>
            <a:ext cx="1080120" cy="1193087"/>
          </a:xfrm>
          <a:prstGeom prst="roundRect">
            <a:avLst>
              <a:gd name="adj" fmla="val 761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sz="4000" b="1" dirty="0">
                <a:solidFill>
                  <a:srgbClr val="FFFFFF"/>
                </a:solidFill>
                <a:ea typeface="华文中宋" panose="02010600040101010101" pitchFamily="2" charset="-122"/>
                <a:cs typeface="Times New Roman" panose="02020603050405020304" pitchFamily="18" charset="0"/>
              </a:rPr>
              <a:t>01</a:t>
            </a:r>
            <a:endParaRPr lang="zh-CN" altLang="en-US" sz="4000" b="1" dirty="0">
              <a:solidFill>
                <a:srgbClr val="FFFFFF"/>
              </a:solidFill>
              <a:ea typeface="华文中宋" panose="02010600040101010101" pitchFamily="2" charset="-122"/>
              <a:cs typeface="Times New Roman" panose="02020603050405020304" pitchFamily="18" charset="0"/>
            </a:endParaRPr>
          </a:p>
        </p:txBody>
      </p:sp>
      <p:sp>
        <p:nvSpPr>
          <p:cNvPr id="15" name="MH_Entry_1">
            <a:hlinkClick r:id="rId5" action="ppaction://hlinksldjump"/>
          </p:cNvPr>
          <p:cNvSpPr/>
          <p:nvPr>
            <p:custDataLst>
              <p:tags r:id="rId3"/>
            </p:custDataLst>
          </p:nvPr>
        </p:nvSpPr>
        <p:spPr>
          <a:xfrm>
            <a:off x="2195736" y="1707654"/>
            <a:ext cx="5976664" cy="1193087"/>
          </a:xfrm>
          <a:prstGeom prst="roundRect">
            <a:avLst>
              <a:gd name="adj" fmla="val 9124"/>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eaLnBrk="1" latinLnBrk="1" hangingPunct="1"/>
            <a:r>
              <a:rPr kumimoji="1" lang="zh-CN" altLang="en-US" sz="3200" b="1" dirty="0">
                <a:solidFill>
                  <a:schemeClr val="tx1"/>
                </a:solidFill>
                <a:latin typeface="黑体" panose="02010609060101010101" pitchFamily="49" charset="-122"/>
                <a:ea typeface="黑体" panose="02010609060101010101" pitchFamily="49" charset="-122"/>
                <a:cs typeface="Gulim" charset="0"/>
              </a:rPr>
              <a:t>学习的新思维和</a:t>
            </a:r>
            <a:r>
              <a:rPr kumimoji="1" lang="en-US" altLang="zh-CN" sz="3200" b="1" dirty="0">
                <a:solidFill>
                  <a:schemeClr val="tx1"/>
                </a:solidFill>
                <a:latin typeface="黑体" panose="02010609060101010101" pitchFamily="49" charset="-122"/>
                <a:ea typeface="黑体" panose="02010609060101010101" pitchFamily="49" charset="-122"/>
                <a:cs typeface="Gulim" charset="0"/>
              </a:rPr>
              <a:t>21</a:t>
            </a:r>
            <a:r>
              <a:rPr kumimoji="1" lang="zh-CN" altLang="en-US" sz="3200" b="1" dirty="0">
                <a:solidFill>
                  <a:schemeClr val="tx1"/>
                </a:solidFill>
                <a:latin typeface="黑体" panose="02010609060101010101" pitchFamily="49" charset="-122"/>
                <a:ea typeface="黑体" panose="02010609060101010101" pitchFamily="49" charset="-122"/>
                <a:cs typeface="Gulim" charset="0"/>
              </a:rPr>
              <a:t>世纪学习能力</a:t>
            </a:r>
            <a:endParaRPr kumimoji="1" lang="en-US" altLang="ko-KR" sz="3200" b="1" dirty="0">
              <a:solidFill>
                <a:schemeClr val="tx1"/>
              </a:solidFill>
              <a:latin typeface="黑体" panose="02010609060101010101" pitchFamily="49" charset="-122"/>
              <a:ea typeface="黑体" panose="02010609060101010101" pitchFamily="49" charset="-122"/>
              <a:cs typeface="Gulim" charset="0"/>
            </a:endParaRPr>
          </a:p>
        </p:txBody>
      </p:sp>
    </p:spTree>
    <p:custDataLst>
      <p:tags r:id="rId1"/>
    </p:custDataLst>
    <p:extLst>
      <p:ext uri="{BB962C8B-B14F-4D97-AF65-F5344CB8AC3E}">
        <p14:creationId xmlns:p14="http://schemas.microsoft.com/office/powerpoint/2010/main" val="2865236123"/>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sz="3600" dirty="0">
                <a:latin typeface="黑体" panose="02010609060101010101" pitchFamily="49" charset="-122"/>
                <a:ea typeface="黑体" panose="02010609060101010101" pitchFamily="49" charset="-122"/>
              </a:rPr>
              <a:t>需要知道的信息</a:t>
            </a:r>
          </a:p>
        </p:txBody>
      </p:sp>
      <p:sp>
        <p:nvSpPr>
          <p:cNvPr id="3" name="内容占位符 2"/>
          <p:cNvSpPr>
            <a:spLocks noGrp="1"/>
          </p:cNvSpPr>
          <p:nvPr>
            <p:ph idx="1"/>
          </p:nvPr>
        </p:nvSpPr>
        <p:spPr>
          <a:xfrm>
            <a:off x="179512" y="1275606"/>
            <a:ext cx="8640960" cy="2391899"/>
          </a:xfrm>
        </p:spPr>
        <p:txBody>
          <a:bodyPr/>
          <a:lstStyle/>
          <a:p>
            <a:pPr algn="just">
              <a:lnSpc>
                <a:spcPct val="150000"/>
              </a:lnSpc>
              <a:spcBef>
                <a:spcPts val="1800"/>
              </a:spcBef>
              <a:buFont typeface="Arial" panose="020B0604020202020204" pitchFamily="34" charset="0"/>
              <a:buChar char="•"/>
            </a:pPr>
            <a:r>
              <a:rPr kumimoji="1" lang="zh-CN" altLang="en-US" b="0" dirty="0" smtClean="0">
                <a:latin typeface="楷体" panose="02010609060101010101" pitchFamily="49" charset="-122"/>
                <a:ea typeface="楷体" panose="02010609060101010101" pitchFamily="49" charset="-122"/>
              </a:rPr>
              <a:t>了解学生已有的知识和经验；</a:t>
            </a:r>
            <a:endParaRPr kumimoji="1" lang="en-US" altLang="zh-CN" b="0" dirty="0">
              <a:latin typeface="楷体" panose="02010609060101010101" pitchFamily="49" charset="-122"/>
              <a:ea typeface="楷体" panose="02010609060101010101" pitchFamily="49" charset="-122"/>
            </a:endParaRPr>
          </a:p>
          <a:p>
            <a:pPr algn="just">
              <a:lnSpc>
                <a:spcPct val="150000"/>
              </a:lnSpc>
              <a:spcBef>
                <a:spcPts val="1800"/>
              </a:spcBef>
              <a:buFont typeface="Arial" panose="020B0604020202020204" pitchFamily="34" charset="0"/>
              <a:buChar char="•"/>
            </a:pPr>
            <a:r>
              <a:rPr kumimoji="1" lang="zh-CN" altLang="en-US" b="0" dirty="0" smtClean="0">
                <a:latin typeface="楷体" panose="02010609060101010101" pitchFamily="49" charset="-122"/>
                <a:ea typeface="楷体" panose="02010609060101010101" pitchFamily="49" charset="-122"/>
              </a:rPr>
              <a:t>介绍探究问题和完成项目所具备的必要的知识或信息；</a:t>
            </a:r>
            <a:endParaRPr kumimoji="1" lang="en-US" altLang="zh-CN" b="0" dirty="0">
              <a:latin typeface="楷体" panose="02010609060101010101" pitchFamily="49" charset="-122"/>
              <a:ea typeface="楷体" panose="02010609060101010101" pitchFamily="49" charset="-122"/>
            </a:endParaRPr>
          </a:p>
          <a:p>
            <a:pPr algn="just">
              <a:lnSpc>
                <a:spcPct val="150000"/>
              </a:lnSpc>
              <a:spcBef>
                <a:spcPts val="1800"/>
              </a:spcBef>
              <a:buFont typeface="Arial" panose="020B0604020202020204" pitchFamily="34" charset="0"/>
              <a:buChar char="•"/>
            </a:pPr>
            <a:r>
              <a:rPr kumimoji="1" lang="zh-CN" altLang="en-US" b="0" dirty="0" smtClean="0">
                <a:latin typeface="楷体" panose="02010609060101010101" pitchFamily="49" charset="-122"/>
                <a:ea typeface="楷体" panose="02010609060101010101" pitchFamily="49" charset="-122"/>
              </a:rPr>
              <a:t>提供必要的文献参考资料，指导学生学习和了解相关的知识；</a:t>
            </a:r>
            <a:endParaRPr kumimoji="1" lang="en-US" altLang="zh-CN" b="0" dirty="0">
              <a:latin typeface="楷体" panose="02010609060101010101" pitchFamily="49" charset="-122"/>
              <a:ea typeface="楷体" panose="02010609060101010101" pitchFamily="49" charset="-122"/>
            </a:endParaRPr>
          </a:p>
          <a:p>
            <a:pPr algn="just">
              <a:lnSpc>
                <a:spcPct val="150000"/>
              </a:lnSpc>
              <a:spcBef>
                <a:spcPts val="1800"/>
              </a:spcBef>
              <a:buFont typeface="Arial" panose="020B0604020202020204" pitchFamily="34" charset="0"/>
              <a:buChar char="•"/>
            </a:pPr>
            <a:r>
              <a:rPr kumimoji="1" lang="zh-CN" altLang="en-US" b="0" dirty="0" smtClean="0">
                <a:latin typeface="楷体" panose="02010609060101010101" pitchFamily="49" charset="-122"/>
                <a:ea typeface="楷体" panose="02010609060101010101" pitchFamily="49" charset="-122"/>
              </a:rPr>
              <a:t>引导学生去查找或收集解决问题和完成项目所需的信息。</a:t>
            </a:r>
            <a:endParaRPr kumimoji="1" lang="en-US" altLang="zh-CN" b="0" dirty="0" smtClean="0">
              <a:latin typeface="楷体" panose="02010609060101010101" pitchFamily="49" charset="-122"/>
              <a:ea typeface="楷体" panose="02010609060101010101" pitchFamily="49" charset="-122"/>
            </a:endParaRPr>
          </a:p>
        </p:txBody>
      </p:sp>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6336793" y="483518"/>
            <a:ext cx="2411225" cy="2068124"/>
          </a:xfrm>
          <a:prstGeom prst="rect">
            <a:avLst/>
          </a:prstGeom>
        </p:spPr>
      </p:pic>
    </p:spTree>
    <p:extLst>
      <p:ext uri="{BB962C8B-B14F-4D97-AF65-F5344CB8AC3E}">
        <p14:creationId xmlns:p14="http://schemas.microsoft.com/office/powerpoint/2010/main" val="2783379001"/>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sz="3600" dirty="0">
                <a:latin typeface="黑体" panose="02010609060101010101" pitchFamily="49" charset="-122"/>
                <a:ea typeface="黑体" panose="02010609060101010101" pitchFamily="49" charset="-122"/>
              </a:rPr>
              <a:t>探究与创新</a:t>
            </a:r>
          </a:p>
        </p:txBody>
      </p:sp>
      <p:sp>
        <p:nvSpPr>
          <p:cNvPr id="3" name="内容占位符 2"/>
          <p:cNvSpPr>
            <a:spLocks noGrp="1"/>
          </p:cNvSpPr>
          <p:nvPr>
            <p:ph idx="1"/>
          </p:nvPr>
        </p:nvSpPr>
        <p:spPr>
          <a:xfrm>
            <a:off x="503102" y="1017985"/>
            <a:ext cx="7848872" cy="3954065"/>
          </a:xfrm>
        </p:spPr>
        <p:txBody>
          <a:bodyPr/>
          <a:lstStyle/>
          <a:p>
            <a:pPr algn="just">
              <a:lnSpc>
                <a:spcPct val="118000"/>
              </a:lnSpc>
              <a:spcBef>
                <a:spcPts val="1200"/>
              </a:spcBef>
              <a:buFont typeface="Wingdings" panose="05000000000000000000" pitchFamily="2" charset="2"/>
              <a:buChar char="Ø"/>
            </a:pPr>
            <a:r>
              <a:rPr kumimoji="1" lang="zh-CN" altLang="en-US" b="0" dirty="0" smtClean="0">
                <a:latin typeface="楷体" panose="02010609060101010101" pitchFamily="49" charset="-122"/>
                <a:ea typeface="楷体" panose="02010609060101010101" pitchFamily="49" charset="-122"/>
              </a:rPr>
              <a:t>小组成员共同分析问题，设立目标，确定成员之间的协作与分工；</a:t>
            </a:r>
            <a:endParaRPr kumimoji="1" lang="en-US" altLang="zh-CN" b="0" dirty="0" smtClean="0">
              <a:latin typeface="楷体" panose="02010609060101010101" pitchFamily="49" charset="-122"/>
              <a:ea typeface="楷体" panose="02010609060101010101" pitchFamily="49" charset="-122"/>
            </a:endParaRPr>
          </a:p>
          <a:p>
            <a:pPr algn="just">
              <a:lnSpc>
                <a:spcPct val="118000"/>
              </a:lnSpc>
              <a:spcBef>
                <a:spcPts val="1200"/>
              </a:spcBef>
              <a:buFont typeface="Wingdings" panose="05000000000000000000" pitchFamily="2" charset="2"/>
              <a:buChar char="Ø"/>
            </a:pPr>
            <a:r>
              <a:rPr kumimoji="1" lang="zh-CN" altLang="en-US" b="0" dirty="0" smtClean="0">
                <a:latin typeface="楷体" panose="02010609060101010101" pitchFamily="49" charset="-122"/>
                <a:ea typeface="楷体" panose="02010609060101010101" pitchFamily="49" charset="-122"/>
              </a:rPr>
              <a:t>提出不同的观点，共同协商意义，不断改善观点，综合并提升小组共享的观点，推动问题向深度和广度发展；</a:t>
            </a:r>
            <a:endParaRPr kumimoji="1" lang="en-US" altLang="zh-CN" b="0" dirty="0">
              <a:latin typeface="楷体" panose="02010609060101010101" pitchFamily="49" charset="-122"/>
              <a:ea typeface="楷体" panose="02010609060101010101" pitchFamily="49" charset="-122"/>
            </a:endParaRPr>
          </a:p>
          <a:p>
            <a:pPr algn="just">
              <a:lnSpc>
                <a:spcPct val="118000"/>
              </a:lnSpc>
              <a:spcBef>
                <a:spcPts val="1200"/>
              </a:spcBef>
              <a:buFont typeface="Wingdings" panose="05000000000000000000" pitchFamily="2" charset="2"/>
              <a:buChar char="Ø"/>
            </a:pPr>
            <a:r>
              <a:rPr kumimoji="1" lang="zh-CN" altLang="en-US" b="0" dirty="0" smtClean="0">
                <a:latin typeface="楷体" panose="02010609060101010101" pitchFamily="49" charset="-122"/>
                <a:ea typeface="楷体" panose="02010609060101010101" pitchFamily="49" charset="-122"/>
              </a:rPr>
              <a:t>在探究和协商中建构新知识，提出有创造性问题解决方案，或制作处有创意的产品。</a:t>
            </a:r>
            <a:endParaRPr kumimoji="1" lang="en-US" altLang="zh-CN" b="0" dirty="0" smtClean="0">
              <a:latin typeface="楷体" panose="02010609060101010101" pitchFamily="49" charset="-122"/>
              <a:ea typeface="楷体" panose="02010609060101010101" pitchFamily="49" charset="-122"/>
            </a:endParaRPr>
          </a:p>
          <a:p>
            <a:pPr algn="just">
              <a:lnSpc>
                <a:spcPct val="118000"/>
              </a:lnSpc>
              <a:spcBef>
                <a:spcPts val="1200"/>
              </a:spcBef>
              <a:buFont typeface="Wingdings" panose="05000000000000000000" pitchFamily="2" charset="2"/>
              <a:buChar char="Ø"/>
            </a:pPr>
            <a:endParaRPr kumimoji="1" lang="en-US" altLang="zh-CN" b="0" dirty="0">
              <a:latin typeface="楷体" panose="02010609060101010101" pitchFamily="49" charset="-122"/>
              <a:ea typeface="楷体" panose="02010609060101010101" pitchFamily="49" charset="-122"/>
            </a:endParaRPr>
          </a:p>
          <a:p>
            <a:pPr algn="just">
              <a:lnSpc>
                <a:spcPct val="118000"/>
              </a:lnSpc>
              <a:spcBef>
                <a:spcPts val="1200"/>
              </a:spcBef>
              <a:buFont typeface="Wingdings" panose="05000000000000000000" pitchFamily="2" charset="2"/>
              <a:buChar char="Ø"/>
            </a:pPr>
            <a:endParaRPr kumimoji="1" lang="en-US" altLang="zh-CN" b="0" dirty="0" smtClean="0">
              <a:latin typeface="楷体" panose="02010609060101010101" pitchFamily="49" charset="-122"/>
              <a:ea typeface="楷体" panose="02010609060101010101" pitchFamily="49" charset="-122"/>
            </a:endParaRPr>
          </a:p>
          <a:p>
            <a:pPr algn="just">
              <a:lnSpc>
                <a:spcPct val="118000"/>
              </a:lnSpc>
              <a:spcBef>
                <a:spcPts val="1200"/>
              </a:spcBef>
              <a:buFont typeface="Wingdings" panose="05000000000000000000" pitchFamily="2" charset="2"/>
              <a:buChar char="Ø"/>
            </a:pPr>
            <a:endParaRPr kumimoji="1" lang="en-US" altLang="zh-CN" b="0" dirty="0">
              <a:latin typeface="楷体" panose="02010609060101010101" pitchFamily="49" charset="-122"/>
              <a:ea typeface="楷体" panose="02010609060101010101" pitchFamily="49" charset="-122"/>
            </a:endParaRPr>
          </a:p>
          <a:p>
            <a:pPr algn="just">
              <a:lnSpc>
                <a:spcPct val="118000"/>
              </a:lnSpc>
              <a:spcBef>
                <a:spcPts val="1200"/>
              </a:spcBef>
              <a:buFont typeface="Wingdings" panose="05000000000000000000" pitchFamily="2" charset="2"/>
              <a:buChar char="Ø"/>
            </a:pPr>
            <a:endParaRPr kumimoji="1" lang="zh-CN" altLang="en-US" b="0" dirty="0">
              <a:latin typeface="楷体" panose="02010609060101010101" pitchFamily="49" charset="-122"/>
              <a:ea typeface="楷体" panose="02010609060101010101" pitchFamily="49" charset="-122"/>
            </a:endParaRPr>
          </a:p>
        </p:txBody>
      </p:sp>
    </p:spTree>
    <p:extLst>
      <p:ext uri="{BB962C8B-B14F-4D97-AF65-F5344CB8AC3E}">
        <p14:creationId xmlns:p14="http://schemas.microsoft.com/office/powerpoint/2010/main" val="2735042968"/>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sz="3600" dirty="0">
                <a:latin typeface="黑体" panose="02010609060101010101" pitchFamily="49" charset="-122"/>
                <a:ea typeface="黑体" panose="02010609060101010101" pitchFamily="49" charset="-122"/>
              </a:rPr>
              <a:t>21</a:t>
            </a:r>
            <a:r>
              <a:rPr kumimoji="1" lang="zh-CN" altLang="en-US" sz="3600" dirty="0">
                <a:latin typeface="黑体" panose="02010609060101010101" pitchFamily="49" charset="-122"/>
                <a:ea typeface="黑体" panose="02010609060101010101" pitchFamily="49" charset="-122"/>
              </a:rPr>
              <a:t>世纪能力</a:t>
            </a:r>
          </a:p>
        </p:txBody>
      </p:sp>
      <p:sp>
        <p:nvSpPr>
          <p:cNvPr id="3" name="内容占位符 2"/>
          <p:cNvSpPr>
            <a:spLocks noGrp="1"/>
          </p:cNvSpPr>
          <p:nvPr>
            <p:ph idx="1"/>
          </p:nvPr>
        </p:nvSpPr>
        <p:spPr>
          <a:xfrm>
            <a:off x="281125" y="993949"/>
            <a:ext cx="8292825" cy="3954065"/>
          </a:xfrm>
        </p:spPr>
        <p:txBody>
          <a:bodyPr/>
          <a:lstStyle/>
          <a:p>
            <a:pPr algn="just">
              <a:lnSpc>
                <a:spcPct val="114000"/>
              </a:lnSpc>
              <a:spcBef>
                <a:spcPts val="1400"/>
              </a:spcBef>
              <a:buFont typeface="Arial" panose="020B0604020202020204" pitchFamily="34" charset="0"/>
              <a:buChar char="•"/>
            </a:pPr>
            <a:r>
              <a:rPr kumimoji="1" lang="zh-CN" altLang="en-US" sz="2300" b="0" dirty="0" smtClean="0">
                <a:latin typeface="楷体" panose="02010609060101010101" pitchFamily="49" charset="-122"/>
                <a:ea typeface="楷体" panose="02010609060101010101" pitchFamily="49" charset="-122"/>
              </a:rPr>
              <a:t>一方面学生在基于项目的学习需要具备</a:t>
            </a:r>
            <a:r>
              <a:rPr kumimoji="1" lang="en-US" altLang="zh-CN" sz="2300" b="0" dirty="0" smtClean="0">
                <a:latin typeface="楷体" panose="02010609060101010101" pitchFamily="49" charset="-122"/>
                <a:ea typeface="楷体" panose="02010609060101010101" pitchFamily="49" charset="-122"/>
              </a:rPr>
              <a:t>21</a:t>
            </a:r>
            <a:r>
              <a:rPr kumimoji="1" lang="zh-CN" altLang="en-US" sz="2300" b="0" dirty="0" smtClean="0">
                <a:latin typeface="楷体" panose="02010609060101010101" pitchFamily="49" charset="-122"/>
                <a:ea typeface="楷体" panose="02010609060101010101" pitchFamily="49" charset="-122"/>
              </a:rPr>
              <a:t>世纪能力，另一方面，项目学习又有助于培养学生的</a:t>
            </a:r>
            <a:r>
              <a:rPr kumimoji="1" lang="en-US" altLang="zh-CN" sz="2300" b="0" dirty="0" smtClean="0">
                <a:latin typeface="楷体" panose="02010609060101010101" pitchFamily="49" charset="-122"/>
                <a:ea typeface="楷体" panose="02010609060101010101" pitchFamily="49" charset="-122"/>
              </a:rPr>
              <a:t>21</a:t>
            </a:r>
            <a:r>
              <a:rPr kumimoji="1" lang="zh-CN" altLang="en-US" sz="2300" b="0" dirty="0" smtClean="0">
                <a:latin typeface="楷体" panose="02010609060101010101" pitchFamily="49" charset="-122"/>
                <a:ea typeface="楷体" panose="02010609060101010101" pitchFamily="49" charset="-122"/>
              </a:rPr>
              <a:t>世纪能力；</a:t>
            </a:r>
            <a:endParaRPr kumimoji="1" lang="en-US" altLang="zh-CN" sz="2300" b="0" dirty="0" smtClean="0">
              <a:latin typeface="楷体" panose="02010609060101010101" pitchFamily="49" charset="-122"/>
              <a:ea typeface="楷体" panose="02010609060101010101" pitchFamily="49" charset="-122"/>
            </a:endParaRPr>
          </a:p>
          <a:p>
            <a:pPr algn="just">
              <a:lnSpc>
                <a:spcPct val="114000"/>
              </a:lnSpc>
              <a:spcBef>
                <a:spcPts val="1400"/>
              </a:spcBef>
              <a:buFont typeface="Arial" panose="020B0604020202020204" pitchFamily="34" charset="0"/>
              <a:buChar char="•"/>
            </a:pPr>
            <a:r>
              <a:rPr kumimoji="1" lang="zh-CN" altLang="en-US" sz="2300" b="0" dirty="0" smtClean="0">
                <a:latin typeface="楷体" panose="02010609060101010101" pitchFamily="49" charset="-122"/>
                <a:ea typeface="楷体" panose="02010609060101010101" pitchFamily="49" charset="-122"/>
              </a:rPr>
              <a:t>鼓励和引导学生参与到小组的对话中，培养他们的交流能力；</a:t>
            </a:r>
            <a:endParaRPr kumimoji="1" lang="en-US" altLang="zh-CN" sz="2300" b="0" dirty="0" smtClean="0">
              <a:latin typeface="楷体" panose="02010609060101010101" pitchFamily="49" charset="-122"/>
              <a:ea typeface="楷体" panose="02010609060101010101" pitchFamily="49" charset="-122"/>
            </a:endParaRPr>
          </a:p>
          <a:p>
            <a:pPr algn="just">
              <a:lnSpc>
                <a:spcPct val="114000"/>
              </a:lnSpc>
              <a:spcBef>
                <a:spcPts val="1400"/>
              </a:spcBef>
              <a:buFont typeface="Arial" panose="020B0604020202020204" pitchFamily="34" charset="0"/>
              <a:buChar char="•"/>
            </a:pPr>
            <a:r>
              <a:rPr kumimoji="1" lang="zh-CN" altLang="en-US" sz="2300" b="0" dirty="0" smtClean="0">
                <a:latin typeface="楷体" panose="02010609060101010101" pitchFamily="49" charset="-122"/>
                <a:ea typeface="楷体" panose="02010609060101010101" pitchFamily="49" charset="-122"/>
              </a:rPr>
              <a:t>增强学生的协作意识，设计的项目活动需要学生只有通过协作才能有效地完成，有利于培养学生的协作能力的观点，制作有创意新的产品，培养学生的创新能力；</a:t>
            </a:r>
            <a:endParaRPr kumimoji="1" lang="en-US" altLang="zh-CN" sz="2300" b="0" dirty="0">
              <a:latin typeface="楷体" panose="02010609060101010101" pitchFamily="49" charset="-122"/>
              <a:ea typeface="楷体" panose="02010609060101010101" pitchFamily="49" charset="-122"/>
            </a:endParaRPr>
          </a:p>
          <a:p>
            <a:pPr algn="just">
              <a:lnSpc>
                <a:spcPct val="114000"/>
              </a:lnSpc>
              <a:spcBef>
                <a:spcPts val="1400"/>
              </a:spcBef>
              <a:buFont typeface="Arial" panose="020B0604020202020204" pitchFamily="34" charset="0"/>
              <a:buChar char="•"/>
            </a:pPr>
            <a:endParaRPr kumimoji="1" lang="zh-CN" altLang="en-US" sz="2300" b="0" dirty="0" smtClean="0">
              <a:latin typeface="楷体" panose="02010609060101010101" pitchFamily="49" charset="-122"/>
              <a:ea typeface="楷体" panose="02010609060101010101" pitchFamily="49" charset="-122"/>
            </a:endParaRPr>
          </a:p>
        </p:txBody>
      </p:sp>
    </p:spTree>
    <p:extLst>
      <p:ext uri="{BB962C8B-B14F-4D97-AF65-F5344CB8AC3E}">
        <p14:creationId xmlns:p14="http://schemas.microsoft.com/office/powerpoint/2010/main" val="2895654627"/>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sz="3600" dirty="0">
                <a:latin typeface="黑体" panose="02010609060101010101" pitchFamily="49" charset="-122"/>
                <a:ea typeface="黑体" panose="02010609060101010101" pitchFamily="49" charset="-122"/>
              </a:rPr>
              <a:t>21</a:t>
            </a:r>
            <a:r>
              <a:rPr kumimoji="1" lang="zh-CN" altLang="en-US" sz="3600" dirty="0">
                <a:latin typeface="黑体" panose="02010609060101010101" pitchFamily="49" charset="-122"/>
                <a:ea typeface="黑体" panose="02010609060101010101" pitchFamily="49" charset="-122"/>
              </a:rPr>
              <a:t>世纪能力</a:t>
            </a:r>
          </a:p>
        </p:txBody>
      </p:sp>
      <p:sp>
        <p:nvSpPr>
          <p:cNvPr id="3" name="内容占位符 2"/>
          <p:cNvSpPr>
            <a:spLocks noGrp="1"/>
          </p:cNvSpPr>
          <p:nvPr>
            <p:ph idx="1"/>
          </p:nvPr>
        </p:nvSpPr>
        <p:spPr>
          <a:xfrm>
            <a:off x="143062" y="1131590"/>
            <a:ext cx="8568952" cy="1800200"/>
          </a:xfrm>
        </p:spPr>
        <p:txBody>
          <a:bodyPr/>
          <a:lstStyle/>
          <a:p>
            <a:pPr>
              <a:lnSpc>
                <a:spcPct val="118000"/>
              </a:lnSpc>
              <a:spcBef>
                <a:spcPts val="1500"/>
              </a:spcBef>
              <a:buFont typeface="Arial" panose="020B0604020202020204" pitchFamily="34" charset="0"/>
              <a:buChar char="•"/>
            </a:pPr>
            <a:r>
              <a:rPr kumimoji="1" lang="zh-CN" altLang="en-US" b="0" dirty="0" smtClean="0">
                <a:latin typeface="楷体" panose="02010609060101010101" pitchFamily="49" charset="-122"/>
                <a:ea typeface="楷体" panose="02010609060101010101" pitchFamily="49" charset="-122"/>
              </a:rPr>
              <a:t>鼓励学生在问题探究中提出不同的观点，并能提供证据有效的支持或反驳他人的观点，培养学生的批判性思维；</a:t>
            </a:r>
            <a:endParaRPr kumimoji="1" lang="en-US" altLang="zh-CN" b="0" dirty="0" smtClean="0">
              <a:latin typeface="楷体" panose="02010609060101010101" pitchFamily="49" charset="-122"/>
              <a:ea typeface="楷体" panose="02010609060101010101" pitchFamily="49" charset="-122"/>
            </a:endParaRPr>
          </a:p>
          <a:p>
            <a:pPr>
              <a:lnSpc>
                <a:spcPct val="118000"/>
              </a:lnSpc>
              <a:spcBef>
                <a:spcPts val="1500"/>
              </a:spcBef>
              <a:buFont typeface="Arial" panose="020B0604020202020204" pitchFamily="34" charset="0"/>
              <a:buChar char="•"/>
            </a:pPr>
            <a:r>
              <a:rPr kumimoji="1" lang="zh-CN" altLang="en-US" b="0" dirty="0" smtClean="0">
                <a:latin typeface="楷体" panose="02010609060101010101" pitchFamily="49" charset="-122"/>
                <a:ea typeface="楷体" panose="02010609060101010101" pitchFamily="49" charset="-122"/>
              </a:rPr>
              <a:t>鼓励学生大胆假设，提出有创造性的观点，制作有创意新的产品，培养学生的创新能力。</a:t>
            </a:r>
            <a:endParaRPr kumimoji="1" lang="en-US" altLang="zh-CN" b="0" dirty="0">
              <a:latin typeface="楷体" panose="02010609060101010101" pitchFamily="49" charset="-122"/>
              <a:ea typeface="楷体" panose="02010609060101010101" pitchFamily="49" charset="-122"/>
            </a:endParaRPr>
          </a:p>
          <a:p>
            <a:pPr>
              <a:lnSpc>
                <a:spcPct val="118000"/>
              </a:lnSpc>
              <a:spcBef>
                <a:spcPts val="1500"/>
              </a:spcBef>
              <a:buFont typeface="Arial" panose="020B0604020202020204" pitchFamily="34" charset="0"/>
              <a:buChar char="•"/>
            </a:pPr>
            <a:endParaRPr kumimoji="1" lang="zh-CN" altLang="en-US" b="0" dirty="0" smtClean="0">
              <a:latin typeface="楷体" panose="02010609060101010101" pitchFamily="49" charset="-122"/>
              <a:ea typeface="楷体" panose="02010609060101010101" pitchFamily="49" charset="-122"/>
            </a:endParaRPr>
          </a:p>
        </p:txBody>
      </p:sp>
    </p:spTree>
    <p:extLst>
      <p:ext uri="{BB962C8B-B14F-4D97-AF65-F5344CB8AC3E}">
        <p14:creationId xmlns:p14="http://schemas.microsoft.com/office/powerpoint/2010/main" val="2554142468"/>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sz="3600" dirty="0">
                <a:latin typeface="黑体" panose="02010609060101010101" pitchFamily="49" charset="-122"/>
                <a:ea typeface="黑体" panose="02010609060101010101" pitchFamily="49" charset="-122"/>
              </a:rPr>
              <a:t>学生的声音和选择</a:t>
            </a:r>
          </a:p>
        </p:txBody>
      </p:sp>
      <p:sp>
        <p:nvSpPr>
          <p:cNvPr id="3" name="内容占位符 2"/>
          <p:cNvSpPr>
            <a:spLocks noGrp="1"/>
          </p:cNvSpPr>
          <p:nvPr>
            <p:ph idx="1"/>
          </p:nvPr>
        </p:nvSpPr>
        <p:spPr>
          <a:xfrm>
            <a:off x="503009" y="924034"/>
            <a:ext cx="7849058" cy="3954065"/>
          </a:xfrm>
        </p:spPr>
        <p:txBody>
          <a:bodyPr/>
          <a:lstStyle/>
          <a:p>
            <a:pPr algn="just">
              <a:lnSpc>
                <a:spcPct val="118000"/>
              </a:lnSpc>
              <a:spcBef>
                <a:spcPts val="1200"/>
              </a:spcBef>
              <a:buFont typeface="Wingdings" panose="05000000000000000000" pitchFamily="2" charset="2"/>
              <a:buChar char="Ø"/>
            </a:pPr>
            <a:r>
              <a:rPr kumimoji="1" lang="zh-CN" altLang="en-US" sz="2300" b="0" dirty="0" smtClean="0">
                <a:latin typeface="楷体" panose="02010609060101010101" pitchFamily="49" charset="-122"/>
                <a:ea typeface="楷体" panose="02010609060101010101" pitchFamily="49" charset="-122"/>
              </a:rPr>
              <a:t>让学生表达自己的观点，选择自己感兴趣的主题和资源，对成功实施项目学习至关重要。</a:t>
            </a:r>
            <a:endParaRPr kumimoji="1" lang="en-US" altLang="zh-CN" sz="2300" b="0" dirty="0" smtClean="0">
              <a:latin typeface="楷体" panose="02010609060101010101" pitchFamily="49" charset="-122"/>
              <a:ea typeface="楷体" panose="02010609060101010101" pitchFamily="49" charset="-122"/>
            </a:endParaRPr>
          </a:p>
          <a:p>
            <a:pPr algn="just">
              <a:lnSpc>
                <a:spcPct val="118000"/>
              </a:lnSpc>
              <a:spcBef>
                <a:spcPts val="1200"/>
              </a:spcBef>
              <a:buFont typeface="Wingdings" panose="05000000000000000000" pitchFamily="2" charset="2"/>
              <a:buChar char="Ø"/>
            </a:pPr>
            <a:r>
              <a:rPr kumimoji="1" lang="zh-CN" altLang="en-US" sz="2300" b="0" dirty="0" smtClean="0">
                <a:latin typeface="楷体" panose="02010609060101010101" pitchFamily="49" charset="-122"/>
                <a:ea typeface="楷体" panose="02010609060101010101" pitchFamily="49" charset="-122"/>
              </a:rPr>
              <a:t>教师在设计项目认为时，应该考虑学生的学习风格、学习兴趣和学习需求，从而使项目学习对学生而言更有意义。</a:t>
            </a:r>
            <a:endParaRPr kumimoji="1" lang="en-US" altLang="zh-CN" sz="2300" b="0" dirty="0" smtClean="0">
              <a:latin typeface="楷体" panose="02010609060101010101" pitchFamily="49" charset="-122"/>
              <a:ea typeface="楷体" panose="02010609060101010101" pitchFamily="49" charset="-122"/>
            </a:endParaRPr>
          </a:p>
          <a:p>
            <a:pPr algn="just">
              <a:lnSpc>
                <a:spcPct val="118000"/>
              </a:lnSpc>
              <a:spcBef>
                <a:spcPts val="1200"/>
              </a:spcBef>
              <a:buFont typeface="Wingdings" panose="05000000000000000000" pitchFamily="2" charset="2"/>
              <a:buChar char="Ø"/>
            </a:pPr>
            <a:r>
              <a:rPr lang="zh-CN" altLang="zh-CN" sz="2300" b="0" dirty="0">
                <a:latin typeface="楷体" panose="02010609060101010101" pitchFamily="49" charset="-122"/>
                <a:ea typeface="楷体" panose="02010609060101010101" pitchFamily="49" charset="-122"/>
              </a:rPr>
              <a:t>学生可以选择项目的主题、驱动的问题，以及如何设计、制作和呈现作品等，从而最大限度地发挥他们的学习主动性和创造性。</a:t>
            </a:r>
            <a:endParaRPr lang="en-US" altLang="zh-CN" sz="2300" b="0" dirty="0">
              <a:latin typeface="楷体" panose="02010609060101010101" pitchFamily="49" charset="-122"/>
              <a:ea typeface="楷体" panose="02010609060101010101" pitchFamily="49" charset="-122"/>
            </a:endParaRPr>
          </a:p>
          <a:p>
            <a:pPr algn="just">
              <a:lnSpc>
                <a:spcPct val="118000"/>
              </a:lnSpc>
              <a:spcBef>
                <a:spcPts val="1200"/>
              </a:spcBef>
              <a:buFont typeface="Wingdings" panose="05000000000000000000" pitchFamily="2" charset="2"/>
              <a:buChar char="Ø"/>
            </a:pPr>
            <a:endParaRPr kumimoji="1" lang="zh-CN" altLang="en-US" sz="2300" b="0" dirty="0">
              <a:latin typeface="楷体" panose="02010609060101010101" pitchFamily="49" charset="-122"/>
              <a:ea typeface="楷体" panose="02010609060101010101" pitchFamily="49" charset="-122"/>
            </a:endParaRPr>
          </a:p>
        </p:txBody>
      </p:sp>
    </p:spTree>
    <p:extLst>
      <p:ext uri="{BB962C8B-B14F-4D97-AF65-F5344CB8AC3E}">
        <p14:creationId xmlns:p14="http://schemas.microsoft.com/office/powerpoint/2010/main" val="2921560289"/>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MH_Number_1">
            <a:hlinkClick r:id="rId5" action="ppaction://hlinksldjump"/>
          </p:cNvPr>
          <p:cNvSpPr/>
          <p:nvPr>
            <p:custDataLst>
              <p:tags r:id="rId2"/>
            </p:custDataLst>
          </p:nvPr>
        </p:nvSpPr>
        <p:spPr>
          <a:xfrm>
            <a:off x="827584" y="1707654"/>
            <a:ext cx="1080120" cy="1193087"/>
          </a:xfrm>
          <a:prstGeom prst="roundRect">
            <a:avLst>
              <a:gd name="adj" fmla="val 761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sz="4000" b="1" dirty="0" smtClean="0">
                <a:solidFill>
                  <a:srgbClr val="FFFFFF"/>
                </a:solidFill>
                <a:ea typeface="华文中宋" panose="02010600040101010101" pitchFamily="2" charset="-122"/>
                <a:cs typeface="Times New Roman" panose="02020603050405020304" pitchFamily="18" charset="0"/>
              </a:rPr>
              <a:t>05</a:t>
            </a:r>
            <a:endParaRPr lang="zh-CN" altLang="en-US" sz="4000" b="1" dirty="0">
              <a:solidFill>
                <a:srgbClr val="FFFFFF"/>
              </a:solidFill>
              <a:ea typeface="华文中宋" panose="02010600040101010101" pitchFamily="2" charset="-122"/>
              <a:cs typeface="Times New Roman" panose="02020603050405020304" pitchFamily="18" charset="0"/>
            </a:endParaRPr>
          </a:p>
        </p:txBody>
      </p:sp>
      <p:sp>
        <p:nvSpPr>
          <p:cNvPr id="15" name="MH_Entry_1">
            <a:hlinkClick r:id="rId5" action="ppaction://hlinksldjump"/>
          </p:cNvPr>
          <p:cNvSpPr/>
          <p:nvPr>
            <p:custDataLst>
              <p:tags r:id="rId3"/>
            </p:custDataLst>
          </p:nvPr>
        </p:nvSpPr>
        <p:spPr>
          <a:xfrm>
            <a:off x="2195736" y="1707654"/>
            <a:ext cx="5976664" cy="1193087"/>
          </a:xfrm>
          <a:prstGeom prst="roundRect">
            <a:avLst>
              <a:gd name="adj" fmla="val 9124"/>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eaLnBrk="1" latinLnBrk="1" hangingPunct="1"/>
            <a:r>
              <a:rPr kumimoji="1" lang="zh-CN" altLang="en-US" sz="3200" b="1" dirty="0" smtClean="0">
                <a:solidFill>
                  <a:schemeClr val="tx1"/>
                </a:solidFill>
                <a:latin typeface="黑体" panose="02010609060101010101" pitchFamily="49" charset="-122"/>
                <a:ea typeface="黑体" panose="02010609060101010101" pitchFamily="49" charset="-122"/>
                <a:cs typeface="Gulim" charset="0"/>
              </a:rPr>
              <a:t>基于项目学习的教学策略</a:t>
            </a:r>
            <a:endParaRPr kumimoji="1" lang="en-US" altLang="ko-KR" sz="3200" b="1" dirty="0">
              <a:solidFill>
                <a:schemeClr val="tx1"/>
              </a:solidFill>
              <a:latin typeface="黑体" panose="02010609060101010101" pitchFamily="49" charset="-122"/>
              <a:ea typeface="黑体" panose="02010609060101010101" pitchFamily="49" charset="-122"/>
              <a:cs typeface="Gulim" charset="0"/>
            </a:endParaRPr>
          </a:p>
        </p:txBody>
      </p:sp>
    </p:spTree>
    <p:custDataLst>
      <p:tags r:id="rId1"/>
    </p:custDataLst>
    <p:extLst>
      <p:ext uri="{BB962C8B-B14F-4D97-AF65-F5344CB8AC3E}">
        <p14:creationId xmlns:p14="http://schemas.microsoft.com/office/powerpoint/2010/main" val="2184593535"/>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043608" y="87474"/>
            <a:ext cx="7128792" cy="457200"/>
          </a:xfrm>
        </p:spPr>
        <p:txBody>
          <a:bodyPr/>
          <a:lstStyle/>
          <a:p>
            <a:r>
              <a:rPr kumimoji="1" lang="zh-CN" altLang="en-US" sz="3600" dirty="0">
                <a:latin typeface="黑体" panose="02010609060101010101" pitchFamily="49" charset="-122"/>
                <a:ea typeface="黑体" panose="02010609060101010101" pitchFamily="49" charset="-122"/>
              </a:rPr>
              <a:t>基于项目的学习的教学策略</a:t>
            </a:r>
          </a:p>
        </p:txBody>
      </p:sp>
      <p:grpSp>
        <p:nvGrpSpPr>
          <p:cNvPr id="3" name="组 2"/>
          <p:cNvGrpSpPr/>
          <p:nvPr/>
        </p:nvGrpSpPr>
        <p:grpSpPr>
          <a:xfrm>
            <a:off x="1351695" y="769321"/>
            <a:ext cx="6028619" cy="4034677"/>
            <a:chOff x="611560" y="627534"/>
            <a:chExt cx="6028619" cy="4034677"/>
          </a:xfrm>
        </p:grpSpPr>
        <p:sp>
          <p:nvSpPr>
            <p:cNvPr id="11" name="可选流程 10"/>
            <p:cNvSpPr/>
            <p:nvPr/>
          </p:nvSpPr>
          <p:spPr bwMode="auto">
            <a:xfrm>
              <a:off x="4860032" y="4083918"/>
              <a:ext cx="1780147" cy="578293"/>
            </a:xfrm>
            <a:prstGeom prst="flowChartAlternateProcess">
              <a:avLst/>
            </a:prstGeom>
            <a:solidFill>
              <a:srgbClr val="CCFFCC"/>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zh-CN" altLang="en-US" sz="1600" b="1" i="0" u="none" strike="noStrike" cap="none" normalizeH="0" baseline="0" dirty="0" smtClean="0">
                  <a:ln>
                    <a:noFill/>
                  </a:ln>
                  <a:solidFill>
                    <a:schemeClr val="tx1"/>
                  </a:solidFill>
                  <a:effectLst/>
                  <a:latin typeface="黑体" panose="02010609060101010101" pitchFamily="49" charset="-122"/>
                  <a:ea typeface="黑体" panose="02010609060101010101" pitchFamily="49" charset="-122"/>
                </a:rPr>
                <a:t>作品展示</a:t>
              </a:r>
              <a:endParaRPr kumimoji="0" lang="en-US" altLang="zh-CN" sz="1600" b="1" i="0" u="none" strike="noStrike" cap="none" normalizeH="0" baseline="0" dirty="0" smtClean="0">
                <a:ln>
                  <a:noFill/>
                </a:ln>
                <a:solidFill>
                  <a:schemeClr val="tx1"/>
                </a:solidFill>
                <a:effectLst/>
                <a:latin typeface="黑体" panose="02010609060101010101" pitchFamily="49" charset="-122"/>
                <a:ea typeface="黑体" panose="02010609060101010101" pitchFamily="49" charset="-122"/>
              </a:endParaRPr>
            </a:p>
            <a:p>
              <a:pPr marL="0" marR="0" indent="0" algn="l" defTabSz="914400" rtl="0" eaLnBrk="0" fontAlgn="base" latinLnBrk="0" hangingPunct="0">
                <a:lnSpc>
                  <a:spcPct val="100000"/>
                </a:lnSpc>
                <a:spcBef>
                  <a:spcPct val="0"/>
                </a:spcBef>
                <a:spcAft>
                  <a:spcPct val="0"/>
                </a:spcAft>
                <a:buClrTx/>
                <a:buSzTx/>
                <a:buFontTx/>
                <a:buNone/>
                <a:tabLst/>
              </a:pPr>
              <a:r>
                <a:rPr lang="en-US" altLang="zh-CN" sz="1600" b="1" dirty="0">
                  <a:latin typeface="黑体" panose="02010609060101010101" pitchFamily="49" charset="-122"/>
                  <a:ea typeface="黑体" panose="02010609060101010101" pitchFamily="49" charset="-122"/>
                </a:rPr>
                <a:t> </a:t>
              </a:r>
              <a:r>
                <a:rPr lang="en-US" altLang="zh-CN" sz="1600" b="1" dirty="0" smtClean="0">
                  <a:latin typeface="黑体" panose="02010609060101010101" pitchFamily="49" charset="-122"/>
                  <a:ea typeface="黑体" panose="02010609060101010101" pitchFamily="49" charset="-122"/>
                </a:rPr>
                <a:t>  </a:t>
              </a:r>
              <a:r>
                <a:rPr lang="en-US" altLang="zh-CN" sz="1600" b="1" dirty="0">
                  <a:latin typeface="黑体" panose="02010609060101010101" pitchFamily="49" charset="-122"/>
                  <a:ea typeface="黑体" panose="02010609060101010101" pitchFamily="49" charset="-122"/>
                </a:rPr>
                <a:t> </a:t>
              </a:r>
              <a:r>
                <a:rPr kumimoji="0" lang="zh-CN" altLang="en-US" sz="1600" b="1" i="0" u="none" strike="noStrike" cap="none" normalizeH="0" baseline="0" dirty="0" smtClean="0">
                  <a:ln>
                    <a:noFill/>
                  </a:ln>
                  <a:solidFill>
                    <a:schemeClr val="tx1"/>
                  </a:solidFill>
                  <a:effectLst/>
                  <a:latin typeface="黑体" panose="02010609060101010101" pitchFamily="49" charset="-122"/>
                  <a:ea typeface="黑体" panose="02010609060101010101" pitchFamily="49" charset="-122"/>
                </a:rPr>
                <a:t>与评价</a:t>
              </a:r>
              <a:endParaRPr kumimoji="0" lang="zh-CN" altLang="en-US" sz="1600" b="1" i="0" u="none" strike="noStrike" cap="none" normalizeH="0" baseline="0" dirty="0">
                <a:ln>
                  <a:noFill/>
                </a:ln>
                <a:solidFill>
                  <a:schemeClr val="tx1"/>
                </a:solidFill>
                <a:effectLst/>
                <a:latin typeface="黑体" panose="02010609060101010101" pitchFamily="49" charset="-122"/>
                <a:ea typeface="黑体" panose="02010609060101010101" pitchFamily="49" charset="-122"/>
              </a:endParaRPr>
            </a:p>
          </p:txBody>
        </p:sp>
        <p:sp>
          <p:nvSpPr>
            <p:cNvPr id="5" name="可选流程 4"/>
            <p:cNvSpPr/>
            <p:nvPr/>
          </p:nvSpPr>
          <p:spPr bwMode="auto">
            <a:xfrm>
              <a:off x="611560" y="627534"/>
              <a:ext cx="1780147" cy="578293"/>
            </a:xfrm>
            <a:prstGeom prst="flowChartAlternateProcess">
              <a:avLst/>
            </a:prstGeom>
            <a:solidFill>
              <a:schemeClr val="bg1">
                <a:lumMod val="65000"/>
              </a:scheme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altLang="zh-CN" sz="1600" b="1" i="0" u="none" strike="noStrike" cap="none" normalizeH="0" baseline="0" dirty="0" smtClean="0">
                  <a:ln>
                    <a:noFill/>
                  </a:ln>
                  <a:solidFill>
                    <a:schemeClr val="tx1"/>
                  </a:solidFill>
                  <a:effectLst/>
                  <a:latin typeface="黑体" panose="02010609060101010101" pitchFamily="49" charset="-122"/>
                  <a:ea typeface="黑体" panose="02010609060101010101" pitchFamily="49" charset="-122"/>
                </a:rPr>
                <a:t>  </a:t>
              </a:r>
              <a:r>
                <a:rPr kumimoji="0" lang="zh-CN" altLang="en-US" sz="1600" b="1" i="0" u="none" strike="noStrike" cap="none" normalizeH="0" baseline="0" dirty="0" smtClean="0">
                  <a:ln>
                    <a:noFill/>
                  </a:ln>
                  <a:solidFill>
                    <a:schemeClr val="tx1"/>
                  </a:solidFill>
                  <a:effectLst/>
                  <a:latin typeface="黑体" panose="02010609060101010101" pitchFamily="49" charset="-122"/>
                  <a:ea typeface="黑体" panose="02010609060101010101" pitchFamily="49" charset="-122"/>
                </a:rPr>
                <a:t>组建协作</a:t>
              </a:r>
              <a:endParaRPr kumimoji="0" lang="en-US" altLang="zh-CN" sz="1600" b="1" i="0" u="none" strike="noStrike" cap="none" normalizeH="0" baseline="0" dirty="0" smtClean="0">
                <a:ln>
                  <a:noFill/>
                </a:ln>
                <a:solidFill>
                  <a:schemeClr val="tx1"/>
                </a:solidFill>
                <a:effectLst/>
                <a:latin typeface="黑体" panose="02010609060101010101" pitchFamily="49" charset="-122"/>
                <a:ea typeface="黑体" panose="02010609060101010101" pitchFamily="49" charset="-122"/>
              </a:endParaRPr>
            </a:p>
            <a:p>
              <a:pPr marL="0" marR="0" indent="0" algn="l" defTabSz="914400" rtl="0" eaLnBrk="0" fontAlgn="base" latinLnBrk="0" hangingPunct="0">
                <a:lnSpc>
                  <a:spcPct val="100000"/>
                </a:lnSpc>
                <a:spcBef>
                  <a:spcPct val="0"/>
                </a:spcBef>
                <a:spcAft>
                  <a:spcPct val="0"/>
                </a:spcAft>
                <a:buClrTx/>
                <a:buSzTx/>
                <a:buFontTx/>
                <a:buNone/>
                <a:tabLst/>
              </a:pPr>
              <a:r>
                <a:rPr kumimoji="0" lang="en-US" altLang="zh-CN" sz="1600" b="1" i="0" u="none" strike="noStrike" cap="none" normalizeH="0" baseline="0" dirty="0" smtClean="0">
                  <a:ln>
                    <a:noFill/>
                  </a:ln>
                  <a:solidFill>
                    <a:schemeClr val="tx1"/>
                  </a:solidFill>
                  <a:effectLst/>
                  <a:latin typeface="黑体" panose="02010609060101010101" pitchFamily="49" charset="-122"/>
                  <a:ea typeface="黑体" panose="02010609060101010101" pitchFamily="49" charset="-122"/>
                </a:rPr>
                <a:t>     </a:t>
              </a:r>
              <a:r>
                <a:rPr kumimoji="0" lang="zh-CN" altLang="en-US" sz="1600" b="1" i="0" u="none" strike="noStrike" cap="none" normalizeH="0" baseline="0" dirty="0" smtClean="0">
                  <a:ln>
                    <a:noFill/>
                  </a:ln>
                  <a:solidFill>
                    <a:schemeClr val="tx1"/>
                  </a:solidFill>
                  <a:effectLst/>
                  <a:latin typeface="黑体" panose="02010609060101010101" pitchFamily="49" charset="-122"/>
                  <a:ea typeface="黑体" panose="02010609060101010101" pitchFamily="49" charset="-122"/>
                </a:rPr>
                <a:t>学习小组</a:t>
              </a:r>
              <a:endParaRPr kumimoji="0" lang="zh-CN" altLang="en-US" sz="1600" b="1" i="0" u="none" strike="noStrike" cap="none" normalizeH="0" baseline="0" dirty="0">
                <a:ln>
                  <a:noFill/>
                </a:ln>
                <a:solidFill>
                  <a:schemeClr val="tx1"/>
                </a:solidFill>
                <a:effectLst/>
                <a:latin typeface="黑体" panose="02010609060101010101" pitchFamily="49" charset="-122"/>
                <a:ea typeface="黑体" panose="02010609060101010101" pitchFamily="49" charset="-122"/>
              </a:endParaRPr>
            </a:p>
          </p:txBody>
        </p:sp>
        <p:sp>
          <p:nvSpPr>
            <p:cNvPr id="6" name="可选流程 5"/>
            <p:cNvSpPr/>
            <p:nvPr/>
          </p:nvSpPr>
          <p:spPr bwMode="auto">
            <a:xfrm>
              <a:off x="1331640" y="1203598"/>
              <a:ext cx="1875854" cy="578293"/>
            </a:xfrm>
            <a:prstGeom prst="flowChartAlternateProcess">
              <a:avLst/>
            </a:prstGeom>
            <a:solidFill>
              <a:schemeClr val="bg1">
                <a:lumMod val="85000"/>
              </a:scheme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zh-CN" altLang="en-US" sz="1600" b="1" dirty="0" smtClean="0">
                  <a:latin typeface="黑体" panose="02010609060101010101" pitchFamily="49" charset="-122"/>
                  <a:ea typeface="黑体" panose="02010609060101010101" pitchFamily="49" charset="-122"/>
                </a:rPr>
                <a:t>呈现真实世界的</a:t>
              </a:r>
              <a:endParaRPr lang="en-US" altLang="zh-CN" sz="1600" b="1" dirty="0" smtClean="0">
                <a:latin typeface="黑体" panose="02010609060101010101" pitchFamily="49" charset="-122"/>
                <a:ea typeface="黑体" panose="02010609060101010101" pitchFamily="49" charset="-122"/>
              </a:endParaRPr>
            </a:p>
            <a:p>
              <a:pPr marL="0" marR="0" indent="0" algn="l" defTabSz="914400" rtl="0" eaLnBrk="0" fontAlgn="base" latinLnBrk="0" hangingPunct="0">
                <a:lnSpc>
                  <a:spcPct val="100000"/>
                </a:lnSpc>
                <a:spcBef>
                  <a:spcPct val="0"/>
                </a:spcBef>
                <a:spcAft>
                  <a:spcPct val="0"/>
                </a:spcAft>
                <a:buClrTx/>
                <a:buSzTx/>
                <a:buFontTx/>
                <a:buNone/>
                <a:tabLst/>
              </a:pPr>
              <a:r>
                <a:rPr lang="en-US" altLang="zh-CN" sz="1600" b="1" dirty="0" smtClean="0">
                  <a:latin typeface="黑体" panose="02010609060101010101" pitchFamily="49" charset="-122"/>
                  <a:ea typeface="黑体" panose="02010609060101010101" pitchFamily="49" charset="-122"/>
                </a:rPr>
                <a:t>   </a:t>
              </a:r>
              <a:r>
                <a:rPr lang="zh-CN" altLang="en-US" sz="1600" b="1" dirty="0" smtClean="0">
                  <a:latin typeface="黑体" panose="02010609060101010101" pitchFamily="49" charset="-122"/>
                  <a:ea typeface="黑体" panose="02010609060101010101" pitchFamily="49" charset="-122"/>
                </a:rPr>
                <a:t>问题／任务</a:t>
              </a:r>
              <a:r>
                <a:rPr lang="en-US" altLang="zh-CN" sz="1600" b="1" dirty="0" smtClean="0">
                  <a:latin typeface="黑体" panose="02010609060101010101" pitchFamily="49" charset="-122"/>
                  <a:ea typeface="黑体" panose="02010609060101010101" pitchFamily="49" charset="-122"/>
                </a:rPr>
                <a:t> </a:t>
              </a:r>
              <a:endParaRPr kumimoji="0" lang="zh-CN" altLang="en-US" sz="1600" b="1" i="0" u="none" strike="noStrike" cap="none" normalizeH="0" baseline="0" dirty="0">
                <a:ln>
                  <a:noFill/>
                </a:ln>
                <a:solidFill>
                  <a:schemeClr val="tx1"/>
                </a:solidFill>
                <a:effectLst/>
                <a:latin typeface="黑体" panose="02010609060101010101" pitchFamily="49" charset="-122"/>
                <a:ea typeface="黑体" panose="02010609060101010101" pitchFamily="49" charset="-122"/>
              </a:endParaRPr>
            </a:p>
          </p:txBody>
        </p:sp>
        <p:sp>
          <p:nvSpPr>
            <p:cNvPr id="7" name="可选流程 6"/>
            <p:cNvSpPr/>
            <p:nvPr/>
          </p:nvSpPr>
          <p:spPr bwMode="auto">
            <a:xfrm>
              <a:off x="1979712" y="1779662"/>
              <a:ext cx="1780147" cy="578293"/>
            </a:xfrm>
            <a:prstGeom prst="flowChartAlternateProcess">
              <a:avLst/>
            </a:prstGeom>
            <a:solidFill>
              <a:schemeClr val="tx1">
                <a:lumMod val="20000"/>
                <a:lumOff val="80000"/>
              </a:scheme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altLang="zh-CN" sz="1600" b="1" i="0" u="none" strike="noStrike" cap="none" normalizeH="0" baseline="0" dirty="0" smtClean="0">
                  <a:ln>
                    <a:noFill/>
                  </a:ln>
                  <a:solidFill>
                    <a:schemeClr val="tx1"/>
                  </a:solidFill>
                  <a:effectLst/>
                  <a:latin typeface="黑体" panose="02010609060101010101" pitchFamily="49" charset="-122"/>
                  <a:ea typeface="黑体" panose="02010609060101010101" pitchFamily="49" charset="-122"/>
                </a:rPr>
                <a:t> </a:t>
              </a:r>
              <a:r>
                <a:rPr kumimoji="0" lang="zh-CN" altLang="en-US" sz="1600" b="1" i="0" u="none" strike="noStrike" cap="none" normalizeH="0" baseline="0" dirty="0" smtClean="0">
                  <a:ln>
                    <a:noFill/>
                  </a:ln>
                  <a:solidFill>
                    <a:schemeClr val="tx1"/>
                  </a:solidFill>
                  <a:effectLst/>
                  <a:latin typeface="黑体" panose="02010609060101010101" pitchFamily="49" charset="-122"/>
                  <a:ea typeface="黑体" panose="02010609060101010101" pitchFamily="49" charset="-122"/>
                </a:rPr>
                <a:t>设定完成</a:t>
              </a:r>
              <a:endParaRPr kumimoji="0" lang="en-US" altLang="zh-CN" sz="1600" b="1" i="0" u="none" strike="noStrike" cap="none" normalizeH="0" baseline="0" dirty="0" smtClean="0">
                <a:ln>
                  <a:noFill/>
                </a:ln>
                <a:solidFill>
                  <a:schemeClr val="tx1"/>
                </a:solidFill>
                <a:effectLst/>
                <a:latin typeface="黑体" panose="02010609060101010101" pitchFamily="49" charset="-122"/>
                <a:ea typeface="黑体" panose="02010609060101010101" pitchFamily="49" charset="-122"/>
              </a:endParaRPr>
            </a:p>
            <a:p>
              <a:pPr marL="0" marR="0" indent="0" algn="l" defTabSz="914400" rtl="0" eaLnBrk="0" fontAlgn="base" latinLnBrk="0" hangingPunct="0">
                <a:lnSpc>
                  <a:spcPct val="100000"/>
                </a:lnSpc>
                <a:spcBef>
                  <a:spcPct val="0"/>
                </a:spcBef>
                <a:spcAft>
                  <a:spcPct val="0"/>
                </a:spcAft>
                <a:buClrTx/>
                <a:buSzTx/>
                <a:buFontTx/>
                <a:buNone/>
                <a:tabLst/>
              </a:pPr>
              <a:r>
                <a:rPr lang="en-US" altLang="zh-CN" sz="1600" b="1" dirty="0">
                  <a:latin typeface="黑体" panose="02010609060101010101" pitchFamily="49" charset="-122"/>
                  <a:ea typeface="黑体" panose="02010609060101010101" pitchFamily="49" charset="-122"/>
                </a:rPr>
                <a:t> </a:t>
              </a:r>
              <a:r>
                <a:rPr lang="en-US" altLang="zh-CN" sz="1600" b="1" dirty="0" smtClean="0">
                  <a:latin typeface="黑体" panose="02010609060101010101" pitchFamily="49" charset="-122"/>
                  <a:ea typeface="黑体" panose="02010609060101010101" pitchFamily="49" charset="-122"/>
                </a:rPr>
                <a:t>    </a:t>
              </a:r>
              <a:r>
                <a:rPr kumimoji="0" lang="zh-CN" altLang="en-US" sz="1600" b="1" i="0" u="none" strike="noStrike" cap="none" normalizeH="0" baseline="0" dirty="0" smtClean="0">
                  <a:ln>
                    <a:noFill/>
                  </a:ln>
                  <a:solidFill>
                    <a:schemeClr val="tx1"/>
                  </a:solidFill>
                  <a:effectLst/>
                  <a:latin typeface="黑体" panose="02010609060101010101" pitchFamily="49" charset="-122"/>
                  <a:ea typeface="黑体" panose="02010609060101010101" pitchFamily="49" charset="-122"/>
                </a:rPr>
                <a:t>项目的标准</a:t>
              </a:r>
              <a:endParaRPr kumimoji="0" lang="zh-CN" altLang="en-US" sz="1600" b="1" i="0" u="none" strike="noStrike" cap="none" normalizeH="0" baseline="0" dirty="0">
                <a:ln>
                  <a:noFill/>
                </a:ln>
                <a:solidFill>
                  <a:schemeClr val="tx1"/>
                </a:solidFill>
                <a:effectLst/>
                <a:latin typeface="黑体" panose="02010609060101010101" pitchFamily="49" charset="-122"/>
                <a:ea typeface="黑体" panose="02010609060101010101" pitchFamily="49" charset="-122"/>
              </a:endParaRPr>
            </a:p>
          </p:txBody>
        </p:sp>
        <p:sp>
          <p:nvSpPr>
            <p:cNvPr id="8" name="可选流程 7"/>
            <p:cNvSpPr/>
            <p:nvPr/>
          </p:nvSpPr>
          <p:spPr bwMode="auto">
            <a:xfrm>
              <a:off x="3419872" y="2931790"/>
              <a:ext cx="1780147" cy="578293"/>
            </a:xfrm>
            <a:prstGeom prst="flowChartAlternateProcess">
              <a:avLst/>
            </a:prstGeom>
            <a:solidFill>
              <a:srgbClr val="FFFF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altLang="zh-CN" sz="1600" b="1" i="0" u="none" strike="noStrike" cap="none" normalizeH="0" baseline="0" dirty="0" smtClean="0">
                  <a:ln>
                    <a:noFill/>
                  </a:ln>
                  <a:solidFill>
                    <a:schemeClr val="tx1"/>
                  </a:solidFill>
                  <a:effectLst/>
                  <a:latin typeface="黑体" panose="02010609060101010101" pitchFamily="49" charset="-122"/>
                  <a:ea typeface="黑体" panose="02010609060101010101" pitchFamily="49" charset="-122"/>
                </a:rPr>
                <a:t>  </a:t>
              </a:r>
              <a:r>
                <a:rPr kumimoji="0" lang="zh-CN" altLang="en-US" sz="1600" b="1" i="0" u="none" strike="noStrike" cap="none" normalizeH="0" baseline="0" dirty="0" smtClean="0">
                  <a:ln>
                    <a:noFill/>
                  </a:ln>
                  <a:solidFill>
                    <a:schemeClr val="tx1"/>
                  </a:solidFill>
                  <a:effectLst/>
                  <a:latin typeface="黑体" panose="02010609060101010101" pitchFamily="49" charset="-122"/>
                  <a:ea typeface="黑体" panose="02010609060101010101" pitchFamily="49" charset="-122"/>
                </a:rPr>
                <a:t>教师给予</a:t>
              </a:r>
              <a:endParaRPr kumimoji="0" lang="en-US" altLang="zh-CN" sz="1600" b="1" i="0" u="none" strike="noStrike" cap="none" normalizeH="0" baseline="0" dirty="0" smtClean="0">
                <a:ln>
                  <a:noFill/>
                </a:ln>
                <a:solidFill>
                  <a:schemeClr val="tx1"/>
                </a:solidFill>
                <a:effectLst/>
                <a:latin typeface="黑体" panose="02010609060101010101" pitchFamily="49" charset="-122"/>
                <a:ea typeface="黑体" panose="02010609060101010101" pitchFamily="49" charset="-122"/>
              </a:endParaRPr>
            </a:p>
            <a:p>
              <a:pPr marL="0" marR="0" indent="0" algn="l" defTabSz="914400" rtl="0" eaLnBrk="0" fontAlgn="base" latinLnBrk="0" hangingPunct="0">
                <a:lnSpc>
                  <a:spcPct val="100000"/>
                </a:lnSpc>
                <a:spcBef>
                  <a:spcPct val="0"/>
                </a:spcBef>
                <a:spcAft>
                  <a:spcPct val="0"/>
                </a:spcAft>
                <a:buClrTx/>
                <a:buSzTx/>
                <a:buFontTx/>
                <a:buNone/>
                <a:tabLst/>
              </a:pPr>
              <a:r>
                <a:rPr lang="en-US" altLang="zh-CN" sz="1600" b="1" dirty="0">
                  <a:latin typeface="黑体" panose="02010609060101010101" pitchFamily="49" charset="-122"/>
                  <a:ea typeface="黑体" panose="02010609060101010101" pitchFamily="49" charset="-122"/>
                </a:rPr>
                <a:t> </a:t>
              </a:r>
              <a:r>
                <a:rPr lang="en-US" altLang="zh-CN" sz="1600" b="1" dirty="0" smtClean="0">
                  <a:latin typeface="黑体" panose="02010609060101010101" pitchFamily="49" charset="-122"/>
                  <a:ea typeface="黑体" panose="02010609060101010101" pitchFamily="49" charset="-122"/>
                </a:rPr>
                <a:t>   </a:t>
              </a:r>
              <a:r>
                <a:rPr kumimoji="0" lang="zh-CN" altLang="en-US" sz="1600" b="1" i="0" u="none" strike="noStrike" cap="none" normalizeH="0" baseline="0" dirty="0" smtClean="0">
                  <a:ln>
                    <a:noFill/>
                  </a:ln>
                  <a:solidFill>
                    <a:schemeClr val="tx1"/>
                  </a:solidFill>
                  <a:effectLst/>
                  <a:latin typeface="黑体" panose="02010609060101010101" pitchFamily="49" charset="-122"/>
                  <a:ea typeface="黑体" panose="02010609060101010101" pitchFamily="49" charset="-122"/>
                </a:rPr>
                <a:t>指导和反馈</a:t>
              </a:r>
              <a:endParaRPr kumimoji="0" lang="zh-CN" altLang="en-US" sz="1600" b="1" i="0" u="none" strike="noStrike" cap="none" normalizeH="0" baseline="0" dirty="0">
                <a:ln>
                  <a:noFill/>
                </a:ln>
                <a:solidFill>
                  <a:schemeClr val="tx1"/>
                </a:solidFill>
                <a:effectLst/>
                <a:latin typeface="黑体" panose="02010609060101010101" pitchFamily="49" charset="-122"/>
                <a:ea typeface="黑体" panose="02010609060101010101" pitchFamily="49" charset="-122"/>
              </a:endParaRPr>
            </a:p>
          </p:txBody>
        </p:sp>
        <p:sp>
          <p:nvSpPr>
            <p:cNvPr id="9" name="可选流程 8"/>
            <p:cNvSpPr/>
            <p:nvPr/>
          </p:nvSpPr>
          <p:spPr bwMode="auto">
            <a:xfrm>
              <a:off x="2699792" y="2355726"/>
              <a:ext cx="1780147" cy="578293"/>
            </a:xfrm>
            <a:prstGeom prst="flowChartAlternateProcess">
              <a:avLst/>
            </a:prstGeom>
            <a:solidFill>
              <a:schemeClr val="accent4">
                <a:lumMod val="40000"/>
                <a:lumOff val="60000"/>
              </a:scheme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altLang="zh-CN" sz="1600" b="1" i="0" u="none" strike="noStrike" cap="none" normalizeH="0" baseline="0" dirty="0" smtClean="0">
                  <a:ln>
                    <a:noFill/>
                  </a:ln>
                  <a:solidFill>
                    <a:schemeClr val="tx1"/>
                  </a:solidFill>
                  <a:effectLst/>
                  <a:latin typeface="黑体" panose="02010609060101010101" pitchFamily="49" charset="-122"/>
                  <a:ea typeface="黑体" panose="02010609060101010101" pitchFamily="49" charset="-122"/>
                </a:rPr>
                <a:t>  </a:t>
              </a:r>
              <a:r>
                <a:rPr kumimoji="0" lang="zh-CN" altLang="en-US" sz="1600" b="1" i="0" u="none" strike="noStrike" cap="none" normalizeH="0" baseline="0" dirty="0" smtClean="0">
                  <a:ln>
                    <a:noFill/>
                  </a:ln>
                  <a:solidFill>
                    <a:schemeClr val="tx1"/>
                  </a:solidFill>
                  <a:effectLst/>
                  <a:latin typeface="黑体" panose="02010609060101010101" pitchFamily="49" charset="-122"/>
                  <a:ea typeface="黑体" panose="02010609060101010101" pitchFamily="49" charset="-122"/>
                </a:rPr>
                <a:t>小组协作</a:t>
              </a:r>
              <a:endParaRPr kumimoji="0" lang="en-US" altLang="zh-CN" sz="1600" b="1" i="0" u="none" strike="noStrike" cap="none" normalizeH="0" baseline="0" dirty="0" smtClean="0">
                <a:ln>
                  <a:noFill/>
                </a:ln>
                <a:solidFill>
                  <a:schemeClr val="tx1"/>
                </a:solidFill>
                <a:effectLst/>
                <a:latin typeface="黑体" panose="02010609060101010101" pitchFamily="49" charset="-122"/>
                <a:ea typeface="黑体" panose="02010609060101010101" pitchFamily="49" charset="-122"/>
              </a:endParaRPr>
            </a:p>
            <a:p>
              <a:pPr marL="0" marR="0" indent="0" algn="l" defTabSz="914400" rtl="0" eaLnBrk="0" fontAlgn="base" latinLnBrk="0" hangingPunct="0">
                <a:lnSpc>
                  <a:spcPct val="100000"/>
                </a:lnSpc>
                <a:spcBef>
                  <a:spcPct val="0"/>
                </a:spcBef>
                <a:spcAft>
                  <a:spcPct val="0"/>
                </a:spcAft>
                <a:buClrTx/>
                <a:buSzTx/>
                <a:buFontTx/>
                <a:buNone/>
                <a:tabLst/>
              </a:pPr>
              <a:r>
                <a:rPr kumimoji="0" lang="en-US" altLang="zh-CN" sz="1600" b="1" i="0" u="none" strike="noStrike" cap="none" normalizeH="0" baseline="0" dirty="0" smtClean="0">
                  <a:ln>
                    <a:noFill/>
                  </a:ln>
                  <a:solidFill>
                    <a:schemeClr val="tx1"/>
                  </a:solidFill>
                  <a:effectLst/>
                  <a:latin typeface="黑体" panose="02010609060101010101" pitchFamily="49" charset="-122"/>
                  <a:ea typeface="黑体" panose="02010609060101010101" pitchFamily="49" charset="-122"/>
                </a:rPr>
                <a:t>     </a:t>
              </a:r>
              <a:r>
                <a:rPr kumimoji="0" lang="zh-CN" altLang="en-US" sz="1600" b="1" i="0" u="none" strike="noStrike" cap="none" normalizeH="0" baseline="0" dirty="0" smtClean="0">
                  <a:ln>
                    <a:noFill/>
                  </a:ln>
                  <a:solidFill>
                    <a:schemeClr val="tx1"/>
                  </a:solidFill>
                  <a:effectLst/>
                  <a:latin typeface="黑体" panose="02010609060101010101" pitchFamily="49" charset="-122"/>
                  <a:ea typeface="黑体" panose="02010609060101010101" pitchFamily="49" charset="-122"/>
                </a:rPr>
                <a:t>探究和创新</a:t>
              </a:r>
              <a:endParaRPr kumimoji="0" lang="zh-CN" altLang="en-US" sz="1600" b="1" i="0" u="none" strike="noStrike" cap="none" normalizeH="0" baseline="0" dirty="0">
                <a:ln>
                  <a:noFill/>
                </a:ln>
                <a:solidFill>
                  <a:schemeClr val="tx1"/>
                </a:solidFill>
                <a:effectLst/>
                <a:latin typeface="黑体" panose="02010609060101010101" pitchFamily="49" charset="-122"/>
                <a:ea typeface="黑体" panose="02010609060101010101" pitchFamily="49" charset="-122"/>
              </a:endParaRPr>
            </a:p>
          </p:txBody>
        </p:sp>
        <p:sp>
          <p:nvSpPr>
            <p:cNvPr id="10" name="可选流程 9"/>
            <p:cNvSpPr/>
            <p:nvPr/>
          </p:nvSpPr>
          <p:spPr bwMode="auto">
            <a:xfrm>
              <a:off x="3995936" y="3507854"/>
              <a:ext cx="1780147" cy="578293"/>
            </a:xfrm>
            <a:prstGeom prst="flowChartAlternateProcess">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altLang="zh-CN" sz="1600" b="1" i="0" u="none" strike="noStrike" cap="none" normalizeH="0" baseline="0" dirty="0" smtClean="0">
                  <a:ln>
                    <a:noFill/>
                  </a:ln>
                  <a:solidFill>
                    <a:schemeClr val="tx1"/>
                  </a:solidFill>
                  <a:effectLst/>
                  <a:latin typeface="黑体" panose="02010609060101010101" pitchFamily="49" charset="-122"/>
                  <a:ea typeface="黑体" panose="02010609060101010101" pitchFamily="49" charset="-122"/>
                </a:rPr>
                <a:t>  </a:t>
              </a:r>
              <a:r>
                <a:rPr kumimoji="0" lang="zh-CN" altLang="en-US" sz="1600" b="1" i="0" u="none" strike="noStrike" cap="none" normalizeH="0" baseline="0" dirty="0" smtClean="0">
                  <a:ln>
                    <a:noFill/>
                  </a:ln>
                  <a:solidFill>
                    <a:schemeClr val="tx1"/>
                  </a:solidFill>
                  <a:effectLst/>
                  <a:latin typeface="黑体" panose="02010609060101010101" pitchFamily="49" charset="-122"/>
                  <a:ea typeface="黑体" panose="02010609060101010101" pitchFamily="49" charset="-122"/>
                </a:rPr>
                <a:t>学生修改</a:t>
              </a:r>
              <a:endParaRPr kumimoji="0" lang="en-US" altLang="zh-CN" sz="1600" b="1" i="0" u="none" strike="noStrike" cap="none" normalizeH="0" baseline="0" dirty="0" smtClean="0">
                <a:ln>
                  <a:noFill/>
                </a:ln>
                <a:solidFill>
                  <a:schemeClr val="tx1"/>
                </a:solidFill>
                <a:effectLst/>
                <a:latin typeface="黑体" panose="02010609060101010101" pitchFamily="49" charset="-122"/>
                <a:ea typeface="黑体" panose="02010609060101010101" pitchFamily="49" charset="-122"/>
              </a:endParaRPr>
            </a:p>
            <a:p>
              <a:pPr marL="0" marR="0" indent="0" algn="l" defTabSz="914400" rtl="0" eaLnBrk="0" fontAlgn="base" latinLnBrk="0" hangingPunct="0">
                <a:lnSpc>
                  <a:spcPct val="100000"/>
                </a:lnSpc>
                <a:spcBef>
                  <a:spcPct val="0"/>
                </a:spcBef>
                <a:spcAft>
                  <a:spcPct val="0"/>
                </a:spcAft>
                <a:buClrTx/>
                <a:buSzTx/>
                <a:buFontTx/>
                <a:buNone/>
                <a:tabLst/>
              </a:pPr>
              <a:r>
                <a:rPr lang="en-US" altLang="zh-CN" sz="1600" b="1" dirty="0">
                  <a:latin typeface="黑体" panose="02010609060101010101" pitchFamily="49" charset="-122"/>
                  <a:ea typeface="黑体" panose="02010609060101010101" pitchFamily="49" charset="-122"/>
                </a:rPr>
                <a:t> </a:t>
              </a:r>
              <a:r>
                <a:rPr lang="en-US" altLang="zh-CN" sz="1600" b="1" dirty="0" smtClean="0">
                  <a:latin typeface="黑体" panose="02010609060101010101" pitchFamily="49" charset="-122"/>
                  <a:ea typeface="黑体" panose="02010609060101010101" pitchFamily="49" charset="-122"/>
                </a:rPr>
                <a:t>     </a:t>
              </a:r>
              <a:r>
                <a:rPr kumimoji="0" lang="zh-CN" altLang="en-US" sz="1600" b="1" i="0" u="none" strike="noStrike" cap="none" normalizeH="0" baseline="0" dirty="0" smtClean="0">
                  <a:ln>
                    <a:noFill/>
                  </a:ln>
                  <a:solidFill>
                    <a:schemeClr val="tx1"/>
                  </a:solidFill>
                  <a:effectLst/>
                  <a:latin typeface="黑体" panose="02010609060101010101" pitchFamily="49" charset="-122"/>
                  <a:ea typeface="黑体" panose="02010609060101010101" pitchFamily="49" charset="-122"/>
                </a:rPr>
                <a:t>与完善</a:t>
              </a:r>
              <a:r>
                <a:rPr kumimoji="0" lang="en-US" altLang="zh-CN" sz="1600" b="1" i="0" u="none" strike="noStrike" cap="none" normalizeH="0" baseline="0" dirty="0" smtClean="0">
                  <a:ln>
                    <a:noFill/>
                  </a:ln>
                  <a:solidFill>
                    <a:schemeClr val="tx1"/>
                  </a:solidFill>
                  <a:effectLst/>
                  <a:latin typeface="黑体" panose="02010609060101010101" pitchFamily="49" charset="-122"/>
                  <a:ea typeface="黑体" panose="02010609060101010101" pitchFamily="49" charset="-122"/>
                </a:rPr>
                <a:t>  </a:t>
              </a:r>
              <a:endParaRPr kumimoji="0" lang="zh-CN" altLang="en-US" sz="1600" b="1" i="0" u="none" strike="noStrike" cap="none" normalizeH="0" baseline="0" dirty="0">
                <a:ln>
                  <a:noFill/>
                </a:ln>
                <a:solidFill>
                  <a:schemeClr val="tx1"/>
                </a:solidFill>
                <a:effectLst/>
                <a:latin typeface="黑体" panose="02010609060101010101" pitchFamily="49" charset="-122"/>
                <a:ea typeface="黑体" panose="02010609060101010101" pitchFamily="49" charset="-122"/>
              </a:endParaRPr>
            </a:p>
          </p:txBody>
        </p:sp>
        <p:sp>
          <p:nvSpPr>
            <p:cNvPr id="12" name="下弧形箭头 11"/>
            <p:cNvSpPr/>
            <p:nvPr/>
          </p:nvSpPr>
          <p:spPr bwMode="auto">
            <a:xfrm>
              <a:off x="2339752" y="636122"/>
              <a:ext cx="762920" cy="462634"/>
            </a:xfrm>
            <a:prstGeom prst="curvedDown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CN" altLang="en-US" sz="1800" b="0" i="0" u="none" strike="noStrike" cap="none" normalizeH="0" baseline="0">
                <a:ln>
                  <a:noFill/>
                </a:ln>
                <a:solidFill>
                  <a:schemeClr val="tx1"/>
                </a:solidFill>
                <a:effectLst/>
                <a:latin typeface="黑体" panose="02010609060101010101" pitchFamily="49" charset="-122"/>
                <a:ea typeface="黑体" panose="02010609060101010101" pitchFamily="49" charset="-122"/>
              </a:endParaRPr>
            </a:p>
          </p:txBody>
        </p:sp>
        <p:sp>
          <p:nvSpPr>
            <p:cNvPr id="14" name="下弧形箭头 13"/>
            <p:cNvSpPr/>
            <p:nvPr/>
          </p:nvSpPr>
          <p:spPr bwMode="auto">
            <a:xfrm>
              <a:off x="3264918" y="1364828"/>
              <a:ext cx="762920" cy="462634"/>
            </a:xfrm>
            <a:prstGeom prst="curvedDown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CN" altLang="en-US" sz="1800" b="0" i="0" u="none" strike="noStrike" cap="none" normalizeH="0" baseline="0">
                <a:ln>
                  <a:noFill/>
                </a:ln>
                <a:solidFill>
                  <a:schemeClr val="tx1"/>
                </a:solidFill>
                <a:effectLst/>
                <a:latin typeface="黑体" panose="02010609060101010101" pitchFamily="49" charset="-122"/>
                <a:ea typeface="黑体" panose="02010609060101010101" pitchFamily="49" charset="-122"/>
              </a:endParaRPr>
            </a:p>
          </p:txBody>
        </p:sp>
        <p:sp>
          <p:nvSpPr>
            <p:cNvPr id="15" name="下弧形箭头 14"/>
            <p:cNvSpPr/>
            <p:nvPr/>
          </p:nvSpPr>
          <p:spPr bwMode="auto">
            <a:xfrm>
              <a:off x="3995936" y="1851670"/>
              <a:ext cx="762920" cy="462634"/>
            </a:xfrm>
            <a:prstGeom prst="curvedDown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CN" altLang="en-US" sz="1800" b="0" i="0" u="none" strike="noStrike" cap="none" normalizeH="0" baseline="0">
                <a:ln>
                  <a:noFill/>
                </a:ln>
                <a:solidFill>
                  <a:schemeClr val="tx1"/>
                </a:solidFill>
                <a:effectLst/>
                <a:latin typeface="黑体" panose="02010609060101010101" pitchFamily="49" charset="-122"/>
                <a:ea typeface="黑体" panose="02010609060101010101" pitchFamily="49" charset="-122"/>
              </a:endParaRPr>
            </a:p>
          </p:txBody>
        </p:sp>
        <p:sp>
          <p:nvSpPr>
            <p:cNvPr id="16" name="下弧形箭头 15"/>
            <p:cNvSpPr/>
            <p:nvPr/>
          </p:nvSpPr>
          <p:spPr bwMode="auto">
            <a:xfrm>
              <a:off x="4716016" y="2499742"/>
              <a:ext cx="762920" cy="462634"/>
            </a:xfrm>
            <a:prstGeom prst="curvedDown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CN" altLang="en-US" sz="1800" b="0" i="0" u="none" strike="noStrike" cap="none" normalizeH="0" baseline="0">
                <a:ln>
                  <a:noFill/>
                </a:ln>
                <a:solidFill>
                  <a:schemeClr val="tx1"/>
                </a:solidFill>
                <a:effectLst/>
                <a:latin typeface="黑体" panose="02010609060101010101" pitchFamily="49" charset="-122"/>
                <a:ea typeface="黑体" panose="02010609060101010101" pitchFamily="49" charset="-122"/>
              </a:endParaRPr>
            </a:p>
          </p:txBody>
        </p:sp>
        <p:sp>
          <p:nvSpPr>
            <p:cNvPr id="17" name="下弧形箭头 16"/>
            <p:cNvSpPr/>
            <p:nvPr/>
          </p:nvSpPr>
          <p:spPr bwMode="auto">
            <a:xfrm>
              <a:off x="5292080" y="3003798"/>
              <a:ext cx="762920" cy="462634"/>
            </a:xfrm>
            <a:prstGeom prst="curvedDown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CN" altLang="en-US" sz="1800" b="0" i="0" u="none" strike="noStrike" cap="none" normalizeH="0" baseline="0">
                <a:ln>
                  <a:noFill/>
                </a:ln>
                <a:solidFill>
                  <a:schemeClr val="tx1"/>
                </a:solidFill>
                <a:effectLst/>
                <a:latin typeface="黑体" panose="02010609060101010101" pitchFamily="49" charset="-122"/>
                <a:ea typeface="黑体" panose="02010609060101010101" pitchFamily="49" charset="-122"/>
              </a:endParaRPr>
            </a:p>
          </p:txBody>
        </p:sp>
        <p:sp>
          <p:nvSpPr>
            <p:cNvPr id="18" name="下弧形箭头 17"/>
            <p:cNvSpPr/>
            <p:nvPr/>
          </p:nvSpPr>
          <p:spPr bwMode="auto">
            <a:xfrm>
              <a:off x="5868144" y="3579862"/>
              <a:ext cx="762920" cy="462634"/>
            </a:xfrm>
            <a:prstGeom prst="curvedDown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CN" altLang="en-US" sz="1800" b="0" i="0" u="none" strike="noStrike" cap="none" normalizeH="0" baseline="0">
                <a:ln>
                  <a:noFill/>
                </a:ln>
                <a:solidFill>
                  <a:schemeClr val="tx1"/>
                </a:solidFill>
                <a:effectLst/>
                <a:latin typeface="黑体" panose="02010609060101010101" pitchFamily="49" charset="-122"/>
                <a:ea typeface="黑体" panose="02010609060101010101" pitchFamily="49" charset="-122"/>
              </a:endParaRPr>
            </a:p>
          </p:txBody>
        </p:sp>
      </p:grpSp>
    </p:spTree>
    <p:extLst>
      <p:ext uri="{BB962C8B-B14F-4D97-AF65-F5344CB8AC3E}">
        <p14:creationId xmlns:p14="http://schemas.microsoft.com/office/powerpoint/2010/main" val="551020329"/>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2"/>
          <a:stretch>
            <a:fillRect/>
          </a:stretch>
        </p:blipFill>
        <p:spPr>
          <a:xfrm>
            <a:off x="0" y="4861"/>
            <a:ext cx="9144000" cy="5231185"/>
          </a:xfrm>
          <a:prstGeom prst="rect">
            <a:avLst/>
          </a:prstGeom>
        </p:spPr>
      </p:pic>
    </p:spTree>
    <p:extLst>
      <p:ext uri="{BB962C8B-B14F-4D97-AF65-F5344CB8AC3E}">
        <p14:creationId xmlns:p14="http://schemas.microsoft.com/office/powerpoint/2010/main" val="1678744661"/>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sz="3600" dirty="0">
                <a:latin typeface="黑体" panose="02010609060101010101" pitchFamily="49" charset="-122"/>
                <a:ea typeface="黑体" panose="02010609060101010101" pitchFamily="49" charset="-122"/>
              </a:rPr>
              <a:t>教学方法</a:t>
            </a:r>
          </a:p>
        </p:txBody>
      </p:sp>
      <p:sp>
        <p:nvSpPr>
          <p:cNvPr id="3" name="内容占位符 2"/>
          <p:cNvSpPr>
            <a:spLocks noGrp="1"/>
          </p:cNvSpPr>
          <p:nvPr>
            <p:ph idx="1"/>
          </p:nvPr>
        </p:nvSpPr>
        <p:spPr>
          <a:xfrm>
            <a:off x="3491880" y="771550"/>
            <a:ext cx="4176464" cy="4248472"/>
          </a:xfrm>
        </p:spPr>
        <p:txBody>
          <a:bodyPr/>
          <a:lstStyle/>
          <a:p>
            <a:pPr>
              <a:lnSpc>
                <a:spcPct val="130000"/>
              </a:lnSpc>
              <a:buFont typeface="Arial" panose="020B0604020202020204" pitchFamily="34" charset="0"/>
              <a:buChar char="•"/>
            </a:pPr>
            <a:r>
              <a:rPr kumimoji="1" lang="zh-CN" altLang="en-US" b="0" dirty="0" smtClean="0">
                <a:latin typeface="楷体" panose="02010609060101010101" pitchFamily="49" charset="-122"/>
                <a:ea typeface="楷体" panose="02010609060101010101" pitchFamily="49" charset="-122"/>
              </a:rPr>
              <a:t>以学生为中心</a:t>
            </a:r>
            <a:endParaRPr kumimoji="1" lang="en-US" altLang="zh-CN" b="0" dirty="0" smtClean="0">
              <a:latin typeface="楷体" panose="02010609060101010101" pitchFamily="49" charset="-122"/>
              <a:ea typeface="楷体" panose="02010609060101010101" pitchFamily="49" charset="-122"/>
            </a:endParaRPr>
          </a:p>
          <a:p>
            <a:pPr>
              <a:lnSpc>
                <a:spcPct val="130000"/>
              </a:lnSpc>
              <a:buFont typeface="Arial" panose="020B0604020202020204" pitchFamily="34" charset="0"/>
              <a:buChar char="•"/>
            </a:pPr>
            <a:r>
              <a:rPr kumimoji="1" lang="zh-CN" altLang="en-US" b="0" dirty="0" smtClean="0">
                <a:latin typeface="楷体" panose="02010609060101010101" pitchFamily="49" charset="-122"/>
                <a:ea typeface="楷体" panose="02010609060101010101" pitchFamily="49" charset="-122"/>
              </a:rPr>
              <a:t>自主探究性学习</a:t>
            </a:r>
            <a:endParaRPr kumimoji="1" lang="en-US" altLang="zh-CN" b="0" dirty="0" smtClean="0">
              <a:latin typeface="楷体" panose="02010609060101010101" pitchFamily="49" charset="-122"/>
              <a:ea typeface="楷体" panose="02010609060101010101" pitchFamily="49" charset="-122"/>
            </a:endParaRPr>
          </a:p>
          <a:p>
            <a:pPr>
              <a:lnSpc>
                <a:spcPct val="130000"/>
              </a:lnSpc>
              <a:buFont typeface="Arial" panose="020B0604020202020204" pitchFamily="34" charset="0"/>
              <a:buChar char="•"/>
            </a:pPr>
            <a:r>
              <a:rPr kumimoji="1" lang="zh-CN" altLang="en-US" b="0" dirty="0" smtClean="0">
                <a:latin typeface="楷体" panose="02010609060101010101" pitchFamily="49" charset="-122"/>
                <a:ea typeface="楷体" panose="02010609060101010101" pitchFamily="49" charset="-122"/>
              </a:rPr>
              <a:t>发现－应用－创作－展示</a:t>
            </a:r>
            <a:endParaRPr kumimoji="1" lang="en-US" altLang="zh-CN" b="0" dirty="0" smtClean="0">
              <a:latin typeface="楷体" panose="02010609060101010101" pitchFamily="49" charset="-122"/>
              <a:ea typeface="楷体" panose="02010609060101010101" pitchFamily="49" charset="-122"/>
            </a:endParaRPr>
          </a:p>
          <a:p>
            <a:pPr>
              <a:lnSpc>
                <a:spcPct val="130000"/>
              </a:lnSpc>
              <a:buFont typeface="Arial" panose="020B0604020202020204" pitchFamily="34" charset="0"/>
              <a:buChar char="•"/>
            </a:pPr>
            <a:r>
              <a:rPr kumimoji="1" lang="zh-CN" altLang="en-US" b="0" dirty="0" smtClean="0">
                <a:latin typeface="楷体" panose="02010609060101010101" pitchFamily="49" charset="-122"/>
                <a:ea typeface="楷体" panose="02010609060101010101" pitchFamily="49" charset="-122"/>
              </a:rPr>
              <a:t>小组协作学习</a:t>
            </a:r>
            <a:endParaRPr kumimoji="1" lang="en-US" altLang="zh-CN" b="0" dirty="0" smtClean="0">
              <a:latin typeface="楷体" panose="02010609060101010101" pitchFamily="49" charset="-122"/>
              <a:ea typeface="楷体" panose="02010609060101010101" pitchFamily="49" charset="-122"/>
            </a:endParaRPr>
          </a:p>
          <a:p>
            <a:pPr>
              <a:lnSpc>
                <a:spcPct val="130000"/>
              </a:lnSpc>
              <a:buFont typeface="Arial" panose="020B0604020202020204" pitchFamily="34" charset="0"/>
              <a:buChar char="•"/>
            </a:pPr>
            <a:r>
              <a:rPr kumimoji="1" lang="zh-CN" altLang="en-US" b="0" dirty="0" smtClean="0">
                <a:latin typeface="楷体" panose="02010609060101010101" pitchFamily="49" charset="-122"/>
                <a:ea typeface="楷体" panose="02010609060101010101" pitchFamily="49" charset="-122"/>
              </a:rPr>
              <a:t>运用多种信息资源</a:t>
            </a:r>
            <a:endParaRPr kumimoji="1" lang="en-US" altLang="zh-CN" b="0" dirty="0" smtClean="0">
              <a:latin typeface="楷体" panose="02010609060101010101" pitchFamily="49" charset="-122"/>
              <a:ea typeface="楷体" panose="02010609060101010101" pitchFamily="49" charset="-122"/>
            </a:endParaRPr>
          </a:p>
          <a:p>
            <a:pPr>
              <a:lnSpc>
                <a:spcPct val="130000"/>
              </a:lnSpc>
              <a:buFont typeface="Arial" panose="020B0604020202020204" pitchFamily="34" charset="0"/>
              <a:buChar char="•"/>
            </a:pPr>
            <a:r>
              <a:rPr kumimoji="1" lang="zh-CN" altLang="en-US" b="0" dirty="0" smtClean="0">
                <a:latin typeface="楷体" panose="02010609060101010101" pitchFamily="49" charset="-122"/>
                <a:ea typeface="楷体" panose="02010609060101010101" pitchFamily="49" charset="-122"/>
              </a:rPr>
              <a:t>运用</a:t>
            </a:r>
            <a:r>
              <a:rPr kumimoji="1" lang="en-US" altLang="zh-CN" b="0" dirty="0" smtClean="0">
                <a:latin typeface="楷体" panose="02010609060101010101" pitchFamily="49" charset="-122"/>
                <a:ea typeface="楷体" panose="02010609060101010101" pitchFamily="49" charset="-122"/>
              </a:rPr>
              <a:t>21</a:t>
            </a:r>
            <a:r>
              <a:rPr kumimoji="1" lang="zh-CN" altLang="en-US" b="0" dirty="0" smtClean="0">
                <a:latin typeface="楷体" panose="02010609060101010101" pitchFamily="49" charset="-122"/>
                <a:ea typeface="楷体" panose="02010609060101010101" pitchFamily="49" charset="-122"/>
              </a:rPr>
              <a:t>世纪能力</a:t>
            </a:r>
            <a:endParaRPr kumimoji="1" lang="en-US" altLang="zh-CN" b="0" dirty="0" smtClean="0">
              <a:latin typeface="楷体" panose="02010609060101010101" pitchFamily="49" charset="-122"/>
              <a:ea typeface="楷体" panose="02010609060101010101" pitchFamily="49" charset="-122"/>
            </a:endParaRPr>
          </a:p>
          <a:p>
            <a:pPr>
              <a:lnSpc>
                <a:spcPct val="130000"/>
              </a:lnSpc>
              <a:buFont typeface="Arial" panose="020B0604020202020204" pitchFamily="34" charset="0"/>
              <a:buChar char="•"/>
            </a:pPr>
            <a:r>
              <a:rPr kumimoji="1" lang="zh-CN" altLang="en-US" b="0" dirty="0" smtClean="0">
                <a:latin typeface="楷体" panose="02010609060101010101" pitchFamily="49" charset="-122"/>
                <a:ea typeface="楷体" panose="02010609060101010101" pitchFamily="49" charset="-122"/>
              </a:rPr>
              <a:t>与真实世界建立联系</a:t>
            </a:r>
            <a:endParaRPr kumimoji="1" lang="zh-CN" altLang="en-US" b="0" dirty="0">
              <a:latin typeface="楷体" panose="02010609060101010101" pitchFamily="49" charset="-122"/>
              <a:ea typeface="楷体" panose="02010609060101010101" pitchFamily="49" charset="-122"/>
            </a:endParaRPr>
          </a:p>
        </p:txBody>
      </p:sp>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37504"/>
            <a:ext cx="3375538" cy="2230390"/>
          </a:xfrm>
          <a:prstGeom prst="rect">
            <a:avLst/>
          </a:prstGeom>
        </p:spPr>
      </p:pic>
    </p:spTree>
    <p:extLst>
      <p:ext uri="{BB962C8B-B14F-4D97-AF65-F5344CB8AC3E}">
        <p14:creationId xmlns:p14="http://schemas.microsoft.com/office/powerpoint/2010/main" val="4047262337"/>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3563888" y="1391607"/>
            <a:ext cx="5400972" cy="2430436"/>
          </a:xfrm>
        </p:spPr>
        <p:txBody>
          <a:bodyPr/>
          <a:lstStyle/>
          <a:p>
            <a:pPr>
              <a:lnSpc>
                <a:spcPct val="130000"/>
              </a:lnSpc>
              <a:buFont typeface="Arial" panose="020B0604020202020204" pitchFamily="34" charset="0"/>
              <a:buChar char="•"/>
            </a:pPr>
            <a:r>
              <a:rPr kumimoji="1" lang="zh-CN" altLang="en-US" b="0" dirty="0">
                <a:latin typeface="楷体" panose="02010609060101010101" pitchFamily="49" charset="-122"/>
                <a:ea typeface="楷体" panose="02010609060101010101" pitchFamily="49" charset="-122"/>
              </a:rPr>
              <a:t>具体实施策略</a:t>
            </a:r>
            <a:endParaRPr kumimoji="1" lang="en-US" altLang="zh-CN" b="0" dirty="0">
              <a:latin typeface="楷体" panose="02010609060101010101" pitchFamily="49" charset="-122"/>
              <a:ea typeface="楷体" panose="02010609060101010101" pitchFamily="49" charset="-122"/>
            </a:endParaRPr>
          </a:p>
          <a:p>
            <a:pPr>
              <a:lnSpc>
                <a:spcPct val="130000"/>
              </a:lnSpc>
              <a:buFont typeface="Arial" panose="020B0604020202020204" pitchFamily="34" charset="0"/>
              <a:buChar char="•"/>
            </a:pPr>
            <a:r>
              <a:rPr kumimoji="1" lang="zh-CN" altLang="en-US" b="0" dirty="0">
                <a:latin typeface="楷体" panose="02010609060101010101" pitchFamily="49" charset="-122"/>
                <a:ea typeface="楷体" panose="02010609060101010101" pitchFamily="49" charset="-122"/>
              </a:rPr>
              <a:t>结合学科案例及分析</a:t>
            </a:r>
            <a:endParaRPr kumimoji="1" lang="en-US" altLang="zh-CN" b="0" dirty="0">
              <a:latin typeface="楷体" panose="02010609060101010101" pitchFamily="49" charset="-122"/>
              <a:ea typeface="楷体" panose="02010609060101010101" pitchFamily="49" charset="-122"/>
            </a:endParaRPr>
          </a:p>
          <a:p>
            <a:pPr>
              <a:lnSpc>
                <a:spcPct val="130000"/>
              </a:lnSpc>
              <a:buFont typeface="Arial" panose="020B0604020202020204" pitchFamily="34" charset="0"/>
              <a:buChar char="•"/>
            </a:pPr>
            <a:r>
              <a:rPr kumimoji="1" lang="zh-CN" altLang="en-US" b="0" dirty="0">
                <a:latin typeface="楷体" panose="02010609060101010101" pitchFamily="49" charset="-122"/>
                <a:ea typeface="楷体" panose="02010609060101010101" pitchFamily="49" charset="-122"/>
              </a:rPr>
              <a:t>量规的使用：过程和结果</a:t>
            </a:r>
            <a:endParaRPr kumimoji="1" lang="en-US" altLang="zh-CN" b="0" dirty="0">
              <a:latin typeface="楷体" panose="02010609060101010101" pitchFamily="49" charset="-122"/>
              <a:ea typeface="楷体" panose="02010609060101010101" pitchFamily="49" charset="-122"/>
            </a:endParaRPr>
          </a:p>
          <a:p>
            <a:pPr>
              <a:lnSpc>
                <a:spcPct val="130000"/>
              </a:lnSpc>
              <a:buFont typeface="Arial" panose="020B0604020202020204" pitchFamily="34" charset="0"/>
              <a:buChar char="•"/>
            </a:pPr>
            <a:r>
              <a:rPr kumimoji="1" lang="zh-CN" altLang="en-US" b="0" dirty="0">
                <a:latin typeface="楷体" panose="02010609060101010101" pitchFamily="49" charset="-122"/>
                <a:ea typeface="楷体" panose="02010609060101010101" pitchFamily="49" charset="-122"/>
              </a:rPr>
              <a:t>基于项目的协作学习课堂评价标准</a:t>
            </a:r>
          </a:p>
        </p:txBody>
      </p:sp>
      <p:sp>
        <p:nvSpPr>
          <p:cNvPr id="5" name="标题 1"/>
          <p:cNvSpPr>
            <a:spLocks noGrp="1"/>
          </p:cNvSpPr>
          <p:nvPr>
            <p:ph type="title"/>
          </p:nvPr>
        </p:nvSpPr>
        <p:spPr>
          <a:xfrm>
            <a:off x="611188" y="86916"/>
            <a:ext cx="7632700" cy="457200"/>
          </a:xfrm>
        </p:spPr>
        <p:txBody>
          <a:bodyPr/>
          <a:lstStyle/>
          <a:p>
            <a:r>
              <a:rPr kumimoji="1" lang="zh-CN" altLang="en-US" sz="3600" dirty="0">
                <a:latin typeface="黑体" panose="02010609060101010101" pitchFamily="49" charset="-122"/>
                <a:ea typeface="黑体" panose="02010609060101010101" pitchFamily="49" charset="-122"/>
              </a:rPr>
              <a:t>教学方法</a:t>
            </a:r>
          </a:p>
        </p:txBody>
      </p:sp>
      <p:pic>
        <p:nvPicPr>
          <p:cNvPr id="9" name="图片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37504"/>
            <a:ext cx="3375538" cy="2230390"/>
          </a:xfrm>
          <a:prstGeom prst="rect">
            <a:avLst/>
          </a:prstGeom>
        </p:spPr>
      </p:pic>
    </p:spTree>
    <p:extLst>
      <p:ext uri="{BB962C8B-B14F-4D97-AF65-F5344CB8AC3E}">
        <p14:creationId xmlns:p14="http://schemas.microsoft.com/office/powerpoint/2010/main" val="2462854365"/>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sz="3600" dirty="0" smtClean="0">
                <a:latin typeface="黑体" panose="02010609060101010101" pitchFamily="49" charset="-122"/>
                <a:ea typeface="黑体" panose="02010609060101010101" pitchFamily="49" charset="-122"/>
              </a:rPr>
              <a:t>学习的新思维</a:t>
            </a:r>
            <a:endParaRPr kumimoji="1" lang="zh-CN" altLang="en-US" sz="3600" dirty="0">
              <a:latin typeface="黑体" panose="02010609060101010101" pitchFamily="49" charset="-122"/>
              <a:ea typeface="黑体" panose="02010609060101010101" pitchFamily="49" charset="-122"/>
            </a:endParaRPr>
          </a:p>
        </p:txBody>
      </p:sp>
      <p:sp>
        <p:nvSpPr>
          <p:cNvPr id="3" name="内容占位符 2"/>
          <p:cNvSpPr>
            <a:spLocks noGrp="1"/>
          </p:cNvSpPr>
          <p:nvPr>
            <p:ph idx="1"/>
          </p:nvPr>
        </p:nvSpPr>
        <p:spPr>
          <a:xfrm>
            <a:off x="287078" y="1131590"/>
            <a:ext cx="8280920" cy="2448272"/>
          </a:xfrm>
        </p:spPr>
        <p:txBody>
          <a:bodyPr/>
          <a:lstStyle/>
          <a:p>
            <a:pPr algn="just">
              <a:lnSpc>
                <a:spcPct val="120000"/>
              </a:lnSpc>
            </a:pPr>
            <a:r>
              <a:rPr lang="zh-CN" altLang="en-US" b="0" dirty="0">
                <a:latin typeface="楷体" panose="02010609060101010101" pitchFamily="49" charset="-122"/>
                <a:ea typeface="楷体" panose="02010609060101010101" pitchFamily="49" charset="-122"/>
              </a:rPr>
              <a:t>在</a:t>
            </a:r>
            <a:r>
              <a:rPr lang="en-US" altLang="zh-CN" b="0" dirty="0">
                <a:latin typeface="楷体" panose="02010609060101010101" pitchFamily="49" charset="-122"/>
                <a:ea typeface="楷体" panose="02010609060101010101" pitchFamily="49" charset="-122"/>
              </a:rPr>
              <a:t>21</a:t>
            </a:r>
            <a:r>
              <a:rPr lang="zh-CN" altLang="en-US" b="0" dirty="0">
                <a:latin typeface="楷体" panose="02010609060101010101" pitchFamily="49" charset="-122"/>
                <a:ea typeface="楷体" panose="02010609060101010101" pitchFamily="49" charset="-122"/>
              </a:rPr>
              <a:t>世纪的数字化时代，学习者仅学习传统的核心课程是不够的。他们不仅应掌握传统的读写算技能，还要掌握高阶思维能力，学会运用多种学科知识与高阶思维能力解决问题以及创造新观念、新产品和新服务，成为具有应变能力、适应能力和持续的终身学习者（</a:t>
            </a:r>
            <a:r>
              <a:rPr lang="en-US" altLang="zh-CN" b="0" dirty="0">
                <a:latin typeface="楷体" panose="02010609060101010101" pitchFamily="49" charset="-122"/>
                <a:ea typeface="楷体" panose="02010609060101010101" pitchFamily="49" charset="-122"/>
              </a:rPr>
              <a:t>P21</a:t>
            </a:r>
            <a:r>
              <a:rPr lang="zh-CN" altLang="en-US" b="0" dirty="0">
                <a:latin typeface="楷体" panose="02010609060101010101" pitchFamily="49" charset="-122"/>
                <a:ea typeface="楷体" panose="02010609060101010101" pitchFamily="49" charset="-122"/>
              </a:rPr>
              <a:t>，</a:t>
            </a:r>
            <a:r>
              <a:rPr lang="en-US" altLang="zh-CN" b="0" dirty="0">
                <a:latin typeface="楷体" panose="02010609060101010101" pitchFamily="49" charset="-122"/>
                <a:ea typeface="楷体" panose="02010609060101010101" pitchFamily="49" charset="-122"/>
              </a:rPr>
              <a:t>2015</a:t>
            </a:r>
            <a:r>
              <a:rPr lang="zh-CN" altLang="en-US" b="0" dirty="0">
                <a:latin typeface="楷体" panose="02010609060101010101" pitchFamily="49" charset="-122"/>
                <a:ea typeface="楷体" panose="02010609060101010101" pitchFamily="49" charset="-122"/>
              </a:rPr>
              <a:t>）。</a:t>
            </a:r>
            <a:endParaRPr kumimoji="1" lang="zh-CN" altLang="en-US" b="0" dirty="0">
              <a:latin typeface="楷体" panose="02010609060101010101" pitchFamily="49" charset="-122"/>
              <a:ea typeface="楷体" panose="02010609060101010101" pitchFamily="49" charset="-122"/>
            </a:endParaRPr>
          </a:p>
        </p:txBody>
      </p:sp>
    </p:spTree>
    <p:extLst>
      <p:ext uri="{BB962C8B-B14F-4D97-AF65-F5344CB8AC3E}">
        <p14:creationId xmlns:p14="http://schemas.microsoft.com/office/powerpoint/2010/main" val="1818883145"/>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MH_Number_1">
            <a:hlinkClick r:id="rId5" action="ppaction://hlinksldjump"/>
          </p:cNvPr>
          <p:cNvSpPr/>
          <p:nvPr>
            <p:custDataLst>
              <p:tags r:id="rId2"/>
            </p:custDataLst>
          </p:nvPr>
        </p:nvSpPr>
        <p:spPr>
          <a:xfrm>
            <a:off x="827584" y="1707654"/>
            <a:ext cx="1080120" cy="1193087"/>
          </a:xfrm>
          <a:prstGeom prst="roundRect">
            <a:avLst>
              <a:gd name="adj" fmla="val 761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sz="4000" b="1" dirty="0" smtClean="0">
                <a:solidFill>
                  <a:srgbClr val="FFFFFF"/>
                </a:solidFill>
                <a:ea typeface="华文中宋" panose="02010600040101010101" pitchFamily="2" charset="-122"/>
                <a:cs typeface="Times New Roman" panose="02020603050405020304" pitchFamily="18" charset="0"/>
              </a:rPr>
              <a:t>06</a:t>
            </a:r>
            <a:endParaRPr lang="zh-CN" altLang="en-US" sz="4000" b="1" dirty="0">
              <a:solidFill>
                <a:srgbClr val="FFFFFF"/>
              </a:solidFill>
              <a:ea typeface="华文中宋" panose="02010600040101010101" pitchFamily="2" charset="-122"/>
              <a:cs typeface="Times New Roman" panose="02020603050405020304" pitchFamily="18" charset="0"/>
            </a:endParaRPr>
          </a:p>
        </p:txBody>
      </p:sp>
      <p:sp>
        <p:nvSpPr>
          <p:cNvPr id="15" name="MH_Entry_1">
            <a:hlinkClick r:id="rId5" action="ppaction://hlinksldjump"/>
          </p:cNvPr>
          <p:cNvSpPr/>
          <p:nvPr>
            <p:custDataLst>
              <p:tags r:id="rId3"/>
            </p:custDataLst>
          </p:nvPr>
        </p:nvSpPr>
        <p:spPr>
          <a:xfrm>
            <a:off x="2195736" y="1707654"/>
            <a:ext cx="5976664" cy="1193087"/>
          </a:xfrm>
          <a:prstGeom prst="roundRect">
            <a:avLst>
              <a:gd name="adj" fmla="val 9124"/>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eaLnBrk="1" latinLnBrk="1" hangingPunct="1"/>
            <a:r>
              <a:rPr kumimoji="1" lang="zh-CN" altLang="en-US" sz="3200" b="1" dirty="0" smtClean="0">
                <a:solidFill>
                  <a:schemeClr val="tx1"/>
                </a:solidFill>
                <a:latin typeface="黑体" panose="02010609060101010101" pitchFamily="49" charset="-122"/>
                <a:ea typeface="黑体" panose="02010609060101010101" pitchFamily="49" charset="-122"/>
                <a:cs typeface="Gulim" charset="0"/>
              </a:rPr>
              <a:t>基于项目学习案例分析</a:t>
            </a:r>
            <a:endParaRPr kumimoji="1" lang="en-US" altLang="ko-KR" sz="3200" b="1" dirty="0">
              <a:solidFill>
                <a:schemeClr val="tx1"/>
              </a:solidFill>
              <a:latin typeface="黑体" panose="02010609060101010101" pitchFamily="49" charset="-122"/>
              <a:ea typeface="黑体" panose="02010609060101010101" pitchFamily="49" charset="-122"/>
              <a:cs typeface="Gulim" charset="0"/>
            </a:endParaRPr>
          </a:p>
        </p:txBody>
      </p:sp>
    </p:spTree>
    <p:custDataLst>
      <p:tags r:id="rId1"/>
    </p:custDataLst>
    <p:extLst>
      <p:ext uri="{BB962C8B-B14F-4D97-AF65-F5344CB8AC3E}">
        <p14:creationId xmlns:p14="http://schemas.microsoft.com/office/powerpoint/2010/main" val="1988466764"/>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sz="3600" dirty="0" smtClean="0">
                <a:latin typeface="黑体" panose="02010609060101010101" pitchFamily="49" charset="-122"/>
                <a:ea typeface="黑体" panose="02010609060101010101" pitchFamily="49" charset="-122"/>
              </a:rPr>
              <a:t>案例</a:t>
            </a:r>
            <a:r>
              <a:rPr kumimoji="1" lang="en-US" altLang="zh-CN" sz="3600" dirty="0" smtClean="0">
                <a:latin typeface="黑体" panose="02010609060101010101" pitchFamily="49" charset="-122"/>
                <a:ea typeface="黑体" panose="02010609060101010101" pitchFamily="49" charset="-122"/>
              </a:rPr>
              <a:t>1:</a:t>
            </a:r>
            <a:r>
              <a:rPr kumimoji="1" lang="zh-CN" altLang="en-US" sz="3600" dirty="0" smtClean="0">
                <a:latin typeface="黑体" panose="02010609060101010101" pitchFamily="49" charset="-122"/>
                <a:ea typeface="黑体" panose="02010609060101010101" pitchFamily="49" charset="-122"/>
              </a:rPr>
              <a:t>基于微</a:t>
            </a:r>
            <a:r>
              <a:rPr kumimoji="1" lang="zh-CN" altLang="en-US" sz="3600" dirty="0">
                <a:latin typeface="黑体" panose="02010609060101010101" pitchFamily="49" charset="-122"/>
                <a:ea typeface="黑体" panose="02010609060101010101" pitchFamily="49" charset="-122"/>
              </a:rPr>
              <a:t>信的语文项</a:t>
            </a:r>
            <a:r>
              <a:rPr kumimoji="1" lang="zh-CN" altLang="en-US" sz="3600" dirty="0" smtClean="0">
                <a:latin typeface="黑体" panose="02010609060101010101" pitchFamily="49" charset="-122"/>
                <a:ea typeface="黑体" panose="02010609060101010101" pitchFamily="49" charset="-122"/>
              </a:rPr>
              <a:t>目学习</a:t>
            </a:r>
            <a:endParaRPr kumimoji="1" lang="zh-CN" altLang="en-US" sz="3600" dirty="0">
              <a:latin typeface="黑体" panose="02010609060101010101" pitchFamily="49" charset="-122"/>
              <a:ea typeface="黑体" panose="02010609060101010101" pitchFamily="49" charset="-122"/>
            </a:endParaRPr>
          </a:p>
        </p:txBody>
      </p:sp>
      <p:sp>
        <p:nvSpPr>
          <p:cNvPr id="3" name="内容占位符 2"/>
          <p:cNvSpPr>
            <a:spLocks noGrp="1"/>
          </p:cNvSpPr>
          <p:nvPr>
            <p:ph idx="1"/>
          </p:nvPr>
        </p:nvSpPr>
        <p:spPr>
          <a:xfrm>
            <a:off x="389732" y="955486"/>
            <a:ext cx="8075612" cy="1440160"/>
          </a:xfrm>
        </p:spPr>
        <p:txBody>
          <a:bodyPr/>
          <a:lstStyle/>
          <a:p>
            <a:pPr algn="just">
              <a:lnSpc>
                <a:spcPct val="120000"/>
              </a:lnSpc>
              <a:spcBef>
                <a:spcPts val="1800"/>
              </a:spcBef>
              <a:buFont typeface="Arial" panose="020B0604020202020204" pitchFamily="34" charset="0"/>
              <a:buChar char="•"/>
            </a:pPr>
            <a:r>
              <a:rPr lang="zh-CN" altLang="en-US" b="0" dirty="0" smtClean="0">
                <a:latin typeface="楷体" panose="02010609060101010101" pitchFamily="49" charset="-122"/>
                <a:ea typeface="楷体" panose="02010609060101010101" pitchFamily="49" charset="-122"/>
              </a:rPr>
              <a:t>微</a:t>
            </a:r>
            <a:r>
              <a:rPr lang="zh-CN" altLang="en-US" b="0" dirty="0">
                <a:latin typeface="楷体" panose="02010609060101010101" pitchFamily="49" charset="-122"/>
                <a:ea typeface="楷体" panose="02010609060101010101" pitchFamily="49" charset="-122"/>
              </a:rPr>
              <a:t>信作为一种集合语 音、文字、视频等多媒体技术的传播工具</a:t>
            </a:r>
            <a:r>
              <a:rPr lang="en-US" altLang="zh-CN" b="0" dirty="0">
                <a:latin typeface="楷体" panose="02010609060101010101" pitchFamily="49" charset="-122"/>
                <a:ea typeface="楷体" panose="02010609060101010101" pitchFamily="49" charset="-122"/>
              </a:rPr>
              <a:t>,</a:t>
            </a:r>
            <a:r>
              <a:rPr lang="zh-CN" altLang="en-US" b="0" dirty="0">
                <a:latin typeface="楷体" panose="02010609060101010101" pitchFamily="49" charset="-122"/>
                <a:ea typeface="楷体" panose="02010609060101010101" pitchFamily="49" charset="-122"/>
              </a:rPr>
              <a:t>在某种 程度上可以看作是语文项目学习的“另一间教室”。 </a:t>
            </a:r>
          </a:p>
          <a:p>
            <a:pPr algn="just">
              <a:lnSpc>
                <a:spcPct val="120000"/>
              </a:lnSpc>
              <a:spcBef>
                <a:spcPts val="1800"/>
              </a:spcBef>
              <a:buFont typeface="Arial" panose="020B0604020202020204" pitchFamily="34" charset="0"/>
              <a:buChar char="•"/>
            </a:pPr>
            <a:endParaRPr kumimoji="1" lang="zh-CN" altLang="en-US" b="0" dirty="0">
              <a:latin typeface="楷体" panose="02010609060101010101" pitchFamily="49" charset="-122"/>
              <a:ea typeface="楷体" panose="02010609060101010101" pitchFamily="49" charset="-122"/>
            </a:endParaRPr>
          </a:p>
        </p:txBody>
      </p:sp>
      <p:sp>
        <p:nvSpPr>
          <p:cNvPr id="5" name="矩形 4"/>
          <p:cNvSpPr/>
          <p:nvPr/>
        </p:nvSpPr>
        <p:spPr>
          <a:xfrm>
            <a:off x="389732" y="2413877"/>
            <a:ext cx="4254276" cy="1363065"/>
          </a:xfrm>
          <a:prstGeom prst="rect">
            <a:avLst/>
          </a:prstGeom>
        </p:spPr>
        <p:txBody>
          <a:bodyPr wrap="square">
            <a:spAutoFit/>
          </a:bodyPr>
          <a:lstStyle/>
          <a:p>
            <a:pPr marL="342900" indent="-342900" algn="just">
              <a:lnSpc>
                <a:spcPct val="120000"/>
              </a:lnSpc>
              <a:spcBef>
                <a:spcPts val="1800"/>
              </a:spcBef>
              <a:buFont typeface="Wingdings" panose="05000000000000000000" pitchFamily="2" charset="2"/>
              <a:buChar char="Ø"/>
            </a:pPr>
            <a:r>
              <a:rPr lang="zh-CN" altLang="en-US" sz="2400" dirty="0">
                <a:latin typeface="楷体" panose="02010609060101010101" pitchFamily="49" charset="-122"/>
                <a:ea typeface="楷体" panose="02010609060101010101" pitchFamily="49" charset="-122"/>
              </a:rPr>
              <a:t>在“遨游汉字王国”这个项目学习中</a:t>
            </a:r>
            <a:r>
              <a:rPr lang="en-US" altLang="zh-CN" sz="2400" dirty="0">
                <a:latin typeface="楷体" panose="02010609060101010101" pitchFamily="49" charset="-122"/>
                <a:ea typeface="楷体" panose="02010609060101010101" pitchFamily="49" charset="-122"/>
              </a:rPr>
              <a:t>, </a:t>
            </a:r>
            <a:r>
              <a:rPr lang="zh-CN" altLang="en-US" sz="2400" dirty="0">
                <a:latin typeface="楷体" panose="02010609060101010101" pitchFamily="49" charset="-122"/>
                <a:ea typeface="楷体" panose="02010609060101010101" pitchFamily="49" charset="-122"/>
              </a:rPr>
              <a:t>微信在以下方面提供了强有力的支持。</a:t>
            </a:r>
            <a:endParaRPr lang="en-US" altLang="zh-CN" sz="2400" dirty="0">
              <a:latin typeface="楷体" panose="02010609060101010101" pitchFamily="49" charset="-122"/>
              <a:ea typeface="楷体" panose="02010609060101010101" pitchFamily="49" charset="-122"/>
            </a:endParaRPr>
          </a:p>
        </p:txBody>
      </p:sp>
      <p:pic>
        <p:nvPicPr>
          <p:cNvPr id="6" name="图片 5"/>
          <p:cNvPicPr>
            <a:picLocks noChangeAspect="1"/>
          </p:cNvPicPr>
          <p:nvPr/>
        </p:nvPicPr>
        <p:blipFill rotWithShape="1">
          <a:blip r:embed="rId2">
            <a:extLst>
              <a:ext uri="{28A0092B-C50C-407E-A947-70E740481C1C}">
                <a14:useLocalDpi xmlns:a14="http://schemas.microsoft.com/office/drawing/2010/main" val="0"/>
              </a:ext>
            </a:extLst>
          </a:blip>
          <a:srcRect b="4318"/>
          <a:stretch/>
        </p:blipFill>
        <p:spPr>
          <a:xfrm>
            <a:off x="5364088" y="1963597"/>
            <a:ext cx="2592288" cy="2480361"/>
          </a:xfrm>
          <a:prstGeom prst="rect">
            <a:avLst/>
          </a:prstGeom>
        </p:spPr>
      </p:pic>
    </p:spTree>
    <p:extLst>
      <p:ext uri="{BB962C8B-B14F-4D97-AF65-F5344CB8AC3E}">
        <p14:creationId xmlns:p14="http://schemas.microsoft.com/office/powerpoint/2010/main" val="242399232"/>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a:solidFill>
                  <a:srgbClr val="FF0000"/>
                </a:solidFill>
                <a:latin typeface="黑体" panose="02010609060101010101" pitchFamily="49" charset="-122"/>
                <a:ea typeface="黑体" panose="02010609060101010101" pitchFamily="49" charset="-122"/>
              </a:rPr>
              <a:t>1.</a:t>
            </a:r>
            <a:r>
              <a:rPr kumimoji="1" lang="zh-CN" altLang="en-US" dirty="0">
                <a:solidFill>
                  <a:srgbClr val="FF0000"/>
                </a:solidFill>
                <a:latin typeface="黑体" panose="02010609060101010101" pitchFamily="49" charset="-122"/>
                <a:ea typeface="黑体" panose="02010609060101010101" pitchFamily="49" charset="-122"/>
              </a:rPr>
              <a:t>分享学习过程</a:t>
            </a:r>
          </a:p>
        </p:txBody>
      </p:sp>
      <p:sp>
        <p:nvSpPr>
          <p:cNvPr id="3" name="内容占位符 2"/>
          <p:cNvSpPr>
            <a:spLocks noGrp="1"/>
          </p:cNvSpPr>
          <p:nvPr>
            <p:ph idx="1"/>
          </p:nvPr>
        </p:nvSpPr>
        <p:spPr>
          <a:xfrm>
            <a:off x="538920" y="843558"/>
            <a:ext cx="7777236" cy="2790476"/>
          </a:xfrm>
        </p:spPr>
        <p:txBody>
          <a:bodyPr/>
          <a:lstStyle/>
          <a:p>
            <a:pPr algn="just">
              <a:lnSpc>
                <a:spcPct val="115000"/>
              </a:lnSpc>
              <a:spcBef>
                <a:spcPts val="1200"/>
              </a:spcBef>
              <a:buFont typeface="Arial" panose="020B0604020202020204" pitchFamily="34" charset="0"/>
              <a:buChar char="•"/>
            </a:pPr>
            <a:r>
              <a:rPr lang="zh-CN" altLang="en-US" sz="2300" b="0" dirty="0" smtClean="0">
                <a:latin typeface="楷体" panose="02010609060101010101" pitchFamily="49" charset="-122"/>
                <a:ea typeface="楷体" panose="02010609060101010101" pitchFamily="49" charset="-122"/>
              </a:rPr>
              <a:t>项</a:t>
            </a:r>
            <a:r>
              <a:rPr lang="zh-CN" altLang="en-US" sz="2300" b="0" dirty="0">
                <a:latin typeface="楷体" panose="02010609060101010101" pitchFamily="49" charset="-122"/>
                <a:ea typeface="楷体" panose="02010609060101010101" pitchFamily="49" charset="-122"/>
              </a:rPr>
              <a:t>目学习开始阶段</a:t>
            </a:r>
            <a:r>
              <a:rPr lang="en-US" altLang="zh-CN" sz="2300" b="0" dirty="0">
                <a:latin typeface="楷体" panose="02010609060101010101" pitchFamily="49" charset="-122"/>
                <a:ea typeface="楷体" panose="02010609060101010101" pitchFamily="49" charset="-122"/>
              </a:rPr>
              <a:t>,</a:t>
            </a:r>
            <a:r>
              <a:rPr lang="zh-CN" altLang="en-US" sz="2300" b="0" dirty="0">
                <a:latin typeface="楷体" panose="02010609060101010101" pitchFamily="49" charset="-122"/>
                <a:ea typeface="楷体" panose="02010609060101010101" pitchFamily="49" charset="-122"/>
              </a:rPr>
              <a:t>学生通过微信分享查找到各种关于汉字知识的图片、音视 频等资料</a:t>
            </a:r>
            <a:r>
              <a:rPr lang="zh-CN" altLang="en-US" sz="2300" b="0" dirty="0" smtClean="0">
                <a:latin typeface="楷体" panose="02010609060101010101" pitchFamily="49" charset="-122"/>
                <a:ea typeface="楷体" panose="02010609060101010101" pitchFamily="49" charset="-122"/>
              </a:rPr>
              <a:t>。</a:t>
            </a:r>
            <a:endParaRPr lang="en-US" altLang="zh-CN" sz="2300" b="0" dirty="0">
              <a:latin typeface="楷体" panose="02010609060101010101" pitchFamily="49" charset="-122"/>
              <a:ea typeface="楷体" panose="02010609060101010101" pitchFamily="49" charset="-122"/>
            </a:endParaRPr>
          </a:p>
          <a:p>
            <a:pPr algn="just">
              <a:lnSpc>
                <a:spcPct val="115000"/>
              </a:lnSpc>
              <a:spcBef>
                <a:spcPts val="1200"/>
              </a:spcBef>
              <a:buFont typeface="Arial" panose="020B0604020202020204" pitchFamily="34" charset="0"/>
              <a:buChar char="•"/>
            </a:pPr>
            <a:r>
              <a:rPr lang="zh-CN" altLang="en-US" sz="2300" b="0" dirty="0" smtClean="0">
                <a:latin typeface="楷体" panose="02010609060101010101" pitchFamily="49" charset="-122"/>
                <a:ea typeface="楷体" panose="02010609060101010101" pitchFamily="49" charset="-122"/>
              </a:rPr>
              <a:t>班级微</a:t>
            </a:r>
            <a:r>
              <a:rPr lang="zh-CN" altLang="en-US" sz="2300" b="0" dirty="0">
                <a:latin typeface="楷体" panose="02010609060101010101" pitchFamily="49" charset="-122"/>
                <a:ea typeface="楷体" panose="02010609060101010101" pitchFamily="49" charset="-122"/>
              </a:rPr>
              <a:t>信群成了汉字知识的资源库。学生在微信中互相讨论问题，分享观点，利用微信将自己录制的汉字讲解小视频分享给同伴</a:t>
            </a:r>
            <a:r>
              <a:rPr lang="zh-CN" altLang="zh-CN" sz="2300" b="0" dirty="0">
                <a:latin typeface="楷体" panose="02010609060101010101" pitchFamily="49" charset="-122"/>
                <a:ea typeface="楷体" panose="02010609060101010101" pitchFamily="49" charset="-122"/>
              </a:rPr>
              <a:t>,</a:t>
            </a:r>
            <a:r>
              <a:rPr lang="zh-CN" altLang="en-US" sz="2300" b="0" dirty="0">
                <a:latin typeface="楷体" panose="02010609060101010101" pitchFamily="49" charset="-122"/>
                <a:ea typeface="楷体" panose="02010609060101010101" pitchFamily="49" charset="-122"/>
              </a:rPr>
              <a:t>学生可以随时随地观看班级其他成员的阶段性成果</a:t>
            </a:r>
            <a:endParaRPr kumimoji="1" lang="zh-CN" altLang="en-US" sz="2300" b="0" dirty="0">
              <a:latin typeface="楷体" panose="02010609060101010101" pitchFamily="49" charset="-122"/>
              <a:ea typeface="楷体" panose="02010609060101010101" pitchFamily="49" charset="-122"/>
            </a:endParaRPr>
          </a:p>
        </p:txBody>
      </p:sp>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88024" y="3435846"/>
            <a:ext cx="2638486" cy="1361459"/>
          </a:xfrm>
          <a:prstGeom prst="rect">
            <a:avLst/>
          </a:prstGeom>
        </p:spPr>
      </p:pic>
    </p:spTree>
    <p:extLst>
      <p:ext uri="{BB962C8B-B14F-4D97-AF65-F5344CB8AC3E}">
        <p14:creationId xmlns:p14="http://schemas.microsoft.com/office/powerpoint/2010/main" val="1275336830"/>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a:solidFill>
                  <a:srgbClr val="FF0000"/>
                </a:solidFill>
                <a:latin typeface="黑体" panose="02010609060101010101" pitchFamily="49" charset="-122"/>
                <a:ea typeface="黑体" panose="02010609060101010101" pitchFamily="49" charset="-122"/>
              </a:rPr>
              <a:t>2 </a:t>
            </a:r>
            <a:r>
              <a:rPr kumimoji="1" lang="zh-CN" altLang="en-US" dirty="0">
                <a:solidFill>
                  <a:srgbClr val="FF0000"/>
                </a:solidFill>
                <a:latin typeface="黑体" panose="02010609060101010101" pitchFamily="49" charset="-122"/>
                <a:ea typeface="黑体" panose="02010609060101010101" pitchFamily="49" charset="-122"/>
              </a:rPr>
              <a:t>拓展合作时空</a:t>
            </a:r>
          </a:p>
        </p:txBody>
      </p:sp>
      <p:sp>
        <p:nvSpPr>
          <p:cNvPr id="3" name="内容占位符 2"/>
          <p:cNvSpPr>
            <a:spLocks noGrp="1"/>
          </p:cNvSpPr>
          <p:nvPr>
            <p:ph idx="1"/>
          </p:nvPr>
        </p:nvSpPr>
        <p:spPr>
          <a:xfrm>
            <a:off x="322896" y="915566"/>
            <a:ext cx="8209284" cy="2232248"/>
          </a:xfrm>
        </p:spPr>
        <p:txBody>
          <a:bodyPr/>
          <a:lstStyle/>
          <a:p>
            <a:pPr algn="just">
              <a:lnSpc>
                <a:spcPct val="114000"/>
              </a:lnSpc>
              <a:spcBef>
                <a:spcPts val="1500"/>
              </a:spcBef>
              <a:buFont typeface="Arial" panose="020B0604020202020204" pitchFamily="34" charset="0"/>
              <a:buChar char="•"/>
            </a:pPr>
            <a:r>
              <a:rPr lang="zh-CN" altLang="en-US" sz="2300" b="0" dirty="0" smtClean="0">
                <a:latin typeface="楷体" panose="02010609060101010101" pitchFamily="49" charset="-122"/>
                <a:ea typeface="楷体" panose="02010609060101010101" pitchFamily="49" charset="-122"/>
              </a:rPr>
              <a:t>该</a:t>
            </a:r>
            <a:r>
              <a:rPr lang="zh-CN" altLang="en-US" sz="2300" b="0" dirty="0">
                <a:latin typeface="楷体" panose="02010609060101010101" pitchFamily="49" charset="-122"/>
                <a:ea typeface="楷体" panose="02010609060101010101" pitchFamily="49" charset="-122"/>
              </a:rPr>
              <a:t>项目学习持续了八天</a:t>
            </a:r>
            <a:r>
              <a:rPr lang="zh-CN" altLang="zh-CN" sz="2300" b="0" dirty="0">
                <a:latin typeface="楷体" panose="02010609060101010101" pitchFamily="49" charset="-122"/>
                <a:ea typeface="楷体" panose="02010609060101010101" pitchFamily="49" charset="-122"/>
              </a:rPr>
              <a:t>,</a:t>
            </a:r>
            <a:r>
              <a:rPr lang="zh-CN" altLang="en-US" sz="2300" b="0" dirty="0">
                <a:latin typeface="楷体" panose="02010609060101010101" pitchFamily="49" charset="-122"/>
                <a:ea typeface="楷体" panose="02010609060101010101" pitchFamily="49" charset="-122"/>
              </a:rPr>
              <a:t>学生通过微信召开模拟会议</a:t>
            </a:r>
            <a:r>
              <a:rPr lang="zh-CN" altLang="zh-CN" sz="2300" b="0" dirty="0">
                <a:latin typeface="楷体" panose="02010609060101010101" pitchFamily="49" charset="-122"/>
                <a:ea typeface="楷体" panose="02010609060101010101" pitchFamily="49" charset="-122"/>
              </a:rPr>
              <a:t>,</a:t>
            </a:r>
            <a:r>
              <a:rPr lang="zh-CN" altLang="en-US" sz="2300" b="0" dirty="0">
                <a:latin typeface="楷体" panose="02010609060101010101" pitchFamily="49" charset="-122"/>
                <a:ea typeface="楷体" panose="02010609060101010101" pitchFamily="49" charset="-122"/>
              </a:rPr>
              <a:t>充分利用了课余和周末时间。</a:t>
            </a:r>
            <a:r>
              <a:rPr lang="en-US" altLang="zh-CN" sz="2300" b="0" dirty="0">
                <a:latin typeface="楷体" panose="02010609060101010101" pitchFamily="49" charset="-122"/>
                <a:ea typeface="楷体" panose="02010609060101010101" pitchFamily="49" charset="-122"/>
              </a:rPr>
              <a:t> </a:t>
            </a:r>
          </a:p>
          <a:p>
            <a:pPr algn="just">
              <a:lnSpc>
                <a:spcPct val="114000"/>
              </a:lnSpc>
              <a:spcBef>
                <a:spcPts val="1500"/>
              </a:spcBef>
              <a:buFont typeface="Arial" panose="020B0604020202020204" pitchFamily="34" charset="0"/>
              <a:buChar char="•"/>
            </a:pPr>
            <a:r>
              <a:rPr lang="zh-CN" altLang="en-US" sz="2300" b="0" dirty="0">
                <a:latin typeface="楷体" panose="02010609060101010101" pitchFamily="49" charset="-122"/>
                <a:ea typeface="楷体" panose="02010609060101010101" pitchFamily="49" charset="-122"/>
              </a:rPr>
              <a:t>有一项任务需要他们到地铁、公交站等一些公共场所开展问卷调研</a:t>
            </a:r>
            <a:r>
              <a:rPr lang="zh-CN" altLang="zh-CN" sz="2300" b="0" dirty="0">
                <a:latin typeface="楷体" panose="02010609060101010101" pitchFamily="49" charset="-122"/>
                <a:ea typeface="楷体" panose="02010609060101010101" pitchFamily="49" charset="-122"/>
              </a:rPr>
              <a:t>,</a:t>
            </a:r>
            <a:r>
              <a:rPr lang="en-US" altLang="zh-CN" sz="2300" b="0" dirty="0">
                <a:latin typeface="楷体" panose="02010609060101010101" pitchFamily="49" charset="-122"/>
                <a:ea typeface="楷体" panose="02010609060101010101" pitchFamily="49" charset="-122"/>
              </a:rPr>
              <a:t> </a:t>
            </a:r>
            <a:r>
              <a:rPr lang="zh-CN" altLang="en-US" sz="2300" b="0" dirty="0">
                <a:latin typeface="楷体" panose="02010609060101010101" pitchFamily="49" charset="-122"/>
                <a:ea typeface="楷体" panose="02010609060101010101" pitchFamily="49" charset="-122"/>
              </a:rPr>
              <a:t>各小组学生通过微信会议互通信息、交流心得、调整计划。此次小组协作合作调研的效率大大提高。 </a:t>
            </a:r>
          </a:p>
          <a:p>
            <a:pPr marL="0" indent="0" algn="just">
              <a:lnSpc>
                <a:spcPct val="114000"/>
              </a:lnSpc>
              <a:spcBef>
                <a:spcPts val="1500"/>
              </a:spcBef>
              <a:buNone/>
            </a:pPr>
            <a:endParaRPr lang="zh-CN" altLang="en-US" sz="2300" dirty="0"/>
          </a:p>
          <a:p>
            <a:pPr algn="just">
              <a:lnSpc>
                <a:spcPct val="114000"/>
              </a:lnSpc>
              <a:spcBef>
                <a:spcPts val="1500"/>
              </a:spcBef>
            </a:pPr>
            <a:endParaRPr kumimoji="1" lang="zh-CN" altLang="en-US" sz="2300" dirty="0"/>
          </a:p>
        </p:txBody>
      </p:sp>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32226" y="3416536"/>
            <a:ext cx="2279549" cy="1380616"/>
          </a:xfrm>
          <a:prstGeom prst="rect">
            <a:avLst/>
          </a:prstGeom>
        </p:spPr>
      </p:pic>
    </p:spTree>
    <p:extLst>
      <p:ext uri="{BB962C8B-B14F-4D97-AF65-F5344CB8AC3E}">
        <p14:creationId xmlns:p14="http://schemas.microsoft.com/office/powerpoint/2010/main" val="3096900661"/>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a:solidFill>
                  <a:srgbClr val="FF0000"/>
                </a:solidFill>
                <a:latin typeface="黑体" panose="02010609060101010101" pitchFamily="49" charset="-122"/>
                <a:ea typeface="黑体" panose="02010609060101010101" pitchFamily="49" charset="-122"/>
              </a:rPr>
              <a:t>3.</a:t>
            </a:r>
            <a:r>
              <a:rPr kumimoji="1" lang="zh-CN" altLang="en-US" dirty="0">
                <a:solidFill>
                  <a:srgbClr val="FF0000"/>
                </a:solidFill>
                <a:latin typeface="黑体" panose="02010609060101010101" pitchFamily="49" charset="-122"/>
                <a:ea typeface="黑体" panose="02010609060101010101" pitchFamily="49" charset="-122"/>
              </a:rPr>
              <a:t>量化组员业绩</a:t>
            </a:r>
          </a:p>
        </p:txBody>
      </p:sp>
      <p:sp>
        <p:nvSpPr>
          <p:cNvPr id="3" name="内容占位符 2"/>
          <p:cNvSpPr>
            <a:spLocks noGrp="1"/>
          </p:cNvSpPr>
          <p:nvPr>
            <p:ph idx="1"/>
          </p:nvPr>
        </p:nvSpPr>
        <p:spPr>
          <a:xfrm>
            <a:off x="647118" y="843558"/>
            <a:ext cx="7560840" cy="3006500"/>
          </a:xfrm>
        </p:spPr>
        <p:txBody>
          <a:bodyPr/>
          <a:lstStyle/>
          <a:p>
            <a:pPr algn="just">
              <a:lnSpc>
                <a:spcPct val="118000"/>
              </a:lnSpc>
              <a:spcBef>
                <a:spcPts val="1500"/>
              </a:spcBef>
              <a:buFont typeface="Arial" panose="020B0604020202020204" pitchFamily="34" charset="0"/>
              <a:buChar char="•"/>
            </a:pPr>
            <a:r>
              <a:rPr lang="zh-CN" altLang="en-US" sz="2300" b="0" dirty="0" smtClean="0">
                <a:latin typeface="楷体" panose="02010609060101010101" pitchFamily="49" charset="-122"/>
                <a:ea typeface="楷体" panose="02010609060101010101" pitchFamily="49" charset="-122"/>
              </a:rPr>
              <a:t>语文项</a:t>
            </a:r>
            <a:r>
              <a:rPr lang="zh-CN" altLang="en-US" sz="2300" b="0" dirty="0">
                <a:latin typeface="楷体" panose="02010609060101010101" pitchFamily="49" charset="-122"/>
                <a:ea typeface="楷体" panose="02010609060101010101" pitchFamily="49" charset="-122"/>
              </a:rPr>
              <a:t>目学习</a:t>
            </a:r>
            <a:r>
              <a:rPr lang="zh-CN" altLang="en-US" sz="2300" b="0" dirty="0" smtClean="0">
                <a:latin typeface="楷体" panose="02010609060101010101" pitchFamily="49" charset="-122"/>
                <a:ea typeface="楷体" panose="02010609060101010101" pitchFamily="49" charset="-122"/>
              </a:rPr>
              <a:t>的成果包含各种多媒体文件</a:t>
            </a:r>
            <a:r>
              <a:rPr lang="zh-CN" altLang="zh-CN" sz="2300" b="0" dirty="0">
                <a:latin typeface="楷体" panose="02010609060101010101" pitchFamily="49" charset="-122"/>
                <a:ea typeface="楷体" panose="02010609060101010101" pitchFamily="49" charset="-122"/>
              </a:rPr>
              <a:t>,</a:t>
            </a:r>
            <a:r>
              <a:rPr lang="zh-CN" altLang="en-US" sz="2300" b="0" dirty="0" smtClean="0">
                <a:latin typeface="楷体" panose="02010609060101010101" pitchFamily="49" charset="-122"/>
                <a:ea typeface="楷体" panose="02010609060101010101" pitchFamily="49" charset="-122"/>
              </a:rPr>
              <a:t>通过微</a:t>
            </a:r>
            <a:r>
              <a:rPr lang="zh-CN" altLang="en-US" sz="2300" b="0" dirty="0">
                <a:latin typeface="楷体" panose="02010609060101010101" pitchFamily="49" charset="-122"/>
                <a:ea typeface="楷体" panose="02010609060101010101" pitchFamily="49" charset="-122"/>
              </a:rPr>
              <a:t>信不仅有利于项目资</a:t>
            </a:r>
            <a:r>
              <a:rPr lang="zh-CN" altLang="en-US" sz="2300" b="0" dirty="0" smtClean="0">
                <a:latin typeface="楷体" panose="02010609060101010101" pitchFamily="49" charset="-122"/>
                <a:ea typeface="楷体" panose="02010609060101010101" pitchFamily="49" charset="-122"/>
              </a:rPr>
              <a:t>料的汇总</a:t>
            </a:r>
            <a:r>
              <a:rPr lang="zh-CN" altLang="zh-CN" sz="2300" b="0" dirty="0">
                <a:latin typeface="楷体" panose="02010609060101010101" pitchFamily="49" charset="-122"/>
                <a:ea typeface="楷体" panose="02010609060101010101" pitchFamily="49" charset="-122"/>
              </a:rPr>
              <a:t>,</a:t>
            </a:r>
            <a:r>
              <a:rPr lang="zh-CN" altLang="en-US" sz="2300" b="0" dirty="0" smtClean="0">
                <a:latin typeface="楷体" panose="02010609060101010101" pitchFamily="49" charset="-122"/>
                <a:ea typeface="楷体" panose="02010609060101010101" pitchFamily="49" charset="-122"/>
              </a:rPr>
              <a:t>更有利于项</a:t>
            </a:r>
            <a:r>
              <a:rPr lang="zh-CN" altLang="en-US" sz="2300" b="0" dirty="0">
                <a:latin typeface="楷体" panose="02010609060101010101" pitchFamily="49" charset="-122"/>
                <a:ea typeface="楷体" panose="02010609060101010101" pitchFamily="49" charset="-122"/>
              </a:rPr>
              <a:t>目资料的搜集</a:t>
            </a:r>
            <a:r>
              <a:rPr lang="zh-CN" altLang="en-US" sz="2300" b="0" dirty="0" smtClean="0">
                <a:latin typeface="楷体" panose="02010609060101010101" pitchFamily="49" charset="-122"/>
                <a:ea typeface="楷体" panose="02010609060101010101" pitchFamily="49" charset="-122"/>
              </a:rPr>
              <a:t>。</a:t>
            </a:r>
            <a:endParaRPr lang="en-US" altLang="zh-CN" sz="2300" b="0" dirty="0">
              <a:latin typeface="楷体" panose="02010609060101010101" pitchFamily="49" charset="-122"/>
              <a:ea typeface="楷体" panose="02010609060101010101" pitchFamily="49" charset="-122"/>
            </a:endParaRPr>
          </a:p>
          <a:p>
            <a:pPr algn="just">
              <a:lnSpc>
                <a:spcPct val="118000"/>
              </a:lnSpc>
              <a:spcBef>
                <a:spcPts val="1500"/>
              </a:spcBef>
              <a:buFont typeface="Arial" panose="020B0604020202020204" pitchFamily="34" charset="0"/>
              <a:buChar char="•"/>
            </a:pPr>
            <a:r>
              <a:rPr lang="zh-CN" altLang="en-US" sz="2300" b="0" dirty="0" smtClean="0">
                <a:latin typeface="楷体" panose="02010609060101010101" pitchFamily="49" charset="-122"/>
                <a:ea typeface="楷体" panose="02010609060101010101" pitchFamily="49" charset="-122"/>
              </a:rPr>
              <a:t>本项</a:t>
            </a:r>
            <a:r>
              <a:rPr lang="zh-CN" altLang="en-US" sz="2300" b="0" dirty="0">
                <a:latin typeface="楷体" panose="02010609060101010101" pitchFamily="49" charset="-122"/>
                <a:ea typeface="楷体" panose="02010609060101010101" pitchFamily="49" charset="-122"/>
              </a:rPr>
              <a:t>目的微信</a:t>
            </a:r>
            <a:r>
              <a:rPr lang="zh-CN" altLang="en-US" sz="2300" b="0" dirty="0" smtClean="0">
                <a:latin typeface="楷体" panose="02010609060101010101" pitchFamily="49" charset="-122"/>
                <a:ea typeface="楷体" panose="02010609060101010101" pitchFamily="49" charset="-122"/>
              </a:rPr>
              <a:t>群聊天记录中</a:t>
            </a:r>
            <a:r>
              <a:rPr lang="zh-CN" altLang="zh-CN" sz="2300" b="0" dirty="0" smtClean="0">
                <a:latin typeface="楷体" panose="02010609060101010101" pitchFamily="49" charset="-122"/>
                <a:ea typeface="楷体" panose="02010609060101010101" pitchFamily="49" charset="-122"/>
              </a:rPr>
              <a:t>,</a:t>
            </a:r>
            <a:r>
              <a:rPr lang="zh-CN" altLang="en-US" sz="2300" b="0" dirty="0" smtClean="0">
                <a:latin typeface="楷体" panose="02010609060101010101" pitchFamily="49" charset="-122"/>
                <a:ea typeface="楷体" panose="02010609060101010101" pitchFamily="49" charset="-122"/>
              </a:rPr>
              <a:t>不但可以查看项</a:t>
            </a:r>
            <a:r>
              <a:rPr lang="zh-CN" altLang="en-US" sz="2300" b="0" dirty="0">
                <a:latin typeface="楷体" panose="02010609060101010101" pitchFamily="49" charset="-122"/>
                <a:ea typeface="楷体" panose="02010609060101010101" pitchFamily="49" charset="-122"/>
              </a:rPr>
              <a:t>目学习整个过</a:t>
            </a:r>
            <a:r>
              <a:rPr lang="zh-CN" altLang="en-US" sz="2300" b="0" dirty="0" smtClean="0">
                <a:latin typeface="楷体" panose="02010609060101010101" pitchFamily="49" charset="-122"/>
                <a:ea typeface="楷体" panose="02010609060101010101" pitchFamily="49" charset="-122"/>
              </a:rPr>
              <a:t>程的一系列材料</a:t>
            </a:r>
            <a:r>
              <a:rPr lang="zh-CN" altLang="zh-CN" sz="2300" b="0" dirty="0">
                <a:latin typeface="楷体" panose="02010609060101010101" pitchFamily="49" charset="-122"/>
                <a:ea typeface="楷体" panose="02010609060101010101" pitchFamily="49" charset="-122"/>
              </a:rPr>
              <a:t>,</a:t>
            </a:r>
            <a:r>
              <a:rPr lang="zh-CN" altLang="en-US" sz="2300" b="0" dirty="0" smtClean="0">
                <a:latin typeface="楷体" panose="02010609060101010101" pitchFamily="49" charset="-122"/>
                <a:ea typeface="楷体" panose="02010609060101010101" pitchFamily="49" charset="-122"/>
              </a:rPr>
              <a:t>而且对于小组项</a:t>
            </a:r>
            <a:r>
              <a:rPr lang="zh-CN" altLang="en-US" sz="2300" b="0" dirty="0">
                <a:latin typeface="楷体" panose="02010609060101010101" pitchFamily="49" charset="-122"/>
                <a:ea typeface="楷体" panose="02010609060101010101" pitchFamily="49" charset="-122"/>
              </a:rPr>
              <a:t>目的总结反思起</a:t>
            </a:r>
            <a:r>
              <a:rPr lang="zh-CN" altLang="en-US" sz="2300" b="0" dirty="0" smtClean="0">
                <a:latin typeface="楷体" panose="02010609060101010101" pitchFamily="49" charset="-122"/>
                <a:ea typeface="楷体" panose="02010609060101010101" pitchFamily="49" charset="-122"/>
              </a:rPr>
              <a:t>着重要作用</a:t>
            </a:r>
            <a:r>
              <a:rPr lang="zh-CN" altLang="zh-CN" sz="2300" b="0" dirty="0">
                <a:latin typeface="楷体" panose="02010609060101010101" pitchFamily="49" charset="-122"/>
                <a:ea typeface="楷体" panose="02010609060101010101" pitchFamily="49" charset="-122"/>
              </a:rPr>
              <a:t>,</a:t>
            </a:r>
            <a:r>
              <a:rPr lang="zh-CN" altLang="en-US" sz="2300" b="0" dirty="0" smtClean="0">
                <a:latin typeface="楷体" panose="02010609060101010101" pitchFamily="49" charset="-122"/>
                <a:ea typeface="楷体" panose="02010609060101010101" pitchFamily="49" charset="-122"/>
              </a:rPr>
              <a:t>还可以对小组成员 </a:t>
            </a:r>
            <a:r>
              <a:rPr lang="zh-CN" altLang="en-US" sz="2300" b="0" dirty="0">
                <a:latin typeface="楷体" panose="02010609060101010101" pitchFamily="49" charset="-122"/>
                <a:ea typeface="楷体" panose="02010609060101010101" pitchFamily="49" charset="-122"/>
              </a:rPr>
              <a:t>之间</a:t>
            </a:r>
            <a:r>
              <a:rPr lang="zh-CN" altLang="en-US" sz="2300" b="0" dirty="0" smtClean="0">
                <a:latin typeface="楷体" panose="02010609060101010101" pitchFamily="49" charset="-122"/>
                <a:ea typeface="楷体" panose="02010609060101010101" pitchFamily="49" charset="-122"/>
              </a:rPr>
              <a:t>的互评提供数据支持</a:t>
            </a:r>
            <a:r>
              <a:rPr lang="zh-CN" altLang="zh-CN" sz="2300" b="0" dirty="0">
                <a:latin typeface="楷体" panose="02010609060101010101" pitchFamily="49" charset="-122"/>
                <a:ea typeface="楷体" panose="02010609060101010101" pitchFamily="49" charset="-122"/>
              </a:rPr>
              <a:t>,</a:t>
            </a:r>
            <a:r>
              <a:rPr lang="zh-CN" altLang="en-US" sz="2300" b="0" dirty="0" smtClean="0">
                <a:latin typeface="楷体" panose="02010609060101010101" pitchFamily="49" charset="-122"/>
                <a:ea typeface="楷体" panose="02010609060101010101" pitchFamily="49" charset="-122"/>
              </a:rPr>
              <a:t>以</a:t>
            </a:r>
            <a:r>
              <a:rPr lang="zh-CN" altLang="en-US" sz="2300" b="0" dirty="0">
                <a:latin typeface="楷体" panose="02010609060101010101" pitchFamily="49" charset="-122"/>
                <a:ea typeface="楷体" panose="02010609060101010101" pitchFamily="49" charset="-122"/>
              </a:rPr>
              <a:t>此来量化组员</a:t>
            </a:r>
            <a:r>
              <a:rPr lang="zh-CN" altLang="en-US" sz="2300" b="0" dirty="0" smtClean="0">
                <a:latin typeface="楷体" panose="02010609060101010101" pitchFamily="49" charset="-122"/>
                <a:ea typeface="楷体" panose="02010609060101010101" pitchFamily="49" charset="-122"/>
              </a:rPr>
              <a:t>的学习业绩</a:t>
            </a:r>
            <a:r>
              <a:rPr lang="zh-CN" altLang="en-US" sz="2300" b="0" dirty="0">
                <a:latin typeface="楷体" panose="02010609060101010101" pitchFamily="49" charset="-122"/>
                <a:ea typeface="楷体" panose="02010609060101010101" pitchFamily="49" charset="-122"/>
              </a:rPr>
              <a:t>。 </a:t>
            </a:r>
          </a:p>
          <a:p>
            <a:pPr algn="just">
              <a:lnSpc>
                <a:spcPct val="118000"/>
              </a:lnSpc>
              <a:spcBef>
                <a:spcPts val="1500"/>
              </a:spcBef>
              <a:buFont typeface="Arial" panose="020B0604020202020204" pitchFamily="34" charset="0"/>
              <a:buChar char="•"/>
            </a:pPr>
            <a:endParaRPr kumimoji="1" lang="zh-CN" altLang="en-US" sz="2300" b="0" dirty="0">
              <a:latin typeface="楷体" panose="02010609060101010101" pitchFamily="49" charset="-122"/>
              <a:ea typeface="楷体" panose="02010609060101010101" pitchFamily="49" charset="-122"/>
            </a:endParaRPr>
          </a:p>
        </p:txBody>
      </p:sp>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2160" y="3269058"/>
            <a:ext cx="2034715" cy="1588692"/>
          </a:xfrm>
          <a:prstGeom prst="rect">
            <a:avLst/>
          </a:prstGeom>
        </p:spPr>
      </p:pic>
    </p:spTree>
    <p:extLst>
      <p:ext uri="{BB962C8B-B14F-4D97-AF65-F5344CB8AC3E}">
        <p14:creationId xmlns:p14="http://schemas.microsoft.com/office/powerpoint/2010/main" val="1185672398"/>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a:solidFill>
                  <a:srgbClr val="FF0000"/>
                </a:solidFill>
                <a:latin typeface="黑体" panose="02010609060101010101" pitchFamily="49" charset="-122"/>
                <a:ea typeface="黑体" panose="02010609060101010101" pitchFamily="49" charset="-122"/>
              </a:rPr>
              <a:t>4.</a:t>
            </a:r>
            <a:r>
              <a:rPr kumimoji="1" lang="zh-CN" altLang="en-US" dirty="0">
                <a:solidFill>
                  <a:srgbClr val="FF0000"/>
                </a:solidFill>
                <a:latin typeface="黑体" panose="02010609060101010101" pitchFamily="49" charset="-122"/>
                <a:ea typeface="黑体" panose="02010609060101010101" pitchFamily="49" charset="-122"/>
              </a:rPr>
              <a:t>享受学习过程</a:t>
            </a:r>
          </a:p>
        </p:txBody>
      </p:sp>
      <p:sp>
        <p:nvSpPr>
          <p:cNvPr id="3" name="内容占位符 2"/>
          <p:cNvSpPr>
            <a:spLocks noGrp="1"/>
          </p:cNvSpPr>
          <p:nvPr>
            <p:ph idx="1"/>
          </p:nvPr>
        </p:nvSpPr>
        <p:spPr>
          <a:xfrm>
            <a:off x="323528" y="843558"/>
            <a:ext cx="8075612" cy="2862484"/>
          </a:xfrm>
        </p:spPr>
        <p:txBody>
          <a:bodyPr/>
          <a:lstStyle/>
          <a:p>
            <a:pPr algn="just">
              <a:lnSpc>
                <a:spcPct val="115000"/>
              </a:lnSpc>
              <a:spcBef>
                <a:spcPts val="1500"/>
              </a:spcBef>
              <a:buFont typeface="Arial" panose="020B0604020202020204" pitchFamily="34" charset="0"/>
              <a:buChar char="•"/>
            </a:pPr>
            <a:r>
              <a:rPr lang="zh-CN" altLang="en-US" sz="2300" b="0" dirty="0" smtClean="0">
                <a:latin typeface="楷体" panose="02010609060101010101" pitchFamily="49" charset="-122"/>
                <a:ea typeface="楷体" panose="02010609060101010101" pitchFamily="49" charset="-122"/>
              </a:rPr>
              <a:t>微信朋友圈日益成为分享学习过</a:t>
            </a:r>
            <a:r>
              <a:rPr lang="zh-CN" altLang="en-US" sz="2300" b="0" dirty="0">
                <a:latin typeface="楷体" panose="02010609060101010101" pitchFamily="49" charset="-122"/>
                <a:ea typeface="楷体" panose="02010609060101010101" pitchFamily="49" charset="-122"/>
              </a:rPr>
              <a:t>程和成果的重要通道。学生通过朋友圈向</a:t>
            </a:r>
            <a:r>
              <a:rPr lang="zh-CN" altLang="en-US" sz="2300" b="0" dirty="0" smtClean="0">
                <a:latin typeface="楷体" panose="02010609060101010101" pitchFamily="49" charset="-122"/>
                <a:ea typeface="楷体" panose="02010609060101010101" pitchFamily="49" charset="-122"/>
              </a:rPr>
              <a:t>自己的</a:t>
            </a:r>
            <a:r>
              <a:rPr lang="zh-CN" altLang="en-US" sz="2300" b="0" dirty="0">
                <a:latin typeface="楷体" panose="02010609060101010101" pitchFamily="49" charset="-122"/>
                <a:ea typeface="楷体" panose="02010609060101010101" pitchFamily="49" charset="-122"/>
              </a:rPr>
              <a:t>家人和同学分享学</a:t>
            </a:r>
            <a:r>
              <a:rPr lang="zh-CN" altLang="en-US" sz="2300" b="0" dirty="0" smtClean="0">
                <a:latin typeface="楷体" panose="02010609060101010101" pitchFamily="49" charset="-122"/>
                <a:ea typeface="楷体" panose="02010609060101010101" pitchFamily="49" charset="-122"/>
              </a:rPr>
              <a:t>到的汉字知识</a:t>
            </a:r>
            <a:r>
              <a:rPr lang="zh-CN" altLang="zh-CN" sz="2300" b="0" dirty="0">
                <a:latin typeface="楷体" panose="02010609060101010101" pitchFamily="49" charset="-122"/>
                <a:ea typeface="楷体" panose="02010609060101010101" pitchFamily="49" charset="-122"/>
              </a:rPr>
              <a:t>，</a:t>
            </a:r>
            <a:r>
              <a:rPr lang="zh-CN" altLang="en-US" sz="2300" b="0" dirty="0" smtClean="0">
                <a:latin typeface="楷体" panose="02010609060101010101" pitchFamily="49" charset="-122"/>
                <a:ea typeface="楷体" panose="02010609060101010101" pitchFamily="49" charset="-122"/>
              </a:rPr>
              <a:t>得到了同伴的回应</a:t>
            </a:r>
            <a:r>
              <a:rPr lang="zh-CN" altLang="zh-CN" sz="2300" b="0" dirty="0">
                <a:latin typeface="楷体" panose="02010609060101010101" pitchFamily="49" charset="-122"/>
                <a:ea typeface="楷体" panose="02010609060101010101" pitchFamily="49" charset="-122"/>
              </a:rPr>
              <a:t>，</a:t>
            </a:r>
            <a:r>
              <a:rPr lang="zh-CN" altLang="en-US" sz="2300" b="0" dirty="0" smtClean="0">
                <a:latin typeface="楷体" panose="02010609060101010101" pitchFamily="49" charset="-122"/>
                <a:ea typeface="楷体" panose="02010609060101010101" pitchFamily="49" charset="-122"/>
              </a:rPr>
              <a:t>收获</a:t>
            </a:r>
            <a:r>
              <a:rPr lang="zh-CN" altLang="en-US" sz="2300" b="0" dirty="0">
                <a:latin typeface="楷体" panose="02010609060101010101" pitchFamily="49" charset="-122"/>
                <a:ea typeface="楷体" panose="02010609060101010101" pitchFamily="49" charset="-122"/>
              </a:rPr>
              <a:t>了成就感</a:t>
            </a:r>
            <a:r>
              <a:rPr lang="zh-CN" altLang="en-US" sz="2300" b="0" dirty="0" smtClean="0">
                <a:latin typeface="楷体" panose="02010609060101010101" pitchFamily="49" charset="-122"/>
                <a:ea typeface="楷体" panose="02010609060101010101" pitchFamily="49" charset="-122"/>
              </a:rPr>
              <a:t>。</a:t>
            </a:r>
            <a:endParaRPr lang="en-US" altLang="zh-CN" sz="2300" b="0" dirty="0">
              <a:latin typeface="楷体" panose="02010609060101010101" pitchFamily="49" charset="-122"/>
              <a:ea typeface="楷体" panose="02010609060101010101" pitchFamily="49" charset="-122"/>
            </a:endParaRPr>
          </a:p>
          <a:p>
            <a:pPr algn="just">
              <a:lnSpc>
                <a:spcPct val="115000"/>
              </a:lnSpc>
              <a:spcBef>
                <a:spcPts val="1500"/>
              </a:spcBef>
              <a:buFont typeface="Arial" panose="020B0604020202020204" pitchFamily="34" charset="0"/>
              <a:buChar char="•"/>
            </a:pPr>
            <a:r>
              <a:rPr lang="zh-CN" altLang="en-US" sz="2300" b="0" dirty="0" smtClean="0">
                <a:latin typeface="楷体" panose="02010609060101010101" pitchFamily="49" charset="-122"/>
                <a:ea typeface="楷体" panose="02010609060101010101" pitchFamily="49" charset="-122"/>
              </a:rPr>
              <a:t>不少学生将项目学习中一起学习</a:t>
            </a:r>
            <a:r>
              <a:rPr lang="zh-CN" altLang="en-US" sz="2300" b="0" dirty="0">
                <a:latin typeface="楷体" panose="02010609060101010101" pitchFamily="49" charset="-122"/>
                <a:ea typeface="楷体" panose="02010609060101010101" pitchFamily="49" charset="-122"/>
              </a:rPr>
              <a:t>的</a:t>
            </a:r>
            <a:r>
              <a:rPr lang="zh-CN" altLang="en-US" sz="2300" b="0" dirty="0" smtClean="0">
                <a:latin typeface="楷体" panose="02010609060101010101" pitchFamily="49" charset="-122"/>
                <a:ea typeface="楷体" panose="02010609060101010101" pitchFamily="49" charset="-122"/>
              </a:rPr>
              <a:t>情情景、</a:t>
            </a:r>
            <a:r>
              <a:rPr lang="zh-CN" altLang="en-US" sz="2300" b="0" dirty="0">
                <a:latin typeface="楷体" panose="02010609060101010101" pitchFamily="49" charset="-122"/>
                <a:ea typeface="楷体" panose="02010609060101010101" pitchFamily="49" charset="-122"/>
              </a:rPr>
              <a:t>共同研究的收获、</a:t>
            </a:r>
            <a:r>
              <a:rPr lang="zh-CN" altLang="en-US" sz="2300" b="0" dirty="0" smtClean="0">
                <a:latin typeface="楷体" panose="02010609060101010101" pitchFamily="49" charset="-122"/>
                <a:ea typeface="楷体" panose="02010609060101010101" pitchFamily="49" charset="-122"/>
              </a:rPr>
              <a:t>访谈汉字专家的成果等内容通过朋友圈传递出去</a:t>
            </a:r>
            <a:r>
              <a:rPr lang="zh-CN" altLang="zh-CN" sz="2300" b="0" dirty="0">
                <a:latin typeface="楷体" panose="02010609060101010101" pitchFamily="49" charset="-122"/>
                <a:ea typeface="楷体" panose="02010609060101010101" pitchFamily="49" charset="-122"/>
              </a:rPr>
              <a:t>，</a:t>
            </a:r>
            <a:r>
              <a:rPr lang="zh-CN" altLang="en-US" sz="2300" b="0" dirty="0" smtClean="0">
                <a:latin typeface="楷体" panose="02010609060101010101" pitchFamily="49" charset="-122"/>
                <a:ea typeface="楷体" panose="02010609060101010101" pitchFamily="49" charset="-122"/>
              </a:rPr>
              <a:t>分</a:t>
            </a:r>
            <a:r>
              <a:rPr lang="zh-CN" altLang="en-US" sz="2300" b="0" dirty="0">
                <a:latin typeface="楷体" panose="02010609060101010101" pitchFamily="49" charset="-122"/>
                <a:ea typeface="楷体" panose="02010609060101010101" pitchFamily="49" charset="-122"/>
              </a:rPr>
              <a:t>享</a:t>
            </a:r>
            <a:r>
              <a:rPr lang="zh-CN" altLang="en-US" sz="2300" b="0" dirty="0" smtClean="0">
                <a:latin typeface="楷体" panose="02010609060101010101" pitchFamily="49" charset="-122"/>
                <a:ea typeface="楷体" panose="02010609060101010101" pitchFamily="49" charset="-122"/>
              </a:rPr>
              <a:t>幸福的体验，大大提高了项目学习。 </a:t>
            </a:r>
            <a:endParaRPr lang="zh-CN" altLang="en-US" sz="2300" b="0" dirty="0">
              <a:latin typeface="楷体" panose="02010609060101010101" pitchFamily="49" charset="-122"/>
              <a:ea typeface="楷体" panose="02010609060101010101" pitchFamily="49" charset="-122"/>
            </a:endParaRPr>
          </a:p>
          <a:p>
            <a:pPr algn="just">
              <a:lnSpc>
                <a:spcPct val="115000"/>
              </a:lnSpc>
              <a:spcBef>
                <a:spcPts val="1500"/>
              </a:spcBef>
              <a:buFont typeface="Arial" panose="020B0604020202020204" pitchFamily="34" charset="0"/>
              <a:buChar char="•"/>
            </a:pPr>
            <a:endParaRPr lang="zh-CN" altLang="en-US" sz="2300" b="0" dirty="0">
              <a:latin typeface="楷体" panose="02010609060101010101" pitchFamily="49" charset="-122"/>
              <a:ea typeface="楷体" panose="02010609060101010101" pitchFamily="49" charset="-122"/>
            </a:endParaRPr>
          </a:p>
          <a:p>
            <a:pPr algn="just">
              <a:lnSpc>
                <a:spcPct val="115000"/>
              </a:lnSpc>
              <a:spcBef>
                <a:spcPts val="1500"/>
              </a:spcBef>
              <a:buFont typeface="Arial" panose="020B0604020202020204" pitchFamily="34" charset="0"/>
              <a:buChar char="•"/>
            </a:pPr>
            <a:endParaRPr kumimoji="1" lang="zh-CN" altLang="en-US" sz="2300" b="0" dirty="0">
              <a:latin typeface="楷体" panose="02010609060101010101" pitchFamily="49" charset="-122"/>
              <a:ea typeface="楷体" panose="02010609060101010101" pitchFamily="49" charset="-122"/>
            </a:endParaRPr>
          </a:p>
        </p:txBody>
      </p:sp>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64100" flipH="1">
            <a:off x="6506869" y="3217650"/>
            <a:ext cx="1614242" cy="1694954"/>
          </a:xfrm>
          <a:prstGeom prst="rect">
            <a:avLst/>
          </a:prstGeom>
        </p:spPr>
      </p:pic>
    </p:spTree>
    <p:extLst>
      <p:ext uri="{BB962C8B-B14F-4D97-AF65-F5344CB8AC3E}">
        <p14:creationId xmlns:p14="http://schemas.microsoft.com/office/powerpoint/2010/main" val="4284689681"/>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79512" y="78475"/>
            <a:ext cx="8243888" cy="457200"/>
          </a:xfrm>
        </p:spPr>
        <p:txBody>
          <a:bodyPr/>
          <a:lstStyle/>
          <a:p>
            <a:r>
              <a:rPr kumimoji="1" lang="en-US" altLang="zh-CN" sz="3500" dirty="0" smtClean="0">
                <a:solidFill>
                  <a:schemeClr val="tx2"/>
                </a:solidFill>
                <a:latin typeface="黑体" panose="02010609060101010101" pitchFamily="49" charset="-122"/>
                <a:ea typeface="黑体" panose="02010609060101010101" pitchFamily="49" charset="-122"/>
              </a:rPr>
              <a:t>2.</a:t>
            </a:r>
            <a:r>
              <a:rPr kumimoji="1" lang="zh-CN" altLang="en-US" sz="3500" dirty="0" smtClean="0">
                <a:solidFill>
                  <a:schemeClr val="tx2"/>
                </a:solidFill>
                <a:latin typeface="黑体" panose="02010609060101010101" pitchFamily="49" charset="-122"/>
                <a:ea typeface="黑体" panose="02010609060101010101" pitchFamily="49" charset="-122"/>
              </a:rPr>
              <a:t>科学课项</a:t>
            </a:r>
            <a:r>
              <a:rPr kumimoji="1" lang="zh-CN" altLang="en-US" sz="3500" dirty="0">
                <a:solidFill>
                  <a:schemeClr val="tx2"/>
                </a:solidFill>
                <a:latin typeface="黑体" panose="02010609060101010101" pitchFamily="49" charset="-122"/>
                <a:ea typeface="黑体" panose="02010609060101010101" pitchFamily="49" charset="-122"/>
              </a:rPr>
              <a:t>目学习案例－桥梁大师</a:t>
            </a:r>
            <a:r>
              <a:rPr kumimoji="1" lang="zh-TW" altLang="en-US" sz="3500" dirty="0">
                <a:solidFill>
                  <a:schemeClr val="tx2"/>
                </a:solidFill>
                <a:latin typeface="黑体" panose="02010609060101010101" pitchFamily="49" charset="-122"/>
                <a:ea typeface="黑体" panose="02010609060101010101" pitchFamily="49" charset="-122"/>
              </a:rPr>
              <a:t>养</a:t>
            </a:r>
            <a:r>
              <a:rPr kumimoji="1" lang="zh-CN" altLang="en-US" sz="3500" dirty="0">
                <a:solidFill>
                  <a:schemeClr val="tx2"/>
                </a:solidFill>
                <a:latin typeface="黑体" panose="02010609060101010101" pitchFamily="49" charset="-122"/>
                <a:ea typeface="黑体" panose="02010609060101010101" pitchFamily="49" charset="-122"/>
              </a:rPr>
              <a:t>成记</a:t>
            </a:r>
            <a:r>
              <a:rPr kumimoji="1" lang="zh-TW" altLang="en-US" sz="3500" dirty="0">
                <a:solidFill>
                  <a:schemeClr val="tx2"/>
                </a:solidFill>
                <a:latin typeface="黑体" panose="02010609060101010101" pitchFamily="49" charset="-122"/>
                <a:ea typeface="黑体" panose="02010609060101010101" pitchFamily="49" charset="-122"/>
              </a:rPr>
              <a:t> </a:t>
            </a:r>
            <a:endParaRPr kumimoji="1" lang="zh-CN" altLang="en-US" sz="3500" dirty="0">
              <a:solidFill>
                <a:schemeClr val="tx2"/>
              </a:solidFill>
              <a:latin typeface="黑体" panose="02010609060101010101" pitchFamily="49" charset="-122"/>
              <a:ea typeface="黑体" panose="02010609060101010101" pitchFamily="49" charset="-122"/>
            </a:endParaRPr>
          </a:p>
        </p:txBody>
      </p:sp>
      <p:sp>
        <p:nvSpPr>
          <p:cNvPr id="3" name="内容占位符 2"/>
          <p:cNvSpPr>
            <a:spLocks noGrp="1"/>
          </p:cNvSpPr>
          <p:nvPr>
            <p:ph idx="1"/>
          </p:nvPr>
        </p:nvSpPr>
        <p:spPr>
          <a:xfrm>
            <a:off x="611560" y="915566"/>
            <a:ext cx="7955856" cy="2987484"/>
          </a:xfrm>
        </p:spPr>
        <p:txBody>
          <a:bodyPr/>
          <a:lstStyle/>
          <a:p>
            <a:pPr algn="just">
              <a:lnSpc>
                <a:spcPct val="115000"/>
              </a:lnSpc>
              <a:spcBef>
                <a:spcPts val="1600"/>
              </a:spcBef>
              <a:buFont typeface="Arial" panose="020B0604020202020204" pitchFamily="34" charset="0"/>
              <a:buChar char="•"/>
            </a:pPr>
            <a:r>
              <a:rPr lang="en-US" altLang="zh-CN" sz="2300" b="0" dirty="0" smtClean="0">
                <a:latin typeface="楷体" panose="02010609060101010101" pitchFamily="49" charset="-122"/>
                <a:ea typeface="楷体" panose="02010609060101010101" pitchFamily="49" charset="-122"/>
              </a:rPr>
              <a:t>《</a:t>
            </a:r>
            <a:r>
              <a:rPr lang="zh-CN" altLang="en-US" sz="2300" b="0" dirty="0">
                <a:latin typeface="楷体" panose="02010609060101010101" pitchFamily="49" charset="-122"/>
                <a:ea typeface="楷体" panose="02010609060101010101" pitchFamily="49" charset="-122"/>
              </a:rPr>
              <a:t>小学科学课程标准</a:t>
            </a:r>
            <a:r>
              <a:rPr lang="en-US" altLang="zh-CN" sz="2300" b="0" dirty="0">
                <a:latin typeface="楷体" panose="02010609060101010101" pitchFamily="49" charset="-122"/>
                <a:ea typeface="楷体" panose="02010609060101010101" pitchFamily="49" charset="-122"/>
              </a:rPr>
              <a:t>》</a:t>
            </a:r>
            <a:r>
              <a:rPr lang="zh-CN" altLang="en-US" sz="2300" b="0" dirty="0" smtClean="0">
                <a:latin typeface="楷体" panose="02010609060101010101" pitchFamily="49" charset="-122"/>
                <a:ea typeface="楷体" panose="02010609060101010101" pitchFamily="49" charset="-122"/>
              </a:rPr>
              <a:t>强调</a:t>
            </a:r>
            <a:r>
              <a:rPr lang="zh-CN" altLang="zh-CN" sz="2300" b="0" dirty="0" smtClean="0">
                <a:latin typeface="楷体" panose="02010609060101010101" pitchFamily="49" charset="-122"/>
                <a:ea typeface="楷体" panose="02010609060101010101" pitchFamily="49" charset="-122"/>
              </a:rPr>
              <a:t>“</a:t>
            </a:r>
            <a:r>
              <a:rPr lang="zh-CN" altLang="en-US" sz="2300" b="0" dirty="0" smtClean="0">
                <a:latin typeface="楷体" panose="02010609060101010101" pitchFamily="49" charset="-122"/>
                <a:ea typeface="楷体" panose="02010609060101010101" pitchFamily="49" charset="-122"/>
              </a:rPr>
              <a:t>科学课程的开展要以</a:t>
            </a:r>
            <a:r>
              <a:rPr lang="zh-CN" altLang="en-US" sz="2300" b="0" dirty="0">
                <a:latin typeface="楷体" panose="02010609060101010101" pitchFamily="49" charset="-122"/>
                <a:ea typeface="楷体" panose="02010609060101010101" pitchFamily="49" charset="-122"/>
              </a:rPr>
              <a:t>生活</a:t>
            </a:r>
            <a:r>
              <a:rPr lang="zh-CN" altLang="en-US" sz="2300" b="0" dirty="0" smtClean="0">
                <a:latin typeface="楷体" panose="02010609060101010101" pitchFamily="49" charset="-122"/>
                <a:ea typeface="楷体" panose="02010609060101010101" pitchFamily="49" charset="-122"/>
              </a:rPr>
              <a:t>中的科学为逻辑起点</a:t>
            </a:r>
            <a:r>
              <a:rPr lang="zh-CN" altLang="zh-CN" sz="2300" b="0" dirty="0">
                <a:latin typeface="楷体" panose="02010609060101010101" pitchFamily="49" charset="-122"/>
                <a:ea typeface="楷体" panose="02010609060101010101" pitchFamily="49" charset="-122"/>
              </a:rPr>
              <a:t>，</a:t>
            </a:r>
            <a:r>
              <a:rPr lang="zh-CN" altLang="en-US" sz="2300" b="0" dirty="0" smtClean="0">
                <a:latin typeface="楷体" panose="02010609060101010101" pitchFamily="49" charset="-122"/>
                <a:ea typeface="楷体" panose="02010609060101010101" pitchFamily="49" charset="-122"/>
              </a:rPr>
              <a:t>以科学探究为主的学习</a:t>
            </a:r>
            <a:r>
              <a:rPr lang="zh-CN" altLang="en-US" sz="2300" b="0" dirty="0">
                <a:latin typeface="楷体" panose="02010609060101010101" pitchFamily="49" charset="-122"/>
                <a:ea typeface="楷体" panose="02010609060101010101" pitchFamily="49" charset="-122"/>
              </a:rPr>
              <a:t>方式</a:t>
            </a:r>
            <a:r>
              <a:rPr lang="en-US" altLang="zh-CN" sz="2300" b="0" dirty="0">
                <a:latin typeface="楷体" panose="02010609060101010101" pitchFamily="49" charset="-122"/>
                <a:ea typeface="楷体" panose="02010609060101010101" pitchFamily="49" charset="-122"/>
              </a:rPr>
              <a:t>,</a:t>
            </a:r>
            <a:r>
              <a:rPr lang="zh-CN" altLang="en-US" sz="2300" b="0" dirty="0">
                <a:latin typeface="楷体" panose="02010609060101010101" pitchFamily="49" charset="-122"/>
                <a:ea typeface="楷体" panose="02010609060101010101" pitchFamily="49" charset="-122"/>
              </a:rPr>
              <a:t>提倡引导学生利用学校、家庭、</a:t>
            </a:r>
            <a:r>
              <a:rPr lang="zh-CN" altLang="en-US" sz="2300" b="0" dirty="0" smtClean="0">
                <a:latin typeface="楷体" panose="02010609060101010101" pitchFamily="49" charset="-122"/>
                <a:ea typeface="楷体" panose="02010609060101010101" pitchFamily="49" charset="-122"/>
              </a:rPr>
              <a:t>社会</a:t>
            </a:r>
            <a:r>
              <a:rPr lang="zh-CN" altLang="en-US" sz="2300" b="0" dirty="0">
                <a:latin typeface="楷体" panose="02010609060101010101" pitchFamily="49" charset="-122"/>
                <a:ea typeface="楷体" panose="02010609060101010101" pitchFamily="49" charset="-122"/>
              </a:rPr>
              <a:t>、</a:t>
            </a:r>
            <a:r>
              <a:rPr lang="zh-CN" altLang="en-US" sz="2300" b="0" dirty="0" smtClean="0">
                <a:latin typeface="楷体" panose="02010609060101010101" pitchFamily="49" charset="-122"/>
                <a:ea typeface="楷体" panose="02010609060101010101" pitchFamily="49" charset="-122"/>
              </a:rPr>
              <a:t>大自然</a:t>
            </a:r>
            <a:r>
              <a:rPr lang="zh-CN" altLang="en-US" sz="2300" b="0" dirty="0">
                <a:latin typeface="楷体" panose="02010609060101010101" pitchFamily="49" charset="-122"/>
                <a:ea typeface="楷体" panose="02010609060101010101" pitchFamily="49" charset="-122"/>
              </a:rPr>
              <a:t>、网络和各种媒体中的多种资源进行科学学习</a:t>
            </a:r>
            <a:r>
              <a:rPr lang="zh-CN" altLang="en-US" sz="2300" b="0" dirty="0" smtClean="0">
                <a:latin typeface="楷体" panose="02010609060101010101" pitchFamily="49" charset="-122"/>
                <a:ea typeface="楷体" panose="02010609060101010101" pitchFamily="49" charset="-122"/>
              </a:rPr>
              <a:t>、加强</a:t>
            </a:r>
            <a:r>
              <a:rPr lang="zh-CN" altLang="en-US" sz="2300" b="0" dirty="0">
                <a:latin typeface="楷体" panose="02010609060101010101" pitchFamily="49" charset="-122"/>
                <a:ea typeface="楷体" panose="02010609060101010101" pitchFamily="49" charset="-122"/>
              </a:rPr>
              <a:t>学科整合</a:t>
            </a:r>
            <a:r>
              <a:rPr lang="zh-CN" altLang="en-US" sz="2300" b="0" dirty="0" smtClean="0">
                <a:latin typeface="楷体" panose="02010609060101010101" pitchFamily="49" charset="-122"/>
                <a:ea typeface="楷体" panose="02010609060101010101" pitchFamily="49" charset="-122"/>
              </a:rPr>
              <a:t>。</a:t>
            </a:r>
            <a:endParaRPr lang="en-US" altLang="zh-CN" sz="2300" b="0" dirty="0" smtClean="0">
              <a:latin typeface="楷体" panose="02010609060101010101" pitchFamily="49" charset="-122"/>
              <a:ea typeface="楷体" panose="02010609060101010101" pitchFamily="49" charset="-122"/>
            </a:endParaRPr>
          </a:p>
          <a:p>
            <a:pPr algn="just">
              <a:lnSpc>
                <a:spcPct val="115000"/>
              </a:lnSpc>
              <a:spcBef>
                <a:spcPts val="1600"/>
              </a:spcBef>
              <a:buFont typeface="Arial" panose="020B0604020202020204" pitchFamily="34" charset="0"/>
              <a:buChar char="•"/>
            </a:pPr>
            <a:r>
              <a:rPr lang="zh-CN" altLang="en-US" sz="2300" b="0" dirty="0" smtClean="0">
                <a:latin typeface="楷体" panose="02010609060101010101" pitchFamily="49" charset="-122"/>
                <a:ea typeface="楷体" panose="02010609060101010101" pitchFamily="49" charset="-122"/>
              </a:rPr>
              <a:t>这与项</a:t>
            </a:r>
            <a:r>
              <a:rPr lang="zh-CN" altLang="en-US" sz="2300" b="0" dirty="0">
                <a:latin typeface="楷体" panose="02010609060101010101" pitchFamily="49" charset="-122"/>
                <a:ea typeface="楷体" panose="02010609060101010101" pitchFamily="49" charset="-122"/>
              </a:rPr>
              <a:t>目学习以解决真实问题为</a:t>
            </a:r>
            <a:r>
              <a:rPr lang="zh-CN" altLang="en-US" sz="2300" b="0" dirty="0" smtClean="0">
                <a:latin typeface="楷体" panose="02010609060101010101" pitchFamily="49" charset="-122"/>
                <a:ea typeface="楷体" panose="02010609060101010101" pitchFamily="49" charset="-122"/>
              </a:rPr>
              <a:t>中心</a:t>
            </a:r>
            <a:r>
              <a:rPr lang="zh-CN" altLang="en-US" sz="2300" b="0" dirty="0">
                <a:latin typeface="楷体" panose="02010609060101010101" pitchFamily="49" charset="-122"/>
                <a:ea typeface="楷体" panose="02010609060101010101" pitchFamily="49" charset="-122"/>
              </a:rPr>
              <a:t>、以学习者为中心、整合各种资源、</a:t>
            </a:r>
            <a:r>
              <a:rPr lang="zh-CN" altLang="en-US" sz="2300" b="0" dirty="0" smtClean="0">
                <a:latin typeface="楷体" panose="02010609060101010101" pitchFamily="49" charset="-122"/>
                <a:ea typeface="楷体" panose="02010609060101010101" pitchFamily="49" charset="-122"/>
              </a:rPr>
              <a:t>强调跨学科学习</a:t>
            </a:r>
            <a:r>
              <a:rPr lang="zh-CN" altLang="en-US" sz="2300" b="0" dirty="0">
                <a:latin typeface="楷体" panose="02010609060101010101" pitchFamily="49" charset="-122"/>
                <a:ea typeface="楷体" panose="02010609060101010101" pitchFamily="49" charset="-122"/>
              </a:rPr>
              <a:t>的特点高度</a:t>
            </a:r>
            <a:r>
              <a:rPr lang="zh-CN" altLang="en-US" sz="2300" b="0" dirty="0" smtClean="0">
                <a:latin typeface="楷体" panose="02010609060101010101" pitchFamily="49" charset="-122"/>
                <a:ea typeface="楷体" panose="02010609060101010101" pitchFamily="49" charset="-122"/>
              </a:rPr>
              <a:t>吻合。</a:t>
            </a:r>
            <a:endParaRPr lang="zh-CN" altLang="en-US" sz="2300" b="0" dirty="0">
              <a:latin typeface="楷体" panose="02010609060101010101" pitchFamily="49" charset="-122"/>
              <a:ea typeface="楷体" panose="02010609060101010101" pitchFamily="49" charset="-122"/>
            </a:endParaRPr>
          </a:p>
          <a:p>
            <a:pPr algn="just">
              <a:lnSpc>
                <a:spcPct val="115000"/>
              </a:lnSpc>
              <a:spcBef>
                <a:spcPts val="1600"/>
              </a:spcBef>
              <a:buFont typeface="Arial" panose="020B0604020202020204" pitchFamily="34" charset="0"/>
              <a:buChar char="•"/>
            </a:pPr>
            <a:endParaRPr lang="zh-CN" altLang="en-US" sz="2300" b="0" dirty="0">
              <a:latin typeface="楷体" panose="02010609060101010101" pitchFamily="49" charset="-122"/>
              <a:ea typeface="楷体" panose="02010609060101010101" pitchFamily="49" charset="-122"/>
            </a:endParaRPr>
          </a:p>
          <a:p>
            <a:pPr algn="just">
              <a:lnSpc>
                <a:spcPct val="115000"/>
              </a:lnSpc>
              <a:spcBef>
                <a:spcPts val="1600"/>
              </a:spcBef>
              <a:buFont typeface="Arial" panose="020B0604020202020204" pitchFamily="34" charset="0"/>
              <a:buChar char="•"/>
            </a:pPr>
            <a:endParaRPr lang="zh-CN" altLang="en-US" sz="2300" b="0" dirty="0">
              <a:latin typeface="楷体" panose="02010609060101010101" pitchFamily="49" charset="-122"/>
              <a:ea typeface="楷体" panose="02010609060101010101" pitchFamily="49" charset="-122"/>
            </a:endParaRPr>
          </a:p>
          <a:p>
            <a:pPr algn="just">
              <a:lnSpc>
                <a:spcPct val="115000"/>
              </a:lnSpc>
              <a:spcBef>
                <a:spcPts val="1600"/>
              </a:spcBef>
              <a:buFont typeface="Arial" panose="020B0604020202020204" pitchFamily="34" charset="0"/>
              <a:buChar char="•"/>
            </a:pPr>
            <a:endParaRPr kumimoji="1" lang="zh-CN" altLang="en-US" sz="2300" b="0" dirty="0">
              <a:latin typeface="楷体" panose="02010609060101010101" pitchFamily="49" charset="-122"/>
              <a:ea typeface="楷体" panose="02010609060101010101" pitchFamily="49" charset="-122"/>
            </a:endParaRPr>
          </a:p>
        </p:txBody>
      </p:sp>
    </p:spTree>
    <p:extLst>
      <p:ext uri="{BB962C8B-B14F-4D97-AF65-F5344CB8AC3E}">
        <p14:creationId xmlns:p14="http://schemas.microsoft.com/office/powerpoint/2010/main" val="1624126698"/>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79512" y="78475"/>
            <a:ext cx="8243888" cy="457200"/>
          </a:xfrm>
        </p:spPr>
        <p:txBody>
          <a:bodyPr/>
          <a:lstStyle/>
          <a:p>
            <a:r>
              <a:rPr kumimoji="1" lang="zh-CN" altLang="en-US" sz="3500" dirty="0">
                <a:solidFill>
                  <a:schemeClr val="tx2"/>
                </a:solidFill>
                <a:latin typeface="黑体" panose="02010609060101010101" pitchFamily="49" charset="-122"/>
                <a:ea typeface="黑体" panose="02010609060101010101" pitchFamily="49" charset="-122"/>
              </a:rPr>
              <a:t>科学课项目学习案例－桥梁大师</a:t>
            </a:r>
            <a:r>
              <a:rPr kumimoji="1" lang="zh-TW" altLang="en-US" sz="3500" dirty="0">
                <a:solidFill>
                  <a:schemeClr val="tx2"/>
                </a:solidFill>
                <a:latin typeface="黑体" panose="02010609060101010101" pitchFamily="49" charset="-122"/>
                <a:ea typeface="黑体" panose="02010609060101010101" pitchFamily="49" charset="-122"/>
              </a:rPr>
              <a:t>养</a:t>
            </a:r>
            <a:r>
              <a:rPr kumimoji="1" lang="zh-CN" altLang="en-US" sz="3500" dirty="0">
                <a:solidFill>
                  <a:schemeClr val="tx2"/>
                </a:solidFill>
                <a:latin typeface="黑体" panose="02010609060101010101" pitchFamily="49" charset="-122"/>
                <a:ea typeface="黑体" panose="02010609060101010101" pitchFamily="49" charset="-122"/>
              </a:rPr>
              <a:t>成记</a:t>
            </a:r>
            <a:r>
              <a:rPr kumimoji="1" lang="zh-TW" altLang="en-US" sz="3500" dirty="0">
                <a:solidFill>
                  <a:schemeClr val="tx2"/>
                </a:solidFill>
                <a:latin typeface="黑体" panose="02010609060101010101" pitchFamily="49" charset="-122"/>
                <a:ea typeface="黑体" panose="02010609060101010101" pitchFamily="49" charset="-122"/>
              </a:rPr>
              <a:t> </a:t>
            </a:r>
            <a:endParaRPr kumimoji="1" lang="zh-CN" altLang="en-US" sz="3500" dirty="0">
              <a:solidFill>
                <a:schemeClr val="tx2"/>
              </a:solidFill>
              <a:latin typeface="黑体" panose="02010609060101010101" pitchFamily="49" charset="-122"/>
              <a:ea typeface="黑体" panose="02010609060101010101" pitchFamily="49" charset="-122"/>
            </a:endParaRPr>
          </a:p>
        </p:txBody>
      </p:sp>
      <p:sp>
        <p:nvSpPr>
          <p:cNvPr id="3" name="内容占位符 2"/>
          <p:cNvSpPr>
            <a:spLocks noGrp="1"/>
          </p:cNvSpPr>
          <p:nvPr>
            <p:ph idx="1"/>
          </p:nvPr>
        </p:nvSpPr>
        <p:spPr>
          <a:xfrm>
            <a:off x="347788" y="915566"/>
            <a:ext cx="8184652" cy="2267404"/>
          </a:xfrm>
        </p:spPr>
        <p:txBody>
          <a:bodyPr/>
          <a:lstStyle/>
          <a:p>
            <a:pPr algn="just">
              <a:lnSpc>
                <a:spcPct val="115000"/>
              </a:lnSpc>
              <a:spcBef>
                <a:spcPts val="1600"/>
              </a:spcBef>
              <a:buFont typeface="Wingdings" panose="05000000000000000000" pitchFamily="2" charset="2"/>
              <a:buChar char="Ø"/>
            </a:pPr>
            <a:r>
              <a:rPr lang="zh-CN" altLang="en-US" b="0" dirty="0" smtClean="0">
                <a:latin typeface="楷体" panose="02010609060101010101" pitchFamily="49" charset="-122"/>
                <a:ea typeface="楷体" panose="02010609060101010101" pitchFamily="49" charset="-122"/>
              </a:rPr>
              <a:t>本</a:t>
            </a:r>
            <a:r>
              <a:rPr lang="zh-CN" altLang="en-US" b="0" dirty="0">
                <a:latin typeface="楷体" panose="02010609060101010101" pitchFamily="49" charset="-122"/>
                <a:ea typeface="楷体" panose="02010609060101010101" pitchFamily="49" charset="-122"/>
              </a:rPr>
              <a:t>案例是根据教育科学出版社六年级上册第二单元“形状与结构”中的教学实践内容，开展对“桥梁大师养成记 ”项目学习案例（北京市西城区 育翔小学 武欣欣</a:t>
            </a:r>
            <a:r>
              <a:rPr lang="en-US" altLang="zh-CN" b="0" dirty="0">
                <a:latin typeface="楷体" panose="02010609060101010101" pitchFamily="49" charset="-122"/>
                <a:ea typeface="楷体" panose="02010609060101010101" pitchFamily="49" charset="-122"/>
              </a:rPr>
              <a:t> </a:t>
            </a:r>
            <a:r>
              <a:rPr lang="zh-CN" altLang="en-US" b="0" dirty="0">
                <a:latin typeface="楷体" panose="02010609060101010101" pitchFamily="49" charset="-122"/>
                <a:ea typeface="楷体" panose="02010609060101010101" pitchFamily="49" charset="-122"/>
              </a:rPr>
              <a:t>董燕</a:t>
            </a:r>
            <a:r>
              <a:rPr lang="zh-CN" altLang="en-US" b="0" dirty="0" smtClean="0">
                <a:latin typeface="楷体" panose="02010609060101010101" pitchFamily="49" charset="-122"/>
                <a:ea typeface="楷体" panose="02010609060101010101" pitchFamily="49" charset="-122"/>
              </a:rPr>
              <a:t>）。</a:t>
            </a:r>
            <a:endParaRPr lang="en-US" altLang="zh-CN" b="0" dirty="0" smtClean="0">
              <a:latin typeface="楷体" panose="02010609060101010101" pitchFamily="49" charset="-122"/>
              <a:ea typeface="楷体" panose="02010609060101010101" pitchFamily="49" charset="-122"/>
            </a:endParaRPr>
          </a:p>
          <a:p>
            <a:pPr algn="just">
              <a:lnSpc>
                <a:spcPct val="115000"/>
              </a:lnSpc>
              <a:spcBef>
                <a:spcPts val="1600"/>
              </a:spcBef>
              <a:buFont typeface="Arial" panose="020B0604020202020204" pitchFamily="34" charset="0"/>
              <a:buChar char="•"/>
            </a:pPr>
            <a:r>
              <a:rPr lang="zh-CN" altLang="en-US" b="0" dirty="0" smtClean="0">
                <a:latin typeface="楷体" panose="02010609060101010101" pitchFamily="49" charset="-122"/>
                <a:ea typeface="楷体" panose="02010609060101010101" pitchFamily="49" charset="-122"/>
              </a:rPr>
              <a:t>本项目学习过程分为六个步骤。</a:t>
            </a:r>
            <a:endParaRPr lang="en-US" altLang="zh-CN" b="0" dirty="0">
              <a:latin typeface="楷体" panose="02010609060101010101" pitchFamily="49" charset="-122"/>
              <a:ea typeface="楷体" panose="02010609060101010101" pitchFamily="49" charset="-122"/>
            </a:endParaRPr>
          </a:p>
          <a:p>
            <a:pPr algn="just">
              <a:lnSpc>
                <a:spcPct val="115000"/>
              </a:lnSpc>
              <a:spcBef>
                <a:spcPts val="1600"/>
              </a:spcBef>
              <a:buFont typeface="Wingdings" panose="05000000000000000000" pitchFamily="2" charset="2"/>
              <a:buChar char="Ø"/>
            </a:pPr>
            <a:endParaRPr lang="zh-CN" altLang="en-US" b="0" dirty="0">
              <a:latin typeface="楷体" panose="02010609060101010101" pitchFamily="49" charset="-122"/>
              <a:ea typeface="楷体" panose="02010609060101010101" pitchFamily="49" charset="-122"/>
            </a:endParaRPr>
          </a:p>
          <a:p>
            <a:pPr algn="just">
              <a:lnSpc>
                <a:spcPct val="115000"/>
              </a:lnSpc>
              <a:spcBef>
                <a:spcPts val="1600"/>
              </a:spcBef>
              <a:buFont typeface="Wingdings" panose="05000000000000000000" pitchFamily="2" charset="2"/>
              <a:buChar char="Ø"/>
            </a:pPr>
            <a:endParaRPr lang="zh-CN" altLang="en-US" b="0" dirty="0">
              <a:latin typeface="楷体" panose="02010609060101010101" pitchFamily="49" charset="-122"/>
              <a:ea typeface="楷体" panose="02010609060101010101" pitchFamily="49" charset="-122"/>
            </a:endParaRPr>
          </a:p>
          <a:p>
            <a:pPr algn="just">
              <a:lnSpc>
                <a:spcPct val="115000"/>
              </a:lnSpc>
              <a:spcBef>
                <a:spcPts val="1600"/>
              </a:spcBef>
              <a:buFont typeface="Wingdings" panose="05000000000000000000" pitchFamily="2" charset="2"/>
              <a:buChar char="Ø"/>
            </a:pPr>
            <a:endParaRPr lang="zh-CN" altLang="en-US" b="0" dirty="0">
              <a:latin typeface="楷体" panose="02010609060101010101" pitchFamily="49" charset="-122"/>
              <a:ea typeface="楷体" panose="02010609060101010101" pitchFamily="49" charset="-122"/>
            </a:endParaRPr>
          </a:p>
          <a:p>
            <a:pPr algn="just">
              <a:lnSpc>
                <a:spcPct val="115000"/>
              </a:lnSpc>
              <a:spcBef>
                <a:spcPts val="1600"/>
              </a:spcBef>
              <a:buFont typeface="Wingdings" panose="05000000000000000000" pitchFamily="2" charset="2"/>
              <a:buChar char="Ø"/>
            </a:pPr>
            <a:endParaRPr lang="zh-CN" altLang="en-US" b="0" dirty="0">
              <a:latin typeface="楷体" panose="02010609060101010101" pitchFamily="49" charset="-122"/>
              <a:ea typeface="楷体" panose="02010609060101010101" pitchFamily="49" charset="-122"/>
            </a:endParaRPr>
          </a:p>
          <a:p>
            <a:pPr algn="just">
              <a:lnSpc>
                <a:spcPct val="115000"/>
              </a:lnSpc>
              <a:spcBef>
                <a:spcPts val="1600"/>
              </a:spcBef>
              <a:buFont typeface="Wingdings" panose="05000000000000000000" pitchFamily="2" charset="2"/>
              <a:buChar char="Ø"/>
            </a:pPr>
            <a:endParaRPr kumimoji="1" lang="zh-CN" altLang="en-US" b="0" dirty="0">
              <a:latin typeface="楷体" panose="02010609060101010101" pitchFamily="49" charset="-122"/>
              <a:ea typeface="楷体" panose="02010609060101010101" pitchFamily="49" charset="-122"/>
            </a:endParaRPr>
          </a:p>
        </p:txBody>
      </p:sp>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52120" y="2427734"/>
            <a:ext cx="2664296" cy="2385433"/>
          </a:xfrm>
          <a:prstGeom prst="rect">
            <a:avLst/>
          </a:prstGeom>
        </p:spPr>
      </p:pic>
    </p:spTree>
    <p:extLst>
      <p:ext uri="{BB962C8B-B14F-4D97-AF65-F5344CB8AC3E}">
        <p14:creationId xmlns:p14="http://schemas.microsoft.com/office/powerpoint/2010/main" val="560221762"/>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a:solidFill>
                  <a:srgbClr val="FF0000"/>
                </a:solidFill>
                <a:latin typeface="黑体" panose="02010609060101010101" pitchFamily="49" charset="-122"/>
                <a:ea typeface="黑体" panose="02010609060101010101" pitchFamily="49" charset="-122"/>
              </a:rPr>
              <a:t>1.</a:t>
            </a:r>
            <a:r>
              <a:rPr kumimoji="1" lang="zh-CN" altLang="en-US" dirty="0">
                <a:solidFill>
                  <a:srgbClr val="FF0000"/>
                </a:solidFill>
                <a:latin typeface="黑体" panose="02010609060101010101" pitchFamily="49" charset="-122"/>
                <a:ea typeface="黑体" panose="02010609060101010101" pitchFamily="49" charset="-122"/>
              </a:rPr>
              <a:t>选择项目</a:t>
            </a:r>
            <a:r>
              <a:rPr kumimoji="1" lang="en-US" altLang="zh-CN" dirty="0">
                <a:solidFill>
                  <a:srgbClr val="FF0000"/>
                </a:solidFill>
                <a:latin typeface="黑体" panose="02010609060101010101" pitchFamily="49" charset="-122"/>
                <a:ea typeface="黑体" panose="02010609060101010101" pitchFamily="49" charset="-122"/>
              </a:rPr>
              <a:t>,</a:t>
            </a:r>
            <a:r>
              <a:rPr kumimoji="1" lang="zh-CN" altLang="en-US" dirty="0">
                <a:solidFill>
                  <a:srgbClr val="FF0000"/>
                </a:solidFill>
                <a:latin typeface="黑体" panose="02010609060101010101" pitchFamily="49" charset="-122"/>
                <a:ea typeface="黑体" panose="02010609060101010101" pitchFamily="49" charset="-122"/>
              </a:rPr>
              <a:t>设计驱动问题和导入情境 </a:t>
            </a:r>
          </a:p>
        </p:txBody>
      </p:sp>
      <p:sp>
        <p:nvSpPr>
          <p:cNvPr id="3" name="内容占位符 2"/>
          <p:cNvSpPr>
            <a:spLocks noGrp="1"/>
          </p:cNvSpPr>
          <p:nvPr>
            <p:ph idx="1"/>
          </p:nvPr>
        </p:nvSpPr>
        <p:spPr>
          <a:xfrm>
            <a:off x="395536" y="987574"/>
            <a:ext cx="8075612" cy="2286420"/>
          </a:xfrm>
        </p:spPr>
        <p:txBody>
          <a:bodyPr/>
          <a:lstStyle/>
          <a:p>
            <a:pPr algn="just">
              <a:lnSpc>
                <a:spcPct val="120000"/>
              </a:lnSpc>
              <a:spcBef>
                <a:spcPts val="1800"/>
              </a:spcBef>
              <a:buFont typeface="Wingdings" panose="05000000000000000000" pitchFamily="2" charset="2"/>
              <a:buChar char="Ø"/>
            </a:pPr>
            <a:r>
              <a:rPr lang="zh-CN" altLang="en-US" b="0" dirty="0" smtClean="0">
                <a:latin typeface="楷体" panose="02010609060101010101" pitchFamily="49" charset="-122"/>
                <a:ea typeface="楷体" panose="02010609060101010101" pitchFamily="49" charset="-122"/>
              </a:rPr>
              <a:t>教师采用视频和图</a:t>
            </a:r>
            <a:r>
              <a:rPr lang="zh-CN" altLang="en-US" b="0" dirty="0">
                <a:latin typeface="楷体" panose="02010609060101010101" pitchFamily="49" charset="-122"/>
                <a:ea typeface="楷体" panose="02010609060101010101" pitchFamily="49" charset="-122"/>
              </a:rPr>
              <a:t>片的形式呈现桥梁事故发生时的情景</a:t>
            </a:r>
            <a:r>
              <a:rPr lang="zh-CN" altLang="zh-CN" b="0" dirty="0">
                <a:latin typeface="楷体" panose="02010609060101010101" pitchFamily="49" charset="-122"/>
                <a:ea typeface="楷体" panose="02010609060101010101" pitchFamily="49" charset="-122"/>
              </a:rPr>
              <a:t>,</a:t>
            </a:r>
            <a:r>
              <a:rPr lang="zh-CN" altLang="en-US" b="0" dirty="0">
                <a:latin typeface="楷体" panose="02010609060101010101" pitchFamily="49" charset="-122"/>
                <a:ea typeface="楷体" panose="02010609060101010101" pitchFamily="49" charset="-122"/>
              </a:rPr>
              <a:t>给学生营造巨大的视觉冲击和深刻的情感体验</a:t>
            </a:r>
            <a:r>
              <a:rPr lang="zh-CN" altLang="zh-CN" b="0" dirty="0">
                <a:latin typeface="楷体" panose="02010609060101010101" pitchFamily="49" charset="-122"/>
                <a:ea typeface="楷体" panose="02010609060101010101" pitchFamily="49" charset="-122"/>
              </a:rPr>
              <a:t>,</a:t>
            </a:r>
            <a:r>
              <a:rPr lang="zh-CN" altLang="en-US" b="0" dirty="0">
                <a:latin typeface="楷体" panose="02010609060101010101" pitchFamily="49" charset="-122"/>
                <a:ea typeface="楷体" panose="02010609060101010101" pitchFamily="49" charset="-122"/>
              </a:rPr>
              <a:t>让学生从内心深处产生设计桥梁时要增加其承</a:t>
            </a:r>
            <a:r>
              <a:rPr lang="zh-CN" altLang="en-US" b="0" dirty="0" smtClean="0">
                <a:latin typeface="楷体" panose="02010609060101010101" pitchFamily="49" charset="-122"/>
                <a:ea typeface="楷体" panose="02010609060101010101" pitchFamily="49" charset="-122"/>
              </a:rPr>
              <a:t>重能力的想法</a:t>
            </a:r>
            <a:endParaRPr lang="en-US" altLang="zh-CN" b="0" dirty="0" smtClean="0">
              <a:latin typeface="楷体" panose="02010609060101010101" pitchFamily="49" charset="-122"/>
              <a:ea typeface="楷体" panose="02010609060101010101" pitchFamily="49" charset="-122"/>
            </a:endParaRPr>
          </a:p>
          <a:p>
            <a:pPr algn="just">
              <a:lnSpc>
                <a:spcPct val="120000"/>
              </a:lnSpc>
              <a:spcBef>
                <a:spcPts val="1800"/>
              </a:spcBef>
              <a:buFont typeface="Wingdings" panose="05000000000000000000" pitchFamily="2" charset="2"/>
              <a:buChar char="Ø"/>
            </a:pPr>
            <a:r>
              <a:rPr lang="zh-CN" altLang="en-US" b="0" dirty="0" smtClean="0">
                <a:latin typeface="楷体" panose="02010609060101010101" pitchFamily="49" charset="-122"/>
                <a:ea typeface="楷体" panose="02010609060101010101" pitchFamily="49" charset="-122"/>
              </a:rPr>
              <a:t>根据情景，引导学生提出问题</a:t>
            </a:r>
            <a:r>
              <a:rPr lang="zh-CN" altLang="en-US" b="0" dirty="0">
                <a:latin typeface="楷体" panose="02010609060101010101" pitchFamily="49" charset="-122"/>
                <a:ea typeface="楷体" panose="02010609060101010101" pitchFamily="49" charset="-122"/>
              </a:rPr>
              <a:t>。 </a:t>
            </a:r>
          </a:p>
          <a:p>
            <a:pPr algn="just">
              <a:lnSpc>
                <a:spcPct val="120000"/>
              </a:lnSpc>
              <a:spcBef>
                <a:spcPts val="1800"/>
              </a:spcBef>
              <a:buFont typeface="Wingdings" panose="05000000000000000000" pitchFamily="2" charset="2"/>
              <a:buChar char="Ø"/>
            </a:pPr>
            <a:endParaRPr kumimoji="1" lang="zh-CN" altLang="en-US" b="0" dirty="0">
              <a:latin typeface="楷体" panose="02010609060101010101" pitchFamily="49" charset="-122"/>
              <a:ea typeface="楷体" panose="02010609060101010101" pitchFamily="49" charset="-122"/>
            </a:endParaRPr>
          </a:p>
        </p:txBody>
      </p:sp>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36096" y="2617947"/>
            <a:ext cx="2638812" cy="2199010"/>
          </a:xfrm>
          <a:prstGeom prst="rect">
            <a:avLst/>
          </a:prstGeom>
        </p:spPr>
      </p:pic>
    </p:spTree>
    <p:extLst>
      <p:ext uri="{BB962C8B-B14F-4D97-AF65-F5344CB8AC3E}">
        <p14:creationId xmlns:p14="http://schemas.microsoft.com/office/powerpoint/2010/main" val="4129502006"/>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a:solidFill>
                  <a:srgbClr val="FF0000"/>
                </a:solidFill>
                <a:latin typeface="黑体" panose="02010609060101010101" pitchFamily="49" charset="-122"/>
                <a:ea typeface="黑体" panose="02010609060101010101" pitchFamily="49" charset="-122"/>
              </a:rPr>
              <a:t>2. </a:t>
            </a:r>
            <a:r>
              <a:rPr kumimoji="1" lang="zh-CN" altLang="en-US" dirty="0">
                <a:solidFill>
                  <a:srgbClr val="FF0000"/>
                </a:solidFill>
                <a:latin typeface="黑体" panose="02010609060101010101" pitchFamily="49" charset="-122"/>
                <a:ea typeface="黑体" panose="02010609060101010101" pitchFamily="49" charset="-122"/>
              </a:rPr>
              <a:t>分组</a:t>
            </a:r>
            <a:r>
              <a:rPr kumimoji="1" lang="zh-CN" altLang="zh-CN" dirty="0">
                <a:solidFill>
                  <a:srgbClr val="FF0000"/>
                </a:solidFill>
                <a:latin typeface="黑体" panose="02010609060101010101" pitchFamily="49" charset="-122"/>
                <a:ea typeface="黑体" panose="02010609060101010101" pitchFamily="49" charset="-122"/>
              </a:rPr>
              <a:t>,</a:t>
            </a:r>
            <a:r>
              <a:rPr kumimoji="1" lang="zh-CN" altLang="en-US" dirty="0">
                <a:solidFill>
                  <a:srgbClr val="FF0000"/>
                </a:solidFill>
                <a:latin typeface="黑体" panose="02010609060101010101" pitchFamily="49" charset="-122"/>
                <a:ea typeface="黑体" panose="02010609060101010101" pitchFamily="49" charset="-122"/>
              </a:rPr>
              <a:t>制订计划和小组分工 </a:t>
            </a:r>
          </a:p>
        </p:txBody>
      </p:sp>
      <p:sp>
        <p:nvSpPr>
          <p:cNvPr id="3" name="内容占位符 2"/>
          <p:cNvSpPr>
            <a:spLocks noGrp="1"/>
          </p:cNvSpPr>
          <p:nvPr>
            <p:ph idx="1"/>
          </p:nvPr>
        </p:nvSpPr>
        <p:spPr>
          <a:xfrm>
            <a:off x="395536" y="861394"/>
            <a:ext cx="8075612" cy="2574452"/>
          </a:xfrm>
        </p:spPr>
        <p:txBody>
          <a:bodyPr/>
          <a:lstStyle/>
          <a:p>
            <a:pPr algn="just">
              <a:lnSpc>
                <a:spcPct val="120000"/>
              </a:lnSpc>
              <a:spcBef>
                <a:spcPts val="1800"/>
              </a:spcBef>
              <a:buFont typeface="Wingdings" panose="05000000000000000000" pitchFamily="2" charset="2"/>
              <a:buChar char="Ø"/>
            </a:pPr>
            <a:r>
              <a:rPr lang="zh-CN" altLang="en-US" b="0" dirty="0" smtClean="0">
                <a:latin typeface="楷体" panose="02010609060101010101" pitchFamily="49" charset="-122"/>
                <a:ea typeface="楷体" panose="02010609060101010101" pitchFamily="49" charset="-122"/>
              </a:rPr>
              <a:t>团队利用思维导图记录小组计划和人员分工</a:t>
            </a:r>
            <a:r>
              <a:rPr lang="zh-CN" altLang="zh-CN" b="0" dirty="0">
                <a:latin typeface="楷体" panose="02010609060101010101" pitchFamily="49" charset="-122"/>
                <a:ea typeface="楷体" panose="02010609060101010101" pitchFamily="49" charset="-122"/>
              </a:rPr>
              <a:t>,</a:t>
            </a:r>
            <a:r>
              <a:rPr lang="zh-CN" altLang="en-US" b="0" dirty="0" smtClean="0">
                <a:latin typeface="楷体" panose="02010609060101010101" pitchFamily="49" charset="-122"/>
                <a:ea typeface="楷体" panose="02010609060101010101" pitchFamily="49" charset="-122"/>
              </a:rPr>
              <a:t>利用印象笔记进行随时随地的信息记录和梳理</a:t>
            </a:r>
            <a:r>
              <a:rPr lang="zh-CN" altLang="zh-CN" b="0" dirty="0">
                <a:latin typeface="楷体" panose="02010609060101010101" pitchFamily="49" charset="-122"/>
                <a:ea typeface="楷体" panose="02010609060101010101" pitchFamily="49" charset="-122"/>
              </a:rPr>
              <a:t>,</a:t>
            </a:r>
            <a:r>
              <a:rPr lang="zh-CN" altLang="en-US" b="0" dirty="0" smtClean="0">
                <a:latin typeface="楷体" panose="02010609060101010101" pitchFamily="49" charset="-122"/>
                <a:ea typeface="楷体" panose="02010609060101010101" pitchFamily="49" charset="-122"/>
              </a:rPr>
              <a:t>利用微</a:t>
            </a:r>
            <a:r>
              <a:rPr lang="zh-CN" altLang="en-US" b="0" dirty="0">
                <a:latin typeface="楷体" panose="02010609060101010101" pitchFamily="49" charset="-122"/>
                <a:ea typeface="楷体" panose="02010609060101010101" pitchFamily="49" charset="-122"/>
              </a:rPr>
              <a:t>信、邮件、论坛来进行实时</a:t>
            </a:r>
            <a:r>
              <a:rPr lang="zh-CN" altLang="en-US" b="0" dirty="0" smtClean="0">
                <a:latin typeface="楷体" panose="02010609060101010101" pitchFamily="49" charset="-122"/>
                <a:ea typeface="楷体" panose="02010609060101010101" pitchFamily="49" charset="-122"/>
              </a:rPr>
              <a:t>的交流。</a:t>
            </a:r>
            <a:endParaRPr lang="en-US" altLang="zh-CN" b="0" dirty="0">
              <a:latin typeface="楷体" panose="02010609060101010101" pitchFamily="49" charset="-122"/>
              <a:ea typeface="楷体" panose="02010609060101010101" pitchFamily="49" charset="-122"/>
            </a:endParaRPr>
          </a:p>
          <a:p>
            <a:pPr algn="just">
              <a:lnSpc>
                <a:spcPct val="120000"/>
              </a:lnSpc>
              <a:spcBef>
                <a:spcPts val="1800"/>
              </a:spcBef>
              <a:buFont typeface="Wingdings" panose="05000000000000000000" pitchFamily="2" charset="2"/>
              <a:buChar char="Ø"/>
            </a:pPr>
            <a:r>
              <a:rPr lang="zh-CN" altLang="en-US" b="0" dirty="0" smtClean="0">
                <a:latin typeface="楷体" panose="02010609060101010101" pitchFamily="49" charset="-122"/>
                <a:ea typeface="楷体" panose="02010609060101010101" pitchFamily="49" charset="-122"/>
              </a:rPr>
              <a:t>利用科研在线团队合作文档库平台分享团队的文档来了解团队计划</a:t>
            </a:r>
            <a:r>
              <a:rPr lang="zh-CN" altLang="en-US" b="0" dirty="0">
                <a:latin typeface="楷体" panose="02010609060101010101" pitchFamily="49" charset="-122"/>
                <a:ea typeface="楷体" panose="02010609060101010101" pitchFamily="49" charset="-122"/>
              </a:rPr>
              <a:t>的最新动态</a:t>
            </a:r>
            <a:r>
              <a:rPr lang="zh-CN" altLang="en-US" b="0" dirty="0" smtClean="0">
                <a:latin typeface="楷体" panose="02010609060101010101" pitchFamily="49" charset="-122"/>
                <a:ea typeface="楷体" panose="02010609060101010101" pitchFamily="49" charset="-122"/>
              </a:rPr>
              <a:t>。</a:t>
            </a:r>
            <a:endParaRPr lang="en-US" altLang="zh-CN" b="0" dirty="0" smtClean="0">
              <a:latin typeface="楷体" panose="02010609060101010101" pitchFamily="49" charset="-122"/>
              <a:ea typeface="楷体" panose="02010609060101010101" pitchFamily="49" charset="-122"/>
            </a:endParaRPr>
          </a:p>
          <a:p>
            <a:pPr algn="just">
              <a:lnSpc>
                <a:spcPct val="120000"/>
              </a:lnSpc>
              <a:spcBef>
                <a:spcPts val="1800"/>
              </a:spcBef>
              <a:buFont typeface="Wingdings" panose="05000000000000000000" pitchFamily="2" charset="2"/>
              <a:buChar char="Ø"/>
            </a:pPr>
            <a:endParaRPr lang="en-US" altLang="zh-CN" b="0" dirty="0">
              <a:latin typeface="楷体" panose="02010609060101010101" pitchFamily="49" charset="-122"/>
              <a:ea typeface="楷体" panose="02010609060101010101" pitchFamily="49" charset="-122"/>
            </a:endParaRPr>
          </a:p>
          <a:p>
            <a:pPr algn="just">
              <a:lnSpc>
                <a:spcPct val="120000"/>
              </a:lnSpc>
              <a:spcBef>
                <a:spcPts val="1800"/>
              </a:spcBef>
              <a:buFont typeface="Wingdings" panose="05000000000000000000" pitchFamily="2" charset="2"/>
              <a:buChar char="Ø"/>
            </a:pPr>
            <a:endParaRPr kumimoji="1" lang="zh-CN" altLang="en-US" b="0" dirty="0">
              <a:latin typeface="楷体" panose="02010609060101010101" pitchFamily="49" charset="-122"/>
              <a:ea typeface="楷体" panose="02010609060101010101" pitchFamily="49" charset="-122"/>
            </a:endParaRPr>
          </a:p>
        </p:txBody>
      </p:sp>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9107560">
            <a:off x="5309760" y="2640522"/>
            <a:ext cx="2433308" cy="2433308"/>
          </a:xfrm>
          <a:prstGeom prst="rect">
            <a:avLst/>
          </a:prstGeom>
        </p:spPr>
      </p:pic>
    </p:spTree>
    <p:extLst>
      <p:ext uri="{BB962C8B-B14F-4D97-AF65-F5344CB8AC3E}">
        <p14:creationId xmlns:p14="http://schemas.microsoft.com/office/powerpoint/2010/main" val="2327636217"/>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27584" y="87475"/>
            <a:ext cx="7351632" cy="434833"/>
          </a:xfrm>
        </p:spPr>
        <p:txBody>
          <a:bodyPr/>
          <a:lstStyle/>
          <a:p>
            <a:r>
              <a:rPr kumimoji="1" lang="zh-CN" altLang="en-US" sz="3600" dirty="0">
                <a:latin typeface="黑体" panose="02010609060101010101" pitchFamily="49" charset="-122"/>
                <a:ea typeface="黑体" panose="02010609060101010101" pitchFamily="49" charset="-122"/>
              </a:rPr>
              <a:t>面向</a:t>
            </a:r>
            <a:r>
              <a:rPr kumimoji="1" lang="en-US" altLang="zh-CN" sz="3600" dirty="0">
                <a:latin typeface="黑体" panose="02010609060101010101" pitchFamily="49" charset="-122"/>
                <a:ea typeface="黑体" panose="02010609060101010101" pitchFamily="49" charset="-122"/>
              </a:rPr>
              <a:t>21</a:t>
            </a:r>
            <a:r>
              <a:rPr kumimoji="1" lang="zh-CN" altLang="en-US" sz="3600" dirty="0">
                <a:latin typeface="黑体" panose="02010609060101010101" pitchFamily="49" charset="-122"/>
                <a:ea typeface="黑体" panose="02010609060101010101" pitchFamily="49" charset="-122"/>
              </a:rPr>
              <a:t>世纪的学习者具备的能力</a:t>
            </a:r>
          </a:p>
        </p:txBody>
      </p:sp>
      <p:sp>
        <p:nvSpPr>
          <p:cNvPr id="3" name="内容占位符 2"/>
          <p:cNvSpPr>
            <a:spLocks noGrp="1"/>
          </p:cNvSpPr>
          <p:nvPr>
            <p:ph idx="1"/>
          </p:nvPr>
        </p:nvSpPr>
        <p:spPr>
          <a:xfrm>
            <a:off x="611560" y="851674"/>
            <a:ext cx="8064896" cy="3676710"/>
          </a:xfrm>
        </p:spPr>
        <p:txBody>
          <a:bodyPr>
            <a:normAutofit fontScale="92500" lnSpcReduction="10000"/>
          </a:bodyPr>
          <a:lstStyle/>
          <a:p>
            <a:pPr marL="0" indent="0" algn="just">
              <a:lnSpc>
                <a:spcPct val="140000"/>
              </a:lnSpc>
              <a:buNone/>
            </a:pPr>
            <a:r>
              <a:rPr lang="zh-CN" altLang="en-US" b="0" dirty="0">
                <a:latin typeface="楷体" panose="02010609060101010101" pitchFamily="49" charset="-122"/>
                <a:ea typeface="楷体" panose="02010609060101010101" pitchFamily="49" charset="-122"/>
              </a:rPr>
              <a:t>美国</a:t>
            </a:r>
            <a:r>
              <a:rPr lang="en-US" altLang="zh-CN" b="0" dirty="0">
                <a:latin typeface="楷体" panose="02010609060101010101" pitchFamily="49" charset="-122"/>
                <a:ea typeface="楷体" panose="02010609060101010101" pitchFamily="49" charset="-122"/>
              </a:rPr>
              <a:t>21</a:t>
            </a:r>
            <a:r>
              <a:rPr lang="zh-CN" altLang="en-US" b="0" dirty="0">
                <a:latin typeface="楷体" panose="02010609060101010101" pitchFamily="49" charset="-122"/>
                <a:ea typeface="楷体" panose="02010609060101010101" pitchFamily="49" charset="-122"/>
              </a:rPr>
              <a:t>世纪学习合作组织认为，学生要进入</a:t>
            </a:r>
            <a:r>
              <a:rPr lang="en-US" altLang="zh-CN" b="0" dirty="0">
                <a:latin typeface="楷体" panose="02010609060101010101" pitchFamily="49" charset="-122"/>
                <a:ea typeface="楷体" panose="02010609060101010101" pitchFamily="49" charset="-122"/>
              </a:rPr>
              <a:t>21</a:t>
            </a:r>
            <a:r>
              <a:rPr lang="zh-CN" altLang="en-US" b="0" dirty="0">
                <a:latin typeface="楷体" panose="02010609060101010101" pitchFamily="49" charset="-122"/>
                <a:ea typeface="楷体" panose="02010609060101010101" pitchFamily="49" charset="-122"/>
              </a:rPr>
              <a:t>世纪的劳动力市场，必须掌握最必要、最关键的能力</a:t>
            </a:r>
            <a:r>
              <a:rPr lang="zh-CN" altLang="en-US" b="0" dirty="0" smtClean="0">
                <a:latin typeface="楷体" panose="02010609060101010101" pitchFamily="49" charset="-122"/>
                <a:ea typeface="楷体" panose="02010609060101010101" pitchFamily="49" charset="-122"/>
              </a:rPr>
              <a:t>。</a:t>
            </a:r>
            <a:endParaRPr lang="en-US" altLang="zh-CN" b="0" dirty="0" smtClean="0">
              <a:latin typeface="楷体" panose="02010609060101010101" pitchFamily="49" charset="-122"/>
              <a:ea typeface="楷体" panose="02010609060101010101" pitchFamily="49" charset="-122"/>
            </a:endParaRPr>
          </a:p>
          <a:p>
            <a:pPr algn="just">
              <a:lnSpc>
                <a:spcPct val="140000"/>
              </a:lnSpc>
            </a:pPr>
            <a:r>
              <a:rPr lang="zh-CN" altLang="en-US" b="0" dirty="0" smtClean="0">
                <a:latin typeface="楷体" panose="02010609060101010101" pitchFamily="49" charset="-122"/>
                <a:ea typeface="楷体" panose="02010609060101010101" pitchFamily="49" charset="-122"/>
              </a:rPr>
              <a:t>强调培养学生学习与创</a:t>
            </a:r>
            <a:r>
              <a:rPr lang="zh-CN" altLang="en-US" b="0" dirty="0">
                <a:latin typeface="楷体" panose="02010609060101010101" pitchFamily="49" charset="-122"/>
                <a:ea typeface="楷体" panose="02010609060101010101" pitchFamily="49" charset="-122"/>
              </a:rPr>
              <a:t>新技能即</a:t>
            </a:r>
            <a:r>
              <a:rPr lang="en-US" altLang="zh-CN" b="0" dirty="0" smtClean="0">
                <a:latin typeface="楷体" panose="02010609060101010101" pitchFamily="49" charset="-122"/>
                <a:ea typeface="楷体" panose="02010609060101010101" pitchFamily="49" charset="-122"/>
              </a:rPr>
              <a:t>4C</a:t>
            </a:r>
            <a:r>
              <a:rPr lang="zh-CN" altLang="en-US" b="0" dirty="0" smtClean="0">
                <a:latin typeface="楷体" panose="02010609060101010101" pitchFamily="49" charset="-122"/>
                <a:ea typeface="楷体" panose="02010609060101010101" pitchFamily="49" charset="-122"/>
              </a:rPr>
              <a:t>能力：</a:t>
            </a:r>
            <a:endParaRPr lang="en-US" altLang="zh-CN" b="0" dirty="0" smtClean="0">
              <a:latin typeface="楷体" panose="02010609060101010101" pitchFamily="49" charset="-122"/>
              <a:ea typeface="楷体" panose="02010609060101010101" pitchFamily="49" charset="-122"/>
            </a:endParaRPr>
          </a:p>
          <a:p>
            <a:pPr algn="just">
              <a:lnSpc>
                <a:spcPct val="140000"/>
              </a:lnSpc>
              <a:buFont typeface="Wingdings" charset="2"/>
              <a:buChar char="Ø"/>
            </a:pPr>
            <a:r>
              <a:rPr lang="zh-CN" altLang="en-US" dirty="0" smtClean="0">
                <a:latin typeface="楷体" panose="02010609060101010101" pitchFamily="49" charset="-122"/>
                <a:ea typeface="楷体" panose="02010609060101010101" pitchFamily="49" charset="-122"/>
              </a:rPr>
              <a:t>批判性思维和问题解决能力、</a:t>
            </a:r>
            <a:endParaRPr lang="en-US" altLang="zh-CN" dirty="0" smtClean="0">
              <a:latin typeface="楷体" panose="02010609060101010101" pitchFamily="49" charset="-122"/>
              <a:ea typeface="楷体" panose="02010609060101010101" pitchFamily="49" charset="-122"/>
            </a:endParaRPr>
          </a:p>
          <a:p>
            <a:pPr algn="just">
              <a:lnSpc>
                <a:spcPct val="140000"/>
              </a:lnSpc>
              <a:buFont typeface="Wingdings" charset="2"/>
              <a:buChar char="Ø"/>
            </a:pPr>
            <a:r>
              <a:rPr lang="zh-CN" altLang="en-US" dirty="0" smtClean="0">
                <a:latin typeface="楷体" panose="02010609060101010101" pitchFamily="49" charset="-122"/>
                <a:ea typeface="楷体" panose="02010609060101010101" pitchFamily="49" charset="-122"/>
              </a:rPr>
              <a:t>沟通能力</a:t>
            </a:r>
            <a:endParaRPr lang="en-US" altLang="zh-CN" dirty="0" smtClean="0">
              <a:latin typeface="楷体" panose="02010609060101010101" pitchFamily="49" charset="-122"/>
              <a:ea typeface="楷体" panose="02010609060101010101" pitchFamily="49" charset="-122"/>
            </a:endParaRPr>
          </a:p>
          <a:p>
            <a:pPr algn="just">
              <a:lnSpc>
                <a:spcPct val="140000"/>
              </a:lnSpc>
              <a:buFont typeface="Wingdings" charset="2"/>
              <a:buChar char="Ø"/>
            </a:pPr>
            <a:r>
              <a:rPr lang="zh-CN" altLang="en-US" dirty="0" smtClean="0">
                <a:latin typeface="楷体" panose="02010609060101010101" pitchFamily="49" charset="-122"/>
                <a:ea typeface="楷体" panose="02010609060101010101" pitchFamily="49" charset="-122"/>
              </a:rPr>
              <a:t>协作能力、</a:t>
            </a:r>
            <a:endParaRPr lang="en-US" altLang="zh-CN" dirty="0" smtClean="0">
              <a:latin typeface="楷体" panose="02010609060101010101" pitchFamily="49" charset="-122"/>
              <a:ea typeface="楷体" panose="02010609060101010101" pitchFamily="49" charset="-122"/>
            </a:endParaRPr>
          </a:p>
          <a:p>
            <a:pPr algn="just">
              <a:lnSpc>
                <a:spcPct val="140000"/>
              </a:lnSpc>
              <a:buFont typeface="Wingdings" charset="2"/>
              <a:buChar char="Ø"/>
            </a:pPr>
            <a:r>
              <a:rPr lang="zh-CN" altLang="en-US" dirty="0" smtClean="0">
                <a:latin typeface="楷体" panose="02010609060101010101" pitchFamily="49" charset="-122"/>
                <a:ea typeface="楷体" panose="02010609060101010101" pitchFamily="49" charset="-122"/>
              </a:rPr>
              <a:t>创造力和创新能力（</a:t>
            </a:r>
            <a:r>
              <a:rPr lang="en-US" altLang="zh-CN" dirty="0" smtClean="0">
                <a:latin typeface="楷体" panose="02010609060101010101" pitchFamily="49" charset="-122"/>
                <a:ea typeface="楷体" panose="02010609060101010101" pitchFamily="49" charset="-122"/>
              </a:rPr>
              <a:t>P21</a:t>
            </a:r>
            <a:r>
              <a:rPr lang="zh-CN" altLang="en-US" dirty="0" smtClean="0">
                <a:latin typeface="楷体" panose="02010609060101010101" pitchFamily="49" charset="-122"/>
                <a:ea typeface="楷体" panose="02010609060101010101" pitchFamily="49" charset="-122"/>
              </a:rPr>
              <a:t>，</a:t>
            </a:r>
            <a:r>
              <a:rPr lang="en-US" altLang="zh-CN" dirty="0" smtClean="0">
                <a:latin typeface="楷体" panose="02010609060101010101" pitchFamily="49" charset="-122"/>
                <a:ea typeface="楷体" panose="02010609060101010101" pitchFamily="49" charset="-122"/>
              </a:rPr>
              <a:t>2009</a:t>
            </a:r>
            <a:r>
              <a:rPr lang="zh-CN" altLang="en-US" dirty="0" smtClean="0">
                <a:latin typeface="楷体" panose="02010609060101010101" pitchFamily="49" charset="-122"/>
                <a:ea typeface="楷体" panose="02010609060101010101" pitchFamily="49" charset="-122"/>
              </a:rPr>
              <a:t>）</a:t>
            </a:r>
            <a:endParaRPr lang="en-US" altLang="zh-CN" dirty="0" smtClean="0">
              <a:latin typeface="楷体" panose="02010609060101010101" pitchFamily="49" charset="-122"/>
              <a:ea typeface="楷体" panose="02010609060101010101" pitchFamily="49" charset="-122"/>
            </a:endParaRPr>
          </a:p>
        </p:txBody>
      </p:sp>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6228184" y="1779662"/>
            <a:ext cx="1861983" cy="3018989"/>
          </a:xfrm>
          <a:prstGeom prst="rect">
            <a:avLst/>
          </a:prstGeom>
        </p:spPr>
      </p:pic>
    </p:spTree>
    <p:extLst>
      <p:ext uri="{BB962C8B-B14F-4D97-AF65-F5344CB8AC3E}">
        <p14:creationId xmlns:p14="http://schemas.microsoft.com/office/powerpoint/2010/main" val="3884724327"/>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a:solidFill>
                  <a:srgbClr val="FF0000"/>
                </a:solidFill>
                <a:latin typeface="黑体" panose="02010609060101010101" pitchFamily="49" charset="-122"/>
                <a:ea typeface="黑体" panose="02010609060101010101" pitchFamily="49" charset="-122"/>
              </a:rPr>
              <a:t>3. </a:t>
            </a:r>
            <a:r>
              <a:rPr kumimoji="1" lang="zh-CN" altLang="en-US" dirty="0">
                <a:solidFill>
                  <a:srgbClr val="FF0000"/>
                </a:solidFill>
                <a:latin typeface="黑体" panose="02010609060101010101" pitchFamily="49" charset="-122"/>
                <a:ea typeface="黑体" panose="02010609060101010101" pitchFamily="49" charset="-122"/>
              </a:rPr>
              <a:t>活动探究 </a:t>
            </a:r>
          </a:p>
        </p:txBody>
      </p:sp>
      <p:sp>
        <p:nvSpPr>
          <p:cNvPr id="3" name="内容占位符 2"/>
          <p:cNvSpPr>
            <a:spLocks noGrp="1"/>
          </p:cNvSpPr>
          <p:nvPr>
            <p:ph idx="1"/>
          </p:nvPr>
        </p:nvSpPr>
        <p:spPr>
          <a:xfrm>
            <a:off x="311623" y="987574"/>
            <a:ext cx="8231829" cy="3078507"/>
          </a:xfrm>
        </p:spPr>
        <p:txBody>
          <a:bodyPr/>
          <a:lstStyle/>
          <a:p>
            <a:pPr algn="just">
              <a:lnSpc>
                <a:spcPct val="118000"/>
              </a:lnSpc>
              <a:spcBef>
                <a:spcPts val="1200"/>
              </a:spcBef>
              <a:buFont typeface="Wingdings" panose="05000000000000000000" pitchFamily="2" charset="2"/>
              <a:buChar char="Ø"/>
            </a:pPr>
            <a:r>
              <a:rPr lang="zh-CN" altLang="en-US" sz="2300" b="0" dirty="0" smtClean="0">
                <a:latin typeface="楷体" panose="02010609060101010101" pitchFamily="49" charset="-122"/>
                <a:ea typeface="楷体" panose="02010609060101010101" pitchFamily="49" charset="-122"/>
              </a:rPr>
              <a:t>利用网络资源搜索桥</a:t>
            </a:r>
            <a:r>
              <a:rPr lang="zh-CN" altLang="en-US" sz="2300" b="0" dirty="0">
                <a:latin typeface="楷体" panose="02010609060101010101" pitchFamily="49" charset="-122"/>
                <a:ea typeface="楷体" panose="02010609060101010101" pitchFamily="49" charset="-122"/>
              </a:rPr>
              <a:t>梁的资料</a:t>
            </a:r>
            <a:r>
              <a:rPr lang="zh-CN" altLang="zh-CN" sz="2300" b="0" dirty="0">
                <a:latin typeface="楷体" panose="02010609060101010101" pitchFamily="49" charset="-122"/>
                <a:ea typeface="楷体" panose="02010609060101010101" pitchFamily="49" charset="-122"/>
              </a:rPr>
              <a:t>,</a:t>
            </a:r>
            <a:r>
              <a:rPr lang="zh-CN" altLang="en-US" sz="2300" b="0" dirty="0">
                <a:latin typeface="楷体" panose="02010609060101010101" pitchFamily="49" charset="-122"/>
                <a:ea typeface="楷体" panose="02010609060101010101" pitchFamily="49" charset="-122"/>
              </a:rPr>
              <a:t>了解了赵州桥、 南京长江大桥及旧金山金门大桥等桥</a:t>
            </a:r>
            <a:r>
              <a:rPr lang="zh-CN" altLang="en-US" sz="2300" b="0" dirty="0" smtClean="0">
                <a:latin typeface="楷体" panose="02010609060101010101" pitchFamily="49" charset="-122"/>
                <a:ea typeface="楷体" panose="02010609060101010101" pitchFamily="49" charset="-122"/>
              </a:rPr>
              <a:t>梁的结构设计原理及其优势。</a:t>
            </a:r>
            <a:endParaRPr lang="en-US" altLang="zh-CN" sz="2300" b="0" dirty="0" smtClean="0">
              <a:latin typeface="楷体" panose="02010609060101010101" pitchFamily="49" charset="-122"/>
              <a:ea typeface="楷体" panose="02010609060101010101" pitchFamily="49" charset="-122"/>
            </a:endParaRPr>
          </a:p>
          <a:p>
            <a:pPr algn="just">
              <a:lnSpc>
                <a:spcPct val="118000"/>
              </a:lnSpc>
              <a:spcBef>
                <a:spcPts val="1200"/>
              </a:spcBef>
              <a:buFont typeface="Wingdings" panose="05000000000000000000" pitchFamily="2" charset="2"/>
              <a:buChar char="Ø"/>
            </a:pPr>
            <a:r>
              <a:rPr lang="zh-CN" altLang="en-US" sz="2300" b="0" dirty="0" smtClean="0">
                <a:latin typeface="楷体" panose="02010609060101010101" pitchFamily="49" charset="-122"/>
                <a:ea typeface="楷体" panose="02010609060101010101" pitchFamily="49" charset="-122"/>
              </a:rPr>
              <a:t>利用思维导图梳理知识点并做好记录。</a:t>
            </a:r>
            <a:endParaRPr lang="en-US" altLang="zh-CN" sz="2300" b="0" dirty="0">
              <a:latin typeface="楷体" panose="02010609060101010101" pitchFamily="49" charset="-122"/>
              <a:ea typeface="楷体" panose="02010609060101010101" pitchFamily="49" charset="-122"/>
            </a:endParaRPr>
          </a:p>
          <a:p>
            <a:pPr algn="just">
              <a:lnSpc>
                <a:spcPct val="118000"/>
              </a:lnSpc>
              <a:spcBef>
                <a:spcPts val="1200"/>
              </a:spcBef>
              <a:buFont typeface="Wingdings" panose="05000000000000000000" pitchFamily="2" charset="2"/>
              <a:buChar char="Ø"/>
            </a:pPr>
            <a:r>
              <a:rPr lang="zh-CN" altLang="en-US" sz="2300" b="0" dirty="0" smtClean="0">
                <a:latin typeface="楷体" panose="02010609060101010101" pitchFamily="49" charset="-122"/>
                <a:ea typeface="楷体" panose="02010609060101010101" pitchFamily="49" charset="-122"/>
              </a:rPr>
              <a:t>教师还分享了一个桥</a:t>
            </a:r>
            <a:r>
              <a:rPr lang="zh-CN" altLang="en-US" sz="2300" b="0" dirty="0">
                <a:latin typeface="楷体" panose="02010609060101010101" pitchFamily="49" charset="-122"/>
                <a:ea typeface="楷体" panose="02010609060101010101" pitchFamily="49" charset="-122"/>
              </a:rPr>
              <a:t>梁搭建的游戏</a:t>
            </a:r>
            <a:r>
              <a:rPr lang="zh-CN" altLang="zh-CN" sz="2300" b="0" dirty="0">
                <a:latin typeface="楷体" panose="02010609060101010101" pitchFamily="49" charset="-122"/>
                <a:ea typeface="楷体" panose="02010609060101010101" pitchFamily="49" charset="-122"/>
              </a:rPr>
              <a:t>，</a:t>
            </a:r>
            <a:r>
              <a:rPr lang="zh-CN" altLang="en-US" sz="2300" b="0" dirty="0">
                <a:latin typeface="楷体" panose="02010609060101010101" pitchFamily="49" charset="-122"/>
                <a:ea typeface="楷体" panose="02010609060101010101" pitchFamily="49" charset="-122"/>
              </a:rPr>
              <a:t>利用基于游戏的学习方式让学生亲身体会桥梁的搭建以及搭建过程中注意的结构、 用料等事项。 </a:t>
            </a:r>
          </a:p>
          <a:p>
            <a:pPr algn="just">
              <a:lnSpc>
                <a:spcPct val="118000"/>
              </a:lnSpc>
              <a:spcBef>
                <a:spcPts val="1200"/>
              </a:spcBef>
              <a:buFont typeface="Wingdings" panose="05000000000000000000" pitchFamily="2" charset="2"/>
              <a:buChar char="Ø"/>
            </a:pPr>
            <a:endParaRPr kumimoji="1" lang="zh-CN" altLang="en-US" sz="2300" b="0" dirty="0">
              <a:latin typeface="楷体" panose="02010609060101010101" pitchFamily="49" charset="-122"/>
              <a:ea typeface="楷体" panose="02010609060101010101" pitchFamily="49" charset="-122"/>
            </a:endParaRPr>
          </a:p>
        </p:txBody>
      </p:sp>
    </p:spTree>
    <p:extLst>
      <p:ext uri="{BB962C8B-B14F-4D97-AF65-F5344CB8AC3E}">
        <p14:creationId xmlns:p14="http://schemas.microsoft.com/office/powerpoint/2010/main" val="1203293069"/>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a:solidFill>
                  <a:srgbClr val="FF0000"/>
                </a:solidFill>
                <a:latin typeface="黑体" panose="02010609060101010101" pitchFamily="49" charset="-122"/>
                <a:ea typeface="黑体" panose="02010609060101010101" pitchFamily="49" charset="-122"/>
              </a:rPr>
              <a:t>4. </a:t>
            </a:r>
            <a:r>
              <a:rPr kumimoji="1" lang="zh-CN" altLang="en-US" dirty="0">
                <a:solidFill>
                  <a:srgbClr val="FF0000"/>
                </a:solidFill>
                <a:latin typeface="黑体" panose="02010609060101010101" pitchFamily="49" charset="-122"/>
                <a:ea typeface="黑体" panose="02010609060101010101" pitchFamily="49" charset="-122"/>
              </a:rPr>
              <a:t>制作作品和成果展示 </a:t>
            </a:r>
          </a:p>
        </p:txBody>
      </p:sp>
      <p:sp>
        <p:nvSpPr>
          <p:cNvPr id="3" name="内容占位符 2"/>
          <p:cNvSpPr>
            <a:spLocks noGrp="1"/>
          </p:cNvSpPr>
          <p:nvPr>
            <p:ph idx="1"/>
          </p:nvPr>
        </p:nvSpPr>
        <p:spPr>
          <a:xfrm>
            <a:off x="718940" y="1215519"/>
            <a:ext cx="7417196" cy="990276"/>
          </a:xfrm>
        </p:spPr>
        <p:txBody>
          <a:bodyPr/>
          <a:lstStyle/>
          <a:p>
            <a:pPr algn="just">
              <a:lnSpc>
                <a:spcPct val="120000"/>
              </a:lnSpc>
              <a:buFont typeface="Wingdings" charset="2"/>
              <a:buChar char="u"/>
            </a:pPr>
            <a:r>
              <a:rPr lang="zh-CN" altLang="en-US" b="0" dirty="0" smtClean="0">
                <a:latin typeface="楷体" panose="02010609060101010101" pitchFamily="49" charset="-122"/>
                <a:ea typeface="楷体" panose="02010609060101010101" pitchFamily="49" charset="-122"/>
              </a:rPr>
              <a:t>学生最终的作品是制作简易桥梁</a:t>
            </a:r>
            <a:r>
              <a:rPr lang="zh-CN" altLang="zh-CN" b="0" dirty="0">
                <a:latin typeface="楷体" panose="02010609060101010101" pitchFamily="49" charset="-122"/>
                <a:ea typeface="楷体" panose="02010609060101010101" pitchFamily="49" charset="-122"/>
              </a:rPr>
              <a:t>，</a:t>
            </a:r>
            <a:r>
              <a:rPr lang="zh-CN" altLang="en-US" b="0" dirty="0" smtClean="0">
                <a:latin typeface="楷体" panose="02010609060101010101" pitchFamily="49" charset="-122"/>
                <a:ea typeface="楷体" panose="02010609060101010101" pitchFamily="49" charset="-122"/>
              </a:rPr>
              <a:t>并通过</a:t>
            </a:r>
            <a:r>
              <a:rPr lang="en-US" altLang="zh-CN" b="0" dirty="0" smtClean="0">
                <a:latin typeface="楷体" panose="02010609060101010101" pitchFamily="49" charset="-122"/>
                <a:ea typeface="楷体" panose="02010609060101010101" pitchFamily="49" charset="-122"/>
              </a:rPr>
              <a:t>PPT </a:t>
            </a:r>
            <a:r>
              <a:rPr lang="zh-CN" altLang="en-US" b="0" dirty="0">
                <a:latin typeface="楷体" panose="02010609060101010101" pitchFamily="49" charset="-122"/>
                <a:ea typeface="楷体" panose="02010609060101010101" pitchFamily="49" charset="-122"/>
              </a:rPr>
              <a:t>来给其他同学和家长介绍桥梁的</a:t>
            </a:r>
            <a:r>
              <a:rPr lang="zh-CN" altLang="en-US" b="0" dirty="0" smtClean="0">
                <a:latin typeface="楷体" panose="02010609060101010101" pitchFamily="49" charset="-122"/>
                <a:ea typeface="楷体" panose="02010609060101010101" pitchFamily="49" charset="-122"/>
              </a:rPr>
              <a:t>材料</a:t>
            </a:r>
            <a:r>
              <a:rPr lang="zh-CN" altLang="en-US" b="0" dirty="0">
                <a:latin typeface="楷体" panose="02010609060101010101" pitchFamily="49" charset="-122"/>
                <a:ea typeface="楷体" panose="02010609060101010101" pitchFamily="49" charset="-122"/>
              </a:rPr>
              <a:t>、结构及其优势。 </a:t>
            </a:r>
          </a:p>
          <a:p>
            <a:pPr algn="just">
              <a:lnSpc>
                <a:spcPct val="120000"/>
              </a:lnSpc>
            </a:pPr>
            <a:endParaRPr kumimoji="1" lang="zh-CN" altLang="en-US" b="0" dirty="0">
              <a:latin typeface="楷体" panose="02010609060101010101" pitchFamily="49" charset="-122"/>
              <a:ea typeface="楷体" panose="02010609060101010101" pitchFamily="49" charset="-122"/>
            </a:endParaRPr>
          </a:p>
        </p:txBody>
      </p:sp>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29099" y="2296418"/>
            <a:ext cx="2685802" cy="2847082"/>
          </a:xfrm>
          <a:prstGeom prst="rect">
            <a:avLst/>
          </a:prstGeom>
        </p:spPr>
      </p:pic>
    </p:spTree>
    <p:extLst>
      <p:ext uri="{BB962C8B-B14F-4D97-AF65-F5344CB8AC3E}">
        <p14:creationId xmlns:p14="http://schemas.microsoft.com/office/powerpoint/2010/main" val="3948742714"/>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a:solidFill>
                  <a:srgbClr val="FF0000"/>
                </a:solidFill>
                <a:latin typeface="黑体" panose="02010609060101010101" pitchFamily="49" charset="-122"/>
                <a:ea typeface="黑体" panose="02010609060101010101" pitchFamily="49" charset="-122"/>
              </a:rPr>
              <a:t>5.</a:t>
            </a:r>
            <a:r>
              <a:rPr kumimoji="1" lang="zh-CN" altLang="en-US" dirty="0">
                <a:solidFill>
                  <a:srgbClr val="FF0000"/>
                </a:solidFill>
                <a:latin typeface="黑体" panose="02010609060101010101" pitchFamily="49" charset="-122"/>
                <a:ea typeface="黑体" panose="02010609060101010101" pitchFamily="49" charset="-122"/>
              </a:rPr>
              <a:t>活动评价</a:t>
            </a:r>
          </a:p>
        </p:txBody>
      </p:sp>
      <p:sp>
        <p:nvSpPr>
          <p:cNvPr id="3" name="内容占位符 2"/>
          <p:cNvSpPr>
            <a:spLocks noGrp="1"/>
          </p:cNvSpPr>
          <p:nvPr>
            <p:ph idx="1"/>
          </p:nvPr>
        </p:nvSpPr>
        <p:spPr>
          <a:xfrm>
            <a:off x="323528" y="1275606"/>
            <a:ext cx="8118772" cy="2952328"/>
          </a:xfrm>
        </p:spPr>
        <p:txBody>
          <a:bodyPr/>
          <a:lstStyle/>
          <a:p>
            <a:pPr algn="just">
              <a:lnSpc>
                <a:spcPct val="120000"/>
              </a:lnSpc>
              <a:spcBef>
                <a:spcPts val="1800"/>
              </a:spcBef>
              <a:buFont typeface="Wingdings" charset="2"/>
              <a:buChar char="u"/>
            </a:pPr>
            <a:r>
              <a:rPr lang="zh-CN" altLang="en-US" sz="2300" b="0" dirty="0" smtClean="0">
                <a:latin typeface="楷体" panose="02010609060101010101" pitchFamily="49" charset="-122"/>
                <a:ea typeface="楷体" panose="02010609060101010101" pitchFamily="49" charset="-122"/>
              </a:rPr>
              <a:t>该项目学习中采用概念图作为评价工具</a:t>
            </a:r>
            <a:r>
              <a:rPr lang="zh-CN" altLang="zh-CN" sz="2300" b="0" dirty="0">
                <a:latin typeface="楷体" panose="02010609060101010101" pitchFamily="49" charset="-122"/>
                <a:ea typeface="楷体" panose="02010609060101010101" pitchFamily="49" charset="-122"/>
              </a:rPr>
              <a:t>，</a:t>
            </a:r>
            <a:r>
              <a:rPr lang="zh-CN" altLang="en-US" sz="2300" b="0" dirty="0" smtClean="0">
                <a:latin typeface="楷体" panose="02010609060101010101" pitchFamily="49" charset="-122"/>
                <a:ea typeface="楷体" panose="02010609060101010101" pitchFamily="49" charset="-122"/>
              </a:rPr>
              <a:t>既能让教师监督学生的进度</a:t>
            </a:r>
            <a:r>
              <a:rPr lang="zh-CN" altLang="zh-CN" sz="2300" b="0" dirty="0">
                <a:latin typeface="楷体" panose="02010609060101010101" pitchFamily="49" charset="-122"/>
                <a:ea typeface="楷体" panose="02010609060101010101" pitchFamily="49" charset="-122"/>
              </a:rPr>
              <a:t>，</a:t>
            </a:r>
            <a:r>
              <a:rPr lang="zh-CN" altLang="en-US" sz="2300" b="0" dirty="0" smtClean="0">
                <a:latin typeface="楷体" panose="02010609060101010101" pitchFamily="49" charset="-122"/>
                <a:ea typeface="楷体" panose="02010609060101010101" pitchFamily="49" charset="-122"/>
              </a:rPr>
              <a:t>又能帮助教师</a:t>
            </a:r>
            <a:r>
              <a:rPr lang="zh-CN" altLang="en-US" sz="2300" b="0" dirty="0">
                <a:latin typeface="楷体" panose="02010609060101010101" pitchFamily="49" charset="-122"/>
                <a:ea typeface="楷体" panose="02010609060101010101" pitchFamily="49" charset="-122"/>
              </a:rPr>
              <a:t>了解</a:t>
            </a:r>
            <a:r>
              <a:rPr lang="zh-CN" altLang="en-US" sz="2300" b="0" dirty="0" smtClean="0">
                <a:latin typeface="楷体" panose="02010609060101010101" pitchFamily="49" charset="-122"/>
                <a:ea typeface="楷体" panose="02010609060101010101" pitchFamily="49" charset="-122"/>
              </a:rPr>
              <a:t>学生的思维过程</a:t>
            </a:r>
            <a:r>
              <a:rPr lang="zh-CN" altLang="zh-CN" sz="2300" b="0" dirty="0">
                <a:latin typeface="楷体" panose="02010609060101010101" pitchFamily="49" charset="-122"/>
                <a:ea typeface="楷体" panose="02010609060101010101" pitchFamily="49" charset="-122"/>
              </a:rPr>
              <a:t>，</a:t>
            </a:r>
            <a:r>
              <a:rPr lang="zh-CN" altLang="en-US" sz="2300" b="0" dirty="0" smtClean="0">
                <a:latin typeface="楷体" panose="02010609060101010101" pitchFamily="49" charset="-122"/>
                <a:ea typeface="楷体" panose="02010609060101010101" pitchFamily="49" charset="-122"/>
              </a:rPr>
              <a:t>从而 </a:t>
            </a:r>
            <a:r>
              <a:rPr lang="zh-CN" altLang="en-US" sz="2300" b="0" dirty="0">
                <a:latin typeface="楷体" panose="02010609060101010101" pitchFamily="49" charset="-122"/>
                <a:ea typeface="楷体" panose="02010609060101010101" pitchFamily="49" charset="-122"/>
              </a:rPr>
              <a:t>对学生的知识理解进行有效评价</a:t>
            </a:r>
            <a:r>
              <a:rPr lang="zh-CN" altLang="en-US" sz="2300" b="0" dirty="0" smtClean="0">
                <a:latin typeface="楷体" panose="02010609060101010101" pitchFamily="49" charset="-122"/>
                <a:ea typeface="楷体" panose="02010609060101010101" pitchFamily="49" charset="-122"/>
              </a:rPr>
              <a:t>。</a:t>
            </a:r>
            <a:endParaRPr lang="en-US" altLang="zh-CN" sz="2300" b="0" dirty="0">
              <a:latin typeface="楷体" panose="02010609060101010101" pitchFamily="49" charset="-122"/>
              <a:ea typeface="楷体" panose="02010609060101010101" pitchFamily="49" charset="-122"/>
            </a:endParaRPr>
          </a:p>
          <a:p>
            <a:pPr algn="just">
              <a:lnSpc>
                <a:spcPct val="120000"/>
              </a:lnSpc>
              <a:spcBef>
                <a:spcPts val="1800"/>
              </a:spcBef>
              <a:buFont typeface="Wingdings" charset="2"/>
              <a:buChar char="u"/>
            </a:pPr>
            <a:r>
              <a:rPr lang="zh-CN" altLang="en-US" sz="2300" b="0" dirty="0" smtClean="0">
                <a:latin typeface="楷体" panose="02010609060101010101" pitchFamily="49" charset="-122"/>
                <a:ea typeface="楷体" panose="02010609060101010101" pitchFamily="49" charset="-122"/>
              </a:rPr>
              <a:t>教师在进行教学实践时采用了概念图作为评价工具</a:t>
            </a:r>
            <a:r>
              <a:rPr lang="en-US" altLang="zh-CN" sz="2300" b="0" dirty="0">
                <a:latin typeface="楷体" panose="02010609060101010101" pitchFamily="49" charset="-122"/>
                <a:ea typeface="楷体" panose="02010609060101010101" pitchFamily="49" charset="-122"/>
              </a:rPr>
              <a:t>,</a:t>
            </a:r>
            <a:r>
              <a:rPr lang="zh-CN" altLang="en-US" sz="2300" b="0" dirty="0">
                <a:latin typeface="楷体" panose="02010609060101010101" pitchFamily="49" charset="-122"/>
                <a:ea typeface="楷体" panose="02010609060101010101" pitchFamily="49" charset="-122"/>
              </a:rPr>
              <a:t>高效地评价了学生在学习过</a:t>
            </a:r>
            <a:r>
              <a:rPr lang="zh-CN" altLang="en-US" sz="2300" b="0" dirty="0" smtClean="0">
                <a:latin typeface="楷体" panose="02010609060101010101" pitchFamily="49" charset="-122"/>
                <a:ea typeface="楷体" panose="02010609060101010101" pitchFamily="49" charset="-122"/>
              </a:rPr>
              <a:t>程中的对</a:t>
            </a:r>
            <a:r>
              <a:rPr lang="zh-CN" altLang="en-US" sz="2300" dirty="0" smtClean="0">
                <a:latin typeface="楷体" panose="02010609060101010101" pitchFamily="49" charset="-122"/>
                <a:ea typeface="楷体" panose="02010609060101010101" pitchFamily="49" charset="-122"/>
              </a:rPr>
              <a:t>“桥梁结构”</a:t>
            </a:r>
            <a:r>
              <a:rPr lang="zh-CN" altLang="en-US" sz="2300" b="0" dirty="0" smtClean="0">
                <a:latin typeface="楷体" panose="02010609060101010101" pitchFamily="49" charset="-122"/>
                <a:ea typeface="楷体" panose="02010609060101010101" pitchFamily="49" charset="-122"/>
              </a:rPr>
              <a:t>概念变化情况。 </a:t>
            </a:r>
            <a:endParaRPr lang="zh-CN" altLang="en-US" sz="2300" b="0" dirty="0">
              <a:latin typeface="楷体" panose="02010609060101010101" pitchFamily="49" charset="-122"/>
              <a:ea typeface="楷体" panose="02010609060101010101" pitchFamily="49" charset="-122"/>
            </a:endParaRPr>
          </a:p>
          <a:p>
            <a:pPr marL="0" indent="0" algn="just">
              <a:lnSpc>
                <a:spcPct val="120000"/>
              </a:lnSpc>
              <a:spcBef>
                <a:spcPts val="1800"/>
              </a:spcBef>
              <a:buNone/>
            </a:pPr>
            <a:endParaRPr kumimoji="1" lang="zh-CN" altLang="en-US" sz="2300" b="0" dirty="0">
              <a:latin typeface="楷体" panose="02010609060101010101" pitchFamily="49" charset="-122"/>
              <a:ea typeface="楷体" panose="02010609060101010101" pitchFamily="49" charset="-122"/>
            </a:endParaRPr>
          </a:p>
        </p:txBody>
      </p:sp>
    </p:spTree>
    <p:extLst>
      <p:ext uri="{BB962C8B-B14F-4D97-AF65-F5344CB8AC3E}">
        <p14:creationId xmlns:p14="http://schemas.microsoft.com/office/powerpoint/2010/main" val="726609504"/>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dirty="0">
                <a:solidFill>
                  <a:schemeClr val="accent1"/>
                </a:solidFill>
                <a:latin typeface="黑体" panose="02010609060101010101" pitchFamily="49" charset="-122"/>
                <a:ea typeface="黑体" panose="02010609060101010101" pitchFamily="49" charset="-122"/>
              </a:rPr>
              <a:t>桥梁结构思维导图</a:t>
            </a:r>
          </a:p>
        </p:txBody>
      </p:sp>
      <p:pic>
        <p:nvPicPr>
          <p:cNvPr id="7" name="图片 6" descr="Screen Shot 2018-01-08 at 23.52.23.png"/>
          <p:cNvPicPr>
            <a:picLocks noChangeAspect="1"/>
          </p:cNvPicPr>
          <p:nvPr/>
        </p:nvPicPr>
        <p:blipFill rotWithShape="1">
          <a:blip r:embed="rId2">
            <a:extLst>
              <a:ext uri="{28A0092B-C50C-407E-A947-70E740481C1C}">
                <a14:useLocalDpi xmlns:a14="http://schemas.microsoft.com/office/drawing/2010/main" val="0"/>
              </a:ext>
            </a:extLst>
          </a:blip>
          <a:srcRect b="1155"/>
          <a:stretch/>
        </p:blipFill>
        <p:spPr>
          <a:xfrm>
            <a:off x="1343108" y="771550"/>
            <a:ext cx="6457785" cy="3888432"/>
          </a:xfrm>
          <a:prstGeom prst="rect">
            <a:avLst/>
          </a:prstGeom>
        </p:spPr>
      </p:pic>
    </p:spTree>
    <p:extLst>
      <p:ext uri="{BB962C8B-B14F-4D97-AF65-F5344CB8AC3E}">
        <p14:creationId xmlns:p14="http://schemas.microsoft.com/office/powerpoint/2010/main" val="3892339710"/>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a:solidFill>
                  <a:srgbClr val="FF0000"/>
                </a:solidFill>
                <a:latin typeface="黑体" panose="02010609060101010101" pitchFamily="49" charset="-122"/>
                <a:ea typeface="黑体" panose="02010609060101010101" pitchFamily="49" charset="-122"/>
              </a:rPr>
              <a:t>6.</a:t>
            </a:r>
            <a:r>
              <a:rPr kumimoji="1" lang="zh-CN" altLang="en-US" dirty="0">
                <a:solidFill>
                  <a:srgbClr val="FF0000"/>
                </a:solidFill>
                <a:latin typeface="黑体" panose="02010609060101010101" pitchFamily="49" charset="-122"/>
                <a:ea typeface="黑体" panose="02010609060101010101" pitchFamily="49" charset="-122"/>
              </a:rPr>
              <a:t>反思交流</a:t>
            </a:r>
          </a:p>
        </p:txBody>
      </p:sp>
      <p:sp>
        <p:nvSpPr>
          <p:cNvPr id="3" name="内容占位符 2"/>
          <p:cNvSpPr>
            <a:spLocks noGrp="1"/>
          </p:cNvSpPr>
          <p:nvPr>
            <p:ph idx="1"/>
          </p:nvPr>
        </p:nvSpPr>
        <p:spPr>
          <a:xfrm>
            <a:off x="539552" y="915566"/>
            <a:ext cx="7777236" cy="2646460"/>
          </a:xfrm>
        </p:spPr>
        <p:txBody>
          <a:bodyPr/>
          <a:lstStyle/>
          <a:p>
            <a:pPr algn="just">
              <a:lnSpc>
                <a:spcPct val="115000"/>
              </a:lnSpc>
              <a:spcBef>
                <a:spcPts val="1800"/>
              </a:spcBef>
              <a:buFont typeface="Wingdings" panose="05000000000000000000" pitchFamily="2" charset="2"/>
              <a:buChar char="Ø"/>
            </a:pPr>
            <a:r>
              <a:rPr lang="zh-CN" altLang="en-US" b="0" dirty="0" smtClean="0">
                <a:latin typeface="楷体" panose="02010609060101010101" pitchFamily="49" charset="-122"/>
                <a:ea typeface="楷体" panose="02010609060101010101" pitchFamily="49" charset="-122"/>
              </a:rPr>
              <a:t>采用</a:t>
            </a:r>
            <a:r>
              <a:rPr lang="zh-CN" altLang="en-US" b="0" dirty="0">
                <a:latin typeface="楷体" panose="02010609060101010101" pitchFamily="49" charset="-122"/>
                <a:ea typeface="楷体" panose="02010609060101010101" pitchFamily="49" charset="-122"/>
              </a:rPr>
              <a:t>了微信</a:t>
            </a:r>
            <a:r>
              <a:rPr lang="zh-CN" altLang="en-US" b="0" dirty="0" smtClean="0">
                <a:latin typeface="楷体" panose="02010609060101010101" pitchFamily="49" charset="-122"/>
                <a:ea typeface="楷体" panose="02010609060101010101" pitchFamily="49" charset="-122"/>
              </a:rPr>
              <a:t>群的交流形式</a:t>
            </a:r>
            <a:r>
              <a:rPr lang="zh-CN" altLang="zh-CN" b="0" dirty="0">
                <a:latin typeface="楷体" panose="02010609060101010101" pitchFamily="49" charset="-122"/>
                <a:ea typeface="楷体" panose="02010609060101010101" pitchFamily="49" charset="-122"/>
              </a:rPr>
              <a:t>，</a:t>
            </a:r>
            <a:r>
              <a:rPr lang="zh-CN" altLang="en-US" b="0" dirty="0" smtClean="0">
                <a:latin typeface="楷体" panose="02010609060101010101" pitchFamily="49" charset="-122"/>
                <a:ea typeface="楷体" panose="02010609060101010101" pitchFamily="49" charset="-122"/>
              </a:rPr>
              <a:t>对教学</a:t>
            </a:r>
            <a:r>
              <a:rPr lang="zh-CN" altLang="en-US" b="0" dirty="0">
                <a:latin typeface="楷体" panose="02010609060101010101" pitchFamily="49" charset="-122"/>
                <a:ea typeface="楷体" panose="02010609060101010101" pitchFamily="49" charset="-122"/>
              </a:rPr>
              <a:t>行了热烈</a:t>
            </a:r>
            <a:r>
              <a:rPr lang="zh-CN" altLang="en-US" b="0" dirty="0" smtClean="0">
                <a:latin typeface="楷体" panose="02010609060101010101" pitchFamily="49" charset="-122"/>
                <a:ea typeface="楷体" panose="02010609060101010101" pitchFamily="49" charset="-122"/>
              </a:rPr>
              <a:t>的讨论</a:t>
            </a:r>
            <a:r>
              <a:rPr lang="zh-CN" altLang="zh-CN" b="0" dirty="0" smtClean="0">
                <a:latin typeface="楷体" panose="02010609060101010101" pitchFamily="49" charset="-122"/>
                <a:ea typeface="楷体" panose="02010609060101010101" pitchFamily="49" charset="-122"/>
              </a:rPr>
              <a:t>。</a:t>
            </a:r>
            <a:endParaRPr lang="en-US" altLang="zh-CN" b="0" dirty="0">
              <a:latin typeface="楷体" panose="02010609060101010101" pitchFamily="49" charset="-122"/>
              <a:ea typeface="楷体" panose="02010609060101010101" pitchFamily="49" charset="-122"/>
            </a:endParaRPr>
          </a:p>
          <a:p>
            <a:pPr algn="just">
              <a:lnSpc>
                <a:spcPct val="115000"/>
              </a:lnSpc>
              <a:spcBef>
                <a:spcPts val="1800"/>
              </a:spcBef>
              <a:buFont typeface="Wingdings" panose="05000000000000000000" pitchFamily="2" charset="2"/>
              <a:buChar char="Ø"/>
            </a:pPr>
            <a:r>
              <a:rPr lang="zh-CN" altLang="en-US" b="0" dirty="0" smtClean="0">
                <a:latin typeface="楷体" panose="02010609060101010101" pitchFamily="49" charset="-122"/>
                <a:ea typeface="楷体" panose="02010609060101010101" pitchFamily="49" charset="-122"/>
              </a:rPr>
              <a:t>当学生向教师</a:t>
            </a:r>
            <a:r>
              <a:rPr lang="zh-CN" altLang="en-US" b="0" dirty="0">
                <a:latin typeface="楷体" panose="02010609060101010101" pitchFamily="49" charset="-122"/>
                <a:ea typeface="楷体" panose="02010609060101010101" pitchFamily="49" charset="-122"/>
              </a:rPr>
              <a:t>反映他们的组员课</a:t>
            </a:r>
            <a:r>
              <a:rPr lang="zh-CN" altLang="en-US" b="0" dirty="0" smtClean="0">
                <a:latin typeface="楷体" panose="02010609060101010101" pitchFamily="49" charset="-122"/>
                <a:ea typeface="楷体" panose="02010609060101010101" pitchFamily="49" charset="-122"/>
              </a:rPr>
              <a:t>后不积极完成项目任务拖延小组进度</a:t>
            </a:r>
            <a:r>
              <a:rPr lang="zh-CN" altLang="zh-CN" b="0" dirty="0">
                <a:latin typeface="楷体" panose="02010609060101010101" pitchFamily="49" charset="-122"/>
                <a:ea typeface="楷体" panose="02010609060101010101" pitchFamily="49" charset="-122"/>
              </a:rPr>
              <a:t>，</a:t>
            </a:r>
            <a:r>
              <a:rPr lang="zh-CN" altLang="en-US" b="0" dirty="0" smtClean="0">
                <a:latin typeface="楷体" panose="02010609060101010101" pitchFamily="49" charset="-122"/>
                <a:ea typeface="楷体" panose="02010609060101010101" pitchFamily="49" charset="-122"/>
              </a:rPr>
              <a:t>教师了解该问题后对这些组员进行了及时回访并快速调整策略</a:t>
            </a:r>
            <a:r>
              <a:rPr lang="zh-CN" altLang="zh-CN" b="0" dirty="0">
                <a:latin typeface="楷体" panose="02010609060101010101" pitchFamily="49" charset="-122"/>
                <a:ea typeface="楷体" panose="02010609060101010101" pitchFamily="49" charset="-122"/>
              </a:rPr>
              <a:t>，</a:t>
            </a:r>
            <a:r>
              <a:rPr lang="zh-CN" altLang="en-US" b="0" dirty="0" smtClean="0">
                <a:latin typeface="楷体" panose="02010609060101010101" pitchFamily="49" charset="-122"/>
                <a:ea typeface="楷体" panose="02010609060101010101" pitchFamily="49" charset="-122"/>
              </a:rPr>
              <a:t>之后对</a:t>
            </a:r>
            <a:r>
              <a:rPr lang="zh-CN" altLang="en-US" b="0" dirty="0">
                <a:latin typeface="楷体" panose="02010609060101010101" pitchFamily="49" charset="-122"/>
                <a:ea typeface="楷体" panose="02010609060101010101" pitchFamily="49" charset="-122"/>
              </a:rPr>
              <a:t>全班的课后任务进行更频</a:t>
            </a:r>
            <a:r>
              <a:rPr lang="zh-CN" altLang="en-US" b="0" dirty="0" smtClean="0">
                <a:latin typeface="楷体" panose="02010609060101010101" pitchFamily="49" charset="-122"/>
                <a:ea typeface="楷体" panose="02010609060101010101" pitchFamily="49" charset="-122"/>
              </a:rPr>
              <a:t>繁的监督和指导。 </a:t>
            </a:r>
            <a:endParaRPr lang="zh-CN" altLang="en-US" b="0" dirty="0">
              <a:latin typeface="楷体" panose="02010609060101010101" pitchFamily="49" charset="-122"/>
              <a:ea typeface="楷体" panose="02010609060101010101" pitchFamily="49" charset="-122"/>
            </a:endParaRPr>
          </a:p>
          <a:p>
            <a:pPr algn="just">
              <a:lnSpc>
                <a:spcPct val="115000"/>
              </a:lnSpc>
              <a:spcBef>
                <a:spcPts val="1800"/>
              </a:spcBef>
              <a:buFont typeface="Wingdings" panose="05000000000000000000" pitchFamily="2" charset="2"/>
              <a:buChar char="Ø"/>
            </a:pPr>
            <a:endParaRPr lang="zh-CN" altLang="en-US" b="0" dirty="0">
              <a:latin typeface="楷体" panose="02010609060101010101" pitchFamily="49" charset="-122"/>
              <a:ea typeface="楷体" panose="02010609060101010101" pitchFamily="49" charset="-122"/>
            </a:endParaRPr>
          </a:p>
          <a:p>
            <a:pPr algn="just">
              <a:lnSpc>
                <a:spcPct val="115000"/>
              </a:lnSpc>
              <a:spcBef>
                <a:spcPts val="1800"/>
              </a:spcBef>
              <a:buFont typeface="Wingdings" panose="05000000000000000000" pitchFamily="2" charset="2"/>
              <a:buChar char="Ø"/>
            </a:pPr>
            <a:endParaRPr kumimoji="1" lang="zh-CN" altLang="en-US" b="0" dirty="0">
              <a:latin typeface="楷体" panose="02010609060101010101" pitchFamily="49" charset="-122"/>
              <a:ea typeface="楷体" panose="02010609060101010101" pitchFamily="49" charset="-122"/>
            </a:endParaRPr>
          </a:p>
        </p:txBody>
      </p:sp>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57364" y="3077854"/>
            <a:ext cx="3959424" cy="1711244"/>
          </a:xfrm>
          <a:prstGeom prst="rect">
            <a:avLst/>
          </a:prstGeom>
        </p:spPr>
      </p:pic>
    </p:spTree>
    <p:extLst>
      <p:ext uri="{BB962C8B-B14F-4D97-AF65-F5344CB8AC3E}">
        <p14:creationId xmlns:p14="http://schemas.microsoft.com/office/powerpoint/2010/main" val="800875678"/>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sz="3600" dirty="0" smtClean="0">
                <a:latin typeface="黑体" panose="02010609060101010101" pitchFamily="49" charset="-122"/>
                <a:ea typeface="黑体" panose="02010609060101010101" pitchFamily="49" charset="-122"/>
              </a:rPr>
              <a:t>3.</a:t>
            </a:r>
            <a:r>
              <a:rPr kumimoji="1" lang="zh-CN" altLang="en-US" sz="3600" dirty="0" smtClean="0">
                <a:latin typeface="黑体" panose="02010609060101010101" pitchFamily="49" charset="-122"/>
                <a:ea typeface="黑体" panose="02010609060101010101" pitchFamily="49" charset="-122"/>
              </a:rPr>
              <a:t>信息技术课案例－</a:t>
            </a:r>
            <a:r>
              <a:rPr kumimoji="1" lang="zh-CN" altLang="en-US" sz="3600" dirty="0">
                <a:latin typeface="黑体" panose="02010609060101010101" pitchFamily="49" charset="-122"/>
                <a:ea typeface="黑体" panose="02010609060101010101" pitchFamily="49" charset="-122"/>
              </a:rPr>
              <a:t>海报制作</a:t>
            </a:r>
          </a:p>
        </p:txBody>
      </p:sp>
      <p:sp>
        <p:nvSpPr>
          <p:cNvPr id="3" name="内容占位符 2"/>
          <p:cNvSpPr>
            <a:spLocks noGrp="1"/>
          </p:cNvSpPr>
          <p:nvPr>
            <p:ph idx="1"/>
          </p:nvPr>
        </p:nvSpPr>
        <p:spPr>
          <a:xfrm>
            <a:off x="827584" y="915566"/>
            <a:ext cx="7632700" cy="2016224"/>
          </a:xfrm>
        </p:spPr>
        <p:txBody>
          <a:bodyPr/>
          <a:lstStyle/>
          <a:p>
            <a:pPr algn="just">
              <a:lnSpc>
                <a:spcPct val="115000"/>
              </a:lnSpc>
              <a:spcBef>
                <a:spcPts val="1800"/>
              </a:spcBef>
            </a:pPr>
            <a:r>
              <a:rPr lang="zh-CN" altLang="en-US" sz="2300" dirty="0">
                <a:solidFill>
                  <a:srgbClr val="FF0000"/>
                </a:solidFill>
                <a:latin typeface="楷体" panose="02010609060101010101" pitchFamily="49" charset="-122"/>
                <a:ea typeface="楷体" panose="02010609060101010101" pitchFamily="49" charset="-122"/>
              </a:rPr>
              <a:t>制作海报”</a:t>
            </a:r>
            <a:r>
              <a:rPr lang="zh-CN" altLang="en-US" sz="2300" b="0" dirty="0">
                <a:latin typeface="楷体" panose="02010609060101010101" pitchFamily="49" charset="-122"/>
                <a:ea typeface="楷体" panose="02010609060101010101" pitchFamily="49" charset="-122"/>
              </a:rPr>
              <a:t>是广东省佛</a:t>
            </a:r>
            <a:r>
              <a:rPr lang="zh-CN" altLang="en-US" sz="2300" b="0" dirty="0" smtClean="0">
                <a:latin typeface="楷体" panose="02010609060101010101" pitchFamily="49" charset="-122"/>
                <a:ea typeface="楷体" panose="02010609060101010101" pitchFamily="49" charset="-122"/>
              </a:rPr>
              <a:t>山市顺德区教学研究室编</a:t>
            </a:r>
            <a:r>
              <a:rPr lang="zh-CN" altLang="en-US" sz="2300" b="0" dirty="0">
                <a:latin typeface="楷体" panose="02010609060101010101" pitchFamily="49" charset="-122"/>
                <a:ea typeface="楷体" panose="02010609060101010101" pitchFamily="49" charset="-122"/>
              </a:rPr>
              <a:t>写的</a:t>
            </a:r>
            <a:r>
              <a:rPr lang="zh-CN" altLang="en-US" sz="2300" b="0" dirty="0" smtClean="0">
                <a:latin typeface="楷体" panose="02010609060101010101" pitchFamily="49" charset="-122"/>
                <a:ea typeface="楷体" panose="02010609060101010101" pitchFamily="49" charset="-122"/>
              </a:rPr>
              <a:t>七年级第一单元中的内容</a:t>
            </a:r>
            <a:r>
              <a:rPr lang="zh-CN" altLang="zh-CN" sz="2300" b="0" dirty="0">
                <a:latin typeface="楷体" panose="02010609060101010101" pitchFamily="49" charset="-122"/>
                <a:ea typeface="楷体" panose="02010609060101010101" pitchFamily="49" charset="-122"/>
              </a:rPr>
              <a:t>，</a:t>
            </a:r>
            <a:r>
              <a:rPr lang="zh-CN" altLang="en-US" sz="2300" b="0" dirty="0" smtClean="0">
                <a:latin typeface="楷体" panose="02010609060101010101" pitchFamily="49" charset="-122"/>
                <a:ea typeface="楷体" panose="02010609060101010101" pitchFamily="49" charset="-122"/>
              </a:rPr>
              <a:t>也是检验学生处理图像的综合</a:t>
            </a:r>
            <a:r>
              <a:rPr lang="zh-CN" altLang="en-US" sz="2300" b="0" dirty="0">
                <a:latin typeface="楷体" panose="02010609060101010101" pitchFamily="49" charset="-122"/>
                <a:ea typeface="楷体" panose="02010609060101010101" pitchFamily="49" charset="-122"/>
              </a:rPr>
              <a:t>能力的一课。</a:t>
            </a:r>
            <a:r>
              <a:rPr lang="zh-CN" altLang="en-US" sz="2300" b="0" dirty="0" smtClean="0">
                <a:latin typeface="楷体" panose="02010609060101010101" pitchFamily="49" charset="-122"/>
                <a:ea typeface="楷体" panose="02010609060101010101" pitchFamily="49" charset="-122"/>
              </a:rPr>
              <a:t>要求学生能够熟悉多种工具及</a:t>
            </a:r>
            <a:r>
              <a:rPr lang="zh-CN" altLang="en-US" sz="2300" b="0" dirty="0">
                <a:latin typeface="楷体" panose="02010609060101010101" pitchFamily="49" charset="-122"/>
                <a:ea typeface="楷体" panose="02010609060101010101" pitchFamily="49" charset="-122"/>
              </a:rPr>
              <a:t>方法来处理图像</a:t>
            </a:r>
            <a:r>
              <a:rPr lang="zh-CN" altLang="en-US" sz="2300" b="0" dirty="0" smtClean="0">
                <a:latin typeface="楷体" panose="02010609060101010101" pitchFamily="49" charset="-122"/>
                <a:ea typeface="楷体" panose="02010609060101010101" pitchFamily="49" charset="-122"/>
              </a:rPr>
              <a:t>。（</a:t>
            </a:r>
            <a:r>
              <a:rPr lang="zh-CN" altLang="en-US" sz="2300" b="0" dirty="0">
                <a:latin typeface="楷体" panose="02010609060101010101" pitchFamily="49" charset="-122"/>
                <a:ea typeface="楷体" panose="02010609060101010101" pitchFamily="49" charset="-122"/>
              </a:rPr>
              <a:t>广东省顺德一中德胜学校 </a:t>
            </a:r>
            <a:r>
              <a:rPr lang="zh-CN" altLang="en-US" sz="2300" b="0" dirty="0" smtClean="0">
                <a:latin typeface="楷体" panose="02010609060101010101" pitchFamily="49" charset="-122"/>
                <a:ea typeface="楷体" panose="02010609060101010101" pitchFamily="49" charset="-122"/>
              </a:rPr>
              <a:t>梁锦明）</a:t>
            </a:r>
            <a:endParaRPr lang="en-US" altLang="zh-CN" sz="2300" b="0" dirty="0">
              <a:latin typeface="楷体" panose="02010609060101010101" pitchFamily="49" charset="-122"/>
              <a:ea typeface="楷体" panose="02010609060101010101" pitchFamily="49" charset="-122"/>
            </a:endParaRPr>
          </a:p>
        </p:txBody>
      </p:sp>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47001" y="2762421"/>
            <a:ext cx="2393865" cy="2095329"/>
          </a:xfrm>
          <a:prstGeom prst="rect">
            <a:avLst/>
          </a:prstGeom>
        </p:spPr>
      </p:pic>
    </p:spTree>
    <p:extLst>
      <p:ext uri="{BB962C8B-B14F-4D97-AF65-F5344CB8AC3E}">
        <p14:creationId xmlns:p14="http://schemas.microsoft.com/office/powerpoint/2010/main" val="2500917417"/>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sz="3600" dirty="0" smtClean="0">
                <a:latin typeface="黑体" panose="02010609060101010101" pitchFamily="49" charset="-122"/>
                <a:ea typeface="黑体" panose="02010609060101010101" pitchFamily="49" charset="-122"/>
              </a:rPr>
              <a:t>海报</a:t>
            </a:r>
            <a:r>
              <a:rPr kumimoji="1" lang="zh-CN" altLang="en-US" sz="3600" dirty="0">
                <a:latin typeface="黑体" panose="02010609060101010101" pitchFamily="49" charset="-122"/>
                <a:ea typeface="黑体" panose="02010609060101010101" pitchFamily="49" charset="-122"/>
              </a:rPr>
              <a:t>制作</a:t>
            </a:r>
          </a:p>
        </p:txBody>
      </p:sp>
      <p:sp>
        <p:nvSpPr>
          <p:cNvPr id="3" name="内容占位符 2"/>
          <p:cNvSpPr>
            <a:spLocks noGrp="1"/>
          </p:cNvSpPr>
          <p:nvPr>
            <p:ph idx="1"/>
          </p:nvPr>
        </p:nvSpPr>
        <p:spPr>
          <a:xfrm>
            <a:off x="827584" y="915566"/>
            <a:ext cx="7632700" cy="1656184"/>
          </a:xfrm>
        </p:spPr>
        <p:txBody>
          <a:bodyPr/>
          <a:lstStyle/>
          <a:p>
            <a:pPr algn="just">
              <a:lnSpc>
                <a:spcPct val="115000"/>
              </a:lnSpc>
              <a:spcBef>
                <a:spcPts val="1800"/>
              </a:spcBef>
            </a:pPr>
            <a:r>
              <a:rPr lang="zh-CN" altLang="en-US" sz="2300" b="0" dirty="0" smtClean="0">
                <a:latin typeface="楷体" panose="02010609060101010101" pitchFamily="49" charset="-122"/>
                <a:ea typeface="楷体" panose="02010609060101010101" pitchFamily="49" charset="-122"/>
              </a:rPr>
              <a:t>教材中</a:t>
            </a:r>
            <a:r>
              <a:rPr lang="zh-CN" altLang="en-US" sz="2300" b="0" dirty="0">
                <a:latin typeface="楷体" panose="02010609060101010101" pitchFamily="49" charset="-122"/>
                <a:ea typeface="楷体" panose="02010609060101010101" pitchFamily="49" charset="-122"/>
              </a:rPr>
              <a:t>“制作 海报”注重制作过程的</a:t>
            </a:r>
            <a:r>
              <a:rPr lang="zh-CN" altLang="en-US" sz="2300" b="0" dirty="0" smtClean="0">
                <a:latin typeface="楷体" panose="02010609060101010101" pitchFamily="49" charset="-122"/>
                <a:ea typeface="楷体" panose="02010609060101010101" pitchFamily="49" charset="-122"/>
              </a:rPr>
              <a:t>操作，</a:t>
            </a:r>
            <a:r>
              <a:rPr lang="zh-CN" altLang="en-US" sz="2300" b="0" dirty="0">
                <a:latin typeface="楷体" panose="02010609060101010101" pitchFamily="49" charset="-122"/>
                <a:ea typeface="楷体" panose="02010609060101010101" pitchFamily="49" charset="-122"/>
              </a:rPr>
              <a:t>采用项</a:t>
            </a:r>
            <a:r>
              <a:rPr lang="zh-CN" altLang="en-US" sz="2300" b="0" dirty="0" smtClean="0">
                <a:latin typeface="楷体" panose="02010609060101010101" pitchFamily="49" charset="-122"/>
                <a:ea typeface="楷体" panose="02010609060101010101" pitchFamily="49" charset="-122"/>
              </a:rPr>
              <a:t>目学习法</a:t>
            </a:r>
            <a:r>
              <a:rPr lang="zh-CN" altLang="zh-CN" sz="2300" b="0" dirty="0">
                <a:latin typeface="楷体" panose="02010609060101010101" pitchFamily="49" charset="-122"/>
                <a:ea typeface="楷体" panose="02010609060101010101" pitchFamily="49" charset="-122"/>
              </a:rPr>
              <a:t>，</a:t>
            </a:r>
            <a:r>
              <a:rPr lang="zh-CN" altLang="en-US" sz="2300" b="0" dirty="0" smtClean="0">
                <a:latin typeface="楷体" panose="02010609060101010101" pitchFamily="49" charset="-122"/>
                <a:ea typeface="楷体" panose="02010609060101010101" pitchFamily="49" charset="-122"/>
              </a:rPr>
              <a:t>完成海报 设计及制作这一项目</a:t>
            </a:r>
            <a:r>
              <a:rPr lang="zh-CN" altLang="zh-CN" sz="2300" b="0" dirty="0">
                <a:latin typeface="楷体" panose="02010609060101010101" pitchFamily="49" charset="-122"/>
                <a:ea typeface="楷体" panose="02010609060101010101" pitchFamily="49" charset="-122"/>
              </a:rPr>
              <a:t>，</a:t>
            </a:r>
            <a:r>
              <a:rPr lang="zh-CN" altLang="en-US" sz="2300" b="0" dirty="0" smtClean="0">
                <a:latin typeface="楷体" panose="02010609060101010101" pitchFamily="49" charset="-122"/>
                <a:ea typeface="楷体" panose="02010609060101010101" pitchFamily="49" charset="-122"/>
              </a:rPr>
              <a:t>能帮助学生补</a:t>
            </a:r>
            <a:r>
              <a:rPr lang="zh-CN" altLang="en-US" sz="2300" b="0" dirty="0">
                <a:latin typeface="楷体" panose="02010609060101010101" pitchFamily="49" charset="-122"/>
                <a:ea typeface="楷体" panose="02010609060101010101" pitchFamily="49" charset="-122"/>
              </a:rPr>
              <a:t>充海 报设计的基础知识并学会作品欣赏及解 </a:t>
            </a:r>
            <a:r>
              <a:rPr lang="zh-CN" altLang="en-US" sz="2300" b="0" dirty="0" smtClean="0">
                <a:latin typeface="楷体" panose="02010609060101010101" pitchFamily="49" charset="-122"/>
                <a:ea typeface="楷体" panose="02010609060101010101" pitchFamily="49" charset="-122"/>
              </a:rPr>
              <a:t>析海报</a:t>
            </a:r>
            <a:r>
              <a:rPr lang="zh-CN" altLang="zh-CN" sz="2300" b="0" dirty="0">
                <a:latin typeface="楷体" panose="02010609060101010101" pitchFamily="49" charset="-122"/>
                <a:ea typeface="楷体" panose="02010609060101010101" pitchFamily="49" charset="-122"/>
              </a:rPr>
              <a:t>，</a:t>
            </a:r>
            <a:r>
              <a:rPr lang="zh-CN" altLang="en-US" sz="2300" b="0" dirty="0" smtClean="0">
                <a:latin typeface="楷体" panose="02010609060101010101" pitchFamily="49" charset="-122"/>
                <a:ea typeface="楷体" panose="02010609060101010101" pitchFamily="49" charset="-122"/>
              </a:rPr>
              <a:t>最终</a:t>
            </a:r>
            <a:r>
              <a:rPr lang="zh-CN" altLang="en-US" sz="2300" b="0" dirty="0">
                <a:latin typeface="楷体" panose="02010609060101010101" pitchFamily="49" charset="-122"/>
                <a:ea typeface="楷体" panose="02010609060101010101" pitchFamily="49" charset="-122"/>
              </a:rPr>
              <a:t>完成一幅海报。 </a:t>
            </a:r>
          </a:p>
          <a:p>
            <a:pPr algn="just">
              <a:lnSpc>
                <a:spcPct val="115000"/>
              </a:lnSpc>
              <a:spcBef>
                <a:spcPts val="1800"/>
              </a:spcBef>
            </a:pPr>
            <a:endParaRPr kumimoji="1" lang="zh-CN" altLang="en-US" sz="2300" b="0" dirty="0">
              <a:latin typeface="楷体" panose="02010609060101010101" pitchFamily="49" charset="-122"/>
              <a:ea typeface="楷体" panose="02010609060101010101" pitchFamily="49" charset="-122"/>
            </a:endParaRPr>
          </a:p>
        </p:txBody>
      </p:sp>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04048" y="2377517"/>
            <a:ext cx="2808312" cy="2458091"/>
          </a:xfrm>
          <a:prstGeom prst="rect">
            <a:avLst/>
          </a:prstGeom>
        </p:spPr>
      </p:pic>
    </p:spTree>
    <p:extLst>
      <p:ext uri="{BB962C8B-B14F-4D97-AF65-F5344CB8AC3E}">
        <p14:creationId xmlns:p14="http://schemas.microsoft.com/office/powerpoint/2010/main" val="662545344"/>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dirty="0">
                <a:solidFill>
                  <a:srgbClr val="FF0000"/>
                </a:solidFill>
                <a:latin typeface="黑体" panose="02010609060101010101" pitchFamily="49" charset="-122"/>
                <a:ea typeface="黑体" panose="02010609060101010101" pitchFamily="49" charset="-122"/>
              </a:rPr>
              <a:t>项目任务</a:t>
            </a:r>
          </a:p>
        </p:txBody>
      </p:sp>
      <p:sp>
        <p:nvSpPr>
          <p:cNvPr id="3" name="内容占位符 2"/>
          <p:cNvSpPr>
            <a:spLocks noGrp="1"/>
          </p:cNvSpPr>
          <p:nvPr>
            <p:ph idx="1"/>
          </p:nvPr>
        </p:nvSpPr>
        <p:spPr>
          <a:xfrm>
            <a:off x="389732" y="843558"/>
            <a:ext cx="8142708" cy="2646460"/>
          </a:xfrm>
        </p:spPr>
        <p:txBody>
          <a:bodyPr/>
          <a:lstStyle/>
          <a:p>
            <a:pPr algn="just">
              <a:spcBef>
                <a:spcPts val="1800"/>
              </a:spcBef>
            </a:pPr>
            <a:r>
              <a:rPr lang="zh-CN" altLang="en-US" sz="2300" b="0" dirty="0" smtClean="0">
                <a:latin typeface="楷体" panose="02010609060101010101" pitchFamily="49" charset="-122"/>
                <a:ea typeface="楷体" panose="02010609060101010101" pitchFamily="49" charset="-122"/>
              </a:rPr>
              <a:t>由于学校活动等需要宣传</a:t>
            </a:r>
            <a:r>
              <a:rPr lang="zh-CN" altLang="zh-CN" sz="2300" b="0" dirty="0">
                <a:latin typeface="楷体" panose="02010609060101010101" pitchFamily="49" charset="-122"/>
                <a:ea typeface="楷体" panose="02010609060101010101" pitchFamily="49" charset="-122"/>
              </a:rPr>
              <a:t>，</a:t>
            </a:r>
            <a:r>
              <a:rPr lang="zh-CN" altLang="en-US" sz="2300" b="0" dirty="0" smtClean="0">
                <a:latin typeface="楷体" panose="02010609060101010101" pitchFamily="49" charset="-122"/>
                <a:ea typeface="楷体" panose="02010609060101010101" pitchFamily="49" charset="-122"/>
              </a:rPr>
              <a:t>希望 </a:t>
            </a:r>
            <a:r>
              <a:rPr lang="zh-CN" altLang="en-US" sz="2300" b="0" dirty="0">
                <a:latin typeface="楷体" panose="02010609060101010101" pitchFamily="49" charset="-122"/>
                <a:ea typeface="楷体" panose="02010609060101010101" pitchFamily="49" charset="-122"/>
              </a:rPr>
              <a:t>学生为学校设计一份优</a:t>
            </a:r>
            <a:r>
              <a:rPr lang="zh-CN" altLang="en-US" sz="2300" b="0" dirty="0" smtClean="0">
                <a:latin typeface="楷体" panose="02010609060101010101" pitchFamily="49" charset="-122"/>
                <a:ea typeface="楷体" panose="02010609060101010101" pitchFamily="49" charset="-122"/>
              </a:rPr>
              <a:t>秀的海报，引出制作海报</a:t>
            </a:r>
            <a:r>
              <a:rPr lang="zh-CN" altLang="en-US" sz="2300" b="0" dirty="0">
                <a:latin typeface="楷体" panose="02010609060101010101" pitchFamily="49" charset="-122"/>
                <a:ea typeface="楷体" panose="02010609060101010101" pitchFamily="49" charset="-122"/>
              </a:rPr>
              <a:t>的需求</a:t>
            </a:r>
            <a:r>
              <a:rPr lang="zh-CN" altLang="en-US" sz="2300" b="0" dirty="0" smtClean="0">
                <a:latin typeface="楷体" panose="02010609060101010101" pitchFamily="49" charset="-122"/>
                <a:ea typeface="楷体" panose="02010609060101010101" pitchFamily="49" charset="-122"/>
              </a:rPr>
              <a:t>。</a:t>
            </a:r>
            <a:endParaRPr lang="en-US" altLang="zh-CN" sz="2300" b="0" dirty="0">
              <a:latin typeface="楷体" panose="02010609060101010101" pitchFamily="49" charset="-122"/>
              <a:ea typeface="楷体" panose="02010609060101010101" pitchFamily="49" charset="-122"/>
            </a:endParaRPr>
          </a:p>
          <a:p>
            <a:pPr algn="just">
              <a:spcBef>
                <a:spcPts val="1800"/>
              </a:spcBef>
            </a:pPr>
            <a:r>
              <a:rPr lang="zh-CN" altLang="en-US" sz="2300" b="0" dirty="0" smtClean="0">
                <a:latin typeface="楷体" panose="02010609060101010101" pitchFamily="49" charset="-122"/>
                <a:ea typeface="楷体" panose="02010609060101010101" pitchFamily="49" charset="-122"/>
              </a:rPr>
              <a:t>学生可以从</a:t>
            </a:r>
            <a:r>
              <a:rPr lang="zh-CN" altLang="en-US" sz="2300" b="0" dirty="0">
                <a:latin typeface="楷体" panose="02010609060101010101" pitchFamily="49" charset="-122"/>
                <a:ea typeface="楷体" panose="02010609060101010101" pitchFamily="49" charset="-122"/>
              </a:rPr>
              <a:t>“</a:t>
            </a:r>
            <a:r>
              <a:rPr lang="zh-CN" altLang="en-US" sz="2300" b="0" dirty="0" smtClean="0">
                <a:latin typeface="楷体" panose="02010609060101010101" pitchFamily="49" charset="-122"/>
                <a:ea typeface="楷体" panose="02010609060101010101" pitchFamily="49" charset="-122"/>
              </a:rPr>
              <a:t>校运会”、“</a:t>
            </a:r>
            <a:r>
              <a:rPr lang="zh-CN" altLang="en-US" sz="2300" b="0" dirty="0">
                <a:latin typeface="楷体" panose="02010609060101010101" pitchFamily="49" charset="-122"/>
                <a:ea typeface="楷体" panose="02010609060101010101" pitchFamily="49" charset="-122"/>
              </a:rPr>
              <a:t>春游”、“社团招生”、“班级宣传” </a:t>
            </a:r>
            <a:r>
              <a:rPr lang="zh-CN" altLang="en-US" sz="2300" b="0" dirty="0" smtClean="0">
                <a:latin typeface="楷体" panose="02010609060101010101" pitchFamily="49" charset="-122"/>
                <a:ea typeface="楷体" panose="02010609060101010101" pitchFamily="49" charset="-122"/>
              </a:rPr>
              <a:t>等某一个侧面选题</a:t>
            </a:r>
            <a:r>
              <a:rPr lang="zh-CN" altLang="zh-CN" sz="2300" b="0" dirty="0">
                <a:latin typeface="楷体" panose="02010609060101010101" pitchFamily="49" charset="-122"/>
                <a:ea typeface="楷体" panose="02010609060101010101" pitchFamily="49" charset="-122"/>
              </a:rPr>
              <a:t>，</a:t>
            </a:r>
            <a:r>
              <a:rPr lang="zh-CN" altLang="en-US" sz="2300" b="0" dirty="0" smtClean="0">
                <a:latin typeface="楷体" panose="02010609060101010101" pitchFamily="49" charset="-122"/>
                <a:ea typeface="楷体" panose="02010609060101010101" pitchFamily="49" charset="-122"/>
              </a:rPr>
              <a:t>通过搜集资料</a:t>
            </a:r>
            <a:r>
              <a:rPr lang="zh-CN" altLang="zh-CN" sz="2300" b="0" dirty="0">
                <a:latin typeface="楷体" panose="02010609060101010101" pitchFamily="49" charset="-122"/>
                <a:ea typeface="楷体" panose="02010609060101010101" pitchFamily="49" charset="-122"/>
              </a:rPr>
              <a:t>，</a:t>
            </a:r>
            <a:r>
              <a:rPr lang="zh-CN" altLang="en-US" sz="2300" b="0" dirty="0" smtClean="0">
                <a:latin typeface="楷体" panose="02010609060101010101" pitchFamily="49" charset="-122"/>
                <a:ea typeface="楷体" panose="02010609060101010101" pitchFamily="49" charset="-122"/>
              </a:rPr>
              <a:t>并 精心梳理后</a:t>
            </a:r>
            <a:r>
              <a:rPr lang="zh-CN" altLang="zh-CN" sz="2300" b="0" dirty="0">
                <a:latin typeface="楷体" panose="02010609060101010101" pitchFamily="49" charset="-122"/>
                <a:ea typeface="楷体" panose="02010609060101010101" pitchFamily="49" charset="-122"/>
              </a:rPr>
              <a:t>，</a:t>
            </a:r>
            <a:r>
              <a:rPr lang="zh-CN" altLang="en-US" sz="2300" b="0" dirty="0" smtClean="0">
                <a:latin typeface="楷体" panose="02010609060101010101" pitchFamily="49" charset="-122"/>
                <a:ea typeface="楷体" panose="02010609060101010101" pitchFamily="49" charset="-122"/>
              </a:rPr>
              <a:t>从</a:t>
            </a:r>
            <a:r>
              <a:rPr lang="zh-CN" altLang="en-US" sz="2300" b="0" dirty="0">
                <a:latin typeface="楷体" panose="02010609060101010101" pitchFamily="49" charset="-122"/>
                <a:ea typeface="楷体" panose="02010609060101010101" pitchFamily="49" charset="-122"/>
              </a:rPr>
              <a:t>不同的角度阐述主题</a:t>
            </a:r>
            <a:r>
              <a:rPr lang="en-US" altLang="zh-CN" sz="2300" b="0" dirty="0" smtClean="0">
                <a:latin typeface="楷体" panose="02010609060101010101" pitchFamily="49" charset="-122"/>
                <a:ea typeface="楷体" panose="02010609060101010101" pitchFamily="49" charset="-122"/>
              </a:rPr>
              <a:t>,</a:t>
            </a:r>
            <a:r>
              <a:rPr lang="zh-CN" altLang="en-US" sz="2300" b="0" dirty="0" smtClean="0">
                <a:latin typeface="楷体" panose="02010609060101010101" pitchFamily="49" charset="-122"/>
                <a:ea typeface="楷体" panose="02010609060101010101" pitchFamily="49" charset="-122"/>
              </a:rPr>
              <a:t>，以达到宣传</a:t>
            </a:r>
            <a:r>
              <a:rPr lang="zh-CN" altLang="en-US" sz="2300" b="0" dirty="0">
                <a:latin typeface="楷体" panose="02010609060101010101" pitchFamily="49" charset="-122"/>
                <a:ea typeface="楷体" panose="02010609060101010101" pitchFamily="49" charset="-122"/>
              </a:rPr>
              <a:t>、赞美主题的目的。 </a:t>
            </a:r>
          </a:p>
          <a:p>
            <a:pPr algn="just">
              <a:spcBef>
                <a:spcPts val="1800"/>
              </a:spcBef>
            </a:pPr>
            <a:endParaRPr kumimoji="1" lang="zh-CN" altLang="en-US" sz="2300" b="0" dirty="0">
              <a:latin typeface="楷体" panose="02010609060101010101" pitchFamily="49" charset="-122"/>
              <a:ea typeface="楷体" panose="02010609060101010101" pitchFamily="49" charset="-122"/>
            </a:endParaRPr>
          </a:p>
        </p:txBody>
      </p:sp>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59832" y="2926773"/>
            <a:ext cx="2993320" cy="1930977"/>
          </a:xfrm>
          <a:prstGeom prst="rect">
            <a:avLst/>
          </a:prstGeom>
        </p:spPr>
      </p:pic>
    </p:spTree>
    <p:extLst>
      <p:ext uri="{BB962C8B-B14F-4D97-AF65-F5344CB8AC3E}">
        <p14:creationId xmlns:p14="http://schemas.microsoft.com/office/powerpoint/2010/main" val="2214943258"/>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dirty="0">
                <a:solidFill>
                  <a:srgbClr val="FF0000"/>
                </a:solidFill>
                <a:latin typeface="黑体" panose="02010609060101010101" pitchFamily="49" charset="-122"/>
                <a:ea typeface="黑体" panose="02010609060101010101" pitchFamily="49" charset="-122"/>
              </a:rPr>
              <a:t>项目规划</a:t>
            </a:r>
          </a:p>
        </p:txBody>
      </p:sp>
      <p:sp>
        <p:nvSpPr>
          <p:cNvPr id="3" name="内容占位符 2"/>
          <p:cNvSpPr>
            <a:spLocks noGrp="1"/>
          </p:cNvSpPr>
          <p:nvPr>
            <p:ph idx="1"/>
          </p:nvPr>
        </p:nvSpPr>
        <p:spPr>
          <a:xfrm>
            <a:off x="389732" y="915566"/>
            <a:ext cx="8075612" cy="3150516"/>
          </a:xfrm>
        </p:spPr>
        <p:txBody>
          <a:bodyPr/>
          <a:lstStyle/>
          <a:p>
            <a:pPr algn="just">
              <a:lnSpc>
                <a:spcPct val="115000"/>
              </a:lnSpc>
              <a:spcBef>
                <a:spcPts val="1200"/>
              </a:spcBef>
            </a:pPr>
            <a:r>
              <a:rPr lang="zh-CN" altLang="en-US" sz="2200" b="0" dirty="0">
                <a:latin typeface="楷体" panose="02010609060101010101" pitchFamily="49" charset="-122"/>
                <a:ea typeface="楷体" panose="02010609060101010101" pitchFamily="49" charset="-122"/>
              </a:rPr>
              <a:t>四位学生组成一个小组</a:t>
            </a:r>
            <a:r>
              <a:rPr lang="en-US" altLang="zh-CN" sz="2200" b="0" dirty="0">
                <a:latin typeface="楷体" panose="02010609060101010101" pitchFamily="49" charset="-122"/>
                <a:ea typeface="楷体" panose="02010609060101010101" pitchFamily="49" charset="-122"/>
              </a:rPr>
              <a:t>,</a:t>
            </a:r>
            <a:r>
              <a:rPr lang="zh-CN" altLang="en-US" sz="2200" b="0" dirty="0">
                <a:latin typeface="楷体" panose="02010609060101010101" pitchFamily="49" charset="-122"/>
                <a:ea typeface="楷体" panose="02010609060101010101" pitchFamily="49" charset="-122"/>
              </a:rPr>
              <a:t>遵循自由 组合、教师协助分配的</a:t>
            </a:r>
            <a:r>
              <a:rPr lang="zh-CN" altLang="en-US" sz="2200" b="0" dirty="0" smtClean="0">
                <a:latin typeface="楷体" panose="02010609060101010101" pitchFamily="49" charset="-122"/>
                <a:ea typeface="楷体" panose="02010609060101010101" pitchFamily="49" charset="-122"/>
              </a:rPr>
              <a:t>原则： </a:t>
            </a:r>
            <a:endParaRPr lang="zh-CN" altLang="en-US" sz="2200" b="0" dirty="0">
              <a:latin typeface="楷体" panose="02010609060101010101" pitchFamily="49" charset="-122"/>
              <a:ea typeface="楷体" panose="02010609060101010101" pitchFamily="49" charset="-122"/>
            </a:endParaRPr>
          </a:p>
          <a:p>
            <a:pPr algn="just">
              <a:lnSpc>
                <a:spcPct val="115000"/>
              </a:lnSpc>
              <a:spcBef>
                <a:spcPts val="1200"/>
              </a:spcBef>
              <a:buFont typeface="Arial" panose="020B0604020202020204" pitchFamily="34" charset="0"/>
              <a:buChar char="•"/>
            </a:pPr>
            <a:r>
              <a:rPr lang="en-US" altLang="zh-CN" sz="2200" b="0" dirty="0">
                <a:latin typeface="楷体" panose="02010609060101010101" pitchFamily="49" charset="-122"/>
                <a:ea typeface="楷体" panose="02010609060101010101" pitchFamily="49" charset="-122"/>
              </a:rPr>
              <a:t>1.</a:t>
            </a:r>
            <a:r>
              <a:rPr lang="zh-CN" altLang="en-US" sz="2200" b="0" dirty="0">
                <a:latin typeface="楷体" panose="02010609060101010101" pitchFamily="49" charset="-122"/>
                <a:ea typeface="楷体" panose="02010609060101010101" pitchFamily="49" charset="-122"/>
              </a:rPr>
              <a:t>项目实施需求分析 学生了解项目</a:t>
            </a:r>
            <a:r>
              <a:rPr lang="zh-CN" altLang="en-US" sz="2200" b="0" dirty="0" smtClean="0">
                <a:latin typeface="楷体" panose="02010609060101010101" pitchFamily="49" charset="-122"/>
                <a:ea typeface="楷体" panose="02010609060101010101" pitchFamily="49" charset="-122"/>
              </a:rPr>
              <a:t>分析的角度</a:t>
            </a:r>
            <a:r>
              <a:rPr lang="zh-CN" altLang="zh-CN" sz="2200" b="0" dirty="0">
                <a:latin typeface="楷体" panose="02010609060101010101" pitchFamily="49" charset="-122"/>
                <a:ea typeface="楷体" panose="02010609060101010101" pitchFamily="49" charset="-122"/>
              </a:rPr>
              <a:t>，</a:t>
            </a:r>
            <a:r>
              <a:rPr lang="zh-CN" altLang="en-US" sz="2200" b="0" dirty="0" smtClean="0">
                <a:latin typeface="楷体" panose="02010609060101010101" pitchFamily="49" charset="-122"/>
                <a:ea typeface="楷体" panose="02010609060101010101" pitchFamily="49" charset="-122"/>
              </a:rPr>
              <a:t>完成项目</a:t>
            </a:r>
            <a:r>
              <a:rPr lang="zh-CN" altLang="en-US" sz="2200" b="0" dirty="0">
                <a:latin typeface="楷体" panose="02010609060101010101" pitchFamily="49" charset="-122"/>
                <a:ea typeface="楷体" panose="02010609060101010101" pitchFamily="49" charset="-122"/>
              </a:rPr>
              <a:t>所需的前期储备</a:t>
            </a:r>
            <a:r>
              <a:rPr lang="zh-CN" altLang="en-US" sz="2200" b="0" dirty="0" smtClean="0">
                <a:latin typeface="楷体" panose="02010609060101010101" pitchFamily="49" charset="-122"/>
                <a:ea typeface="楷体" panose="02010609060101010101" pitchFamily="49" charset="-122"/>
              </a:rPr>
              <a:t>。</a:t>
            </a:r>
            <a:endParaRPr lang="en-US" altLang="zh-CN" sz="2200" b="0" dirty="0" smtClean="0">
              <a:latin typeface="楷体" panose="02010609060101010101" pitchFamily="49" charset="-122"/>
              <a:ea typeface="楷体" panose="02010609060101010101" pitchFamily="49" charset="-122"/>
            </a:endParaRPr>
          </a:p>
          <a:p>
            <a:pPr algn="just">
              <a:lnSpc>
                <a:spcPct val="115000"/>
              </a:lnSpc>
              <a:spcBef>
                <a:spcPts val="600"/>
              </a:spcBef>
              <a:spcAft>
                <a:spcPts val="600"/>
              </a:spcAft>
              <a:buFont typeface="Wingdings" panose="05000000000000000000" pitchFamily="2" charset="2"/>
              <a:buChar char="Ø"/>
            </a:pPr>
            <a:r>
              <a:rPr lang="zh-CN" altLang="en-US" sz="2200" b="0" dirty="0" smtClean="0">
                <a:solidFill>
                  <a:srgbClr val="FF0000"/>
                </a:solidFill>
                <a:latin typeface="楷体" panose="02010609060101010101" pitchFamily="49" charset="-122"/>
                <a:ea typeface="楷体" panose="02010609060101010101" pitchFamily="49" charset="-122"/>
              </a:rPr>
              <a:t>所需知识及材料如下</a:t>
            </a:r>
            <a:r>
              <a:rPr lang="en-US" altLang="zh-CN" sz="2200" b="0" dirty="0">
                <a:solidFill>
                  <a:srgbClr val="FF0000"/>
                </a:solidFill>
                <a:latin typeface="楷体" panose="02010609060101010101" pitchFamily="49" charset="-122"/>
                <a:ea typeface="楷体" panose="02010609060101010101" pitchFamily="49" charset="-122"/>
              </a:rPr>
              <a:t>:</a:t>
            </a:r>
            <a:r>
              <a:rPr lang="zh-CN" altLang="en-US" sz="2200" b="0" dirty="0" smtClean="0">
                <a:solidFill>
                  <a:srgbClr val="FF0000"/>
                </a:solidFill>
                <a:latin typeface="楷体" panose="02010609060101010101" pitchFamily="49" charset="-122"/>
                <a:ea typeface="楷体" panose="02010609060101010101" pitchFamily="49" charset="-122"/>
              </a:rPr>
              <a:t>海报设计相关知识</a:t>
            </a:r>
            <a:r>
              <a:rPr lang="zh-CN" altLang="zh-CN" sz="2200" b="0" dirty="0">
                <a:solidFill>
                  <a:srgbClr val="FF0000"/>
                </a:solidFill>
                <a:latin typeface="楷体" panose="02010609060101010101" pitchFamily="49" charset="-122"/>
                <a:ea typeface="楷体" panose="02010609060101010101" pitchFamily="49" charset="-122"/>
              </a:rPr>
              <a:t>；</a:t>
            </a:r>
            <a:r>
              <a:rPr lang="zh-CN" altLang="en-US" sz="2200" b="0" dirty="0" smtClean="0">
                <a:solidFill>
                  <a:srgbClr val="FF0000"/>
                </a:solidFill>
                <a:latin typeface="楷体" panose="02010609060101010101" pitchFamily="49" charset="-122"/>
                <a:ea typeface="楷体" panose="02010609060101010101" pitchFamily="49" charset="-122"/>
              </a:rPr>
              <a:t>素材</a:t>
            </a:r>
            <a:r>
              <a:rPr lang="zh-CN" altLang="zh-CN" sz="2200" b="0" dirty="0">
                <a:solidFill>
                  <a:srgbClr val="FF0000"/>
                </a:solidFill>
                <a:latin typeface="楷体" panose="02010609060101010101" pitchFamily="49" charset="-122"/>
                <a:ea typeface="楷体" panose="02010609060101010101" pitchFamily="49" charset="-122"/>
              </a:rPr>
              <a:t>；</a:t>
            </a:r>
            <a:r>
              <a:rPr lang="en-US" altLang="zh-CN" sz="2200" b="0" dirty="0" smtClean="0">
                <a:solidFill>
                  <a:srgbClr val="FF0000"/>
                </a:solidFill>
                <a:latin typeface="楷体" panose="02010609060101010101" pitchFamily="49" charset="-122"/>
                <a:ea typeface="楷体" panose="02010609060101010101" pitchFamily="49" charset="-122"/>
              </a:rPr>
              <a:t>PS</a:t>
            </a:r>
            <a:r>
              <a:rPr lang="zh-CN" altLang="en-US" sz="2200" b="0" dirty="0" smtClean="0">
                <a:solidFill>
                  <a:srgbClr val="FF0000"/>
                </a:solidFill>
                <a:latin typeface="楷体" panose="02010609060101010101" pitchFamily="49" charset="-122"/>
                <a:ea typeface="楷体" panose="02010609060101010101" pitchFamily="49" charset="-122"/>
              </a:rPr>
              <a:t>技术。</a:t>
            </a:r>
            <a:endParaRPr lang="en-US" altLang="zh-CN" sz="2200" b="0" dirty="0" smtClean="0">
              <a:solidFill>
                <a:srgbClr val="FF0000"/>
              </a:solidFill>
              <a:latin typeface="楷体" panose="02010609060101010101" pitchFamily="49" charset="-122"/>
              <a:ea typeface="楷体" panose="02010609060101010101" pitchFamily="49" charset="-122"/>
            </a:endParaRPr>
          </a:p>
          <a:p>
            <a:pPr algn="just">
              <a:lnSpc>
                <a:spcPct val="115000"/>
              </a:lnSpc>
              <a:spcBef>
                <a:spcPts val="1200"/>
              </a:spcBef>
              <a:buFont typeface="Arial" panose="020B0604020202020204" pitchFamily="34" charset="0"/>
              <a:buChar char="•"/>
            </a:pPr>
            <a:r>
              <a:rPr lang="en-US" altLang="zh-CN" sz="2200" b="0" dirty="0">
                <a:latin typeface="楷体" panose="02010609060101010101" pitchFamily="49" charset="-122"/>
                <a:ea typeface="楷体" panose="02010609060101010101" pitchFamily="49" charset="-122"/>
              </a:rPr>
              <a:t>2.</a:t>
            </a:r>
            <a:r>
              <a:rPr lang="zh-CN" altLang="en-US" sz="2200" b="0" dirty="0">
                <a:latin typeface="楷体" panose="02010609060101010101" pitchFamily="49" charset="-122"/>
                <a:ea typeface="楷体" panose="02010609060101010101" pitchFamily="49" charset="-122"/>
              </a:rPr>
              <a:t>项目知识补充 </a:t>
            </a:r>
            <a:r>
              <a:rPr lang="zh-CN" altLang="en-US" sz="2200" b="0" dirty="0" smtClean="0">
                <a:latin typeface="楷体" panose="02010609060101010101" pitchFamily="49" charset="-122"/>
                <a:ea typeface="楷体" panose="02010609060101010101" pitchFamily="49" charset="-122"/>
              </a:rPr>
              <a:t>采用传统教学模式讲授法</a:t>
            </a:r>
            <a:r>
              <a:rPr lang="zh-CN" altLang="zh-CN" sz="2200" b="0" dirty="0">
                <a:latin typeface="楷体" panose="02010609060101010101" pitchFamily="49" charset="-122"/>
                <a:ea typeface="楷体" panose="02010609060101010101" pitchFamily="49" charset="-122"/>
              </a:rPr>
              <a:t>，</a:t>
            </a:r>
            <a:r>
              <a:rPr lang="zh-CN" altLang="en-US" sz="2200" b="0" dirty="0" smtClean="0">
                <a:latin typeface="楷体" panose="02010609060101010101" pitchFamily="49" charset="-122"/>
                <a:ea typeface="楷体" panose="02010609060101010101" pitchFamily="49" charset="-122"/>
              </a:rPr>
              <a:t>学生能高效学习并了解海报设计</a:t>
            </a:r>
            <a:r>
              <a:rPr lang="zh-CN" altLang="en-US" sz="2200" b="0" dirty="0">
                <a:latin typeface="楷体" panose="02010609060101010101" pitchFamily="49" charset="-122"/>
                <a:ea typeface="楷体" panose="02010609060101010101" pitchFamily="49" charset="-122"/>
              </a:rPr>
              <a:t>的相关</a:t>
            </a:r>
            <a:r>
              <a:rPr lang="zh-CN" altLang="en-US" sz="2200" b="0" dirty="0" smtClean="0">
                <a:latin typeface="楷体" panose="02010609060101010101" pitchFamily="49" charset="-122"/>
                <a:ea typeface="楷体" panose="02010609060101010101" pitchFamily="49" charset="-122"/>
              </a:rPr>
              <a:t>内容</a:t>
            </a:r>
            <a:r>
              <a:rPr lang="zh-CN" altLang="en-US" sz="2200" b="0" dirty="0">
                <a:latin typeface="楷体" panose="02010609060101010101" pitchFamily="49" charset="-122"/>
                <a:ea typeface="楷体" panose="02010609060101010101" pitchFamily="49" charset="-122"/>
              </a:rPr>
              <a:t>。如下</a:t>
            </a:r>
            <a:r>
              <a:rPr lang="en-US" altLang="zh-CN" sz="2200" b="0" dirty="0">
                <a:latin typeface="楷体" panose="02010609060101010101" pitchFamily="49" charset="-122"/>
                <a:ea typeface="楷体" panose="02010609060101010101" pitchFamily="49" charset="-122"/>
              </a:rPr>
              <a:t>: </a:t>
            </a:r>
            <a:endParaRPr lang="zh-CN" altLang="en-US" sz="2200" b="0" dirty="0">
              <a:latin typeface="楷体" panose="02010609060101010101" pitchFamily="49" charset="-122"/>
              <a:ea typeface="楷体" panose="02010609060101010101" pitchFamily="49" charset="-122"/>
            </a:endParaRPr>
          </a:p>
          <a:p>
            <a:pPr algn="just">
              <a:lnSpc>
                <a:spcPct val="115000"/>
              </a:lnSpc>
              <a:spcBef>
                <a:spcPts val="600"/>
              </a:spcBef>
              <a:buFont typeface="Wingdings" panose="05000000000000000000" pitchFamily="2" charset="2"/>
              <a:buChar char="Ø"/>
            </a:pPr>
            <a:r>
              <a:rPr lang="zh-CN" altLang="en-US" sz="2200" b="0" dirty="0" smtClean="0">
                <a:solidFill>
                  <a:srgbClr val="FF0000"/>
                </a:solidFill>
                <a:latin typeface="楷体" panose="02010609060101010101" pitchFamily="49" charset="-122"/>
                <a:ea typeface="楷体" panose="02010609060101010101" pitchFamily="49" charset="-122"/>
              </a:rPr>
              <a:t>海报设计</a:t>
            </a:r>
            <a:r>
              <a:rPr lang="zh-CN" altLang="en-US" sz="2200" b="0" dirty="0">
                <a:solidFill>
                  <a:srgbClr val="FF0000"/>
                </a:solidFill>
                <a:latin typeface="楷体" panose="02010609060101010101" pitchFamily="49" charset="-122"/>
                <a:ea typeface="楷体" panose="02010609060101010101" pitchFamily="49" charset="-122"/>
              </a:rPr>
              <a:t>的步骤</a:t>
            </a:r>
            <a:r>
              <a:rPr lang="en-US" altLang="zh-CN" sz="2200" b="0" dirty="0">
                <a:solidFill>
                  <a:srgbClr val="FF0000"/>
                </a:solidFill>
                <a:latin typeface="楷体" panose="02010609060101010101" pitchFamily="49" charset="-122"/>
                <a:ea typeface="楷体" panose="02010609060101010101" pitchFamily="49" charset="-122"/>
              </a:rPr>
              <a:t>:</a:t>
            </a:r>
            <a:r>
              <a:rPr lang="zh-CN" altLang="en-US" sz="2200" b="0" dirty="0">
                <a:solidFill>
                  <a:srgbClr val="FF0000"/>
                </a:solidFill>
                <a:latin typeface="楷体" panose="02010609060101010101" pitchFamily="49" charset="-122"/>
                <a:ea typeface="楷体" panose="02010609060101010101" pitchFamily="49" charset="-122"/>
              </a:rPr>
              <a:t>构思</a:t>
            </a:r>
            <a:r>
              <a:rPr lang="en-US" altLang="zh-CN" sz="2200" b="0" dirty="0">
                <a:solidFill>
                  <a:srgbClr val="FF0000"/>
                </a:solidFill>
                <a:latin typeface="楷体" panose="02010609060101010101" pitchFamily="49" charset="-122"/>
                <a:ea typeface="楷体" panose="02010609060101010101" pitchFamily="49" charset="-122"/>
              </a:rPr>
              <a:t>—</a:t>
            </a:r>
            <a:r>
              <a:rPr lang="zh-CN" altLang="en-US" sz="2200" b="0" dirty="0">
                <a:solidFill>
                  <a:srgbClr val="FF0000"/>
                </a:solidFill>
                <a:latin typeface="楷体" panose="02010609060101010101" pitchFamily="49" charset="-122"/>
                <a:ea typeface="楷体" panose="02010609060101010101" pitchFamily="49" charset="-122"/>
              </a:rPr>
              <a:t>构图</a:t>
            </a:r>
            <a:r>
              <a:rPr lang="en-US" altLang="zh-CN" sz="2200" b="0" dirty="0">
                <a:solidFill>
                  <a:srgbClr val="FF0000"/>
                </a:solidFill>
                <a:latin typeface="楷体" panose="02010609060101010101" pitchFamily="49" charset="-122"/>
                <a:ea typeface="楷体" panose="02010609060101010101" pitchFamily="49" charset="-122"/>
              </a:rPr>
              <a:t>— </a:t>
            </a:r>
            <a:r>
              <a:rPr lang="zh-CN" altLang="en-US" sz="2200" b="0" dirty="0">
                <a:solidFill>
                  <a:srgbClr val="FF0000"/>
                </a:solidFill>
                <a:latin typeface="楷体" panose="02010609060101010101" pitchFamily="49" charset="-122"/>
                <a:ea typeface="楷体" panose="02010609060101010101" pitchFamily="49" charset="-122"/>
              </a:rPr>
              <a:t>精雕细刻</a:t>
            </a:r>
            <a:r>
              <a:rPr lang="en-US" altLang="zh-CN" sz="2200" b="0" dirty="0">
                <a:solidFill>
                  <a:srgbClr val="FF0000"/>
                </a:solidFill>
                <a:latin typeface="楷体" panose="02010609060101010101" pitchFamily="49" charset="-122"/>
                <a:ea typeface="楷体" panose="02010609060101010101" pitchFamily="49" charset="-122"/>
              </a:rPr>
              <a:t>—</a:t>
            </a:r>
            <a:r>
              <a:rPr lang="zh-CN" altLang="en-US" sz="2200" b="0" dirty="0">
                <a:solidFill>
                  <a:srgbClr val="FF0000"/>
                </a:solidFill>
                <a:latin typeface="楷体" panose="02010609060101010101" pitchFamily="49" charset="-122"/>
                <a:ea typeface="楷体" panose="02010609060101010101" pitchFamily="49" charset="-122"/>
              </a:rPr>
              <a:t>调整。 </a:t>
            </a:r>
          </a:p>
          <a:p>
            <a:pPr marL="0" indent="0" algn="just">
              <a:lnSpc>
                <a:spcPct val="115000"/>
              </a:lnSpc>
              <a:spcBef>
                <a:spcPts val="600"/>
              </a:spcBef>
              <a:buNone/>
            </a:pPr>
            <a:endParaRPr lang="zh-CN" altLang="en-US" sz="2200" b="0" dirty="0">
              <a:solidFill>
                <a:srgbClr val="FF0000"/>
              </a:solidFill>
              <a:latin typeface="楷体" panose="02010609060101010101" pitchFamily="49" charset="-122"/>
              <a:ea typeface="楷体" panose="02010609060101010101" pitchFamily="49" charset="-122"/>
            </a:endParaRPr>
          </a:p>
          <a:p>
            <a:pPr>
              <a:lnSpc>
                <a:spcPct val="115000"/>
              </a:lnSpc>
              <a:spcBef>
                <a:spcPts val="1200"/>
              </a:spcBef>
            </a:pPr>
            <a:endParaRPr kumimoji="1" lang="zh-CN" altLang="en-US" sz="2200" dirty="0">
              <a:latin typeface="楷体" panose="02010609060101010101" pitchFamily="49" charset="-122"/>
              <a:ea typeface="楷体" panose="02010609060101010101" pitchFamily="49" charset="-122"/>
            </a:endParaRPr>
          </a:p>
        </p:txBody>
      </p:sp>
    </p:spTree>
    <p:extLst>
      <p:ext uri="{BB962C8B-B14F-4D97-AF65-F5344CB8AC3E}">
        <p14:creationId xmlns:p14="http://schemas.microsoft.com/office/powerpoint/2010/main" val="1994002567"/>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67544" y="1275606"/>
            <a:ext cx="8075612" cy="3006500"/>
          </a:xfrm>
        </p:spPr>
        <p:txBody>
          <a:bodyPr/>
          <a:lstStyle/>
          <a:p>
            <a:pPr algn="just">
              <a:buFont typeface="Arial" panose="020B0604020202020204" pitchFamily="34" charset="0"/>
              <a:buChar char="•"/>
            </a:pPr>
            <a:r>
              <a:rPr lang="en-US" altLang="zh-CN" sz="2300" b="0" dirty="0">
                <a:latin typeface="楷体" panose="02010609060101010101" pitchFamily="49" charset="-122"/>
                <a:ea typeface="楷体" panose="02010609060101010101" pitchFamily="49" charset="-122"/>
              </a:rPr>
              <a:t>3.</a:t>
            </a:r>
            <a:r>
              <a:rPr lang="zh-CN" altLang="en-US" sz="2300" b="0" dirty="0">
                <a:latin typeface="楷体" panose="02010609060101010101" pitchFamily="49" charset="-122"/>
                <a:ea typeface="楷体" panose="02010609060101010101" pitchFamily="49" charset="-122"/>
              </a:rPr>
              <a:t>小组分工 明确小组成员职位及责任。 </a:t>
            </a:r>
            <a:endParaRPr lang="en-US" altLang="zh-CN" sz="2300" b="0" dirty="0" smtClean="0">
              <a:latin typeface="楷体" panose="02010609060101010101" pitchFamily="49" charset="-122"/>
              <a:ea typeface="楷体" panose="02010609060101010101" pitchFamily="49" charset="-122"/>
            </a:endParaRPr>
          </a:p>
          <a:p>
            <a:pPr algn="just">
              <a:spcBef>
                <a:spcPts val="600"/>
              </a:spcBef>
              <a:buFont typeface="Wingdings" panose="05000000000000000000" pitchFamily="2" charset="2"/>
              <a:buChar char="Ø"/>
            </a:pPr>
            <a:r>
              <a:rPr lang="zh-CN" altLang="en-US" sz="2200" b="0" dirty="0" smtClean="0">
                <a:solidFill>
                  <a:srgbClr val="FF0000"/>
                </a:solidFill>
                <a:latin typeface="楷体" panose="02010609060101010101" pitchFamily="49" charset="-122"/>
                <a:ea typeface="楷体" panose="02010609060101010101" pitchFamily="49" charset="-122"/>
              </a:rPr>
              <a:t>绘图员</a:t>
            </a:r>
            <a:r>
              <a:rPr lang="zh-CN" altLang="en-US" sz="2200" b="0" dirty="0">
                <a:solidFill>
                  <a:srgbClr val="FF0000"/>
                </a:solidFill>
                <a:latin typeface="楷体" panose="02010609060101010101" pitchFamily="49" charset="-122"/>
                <a:ea typeface="楷体" panose="02010609060101010101" pitchFamily="49" charset="-122"/>
              </a:rPr>
              <a:t>的任务</a:t>
            </a:r>
            <a:r>
              <a:rPr lang="zh-CN" altLang="en-US" sz="2200" b="0" dirty="0" smtClean="0">
                <a:solidFill>
                  <a:srgbClr val="FF0000"/>
                </a:solidFill>
                <a:latin typeface="楷体" panose="02010609060101010101" pitchFamily="49" charset="-122"/>
                <a:ea typeface="楷体" panose="02010609060101010101" pitchFamily="49" charset="-122"/>
              </a:rPr>
              <a:t>目标</a:t>
            </a:r>
            <a:r>
              <a:rPr lang="en-US" altLang="zh-CN" sz="2200" b="0" dirty="0" smtClean="0">
                <a:solidFill>
                  <a:srgbClr val="FF0000"/>
                </a:solidFill>
                <a:latin typeface="楷体" panose="02010609060101010101" pitchFamily="49" charset="-122"/>
                <a:ea typeface="楷体" panose="02010609060101010101" pitchFamily="49" charset="-122"/>
              </a:rPr>
              <a:t>….</a:t>
            </a:r>
            <a:r>
              <a:rPr lang="zh-CN" altLang="en-US" sz="2200" b="0" dirty="0" smtClean="0">
                <a:solidFill>
                  <a:srgbClr val="FF0000"/>
                </a:solidFill>
                <a:latin typeface="楷体" panose="02010609060101010101" pitchFamily="49" charset="-122"/>
                <a:ea typeface="楷体" panose="02010609060101010101" pitchFamily="49" charset="-122"/>
              </a:rPr>
              <a:t> </a:t>
            </a:r>
            <a:endParaRPr lang="en-US" altLang="zh-CN" sz="2200" b="0" dirty="0" smtClean="0">
              <a:solidFill>
                <a:srgbClr val="FF0000"/>
              </a:solidFill>
              <a:latin typeface="楷体" panose="02010609060101010101" pitchFamily="49" charset="-122"/>
              <a:ea typeface="楷体" panose="02010609060101010101" pitchFamily="49" charset="-122"/>
            </a:endParaRPr>
          </a:p>
          <a:p>
            <a:pPr algn="just">
              <a:buFont typeface="Wingdings" panose="05000000000000000000" pitchFamily="2" charset="2"/>
              <a:buChar char="Ø"/>
            </a:pPr>
            <a:r>
              <a:rPr lang="zh-CN" altLang="en-US" sz="2200" b="0" dirty="0" smtClean="0">
                <a:solidFill>
                  <a:srgbClr val="FF0000"/>
                </a:solidFill>
                <a:latin typeface="楷体" panose="02010609060101010101" pitchFamily="49" charset="-122"/>
                <a:ea typeface="楷体" panose="02010609060101010101" pitchFamily="49" charset="-122"/>
              </a:rPr>
              <a:t>书写员</a:t>
            </a:r>
            <a:r>
              <a:rPr lang="zh-CN" altLang="en-US" sz="2200" b="0" dirty="0">
                <a:solidFill>
                  <a:srgbClr val="FF0000"/>
                </a:solidFill>
                <a:latin typeface="楷体" panose="02010609060101010101" pitchFamily="49" charset="-122"/>
                <a:ea typeface="楷体" panose="02010609060101010101" pitchFamily="49" charset="-122"/>
              </a:rPr>
              <a:t>的任务</a:t>
            </a:r>
            <a:r>
              <a:rPr lang="zh-CN" altLang="en-US" sz="2200" b="0" dirty="0" smtClean="0">
                <a:solidFill>
                  <a:srgbClr val="FF0000"/>
                </a:solidFill>
                <a:latin typeface="楷体" panose="02010609060101010101" pitchFamily="49" charset="-122"/>
                <a:ea typeface="楷体" panose="02010609060101010101" pitchFamily="49" charset="-122"/>
              </a:rPr>
              <a:t>目标</a:t>
            </a:r>
            <a:r>
              <a:rPr lang="en-US" altLang="zh-CN" sz="2200" b="0" dirty="0" smtClean="0">
                <a:solidFill>
                  <a:srgbClr val="FF0000"/>
                </a:solidFill>
                <a:latin typeface="楷体" panose="02010609060101010101" pitchFamily="49" charset="-122"/>
                <a:ea typeface="楷体" panose="02010609060101010101" pitchFamily="49" charset="-122"/>
              </a:rPr>
              <a:t>….</a:t>
            </a:r>
          </a:p>
          <a:p>
            <a:pPr algn="just">
              <a:buFont typeface="Wingdings" panose="05000000000000000000" pitchFamily="2" charset="2"/>
              <a:buChar char="Ø"/>
            </a:pPr>
            <a:r>
              <a:rPr kumimoji="1" lang="zh-CN" altLang="en-US" sz="2200" b="0" dirty="0" smtClean="0">
                <a:solidFill>
                  <a:srgbClr val="FF0000"/>
                </a:solidFill>
                <a:latin typeface="楷体" panose="02010609060101010101" pitchFamily="49" charset="-122"/>
                <a:ea typeface="楷体" panose="02010609060101010101" pitchFamily="49" charset="-122"/>
              </a:rPr>
              <a:t>解说员的任务目标</a:t>
            </a:r>
            <a:endParaRPr kumimoji="1" lang="en-US" altLang="zh-CN" sz="2200" b="0" dirty="0" smtClean="0">
              <a:solidFill>
                <a:srgbClr val="FF0000"/>
              </a:solidFill>
              <a:latin typeface="楷体" panose="02010609060101010101" pitchFamily="49" charset="-122"/>
              <a:ea typeface="楷体" panose="02010609060101010101" pitchFamily="49" charset="-122"/>
            </a:endParaRPr>
          </a:p>
          <a:p>
            <a:pPr algn="just">
              <a:spcBef>
                <a:spcPts val="1800"/>
              </a:spcBef>
              <a:buFont typeface="Arial" panose="020B0604020202020204" pitchFamily="34" charset="0"/>
              <a:buChar char="•"/>
            </a:pPr>
            <a:r>
              <a:rPr lang="en-US" altLang="zh-CN" sz="2300" b="0" dirty="0">
                <a:latin typeface="楷体" panose="02010609060101010101" pitchFamily="49" charset="-122"/>
                <a:ea typeface="楷体" panose="02010609060101010101" pitchFamily="49" charset="-122"/>
              </a:rPr>
              <a:t>4.</a:t>
            </a:r>
            <a:r>
              <a:rPr lang="zh-CN" altLang="en-US" sz="2300" b="0" dirty="0">
                <a:latin typeface="楷体" panose="02010609060101010101" pitchFamily="49" charset="-122"/>
                <a:ea typeface="楷体" panose="02010609060101010101" pitchFamily="49" charset="-122"/>
              </a:rPr>
              <a:t>小组讨论方案 </a:t>
            </a:r>
            <a:r>
              <a:rPr lang="en-US" altLang="zh-CN" sz="2300" b="0" dirty="0" smtClean="0">
                <a:latin typeface="楷体" panose="02010609060101010101" pitchFamily="49" charset="-122"/>
                <a:ea typeface="楷体" panose="02010609060101010101" pitchFamily="49" charset="-122"/>
              </a:rPr>
              <a:t> </a:t>
            </a:r>
            <a:r>
              <a:rPr lang="zh-CN" altLang="en-US" sz="2300" b="0" dirty="0" smtClean="0">
                <a:latin typeface="楷体" panose="02010609060101010101" pitchFamily="49" charset="-122"/>
                <a:ea typeface="楷体" panose="02010609060101010101" pitchFamily="49" charset="-122"/>
              </a:rPr>
              <a:t>根据小组</a:t>
            </a:r>
            <a:r>
              <a:rPr lang="zh-CN" altLang="en-US" sz="2300" b="0" dirty="0">
                <a:latin typeface="楷体" panose="02010609060101010101" pitchFamily="49" charset="-122"/>
                <a:ea typeface="楷体" panose="02010609060101010101" pitchFamily="49" charset="-122"/>
              </a:rPr>
              <a:t>的海报选题</a:t>
            </a:r>
            <a:r>
              <a:rPr lang="en-US" altLang="zh-CN" sz="2300" b="0" dirty="0">
                <a:latin typeface="楷体" panose="02010609060101010101" pitchFamily="49" charset="-122"/>
                <a:ea typeface="楷体" panose="02010609060101010101" pitchFamily="49" charset="-122"/>
              </a:rPr>
              <a:t>,</a:t>
            </a:r>
            <a:r>
              <a:rPr lang="zh-CN" altLang="en-US" sz="2300" b="0" dirty="0">
                <a:latin typeface="楷体" panose="02010609060101010101" pitchFamily="49" charset="-122"/>
                <a:ea typeface="楷体" panose="02010609060101010101" pitchFamily="49" charset="-122"/>
              </a:rPr>
              <a:t>确定小组 海报的风格及综合海报的设计方案。 </a:t>
            </a:r>
          </a:p>
          <a:p>
            <a:pPr marL="0" indent="0" algn="just">
              <a:spcBef>
                <a:spcPts val="1800"/>
              </a:spcBef>
              <a:buNone/>
            </a:pPr>
            <a:endParaRPr kumimoji="1" lang="zh-CN" altLang="en-US" sz="2300" b="0" dirty="0">
              <a:latin typeface="楷体" panose="02010609060101010101" pitchFamily="49" charset="-122"/>
              <a:ea typeface="楷体" panose="02010609060101010101" pitchFamily="49" charset="-122"/>
            </a:endParaRPr>
          </a:p>
        </p:txBody>
      </p:sp>
      <p:sp>
        <p:nvSpPr>
          <p:cNvPr id="5" name="标题 1"/>
          <p:cNvSpPr>
            <a:spLocks noGrp="1"/>
          </p:cNvSpPr>
          <p:nvPr>
            <p:ph type="title"/>
          </p:nvPr>
        </p:nvSpPr>
        <p:spPr>
          <a:xfrm>
            <a:off x="611188" y="86916"/>
            <a:ext cx="7632700" cy="457200"/>
          </a:xfrm>
        </p:spPr>
        <p:txBody>
          <a:bodyPr/>
          <a:lstStyle/>
          <a:p>
            <a:r>
              <a:rPr kumimoji="1" lang="zh-CN" altLang="en-US" dirty="0">
                <a:solidFill>
                  <a:srgbClr val="FF0000"/>
                </a:solidFill>
                <a:latin typeface="黑体" panose="02010609060101010101" pitchFamily="49" charset="-122"/>
                <a:ea typeface="黑体" panose="02010609060101010101" pitchFamily="49" charset="-122"/>
              </a:rPr>
              <a:t>项目规划</a:t>
            </a:r>
          </a:p>
        </p:txBody>
      </p:sp>
      <p:pic>
        <p:nvPicPr>
          <p:cNvPr id="6" name="图片 5"/>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b="2579"/>
          <a:stretch/>
        </p:blipFill>
        <p:spPr>
          <a:xfrm>
            <a:off x="5784515" y="843558"/>
            <a:ext cx="2747020" cy="2247567"/>
          </a:xfrm>
          <a:prstGeom prst="rect">
            <a:avLst/>
          </a:prstGeom>
        </p:spPr>
      </p:pic>
    </p:spTree>
    <p:extLst>
      <p:ext uri="{BB962C8B-B14F-4D97-AF65-F5344CB8AC3E}">
        <p14:creationId xmlns:p14="http://schemas.microsoft.com/office/powerpoint/2010/main" val="148075437"/>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sz="3600" dirty="0">
                <a:latin typeface="黑体" panose="02010609060101010101" pitchFamily="49" charset="-122"/>
                <a:ea typeface="黑体" panose="02010609060101010101" pitchFamily="49" charset="-122"/>
              </a:rPr>
              <a:t>2</a:t>
            </a:r>
            <a:r>
              <a:rPr kumimoji="1" lang="en-US" altLang="zh-CN" sz="3600" dirty="0">
                <a:latin typeface="黑体" panose="02010609060101010101" pitchFamily="49" charset="-122"/>
                <a:ea typeface="黑体" panose="02010609060101010101" pitchFamily="49" charset="-122"/>
              </a:rPr>
              <a:t>1</a:t>
            </a:r>
            <a:r>
              <a:rPr kumimoji="1" lang="zh-CN" altLang="en-US" sz="3600" dirty="0">
                <a:latin typeface="黑体" panose="02010609060101010101" pitchFamily="49" charset="-122"/>
                <a:ea typeface="黑体" panose="02010609060101010101" pitchFamily="49" charset="-122"/>
              </a:rPr>
              <a:t>世纪学习框架</a:t>
            </a:r>
          </a:p>
        </p:txBody>
      </p:sp>
      <p:sp>
        <p:nvSpPr>
          <p:cNvPr id="3" name="内容占位符 2"/>
          <p:cNvSpPr>
            <a:spLocks noGrp="1"/>
          </p:cNvSpPr>
          <p:nvPr>
            <p:ph idx="1"/>
          </p:nvPr>
        </p:nvSpPr>
        <p:spPr>
          <a:xfrm>
            <a:off x="587132" y="915566"/>
            <a:ext cx="7632848" cy="3438548"/>
          </a:xfrm>
        </p:spPr>
        <p:txBody>
          <a:bodyPr>
            <a:noAutofit/>
          </a:bodyPr>
          <a:lstStyle/>
          <a:p>
            <a:pPr algn="just">
              <a:lnSpc>
                <a:spcPct val="110000"/>
              </a:lnSpc>
              <a:spcBef>
                <a:spcPts val="1200"/>
              </a:spcBef>
            </a:pPr>
            <a:r>
              <a:rPr lang="en-US" altLang="zh-CN" b="0" dirty="0" smtClean="0">
                <a:latin typeface="楷体" panose="02010609060101010101" pitchFamily="49" charset="-122"/>
                <a:ea typeface="楷体" panose="02010609060101010101" pitchFamily="49" charset="-122"/>
              </a:rPr>
              <a:t>2009</a:t>
            </a:r>
            <a:r>
              <a:rPr lang="zh-CN" altLang="en-US" b="0" dirty="0">
                <a:latin typeface="楷体" panose="02010609060101010101" pitchFamily="49" charset="-122"/>
                <a:ea typeface="楷体" panose="02010609060101010101" pitchFamily="49" charset="-122"/>
              </a:rPr>
              <a:t>年，该组织修订了“</a:t>
            </a:r>
            <a:r>
              <a:rPr lang="en-US" altLang="zh-CN" b="0" dirty="0">
                <a:latin typeface="楷体" panose="02010609060101010101" pitchFamily="49" charset="-122"/>
                <a:ea typeface="楷体" panose="02010609060101010101" pitchFamily="49" charset="-122"/>
              </a:rPr>
              <a:t>21</a:t>
            </a:r>
            <a:r>
              <a:rPr lang="zh-CN" altLang="en-US" b="0" dirty="0">
                <a:latin typeface="楷体" panose="02010609060101010101" pitchFamily="49" charset="-122"/>
                <a:ea typeface="楷体" panose="02010609060101010101" pitchFamily="49" charset="-122"/>
              </a:rPr>
              <a:t>世纪学习框架</a:t>
            </a:r>
            <a:r>
              <a:rPr lang="zh-CN" altLang="en-US" b="0" dirty="0" smtClean="0">
                <a:latin typeface="楷体" panose="02010609060101010101" pitchFamily="49" charset="-122"/>
                <a:ea typeface="楷体" panose="02010609060101010101" pitchFamily="49" charset="-122"/>
              </a:rPr>
              <a:t>” ，</a:t>
            </a:r>
            <a:r>
              <a:rPr lang="zh-CN" altLang="en-US" b="0" dirty="0">
                <a:latin typeface="楷体" panose="02010609060101010101" pitchFamily="49" charset="-122"/>
                <a:ea typeface="楷体" panose="02010609060101010101" pitchFamily="49" charset="-122"/>
              </a:rPr>
              <a:t>新框架包含两部分：一是学习成果，二是支持系统（见图</a:t>
            </a:r>
            <a:r>
              <a:rPr lang="en-US" altLang="zh-CN" b="0" dirty="0">
                <a:latin typeface="楷体" panose="02010609060101010101" pitchFamily="49" charset="-122"/>
                <a:ea typeface="楷体" panose="02010609060101010101" pitchFamily="49" charset="-122"/>
              </a:rPr>
              <a:t>2</a:t>
            </a:r>
            <a:r>
              <a:rPr lang="zh-CN" altLang="en-US" b="0" dirty="0">
                <a:latin typeface="楷体" panose="02010609060101010101" pitchFamily="49" charset="-122"/>
                <a:ea typeface="楷体" panose="02010609060101010101" pitchFamily="49" charset="-122"/>
              </a:rPr>
              <a:t>）</a:t>
            </a:r>
            <a:r>
              <a:rPr lang="zh-CN" altLang="en-US" b="0" dirty="0" smtClean="0">
                <a:latin typeface="楷体" panose="02010609060101010101" pitchFamily="49" charset="-122"/>
                <a:ea typeface="楷体" panose="02010609060101010101" pitchFamily="49" charset="-122"/>
              </a:rPr>
              <a:t>。</a:t>
            </a:r>
            <a:endParaRPr lang="en-US" altLang="zh-CN" b="0" dirty="0">
              <a:latin typeface="楷体" panose="02010609060101010101" pitchFamily="49" charset="-122"/>
              <a:ea typeface="楷体" panose="02010609060101010101" pitchFamily="49" charset="-122"/>
            </a:endParaRPr>
          </a:p>
          <a:p>
            <a:pPr algn="just">
              <a:lnSpc>
                <a:spcPct val="110000"/>
              </a:lnSpc>
              <a:spcBef>
                <a:spcPts val="1200"/>
              </a:spcBef>
            </a:pPr>
            <a:r>
              <a:rPr lang="zh-CN" altLang="en-US" b="0" dirty="0" smtClean="0">
                <a:latin typeface="楷体" panose="02010609060101010101" pitchFamily="49" charset="-122"/>
                <a:ea typeface="楷体" panose="02010609060101010101" pitchFamily="49" charset="-122"/>
              </a:rPr>
              <a:t>学习成果部分围绕</a:t>
            </a:r>
            <a:r>
              <a:rPr lang="zh-CN" altLang="en-US" b="0" dirty="0">
                <a:latin typeface="楷体" panose="02010609060101010101" pitchFamily="49" charset="-122"/>
                <a:ea typeface="楷体" panose="02010609060101010101" pitchFamily="49" charset="-122"/>
              </a:rPr>
              <a:t>核心学科和</a:t>
            </a:r>
            <a:r>
              <a:rPr lang="en-US" altLang="zh-CN" b="0" dirty="0">
                <a:latin typeface="楷体" panose="02010609060101010101" pitchFamily="49" charset="-122"/>
                <a:ea typeface="楷体" panose="02010609060101010101" pitchFamily="49" charset="-122"/>
              </a:rPr>
              <a:t>21</a:t>
            </a:r>
            <a:r>
              <a:rPr lang="zh-CN" altLang="en-US" b="0" dirty="0">
                <a:latin typeface="楷体" panose="02010609060101010101" pitchFamily="49" charset="-122"/>
                <a:ea typeface="楷体" panose="02010609060101010101" pitchFamily="49" charset="-122"/>
              </a:rPr>
              <a:t>世纪主题培养学生的</a:t>
            </a:r>
            <a:r>
              <a:rPr lang="en-US" altLang="zh-CN" b="0" dirty="0">
                <a:latin typeface="楷体" panose="02010609060101010101" pitchFamily="49" charset="-122"/>
                <a:ea typeface="楷体" panose="02010609060101010101" pitchFamily="49" charset="-122"/>
              </a:rPr>
              <a:t>21</a:t>
            </a:r>
            <a:r>
              <a:rPr lang="zh-CN" altLang="en-US" b="0" dirty="0">
                <a:latin typeface="楷体" panose="02010609060101010101" pitchFamily="49" charset="-122"/>
                <a:ea typeface="楷体" panose="02010609060101010101" pitchFamily="49" charset="-122"/>
              </a:rPr>
              <a:t>世纪技能，如学习与创新技能（</a:t>
            </a:r>
            <a:r>
              <a:rPr lang="en-US" altLang="zh-CN" b="0" dirty="0">
                <a:latin typeface="楷体" panose="02010609060101010101" pitchFamily="49" charset="-122"/>
                <a:ea typeface="楷体" panose="02010609060101010101" pitchFamily="49" charset="-122"/>
              </a:rPr>
              <a:t>4C</a:t>
            </a:r>
            <a:r>
              <a:rPr lang="zh-CN" altLang="en-US" b="0" dirty="0">
                <a:latin typeface="楷体" panose="02010609060101010101" pitchFamily="49" charset="-122"/>
                <a:ea typeface="楷体" panose="02010609060101010101" pitchFamily="49" charset="-122"/>
              </a:rPr>
              <a:t>），生活与职业技能，信息、媒介与技术技能。其中，）</a:t>
            </a:r>
            <a:r>
              <a:rPr lang="zh-CN" altLang="en-US" b="0" dirty="0" smtClean="0">
                <a:latin typeface="楷体" panose="02010609060101010101" pitchFamily="49" charset="-122"/>
                <a:ea typeface="楷体" panose="02010609060101010101" pitchFamily="49" charset="-122"/>
              </a:rPr>
              <a:t>。</a:t>
            </a:r>
            <a:endParaRPr lang="en-US" altLang="zh-CN" b="0" dirty="0">
              <a:latin typeface="楷体" panose="02010609060101010101" pitchFamily="49" charset="-122"/>
              <a:ea typeface="楷体" panose="02010609060101010101" pitchFamily="49" charset="-122"/>
            </a:endParaRPr>
          </a:p>
          <a:p>
            <a:pPr algn="just">
              <a:lnSpc>
                <a:spcPct val="110000"/>
              </a:lnSpc>
              <a:spcBef>
                <a:spcPts val="1200"/>
              </a:spcBef>
            </a:pPr>
            <a:r>
              <a:rPr lang="zh-CN" altLang="en-US" b="0" dirty="0" smtClean="0">
                <a:latin typeface="楷体" panose="02010609060101010101" pitchFamily="49" charset="-122"/>
                <a:ea typeface="楷体" panose="02010609060101010101" pitchFamily="49" charset="-122"/>
              </a:rPr>
              <a:t>支持系统部分包含标准和评价</a:t>
            </a:r>
            <a:r>
              <a:rPr lang="zh-CN" altLang="en-US" b="0" dirty="0">
                <a:latin typeface="楷体" panose="02010609060101010101" pitchFamily="49" charset="-122"/>
                <a:ea typeface="楷体" panose="02010609060101010101" pitchFamily="49" charset="-122"/>
              </a:rPr>
              <a:t>、课程和教学、教师专业发展和学习环境等支持性策略</a:t>
            </a:r>
            <a:r>
              <a:rPr lang="zh-CN" altLang="en-US" b="0" dirty="0" smtClean="0">
                <a:latin typeface="楷体" panose="02010609060101010101" pitchFamily="49" charset="-122"/>
                <a:ea typeface="楷体" panose="02010609060101010101" pitchFamily="49" charset="-122"/>
              </a:rPr>
              <a:t>。</a:t>
            </a:r>
            <a:endParaRPr kumimoji="1" lang="zh-CN" altLang="en-US" b="0" dirty="0">
              <a:latin typeface="楷体" panose="02010609060101010101" pitchFamily="49" charset="-122"/>
              <a:ea typeface="楷体" panose="02010609060101010101" pitchFamily="49" charset="-122"/>
            </a:endParaRPr>
          </a:p>
        </p:txBody>
      </p:sp>
    </p:spTree>
    <p:extLst>
      <p:ext uri="{BB962C8B-B14F-4D97-AF65-F5344CB8AC3E}">
        <p14:creationId xmlns:p14="http://schemas.microsoft.com/office/powerpoint/2010/main" val="917527309"/>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96136" y="2665208"/>
            <a:ext cx="2755032" cy="2066274"/>
          </a:xfrm>
          <a:prstGeom prst="rect">
            <a:avLst/>
          </a:prstGeom>
        </p:spPr>
      </p:pic>
      <p:sp>
        <p:nvSpPr>
          <p:cNvPr id="3" name="内容占位符 2"/>
          <p:cNvSpPr>
            <a:spLocks noGrp="1"/>
          </p:cNvSpPr>
          <p:nvPr>
            <p:ph idx="1"/>
          </p:nvPr>
        </p:nvSpPr>
        <p:spPr>
          <a:xfrm>
            <a:off x="389732" y="915566"/>
            <a:ext cx="8075612" cy="3438548"/>
          </a:xfrm>
        </p:spPr>
        <p:txBody>
          <a:bodyPr/>
          <a:lstStyle/>
          <a:p>
            <a:pPr algn="just">
              <a:lnSpc>
                <a:spcPct val="115000"/>
              </a:lnSpc>
              <a:spcBef>
                <a:spcPts val="1200"/>
              </a:spcBef>
              <a:buFont typeface="Arial" panose="020B0604020202020204" pitchFamily="34" charset="0"/>
              <a:buChar char="•"/>
            </a:pPr>
            <a:r>
              <a:rPr lang="en-US" altLang="zh-CN" sz="2300" b="0" dirty="0">
                <a:latin typeface="楷体" panose="02010609060101010101" pitchFamily="49" charset="-122"/>
                <a:ea typeface="楷体" panose="02010609060101010101" pitchFamily="49" charset="-122"/>
              </a:rPr>
              <a:t>5.</a:t>
            </a:r>
            <a:r>
              <a:rPr lang="zh-CN" altLang="en-US" sz="2300" b="0" dirty="0">
                <a:latin typeface="楷体" panose="02010609060101010101" pitchFamily="49" charset="-122"/>
                <a:ea typeface="楷体" panose="02010609060101010101" pitchFamily="49" charset="-122"/>
              </a:rPr>
              <a:t>项目方案验收及确定 </a:t>
            </a:r>
          </a:p>
          <a:p>
            <a:pPr algn="just">
              <a:lnSpc>
                <a:spcPct val="115000"/>
              </a:lnSpc>
              <a:spcBef>
                <a:spcPts val="1200"/>
              </a:spcBef>
              <a:buFont typeface="Wingdings" panose="05000000000000000000" pitchFamily="2" charset="2"/>
              <a:buChar char="Ø"/>
            </a:pPr>
            <a:r>
              <a:rPr lang="zh-CN" altLang="en-US" sz="2300" b="0" dirty="0" smtClean="0">
                <a:latin typeface="楷体" panose="02010609060101010101" pitchFamily="49" charset="-122"/>
                <a:ea typeface="楷体" panose="02010609060101010101" pitchFamily="49" charset="-122"/>
              </a:rPr>
              <a:t>解说员上讲台解说海报设计方</a:t>
            </a:r>
            <a:r>
              <a:rPr lang="zh-CN" altLang="en-US" sz="2300" b="0" dirty="0">
                <a:latin typeface="楷体" panose="02010609060101010101" pitchFamily="49" charset="-122"/>
                <a:ea typeface="楷体" panose="02010609060101010101" pitchFamily="49" charset="-122"/>
              </a:rPr>
              <a:t>案 </a:t>
            </a:r>
            <a:r>
              <a:rPr lang="zh-CN" altLang="en-US" sz="2300" b="0" dirty="0" smtClean="0">
                <a:latin typeface="楷体" panose="02010609060101010101" pitchFamily="49" charset="-122"/>
                <a:ea typeface="楷体" panose="02010609060101010101" pitchFamily="49" charset="-122"/>
              </a:rPr>
              <a:t>及展示小组海报设计草图</a:t>
            </a:r>
            <a:r>
              <a:rPr lang="zh-CN" altLang="zh-CN" sz="2300" b="0" dirty="0" smtClean="0">
                <a:latin typeface="楷体" panose="02010609060101010101" pitchFamily="49" charset="-122"/>
                <a:ea typeface="楷体" panose="02010609060101010101" pitchFamily="49" charset="-122"/>
              </a:rPr>
              <a:t>；</a:t>
            </a:r>
            <a:endParaRPr lang="en-US" altLang="zh-CN" sz="2300" b="0" dirty="0" smtClean="0">
              <a:latin typeface="楷体" panose="02010609060101010101" pitchFamily="49" charset="-122"/>
              <a:ea typeface="楷体" panose="02010609060101010101" pitchFamily="49" charset="-122"/>
            </a:endParaRPr>
          </a:p>
          <a:p>
            <a:pPr algn="just">
              <a:lnSpc>
                <a:spcPct val="115000"/>
              </a:lnSpc>
              <a:spcBef>
                <a:spcPts val="1200"/>
              </a:spcBef>
              <a:buFont typeface="Wingdings" panose="05000000000000000000" pitchFamily="2" charset="2"/>
              <a:buChar char="Ø"/>
            </a:pPr>
            <a:r>
              <a:rPr lang="zh-CN" altLang="en-US" sz="2300" b="0" dirty="0" smtClean="0">
                <a:latin typeface="楷体" panose="02010609060101010101" pitchFamily="49" charset="-122"/>
                <a:ea typeface="楷体" panose="02010609060101010101" pitchFamily="49" charset="-122"/>
              </a:rPr>
              <a:t>选择教师及优</a:t>
            </a:r>
            <a:r>
              <a:rPr lang="zh-CN" altLang="en-US" sz="2300" b="0" dirty="0">
                <a:latin typeface="楷体" panose="02010609060101010101" pitchFamily="49" charset="-122"/>
                <a:ea typeface="楷体" panose="02010609060101010101" pitchFamily="49" charset="-122"/>
              </a:rPr>
              <a:t>秀学生</a:t>
            </a:r>
            <a:r>
              <a:rPr lang="en-US" altLang="zh-CN" sz="2300" b="0" dirty="0">
                <a:latin typeface="楷体" panose="02010609060101010101" pitchFamily="49" charset="-122"/>
                <a:ea typeface="楷体" panose="02010609060101010101" pitchFamily="49" charset="-122"/>
              </a:rPr>
              <a:t>3~5</a:t>
            </a:r>
            <a:r>
              <a:rPr lang="zh-CN" altLang="en-US" sz="2300" b="0" dirty="0">
                <a:latin typeface="楷体" panose="02010609060101010101" pitchFamily="49" charset="-122"/>
                <a:ea typeface="楷体" panose="02010609060101010101" pitchFamily="49" charset="-122"/>
              </a:rPr>
              <a:t>名</a:t>
            </a:r>
            <a:r>
              <a:rPr lang="zh-CN" altLang="en-US" sz="2300" b="0" dirty="0" smtClean="0">
                <a:latin typeface="楷体" panose="02010609060101010101" pitchFamily="49" charset="-122"/>
                <a:ea typeface="楷体" panose="02010609060101010101" pitchFamily="49" charset="-122"/>
              </a:rPr>
              <a:t>作为验收小组</a:t>
            </a:r>
            <a:r>
              <a:rPr lang="zh-CN" altLang="zh-CN" sz="2300" b="0" dirty="0">
                <a:latin typeface="楷体" panose="02010609060101010101" pitchFamily="49" charset="-122"/>
                <a:ea typeface="楷体" panose="02010609060101010101" pitchFamily="49" charset="-122"/>
              </a:rPr>
              <a:t>，</a:t>
            </a:r>
            <a:r>
              <a:rPr lang="zh-CN" altLang="en-US" sz="2300" b="0" dirty="0" smtClean="0">
                <a:latin typeface="楷体" panose="02010609060101010101" pitchFamily="49" charset="-122"/>
                <a:ea typeface="楷体" panose="02010609060101010101" pitchFamily="49" charset="-122"/>
              </a:rPr>
              <a:t>通过举 </a:t>
            </a:r>
            <a:r>
              <a:rPr lang="zh-CN" altLang="en-US" sz="2300" b="0" dirty="0">
                <a:latin typeface="楷体" panose="02010609060101010101" pitchFamily="49" charset="-122"/>
                <a:ea typeface="楷体" panose="02010609060101010101" pitchFamily="49" charset="-122"/>
              </a:rPr>
              <a:t>手</a:t>
            </a:r>
            <a:r>
              <a:rPr lang="zh-CN" altLang="en-US" sz="2300" b="0" dirty="0" smtClean="0">
                <a:latin typeface="楷体" panose="02010609060101010101" pitchFamily="49" charset="-122"/>
                <a:ea typeface="楷体" panose="02010609060101010101" pitchFamily="49" charset="-122"/>
              </a:rPr>
              <a:t>投票来确定</a:t>
            </a:r>
            <a:r>
              <a:rPr lang="zh-CN" altLang="zh-CN" sz="2300" b="0" dirty="0">
                <a:latin typeface="楷体" panose="02010609060101010101" pitchFamily="49" charset="-122"/>
                <a:ea typeface="楷体" panose="02010609060101010101" pitchFamily="49" charset="-122"/>
              </a:rPr>
              <a:t>；</a:t>
            </a:r>
            <a:r>
              <a:rPr lang="zh-CN" altLang="en-US" sz="2300" b="0" dirty="0" smtClean="0">
                <a:latin typeface="楷体" panose="02010609060101010101" pitchFamily="49" charset="-122"/>
                <a:ea typeface="楷体" panose="02010609060101010101" pitchFamily="49" charset="-122"/>
              </a:rPr>
              <a:t>对于优秀的方案</a:t>
            </a:r>
            <a:r>
              <a:rPr lang="zh-CN" altLang="zh-CN" sz="2300" b="0" dirty="0">
                <a:latin typeface="楷体" panose="02010609060101010101" pitchFamily="49" charset="-122"/>
                <a:ea typeface="楷体" panose="02010609060101010101" pitchFamily="49" charset="-122"/>
              </a:rPr>
              <a:t>，</a:t>
            </a:r>
            <a:r>
              <a:rPr lang="zh-CN" altLang="en-US" sz="2300" b="0" dirty="0" smtClean="0">
                <a:latin typeface="楷体" panose="02010609060101010101" pitchFamily="49" charset="-122"/>
                <a:ea typeface="楷体" panose="02010609060101010101" pitchFamily="49" charset="-122"/>
              </a:rPr>
              <a:t>需指出亮点</a:t>
            </a:r>
            <a:r>
              <a:rPr lang="zh-CN" altLang="zh-CN" sz="2300" b="0" dirty="0" smtClean="0">
                <a:latin typeface="楷体" panose="02010609060101010101" pitchFamily="49" charset="-122"/>
                <a:ea typeface="楷体" panose="02010609060101010101" pitchFamily="49" charset="-122"/>
              </a:rPr>
              <a:t>；</a:t>
            </a:r>
            <a:endParaRPr lang="en-US" altLang="zh-CN" sz="2300" b="0" dirty="0" smtClean="0">
              <a:latin typeface="楷体" panose="02010609060101010101" pitchFamily="49" charset="-122"/>
              <a:ea typeface="楷体" panose="02010609060101010101" pitchFamily="49" charset="-122"/>
            </a:endParaRPr>
          </a:p>
          <a:p>
            <a:pPr algn="just">
              <a:lnSpc>
                <a:spcPct val="115000"/>
              </a:lnSpc>
              <a:spcBef>
                <a:spcPts val="1200"/>
              </a:spcBef>
              <a:buFont typeface="Wingdings" panose="05000000000000000000" pitchFamily="2" charset="2"/>
              <a:buChar char="Ø"/>
            </a:pPr>
            <a:r>
              <a:rPr lang="zh-CN" altLang="en-US" sz="2300" b="0" dirty="0" smtClean="0">
                <a:latin typeface="楷体" panose="02010609060101010101" pitchFamily="49" charset="-122"/>
                <a:ea typeface="楷体" panose="02010609060101010101" pitchFamily="49" charset="-122"/>
              </a:rPr>
              <a:t>对于不足的方案给出建议</a:t>
            </a:r>
            <a:r>
              <a:rPr lang="zh-CN" altLang="en-US" sz="2300" b="0" dirty="0">
                <a:latin typeface="楷体" panose="02010609060101010101" pitchFamily="49" charset="-122"/>
                <a:ea typeface="楷体" panose="02010609060101010101" pitchFamily="49" charset="-122"/>
              </a:rPr>
              <a:t>。 </a:t>
            </a:r>
          </a:p>
          <a:p>
            <a:pPr algn="just">
              <a:lnSpc>
                <a:spcPct val="115000"/>
              </a:lnSpc>
              <a:spcBef>
                <a:spcPts val="1200"/>
              </a:spcBef>
            </a:pPr>
            <a:endParaRPr kumimoji="1" lang="zh-CN" altLang="en-US" sz="2300" b="0" dirty="0">
              <a:latin typeface="楷体" panose="02010609060101010101" pitchFamily="49" charset="-122"/>
              <a:ea typeface="楷体" panose="02010609060101010101" pitchFamily="49" charset="-122"/>
            </a:endParaRPr>
          </a:p>
        </p:txBody>
      </p:sp>
      <p:sp>
        <p:nvSpPr>
          <p:cNvPr id="5" name="标题 1"/>
          <p:cNvSpPr>
            <a:spLocks noGrp="1"/>
          </p:cNvSpPr>
          <p:nvPr>
            <p:ph type="title"/>
          </p:nvPr>
        </p:nvSpPr>
        <p:spPr>
          <a:xfrm>
            <a:off x="611188" y="86916"/>
            <a:ext cx="7632700" cy="457200"/>
          </a:xfrm>
        </p:spPr>
        <p:txBody>
          <a:bodyPr/>
          <a:lstStyle/>
          <a:p>
            <a:r>
              <a:rPr kumimoji="1" lang="zh-CN" altLang="en-US" dirty="0">
                <a:solidFill>
                  <a:srgbClr val="FF0000"/>
                </a:solidFill>
                <a:latin typeface="黑体" panose="02010609060101010101" pitchFamily="49" charset="-122"/>
                <a:ea typeface="黑体" panose="02010609060101010101" pitchFamily="49" charset="-122"/>
              </a:rPr>
              <a:t>项目规划</a:t>
            </a:r>
          </a:p>
        </p:txBody>
      </p:sp>
    </p:spTree>
    <p:extLst>
      <p:ext uri="{BB962C8B-B14F-4D97-AF65-F5344CB8AC3E}">
        <p14:creationId xmlns:p14="http://schemas.microsoft.com/office/powerpoint/2010/main" val="1320464888"/>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68412" y="1261691"/>
            <a:ext cx="8824068" cy="2862484"/>
          </a:xfrm>
        </p:spPr>
        <p:txBody>
          <a:bodyPr/>
          <a:lstStyle/>
          <a:p>
            <a:pPr algn="just">
              <a:buFont typeface="Wingdings" panose="05000000000000000000" pitchFamily="2" charset="2"/>
              <a:buChar char="Ø"/>
            </a:pPr>
            <a:r>
              <a:rPr lang="en-US" altLang="zh-CN" dirty="0" smtClean="0">
                <a:latin typeface="楷体" panose="02010609060101010101" pitchFamily="49" charset="-122"/>
                <a:ea typeface="楷体" panose="02010609060101010101" pitchFamily="49" charset="-122"/>
              </a:rPr>
              <a:t>1</a:t>
            </a:r>
            <a:r>
              <a:rPr lang="en-US" altLang="zh-CN" dirty="0">
                <a:latin typeface="楷体" panose="02010609060101010101" pitchFamily="49" charset="-122"/>
                <a:ea typeface="楷体" panose="02010609060101010101" pitchFamily="49" charset="-122"/>
              </a:rPr>
              <a:t>.</a:t>
            </a:r>
            <a:r>
              <a:rPr lang="zh-CN" altLang="en-US" dirty="0">
                <a:latin typeface="楷体" panose="02010609060101010101" pitchFamily="49" charset="-122"/>
                <a:ea typeface="楷体" panose="02010609060101010101" pitchFamily="49" charset="-122"/>
              </a:rPr>
              <a:t>项</a:t>
            </a:r>
            <a:r>
              <a:rPr lang="zh-CN" altLang="en-US" dirty="0" smtClean="0">
                <a:latin typeface="楷体" panose="02010609060101010101" pitchFamily="49" charset="-122"/>
                <a:ea typeface="楷体" panose="02010609060101010101" pitchFamily="49" charset="-122"/>
              </a:rPr>
              <a:t>目实施前期准备</a:t>
            </a:r>
            <a:endParaRPr lang="en-US" altLang="zh-CN" dirty="0" smtClean="0">
              <a:latin typeface="楷体" panose="02010609060101010101" pitchFamily="49" charset="-122"/>
              <a:ea typeface="楷体" panose="02010609060101010101" pitchFamily="49" charset="-122"/>
            </a:endParaRPr>
          </a:p>
          <a:p>
            <a:pPr algn="just">
              <a:spcBef>
                <a:spcPts val="1200"/>
              </a:spcBef>
              <a:buFont typeface="Arial" panose="020B0604020202020204" pitchFamily="34" charset="0"/>
              <a:buChar char="•"/>
            </a:pPr>
            <a:r>
              <a:rPr lang="zh-CN" altLang="en-US" sz="2300" b="0" dirty="0" smtClean="0">
                <a:latin typeface="楷体" panose="02010609060101010101" pitchFamily="49" charset="-122"/>
                <a:ea typeface="楷体" panose="02010609060101010101" pitchFamily="49" charset="-122"/>
              </a:rPr>
              <a:t>继续</a:t>
            </a:r>
            <a:r>
              <a:rPr lang="zh-CN" altLang="en-US" sz="2300" b="0" dirty="0">
                <a:latin typeface="楷体" panose="02010609060101010101" pitchFamily="49" charset="-122"/>
                <a:ea typeface="楷体" panose="02010609060101010101" pitchFamily="49" charset="-122"/>
              </a:rPr>
              <a:t>准备素材、</a:t>
            </a:r>
            <a:r>
              <a:rPr lang="zh-CN" altLang="en-US" sz="2300" b="0" dirty="0" smtClean="0">
                <a:latin typeface="楷体" panose="02010609060101010101" pitchFamily="49" charset="-122"/>
                <a:ea typeface="楷体" panose="02010609060101010101" pitchFamily="49" charset="-122"/>
              </a:rPr>
              <a:t>微调设计方案及确定海报</a:t>
            </a:r>
            <a:r>
              <a:rPr lang="zh-CN" altLang="en-US" sz="2300" b="0" dirty="0">
                <a:latin typeface="楷体" panose="02010609060101010101" pitchFamily="49" charset="-122"/>
                <a:ea typeface="楷体" panose="02010609060101010101" pitchFamily="49" charset="-122"/>
              </a:rPr>
              <a:t>的图层及构成元素</a:t>
            </a:r>
            <a:r>
              <a:rPr lang="zh-CN" altLang="en-US" sz="2300" b="0" dirty="0" smtClean="0">
                <a:latin typeface="楷体" panose="02010609060101010101" pitchFamily="49" charset="-122"/>
                <a:ea typeface="楷体" panose="02010609060101010101" pitchFamily="49" charset="-122"/>
              </a:rPr>
              <a:t>。</a:t>
            </a:r>
            <a:endParaRPr lang="en-US" altLang="zh-CN" sz="2300" b="0" dirty="0" smtClean="0">
              <a:latin typeface="楷体" panose="02010609060101010101" pitchFamily="49" charset="-122"/>
              <a:ea typeface="楷体" panose="02010609060101010101" pitchFamily="49" charset="-122"/>
            </a:endParaRPr>
          </a:p>
          <a:p>
            <a:pPr algn="just">
              <a:spcBef>
                <a:spcPts val="1800"/>
              </a:spcBef>
              <a:buFont typeface="Wingdings" panose="05000000000000000000" pitchFamily="2" charset="2"/>
              <a:buChar char="Ø"/>
            </a:pPr>
            <a:r>
              <a:rPr lang="en-US" altLang="zh-CN" dirty="0" smtClean="0">
                <a:latin typeface="楷体" panose="02010609060101010101" pitchFamily="49" charset="-122"/>
                <a:ea typeface="楷体" panose="02010609060101010101" pitchFamily="49" charset="-122"/>
              </a:rPr>
              <a:t>2</a:t>
            </a:r>
            <a:r>
              <a:rPr lang="en-US" altLang="zh-CN" dirty="0">
                <a:latin typeface="楷体" panose="02010609060101010101" pitchFamily="49" charset="-122"/>
                <a:ea typeface="楷体" panose="02010609060101010101" pitchFamily="49" charset="-122"/>
              </a:rPr>
              <a:t>.</a:t>
            </a:r>
            <a:r>
              <a:rPr lang="zh-CN" altLang="en-US" dirty="0">
                <a:latin typeface="楷体" panose="02010609060101010101" pitchFamily="49" charset="-122"/>
                <a:ea typeface="楷体" panose="02010609060101010101" pitchFamily="49" charset="-122"/>
              </a:rPr>
              <a:t>项目实施 </a:t>
            </a:r>
          </a:p>
          <a:p>
            <a:pPr algn="just">
              <a:spcBef>
                <a:spcPts val="1200"/>
              </a:spcBef>
              <a:buFont typeface="Arial" panose="020B0604020202020204" pitchFamily="34" charset="0"/>
              <a:buChar char="•"/>
            </a:pPr>
            <a:r>
              <a:rPr lang="zh-CN" altLang="en-US" sz="2300" b="0" dirty="0">
                <a:latin typeface="楷体" panose="02010609060101010101" pitchFamily="49" charset="-122"/>
                <a:ea typeface="楷体" panose="02010609060101010101" pitchFamily="49" charset="-122"/>
              </a:rPr>
              <a:t>根据设计方案制作海报</a:t>
            </a:r>
            <a:r>
              <a:rPr lang="zh-CN" altLang="zh-CN" sz="2300" b="0" dirty="0">
                <a:latin typeface="楷体" panose="02010609060101010101" pitchFamily="49" charset="-122"/>
                <a:ea typeface="楷体" panose="02010609060101010101" pitchFamily="49" charset="-122"/>
              </a:rPr>
              <a:t>，</a:t>
            </a:r>
            <a:r>
              <a:rPr lang="zh-CN" altLang="en-US" sz="2300" b="0" dirty="0">
                <a:latin typeface="楷体" panose="02010609060101010101" pitchFamily="49" charset="-122"/>
                <a:ea typeface="楷体" panose="02010609060101010101" pitchFamily="49" charset="-122"/>
              </a:rPr>
              <a:t>教师给出常用工具、常用技巧的说明。 </a:t>
            </a:r>
          </a:p>
        </p:txBody>
      </p:sp>
      <p:sp>
        <p:nvSpPr>
          <p:cNvPr id="6" name="标题 1"/>
          <p:cNvSpPr>
            <a:spLocks noGrp="1"/>
          </p:cNvSpPr>
          <p:nvPr>
            <p:ph type="title"/>
          </p:nvPr>
        </p:nvSpPr>
        <p:spPr>
          <a:xfrm>
            <a:off x="611188" y="86916"/>
            <a:ext cx="7632700" cy="457200"/>
          </a:xfrm>
        </p:spPr>
        <p:txBody>
          <a:bodyPr/>
          <a:lstStyle/>
          <a:p>
            <a:r>
              <a:rPr kumimoji="1" lang="zh-CN" altLang="en-US" dirty="0">
                <a:solidFill>
                  <a:srgbClr val="FF0000"/>
                </a:solidFill>
                <a:latin typeface="黑体" panose="02010609060101010101" pitchFamily="49" charset="-122"/>
                <a:ea typeface="黑体" panose="02010609060101010101" pitchFamily="49" charset="-122"/>
              </a:rPr>
              <a:t>项目规划</a:t>
            </a:r>
          </a:p>
        </p:txBody>
      </p:sp>
    </p:spTree>
    <p:extLst>
      <p:ext uri="{BB962C8B-B14F-4D97-AF65-F5344CB8AC3E}">
        <p14:creationId xmlns:p14="http://schemas.microsoft.com/office/powerpoint/2010/main" val="1875301000"/>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611560" y="915566"/>
            <a:ext cx="7776864" cy="3456384"/>
          </a:xfrm>
        </p:spPr>
        <p:txBody>
          <a:bodyPr/>
          <a:lstStyle/>
          <a:p>
            <a:pPr algn="just">
              <a:lnSpc>
                <a:spcPct val="114000"/>
              </a:lnSpc>
              <a:spcBef>
                <a:spcPts val="1200"/>
              </a:spcBef>
              <a:buFont typeface="Wingdings" panose="05000000000000000000" pitchFamily="2" charset="2"/>
              <a:buChar char="Ø"/>
            </a:pPr>
            <a:r>
              <a:rPr lang="en-US" altLang="zh-CN" dirty="0" smtClean="0">
                <a:latin typeface="楷体" panose="02010609060101010101" pitchFamily="49" charset="-122"/>
                <a:ea typeface="楷体" panose="02010609060101010101" pitchFamily="49" charset="-122"/>
              </a:rPr>
              <a:t>1</a:t>
            </a:r>
            <a:r>
              <a:rPr lang="en-US" altLang="zh-CN" dirty="0">
                <a:latin typeface="楷体" panose="02010609060101010101" pitchFamily="49" charset="-122"/>
                <a:ea typeface="楷体" panose="02010609060101010101" pitchFamily="49" charset="-122"/>
              </a:rPr>
              <a:t>.</a:t>
            </a:r>
            <a:r>
              <a:rPr lang="zh-CN" altLang="en-US" dirty="0">
                <a:latin typeface="楷体" panose="02010609060101010101" pitchFamily="49" charset="-122"/>
                <a:ea typeface="楷体" panose="02010609060101010101" pitchFamily="49" charset="-122"/>
              </a:rPr>
              <a:t>成果展示 </a:t>
            </a:r>
            <a:endParaRPr lang="en-US" altLang="zh-CN" dirty="0">
              <a:latin typeface="楷体" panose="02010609060101010101" pitchFamily="49" charset="-122"/>
              <a:ea typeface="楷体" panose="02010609060101010101" pitchFamily="49" charset="-122"/>
            </a:endParaRPr>
          </a:p>
          <a:p>
            <a:pPr algn="just">
              <a:lnSpc>
                <a:spcPct val="114000"/>
              </a:lnSpc>
              <a:spcBef>
                <a:spcPts val="600"/>
              </a:spcBef>
              <a:buFont typeface="Arial" panose="020B0604020202020204" pitchFamily="34" charset="0"/>
              <a:buChar char="•"/>
            </a:pPr>
            <a:r>
              <a:rPr lang="zh-CN" altLang="en-US" sz="2300" b="0" dirty="0">
                <a:latin typeface="楷体" panose="02010609060101010101" pitchFamily="49" charset="-122"/>
                <a:ea typeface="楷体" panose="02010609060101010101" pitchFamily="49" charset="-122"/>
              </a:rPr>
              <a:t>展示学生优秀海报及海报设计说</a:t>
            </a:r>
            <a:r>
              <a:rPr lang="zh-CN" altLang="en-US" sz="2300" b="0" dirty="0" smtClean="0">
                <a:latin typeface="楷体" panose="02010609060101010101" pitchFamily="49" charset="-122"/>
                <a:ea typeface="楷体" panose="02010609060101010101" pitchFamily="49" charset="-122"/>
              </a:rPr>
              <a:t>明</a:t>
            </a:r>
            <a:endParaRPr lang="en-US" altLang="zh-CN" sz="2300" b="0" dirty="0" smtClean="0">
              <a:latin typeface="楷体" panose="02010609060101010101" pitchFamily="49" charset="-122"/>
              <a:ea typeface="楷体" panose="02010609060101010101" pitchFamily="49" charset="-122"/>
            </a:endParaRPr>
          </a:p>
          <a:p>
            <a:pPr algn="just">
              <a:lnSpc>
                <a:spcPct val="114000"/>
              </a:lnSpc>
              <a:spcBef>
                <a:spcPts val="600"/>
              </a:spcBef>
              <a:buFont typeface="Arial" panose="020B0604020202020204" pitchFamily="34" charset="0"/>
              <a:buChar char="•"/>
            </a:pPr>
            <a:r>
              <a:rPr lang="zh-CN" altLang="en-US" sz="2300" b="0" dirty="0" smtClean="0">
                <a:latin typeface="楷体" panose="02010609060101010101" pitchFamily="49" charset="-122"/>
                <a:ea typeface="楷体" panose="02010609060101010101" pitchFamily="49" charset="-122"/>
              </a:rPr>
              <a:t>赏析学生优秀海报</a:t>
            </a:r>
            <a:r>
              <a:rPr lang="zh-CN" altLang="en-US" sz="2300" b="0" dirty="0">
                <a:latin typeface="楷体" panose="02010609060101010101" pitchFamily="49" charset="-122"/>
                <a:ea typeface="楷体" panose="02010609060101010101" pitchFamily="49" charset="-122"/>
              </a:rPr>
              <a:t>。 </a:t>
            </a:r>
            <a:endParaRPr lang="en-US" altLang="zh-CN" sz="2300" b="0" dirty="0">
              <a:latin typeface="楷体" panose="02010609060101010101" pitchFamily="49" charset="-122"/>
              <a:ea typeface="楷体" panose="02010609060101010101" pitchFamily="49" charset="-122"/>
            </a:endParaRPr>
          </a:p>
          <a:p>
            <a:pPr algn="just">
              <a:lnSpc>
                <a:spcPct val="114000"/>
              </a:lnSpc>
              <a:spcBef>
                <a:spcPts val="1800"/>
              </a:spcBef>
              <a:buFont typeface="Wingdings" panose="05000000000000000000" pitchFamily="2" charset="2"/>
              <a:buChar char="Ø"/>
            </a:pPr>
            <a:r>
              <a:rPr lang="en-US" altLang="zh-CN" dirty="0" smtClean="0">
                <a:latin typeface="楷体" panose="02010609060101010101" pitchFamily="49" charset="-122"/>
                <a:ea typeface="楷体" panose="02010609060101010101" pitchFamily="49" charset="-122"/>
              </a:rPr>
              <a:t>2</a:t>
            </a:r>
            <a:r>
              <a:rPr lang="en-US" altLang="zh-CN" dirty="0">
                <a:latin typeface="楷体" panose="02010609060101010101" pitchFamily="49" charset="-122"/>
                <a:ea typeface="楷体" panose="02010609060101010101" pitchFamily="49" charset="-122"/>
              </a:rPr>
              <a:t>.</a:t>
            </a:r>
            <a:r>
              <a:rPr lang="zh-CN" altLang="en-US" dirty="0">
                <a:latin typeface="楷体" panose="02010609060101010101" pitchFamily="49" charset="-122"/>
                <a:ea typeface="楷体" panose="02010609060101010101" pitchFamily="49" charset="-122"/>
              </a:rPr>
              <a:t>项目验收 </a:t>
            </a:r>
          </a:p>
          <a:p>
            <a:pPr algn="just">
              <a:lnSpc>
                <a:spcPct val="114000"/>
              </a:lnSpc>
              <a:spcBef>
                <a:spcPts val="600"/>
              </a:spcBef>
              <a:buFont typeface="Arial" panose="020B0604020202020204" pitchFamily="34" charset="0"/>
              <a:buChar char="•"/>
            </a:pPr>
            <a:r>
              <a:rPr lang="zh-CN" altLang="en-US" sz="2300" b="0" dirty="0" smtClean="0">
                <a:latin typeface="楷体" panose="02010609060101010101" pitchFamily="49" charset="-122"/>
                <a:ea typeface="楷体" panose="02010609060101010101" pitchFamily="49" charset="-122"/>
              </a:rPr>
              <a:t>上</a:t>
            </a:r>
            <a:r>
              <a:rPr lang="zh-CN" altLang="en-US" sz="2300" b="0" dirty="0">
                <a:latin typeface="楷体" panose="02010609060101010101" pitchFamily="49" charset="-122"/>
                <a:ea typeface="楷体" panose="02010609060101010101" pitchFamily="49" charset="-122"/>
              </a:rPr>
              <a:t>传海报、作品评价</a:t>
            </a:r>
            <a:r>
              <a:rPr lang="zh-CN" altLang="zh-CN" sz="2300" b="0" dirty="0">
                <a:latin typeface="楷体" panose="02010609060101010101" pitchFamily="49" charset="-122"/>
                <a:ea typeface="楷体" panose="02010609060101010101" pitchFamily="49" charset="-122"/>
              </a:rPr>
              <a:t>，</a:t>
            </a:r>
            <a:r>
              <a:rPr lang="zh-CN" altLang="en-US" sz="2300" b="0" dirty="0">
                <a:latin typeface="楷体" panose="02010609060101010101" pitchFamily="49" charset="-122"/>
                <a:ea typeface="楷体" panose="02010609060101010101" pitchFamily="49" charset="-122"/>
              </a:rPr>
              <a:t>评选全校优秀作品给予表扬</a:t>
            </a:r>
            <a:r>
              <a:rPr lang="zh-CN" altLang="zh-CN" sz="2300" b="0" dirty="0">
                <a:latin typeface="楷体" panose="02010609060101010101" pitchFamily="49" charset="-122"/>
                <a:ea typeface="楷体" panose="02010609060101010101" pitchFamily="49" charset="-122"/>
              </a:rPr>
              <a:t>，</a:t>
            </a:r>
            <a:r>
              <a:rPr lang="zh-CN" altLang="en-US" sz="2300" b="0" dirty="0">
                <a:latin typeface="楷体" panose="02010609060101010101" pitchFamily="49" charset="-122"/>
                <a:ea typeface="楷体" panose="02010609060101010101" pitchFamily="49" charset="-122"/>
              </a:rPr>
              <a:t>并在学校宣传橱窗展示。 </a:t>
            </a:r>
          </a:p>
          <a:p>
            <a:pPr algn="just">
              <a:spcBef>
                <a:spcPts val="1200"/>
              </a:spcBef>
            </a:pPr>
            <a:endParaRPr kumimoji="1" lang="zh-CN" altLang="en-US" dirty="0"/>
          </a:p>
        </p:txBody>
      </p:sp>
      <p:sp>
        <p:nvSpPr>
          <p:cNvPr id="5" name="标题 1"/>
          <p:cNvSpPr>
            <a:spLocks noGrp="1"/>
          </p:cNvSpPr>
          <p:nvPr>
            <p:ph type="title"/>
          </p:nvPr>
        </p:nvSpPr>
        <p:spPr>
          <a:xfrm>
            <a:off x="611188" y="86916"/>
            <a:ext cx="7632700" cy="457200"/>
          </a:xfrm>
        </p:spPr>
        <p:txBody>
          <a:bodyPr/>
          <a:lstStyle/>
          <a:p>
            <a:r>
              <a:rPr kumimoji="1" lang="zh-CN" altLang="en-US" dirty="0" smtClean="0">
                <a:solidFill>
                  <a:srgbClr val="FF0000"/>
                </a:solidFill>
                <a:latin typeface="黑体" panose="02010609060101010101" pitchFamily="49" charset="-122"/>
                <a:ea typeface="黑体" panose="02010609060101010101" pitchFamily="49" charset="-122"/>
              </a:rPr>
              <a:t>项目验收</a:t>
            </a:r>
            <a:endParaRPr kumimoji="1" lang="zh-CN" altLang="en-US" dirty="0">
              <a:solidFill>
                <a:srgbClr val="FF0000"/>
              </a:solidFill>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4140640441"/>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p:txBody>
          <a:bodyPr/>
          <a:lstStyle/>
          <a:p>
            <a:r>
              <a:rPr lang="zh-CN" altLang="en-US" b="0" dirty="0" smtClean="0">
                <a:latin typeface="楷体"/>
                <a:ea typeface="楷体"/>
                <a:cs typeface="楷体"/>
              </a:rPr>
              <a:t>项目学习来源：</a:t>
            </a:r>
            <a:r>
              <a:rPr lang="zh-CN" altLang="zh-CN" b="0" dirty="0" smtClean="0">
                <a:latin typeface="楷体"/>
                <a:ea typeface="楷体"/>
                <a:cs typeface="楷体"/>
              </a:rPr>
              <a:t>广州版小学英语四年级</a:t>
            </a:r>
            <a:r>
              <a:rPr lang="zh-CN" altLang="zh-CN" b="0" dirty="0">
                <a:latin typeface="楷体"/>
                <a:ea typeface="楷体"/>
                <a:cs typeface="楷体"/>
              </a:rPr>
              <a:t>《</a:t>
            </a:r>
            <a:r>
              <a:rPr lang="en-US" altLang="zh-CN" b="0" dirty="0">
                <a:latin typeface="楷体"/>
                <a:ea typeface="楷体"/>
                <a:cs typeface="楷体"/>
              </a:rPr>
              <a:t>We Love cartoons, We Love Life</a:t>
            </a:r>
            <a:r>
              <a:rPr lang="zh-CN" altLang="zh-CN" b="0" dirty="0" smtClean="0">
                <a:latin typeface="楷体"/>
                <a:ea typeface="楷体"/>
                <a:cs typeface="楷体"/>
              </a:rPr>
              <a:t>》</a:t>
            </a:r>
            <a:r>
              <a:rPr lang="zh-CN" altLang="en-US" b="0" dirty="0" smtClean="0">
                <a:latin typeface="楷体"/>
                <a:ea typeface="楷体"/>
                <a:cs typeface="楷体"/>
              </a:rPr>
              <a:t>，该课的目标是让学生通过各种学习活动掌握</a:t>
            </a:r>
            <a:r>
              <a:rPr lang="zh-CN" altLang="zh-CN" b="0" dirty="0" smtClean="0">
                <a:latin typeface="楷体"/>
                <a:ea typeface="楷体"/>
                <a:cs typeface="楷体"/>
              </a:rPr>
              <a:t>描写</a:t>
            </a:r>
            <a:r>
              <a:rPr lang="zh-CN" altLang="zh-CN" b="0" dirty="0">
                <a:latin typeface="楷体"/>
                <a:ea typeface="楷体"/>
                <a:cs typeface="楷体"/>
              </a:rPr>
              <a:t>人物的各方面（职业、外表、性格、爱好、特长等）的词汇和句型</a:t>
            </a:r>
            <a:r>
              <a:rPr lang="zh-CN" altLang="zh-CN" b="0" dirty="0" smtClean="0">
                <a:latin typeface="楷体"/>
                <a:ea typeface="楷体"/>
                <a:cs typeface="楷体"/>
              </a:rPr>
              <a:t>，</a:t>
            </a:r>
            <a:r>
              <a:rPr lang="zh-CN" altLang="en-US" b="0" dirty="0" smtClean="0">
                <a:latin typeface="楷体"/>
                <a:ea typeface="楷体"/>
                <a:cs typeface="楷体"/>
              </a:rPr>
              <a:t>并能在恰当的情境中灵活应用。</a:t>
            </a:r>
            <a:endParaRPr lang="en-US" altLang="zh-CN" b="0" dirty="0" smtClean="0">
              <a:latin typeface="楷体"/>
              <a:ea typeface="楷体"/>
              <a:cs typeface="楷体"/>
            </a:endParaRPr>
          </a:p>
          <a:p>
            <a:endParaRPr lang="en-US" altLang="zh-CN" b="0" dirty="0" smtClean="0">
              <a:latin typeface="楷体"/>
              <a:ea typeface="楷体"/>
              <a:cs typeface="楷体"/>
            </a:endParaRPr>
          </a:p>
          <a:p>
            <a:r>
              <a:rPr lang="zh-CN" altLang="en-US" b="0" dirty="0">
                <a:latin typeface="楷体"/>
                <a:ea typeface="楷体"/>
                <a:cs typeface="楷体"/>
              </a:rPr>
              <a:t>广州市天河区龙洞小学吴燕群老师根据概括设计了基于项</a:t>
            </a:r>
            <a:r>
              <a:rPr lang="zh-CN" altLang="en-US" b="0" dirty="0" smtClean="0">
                <a:latin typeface="楷体"/>
                <a:ea typeface="楷体"/>
                <a:cs typeface="楷体"/>
              </a:rPr>
              <a:t>目的学习</a:t>
            </a:r>
            <a:endParaRPr lang="en-US" altLang="zh-CN" b="0" dirty="0">
              <a:latin typeface="楷体"/>
              <a:ea typeface="楷体"/>
              <a:cs typeface="楷体"/>
            </a:endParaRPr>
          </a:p>
          <a:p>
            <a:endParaRPr kumimoji="1" lang="zh-CN" altLang="en-US" b="0" dirty="0">
              <a:latin typeface="楷体"/>
              <a:ea typeface="楷体"/>
              <a:cs typeface="楷体"/>
            </a:endParaRPr>
          </a:p>
        </p:txBody>
      </p:sp>
      <p:sp>
        <p:nvSpPr>
          <p:cNvPr id="6" name="标题 1"/>
          <p:cNvSpPr>
            <a:spLocks noGrp="1"/>
          </p:cNvSpPr>
          <p:nvPr>
            <p:ph type="title"/>
          </p:nvPr>
        </p:nvSpPr>
        <p:spPr>
          <a:xfrm>
            <a:off x="611188" y="86916"/>
            <a:ext cx="7632700" cy="457200"/>
          </a:xfrm>
        </p:spPr>
        <p:txBody>
          <a:bodyPr/>
          <a:lstStyle/>
          <a:p>
            <a:r>
              <a:rPr kumimoji="1" lang="en-US" altLang="zh-CN" sz="3600" dirty="0" smtClean="0">
                <a:latin typeface="黑体" panose="02010609060101010101" pitchFamily="49" charset="-122"/>
                <a:ea typeface="黑体" panose="02010609060101010101" pitchFamily="49" charset="-122"/>
              </a:rPr>
              <a:t>4.</a:t>
            </a:r>
            <a:r>
              <a:rPr kumimoji="1" lang="zh-CN" altLang="en-US" sz="3600" dirty="0" smtClean="0">
                <a:latin typeface="黑体" panose="02010609060101010101" pitchFamily="49" charset="-122"/>
                <a:ea typeface="黑体" panose="02010609060101010101" pitchFamily="49" charset="-122"/>
              </a:rPr>
              <a:t>英语课基于项目的学习案例</a:t>
            </a:r>
            <a:endParaRPr kumimoji="1" lang="zh-CN" altLang="en-US" sz="3600" dirty="0">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273516731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dirty="0" smtClean="0">
                <a:solidFill>
                  <a:srgbClr val="FF0000"/>
                </a:solidFill>
                <a:latin typeface="黑体"/>
                <a:ea typeface="黑体"/>
                <a:cs typeface="黑体"/>
              </a:rPr>
              <a:t>项目介绍</a:t>
            </a:r>
            <a:endParaRPr kumimoji="1" lang="zh-CN" altLang="en-US" dirty="0">
              <a:solidFill>
                <a:srgbClr val="FF0000"/>
              </a:solidFill>
              <a:latin typeface="黑体"/>
              <a:ea typeface="黑体"/>
              <a:cs typeface="黑体"/>
            </a:endParaRPr>
          </a:p>
        </p:txBody>
      </p:sp>
      <p:sp>
        <p:nvSpPr>
          <p:cNvPr id="3" name="内容占位符 2"/>
          <p:cNvSpPr>
            <a:spLocks noGrp="1"/>
          </p:cNvSpPr>
          <p:nvPr>
            <p:ph idx="1"/>
          </p:nvPr>
        </p:nvSpPr>
        <p:spPr/>
        <p:txBody>
          <a:bodyPr/>
          <a:lstStyle/>
          <a:p>
            <a:pPr>
              <a:lnSpc>
                <a:spcPct val="120000"/>
              </a:lnSpc>
            </a:pPr>
            <a:r>
              <a:rPr lang="zh-CN" altLang="en-US" b="0" dirty="0" smtClean="0">
                <a:latin typeface="楷体"/>
                <a:ea typeface="楷体"/>
                <a:cs typeface="楷体"/>
              </a:rPr>
              <a:t>项目描述：</a:t>
            </a:r>
            <a:r>
              <a:rPr lang="zh-CN" altLang="zh-CN" b="0" dirty="0" smtClean="0">
                <a:latin typeface="楷体"/>
                <a:ea typeface="楷体"/>
                <a:cs typeface="楷体"/>
              </a:rPr>
              <a:t>《</a:t>
            </a:r>
            <a:r>
              <a:rPr lang="en-US" altLang="zh-CN" b="0" dirty="0">
                <a:latin typeface="楷体"/>
                <a:ea typeface="楷体"/>
                <a:cs typeface="楷体"/>
              </a:rPr>
              <a:t>We Love Cartoons, We Love Life</a:t>
            </a:r>
            <a:r>
              <a:rPr lang="zh-CN" altLang="zh-CN" b="0" dirty="0">
                <a:latin typeface="楷体"/>
                <a:ea typeface="楷体"/>
                <a:cs typeface="楷体"/>
              </a:rPr>
              <a:t>》是在学习电影周的背景中，孩子们以电影推荐家的身份，在娱乐中学习英语，能够选择和推荐适合同学观看的英语卡通电影，利用</a:t>
            </a:r>
            <a:r>
              <a:rPr lang="en-US" altLang="zh-CN" b="0" dirty="0">
                <a:latin typeface="楷体"/>
                <a:ea typeface="楷体"/>
                <a:cs typeface="楷体"/>
              </a:rPr>
              <a:t>PPT</a:t>
            </a:r>
            <a:r>
              <a:rPr lang="zh-CN" altLang="zh-CN" b="0" dirty="0">
                <a:latin typeface="楷体"/>
                <a:ea typeface="楷体"/>
                <a:cs typeface="楷体"/>
              </a:rPr>
              <a:t>阐述推荐理由，并用表演展示英语学习的乐趣</a:t>
            </a:r>
            <a:r>
              <a:rPr lang="zh-CN" altLang="zh-CN" b="0" dirty="0" smtClean="0">
                <a:latin typeface="楷体"/>
                <a:ea typeface="楷体"/>
                <a:cs typeface="楷体"/>
              </a:rPr>
              <a:t>。</a:t>
            </a:r>
            <a:endParaRPr lang="en-US" altLang="zh-CN" b="0" dirty="0" smtClean="0">
              <a:latin typeface="楷体"/>
              <a:ea typeface="楷体"/>
              <a:cs typeface="楷体"/>
            </a:endParaRPr>
          </a:p>
          <a:p>
            <a:pPr>
              <a:lnSpc>
                <a:spcPct val="120000"/>
              </a:lnSpc>
            </a:pPr>
            <a:endParaRPr lang="en-US" altLang="zh-CN" b="0" dirty="0">
              <a:latin typeface="楷体"/>
              <a:ea typeface="楷体"/>
              <a:cs typeface="楷体"/>
            </a:endParaRPr>
          </a:p>
          <a:p>
            <a:pPr>
              <a:lnSpc>
                <a:spcPct val="120000"/>
              </a:lnSpc>
            </a:pPr>
            <a:r>
              <a:rPr lang="zh-CN" altLang="en-US" b="0" dirty="0" smtClean="0">
                <a:latin typeface="楷体"/>
                <a:ea typeface="楷体"/>
                <a:cs typeface="楷体"/>
              </a:rPr>
              <a:t>项目设计：</a:t>
            </a:r>
            <a:r>
              <a:rPr lang="zh-CN" altLang="zh-CN" b="0" dirty="0" smtClean="0">
                <a:latin typeface="楷体"/>
                <a:ea typeface="楷体"/>
                <a:cs typeface="楷体"/>
              </a:rPr>
              <a:t>项</a:t>
            </a:r>
            <a:r>
              <a:rPr lang="zh-CN" altLang="zh-CN" b="0" dirty="0">
                <a:latin typeface="楷体"/>
                <a:ea typeface="楷体"/>
                <a:cs typeface="楷体"/>
              </a:rPr>
              <a:t>目开始前，学生了解项目的开展的目的</a:t>
            </a:r>
            <a:r>
              <a:rPr lang="zh-CN" altLang="zh-CN" b="0" dirty="0" smtClean="0">
                <a:latin typeface="楷体"/>
                <a:ea typeface="楷体"/>
                <a:cs typeface="楷体"/>
              </a:rPr>
              <a:t>，调查</a:t>
            </a:r>
            <a:r>
              <a:rPr lang="zh-CN" altLang="zh-CN" b="0" dirty="0">
                <a:latin typeface="楷体"/>
                <a:ea typeface="楷体"/>
                <a:cs typeface="楷体"/>
              </a:rPr>
              <a:t>了解同学对英语卡通的态度，并学习如何描述人物</a:t>
            </a:r>
            <a:r>
              <a:rPr lang="zh-CN" altLang="zh-CN" b="0" dirty="0" smtClean="0">
                <a:latin typeface="楷体"/>
                <a:ea typeface="楷体"/>
                <a:cs typeface="楷体"/>
              </a:rPr>
              <a:t>。</a:t>
            </a:r>
            <a:endParaRPr lang="en-US" altLang="zh-CN" b="0" dirty="0">
              <a:latin typeface="楷体"/>
              <a:ea typeface="楷体"/>
              <a:cs typeface="楷体"/>
            </a:endParaRPr>
          </a:p>
        </p:txBody>
      </p:sp>
    </p:spTree>
    <p:extLst>
      <p:ext uri="{BB962C8B-B14F-4D97-AF65-F5344CB8AC3E}">
        <p14:creationId xmlns:p14="http://schemas.microsoft.com/office/powerpoint/2010/main" val="230704543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dirty="0" smtClean="0">
                <a:solidFill>
                  <a:srgbClr val="FF0000"/>
                </a:solidFill>
                <a:latin typeface="黑体"/>
                <a:ea typeface="黑体"/>
                <a:cs typeface="黑体"/>
              </a:rPr>
              <a:t>项目过程</a:t>
            </a:r>
            <a:endParaRPr kumimoji="1" lang="zh-CN" altLang="en-US" dirty="0">
              <a:solidFill>
                <a:srgbClr val="FF0000"/>
              </a:solidFill>
              <a:latin typeface="黑体"/>
              <a:ea typeface="黑体"/>
              <a:cs typeface="黑体"/>
            </a:endParaRPr>
          </a:p>
        </p:txBody>
      </p:sp>
      <p:sp>
        <p:nvSpPr>
          <p:cNvPr id="3" name="内容占位符 2"/>
          <p:cNvSpPr>
            <a:spLocks noGrp="1"/>
          </p:cNvSpPr>
          <p:nvPr>
            <p:ph idx="1"/>
          </p:nvPr>
        </p:nvSpPr>
        <p:spPr>
          <a:xfrm>
            <a:off x="539552" y="699542"/>
            <a:ext cx="8075612" cy="3954065"/>
          </a:xfrm>
        </p:spPr>
        <p:txBody>
          <a:bodyPr/>
          <a:lstStyle/>
          <a:p>
            <a:pPr>
              <a:lnSpc>
                <a:spcPct val="120000"/>
              </a:lnSpc>
            </a:pPr>
            <a:r>
              <a:rPr lang="zh-CN" altLang="zh-CN" b="0" dirty="0" smtClean="0">
                <a:latin typeface="楷体"/>
                <a:ea typeface="楷体"/>
                <a:cs typeface="楷体"/>
              </a:rPr>
              <a:t>项目</a:t>
            </a:r>
            <a:r>
              <a:rPr lang="zh-CN" altLang="en-US" b="0" dirty="0" smtClean="0">
                <a:latin typeface="楷体"/>
                <a:ea typeface="楷体"/>
                <a:cs typeface="楷体"/>
              </a:rPr>
              <a:t>实施：</a:t>
            </a:r>
            <a:r>
              <a:rPr lang="zh-CN" altLang="zh-CN" b="0" dirty="0" smtClean="0">
                <a:latin typeface="楷体"/>
                <a:ea typeface="楷体"/>
                <a:cs typeface="楷体"/>
              </a:rPr>
              <a:t>利用网络观看英语卡通电</a:t>
            </a:r>
            <a:r>
              <a:rPr lang="zh-CN" altLang="zh-CN" b="0" dirty="0">
                <a:latin typeface="楷体"/>
                <a:ea typeface="楷体"/>
                <a:cs typeface="楷体"/>
              </a:rPr>
              <a:t>影，查找有关英语卡通照片、剧情介绍、描写最喜欢的角色、制作</a:t>
            </a:r>
            <a:r>
              <a:rPr lang="en-US" altLang="zh-CN" b="0" dirty="0">
                <a:latin typeface="楷体"/>
                <a:ea typeface="楷体"/>
                <a:cs typeface="楷体"/>
              </a:rPr>
              <a:t>PPT</a:t>
            </a:r>
            <a:r>
              <a:rPr lang="zh-CN" altLang="zh-CN" b="0" dirty="0">
                <a:latin typeface="楷体"/>
                <a:ea typeface="楷体"/>
                <a:cs typeface="楷体"/>
              </a:rPr>
              <a:t>，同时利用</a:t>
            </a:r>
            <a:r>
              <a:rPr lang="en-US" altLang="zh-CN" b="0" dirty="0">
                <a:latin typeface="楷体"/>
                <a:ea typeface="楷体"/>
                <a:cs typeface="楷体"/>
              </a:rPr>
              <a:t>QQ</a:t>
            </a:r>
            <a:r>
              <a:rPr lang="zh-CN" altLang="zh-CN" b="0" dirty="0">
                <a:latin typeface="楷体"/>
                <a:ea typeface="楷体"/>
                <a:cs typeface="楷体"/>
              </a:rPr>
              <a:t>群展开讨论，共享资料。</a:t>
            </a:r>
            <a:endParaRPr lang="en-US" altLang="zh-CN" b="0" dirty="0">
              <a:latin typeface="楷体"/>
              <a:ea typeface="楷体"/>
              <a:cs typeface="楷体"/>
            </a:endParaRPr>
          </a:p>
          <a:p>
            <a:pPr>
              <a:lnSpc>
                <a:spcPct val="120000"/>
              </a:lnSpc>
            </a:pPr>
            <a:endParaRPr lang="en-US" altLang="zh-CN" b="0" dirty="0">
              <a:latin typeface="楷体"/>
              <a:ea typeface="楷体"/>
              <a:cs typeface="楷体"/>
            </a:endParaRPr>
          </a:p>
          <a:p>
            <a:pPr>
              <a:lnSpc>
                <a:spcPct val="120000"/>
              </a:lnSpc>
            </a:pPr>
            <a:r>
              <a:rPr lang="zh-CN" altLang="en-US" b="0" dirty="0" smtClean="0">
                <a:latin typeface="楷体"/>
                <a:ea typeface="楷体"/>
                <a:cs typeface="楷体"/>
              </a:rPr>
              <a:t>项目展示：</a:t>
            </a:r>
            <a:r>
              <a:rPr lang="zh-CN" altLang="zh-CN" b="0" dirty="0" smtClean="0">
                <a:latin typeface="楷体"/>
                <a:ea typeface="楷体"/>
                <a:cs typeface="楷体"/>
              </a:rPr>
              <a:t>以</a:t>
            </a:r>
            <a:r>
              <a:rPr lang="en-US" altLang="zh-CN" b="0" dirty="0">
                <a:latin typeface="楷体"/>
                <a:ea typeface="楷体"/>
                <a:cs typeface="楷体"/>
              </a:rPr>
              <a:t>PPT</a:t>
            </a:r>
            <a:r>
              <a:rPr lang="zh-CN" altLang="zh-CN" b="0" dirty="0">
                <a:latin typeface="楷体"/>
                <a:ea typeface="楷体"/>
                <a:cs typeface="楷体"/>
              </a:rPr>
              <a:t>为媒介，向老师和同学推荐一部英语卡通电影，并且学习模仿英语卡通电影中的经典对白或者有创意地进行推荐性的表演</a:t>
            </a:r>
            <a:r>
              <a:rPr lang="zh-CN" altLang="zh-CN" b="0" dirty="0" smtClean="0">
                <a:latin typeface="楷体"/>
                <a:ea typeface="楷体"/>
                <a:cs typeface="楷体"/>
              </a:rPr>
              <a:t>。</a:t>
            </a:r>
            <a:endParaRPr kumimoji="1" lang="zh-CN" altLang="en-US" b="0" dirty="0">
              <a:latin typeface="楷体"/>
              <a:ea typeface="楷体"/>
              <a:cs typeface="楷体"/>
            </a:endParaRPr>
          </a:p>
          <a:p>
            <a:endParaRPr kumimoji="1" lang="zh-CN" altLang="en-US" dirty="0"/>
          </a:p>
        </p:txBody>
      </p:sp>
    </p:spTree>
    <p:extLst>
      <p:ext uri="{BB962C8B-B14F-4D97-AF65-F5344CB8AC3E}">
        <p14:creationId xmlns:p14="http://schemas.microsoft.com/office/powerpoint/2010/main" val="136909374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dirty="0" smtClean="0">
                <a:solidFill>
                  <a:srgbClr val="FF0000"/>
                </a:solidFill>
                <a:latin typeface="黑体"/>
                <a:ea typeface="黑体"/>
                <a:cs typeface="黑体"/>
              </a:rPr>
              <a:t>项目具体实施过程</a:t>
            </a:r>
            <a:endParaRPr kumimoji="1" lang="zh-CN" altLang="en-US" dirty="0">
              <a:solidFill>
                <a:srgbClr val="FF0000"/>
              </a:solidFill>
              <a:latin typeface="黑体"/>
              <a:ea typeface="黑体"/>
              <a:cs typeface="黑体"/>
            </a:endParaRPr>
          </a:p>
        </p:txBody>
      </p:sp>
      <p:sp>
        <p:nvSpPr>
          <p:cNvPr id="3" name="内容占位符 2"/>
          <p:cNvSpPr>
            <a:spLocks noGrp="1"/>
          </p:cNvSpPr>
          <p:nvPr>
            <p:ph idx="1"/>
          </p:nvPr>
        </p:nvSpPr>
        <p:spPr/>
        <p:txBody>
          <a:bodyPr/>
          <a:lstStyle/>
          <a:p>
            <a:pPr lvl="0">
              <a:lnSpc>
                <a:spcPct val="130000"/>
              </a:lnSpc>
            </a:pPr>
            <a:r>
              <a:rPr lang="zh-CN" altLang="zh-CN" b="0" dirty="0">
                <a:latin typeface="楷体"/>
                <a:ea typeface="楷体"/>
                <a:cs typeface="楷体"/>
              </a:rPr>
              <a:t>制定项</a:t>
            </a:r>
            <a:r>
              <a:rPr lang="zh-CN" altLang="zh-CN" b="0" dirty="0" smtClean="0">
                <a:latin typeface="楷体"/>
                <a:ea typeface="楷体"/>
                <a:cs typeface="楷体"/>
              </a:rPr>
              <a:t>目计划</a:t>
            </a:r>
            <a:endParaRPr lang="en-US" altLang="zh-CN" b="0" dirty="0" smtClean="0">
              <a:latin typeface="楷体"/>
              <a:ea typeface="楷体"/>
              <a:cs typeface="楷体"/>
            </a:endParaRPr>
          </a:p>
          <a:p>
            <a:pPr lvl="0">
              <a:lnSpc>
                <a:spcPct val="130000"/>
              </a:lnSpc>
            </a:pPr>
            <a:endParaRPr lang="en-US" altLang="zh-CN" b="0" dirty="0">
              <a:latin typeface="楷体"/>
              <a:ea typeface="楷体"/>
              <a:cs typeface="楷体"/>
            </a:endParaRPr>
          </a:p>
          <a:p>
            <a:pPr>
              <a:lnSpc>
                <a:spcPct val="130000"/>
              </a:lnSpc>
              <a:buFont typeface="Wingdings" charset="2"/>
              <a:buChar char="Ø"/>
            </a:pPr>
            <a:r>
              <a:rPr lang="zh-CN" altLang="zh-CN" b="0" dirty="0" smtClean="0">
                <a:latin typeface="楷体"/>
                <a:ea typeface="楷体"/>
                <a:cs typeface="楷体"/>
              </a:rPr>
              <a:t>确</a:t>
            </a:r>
            <a:r>
              <a:rPr lang="zh-CN" altLang="zh-CN" b="0" dirty="0">
                <a:latin typeface="楷体"/>
                <a:ea typeface="楷体"/>
                <a:cs typeface="楷体"/>
              </a:rPr>
              <a:t>定研究内容</a:t>
            </a:r>
            <a:endParaRPr lang="en-US" altLang="zh-CN" b="0" dirty="0">
              <a:latin typeface="楷体"/>
              <a:ea typeface="楷体"/>
              <a:cs typeface="楷体"/>
            </a:endParaRPr>
          </a:p>
          <a:p>
            <a:pPr>
              <a:lnSpc>
                <a:spcPct val="130000"/>
              </a:lnSpc>
              <a:buFont typeface="Wingdings" charset="2"/>
              <a:buChar char="Ø"/>
            </a:pPr>
            <a:r>
              <a:rPr lang="zh-CN" altLang="en-US" b="0" dirty="0" smtClean="0">
                <a:latin typeface="楷体"/>
                <a:ea typeface="楷体"/>
                <a:cs typeface="楷体"/>
              </a:rPr>
              <a:t>项目</a:t>
            </a:r>
            <a:r>
              <a:rPr lang="zh-CN" altLang="zh-CN" b="0" dirty="0" smtClean="0">
                <a:latin typeface="楷体"/>
                <a:ea typeface="楷体"/>
                <a:cs typeface="楷体"/>
              </a:rPr>
              <a:t>分组</a:t>
            </a:r>
            <a:endParaRPr lang="en-US" altLang="zh-CN" b="0" dirty="0">
              <a:latin typeface="楷体"/>
              <a:ea typeface="楷体"/>
              <a:cs typeface="楷体"/>
            </a:endParaRPr>
          </a:p>
          <a:p>
            <a:pPr>
              <a:lnSpc>
                <a:spcPct val="130000"/>
              </a:lnSpc>
              <a:buFont typeface="Wingdings" charset="2"/>
              <a:buChar char="Ø"/>
            </a:pPr>
            <a:r>
              <a:rPr lang="en-US" altLang="zh-CN" b="0" dirty="0" smtClean="0">
                <a:latin typeface="楷体"/>
                <a:ea typeface="楷体"/>
                <a:cs typeface="楷体"/>
              </a:rPr>
              <a:t> </a:t>
            </a:r>
            <a:r>
              <a:rPr lang="zh-CN" altLang="zh-CN" b="0" dirty="0">
                <a:latin typeface="楷体"/>
                <a:ea typeface="楷体"/>
                <a:cs typeface="楷体"/>
              </a:rPr>
              <a:t>制定时间线</a:t>
            </a:r>
            <a:endParaRPr lang="en-US" altLang="zh-CN" b="0" dirty="0">
              <a:latin typeface="楷体"/>
              <a:ea typeface="楷体"/>
              <a:cs typeface="楷体"/>
            </a:endParaRPr>
          </a:p>
          <a:p>
            <a:pPr>
              <a:lnSpc>
                <a:spcPct val="130000"/>
              </a:lnSpc>
            </a:pPr>
            <a:endParaRPr kumimoji="1" lang="zh-CN" altLang="en-US" b="0" dirty="0">
              <a:latin typeface="楷体"/>
              <a:ea typeface="楷体"/>
              <a:cs typeface="楷体"/>
            </a:endParaRPr>
          </a:p>
        </p:txBody>
      </p:sp>
    </p:spTree>
    <p:extLst>
      <p:ext uri="{BB962C8B-B14F-4D97-AF65-F5344CB8AC3E}">
        <p14:creationId xmlns:p14="http://schemas.microsoft.com/office/powerpoint/2010/main" val="67738567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p:txBody>
          <a:bodyPr/>
          <a:lstStyle/>
          <a:p>
            <a:r>
              <a:rPr lang="zh-CN" altLang="zh-CN" b="0" dirty="0">
                <a:latin typeface="楷体"/>
                <a:ea typeface="楷体"/>
                <a:cs typeface="楷体"/>
              </a:rPr>
              <a:t>项目开展过</a:t>
            </a:r>
            <a:r>
              <a:rPr lang="zh-CN" altLang="zh-CN" b="0" dirty="0" smtClean="0">
                <a:latin typeface="楷体"/>
                <a:ea typeface="楷体"/>
                <a:cs typeface="楷体"/>
              </a:rPr>
              <a:t>程</a:t>
            </a:r>
            <a:endParaRPr lang="en-US" altLang="zh-CN" b="0" dirty="0" smtClean="0">
              <a:latin typeface="楷体"/>
              <a:ea typeface="楷体"/>
              <a:cs typeface="楷体"/>
            </a:endParaRPr>
          </a:p>
          <a:p>
            <a:pPr>
              <a:lnSpc>
                <a:spcPct val="120000"/>
              </a:lnSpc>
            </a:pPr>
            <a:endParaRPr lang="en-US" altLang="zh-CN" b="0" dirty="0">
              <a:latin typeface="楷体"/>
              <a:ea typeface="楷体"/>
              <a:cs typeface="楷体"/>
            </a:endParaRPr>
          </a:p>
          <a:p>
            <a:pPr>
              <a:lnSpc>
                <a:spcPct val="120000"/>
              </a:lnSpc>
              <a:buFont typeface="Wingdings" charset="2"/>
              <a:buChar char="Ø"/>
            </a:pPr>
            <a:r>
              <a:rPr lang="zh-CN" altLang="zh-CN" b="0" dirty="0" smtClean="0">
                <a:latin typeface="楷体"/>
                <a:ea typeface="楷体"/>
                <a:cs typeface="楷体"/>
              </a:rPr>
              <a:t>调查</a:t>
            </a:r>
            <a:r>
              <a:rPr lang="zh-CN" altLang="zh-CN" b="0" dirty="0">
                <a:latin typeface="楷体"/>
                <a:ea typeface="楷体"/>
                <a:cs typeface="楷体"/>
              </a:rPr>
              <a:t>（表格， 面谈、网络等）</a:t>
            </a:r>
            <a:endParaRPr lang="en-US" altLang="zh-CN" b="0" dirty="0">
              <a:latin typeface="楷体"/>
              <a:ea typeface="楷体"/>
              <a:cs typeface="楷体"/>
            </a:endParaRPr>
          </a:p>
          <a:p>
            <a:pPr>
              <a:lnSpc>
                <a:spcPct val="120000"/>
              </a:lnSpc>
              <a:buFont typeface="Wingdings" charset="2"/>
              <a:buChar char="Ø"/>
            </a:pPr>
            <a:r>
              <a:rPr lang="zh-CN" altLang="zh-CN" b="0" dirty="0" smtClean="0">
                <a:latin typeface="楷体"/>
                <a:ea typeface="楷体"/>
                <a:cs typeface="楷体"/>
              </a:rPr>
              <a:t>交流</a:t>
            </a:r>
            <a:r>
              <a:rPr lang="zh-CN" altLang="zh-CN" b="0" dirty="0">
                <a:latin typeface="楷体"/>
                <a:ea typeface="楷体"/>
                <a:cs typeface="楷体"/>
              </a:rPr>
              <a:t>、讨论、改进（面谈、网络）</a:t>
            </a:r>
            <a:endParaRPr lang="en-US" altLang="zh-CN" b="0" dirty="0">
              <a:latin typeface="楷体"/>
              <a:ea typeface="楷体"/>
              <a:cs typeface="楷体"/>
            </a:endParaRPr>
          </a:p>
          <a:p>
            <a:pPr>
              <a:lnSpc>
                <a:spcPct val="120000"/>
              </a:lnSpc>
              <a:buFont typeface="Wingdings" charset="2"/>
              <a:buChar char="Ø"/>
            </a:pPr>
            <a:r>
              <a:rPr lang="zh-CN" altLang="zh-CN" b="0" dirty="0" smtClean="0">
                <a:latin typeface="楷体"/>
                <a:ea typeface="楷体"/>
                <a:cs typeface="楷体"/>
              </a:rPr>
              <a:t>观看英语卡通电</a:t>
            </a:r>
            <a:r>
              <a:rPr lang="zh-CN" altLang="zh-CN" b="0" dirty="0">
                <a:latin typeface="楷体"/>
                <a:ea typeface="楷体"/>
                <a:cs typeface="楷体"/>
              </a:rPr>
              <a:t>影、描写电影简介</a:t>
            </a:r>
            <a:endParaRPr lang="en-US" altLang="zh-CN" b="0" dirty="0">
              <a:latin typeface="楷体"/>
              <a:ea typeface="楷体"/>
              <a:cs typeface="楷体"/>
            </a:endParaRPr>
          </a:p>
          <a:p>
            <a:pPr>
              <a:lnSpc>
                <a:spcPct val="120000"/>
              </a:lnSpc>
              <a:buFont typeface="Wingdings" charset="2"/>
              <a:buChar char="Ø"/>
            </a:pPr>
            <a:r>
              <a:rPr lang="zh-CN" altLang="zh-CN" b="0" dirty="0" smtClean="0">
                <a:latin typeface="楷体"/>
                <a:ea typeface="楷体"/>
                <a:cs typeface="楷体"/>
              </a:rPr>
              <a:t>制作</a:t>
            </a:r>
            <a:r>
              <a:rPr lang="en-US" altLang="zh-CN" b="0" dirty="0">
                <a:latin typeface="楷体"/>
                <a:ea typeface="楷体"/>
                <a:cs typeface="楷体"/>
              </a:rPr>
              <a:t>PPT</a:t>
            </a:r>
            <a:r>
              <a:rPr lang="zh-CN" altLang="zh-CN" b="0" dirty="0">
                <a:latin typeface="楷体"/>
                <a:ea typeface="楷体"/>
                <a:cs typeface="楷体"/>
              </a:rPr>
              <a:t>， 排练表演</a:t>
            </a:r>
            <a:r>
              <a:rPr lang="en-US" altLang="zh-CN" b="0" dirty="0">
                <a:latin typeface="楷体"/>
                <a:ea typeface="楷体"/>
                <a:cs typeface="楷体"/>
              </a:rPr>
              <a:t> </a:t>
            </a:r>
            <a:endParaRPr kumimoji="1" lang="zh-CN" altLang="en-US" b="0" dirty="0">
              <a:latin typeface="楷体"/>
              <a:ea typeface="楷体"/>
              <a:cs typeface="楷体"/>
            </a:endParaRPr>
          </a:p>
        </p:txBody>
      </p:sp>
      <p:sp>
        <p:nvSpPr>
          <p:cNvPr id="4" name="标题 1"/>
          <p:cNvSpPr>
            <a:spLocks noGrp="1"/>
          </p:cNvSpPr>
          <p:nvPr>
            <p:ph type="title"/>
          </p:nvPr>
        </p:nvSpPr>
        <p:spPr>
          <a:xfrm>
            <a:off x="611188" y="86916"/>
            <a:ext cx="7632700" cy="457200"/>
          </a:xfrm>
        </p:spPr>
        <p:txBody>
          <a:bodyPr/>
          <a:lstStyle/>
          <a:p>
            <a:r>
              <a:rPr kumimoji="1" lang="zh-CN" altLang="en-US" dirty="0" smtClean="0">
                <a:solidFill>
                  <a:srgbClr val="FF0000"/>
                </a:solidFill>
                <a:latin typeface="黑体"/>
                <a:ea typeface="黑体"/>
                <a:cs typeface="黑体"/>
              </a:rPr>
              <a:t>项目具体实施过程</a:t>
            </a:r>
            <a:endParaRPr kumimoji="1" lang="zh-CN" altLang="en-US" dirty="0">
              <a:solidFill>
                <a:srgbClr val="FF0000"/>
              </a:solidFill>
              <a:latin typeface="黑体"/>
              <a:ea typeface="黑体"/>
              <a:cs typeface="黑体"/>
            </a:endParaRPr>
          </a:p>
        </p:txBody>
      </p:sp>
    </p:spTree>
    <p:extLst>
      <p:ext uri="{BB962C8B-B14F-4D97-AF65-F5344CB8AC3E}">
        <p14:creationId xmlns:p14="http://schemas.microsoft.com/office/powerpoint/2010/main" val="207792617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p:txBody>
          <a:bodyPr/>
          <a:lstStyle/>
          <a:p>
            <a:pPr lvl="0"/>
            <a:r>
              <a:rPr lang="zh-CN" altLang="zh-CN" b="0" dirty="0">
                <a:latin typeface="楷体"/>
                <a:ea typeface="楷体"/>
                <a:cs typeface="楷体"/>
              </a:rPr>
              <a:t>成果</a:t>
            </a:r>
            <a:r>
              <a:rPr lang="zh-CN" altLang="zh-CN" b="0" dirty="0" smtClean="0">
                <a:latin typeface="楷体"/>
                <a:ea typeface="楷体"/>
                <a:cs typeface="楷体"/>
              </a:rPr>
              <a:t>展示</a:t>
            </a:r>
            <a:endParaRPr lang="en-US" altLang="zh-CN" b="0" dirty="0" smtClean="0">
              <a:latin typeface="楷体"/>
              <a:ea typeface="楷体"/>
              <a:cs typeface="楷体"/>
            </a:endParaRPr>
          </a:p>
          <a:p>
            <a:pPr lvl="0"/>
            <a:endParaRPr lang="en-US" altLang="zh-CN" b="0" dirty="0">
              <a:latin typeface="楷体"/>
              <a:ea typeface="楷体"/>
              <a:cs typeface="楷体"/>
            </a:endParaRPr>
          </a:p>
          <a:p>
            <a:pPr>
              <a:lnSpc>
                <a:spcPct val="130000"/>
              </a:lnSpc>
              <a:buFont typeface="Wingdings" charset="2"/>
              <a:buChar char="Ø"/>
            </a:pPr>
            <a:r>
              <a:rPr lang="zh-CN" altLang="zh-CN" b="0" dirty="0" smtClean="0">
                <a:latin typeface="楷体"/>
                <a:ea typeface="楷体"/>
                <a:cs typeface="楷体"/>
              </a:rPr>
              <a:t>回顾前期准备</a:t>
            </a:r>
            <a:endParaRPr lang="en-US" altLang="zh-CN" b="0" dirty="0">
              <a:latin typeface="楷体"/>
              <a:ea typeface="楷体"/>
              <a:cs typeface="楷体"/>
            </a:endParaRPr>
          </a:p>
          <a:p>
            <a:pPr>
              <a:lnSpc>
                <a:spcPct val="130000"/>
              </a:lnSpc>
              <a:buFont typeface="Wingdings" charset="2"/>
              <a:buChar char="Ø"/>
            </a:pPr>
            <a:r>
              <a:rPr lang="zh-CN" altLang="zh-CN" b="0" dirty="0" smtClean="0">
                <a:latin typeface="楷体"/>
                <a:ea typeface="楷体"/>
                <a:cs typeface="楷体"/>
              </a:rPr>
              <a:t>各小组介绍电影剧</a:t>
            </a:r>
            <a:r>
              <a:rPr lang="zh-CN" altLang="zh-CN" b="0" dirty="0">
                <a:latin typeface="楷体"/>
                <a:ea typeface="楷体"/>
                <a:cs typeface="楷体"/>
              </a:rPr>
              <a:t>情</a:t>
            </a:r>
            <a:endParaRPr lang="en-US" altLang="zh-CN" b="0" dirty="0">
              <a:latin typeface="楷体"/>
              <a:ea typeface="楷体"/>
              <a:cs typeface="楷体"/>
            </a:endParaRPr>
          </a:p>
          <a:p>
            <a:pPr>
              <a:lnSpc>
                <a:spcPct val="130000"/>
              </a:lnSpc>
              <a:buFont typeface="Wingdings" charset="2"/>
              <a:buChar char="Ø"/>
            </a:pPr>
            <a:r>
              <a:rPr lang="zh-CN" altLang="zh-CN" b="0" dirty="0" smtClean="0">
                <a:latin typeface="楷体"/>
                <a:ea typeface="楷体"/>
                <a:cs typeface="楷体"/>
              </a:rPr>
              <a:t>各小组</a:t>
            </a:r>
            <a:r>
              <a:rPr lang="zh-CN" altLang="zh-CN" b="0" dirty="0">
                <a:latin typeface="楷体"/>
                <a:ea typeface="楷体"/>
                <a:cs typeface="楷体"/>
              </a:rPr>
              <a:t>特色表演</a:t>
            </a:r>
            <a:endParaRPr lang="en-US" altLang="zh-CN" b="0" dirty="0">
              <a:latin typeface="楷体"/>
              <a:ea typeface="楷体"/>
              <a:cs typeface="楷体"/>
            </a:endParaRPr>
          </a:p>
          <a:p>
            <a:pPr>
              <a:lnSpc>
                <a:spcPct val="130000"/>
              </a:lnSpc>
              <a:buFont typeface="Wingdings" charset="2"/>
              <a:buChar char="Ø"/>
            </a:pPr>
            <a:r>
              <a:rPr lang="zh-CN" altLang="zh-CN" b="0" dirty="0" smtClean="0">
                <a:latin typeface="楷体"/>
                <a:ea typeface="楷体"/>
                <a:cs typeface="楷体"/>
              </a:rPr>
              <a:t>评价同学表现</a:t>
            </a:r>
            <a:endParaRPr lang="en-US" altLang="zh-CN" b="0" dirty="0">
              <a:latin typeface="楷体"/>
              <a:ea typeface="楷体"/>
              <a:cs typeface="楷体"/>
            </a:endParaRPr>
          </a:p>
          <a:p>
            <a:pPr>
              <a:lnSpc>
                <a:spcPct val="130000"/>
              </a:lnSpc>
              <a:buFont typeface="Wingdings" charset="2"/>
              <a:buChar char="Ø"/>
            </a:pPr>
            <a:endParaRPr kumimoji="1" lang="zh-CN" altLang="en-US" b="0" dirty="0">
              <a:latin typeface="楷体"/>
              <a:ea typeface="楷体"/>
              <a:cs typeface="楷体"/>
            </a:endParaRPr>
          </a:p>
        </p:txBody>
      </p:sp>
      <p:sp>
        <p:nvSpPr>
          <p:cNvPr id="4" name="标题 1"/>
          <p:cNvSpPr>
            <a:spLocks noGrp="1"/>
          </p:cNvSpPr>
          <p:nvPr>
            <p:ph type="title"/>
          </p:nvPr>
        </p:nvSpPr>
        <p:spPr>
          <a:xfrm>
            <a:off x="611188" y="86916"/>
            <a:ext cx="7632700" cy="457200"/>
          </a:xfrm>
        </p:spPr>
        <p:txBody>
          <a:bodyPr/>
          <a:lstStyle/>
          <a:p>
            <a:r>
              <a:rPr kumimoji="1" lang="zh-CN" altLang="en-US" dirty="0" smtClean="0">
                <a:solidFill>
                  <a:srgbClr val="FF0000"/>
                </a:solidFill>
                <a:latin typeface="黑体"/>
                <a:ea typeface="黑体"/>
                <a:cs typeface="黑体"/>
              </a:rPr>
              <a:t>项目具体实施过程</a:t>
            </a:r>
            <a:endParaRPr kumimoji="1" lang="zh-CN" altLang="en-US" dirty="0">
              <a:solidFill>
                <a:srgbClr val="FF0000"/>
              </a:solidFill>
              <a:latin typeface="黑体"/>
              <a:ea typeface="黑体"/>
              <a:cs typeface="黑体"/>
            </a:endParaRPr>
          </a:p>
        </p:txBody>
      </p:sp>
    </p:spTree>
    <p:extLst>
      <p:ext uri="{BB962C8B-B14F-4D97-AF65-F5344CB8AC3E}">
        <p14:creationId xmlns:p14="http://schemas.microsoft.com/office/powerpoint/2010/main" val="277443370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sz="3600" dirty="0">
                <a:latin typeface="黑体" panose="02010609060101010101" pitchFamily="49" charset="-122"/>
                <a:ea typeface="黑体" panose="02010609060101010101" pitchFamily="49" charset="-122"/>
              </a:rPr>
              <a:t>项目学习中评价量表的使用</a:t>
            </a:r>
          </a:p>
        </p:txBody>
      </p:sp>
      <p:sp>
        <p:nvSpPr>
          <p:cNvPr id="3" name="内容占位符 2"/>
          <p:cNvSpPr>
            <a:spLocks noGrp="1"/>
          </p:cNvSpPr>
          <p:nvPr>
            <p:ph idx="1"/>
          </p:nvPr>
        </p:nvSpPr>
        <p:spPr>
          <a:xfrm>
            <a:off x="389732" y="890393"/>
            <a:ext cx="8075612" cy="3954065"/>
          </a:xfrm>
        </p:spPr>
        <p:txBody>
          <a:bodyPr/>
          <a:lstStyle/>
          <a:p>
            <a:pPr>
              <a:lnSpc>
                <a:spcPct val="118000"/>
              </a:lnSpc>
              <a:spcBef>
                <a:spcPts val="1200"/>
              </a:spcBef>
            </a:pPr>
            <a:r>
              <a:rPr lang="zh-CN" altLang="en-US" dirty="0">
                <a:latin typeface="楷体" panose="02010609060101010101" pitchFamily="49" charset="-122"/>
                <a:ea typeface="楷体" panose="02010609060101010101" pitchFamily="49" charset="-122"/>
              </a:rPr>
              <a:t>项目学习开始之前的诊断性评价量表 </a:t>
            </a:r>
          </a:p>
          <a:p>
            <a:pPr algn="just">
              <a:lnSpc>
                <a:spcPct val="118000"/>
              </a:lnSpc>
              <a:spcBef>
                <a:spcPts val="1200"/>
              </a:spcBef>
              <a:buFont typeface="Arial" panose="020B0604020202020204" pitchFamily="34" charset="0"/>
              <a:buChar char="•"/>
            </a:pPr>
            <a:r>
              <a:rPr lang="zh-CN" altLang="en-US" sz="2200" b="0" dirty="0" smtClean="0">
                <a:latin typeface="楷体" panose="02010609060101010101" pitchFamily="49" charset="-122"/>
                <a:ea typeface="楷体" panose="02010609060101010101" pitchFamily="49" charset="-122"/>
              </a:rPr>
              <a:t>诊断</a:t>
            </a:r>
            <a:r>
              <a:rPr lang="zh-CN" altLang="en-US" sz="2200" b="0" dirty="0">
                <a:latin typeface="楷体" panose="02010609060101010101" pitchFamily="49" charset="-122"/>
                <a:ea typeface="楷体" panose="02010609060101010101" pitchFamily="49" charset="-122"/>
              </a:rPr>
              <a:t>性评价量表是指在某项</a:t>
            </a:r>
            <a:r>
              <a:rPr lang="zh-CN" altLang="en-US" sz="2200" b="0" dirty="0" smtClean="0">
                <a:latin typeface="楷体" panose="02010609060101010101" pitchFamily="49" charset="-122"/>
                <a:ea typeface="楷体" panose="02010609060101010101" pitchFamily="49" charset="-122"/>
              </a:rPr>
              <a:t>目活动进行之前</a:t>
            </a:r>
            <a:r>
              <a:rPr lang="zh-CN" altLang="zh-CN" sz="2200" b="0" dirty="0">
                <a:latin typeface="楷体" panose="02010609060101010101" pitchFamily="49" charset="-122"/>
                <a:ea typeface="楷体" panose="02010609060101010101" pitchFamily="49" charset="-122"/>
              </a:rPr>
              <a:t>，</a:t>
            </a:r>
            <a:r>
              <a:rPr lang="zh-CN" altLang="en-US" sz="2200" b="0" dirty="0" smtClean="0">
                <a:latin typeface="楷体" panose="02010609060101010101" pitchFamily="49" charset="-122"/>
                <a:ea typeface="楷体" panose="02010609060101010101" pitchFamily="49" charset="-122"/>
              </a:rPr>
              <a:t>为使其计划</a:t>
            </a:r>
            <a:r>
              <a:rPr lang="zh-CN" altLang="en-US" sz="2200" b="0" dirty="0">
                <a:latin typeface="楷体" panose="02010609060101010101" pitchFamily="49" charset="-122"/>
                <a:ea typeface="楷体" panose="02010609060101010101" pitchFamily="49" charset="-122"/>
              </a:rPr>
              <a:t>更有效地实施而进行的预测</a:t>
            </a:r>
            <a:r>
              <a:rPr lang="zh-CN" altLang="en-US" sz="2200" b="0" dirty="0" smtClean="0">
                <a:latin typeface="楷体" panose="02010609060101010101" pitchFamily="49" charset="-122"/>
                <a:ea typeface="楷体" panose="02010609060101010101" pitchFamily="49" charset="-122"/>
              </a:rPr>
              <a:t>性评估</a:t>
            </a:r>
            <a:r>
              <a:rPr lang="zh-CN" altLang="zh-CN" sz="2200" b="0" dirty="0">
                <a:latin typeface="楷体" panose="02010609060101010101" pitchFamily="49" charset="-122"/>
                <a:ea typeface="楷体" panose="02010609060101010101" pitchFamily="49" charset="-122"/>
              </a:rPr>
              <a:t>，</a:t>
            </a:r>
            <a:r>
              <a:rPr lang="zh-CN" altLang="en-US" sz="2200" b="0" dirty="0" smtClean="0">
                <a:latin typeface="楷体" panose="02010609060101010101" pitchFamily="49" charset="-122"/>
                <a:ea typeface="楷体" panose="02010609060101010101" pitchFamily="49" charset="-122"/>
              </a:rPr>
              <a:t>或对评价对象的现状和</a:t>
            </a:r>
            <a:r>
              <a:rPr lang="zh-CN" altLang="en-US" sz="2200" b="0" dirty="0">
                <a:latin typeface="楷体" panose="02010609060101010101" pitchFamily="49" charset="-122"/>
                <a:ea typeface="楷体" panose="02010609060101010101" pitchFamily="49" charset="-122"/>
              </a:rPr>
              <a:t>存在的问题作出鉴定而设计</a:t>
            </a:r>
            <a:r>
              <a:rPr lang="zh-CN" altLang="en-US" sz="2200" b="0" dirty="0" smtClean="0">
                <a:latin typeface="楷体" panose="02010609060101010101" pitchFamily="49" charset="-122"/>
                <a:ea typeface="楷体" panose="02010609060101010101" pitchFamily="49" charset="-122"/>
              </a:rPr>
              <a:t>的量表</a:t>
            </a:r>
            <a:r>
              <a:rPr lang="zh-CN" altLang="zh-CN" sz="2200" b="0" dirty="0">
                <a:latin typeface="楷体" panose="02010609060101010101" pitchFamily="49" charset="-122"/>
                <a:ea typeface="楷体" panose="02010609060101010101" pitchFamily="49" charset="-122"/>
              </a:rPr>
              <a:t>，</a:t>
            </a:r>
            <a:r>
              <a:rPr lang="zh-CN" altLang="en-US" sz="2200" b="0" dirty="0" smtClean="0">
                <a:latin typeface="楷体" panose="02010609060101010101" pitchFamily="49" charset="-122"/>
                <a:ea typeface="楷体" panose="02010609060101010101" pitchFamily="49" charset="-122"/>
              </a:rPr>
              <a:t>它有助于教师掌握学生知识状况的第一手资料</a:t>
            </a:r>
            <a:r>
              <a:rPr lang="zh-CN" altLang="zh-CN" sz="2200" b="0" dirty="0">
                <a:latin typeface="楷体" panose="02010609060101010101" pitchFamily="49" charset="-122"/>
                <a:ea typeface="楷体" panose="02010609060101010101" pitchFamily="49" charset="-122"/>
              </a:rPr>
              <a:t>，</a:t>
            </a:r>
            <a:r>
              <a:rPr lang="zh-CN" altLang="en-US" sz="2200" b="0" dirty="0" smtClean="0">
                <a:latin typeface="楷体" panose="02010609060101010101" pitchFamily="49" charset="-122"/>
                <a:ea typeface="楷体" panose="02010609060101010101" pitchFamily="49" charset="-122"/>
              </a:rPr>
              <a:t>有助于学生在项</a:t>
            </a:r>
            <a:r>
              <a:rPr lang="zh-CN" altLang="en-US" sz="2200" b="0" dirty="0">
                <a:latin typeface="楷体" panose="02010609060101010101" pitchFamily="49" charset="-122"/>
                <a:ea typeface="楷体" panose="02010609060101010101" pitchFamily="49" charset="-122"/>
              </a:rPr>
              <a:t>目实施之前针对</a:t>
            </a:r>
            <a:r>
              <a:rPr lang="zh-CN" altLang="en-US" sz="2200" b="0" dirty="0" smtClean="0">
                <a:latin typeface="楷体" panose="02010609060101010101" pitchFamily="49" charset="-122"/>
                <a:ea typeface="楷体" panose="02010609060101010101" pitchFamily="49" charset="-122"/>
              </a:rPr>
              <a:t>性地获取一些信息</a:t>
            </a:r>
            <a:r>
              <a:rPr lang="zh-CN" altLang="zh-CN" sz="2200" b="0" dirty="0">
                <a:latin typeface="楷体" panose="02010609060101010101" pitchFamily="49" charset="-122"/>
                <a:ea typeface="楷体" panose="02010609060101010101" pitchFamily="49" charset="-122"/>
              </a:rPr>
              <a:t>，</a:t>
            </a:r>
            <a:r>
              <a:rPr lang="zh-CN" altLang="en-US" sz="2200" b="0" dirty="0" smtClean="0">
                <a:latin typeface="楷体" panose="02010609060101010101" pitchFamily="49" charset="-122"/>
                <a:ea typeface="楷体" panose="02010609060101010101" pitchFamily="49" charset="-122"/>
              </a:rPr>
              <a:t>也有助于教师在项</a:t>
            </a:r>
            <a:r>
              <a:rPr lang="zh-CN" altLang="en-US" sz="2200" b="0" dirty="0">
                <a:latin typeface="楷体" panose="02010609060101010101" pitchFamily="49" charset="-122"/>
                <a:ea typeface="楷体" panose="02010609060101010101" pitchFamily="49" charset="-122"/>
              </a:rPr>
              <a:t>目实施过程中做出适当的调整</a:t>
            </a:r>
            <a:r>
              <a:rPr lang="en-US" altLang="zh-CN" sz="2200" b="0" dirty="0" smtClean="0">
                <a:latin typeface="楷体" panose="02010609060101010101" pitchFamily="49" charset="-122"/>
                <a:ea typeface="楷体" panose="02010609060101010101" pitchFamily="49" charset="-122"/>
              </a:rPr>
              <a:t>!</a:t>
            </a:r>
            <a:endParaRPr lang="en-US" altLang="zh-CN" dirty="0">
              <a:latin typeface="楷体" panose="02010609060101010101" pitchFamily="49" charset="-122"/>
              <a:ea typeface="楷体" panose="02010609060101010101" pitchFamily="49" charset="-122"/>
            </a:endParaRPr>
          </a:p>
          <a:p>
            <a:pPr marL="0" indent="0" algn="r">
              <a:lnSpc>
                <a:spcPct val="118000"/>
              </a:lnSpc>
              <a:spcBef>
                <a:spcPts val="1200"/>
              </a:spcBef>
              <a:buNone/>
            </a:pPr>
            <a:r>
              <a:rPr lang="zh-CN" altLang="en-US" dirty="0" smtClean="0">
                <a:latin typeface="楷体" panose="02010609060101010101" pitchFamily="49" charset="-122"/>
                <a:ea typeface="楷体" panose="02010609060101010101" pitchFamily="49" charset="-122"/>
              </a:rPr>
              <a:t>－－－－</a:t>
            </a:r>
            <a:r>
              <a:rPr lang="zh-CN" altLang="en-US" sz="2000" dirty="0" smtClean="0">
                <a:latin typeface="楷体" panose="02010609060101010101" pitchFamily="49" charset="-122"/>
                <a:ea typeface="楷体" panose="02010609060101010101" pitchFamily="49" charset="-122"/>
              </a:rPr>
              <a:t>（浙江宁波华茂外国语学校</a:t>
            </a:r>
            <a:r>
              <a:rPr lang="en-US" altLang="zh-CN" sz="2000" dirty="0" smtClean="0">
                <a:latin typeface="楷体" panose="02010609060101010101" pitchFamily="49" charset="-122"/>
                <a:ea typeface="楷体" panose="02010609060101010101" pitchFamily="49" charset="-122"/>
              </a:rPr>
              <a:t> </a:t>
            </a:r>
            <a:r>
              <a:rPr lang="zh-CN" altLang="en-US" sz="2000" dirty="0" smtClean="0">
                <a:latin typeface="楷体" panose="02010609060101010101" pitchFamily="49" charset="-122"/>
                <a:ea typeface="楷体" panose="02010609060101010101" pitchFamily="49" charset="-122"/>
              </a:rPr>
              <a:t>黄水妃</a:t>
            </a:r>
            <a:r>
              <a:rPr lang="en-US" altLang="zh-CN" sz="2000" dirty="0" smtClean="0">
                <a:latin typeface="楷体" panose="02010609060101010101" pitchFamily="49" charset="-122"/>
                <a:ea typeface="楷体" panose="02010609060101010101" pitchFamily="49" charset="-122"/>
              </a:rPr>
              <a:t> </a:t>
            </a:r>
            <a:r>
              <a:rPr lang="zh-CN" altLang="en-US" sz="2000" dirty="0">
                <a:latin typeface="楷体" panose="02010609060101010101" pitchFamily="49" charset="-122"/>
                <a:ea typeface="楷体" panose="02010609060101010101" pitchFamily="49" charset="-122"/>
              </a:rPr>
              <a:t>）</a:t>
            </a:r>
            <a:r>
              <a:rPr lang="en-US" altLang="zh-CN" sz="2000" dirty="0" smtClean="0">
                <a:latin typeface="楷体" panose="02010609060101010101" pitchFamily="49" charset="-122"/>
                <a:ea typeface="楷体" panose="02010609060101010101" pitchFamily="49" charset="-122"/>
              </a:rPr>
              <a:t> </a:t>
            </a:r>
            <a:endParaRPr lang="zh-CN" altLang="en-US" dirty="0">
              <a:latin typeface="楷体" panose="02010609060101010101" pitchFamily="49" charset="-122"/>
              <a:ea typeface="楷体" panose="02010609060101010101" pitchFamily="49" charset="-122"/>
            </a:endParaRPr>
          </a:p>
          <a:p>
            <a:pPr>
              <a:lnSpc>
                <a:spcPct val="118000"/>
              </a:lnSpc>
              <a:spcBef>
                <a:spcPts val="1200"/>
              </a:spcBef>
            </a:pPr>
            <a:endParaRPr kumimoji="1" lang="zh-CN" altLang="en-US" dirty="0">
              <a:latin typeface="楷体" panose="02010609060101010101" pitchFamily="49" charset="-122"/>
              <a:ea typeface="楷体" panose="02010609060101010101" pitchFamily="49" charset="-122"/>
            </a:endParaRPr>
          </a:p>
        </p:txBody>
      </p:sp>
    </p:spTree>
    <p:extLst>
      <p:ext uri="{BB962C8B-B14F-4D97-AF65-F5344CB8AC3E}">
        <p14:creationId xmlns:p14="http://schemas.microsoft.com/office/powerpoint/2010/main" val="19260181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 12"/>
          <p:cNvGrpSpPr/>
          <p:nvPr/>
        </p:nvGrpSpPr>
        <p:grpSpPr>
          <a:xfrm>
            <a:off x="686004" y="627534"/>
            <a:ext cx="8204260" cy="5146595"/>
            <a:chOff x="605933" y="593210"/>
            <a:chExt cx="7665715" cy="6609416"/>
          </a:xfrm>
        </p:grpSpPr>
        <p:pic>
          <p:nvPicPr>
            <p:cNvPr id="4" name="图片 3"/>
            <p:cNvPicPr>
              <a:picLocks noChangeAspect="1"/>
            </p:cNvPicPr>
            <p:nvPr/>
          </p:nvPicPr>
          <p:blipFill>
            <a:blip r:embed="rId2"/>
            <a:stretch>
              <a:fillRect/>
            </a:stretch>
          </p:blipFill>
          <p:spPr>
            <a:xfrm>
              <a:off x="605933" y="593210"/>
              <a:ext cx="7665715" cy="6609416"/>
            </a:xfrm>
            <a:prstGeom prst="rect">
              <a:avLst/>
            </a:prstGeom>
          </p:spPr>
        </p:pic>
        <p:sp>
          <p:nvSpPr>
            <p:cNvPr id="5" name="文本框 4"/>
            <p:cNvSpPr txBox="1"/>
            <p:nvPr/>
          </p:nvSpPr>
          <p:spPr>
            <a:xfrm>
              <a:off x="2180880" y="2543762"/>
              <a:ext cx="1035265" cy="830038"/>
            </a:xfrm>
            <a:prstGeom prst="rect">
              <a:avLst/>
            </a:prstGeom>
            <a:noFill/>
          </p:spPr>
          <p:txBody>
            <a:bodyPr wrap="none" rtlCol="0">
              <a:spAutoFit/>
            </a:bodyPr>
            <a:lstStyle/>
            <a:p>
              <a:r>
                <a:rPr kumimoji="1" lang="zh-CN" altLang="en-US" b="1" dirty="0" smtClean="0">
                  <a:latin typeface="黑体" panose="02010609060101010101" pitchFamily="49" charset="-122"/>
                  <a:ea typeface="黑体" panose="02010609060101010101" pitchFamily="49" charset="-122"/>
                </a:rPr>
                <a:t>生活与</a:t>
              </a:r>
              <a:endParaRPr kumimoji="1" lang="en-US" altLang="zh-CN" b="1" dirty="0" smtClean="0">
                <a:latin typeface="黑体" panose="02010609060101010101" pitchFamily="49" charset="-122"/>
                <a:ea typeface="黑体" panose="02010609060101010101" pitchFamily="49" charset="-122"/>
              </a:endParaRPr>
            </a:p>
            <a:p>
              <a:r>
                <a:rPr kumimoji="1" lang="zh-CN" altLang="en-US" b="1" dirty="0" smtClean="0">
                  <a:latin typeface="黑体" panose="02010609060101010101" pitchFamily="49" charset="-122"/>
                  <a:ea typeface="黑体" panose="02010609060101010101" pitchFamily="49" charset="-122"/>
                </a:rPr>
                <a:t>职业技能</a:t>
              </a:r>
              <a:endParaRPr kumimoji="1" lang="zh-CN" altLang="en-US" b="1" dirty="0">
                <a:latin typeface="黑体" panose="02010609060101010101" pitchFamily="49" charset="-122"/>
                <a:ea typeface="黑体" panose="02010609060101010101" pitchFamily="49" charset="-122"/>
              </a:endParaRPr>
            </a:p>
          </p:txBody>
        </p:sp>
        <p:sp>
          <p:nvSpPr>
            <p:cNvPr id="6" name="文本框 5"/>
            <p:cNvSpPr txBox="1"/>
            <p:nvPr/>
          </p:nvSpPr>
          <p:spPr>
            <a:xfrm>
              <a:off x="3612617" y="1989762"/>
              <a:ext cx="1682305" cy="474308"/>
            </a:xfrm>
            <a:prstGeom prst="rect">
              <a:avLst/>
            </a:prstGeom>
            <a:noFill/>
          </p:spPr>
          <p:txBody>
            <a:bodyPr wrap="none" rtlCol="0">
              <a:spAutoFit/>
            </a:bodyPr>
            <a:lstStyle/>
            <a:p>
              <a:r>
                <a:rPr kumimoji="1" lang="zh-CN" altLang="en-US" b="1" dirty="0" smtClean="0">
                  <a:latin typeface="黑体" panose="02010609060101010101" pitchFamily="49" charset="-122"/>
                  <a:ea typeface="黑体" panose="02010609060101010101" pitchFamily="49" charset="-122"/>
                </a:rPr>
                <a:t>学习与创新技能</a:t>
              </a:r>
              <a:endParaRPr kumimoji="1" lang="zh-CN" altLang="en-US" b="1" dirty="0">
                <a:latin typeface="黑体" panose="02010609060101010101" pitchFamily="49" charset="-122"/>
                <a:ea typeface="黑体" panose="02010609060101010101" pitchFamily="49" charset="-122"/>
              </a:endParaRPr>
            </a:p>
          </p:txBody>
        </p:sp>
        <p:sp>
          <p:nvSpPr>
            <p:cNvPr id="7" name="文本框 6"/>
            <p:cNvSpPr txBox="1"/>
            <p:nvPr/>
          </p:nvSpPr>
          <p:spPr>
            <a:xfrm>
              <a:off x="5510959" y="2573149"/>
              <a:ext cx="1262927" cy="830038"/>
            </a:xfrm>
            <a:prstGeom prst="rect">
              <a:avLst/>
            </a:prstGeom>
            <a:noFill/>
          </p:spPr>
          <p:txBody>
            <a:bodyPr wrap="none" rtlCol="0">
              <a:spAutoFit/>
            </a:bodyPr>
            <a:lstStyle/>
            <a:p>
              <a:r>
                <a:rPr kumimoji="1" lang="zh-CN" altLang="en-US" b="1" dirty="0" smtClean="0">
                  <a:solidFill>
                    <a:schemeClr val="bg1"/>
                  </a:solidFill>
                  <a:latin typeface="黑体" panose="02010609060101010101" pitchFamily="49" charset="-122"/>
                  <a:ea typeface="黑体" panose="02010609060101010101" pitchFamily="49" charset="-122"/>
                </a:rPr>
                <a:t>信息，媒体</a:t>
              </a:r>
              <a:endParaRPr kumimoji="1" lang="en-US" altLang="zh-CN" b="1" dirty="0" smtClean="0">
                <a:solidFill>
                  <a:schemeClr val="bg1"/>
                </a:solidFill>
                <a:latin typeface="黑体" panose="02010609060101010101" pitchFamily="49" charset="-122"/>
                <a:ea typeface="黑体" panose="02010609060101010101" pitchFamily="49" charset="-122"/>
              </a:endParaRPr>
            </a:p>
            <a:p>
              <a:r>
                <a:rPr kumimoji="1" lang="zh-CN" altLang="en-US" b="1" dirty="0" smtClean="0">
                  <a:solidFill>
                    <a:schemeClr val="bg1"/>
                  </a:solidFill>
                  <a:latin typeface="黑体" panose="02010609060101010101" pitchFamily="49" charset="-122"/>
                  <a:ea typeface="黑体" panose="02010609060101010101" pitchFamily="49" charset="-122"/>
                </a:rPr>
                <a:t>和技术技能</a:t>
              </a:r>
              <a:endParaRPr kumimoji="1" lang="zh-CN" altLang="en-US" b="1" dirty="0">
                <a:solidFill>
                  <a:schemeClr val="bg1"/>
                </a:solidFill>
                <a:latin typeface="黑体" panose="02010609060101010101" pitchFamily="49" charset="-122"/>
                <a:ea typeface="黑体" panose="02010609060101010101" pitchFamily="49" charset="-122"/>
              </a:endParaRPr>
            </a:p>
          </p:txBody>
        </p:sp>
        <p:sp>
          <p:nvSpPr>
            <p:cNvPr id="8" name="文本框 7"/>
            <p:cNvSpPr txBox="1"/>
            <p:nvPr/>
          </p:nvSpPr>
          <p:spPr>
            <a:xfrm>
              <a:off x="3368961" y="2820426"/>
              <a:ext cx="1909967" cy="830038"/>
            </a:xfrm>
            <a:prstGeom prst="rect">
              <a:avLst/>
            </a:prstGeom>
            <a:noFill/>
          </p:spPr>
          <p:txBody>
            <a:bodyPr wrap="none" rtlCol="0">
              <a:spAutoFit/>
            </a:bodyPr>
            <a:lstStyle/>
            <a:p>
              <a:r>
                <a:rPr kumimoji="1" lang="zh-CN" altLang="en-US" b="1" dirty="0" smtClean="0">
                  <a:latin typeface="黑体" panose="02010609060101010101" pitchFamily="49" charset="-122"/>
                  <a:ea typeface="黑体" panose="02010609060101010101" pitchFamily="49" charset="-122"/>
                </a:rPr>
                <a:t>核心学科－读写算</a:t>
              </a:r>
              <a:endParaRPr kumimoji="1" lang="en-US" altLang="zh-CN" b="1" dirty="0" smtClean="0">
                <a:latin typeface="黑体" panose="02010609060101010101" pitchFamily="49" charset="-122"/>
                <a:ea typeface="黑体" panose="02010609060101010101" pitchFamily="49" charset="-122"/>
              </a:endParaRPr>
            </a:p>
            <a:p>
              <a:r>
                <a:rPr kumimoji="1" lang="zh-CN" altLang="en-US" b="1" dirty="0" smtClean="0">
                  <a:latin typeface="黑体" panose="02010609060101010101" pitchFamily="49" charset="-122"/>
                  <a:ea typeface="黑体" panose="02010609060101010101" pitchFamily="49" charset="-122"/>
                </a:rPr>
                <a:t>和</a:t>
              </a:r>
              <a:r>
                <a:rPr kumimoji="1" lang="en-US" altLang="zh-CN" b="1" dirty="0" smtClean="0">
                  <a:latin typeface="黑体" panose="02010609060101010101" pitchFamily="49" charset="-122"/>
                  <a:ea typeface="黑体" panose="02010609060101010101" pitchFamily="49" charset="-122"/>
                </a:rPr>
                <a:t>21</a:t>
              </a:r>
              <a:r>
                <a:rPr kumimoji="1" lang="zh-CN" altLang="en-US" b="1" dirty="0" smtClean="0">
                  <a:latin typeface="黑体" panose="02010609060101010101" pitchFamily="49" charset="-122"/>
                  <a:ea typeface="黑体" panose="02010609060101010101" pitchFamily="49" charset="-122"/>
                </a:rPr>
                <a:t>世纪主题</a:t>
              </a:r>
              <a:endParaRPr kumimoji="1" lang="zh-CN" altLang="en-US" b="1" dirty="0">
                <a:latin typeface="黑体" panose="02010609060101010101" pitchFamily="49" charset="-122"/>
                <a:ea typeface="黑体" panose="02010609060101010101" pitchFamily="49" charset="-122"/>
              </a:endParaRPr>
            </a:p>
          </p:txBody>
        </p:sp>
        <p:sp>
          <p:nvSpPr>
            <p:cNvPr id="9" name="文本框 8"/>
            <p:cNvSpPr txBox="1"/>
            <p:nvPr/>
          </p:nvSpPr>
          <p:spPr>
            <a:xfrm>
              <a:off x="3710466" y="4261455"/>
              <a:ext cx="1243368" cy="434781"/>
            </a:xfrm>
            <a:prstGeom prst="rect">
              <a:avLst/>
            </a:prstGeom>
            <a:solidFill>
              <a:schemeClr val="bg2"/>
            </a:solidFill>
          </p:spPr>
          <p:txBody>
            <a:bodyPr wrap="square" rtlCol="0">
              <a:spAutoFit/>
            </a:bodyPr>
            <a:lstStyle/>
            <a:p>
              <a:pPr algn="ctr"/>
              <a:r>
                <a:rPr kumimoji="1" lang="zh-CN" altLang="en-US" sz="1600" b="1" dirty="0" smtClean="0">
                  <a:solidFill>
                    <a:srgbClr val="FF0000"/>
                  </a:solidFill>
                  <a:latin typeface="黑体" panose="02010609060101010101" pitchFamily="49" charset="-122"/>
                  <a:ea typeface="黑体" panose="02010609060101010101" pitchFamily="49" charset="-122"/>
                </a:rPr>
                <a:t>标准和评价</a:t>
              </a:r>
              <a:endParaRPr kumimoji="1" lang="zh-CN" altLang="en-US" sz="1600" b="1" dirty="0">
                <a:solidFill>
                  <a:srgbClr val="FF0000"/>
                </a:solidFill>
                <a:latin typeface="黑体" panose="02010609060101010101" pitchFamily="49" charset="-122"/>
                <a:ea typeface="黑体" panose="02010609060101010101" pitchFamily="49" charset="-122"/>
              </a:endParaRPr>
            </a:p>
          </p:txBody>
        </p:sp>
        <p:sp>
          <p:nvSpPr>
            <p:cNvPr id="10" name="文本框 9"/>
            <p:cNvSpPr txBox="1"/>
            <p:nvPr/>
          </p:nvSpPr>
          <p:spPr>
            <a:xfrm>
              <a:off x="3368961" y="4790032"/>
              <a:ext cx="2141997" cy="434781"/>
            </a:xfrm>
            <a:prstGeom prst="rect">
              <a:avLst/>
            </a:prstGeom>
            <a:solidFill>
              <a:schemeClr val="bg2"/>
            </a:solidFill>
          </p:spPr>
          <p:txBody>
            <a:bodyPr wrap="square" rtlCol="0">
              <a:spAutoFit/>
            </a:bodyPr>
            <a:lstStyle/>
            <a:p>
              <a:pPr algn="ctr"/>
              <a:r>
                <a:rPr kumimoji="1" lang="zh-CN" altLang="en-US" sz="1600" b="1" dirty="0" smtClean="0">
                  <a:solidFill>
                    <a:srgbClr val="FF0000"/>
                  </a:solidFill>
                  <a:latin typeface="黑体" panose="02010609060101010101" pitchFamily="49" charset="-122"/>
                  <a:ea typeface="黑体" panose="02010609060101010101" pitchFamily="49" charset="-122"/>
                </a:rPr>
                <a:t>课程与教学</a:t>
              </a:r>
              <a:endParaRPr kumimoji="1" lang="zh-CN" altLang="en-US" sz="1600" b="1" dirty="0">
                <a:solidFill>
                  <a:srgbClr val="FF0000"/>
                </a:solidFill>
                <a:latin typeface="黑体" panose="02010609060101010101" pitchFamily="49" charset="-122"/>
                <a:ea typeface="黑体" panose="02010609060101010101" pitchFamily="49" charset="-122"/>
              </a:endParaRPr>
            </a:p>
          </p:txBody>
        </p:sp>
        <p:sp>
          <p:nvSpPr>
            <p:cNvPr id="11" name="文本框 10"/>
            <p:cNvSpPr txBox="1"/>
            <p:nvPr/>
          </p:nvSpPr>
          <p:spPr>
            <a:xfrm>
              <a:off x="3463888" y="5288403"/>
              <a:ext cx="1949222" cy="434781"/>
            </a:xfrm>
            <a:prstGeom prst="rect">
              <a:avLst/>
            </a:prstGeom>
            <a:solidFill>
              <a:schemeClr val="bg2"/>
            </a:solidFill>
          </p:spPr>
          <p:txBody>
            <a:bodyPr wrap="square" rtlCol="0">
              <a:spAutoFit/>
            </a:bodyPr>
            <a:lstStyle/>
            <a:p>
              <a:pPr algn="ctr"/>
              <a:r>
                <a:rPr kumimoji="1" lang="zh-CN" altLang="en-US" sz="1600" b="1" dirty="0" smtClean="0">
                  <a:solidFill>
                    <a:srgbClr val="FF0000"/>
                  </a:solidFill>
                  <a:latin typeface="黑体" panose="02010609060101010101" pitchFamily="49" charset="-122"/>
                  <a:ea typeface="黑体" panose="02010609060101010101" pitchFamily="49" charset="-122"/>
                </a:rPr>
                <a:t>专业发展</a:t>
              </a:r>
              <a:endParaRPr kumimoji="1" lang="zh-CN" altLang="en-US" sz="1600" b="1" dirty="0">
                <a:solidFill>
                  <a:srgbClr val="FF0000"/>
                </a:solidFill>
                <a:latin typeface="黑体" panose="02010609060101010101" pitchFamily="49" charset="-122"/>
                <a:ea typeface="黑体" panose="02010609060101010101" pitchFamily="49" charset="-122"/>
              </a:endParaRPr>
            </a:p>
          </p:txBody>
        </p:sp>
        <p:sp>
          <p:nvSpPr>
            <p:cNvPr id="12" name="文本框 11"/>
            <p:cNvSpPr txBox="1"/>
            <p:nvPr/>
          </p:nvSpPr>
          <p:spPr>
            <a:xfrm>
              <a:off x="3509652" y="5657735"/>
              <a:ext cx="1844610" cy="434781"/>
            </a:xfrm>
            <a:prstGeom prst="rect">
              <a:avLst/>
            </a:prstGeom>
            <a:solidFill>
              <a:schemeClr val="bg2"/>
            </a:solidFill>
          </p:spPr>
          <p:txBody>
            <a:bodyPr wrap="square" rtlCol="0">
              <a:spAutoFit/>
            </a:bodyPr>
            <a:lstStyle/>
            <a:p>
              <a:pPr algn="ctr"/>
              <a:r>
                <a:rPr kumimoji="1" lang="zh-CN" altLang="en-US" sz="1600" b="1" dirty="0" smtClean="0">
                  <a:solidFill>
                    <a:srgbClr val="FF0000"/>
                  </a:solidFill>
                  <a:latin typeface="黑体" panose="02010609060101010101" pitchFamily="49" charset="-122"/>
                  <a:ea typeface="黑体" panose="02010609060101010101" pitchFamily="49" charset="-122"/>
                </a:rPr>
                <a:t>学习环境</a:t>
              </a:r>
              <a:endParaRPr kumimoji="1" lang="zh-CN" altLang="en-US" sz="1600" b="1" dirty="0">
                <a:solidFill>
                  <a:srgbClr val="FF0000"/>
                </a:solidFill>
                <a:latin typeface="黑体" panose="02010609060101010101" pitchFamily="49" charset="-122"/>
                <a:ea typeface="黑体" panose="02010609060101010101" pitchFamily="49" charset="-122"/>
              </a:endParaRPr>
            </a:p>
          </p:txBody>
        </p:sp>
      </p:grpSp>
      <p:sp>
        <p:nvSpPr>
          <p:cNvPr id="2" name="标题 1"/>
          <p:cNvSpPr>
            <a:spLocks noGrp="1"/>
          </p:cNvSpPr>
          <p:nvPr>
            <p:ph type="title"/>
          </p:nvPr>
        </p:nvSpPr>
        <p:spPr>
          <a:xfrm>
            <a:off x="686004" y="56545"/>
            <a:ext cx="7917410" cy="471980"/>
          </a:xfrm>
          <a:solidFill>
            <a:schemeClr val="bg2">
              <a:alpha val="0"/>
            </a:schemeClr>
          </a:solidFill>
        </p:spPr>
        <p:txBody>
          <a:bodyPr/>
          <a:lstStyle/>
          <a:p>
            <a:r>
              <a:rPr kumimoji="1" lang="en-US" altLang="zh-CN" sz="3600" dirty="0">
                <a:latin typeface="黑体" panose="02010609060101010101" pitchFamily="49" charset="-122"/>
                <a:ea typeface="黑体" panose="02010609060101010101" pitchFamily="49" charset="-122"/>
              </a:rPr>
              <a:t>21</a:t>
            </a:r>
            <a:r>
              <a:rPr kumimoji="1" lang="zh-CN" altLang="en-US" sz="3600" dirty="0">
                <a:latin typeface="黑体" panose="02010609060101010101" pitchFamily="49" charset="-122"/>
                <a:ea typeface="黑体" panose="02010609060101010101" pitchFamily="49" charset="-122"/>
              </a:rPr>
              <a:t>世纪学习框架</a:t>
            </a:r>
          </a:p>
        </p:txBody>
      </p:sp>
      <p:sp>
        <p:nvSpPr>
          <p:cNvPr id="14" name="右箭头 13"/>
          <p:cNvSpPr/>
          <p:nvPr/>
        </p:nvSpPr>
        <p:spPr>
          <a:xfrm flipV="1">
            <a:off x="6136569" y="1603910"/>
            <a:ext cx="832357" cy="60513"/>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15" name="文本框 14"/>
          <p:cNvSpPr txBox="1"/>
          <p:nvPr/>
        </p:nvSpPr>
        <p:spPr>
          <a:xfrm>
            <a:off x="7056587" y="1465410"/>
            <a:ext cx="1422184" cy="461665"/>
          </a:xfrm>
          <a:prstGeom prst="rect">
            <a:avLst/>
          </a:prstGeom>
          <a:noFill/>
        </p:spPr>
        <p:txBody>
          <a:bodyPr wrap="none" rtlCol="0">
            <a:spAutoFit/>
          </a:bodyPr>
          <a:lstStyle/>
          <a:p>
            <a:r>
              <a:rPr kumimoji="1" lang="zh-CN" altLang="en-US" sz="2400" b="1" dirty="0" smtClean="0">
                <a:latin typeface="黑体" panose="02010609060101010101" pitchFamily="49" charset="-122"/>
                <a:ea typeface="黑体" panose="02010609060101010101" pitchFamily="49" charset="-122"/>
              </a:rPr>
              <a:t>学习成果</a:t>
            </a:r>
            <a:endParaRPr kumimoji="1" lang="zh-CN" altLang="en-US" sz="2400" b="1" dirty="0">
              <a:latin typeface="黑体" panose="02010609060101010101" pitchFamily="49" charset="-122"/>
              <a:ea typeface="黑体" panose="02010609060101010101" pitchFamily="49" charset="-122"/>
            </a:endParaRPr>
          </a:p>
        </p:txBody>
      </p:sp>
      <p:sp>
        <p:nvSpPr>
          <p:cNvPr id="16" name="右箭头 15"/>
          <p:cNvSpPr/>
          <p:nvPr/>
        </p:nvSpPr>
        <p:spPr>
          <a:xfrm flipV="1">
            <a:off x="6136569" y="4110145"/>
            <a:ext cx="832357" cy="60513"/>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17" name="文本框 16"/>
          <p:cNvSpPr txBox="1"/>
          <p:nvPr/>
        </p:nvSpPr>
        <p:spPr>
          <a:xfrm>
            <a:off x="6968926" y="3879312"/>
            <a:ext cx="1422184" cy="461665"/>
          </a:xfrm>
          <a:prstGeom prst="rect">
            <a:avLst/>
          </a:prstGeom>
          <a:noFill/>
        </p:spPr>
        <p:txBody>
          <a:bodyPr wrap="none" rtlCol="0">
            <a:spAutoFit/>
          </a:bodyPr>
          <a:lstStyle/>
          <a:p>
            <a:r>
              <a:rPr kumimoji="1" lang="zh-CN" altLang="en-US" sz="2400" b="1" dirty="0">
                <a:latin typeface="黑体" panose="02010609060101010101" pitchFamily="49" charset="-122"/>
                <a:ea typeface="黑体" panose="02010609060101010101" pitchFamily="49" charset="-122"/>
              </a:rPr>
              <a:t>支持系统</a:t>
            </a:r>
          </a:p>
        </p:txBody>
      </p:sp>
    </p:spTree>
    <p:extLst>
      <p:ext uri="{BB962C8B-B14F-4D97-AF65-F5344CB8AC3E}">
        <p14:creationId xmlns:p14="http://schemas.microsoft.com/office/powerpoint/2010/main" val="2963503596"/>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Screen Shot 2018-01-09 at 00.32.5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7390" y="771550"/>
            <a:ext cx="5509220" cy="4005496"/>
          </a:xfrm>
          <a:prstGeom prst="rect">
            <a:avLst/>
          </a:prstGeom>
        </p:spPr>
      </p:pic>
      <p:sp>
        <p:nvSpPr>
          <p:cNvPr id="5" name="标题 1"/>
          <p:cNvSpPr>
            <a:spLocks noGrp="1"/>
          </p:cNvSpPr>
          <p:nvPr>
            <p:ph type="title"/>
          </p:nvPr>
        </p:nvSpPr>
        <p:spPr>
          <a:xfrm>
            <a:off x="611188" y="86916"/>
            <a:ext cx="7632700" cy="457200"/>
          </a:xfrm>
        </p:spPr>
        <p:txBody>
          <a:bodyPr/>
          <a:lstStyle/>
          <a:p>
            <a:r>
              <a:rPr kumimoji="1" lang="zh-CN" altLang="en-US" sz="3600" dirty="0">
                <a:latin typeface="黑体" panose="02010609060101010101" pitchFamily="49" charset="-122"/>
                <a:ea typeface="黑体" panose="02010609060101010101" pitchFamily="49" charset="-122"/>
              </a:rPr>
              <a:t>项目学习中评价量表的使用</a:t>
            </a:r>
          </a:p>
        </p:txBody>
      </p:sp>
    </p:spTree>
    <p:extLst>
      <p:ext uri="{BB962C8B-B14F-4D97-AF65-F5344CB8AC3E}">
        <p14:creationId xmlns:p14="http://schemas.microsoft.com/office/powerpoint/2010/main" val="932040876"/>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2">
            <a:extLst>
              <a:ext uri="{28A0092B-C50C-407E-A947-70E740481C1C}">
                <a14:useLocalDpi xmlns:a14="http://schemas.microsoft.com/office/drawing/2010/main" val="0"/>
              </a:ext>
            </a:extLst>
          </a:blip>
          <a:srcRect b="9695"/>
          <a:stretch/>
        </p:blipFill>
        <p:spPr>
          <a:xfrm>
            <a:off x="5652118" y="3127276"/>
            <a:ext cx="2520281" cy="1820738"/>
          </a:xfrm>
          <a:prstGeom prst="rect">
            <a:avLst/>
          </a:prstGeom>
        </p:spPr>
      </p:pic>
      <p:sp>
        <p:nvSpPr>
          <p:cNvPr id="2" name="标题 1"/>
          <p:cNvSpPr>
            <a:spLocks noGrp="1"/>
          </p:cNvSpPr>
          <p:nvPr>
            <p:ph type="title"/>
          </p:nvPr>
        </p:nvSpPr>
        <p:spPr/>
        <p:txBody>
          <a:bodyPr/>
          <a:lstStyle/>
          <a:p>
            <a:r>
              <a:rPr kumimoji="1" lang="zh-CN" altLang="en-US" sz="3600" dirty="0">
                <a:latin typeface="黑体" panose="02010609060101010101" pitchFamily="49" charset="-122"/>
                <a:ea typeface="黑体" panose="02010609060101010101" pitchFamily="49" charset="-122"/>
              </a:rPr>
              <a:t>项目学习进行中的形成性评价量表</a:t>
            </a:r>
          </a:p>
        </p:txBody>
      </p:sp>
      <p:sp>
        <p:nvSpPr>
          <p:cNvPr id="3" name="内容占位符 2"/>
          <p:cNvSpPr>
            <a:spLocks noGrp="1"/>
          </p:cNvSpPr>
          <p:nvPr>
            <p:ph idx="1"/>
          </p:nvPr>
        </p:nvSpPr>
        <p:spPr>
          <a:xfrm>
            <a:off x="539552" y="915566"/>
            <a:ext cx="7849244" cy="3006500"/>
          </a:xfrm>
        </p:spPr>
        <p:txBody>
          <a:bodyPr/>
          <a:lstStyle/>
          <a:p>
            <a:pPr algn="just">
              <a:spcBef>
                <a:spcPts val="1800"/>
              </a:spcBef>
            </a:pPr>
            <a:r>
              <a:rPr lang="zh-CN" altLang="en-US" sz="2300" b="0" dirty="0" smtClean="0">
                <a:latin typeface="楷体" panose="02010609060101010101" pitchFamily="49" charset="-122"/>
                <a:ea typeface="楷体" panose="02010609060101010101" pitchFamily="49" charset="-122"/>
              </a:rPr>
              <a:t>形成性评价量表</a:t>
            </a:r>
            <a:r>
              <a:rPr lang="zh-CN" altLang="en-US" sz="2300" b="0" dirty="0">
                <a:latin typeface="楷体" panose="02010609060101010101" pitchFamily="49" charset="-122"/>
                <a:ea typeface="楷体" panose="02010609060101010101" pitchFamily="49" charset="-122"/>
              </a:rPr>
              <a:t>是指在项目活动进行过</a:t>
            </a:r>
            <a:r>
              <a:rPr lang="zh-CN" altLang="en-US" sz="2300" b="0" dirty="0" smtClean="0">
                <a:latin typeface="楷体" panose="02010609060101010101" pitchFamily="49" charset="-122"/>
                <a:ea typeface="楷体" panose="02010609060101010101" pitchFamily="49" charset="-122"/>
              </a:rPr>
              <a:t>程中评价活动本身的效果</a:t>
            </a:r>
            <a:r>
              <a:rPr lang="zh-CN" altLang="zh-CN" sz="2300" b="0" dirty="0">
                <a:latin typeface="楷体" panose="02010609060101010101" pitchFamily="49" charset="-122"/>
                <a:ea typeface="楷体" panose="02010609060101010101" pitchFamily="49" charset="-122"/>
              </a:rPr>
              <a:t>，</a:t>
            </a:r>
            <a:r>
              <a:rPr lang="zh-CN" altLang="en-US" sz="2300" b="0" dirty="0" smtClean="0">
                <a:latin typeface="楷体" panose="02010609060101010101" pitchFamily="49" charset="-122"/>
                <a:ea typeface="楷体" panose="02010609060101010101" pitchFamily="49" charset="-122"/>
              </a:rPr>
              <a:t>用以调节活动过程</a:t>
            </a:r>
            <a:r>
              <a:rPr lang="zh-CN" altLang="zh-CN" sz="2300" b="0" dirty="0">
                <a:latin typeface="楷体" panose="02010609060101010101" pitchFamily="49" charset="-122"/>
                <a:ea typeface="楷体" panose="02010609060101010101" pitchFamily="49" charset="-122"/>
              </a:rPr>
              <a:t>，</a:t>
            </a:r>
            <a:r>
              <a:rPr lang="zh-CN" altLang="en-US" sz="2300" b="0" dirty="0" smtClean="0">
                <a:latin typeface="楷体" panose="02010609060101010101" pitchFamily="49" charset="-122"/>
                <a:ea typeface="楷体" panose="02010609060101010101" pitchFamily="49" charset="-122"/>
              </a:rPr>
              <a:t>保证项</a:t>
            </a:r>
            <a:r>
              <a:rPr lang="zh-CN" altLang="en-US" sz="2300" b="0" dirty="0">
                <a:latin typeface="楷体" panose="02010609060101010101" pitchFamily="49" charset="-122"/>
                <a:ea typeface="楷体" panose="02010609060101010101" pitchFamily="49" charset="-122"/>
              </a:rPr>
              <a:t>目学习</a:t>
            </a:r>
            <a:r>
              <a:rPr lang="zh-CN" altLang="en-US" sz="2300" b="0" dirty="0" smtClean="0">
                <a:latin typeface="楷体" panose="02010609060101010101" pitchFamily="49" charset="-122"/>
                <a:ea typeface="楷体" panose="02010609060101010101" pitchFamily="49" charset="-122"/>
              </a:rPr>
              <a:t>目标实现而设计的评价量表</a:t>
            </a:r>
            <a:r>
              <a:rPr lang="zh-CN" altLang="zh-CN" sz="2300" b="0" dirty="0" smtClean="0">
                <a:latin typeface="楷体" panose="02010609060101010101" pitchFamily="49" charset="-122"/>
                <a:ea typeface="楷体" panose="02010609060101010101" pitchFamily="49" charset="-122"/>
              </a:rPr>
              <a:t>。</a:t>
            </a:r>
            <a:endParaRPr lang="en-US" altLang="zh-CN" sz="2300" b="0" dirty="0">
              <a:latin typeface="楷体" panose="02010609060101010101" pitchFamily="49" charset="-122"/>
              <a:ea typeface="楷体" panose="02010609060101010101" pitchFamily="49" charset="-122"/>
            </a:endParaRPr>
          </a:p>
          <a:p>
            <a:pPr algn="just">
              <a:spcBef>
                <a:spcPts val="1800"/>
              </a:spcBef>
            </a:pPr>
            <a:r>
              <a:rPr lang="zh-CN" altLang="en-US" sz="2300" b="0" dirty="0">
                <a:latin typeface="楷体" panose="02010609060101010101" pitchFamily="49" charset="-122"/>
                <a:ea typeface="楷体" panose="02010609060101010101" pitchFamily="49" charset="-122"/>
              </a:rPr>
              <a:t>评价量表不仅可以评价学生对知识</a:t>
            </a:r>
            <a:r>
              <a:rPr lang="zh-CN" altLang="en-US" sz="2300" b="0" dirty="0" smtClean="0">
                <a:latin typeface="楷体" panose="02010609060101010101" pitchFamily="49" charset="-122"/>
                <a:ea typeface="楷体" panose="02010609060101010101" pitchFamily="49" charset="-122"/>
              </a:rPr>
              <a:t>的学习和掌握情况</a:t>
            </a:r>
            <a:r>
              <a:rPr lang="zh-CN" altLang="zh-CN" sz="2300" b="0" dirty="0">
                <a:latin typeface="楷体" panose="02010609060101010101" pitchFamily="49" charset="-122"/>
                <a:ea typeface="楷体" panose="02010609060101010101" pitchFamily="49" charset="-122"/>
              </a:rPr>
              <a:t>，</a:t>
            </a:r>
            <a:r>
              <a:rPr lang="zh-CN" altLang="en-US" sz="2300" b="0" dirty="0" smtClean="0">
                <a:latin typeface="楷体" panose="02010609060101010101" pitchFamily="49" charset="-122"/>
                <a:ea typeface="楷体" panose="02010609060101010101" pitchFamily="49" charset="-122"/>
              </a:rPr>
              <a:t>还可以密切关注学生是如何运用知识和技能</a:t>
            </a:r>
            <a:r>
              <a:rPr lang="zh-CN" altLang="zh-CN" sz="2300" b="0" dirty="0">
                <a:latin typeface="楷体" panose="02010609060101010101" pitchFamily="49" charset="-122"/>
                <a:ea typeface="楷体" panose="02010609060101010101" pitchFamily="49" charset="-122"/>
              </a:rPr>
              <a:t>，</a:t>
            </a:r>
            <a:r>
              <a:rPr lang="zh-CN" altLang="en-US" sz="2300" b="0" dirty="0" smtClean="0">
                <a:latin typeface="楷体" panose="02010609060101010101" pitchFamily="49" charset="-122"/>
                <a:ea typeface="楷体" panose="02010609060101010101" pitchFamily="49" charset="-122"/>
              </a:rPr>
              <a:t>如何收集和运用信息</a:t>
            </a:r>
            <a:r>
              <a:rPr lang="zh-CN" altLang="zh-CN" sz="2300" b="0" dirty="0">
                <a:latin typeface="楷体" panose="02010609060101010101" pitchFamily="49" charset="-122"/>
                <a:ea typeface="楷体" panose="02010609060101010101" pitchFamily="49" charset="-122"/>
              </a:rPr>
              <a:t>，</a:t>
            </a:r>
            <a:r>
              <a:rPr lang="zh-CN" altLang="en-US" sz="2300" b="0" dirty="0" smtClean="0">
                <a:latin typeface="楷体" panose="02010609060101010101" pitchFamily="49" charset="-122"/>
                <a:ea typeface="楷体" panose="02010609060101010101" pitchFamily="49" charset="-122"/>
              </a:rPr>
              <a:t>如何与小组成员</a:t>
            </a:r>
            <a:r>
              <a:rPr lang="zh-CN" altLang="en-US" sz="2300" b="0" dirty="0">
                <a:latin typeface="楷体" panose="02010609060101010101" pitchFamily="49" charset="-122"/>
                <a:ea typeface="楷体" panose="02010609060101010101" pitchFamily="49" charset="-122"/>
              </a:rPr>
              <a:t>合作和</a:t>
            </a:r>
            <a:r>
              <a:rPr lang="zh-CN" altLang="en-US" sz="2300" b="0" dirty="0" smtClean="0">
                <a:latin typeface="楷体" panose="02010609060101010101" pitchFamily="49" charset="-122"/>
                <a:ea typeface="楷体" panose="02010609060101010101" pitchFamily="49" charset="-122"/>
              </a:rPr>
              <a:t>探究</a:t>
            </a:r>
            <a:r>
              <a:rPr lang="zh-CN" altLang="zh-CN" sz="2300" b="0" dirty="0" smtClean="0">
                <a:latin typeface="楷体" panose="02010609060101010101" pitchFamily="49" charset="-122"/>
                <a:ea typeface="楷体" panose="02010609060101010101" pitchFamily="49" charset="-122"/>
              </a:rPr>
              <a:t>，</a:t>
            </a:r>
            <a:r>
              <a:rPr lang="zh-CN" altLang="en-US" sz="2300" b="0" dirty="0" smtClean="0">
                <a:latin typeface="楷体" panose="02010609060101010101" pitchFamily="49" charset="-122"/>
                <a:ea typeface="楷体" panose="02010609060101010101" pitchFamily="49" charset="-122"/>
              </a:rPr>
              <a:t>这些评价是动态的</a:t>
            </a:r>
            <a:r>
              <a:rPr lang="zh-CN" altLang="en-US" sz="2300" b="0" dirty="0">
                <a:latin typeface="楷体" panose="02010609060101010101" pitchFamily="49" charset="-122"/>
                <a:ea typeface="楷体" panose="02010609060101010101" pitchFamily="49" charset="-122"/>
              </a:rPr>
              <a:t>、</a:t>
            </a:r>
            <a:r>
              <a:rPr lang="zh-CN" altLang="en-US" sz="2300" b="0" dirty="0" smtClean="0">
                <a:latin typeface="楷体" panose="02010609060101010101" pitchFamily="49" charset="-122"/>
                <a:ea typeface="楷体" panose="02010609060101010101" pitchFamily="49" charset="-122"/>
              </a:rPr>
              <a:t>体验性的和非标准化的 </a:t>
            </a:r>
            <a:endParaRPr lang="zh-CN" altLang="en-US" sz="2300" b="0" dirty="0">
              <a:latin typeface="楷体" panose="02010609060101010101" pitchFamily="49" charset="-122"/>
              <a:ea typeface="楷体" panose="02010609060101010101" pitchFamily="49" charset="-122"/>
            </a:endParaRPr>
          </a:p>
          <a:p>
            <a:pPr algn="just">
              <a:spcBef>
                <a:spcPts val="1800"/>
              </a:spcBef>
            </a:pPr>
            <a:endParaRPr lang="zh-CN" altLang="en-US" sz="2300" b="0" dirty="0">
              <a:latin typeface="楷体" panose="02010609060101010101" pitchFamily="49" charset="-122"/>
              <a:ea typeface="楷体" panose="02010609060101010101" pitchFamily="49" charset="-122"/>
            </a:endParaRPr>
          </a:p>
          <a:p>
            <a:pPr algn="just">
              <a:spcBef>
                <a:spcPts val="1800"/>
              </a:spcBef>
            </a:pPr>
            <a:endParaRPr kumimoji="1" lang="zh-CN" altLang="en-US" sz="2300" b="0" dirty="0">
              <a:latin typeface="楷体" panose="02010609060101010101" pitchFamily="49" charset="-122"/>
              <a:ea typeface="楷体" panose="02010609060101010101" pitchFamily="49" charset="-122"/>
            </a:endParaRPr>
          </a:p>
        </p:txBody>
      </p:sp>
    </p:spTree>
    <p:extLst>
      <p:ext uri="{BB962C8B-B14F-4D97-AF65-F5344CB8AC3E}">
        <p14:creationId xmlns:p14="http://schemas.microsoft.com/office/powerpoint/2010/main" val="1424711906"/>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Screen Shot 2018-01-09 at 00.36.2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89802" y="771550"/>
            <a:ext cx="3564396" cy="3992473"/>
          </a:xfrm>
          <a:prstGeom prst="rect">
            <a:avLst/>
          </a:prstGeom>
        </p:spPr>
      </p:pic>
      <p:sp>
        <p:nvSpPr>
          <p:cNvPr id="6" name="标题 1"/>
          <p:cNvSpPr>
            <a:spLocks noGrp="1"/>
          </p:cNvSpPr>
          <p:nvPr>
            <p:ph type="title"/>
          </p:nvPr>
        </p:nvSpPr>
        <p:spPr>
          <a:xfrm>
            <a:off x="611188" y="86916"/>
            <a:ext cx="7632700" cy="457200"/>
          </a:xfrm>
        </p:spPr>
        <p:txBody>
          <a:bodyPr/>
          <a:lstStyle/>
          <a:p>
            <a:r>
              <a:rPr kumimoji="1" lang="zh-CN" altLang="en-US" sz="3600" dirty="0">
                <a:latin typeface="黑体" panose="02010609060101010101" pitchFamily="49" charset="-122"/>
                <a:ea typeface="黑体" panose="02010609060101010101" pitchFamily="49" charset="-122"/>
              </a:rPr>
              <a:t>项目学习中评价量表的使用</a:t>
            </a:r>
          </a:p>
        </p:txBody>
      </p:sp>
    </p:spTree>
    <p:extLst>
      <p:ext uri="{BB962C8B-B14F-4D97-AF65-F5344CB8AC3E}">
        <p14:creationId xmlns:p14="http://schemas.microsoft.com/office/powerpoint/2010/main" val="324510930"/>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sz="3600" dirty="0">
                <a:latin typeface="黑体" panose="02010609060101010101" pitchFamily="49" charset="-122"/>
                <a:ea typeface="黑体" panose="02010609060101010101" pitchFamily="49" charset="-122"/>
              </a:rPr>
              <a:t>项目学习团队协作能力评价量表</a:t>
            </a:r>
          </a:p>
        </p:txBody>
      </p:sp>
      <p:pic>
        <p:nvPicPr>
          <p:cNvPr id="6" name="图片 5" descr="Screen Shot 2018-01-09 at 00.38.0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544" y="915566"/>
            <a:ext cx="4284340" cy="3300739"/>
          </a:xfrm>
          <a:prstGeom prst="rect">
            <a:avLst/>
          </a:prstGeom>
        </p:spPr>
      </p:pic>
      <p:pic>
        <p:nvPicPr>
          <p:cNvPr id="7" name="图片 6" descr="Screen Shot 2018-01-09 at 00.38.1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804059"/>
            <a:ext cx="4140150" cy="3523751"/>
          </a:xfrm>
          <a:prstGeom prst="rect">
            <a:avLst/>
          </a:prstGeom>
        </p:spPr>
      </p:pic>
    </p:spTree>
    <p:extLst>
      <p:ext uri="{BB962C8B-B14F-4D97-AF65-F5344CB8AC3E}">
        <p14:creationId xmlns:p14="http://schemas.microsoft.com/office/powerpoint/2010/main" val="3004837153"/>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dirty="0">
                <a:solidFill>
                  <a:srgbClr val="FF0000"/>
                </a:solidFill>
                <a:latin typeface="黑体" panose="02010609060101010101" pitchFamily="49" charset="-122"/>
                <a:ea typeface="黑体" panose="02010609060101010101" pitchFamily="49" charset="-122"/>
              </a:rPr>
              <a:t>互评量表</a:t>
            </a:r>
          </a:p>
        </p:txBody>
      </p:sp>
      <p:pic>
        <p:nvPicPr>
          <p:cNvPr id="5" name="图片 4" descr="Screen Shot 2018-01-09 at 00.40.4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72287" y="771550"/>
            <a:ext cx="4199426" cy="3955274"/>
          </a:xfrm>
          <a:prstGeom prst="rect">
            <a:avLst/>
          </a:prstGeom>
        </p:spPr>
      </p:pic>
    </p:spTree>
    <p:extLst>
      <p:ext uri="{BB962C8B-B14F-4D97-AF65-F5344CB8AC3E}">
        <p14:creationId xmlns:p14="http://schemas.microsoft.com/office/powerpoint/2010/main" val="458568864"/>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sz="3600" dirty="0">
                <a:latin typeface="黑体" panose="02010609060101010101" pitchFamily="49" charset="-122"/>
                <a:ea typeface="黑体" panose="02010609060101010101" pitchFamily="49" charset="-122"/>
              </a:rPr>
              <a:t>项目学习结束之后的终结性评价量表 </a:t>
            </a:r>
          </a:p>
        </p:txBody>
      </p:sp>
      <p:sp>
        <p:nvSpPr>
          <p:cNvPr id="3" name="内容占位符 2"/>
          <p:cNvSpPr>
            <a:spLocks noGrp="1"/>
          </p:cNvSpPr>
          <p:nvPr>
            <p:ph idx="1"/>
          </p:nvPr>
        </p:nvSpPr>
        <p:spPr>
          <a:xfrm>
            <a:off x="539552" y="1131590"/>
            <a:ext cx="8075612" cy="1566340"/>
          </a:xfrm>
        </p:spPr>
        <p:txBody>
          <a:bodyPr/>
          <a:lstStyle/>
          <a:p>
            <a:pPr algn="just">
              <a:lnSpc>
                <a:spcPct val="120000"/>
              </a:lnSpc>
            </a:pPr>
            <a:r>
              <a:rPr lang="zh-CN" altLang="en-US" b="0" dirty="0" smtClean="0">
                <a:latin typeface="楷体" panose="02010609060101010101" pitchFamily="49" charset="-122"/>
                <a:ea typeface="楷体" panose="02010609060101010101" pitchFamily="49" charset="-122"/>
              </a:rPr>
              <a:t>终结</a:t>
            </a:r>
            <a:r>
              <a:rPr lang="zh-CN" altLang="en-US" b="0" dirty="0">
                <a:latin typeface="楷体" panose="02010609060101010101" pitchFamily="49" charset="-122"/>
                <a:ea typeface="楷体" panose="02010609060101010101" pitchFamily="49" charset="-122"/>
              </a:rPr>
              <a:t>性评价量表是输指在一个或几个教学</a:t>
            </a:r>
            <a:r>
              <a:rPr lang="zh-CN" altLang="en-US" b="0" dirty="0" smtClean="0">
                <a:latin typeface="楷体" panose="02010609060101010101" pitchFamily="49" charset="-122"/>
                <a:ea typeface="楷体" panose="02010609060101010101" pitchFamily="49" charset="-122"/>
              </a:rPr>
              <a:t>内容的项目学习任务完成之后</a:t>
            </a:r>
            <a:r>
              <a:rPr lang="zh-CN" altLang="zh-CN" b="0" dirty="0">
                <a:latin typeface="楷体" panose="02010609060101010101" pitchFamily="49" charset="-122"/>
                <a:ea typeface="楷体" panose="02010609060101010101" pitchFamily="49" charset="-122"/>
              </a:rPr>
              <a:t>，</a:t>
            </a:r>
            <a:r>
              <a:rPr lang="zh-CN" altLang="en-US" b="0" dirty="0" smtClean="0">
                <a:latin typeface="楷体" panose="02010609060101010101" pitchFamily="49" charset="-122"/>
                <a:ea typeface="楷体" panose="02010609060101010101" pitchFamily="49" charset="-122"/>
              </a:rPr>
              <a:t>对项目学习的的成果进行恰当的评价而设计的量表</a:t>
            </a:r>
            <a:endParaRPr lang="zh-CN" altLang="en-US" b="0" dirty="0">
              <a:latin typeface="楷体" panose="02010609060101010101" pitchFamily="49" charset="-122"/>
              <a:ea typeface="楷体" panose="02010609060101010101" pitchFamily="49" charset="-122"/>
            </a:endParaRPr>
          </a:p>
          <a:p>
            <a:pPr algn="just">
              <a:lnSpc>
                <a:spcPct val="120000"/>
              </a:lnSpc>
            </a:pPr>
            <a:endParaRPr kumimoji="1" lang="zh-CN" altLang="en-US" b="0" dirty="0">
              <a:latin typeface="楷体" panose="02010609060101010101" pitchFamily="49" charset="-122"/>
              <a:ea typeface="楷体" panose="02010609060101010101" pitchFamily="49" charset="-122"/>
            </a:endParaRPr>
          </a:p>
        </p:txBody>
      </p:sp>
      <p:pic>
        <p:nvPicPr>
          <p:cNvPr id="5" name="图片 4"/>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499992" y="2054583"/>
            <a:ext cx="2051774" cy="3003798"/>
          </a:xfrm>
          <a:prstGeom prst="rect">
            <a:avLst/>
          </a:prstGeom>
        </p:spPr>
      </p:pic>
    </p:spTree>
    <p:extLst>
      <p:ext uri="{BB962C8B-B14F-4D97-AF65-F5344CB8AC3E}">
        <p14:creationId xmlns:p14="http://schemas.microsoft.com/office/powerpoint/2010/main" val="1072150697"/>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sz="3600" dirty="0">
                <a:latin typeface="黑体" panose="02010609060101010101" pitchFamily="49" charset="-122"/>
                <a:ea typeface="黑体" panose="02010609060101010101" pitchFamily="49" charset="-122"/>
              </a:rPr>
              <a:t>项目学习调查报告评价量表</a:t>
            </a:r>
          </a:p>
        </p:txBody>
      </p:sp>
      <p:pic>
        <p:nvPicPr>
          <p:cNvPr id="5" name="图片 4" descr="Screen Shot 2018-01-09 at 00.43.1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576" y="822997"/>
            <a:ext cx="3745593" cy="3754364"/>
          </a:xfrm>
          <a:prstGeom prst="rect">
            <a:avLst/>
          </a:prstGeom>
        </p:spPr>
      </p:pic>
      <p:pic>
        <p:nvPicPr>
          <p:cNvPr id="6" name="图片 5" descr="Screen Shot 2018-01-09 at 00.43.3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6016" y="891052"/>
            <a:ext cx="3953642" cy="3686103"/>
          </a:xfrm>
          <a:prstGeom prst="rect">
            <a:avLst/>
          </a:prstGeom>
        </p:spPr>
      </p:pic>
    </p:spTree>
    <p:extLst>
      <p:ext uri="{BB962C8B-B14F-4D97-AF65-F5344CB8AC3E}">
        <p14:creationId xmlns:p14="http://schemas.microsoft.com/office/powerpoint/2010/main" val="3734257714"/>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sz="3600" dirty="0">
                <a:latin typeface="黑体" panose="02010609060101010101" pitchFamily="49" charset="-122"/>
                <a:ea typeface="黑体" panose="02010609060101010101" pitchFamily="49" charset="-122"/>
              </a:rPr>
              <a:t>反思与总结</a:t>
            </a:r>
          </a:p>
        </p:txBody>
      </p:sp>
      <p:sp>
        <p:nvSpPr>
          <p:cNvPr id="3" name="内容占位符 2"/>
          <p:cNvSpPr>
            <a:spLocks noGrp="1"/>
          </p:cNvSpPr>
          <p:nvPr>
            <p:ph idx="1"/>
          </p:nvPr>
        </p:nvSpPr>
        <p:spPr>
          <a:xfrm>
            <a:off x="395536" y="987574"/>
            <a:ext cx="8075612" cy="1710356"/>
          </a:xfrm>
        </p:spPr>
        <p:txBody>
          <a:bodyPr/>
          <a:lstStyle/>
          <a:p>
            <a:pPr algn="just">
              <a:lnSpc>
                <a:spcPct val="120000"/>
              </a:lnSpc>
            </a:pPr>
            <a:r>
              <a:rPr lang="zh-CN" altLang="en-US" b="0" dirty="0" smtClean="0">
                <a:latin typeface="楷体" panose="02010609060101010101" pitchFamily="49" charset="-122"/>
                <a:ea typeface="楷体" panose="02010609060101010101" pitchFamily="49" charset="-122"/>
              </a:rPr>
              <a:t>项目学习完成后，教师引导学生反思项目学习的过程和结果，个体学习和小组协作学习的过程和效果等，帮助学习改进学习方法，提高学习质量。</a:t>
            </a:r>
            <a:endParaRPr kumimoji="1" lang="zh-CN" altLang="en-US" b="0" dirty="0">
              <a:latin typeface="楷体" panose="02010609060101010101" pitchFamily="49" charset="-122"/>
              <a:ea typeface="楷体" panose="02010609060101010101" pitchFamily="49" charset="-122"/>
            </a:endParaRPr>
          </a:p>
        </p:txBody>
      </p:sp>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04281" y="2355726"/>
            <a:ext cx="3125182" cy="2575338"/>
          </a:xfrm>
          <a:prstGeom prst="rect">
            <a:avLst/>
          </a:prstGeom>
        </p:spPr>
      </p:pic>
    </p:spTree>
    <p:extLst>
      <p:ext uri="{BB962C8B-B14F-4D97-AF65-F5344CB8AC3E}">
        <p14:creationId xmlns:p14="http://schemas.microsoft.com/office/powerpoint/2010/main" val="1049071582"/>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sz="3600" dirty="0">
                <a:latin typeface="黑体" panose="02010609060101010101" pitchFamily="49" charset="-122"/>
                <a:ea typeface="黑体" panose="02010609060101010101" pitchFamily="49" charset="-122"/>
              </a:rPr>
              <a:t>自我评价量表</a:t>
            </a:r>
          </a:p>
        </p:txBody>
      </p:sp>
      <p:pic>
        <p:nvPicPr>
          <p:cNvPr id="6" name="图片 5" descr="Screen Shot 2018-01-09 at 00.49.4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9943" y="800353"/>
            <a:ext cx="4304114" cy="3787621"/>
          </a:xfrm>
          <a:prstGeom prst="rect">
            <a:avLst/>
          </a:prstGeom>
        </p:spPr>
      </p:pic>
    </p:spTree>
    <p:extLst>
      <p:ext uri="{BB962C8B-B14F-4D97-AF65-F5344CB8AC3E}">
        <p14:creationId xmlns:p14="http://schemas.microsoft.com/office/powerpoint/2010/main" val="1192157996"/>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sz="3600" dirty="0">
                <a:latin typeface="黑体" panose="02010609060101010101" pitchFamily="49" charset="-122"/>
                <a:ea typeface="黑体" panose="02010609060101010101" pitchFamily="49" charset="-122"/>
              </a:rPr>
              <a:t>Word</a:t>
            </a:r>
            <a:r>
              <a:rPr kumimoji="1" lang="zh-CN" altLang="en-US" sz="3600" dirty="0">
                <a:latin typeface="黑体" panose="02010609060101010101" pitchFamily="49" charset="-122"/>
                <a:ea typeface="黑体" panose="02010609060101010101" pitchFamily="49" charset="-122"/>
              </a:rPr>
              <a:t>项目学习的任务</a:t>
            </a:r>
          </a:p>
        </p:txBody>
      </p:sp>
      <p:pic>
        <p:nvPicPr>
          <p:cNvPr id="5" name="图片 4" descr="Screen Shot 2017-12-04 at 21.42.0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3740" y="771550"/>
            <a:ext cx="5256521" cy="3981424"/>
          </a:xfrm>
          <a:prstGeom prst="rect">
            <a:avLst/>
          </a:prstGeom>
        </p:spPr>
      </p:pic>
    </p:spTree>
    <p:extLst>
      <p:ext uri="{BB962C8B-B14F-4D97-AF65-F5344CB8AC3E}">
        <p14:creationId xmlns:p14="http://schemas.microsoft.com/office/powerpoint/2010/main" val="2558357625"/>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MH_Number_1">
            <a:hlinkClick r:id="rId5" action="ppaction://hlinksldjump"/>
          </p:cNvPr>
          <p:cNvSpPr/>
          <p:nvPr>
            <p:custDataLst>
              <p:tags r:id="rId2"/>
            </p:custDataLst>
          </p:nvPr>
        </p:nvSpPr>
        <p:spPr>
          <a:xfrm>
            <a:off x="827584" y="1707654"/>
            <a:ext cx="1080120" cy="1193087"/>
          </a:xfrm>
          <a:prstGeom prst="roundRect">
            <a:avLst>
              <a:gd name="adj" fmla="val 761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sz="4000" b="1" dirty="0" smtClean="0">
                <a:solidFill>
                  <a:srgbClr val="FFFFFF"/>
                </a:solidFill>
                <a:ea typeface="华文中宋" panose="02010600040101010101" pitchFamily="2" charset="-122"/>
                <a:cs typeface="Times New Roman" panose="02020603050405020304" pitchFamily="18" charset="0"/>
              </a:rPr>
              <a:t>02</a:t>
            </a:r>
            <a:endParaRPr lang="zh-CN" altLang="en-US" sz="4000" b="1" dirty="0">
              <a:solidFill>
                <a:srgbClr val="FFFFFF"/>
              </a:solidFill>
              <a:ea typeface="华文中宋" panose="02010600040101010101" pitchFamily="2" charset="-122"/>
              <a:cs typeface="Times New Roman" panose="02020603050405020304" pitchFamily="18" charset="0"/>
            </a:endParaRPr>
          </a:p>
        </p:txBody>
      </p:sp>
      <p:sp>
        <p:nvSpPr>
          <p:cNvPr id="15" name="MH_Entry_1">
            <a:hlinkClick r:id="rId5" action="ppaction://hlinksldjump"/>
          </p:cNvPr>
          <p:cNvSpPr/>
          <p:nvPr>
            <p:custDataLst>
              <p:tags r:id="rId3"/>
            </p:custDataLst>
          </p:nvPr>
        </p:nvSpPr>
        <p:spPr>
          <a:xfrm>
            <a:off x="2195736" y="1707654"/>
            <a:ext cx="5976664" cy="1193087"/>
          </a:xfrm>
          <a:prstGeom prst="roundRect">
            <a:avLst>
              <a:gd name="adj" fmla="val 9124"/>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eaLnBrk="1" latinLnBrk="1" hangingPunct="1"/>
            <a:r>
              <a:rPr kumimoji="1" lang="zh-CN" altLang="en-US" sz="3200" b="1" dirty="0">
                <a:solidFill>
                  <a:schemeClr val="tx1"/>
                </a:solidFill>
                <a:latin typeface="黑体" panose="02010609060101010101" pitchFamily="49" charset="-122"/>
                <a:ea typeface="黑体" panose="02010609060101010101" pitchFamily="49" charset="-122"/>
                <a:cs typeface="Gulim" charset="0"/>
              </a:rPr>
              <a:t>基于项目的学习概念</a:t>
            </a:r>
          </a:p>
        </p:txBody>
      </p:sp>
    </p:spTree>
    <p:custDataLst>
      <p:tags r:id="rId1"/>
    </p:custDataLst>
    <p:extLst>
      <p:ext uri="{BB962C8B-B14F-4D97-AF65-F5344CB8AC3E}">
        <p14:creationId xmlns:p14="http://schemas.microsoft.com/office/powerpoint/2010/main" val="492405899"/>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sz="3600" dirty="0">
                <a:latin typeface="黑体" panose="02010609060101010101" pitchFamily="49" charset="-122"/>
                <a:ea typeface="黑体" panose="02010609060101010101" pitchFamily="49" charset="-122"/>
              </a:rPr>
              <a:t>项目学习的问题和挑战</a:t>
            </a:r>
          </a:p>
        </p:txBody>
      </p:sp>
      <p:pic>
        <p:nvPicPr>
          <p:cNvPr id="5" name="图片 4"/>
          <p:cNvPicPr>
            <a:picLocks noChangeAspect="1"/>
          </p:cNvPicPr>
          <p:nvPr/>
        </p:nvPicPr>
        <p:blipFill rotWithShape="1">
          <a:blip r:embed="rId2">
            <a:extLst>
              <a:ext uri="{28A0092B-C50C-407E-A947-70E740481C1C}">
                <a14:useLocalDpi xmlns:a14="http://schemas.microsoft.com/office/drawing/2010/main" val="0"/>
              </a:ext>
            </a:extLst>
          </a:blip>
          <a:srcRect t="24801" b="16401"/>
          <a:stretch/>
        </p:blipFill>
        <p:spPr>
          <a:xfrm>
            <a:off x="5796136" y="3650078"/>
            <a:ext cx="2508385" cy="1474910"/>
          </a:xfrm>
          <a:prstGeom prst="rect">
            <a:avLst/>
          </a:prstGeom>
        </p:spPr>
      </p:pic>
      <p:sp>
        <p:nvSpPr>
          <p:cNvPr id="6" name="内容占位符 2"/>
          <p:cNvSpPr>
            <a:spLocks noGrp="1"/>
          </p:cNvSpPr>
          <p:nvPr>
            <p:ph idx="1"/>
          </p:nvPr>
        </p:nvSpPr>
        <p:spPr>
          <a:xfrm>
            <a:off x="395536" y="699542"/>
            <a:ext cx="8075612" cy="3954065"/>
          </a:xfrm>
        </p:spPr>
        <p:txBody>
          <a:bodyPr/>
          <a:lstStyle/>
          <a:p>
            <a:pPr lvl="0">
              <a:lnSpc>
                <a:spcPct val="120000"/>
              </a:lnSpc>
              <a:buSzPct val="100000"/>
              <a:buFont typeface="Wingdings" charset="2"/>
              <a:buChar char="Ø"/>
            </a:pPr>
            <a:r>
              <a:rPr lang="zh-CN" altLang="en-US" b="0" dirty="0" smtClean="0">
                <a:latin typeface="楷体"/>
                <a:ea typeface="楷体"/>
                <a:cs typeface="楷体"/>
              </a:rPr>
              <a:t>应试教育：关注学生的分数而不是学生的发展</a:t>
            </a:r>
            <a:endParaRPr lang="en-US" altLang="zh-CN" b="0" dirty="0" smtClean="0">
              <a:latin typeface="楷体"/>
              <a:ea typeface="楷体"/>
              <a:cs typeface="楷体"/>
            </a:endParaRPr>
          </a:p>
          <a:p>
            <a:pPr>
              <a:lnSpc>
                <a:spcPct val="120000"/>
              </a:lnSpc>
              <a:buSzPct val="100000"/>
              <a:buFont typeface="Wingdings" charset="2"/>
              <a:buChar char="Ø"/>
            </a:pPr>
            <a:r>
              <a:rPr lang="zh-CN" altLang="en-US" b="0" dirty="0" smtClean="0">
                <a:latin typeface="楷体"/>
                <a:ea typeface="楷体"/>
                <a:cs typeface="楷体"/>
              </a:rPr>
              <a:t>教师观念：从教师为中心向学生为中心转变</a:t>
            </a:r>
            <a:endParaRPr lang="en-US" altLang="zh-CN" b="0" dirty="0" smtClean="0">
              <a:latin typeface="楷体"/>
              <a:ea typeface="楷体"/>
              <a:cs typeface="楷体"/>
            </a:endParaRPr>
          </a:p>
          <a:p>
            <a:pPr>
              <a:lnSpc>
                <a:spcPct val="120000"/>
              </a:lnSpc>
              <a:buSzPct val="100000"/>
              <a:buFont typeface="Wingdings" charset="2"/>
              <a:buChar char="Ø"/>
            </a:pPr>
            <a:r>
              <a:rPr kumimoji="1" lang="zh-CN" altLang="en-US" b="0" dirty="0" smtClean="0">
                <a:latin typeface="楷体"/>
                <a:ea typeface="楷体"/>
                <a:cs typeface="楷体"/>
              </a:rPr>
              <a:t>学生期望：知识技能的掌握到能力和思维的提升</a:t>
            </a:r>
            <a:endParaRPr kumimoji="1" lang="en-US" altLang="zh-CN" b="0" dirty="0" smtClean="0">
              <a:latin typeface="楷体"/>
              <a:ea typeface="楷体"/>
              <a:cs typeface="楷体"/>
            </a:endParaRPr>
          </a:p>
          <a:p>
            <a:pPr>
              <a:lnSpc>
                <a:spcPct val="120000"/>
              </a:lnSpc>
              <a:buSzPct val="100000"/>
              <a:buFont typeface="Wingdings" charset="2"/>
              <a:buChar char="Ø"/>
            </a:pPr>
            <a:r>
              <a:rPr kumimoji="1" lang="zh-CN" altLang="en-US" b="0" dirty="0" smtClean="0">
                <a:latin typeface="楷体"/>
                <a:ea typeface="楷体"/>
                <a:cs typeface="楷体"/>
              </a:rPr>
              <a:t>信息素养：教师和学生的信息素养有待加强</a:t>
            </a:r>
          </a:p>
          <a:p>
            <a:pPr>
              <a:lnSpc>
                <a:spcPct val="120000"/>
              </a:lnSpc>
              <a:buSzPct val="100000"/>
              <a:buFont typeface="Wingdings" charset="2"/>
              <a:buChar char="Ø"/>
            </a:pPr>
            <a:r>
              <a:rPr kumimoji="1" lang="zh-CN" altLang="en-US" b="0" dirty="0" smtClean="0">
                <a:latin typeface="楷体"/>
                <a:ea typeface="楷体"/>
                <a:cs typeface="楷体"/>
              </a:rPr>
              <a:t>媒体技术技能：教师和学生的媒体技术技能亟需提高</a:t>
            </a:r>
            <a:endParaRPr kumimoji="1" lang="en-US" altLang="zh-CN" b="0" dirty="0" smtClean="0">
              <a:latin typeface="楷体"/>
              <a:ea typeface="楷体"/>
              <a:cs typeface="楷体"/>
            </a:endParaRPr>
          </a:p>
          <a:p>
            <a:pPr>
              <a:lnSpc>
                <a:spcPct val="120000"/>
              </a:lnSpc>
              <a:buSzPct val="100000"/>
              <a:buFont typeface="Wingdings" charset="2"/>
              <a:buChar char="Ø"/>
            </a:pPr>
            <a:r>
              <a:rPr kumimoji="1" lang="zh-CN" altLang="en-US" b="0" dirty="0" smtClean="0">
                <a:latin typeface="楷体"/>
                <a:ea typeface="楷体"/>
                <a:cs typeface="楷体"/>
              </a:rPr>
              <a:t>学校和教师的支持信息环境下基于项目学习的设施基础的改善</a:t>
            </a:r>
            <a:endParaRPr kumimoji="1" lang="en-US" altLang="zh-CN" b="0" dirty="0" smtClean="0">
              <a:latin typeface="楷体"/>
              <a:ea typeface="楷体"/>
              <a:cs typeface="楷体"/>
            </a:endParaRPr>
          </a:p>
        </p:txBody>
      </p:sp>
    </p:spTree>
    <p:extLst>
      <p:ext uri="{BB962C8B-B14F-4D97-AF65-F5344CB8AC3E}">
        <p14:creationId xmlns:p14="http://schemas.microsoft.com/office/powerpoint/2010/main" val="2645089419"/>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WordArt 3"/>
          <p:cNvSpPr>
            <a:spLocks noChangeArrowheads="1" noChangeShapeType="1" noTextEdit="1"/>
          </p:cNvSpPr>
          <p:nvPr/>
        </p:nvSpPr>
        <p:spPr bwMode="gray">
          <a:xfrm>
            <a:off x="1676400" y="2000250"/>
            <a:ext cx="5715000" cy="628650"/>
          </a:xfrm>
          <a:prstGeom prst="rect">
            <a:avLst/>
          </a:prstGeom>
        </p:spPr>
        <p:txBody>
          <a:bodyPr wrap="none" fromWordArt="1">
            <a:prstTxWarp prst="textDeflate">
              <a:avLst>
                <a:gd name="adj" fmla="val 0"/>
              </a:avLst>
            </a:prstTxWarp>
          </a:bodyPr>
          <a:lstStyle/>
          <a:p>
            <a:pPr algn="ctr"/>
            <a:r>
              <a:rPr lang="en-US" altLang="zh-CN" sz="3600" b="1" kern="10">
                <a:ln w="38100">
                  <a:solidFill>
                    <a:schemeClr val="bg1"/>
                  </a:solidFill>
                  <a:round/>
                  <a:headEnd/>
                  <a:tailEnd/>
                </a:ln>
                <a:gradFill rotWithShape="1">
                  <a:gsLst>
                    <a:gs pos="0">
                      <a:schemeClr val="hlink"/>
                    </a:gs>
                    <a:gs pos="100000">
                      <a:schemeClr val="tx1"/>
                    </a:gs>
                  </a:gsLst>
                  <a:lin ang="0" scaled="1"/>
                </a:gradFill>
                <a:effectLst>
                  <a:outerShdw blurRad="63500" dist="107763" dir="2700000" algn="ctr" rotWithShape="0">
                    <a:srgbClr val="868686">
                      <a:alpha val="50000"/>
                    </a:srgbClr>
                  </a:outerShdw>
                </a:effectLst>
                <a:latin typeface="Arial"/>
                <a:ea typeface="Arial"/>
                <a:cs typeface="Arial"/>
              </a:rPr>
              <a:t>Thank You !</a:t>
            </a:r>
            <a:endParaRPr lang="zh-CN" altLang="en-US" sz="3600" b="1" kern="10">
              <a:ln w="38100">
                <a:solidFill>
                  <a:schemeClr val="bg1"/>
                </a:solidFill>
                <a:round/>
                <a:headEnd/>
                <a:tailEnd/>
              </a:ln>
              <a:gradFill rotWithShape="1">
                <a:gsLst>
                  <a:gs pos="0">
                    <a:schemeClr val="hlink"/>
                  </a:gs>
                  <a:gs pos="100000">
                    <a:schemeClr val="tx1"/>
                  </a:gs>
                </a:gsLst>
                <a:lin ang="0" scaled="1"/>
              </a:gradFill>
              <a:effectLst>
                <a:outerShdw blurRad="63500" dist="107763" dir="2700000" algn="ctr" rotWithShape="0">
                  <a:srgbClr val="868686">
                    <a:alpha val="50000"/>
                  </a:srgbClr>
                </a:outerShdw>
              </a:effectLst>
              <a:latin typeface="Arial"/>
              <a:ea typeface="Arial"/>
              <a:cs typeface="Aria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43011"/>
                                        </p:tgtEl>
                                        <p:attrNameLst>
                                          <p:attrName>style.visibility</p:attrName>
                                        </p:attrNameLst>
                                      </p:cBhvr>
                                      <p:to>
                                        <p:strVal val="visible"/>
                                      </p:to>
                                    </p:set>
                                    <p:anim calcmode="lin" valueType="num">
                                      <p:cBhvr>
                                        <p:cTn id="7" dur="500" fill="hold"/>
                                        <p:tgtEl>
                                          <p:spTgt spid="43011"/>
                                        </p:tgtEl>
                                        <p:attrNameLst>
                                          <p:attrName>ppt_w</p:attrName>
                                        </p:attrNameLst>
                                      </p:cBhvr>
                                      <p:tavLst>
                                        <p:tav tm="0">
                                          <p:val>
                                            <p:fltVal val="0"/>
                                          </p:val>
                                        </p:tav>
                                        <p:tav tm="100000">
                                          <p:val>
                                            <p:strVal val="#ppt_w"/>
                                          </p:val>
                                        </p:tav>
                                      </p:tavLst>
                                    </p:anim>
                                    <p:anim calcmode="lin" valueType="num">
                                      <p:cBhvr>
                                        <p:cTn id="8" dur="500" fill="hold"/>
                                        <p:tgtEl>
                                          <p:spTgt spid="43011"/>
                                        </p:tgtEl>
                                        <p:attrNameLst>
                                          <p:attrName>ppt_h</p:attrName>
                                        </p:attrNameLst>
                                      </p:cBhvr>
                                      <p:tavLst>
                                        <p:tav tm="0">
                                          <p:val>
                                            <p:fltVal val="0"/>
                                          </p:val>
                                        </p:tav>
                                        <p:tav tm="100000">
                                          <p:val>
                                            <p:strVal val="#ppt_h"/>
                                          </p:val>
                                        </p:tav>
                                      </p:tavLst>
                                    </p:anim>
                                    <p:animEffect transition="in" filter="fade">
                                      <p:cBhvr>
                                        <p:cTn id="9" dur="500"/>
                                        <p:tgtEl>
                                          <p:spTgt spid="430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sz="3600" dirty="0">
                <a:latin typeface="黑体" panose="02010609060101010101" pitchFamily="49" charset="-122"/>
                <a:ea typeface="黑体" panose="02010609060101010101" pitchFamily="49" charset="-122"/>
              </a:rPr>
              <a:t>基于项目学习的特点</a:t>
            </a:r>
          </a:p>
        </p:txBody>
      </p:sp>
      <p:sp>
        <p:nvSpPr>
          <p:cNvPr id="3" name="内容占位符 2"/>
          <p:cNvSpPr>
            <a:spLocks noGrp="1"/>
          </p:cNvSpPr>
          <p:nvPr>
            <p:ph idx="1"/>
          </p:nvPr>
        </p:nvSpPr>
        <p:spPr>
          <a:xfrm>
            <a:off x="389732" y="1131590"/>
            <a:ext cx="8075612" cy="2574451"/>
          </a:xfrm>
        </p:spPr>
        <p:txBody>
          <a:bodyPr/>
          <a:lstStyle/>
          <a:p>
            <a:pPr algn="just">
              <a:lnSpc>
                <a:spcPct val="150000"/>
              </a:lnSpc>
              <a:buFont typeface="Arial" panose="020B0604020202020204" pitchFamily="34" charset="0"/>
              <a:buChar char="•"/>
            </a:pPr>
            <a:r>
              <a:rPr kumimoji="1" lang="zh-CN" altLang="en-US" dirty="0" smtClean="0">
                <a:latin typeface="楷体" panose="02010609060101010101" pitchFamily="49" charset="-122"/>
                <a:ea typeface="楷体" panose="02010609060101010101" pitchFamily="49" charset="-122"/>
              </a:rPr>
              <a:t>以学生为中心，以问题为导向，以完成项目成果为目标。</a:t>
            </a:r>
            <a:endParaRPr kumimoji="1" lang="en-US" altLang="zh-CN" dirty="0">
              <a:latin typeface="楷体" panose="02010609060101010101" pitchFamily="49" charset="-122"/>
              <a:ea typeface="楷体" panose="02010609060101010101" pitchFamily="49" charset="-122"/>
            </a:endParaRPr>
          </a:p>
          <a:p>
            <a:pPr algn="just">
              <a:lnSpc>
                <a:spcPct val="150000"/>
              </a:lnSpc>
              <a:buFont typeface="Arial" panose="020B0604020202020204" pitchFamily="34" charset="0"/>
              <a:buChar char="•"/>
            </a:pPr>
            <a:r>
              <a:rPr kumimoji="1" lang="zh-CN" altLang="en-US" dirty="0" smtClean="0">
                <a:latin typeface="楷体" panose="02010609060101010101" pitchFamily="49" charset="-122"/>
                <a:ea typeface="楷体" panose="02010609060101010101" pitchFamily="49" charset="-122"/>
              </a:rPr>
              <a:t>是一种做中学的教育方式。</a:t>
            </a:r>
            <a:endParaRPr kumimoji="1" lang="en-US" altLang="zh-CN" dirty="0" smtClean="0">
              <a:latin typeface="楷体" panose="02010609060101010101" pitchFamily="49" charset="-122"/>
              <a:ea typeface="楷体" panose="02010609060101010101" pitchFamily="49" charset="-122"/>
            </a:endParaRPr>
          </a:p>
          <a:p>
            <a:pPr algn="just">
              <a:lnSpc>
                <a:spcPct val="150000"/>
              </a:lnSpc>
              <a:buFont typeface="Arial" panose="020B0604020202020204" pitchFamily="34" charset="0"/>
              <a:buChar char="•"/>
            </a:pPr>
            <a:r>
              <a:rPr kumimoji="1" lang="zh-CN" altLang="en-US" dirty="0" smtClean="0">
                <a:latin typeface="楷体" panose="02010609060101010101" pitchFamily="49" charset="-122"/>
                <a:ea typeface="楷体" panose="02010609060101010101" pitchFamily="49" charset="-122"/>
              </a:rPr>
              <a:t>可以有效的培养学生的</a:t>
            </a:r>
            <a:r>
              <a:rPr kumimoji="1" lang="en-US" altLang="zh-CN" dirty="0" smtClean="0">
                <a:latin typeface="楷体" panose="02010609060101010101" pitchFamily="49" charset="-122"/>
                <a:ea typeface="楷体" panose="02010609060101010101" pitchFamily="49" charset="-122"/>
              </a:rPr>
              <a:t>21</a:t>
            </a:r>
            <a:r>
              <a:rPr kumimoji="1" lang="zh-CN" altLang="en-US" dirty="0" smtClean="0">
                <a:latin typeface="楷体" panose="02010609060101010101" pitchFamily="49" charset="-122"/>
                <a:ea typeface="楷体" panose="02010609060101010101" pitchFamily="49" charset="-122"/>
              </a:rPr>
              <a:t>世纪能力</a:t>
            </a:r>
            <a:endParaRPr kumimoji="1" lang="en-US" altLang="zh-CN" dirty="0" smtClean="0">
              <a:latin typeface="楷体" panose="02010609060101010101" pitchFamily="49" charset="-122"/>
              <a:ea typeface="楷体" panose="02010609060101010101" pitchFamily="49" charset="-122"/>
            </a:endParaRPr>
          </a:p>
          <a:p>
            <a:pPr algn="just">
              <a:lnSpc>
                <a:spcPct val="150000"/>
              </a:lnSpc>
              <a:buFont typeface="Arial" panose="020B0604020202020204" pitchFamily="34" charset="0"/>
              <a:buChar char="•"/>
            </a:pPr>
            <a:r>
              <a:rPr kumimoji="1" lang="zh-CN" altLang="en-US" dirty="0" smtClean="0">
                <a:latin typeface="楷体" panose="02010609060101010101" pitchFamily="49" charset="-122"/>
                <a:ea typeface="楷体" panose="02010609060101010101" pitchFamily="49" charset="-122"/>
              </a:rPr>
              <a:t>能加深对所学主题</a:t>
            </a:r>
            <a:r>
              <a:rPr lang="zh-CN" altLang="en-US" dirty="0" smtClean="0">
                <a:latin typeface="楷体" panose="02010609060101010101" pitchFamily="49" charset="-122"/>
                <a:ea typeface="楷体" panose="02010609060101010101" pitchFamily="49" charset="-122"/>
                <a:cs typeface="Gulim" charset="0"/>
              </a:rPr>
              <a:t>与知识的理解</a:t>
            </a:r>
            <a:endParaRPr lang="en-US" altLang="zh-CN" dirty="0" smtClean="0">
              <a:latin typeface="楷体" panose="02010609060101010101" pitchFamily="49" charset="-122"/>
              <a:ea typeface="楷体" panose="02010609060101010101" pitchFamily="49" charset="-122"/>
              <a:cs typeface="Gulim" charset="0"/>
            </a:endParaRPr>
          </a:p>
        </p:txBody>
      </p:sp>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80112" y="1923678"/>
            <a:ext cx="3109360" cy="3109360"/>
          </a:xfrm>
          <a:prstGeom prst="rect">
            <a:avLst/>
          </a:prstGeom>
        </p:spPr>
      </p:pic>
    </p:spTree>
    <p:extLst>
      <p:ext uri="{BB962C8B-B14F-4D97-AF65-F5344CB8AC3E}">
        <p14:creationId xmlns:p14="http://schemas.microsoft.com/office/powerpoint/2010/main" val="3315409866"/>
      </p:ext>
    </p:extLst>
  </p:cSld>
  <p:clrMapOvr>
    <a:masterClrMapping/>
  </p:clrMapOvr>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H_CONTENTSID" val="349"/>
  <p:tag name="MH_SECTIONID" val="350,351,"/>
</p:tagLst>
</file>

<file path=ppt/tags/tag10.xml><?xml version="1.0" encoding="utf-8"?>
<p:tagLst xmlns:a="http://schemas.openxmlformats.org/drawingml/2006/main" xmlns:r="http://schemas.openxmlformats.org/officeDocument/2006/relationships" xmlns:p="http://schemas.openxmlformats.org/presentationml/2006/main">
  <p:tag name="MH" val="20180116083801"/>
  <p:tag name="MH_LIBRARY" val="CONTENTS"/>
  <p:tag name="MH_TYPE" val="ENTRY"/>
  <p:tag name="ID" val="547142"/>
  <p:tag name="MH_ORDER" val="1"/>
</p:tagLst>
</file>

<file path=ppt/tags/tag11.xml><?xml version="1.0" encoding="utf-8"?>
<p:tagLst xmlns:a="http://schemas.openxmlformats.org/drawingml/2006/main" xmlns:r="http://schemas.openxmlformats.org/officeDocument/2006/relationships" xmlns:p="http://schemas.openxmlformats.org/presentationml/2006/main">
  <p:tag name="MH" val="20180116083801"/>
  <p:tag name="MH_LIBRARY" val="CONTENTS"/>
  <p:tag name="MH_TYPE" val="ENTRY"/>
  <p:tag name="ID" val="547142"/>
  <p:tag name="MH_ORDER" val="2"/>
</p:tagLst>
</file>

<file path=ppt/tags/tag12.xml><?xml version="1.0" encoding="utf-8"?>
<p:tagLst xmlns:a="http://schemas.openxmlformats.org/drawingml/2006/main" xmlns:r="http://schemas.openxmlformats.org/officeDocument/2006/relationships" xmlns:p="http://schemas.openxmlformats.org/presentationml/2006/main">
  <p:tag name="MH" val="20180116083801"/>
  <p:tag name="MH_LIBRARY" val="CONTENTS"/>
  <p:tag name="MH_TYPE" val="NUMBER"/>
  <p:tag name="ID" val="547142"/>
  <p:tag name="MH_ORDER" val="2"/>
</p:tagLst>
</file>

<file path=ppt/tags/tag13.xml><?xml version="1.0" encoding="utf-8"?>
<p:tagLst xmlns:a="http://schemas.openxmlformats.org/drawingml/2006/main" xmlns:r="http://schemas.openxmlformats.org/officeDocument/2006/relationships" xmlns:p="http://schemas.openxmlformats.org/presentationml/2006/main">
  <p:tag name="MH" val="20180116083801"/>
  <p:tag name="MH_LIBRARY" val="CONTENTS"/>
  <p:tag name="MH_TYPE" val="NUMBER"/>
  <p:tag name="ID" val="547142"/>
  <p:tag name="MH_ORDER" val="1"/>
</p:tagLst>
</file>

<file path=ppt/tags/tag14.xml><?xml version="1.0" encoding="utf-8"?>
<p:tagLst xmlns:a="http://schemas.openxmlformats.org/drawingml/2006/main" xmlns:r="http://schemas.openxmlformats.org/officeDocument/2006/relationships" xmlns:p="http://schemas.openxmlformats.org/presentationml/2006/main">
  <p:tag name="MH" val="20180116083801"/>
  <p:tag name="MH_LIBRARY" val="CONTENTS"/>
  <p:tag name="MH_TYPE" val="ENTRY"/>
  <p:tag name="ID" val="547142"/>
  <p:tag name="MH_ORDER" val="1"/>
</p:tagLst>
</file>

<file path=ppt/tags/tag15.xml><?xml version="1.0" encoding="utf-8"?>
<p:tagLst xmlns:a="http://schemas.openxmlformats.org/drawingml/2006/main" xmlns:r="http://schemas.openxmlformats.org/officeDocument/2006/relationships" xmlns:p="http://schemas.openxmlformats.org/presentationml/2006/main">
  <p:tag name="MH" val="20180116083801"/>
  <p:tag name="MH_LIBRARY" val="CONTENTS"/>
  <p:tag name="MH_TYPE" val="ENTRY"/>
  <p:tag name="ID" val="547142"/>
  <p:tag name="MH_ORDER" val="2"/>
</p:tagLst>
</file>

<file path=ppt/tags/tag16.xml><?xml version="1.0" encoding="utf-8"?>
<p:tagLst xmlns:a="http://schemas.openxmlformats.org/drawingml/2006/main" xmlns:r="http://schemas.openxmlformats.org/officeDocument/2006/relationships" xmlns:p="http://schemas.openxmlformats.org/presentationml/2006/main">
  <p:tag name="MH" val="20180116083801"/>
  <p:tag name="MH_LIBRARY" val="CONTENTS"/>
  <p:tag name="MH_TYPE" val="NUMBER"/>
  <p:tag name="ID" val="547142"/>
  <p:tag name="MH_ORDER" val="2"/>
</p:tagLst>
</file>

<file path=ppt/tags/tag17.xml><?xml version="1.0" encoding="utf-8"?>
<p:tagLst xmlns:a="http://schemas.openxmlformats.org/drawingml/2006/main" xmlns:r="http://schemas.openxmlformats.org/officeDocument/2006/relationships" xmlns:p="http://schemas.openxmlformats.org/presentationml/2006/main">
  <p:tag name="MH" val="20180116083801"/>
  <p:tag name="MH_LIBRARY" val="CONTENTS"/>
  <p:tag name="MH_AUTOCOLOR" val="TRUE"/>
  <p:tag name="MH_TYPE" val="CONTENTS"/>
  <p:tag name="ID" val="547142"/>
</p:tagLst>
</file>

<file path=ppt/tags/tag18.xml><?xml version="1.0" encoding="utf-8"?>
<p:tagLst xmlns:a="http://schemas.openxmlformats.org/drawingml/2006/main" xmlns:r="http://schemas.openxmlformats.org/officeDocument/2006/relationships" xmlns:p="http://schemas.openxmlformats.org/presentationml/2006/main">
  <p:tag name="MH" val="20180116083801"/>
  <p:tag name="MH_LIBRARY" val="CONTENTS"/>
  <p:tag name="MH_TYPE" val="NUMBER"/>
  <p:tag name="ID" val="547142"/>
  <p:tag name="MH_ORDER" val="1"/>
</p:tagLst>
</file>

<file path=ppt/tags/tag19.xml><?xml version="1.0" encoding="utf-8"?>
<p:tagLst xmlns:a="http://schemas.openxmlformats.org/drawingml/2006/main" xmlns:r="http://schemas.openxmlformats.org/officeDocument/2006/relationships" xmlns:p="http://schemas.openxmlformats.org/presentationml/2006/main">
  <p:tag name="MH" val="20180116083801"/>
  <p:tag name="MH_LIBRARY" val="CONTENTS"/>
  <p:tag name="MH_TYPE" val="ENTRY"/>
  <p:tag name="ID" val="547142"/>
  <p:tag name="MH_ORDER" val="1"/>
</p:tagLst>
</file>

<file path=ppt/tags/tag2.xml><?xml version="1.0" encoding="utf-8"?>
<p:tagLst xmlns:a="http://schemas.openxmlformats.org/drawingml/2006/main" xmlns:r="http://schemas.openxmlformats.org/officeDocument/2006/relationships" xmlns:p="http://schemas.openxmlformats.org/presentationml/2006/main">
  <p:tag name="MH" val="20180116083801"/>
  <p:tag name="MH_LIBRARY" val="CONTENTS"/>
  <p:tag name="MH_AUTOCOLOR" val="TRUE"/>
  <p:tag name="MH_TYPE" val="CONTENTS"/>
  <p:tag name="ID" val="547142"/>
</p:tagLst>
</file>

<file path=ppt/tags/tag20.xml><?xml version="1.0" encoding="utf-8"?>
<p:tagLst xmlns:a="http://schemas.openxmlformats.org/drawingml/2006/main" xmlns:r="http://schemas.openxmlformats.org/officeDocument/2006/relationships" xmlns:p="http://schemas.openxmlformats.org/presentationml/2006/main">
  <p:tag name="MH" val="20180116083801"/>
  <p:tag name="MH_LIBRARY" val="CONTENTS"/>
  <p:tag name="MH_AUTOCOLOR" val="TRUE"/>
  <p:tag name="MH_TYPE" val="CONTENTS"/>
  <p:tag name="ID" val="547142"/>
</p:tagLst>
</file>

<file path=ppt/tags/tag21.xml><?xml version="1.0" encoding="utf-8"?>
<p:tagLst xmlns:a="http://schemas.openxmlformats.org/drawingml/2006/main" xmlns:r="http://schemas.openxmlformats.org/officeDocument/2006/relationships" xmlns:p="http://schemas.openxmlformats.org/presentationml/2006/main">
  <p:tag name="MH" val="20180116083801"/>
  <p:tag name="MH_LIBRARY" val="CONTENTS"/>
  <p:tag name="MH_TYPE" val="NUMBER"/>
  <p:tag name="ID" val="547142"/>
  <p:tag name="MH_ORDER" val="1"/>
</p:tagLst>
</file>

<file path=ppt/tags/tag22.xml><?xml version="1.0" encoding="utf-8"?>
<p:tagLst xmlns:a="http://schemas.openxmlformats.org/drawingml/2006/main" xmlns:r="http://schemas.openxmlformats.org/officeDocument/2006/relationships" xmlns:p="http://schemas.openxmlformats.org/presentationml/2006/main">
  <p:tag name="MH" val="20180116083801"/>
  <p:tag name="MH_LIBRARY" val="CONTENTS"/>
  <p:tag name="MH_TYPE" val="ENTRY"/>
  <p:tag name="ID" val="547142"/>
  <p:tag name="MH_ORDER" val="1"/>
</p:tagLst>
</file>

<file path=ppt/tags/tag23.xml><?xml version="1.0" encoding="utf-8"?>
<p:tagLst xmlns:a="http://schemas.openxmlformats.org/drawingml/2006/main" xmlns:r="http://schemas.openxmlformats.org/officeDocument/2006/relationships" xmlns:p="http://schemas.openxmlformats.org/presentationml/2006/main">
  <p:tag name="MH" val="20180116083801"/>
  <p:tag name="MH_LIBRARY" val="CONTENTS"/>
  <p:tag name="MH_AUTOCOLOR" val="TRUE"/>
  <p:tag name="MH_TYPE" val="CONTENTS"/>
  <p:tag name="ID" val="547142"/>
</p:tagLst>
</file>

<file path=ppt/tags/tag24.xml><?xml version="1.0" encoding="utf-8"?>
<p:tagLst xmlns:a="http://schemas.openxmlformats.org/drawingml/2006/main" xmlns:r="http://schemas.openxmlformats.org/officeDocument/2006/relationships" xmlns:p="http://schemas.openxmlformats.org/presentationml/2006/main">
  <p:tag name="MH" val="20180116083801"/>
  <p:tag name="MH_LIBRARY" val="CONTENTS"/>
  <p:tag name="MH_TYPE" val="NUMBER"/>
  <p:tag name="ID" val="547142"/>
  <p:tag name="MH_ORDER" val="1"/>
</p:tagLst>
</file>

<file path=ppt/tags/tag25.xml><?xml version="1.0" encoding="utf-8"?>
<p:tagLst xmlns:a="http://schemas.openxmlformats.org/drawingml/2006/main" xmlns:r="http://schemas.openxmlformats.org/officeDocument/2006/relationships" xmlns:p="http://schemas.openxmlformats.org/presentationml/2006/main">
  <p:tag name="MH" val="20180116083801"/>
  <p:tag name="MH_LIBRARY" val="CONTENTS"/>
  <p:tag name="MH_TYPE" val="ENTRY"/>
  <p:tag name="ID" val="547142"/>
  <p:tag name="MH_ORDER" val="1"/>
</p:tagLst>
</file>

<file path=ppt/tags/tag26.xml><?xml version="1.0" encoding="utf-8"?>
<p:tagLst xmlns:a="http://schemas.openxmlformats.org/drawingml/2006/main" xmlns:r="http://schemas.openxmlformats.org/officeDocument/2006/relationships" xmlns:p="http://schemas.openxmlformats.org/presentationml/2006/main">
  <p:tag name="MH" val="20180116083801"/>
  <p:tag name="MH_LIBRARY" val="CONTENTS"/>
  <p:tag name="MH_AUTOCOLOR" val="TRUE"/>
  <p:tag name="MH_TYPE" val="CONTENTS"/>
  <p:tag name="ID" val="547142"/>
</p:tagLst>
</file>

<file path=ppt/tags/tag27.xml><?xml version="1.0" encoding="utf-8"?>
<p:tagLst xmlns:a="http://schemas.openxmlformats.org/drawingml/2006/main" xmlns:r="http://schemas.openxmlformats.org/officeDocument/2006/relationships" xmlns:p="http://schemas.openxmlformats.org/presentationml/2006/main">
  <p:tag name="MH" val="20180116083801"/>
  <p:tag name="MH_LIBRARY" val="CONTENTS"/>
  <p:tag name="MH_TYPE" val="NUMBER"/>
  <p:tag name="ID" val="547142"/>
  <p:tag name="MH_ORDER" val="1"/>
</p:tagLst>
</file>

<file path=ppt/tags/tag28.xml><?xml version="1.0" encoding="utf-8"?>
<p:tagLst xmlns:a="http://schemas.openxmlformats.org/drawingml/2006/main" xmlns:r="http://schemas.openxmlformats.org/officeDocument/2006/relationships" xmlns:p="http://schemas.openxmlformats.org/presentationml/2006/main">
  <p:tag name="MH" val="20180116083801"/>
  <p:tag name="MH_LIBRARY" val="CONTENTS"/>
  <p:tag name="MH_TYPE" val="ENTRY"/>
  <p:tag name="ID" val="547142"/>
  <p:tag name="MH_ORDER" val="1"/>
</p:tagLst>
</file>

<file path=ppt/tags/tag29.xml><?xml version="1.0" encoding="utf-8"?>
<p:tagLst xmlns:a="http://schemas.openxmlformats.org/drawingml/2006/main" xmlns:r="http://schemas.openxmlformats.org/officeDocument/2006/relationships" xmlns:p="http://schemas.openxmlformats.org/presentationml/2006/main">
  <p:tag name="MH" val="20180116083801"/>
  <p:tag name="MH_LIBRARY" val="CONTENTS"/>
  <p:tag name="MH_AUTOCOLOR" val="TRUE"/>
  <p:tag name="MH_TYPE" val="CONTENTS"/>
  <p:tag name="ID" val="547142"/>
</p:tagLst>
</file>

<file path=ppt/tags/tag3.xml><?xml version="1.0" encoding="utf-8"?>
<p:tagLst xmlns:a="http://schemas.openxmlformats.org/drawingml/2006/main" xmlns:r="http://schemas.openxmlformats.org/officeDocument/2006/relationships" xmlns:p="http://schemas.openxmlformats.org/presentationml/2006/main">
  <p:tag name="MH" val="20180116083801"/>
  <p:tag name="MH_LIBRARY" val="CONTENTS"/>
  <p:tag name="MH_TYPE" val="OTHERS"/>
  <p:tag name="ID" val="547142"/>
</p:tagLst>
</file>

<file path=ppt/tags/tag30.xml><?xml version="1.0" encoding="utf-8"?>
<p:tagLst xmlns:a="http://schemas.openxmlformats.org/drawingml/2006/main" xmlns:r="http://schemas.openxmlformats.org/officeDocument/2006/relationships" xmlns:p="http://schemas.openxmlformats.org/presentationml/2006/main">
  <p:tag name="MH" val="20180116083801"/>
  <p:tag name="MH_LIBRARY" val="CONTENTS"/>
  <p:tag name="MH_TYPE" val="NUMBER"/>
  <p:tag name="ID" val="547142"/>
  <p:tag name="MH_ORDER" val="1"/>
</p:tagLst>
</file>

<file path=ppt/tags/tag31.xml><?xml version="1.0" encoding="utf-8"?>
<p:tagLst xmlns:a="http://schemas.openxmlformats.org/drawingml/2006/main" xmlns:r="http://schemas.openxmlformats.org/officeDocument/2006/relationships" xmlns:p="http://schemas.openxmlformats.org/presentationml/2006/main">
  <p:tag name="MH" val="20180116083801"/>
  <p:tag name="MH_LIBRARY" val="CONTENTS"/>
  <p:tag name="MH_TYPE" val="ENTRY"/>
  <p:tag name="ID" val="547142"/>
  <p:tag name="MH_ORDER" val="1"/>
</p:tagLst>
</file>

<file path=ppt/tags/tag32.xml><?xml version="1.0" encoding="utf-8"?>
<p:tagLst xmlns:a="http://schemas.openxmlformats.org/drawingml/2006/main" xmlns:r="http://schemas.openxmlformats.org/officeDocument/2006/relationships" xmlns:p="http://schemas.openxmlformats.org/presentationml/2006/main">
  <p:tag name="MH" val="20180116083801"/>
  <p:tag name="MH_LIBRARY" val="CONTENTS"/>
  <p:tag name="MH_AUTOCOLOR" val="TRUE"/>
  <p:tag name="MH_TYPE" val="CONTENTS"/>
  <p:tag name="ID" val="547142"/>
</p:tagLst>
</file>

<file path=ppt/tags/tag33.xml><?xml version="1.0" encoding="utf-8"?>
<p:tagLst xmlns:a="http://schemas.openxmlformats.org/drawingml/2006/main" xmlns:r="http://schemas.openxmlformats.org/officeDocument/2006/relationships" xmlns:p="http://schemas.openxmlformats.org/presentationml/2006/main">
  <p:tag name="MH" val="20180116083801"/>
  <p:tag name="MH_LIBRARY" val="CONTENTS"/>
  <p:tag name="MH_TYPE" val="NUMBER"/>
  <p:tag name="ID" val="547142"/>
  <p:tag name="MH_ORDER" val="1"/>
</p:tagLst>
</file>

<file path=ppt/tags/tag34.xml><?xml version="1.0" encoding="utf-8"?>
<p:tagLst xmlns:a="http://schemas.openxmlformats.org/drawingml/2006/main" xmlns:r="http://schemas.openxmlformats.org/officeDocument/2006/relationships" xmlns:p="http://schemas.openxmlformats.org/presentationml/2006/main">
  <p:tag name="MH" val="20180116083801"/>
  <p:tag name="MH_LIBRARY" val="CONTENTS"/>
  <p:tag name="MH_TYPE" val="ENTRY"/>
  <p:tag name="ID" val="547142"/>
  <p:tag name="MH_ORDER" val="1"/>
</p:tagLst>
</file>

<file path=ppt/tags/tag4.xml><?xml version="1.0" encoding="utf-8"?>
<p:tagLst xmlns:a="http://schemas.openxmlformats.org/drawingml/2006/main" xmlns:r="http://schemas.openxmlformats.org/officeDocument/2006/relationships" xmlns:p="http://schemas.openxmlformats.org/presentationml/2006/main">
  <p:tag name="MH" val="20180116083801"/>
  <p:tag name="MH_LIBRARY" val="CONTENTS"/>
  <p:tag name="MH_TYPE" val="OTHERS"/>
  <p:tag name="ID" val="547142"/>
</p:tagLst>
</file>

<file path=ppt/tags/tag5.xml><?xml version="1.0" encoding="utf-8"?>
<p:tagLst xmlns:a="http://schemas.openxmlformats.org/drawingml/2006/main" xmlns:r="http://schemas.openxmlformats.org/officeDocument/2006/relationships" xmlns:p="http://schemas.openxmlformats.org/presentationml/2006/main">
  <p:tag name="MH" val="20180116083801"/>
  <p:tag name="MH_LIBRARY" val="CONTENTS"/>
  <p:tag name="MH_TYPE" val="NUMBER"/>
  <p:tag name="ID" val="547142"/>
  <p:tag name="MH_ORDER" val="1"/>
</p:tagLst>
</file>

<file path=ppt/tags/tag6.xml><?xml version="1.0" encoding="utf-8"?>
<p:tagLst xmlns:a="http://schemas.openxmlformats.org/drawingml/2006/main" xmlns:r="http://schemas.openxmlformats.org/officeDocument/2006/relationships" xmlns:p="http://schemas.openxmlformats.org/presentationml/2006/main">
  <p:tag name="MH" val="20180116083801"/>
  <p:tag name="MH_LIBRARY" val="CONTENTS"/>
  <p:tag name="MH_TYPE" val="ENTRY"/>
  <p:tag name="ID" val="547142"/>
  <p:tag name="MH_ORDER" val="1"/>
</p:tagLst>
</file>

<file path=ppt/tags/tag7.xml><?xml version="1.0" encoding="utf-8"?>
<p:tagLst xmlns:a="http://schemas.openxmlformats.org/drawingml/2006/main" xmlns:r="http://schemas.openxmlformats.org/officeDocument/2006/relationships" xmlns:p="http://schemas.openxmlformats.org/presentationml/2006/main">
  <p:tag name="MH" val="20180116083801"/>
  <p:tag name="MH_LIBRARY" val="CONTENTS"/>
  <p:tag name="MH_TYPE" val="ENTRY"/>
  <p:tag name="ID" val="547142"/>
  <p:tag name="MH_ORDER" val="2"/>
</p:tagLst>
</file>

<file path=ppt/tags/tag8.xml><?xml version="1.0" encoding="utf-8"?>
<p:tagLst xmlns:a="http://schemas.openxmlformats.org/drawingml/2006/main" xmlns:r="http://schemas.openxmlformats.org/officeDocument/2006/relationships" xmlns:p="http://schemas.openxmlformats.org/presentationml/2006/main">
  <p:tag name="MH" val="20180116083801"/>
  <p:tag name="MH_LIBRARY" val="CONTENTS"/>
  <p:tag name="MH_TYPE" val="NUMBER"/>
  <p:tag name="ID" val="547142"/>
  <p:tag name="MH_ORDER" val="2"/>
</p:tagLst>
</file>

<file path=ppt/tags/tag9.xml><?xml version="1.0" encoding="utf-8"?>
<p:tagLst xmlns:a="http://schemas.openxmlformats.org/drawingml/2006/main" xmlns:r="http://schemas.openxmlformats.org/officeDocument/2006/relationships" xmlns:p="http://schemas.openxmlformats.org/presentationml/2006/main">
  <p:tag name="MH" val="20180116083801"/>
  <p:tag name="MH_LIBRARY" val="CONTENTS"/>
  <p:tag name="MH_TYPE" val="NUMBER"/>
  <p:tag name="ID" val="547142"/>
  <p:tag name="MH_ORDER" val="1"/>
</p:tagLst>
</file>

<file path=ppt/theme/theme1.xml><?xml version="1.0" encoding="utf-8"?>
<a:theme xmlns:a="http://schemas.openxmlformats.org/drawingml/2006/main" name="043tgp_diagram_light">
  <a:themeElements>
    <a:clrScheme name="043tgp_diagram_light 3">
      <a:dk1>
        <a:srgbClr val="0F1A81"/>
      </a:dk1>
      <a:lt1>
        <a:srgbClr val="FFFFFF"/>
      </a:lt1>
      <a:dk2>
        <a:srgbClr val="175B5B"/>
      </a:dk2>
      <a:lt2>
        <a:srgbClr val="DDDDDD"/>
      </a:lt2>
      <a:accent1>
        <a:srgbClr val="A4C226"/>
      </a:accent1>
      <a:accent2>
        <a:srgbClr val="6CA5D8"/>
      </a:accent2>
      <a:accent3>
        <a:srgbClr val="FFFFFF"/>
      </a:accent3>
      <a:accent4>
        <a:srgbClr val="0B146D"/>
      </a:accent4>
      <a:accent5>
        <a:srgbClr val="CFDDAC"/>
      </a:accent5>
      <a:accent6>
        <a:srgbClr val="6195C4"/>
      </a:accent6>
      <a:hlink>
        <a:srgbClr val="5D4BC7"/>
      </a:hlink>
      <a:folHlink>
        <a:srgbClr val="878FA5"/>
      </a:folHlink>
    </a:clrScheme>
    <a:fontScheme name="043tgp_diagram_light">
      <a:majorFont>
        <a:latin typeface="Verdana"/>
        <a:ea typeface="宋体"/>
        <a:cs typeface=""/>
      </a:majorFont>
      <a:minorFont>
        <a:latin typeface="Verdana"/>
        <a:ea typeface="宋体"/>
        <a:cs typeface=""/>
      </a:minorFont>
    </a:fontScheme>
    <a:fmtScheme name="办公室">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charset="0"/>
            <a:ea typeface="宋体"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charset="0"/>
            <a:ea typeface="宋体" charset="0"/>
          </a:defRPr>
        </a:defPPr>
      </a:lstStyle>
    </a:lnDef>
  </a:objectDefaults>
  <a:extraClrSchemeLst>
    <a:extraClrScheme>
      <a:clrScheme name="043tgp_diagram_light 1">
        <a:dk1>
          <a:srgbClr val="000000"/>
        </a:dk1>
        <a:lt1>
          <a:srgbClr val="FFFFFF"/>
        </a:lt1>
        <a:dk2>
          <a:srgbClr val="000066"/>
        </a:dk2>
        <a:lt2>
          <a:srgbClr val="DDDDDD"/>
        </a:lt2>
        <a:accent1>
          <a:srgbClr val="E47F6E"/>
        </a:accent1>
        <a:accent2>
          <a:srgbClr val="0099CC"/>
        </a:accent2>
        <a:accent3>
          <a:srgbClr val="FFFFFF"/>
        </a:accent3>
        <a:accent4>
          <a:srgbClr val="000000"/>
        </a:accent4>
        <a:accent5>
          <a:srgbClr val="EFC0BA"/>
        </a:accent5>
        <a:accent6>
          <a:srgbClr val="008AB9"/>
        </a:accent6>
        <a:hlink>
          <a:srgbClr val="7648EA"/>
        </a:hlink>
        <a:folHlink>
          <a:srgbClr val="DFAE6D"/>
        </a:folHlink>
      </a:clrScheme>
      <a:clrMap bg1="lt1" tx1="dk1" bg2="lt2" tx2="dk2" accent1="accent1" accent2="accent2" accent3="accent3" accent4="accent4" accent5="accent5" accent6="accent6" hlink="hlink" folHlink="folHlink"/>
    </a:extraClrScheme>
    <a:extraClrScheme>
      <a:clrScheme name="043tgp_diagram_light 2">
        <a:dk1>
          <a:srgbClr val="333333"/>
        </a:dk1>
        <a:lt1>
          <a:srgbClr val="FFFFFF"/>
        </a:lt1>
        <a:dk2>
          <a:srgbClr val="003366"/>
        </a:dk2>
        <a:lt2>
          <a:srgbClr val="B2B2B2"/>
        </a:lt2>
        <a:accent1>
          <a:srgbClr val="4CA491"/>
        </a:accent1>
        <a:accent2>
          <a:srgbClr val="E2AF52"/>
        </a:accent2>
        <a:accent3>
          <a:srgbClr val="FFFFFF"/>
        </a:accent3>
        <a:accent4>
          <a:srgbClr val="2A2A2A"/>
        </a:accent4>
        <a:accent5>
          <a:srgbClr val="B2CFC7"/>
        </a:accent5>
        <a:accent6>
          <a:srgbClr val="CD9E49"/>
        </a:accent6>
        <a:hlink>
          <a:srgbClr val="576CD5"/>
        </a:hlink>
        <a:folHlink>
          <a:srgbClr val="D87252"/>
        </a:folHlink>
      </a:clrScheme>
      <a:clrMap bg1="lt1" tx1="dk1" bg2="lt2" tx2="dk2" accent1="accent1" accent2="accent2" accent3="accent3" accent4="accent4" accent5="accent5" accent6="accent6" hlink="hlink" folHlink="folHlink"/>
    </a:extraClrScheme>
    <a:extraClrScheme>
      <a:clrScheme name="043tgp_diagram_light 3">
        <a:dk1>
          <a:srgbClr val="0F1A81"/>
        </a:dk1>
        <a:lt1>
          <a:srgbClr val="FFFFFF"/>
        </a:lt1>
        <a:dk2>
          <a:srgbClr val="175B5B"/>
        </a:dk2>
        <a:lt2>
          <a:srgbClr val="DDDDDD"/>
        </a:lt2>
        <a:accent1>
          <a:srgbClr val="A4C226"/>
        </a:accent1>
        <a:accent2>
          <a:srgbClr val="6CA5D8"/>
        </a:accent2>
        <a:accent3>
          <a:srgbClr val="FFFFFF"/>
        </a:accent3>
        <a:accent4>
          <a:srgbClr val="0B146D"/>
        </a:accent4>
        <a:accent5>
          <a:srgbClr val="CFDDAC"/>
        </a:accent5>
        <a:accent6>
          <a:srgbClr val="6195C4"/>
        </a:accent6>
        <a:hlink>
          <a:srgbClr val="5D4BC7"/>
        </a:hlink>
        <a:folHlink>
          <a:srgbClr val="878FA5"/>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主题">
  <a:themeElements>
    <a:clrScheme name="办公室">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办公室">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办公室">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办公室">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办公室">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043tgp_diagram_light</Template>
  <TotalTime>3736</TotalTime>
  <Words>2322</Words>
  <Application>Microsoft Macintosh PowerPoint</Application>
  <PresentationFormat>全屏显示(16:9)</PresentationFormat>
  <Paragraphs>405</Paragraphs>
  <Slides>81</Slides>
  <Notes>0</Notes>
  <HiddenSlides>0</HiddenSlides>
  <MMClips>0</MMClips>
  <ScaleCrop>false</ScaleCrop>
  <HeadingPairs>
    <vt:vector size="4" baseType="variant">
      <vt:variant>
        <vt:lpstr>主题</vt:lpstr>
      </vt:variant>
      <vt:variant>
        <vt:i4>1</vt:i4>
      </vt:variant>
      <vt:variant>
        <vt:lpstr>幻灯片标题</vt:lpstr>
      </vt:variant>
      <vt:variant>
        <vt:i4>81</vt:i4>
      </vt:variant>
    </vt:vector>
  </HeadingPairs>
  <TitlesOfParts>
    <vt:vector size="82" baseType="lpstr">
      <vt:lpstr>043tgp_diagram_light</vt:lpstr>
      <vt:lpstr> 基于项目的协作学习</vt:lpstr>
      <vt:lpstr>PowerPoint 演示文稿</vt:lpstr>
      <vt:lpstr>PowerPoint 演示文稿</vt:lpstr>
      <vt:lpstr>学习的新思维</vt:lpstr>
      <vt:lpstr>面向21世纪的学习者具备的能力</vt:lpstr>
      <vt:lpstr>21世纪学习框架</vt:lpstr>
      <vt:lpstr>21世纪学习框架</vt:lpstr>
      <vt:lpstr>PowerPoint 演示文稿</vt:lpstr>
      <vt:lpstr>基于项目学习的特点</vt:lpstr>
      <vt:lpstr>基于项目学习的特点</vt:lpstr>
      <vt:lpstr>基于项目的教学与传统教学法对比</vt:lpstr>
      <vt:lpstr>什么是项目？</vt:lpstr>
      <vt:lpstr>基于项目的协作学习基本概念</vt:lpstr>
      <vt:lpstr>PowerPoint 演示文稿</vt:lpstr>
      <vt:lpstr>PowerPoint 演示文稿</vt:lpstr>
      <vt:lpstr>基于项目学习的理论基础</vt:lpstr>
      <vt:lpstr>建构主义学习环境要素</vt:lpstr>
      <vt:lpstr>PowerPoint 演示文稿</vt:lpstr>
      <vt:lpstr>杜威的做中学理论</vt:lpstr>
      <vt:lpstr>杜威的做中学理论</vt:lpstr>
      <vt:lpstr>有效的项目学习的共同要素</vt:lpstr>
      <vt:lpstr>基于项目学习中运用21世纪能力 </vt:lpstr>
      <vt:lpstr>基于项目学习中运用21世纪能力 </vt:lpstr>
      <vt:lpstr>基于项目学习的特征</vt:lpstr>
      <vt:lpstr>PowerPoint 演示文稿</vt:lpstr>
      <vt:lpstr>基于项目学习的要素</vt:lpstr>
      <vt:lpstr>基于项目学习的过程</vt:lpstr>
      <vt:lpstr>基于项目学习过程模型</vt:lpstr>
      <vt:lpstr>驱动的问题或挑战</vt:lpstr>
      <vt:lpstr>需要知道的信息</vt:lpstr>
      <vt:lpstr>探究与创新</vt:lpstr>
      <vt:lpstr>21世纪能力</vt:lpstr>
      <vt:lpstr>21世纪能力</vt:lpstr>
      <vt:lpstr>学生的声音和选择</vt:lpstr>
      <vt:lpstr>PowerPoint 演示文稿</vt:lpstr>
      <vt:lpstr>基于项目的学习的教学策略</vt:lpstr>
      <vt:lpstr>PowerPoint 演示文稿</vt:lpstr>
      <vt:lpstr>教学方法</vt:lpstr>
      <vt:lpstr>教学方法</vt:lpstr>
      <vt:lpstr>PowerPoint 演示文稿</vt:lpstr>
      <vt:lpstr>案例1:基于微信的语文项目学习</vt:lpstr>
      <vt:lpstr>1.分享学习过程</vt:lpstr>
      <vt:lpstr>2 拓展合作时空</vt:lpstr>
      <vt:lpstr>3.量化组员业绩</vt:lpstr>
      <vt:lpstr>4.享受学习过程</vt:lpstr>
      <vt:lpstr>2.科学课项目学习案例－桥梁大师养成记 </vt:lpstr>
      <vt:lpstr>科学课项目学习案例－桥梁大师养成记 </vt:lpstr>
      <vt:lpstr>1.选择项目,设计驱动问题和导入情境 </vt:lpstr>
      <vt:lpstr>2. 分组,制订计划和小组分工 </vt:lpstr>
      <vt:lpstr>3. 活动探究 </vt:lpstr>
      <vt:lpstr>4. 制作作品和成果展示 </vt:lpstr>
      <vt:lpstr>5.活动评价</vt:lpstr>
      <vt:lpstr>桥梁结构思维导图</vt:lpstr>
      <vt:lpstr>6.反思交流</vt:lpstr>
      <vt:lpstr>3.信息技术课案例－海报制作</vt:lpstr>
      <vt:lpstr>海报制作</vt:lpstr>
      <vt:lpstr>项目任务</vt:lpstr>
      <vt:lpstr>项目规划</vt:lpstr>
      <vt:lpstr>项目规划</vt:lpstr>
      <vt:lpstr>项目规划</vt:lpstr>
      <vt:lpstr>项目规划</vt:lpstr>
      <vt:lpstr>项目验收</vt:lpstr>
      <vt:lpstr>4.英语课基于项目的学习案例</vt:lpstr>
      <vt:lpstr>项目介绍</vt:lpstr>
      <vt:lpstr>项目过程</vt:lpstr>
      <vt:lpstr>项目具体实施过程</vt:lpstr>
      <vt:lpstr>项目具体实施过程</vt:lpstr>
      <vt:lpstr>项目具体实施过程</vt:lpstr>
      <vt:lpstr>项目学习中评价量表的使用</vt:lpstr>
      <vt:lpstr>项目学习中评价量表的使用</vt:lpstr>
      <vt:lpstr>项目学习进行中的形成性评价量表</vt:lpstr>
      <vt:lpstr>项目学习中评价量表的使用</vt:lpstr>
      <vt:lpstr>项目学习团队协作能力评价量表</vt:lpstr>
      <vt:lpstr>互评量表</vt:lpstr>
      <vt:lpstr>项目学习结束之后的终结性评价量表 </vt:lpstr>
      <vt:lpstr>项目学习调查报告评价量表</vt:lpstr>
      <vt:lpstr>反思与总结</vt:lpstr>
      <vt:lpstr>自我评价量表</vt:lpstr>
      <vt:lpstr>Word项目学习的任务</vt:lpstr>
      <vt:lpstr>项目学习的问题和挑战</vt:lpstr>
      <vt:lpstr>PowerPoint 演示文稿</vt:lpstr>
    </vt:vector>
  </TitlesOfParts>
  <Company>MC SYSTEM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Template</dc:title>
  <dc:creator>charming</dc:creator>
  <cp:lastModifiedBy>charming</cp:lastModifiedBy>
  <cp:revision>313</cp:revision>
  <dcterms:created xsi:type="dcterms:W3CDTF">2007-09-06T11:47:26Z</dcterms:created>
  <dcterms:modified xsi:type="dcterms:W3CDTF">2018-04-23T02:31:31Z</dcterms:modified>
</cp:coreProperties>
</file>