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6" r:id="rId1"/>
  </p:sldMasterIdLst>
  <p:notesMasterIdLst>
    <p:notesMasterId r:id="rId83"/>
  </p:notesMasterIdLst>
  <p:handoutMasterIdLst>
    <p:handoutMasterId r:id="rId84"/>
  </p:handoutMasterIdLst>
  <p:sldIdLst>
    <p:sldId id="264" r:id="rId2"/>
    <p:sldId id="349" r:id="rId3"/>
    <p:sldId id="350" r:id="rId4"/>
    <p:sldId id="280" r:id="rId5"/>
    <p:sldId id="281" r:id="rId6"/>
    <p:sldId id="282" r:id="rId7"/>
    <p:sldId id="283" r:id="rId8"/>
    <p:sldId id="351" r:id="rId9"/>
    <p:sldId id="278" r:id="rId10"/>
    <p:sldId id="299" r:id="rId11"/>
    <p:sldId id="302" r:id="rId12"/>
    <p:sldId id="284" r:id="rId13"/>
    <p:sldId id="285" r:id="rId14"/>
    <p:sldId id="294" r:id="rId15"/>
    <p:sldId id="352" r:id="rId16"/>
    <p:sldId id="277" r:id="rId17"/>
    <p:sldId id="287" r:id="rId18"/>
    <p:sldId id="295" r:id="rId19"/>
    <p:sldId id="288" r:id="rId20"/>
    <p:sldId id="296" r:id="rId21"/>
    <p:sldId id="274" r:id="rId22"/>
    <p:sldId id="275" r:id="rId23"/>
    <p:sldId id="344" r:id="rId24"/>
    <p:sldId id="291" r:id="rId25"/>
    <p:sldId id="353" r:id="rId26"/>
    <p:sldId id="292" r:id="rId27"/>
    <p:sldId id="362" r:id="rId28"/>
    <p:sldId id="301" r:id="rId29"/>
    <p:sldId id="304" r:id="rId30"/>
    <p:sldId id="305" r:id="rId31"/>
    <p:sldId id="306" r:id="rId32"/>
    <p:sldId id="307" r:id="rId33"/>
    <p:sldId id="345" r:id="rId34"/>
    <p:sldId id="308" r:id="rId35"/>
    <p:sldId id="354" r:id="rId36"/>
    <p:sldId id="290" r:id="rId37"/>
    <p:sldId id="303" r:id="rId38"/>
    <p:sldId id="276" r:id="rId39"/>
    <p:sldId id="293" r:id="rId40"/>
    <p:sldId id="355" r:id="rId41"/>
    <p:sldId id="309" r:id="rId42"/>
    <p:sldId id="319" r:id="rId43"/>
    <p:sldId id="310" r:id="rId44"/>
    <p:sldId id="311" r:id="rId45"/>
    <p:sldId id="312" r:id="rId46"/>
    <p:sldId id="313" r:id="rId47"/>
    <p:sldId id="346" r:id="rId48"/>
    <p:sldId id="320" r:id="rId49"/>
    <p:sldId id="314" r:id="rId50"/>
    <p:sldId id="321" r:id="rId51"/>
    <p:sldId id="315" r:id="rId52"/>
    <p:sldId id="316" r:id="rId53"/>
    <p:sldId id="317" r:id="rId54"/>
    <p:sldId id="318" r:id="rId55"/>
    <p:sldId id="322" r:id="rId56"/>
    <p:sldId id="347" r:id="rId57"/>
    <p:sldId id="323" r:id="rId58"/>
    <p:sldId id="324" r:id="rId59"/>
    <p:sldId id="325" r:id="rId60"/>
    <p:sldId id="339" r:id="rId61"/>
    <p:sldId id="340" r:id="rId62"/>
    <p:sldId id="341" r:id="rId63"/>
    <p:sldId id="356" r:id="rId64"/>
    <p:sldId id="357" r:id="rId65"/>
    <p:sldId id="358" r:id="rId66"/>
    <p:sldId id="359" r:id="rId67"/>
    <p:sldId id="360" r:id="rId68"/>
    <p:sldId id="361" r:id="rId69"/>
    <p:sldId id="329" r:id="rId70"/>
    <p:sldId id="330" r:id="rId71"/>
    <p:sldId id="331" r:id="rId72"/>
    <p:sldId id="332" r:id="rId73"/>
    <p:sldId id="333" r:id="rId74"/>
    <p:sldId id="334" r:id="rId75"/>
    <p:sldId id="335" r:id="rId76"/>
    <p:sldId id="336" r:id="rId77"/>
    <p:sldId id="337" r:id="rId78"/>
    <p:sldId id="338" r:id="rId79"/>
    <p:sldId id="298" r:id="rId80"/>
    <p:sldId id="342" r:id="rId81"/>
    <p:sldId id="268" r:id="rId82"/>
  </p:sldIdLst>
  <p:sldSz cx="9144000" cy="5143500" type="screen16x9"/>
  <p:notesSz cx="6858000" cy="9144000"/>
  <p:custDataLst>
    <p:tags r:id="rId86"/>
  </p:custDataLst>
  <p:defaultTextStyle>
    <a:defPPr>
      <a:defRPr lang="en-US"/>
    </a:defPPr>
    <a:lvl1pPr algn="l" rtl="0" eaLnBrk="0" fontAlgn="base" hangingPunct="0">
      <a:spcBef>
        <a:spcPct val="0"/>
      </a:spcBef>
      <a:spcAft>
        <a:spcPct val="0"/>
      </a:spcAft>
      <a:defRPr kern="1200">
        <a:solidFill>
          <a:schemeClr val="tx1"/>
        </a:solidFill>
        <a:latin typeface="Times New Roman" charset="0"/>
        <a:ea typeface="宋体" charset="0"/>
        <a:cs typeface="+mn-cs"/>
      </a:defRPr>
    </a:lvl1pPr>
    <a:lvl2pPr marL="457200" algn="l" rtl="0" eaLnBrk="0" fontAlgn="base" hangingPunct="0">
      <a:spcBef>
        <a:spcPct val="0"/>
      </a:spcBef>
      <a:spcAft>
        <a:spcPct val="0"/>
      </a:spcAft>
      <a:defRPr kern="1200">
        <a:solidFill>
          <a:schemeClr val="tx1"/>
        </a:solidFill>
        <a:latin typeface="Times New Roman" charset="0"/>
        <a:ea typeface="宋体" charset="0"/>
        <a:cs typeface="+mn-cs"/>
      </a:defRPr>
    </a:lvl2pPr>
    <a:lvl3pPr marL="914400" algn="l" rtl="0" eaLnBrk="0" fontAlgn="base" hangingPunct="0">
      <a:spcBef>
        <a:spcPct val="0"/>
      </a:spcBef>
      <a:spcAft>
        <a:spcPct val="0"/>
      </a:spcAft>
      <a:defRPr kern="1200">
        <a:solidFill>
          <a:schemeClr val="tx1"/>
        </a:solidFill>
        <a:latin typeface="Times New Roman" charset="0"/>
        <a:ea typeface="宋体" charset="0"/>
        <a:cs typeface="+mn-cs"/>
      </a:defRPr>
    </a:lvl3pPr>
    <a:lvl4pPr marL="1371600" algn="l" rtl="0" eaLnBrk="0" fontAlgn="base" hangingPunct="0">
      <a:spcBef>
        <a:spcPct val="0"/>
      </a:spcBef>
      <a:spcAft>
        <a:spcPct val="0"/>
      </a:spcAft>
      <a:defRPr kern="1200">
        <a:solidFill>
          <a:schemeClr val="tx1"/>
        </a:solidFill>
        <a:latin typeface="Times New Roman" charset="0"/>
        <a:ea typeface="宋体" charset="0"/>
        <a:cs typeface="+mn-cs"/>
      </a:defRPr>
    </a:lvl4pPr>
    <a:lvl5pPr marL="1828800" algn="l" rtl="0" eaLnBrk="0" fontAlgn="base" hangingPunct="0">
      <a:spcBef>
        <a:spcPct val="0"/>
      </a:spcBef>
      <a:spcAft>
        <a:spcPct val="0"/>
      </a:spcAft>
      <a:defRPr kern="1200">
        <a:solidFill>
          <a:schemeClr val="tx1"/>
        </a:solidFill>
        <a:latin typeface="Times New Roman" charset="0"/>
        <a:ea typeface="宋体" charset="0"/>
        <a:cs typeface="+mn-cs"/>
      </a:defRPr>
    </a:lvl5pPr>
    <a:lvl6pPr marL="2286000" algn="l" defTabSz="457200" rtl="0" eaLnBrk="1" latinLnBrk="0" hangingPunct="1">
      <a:defRPr kern="1200">
        <a:solidFill>
          <a:schemeClr val="tx1"/>
        </a:solidFill>
        <a:latin typeface="Times New Roman" charset="0"/>
        <a:ea typeface="宋体" charset="0"/>
        <a:cs typeface="+mn-cs"/>
      </a:defRPr>
    </a:lvl6pPr>
    <a:lvl7pPr marL="2743200" algn="l" defTabSz="457200" rtl="0" eaLnBrk="1" latinLnBrk="0" hangingPunct="1">
      <a:defRPr kern="1200">
        <a:solidFill>
          <a:schemeClr val="tx1"/>
        </a:solidFill>
        <a:latin typeface="Times New Roman" charset="0"/>
        <a:ea typeface="宋体" charset="0"/>
        <a:cs typeface="+mn-cs"/>
      </a:defRPr>
    </a:lvl7pPr>
    <a:lvl8pPr marL="3200400" algn="l" defTabSz="457200" rtl="0" eaLnBrk="1" latinLnBrk="0" hangingPunct="1">
      <a:defRPr kern="1200">
        <a:solidFill>
          <a:schemeClr val="tx1"/>
        </a:solidFill>
        <a:latin typeface="Times New Roman" charset="0"/>
        <a:ea typeface="宋体" charset="0"/>
        <a:cs typeface="+mn-cs"/>
      </a:defRPr>
    </a:lvl8pPr>
    <a:lvl9pPr marL="3657600" algn="l" defTabSz="457200" rtl="0" eaLnBrk="1" latinLnBrk="0" hangingPunct="1">
      <a:defRPr kern="1200">
        <a:solidFill>
          <a:schemeClr val="tx1"/>
        </a:solidFill>
        <a:latin typeface="Times New Roman" charset="0"/>
        <a:ea typeface="宋体" charset="0"/>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7CD6"/>
    <a:srgbClr val="EEE024"/>
    <a:srgbClr val="41FC21"/>
    <a:srgbClr val="3691FE"/>
    <a:srgbClr val="C757F7"/>
    <a:srgbClr val="3487EA"/>
    <a:srgbClr val="9342B5"/>
    <a:srgbClr val="803B9C"/>
    <a:srgbClr val="E75741"/>
    <a:srgbClr val="0E187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04" autoAdjust="0"/>
    <p:restoredTop sz="94222" autoAdjust="0"/>
  </p:normalViewPr>
  <p:slideViewPr>
    <p:cSldViewPr>
      <p:cViewPr>
        <p:scale>
          <a:sx n="152" d="100"/>
          <a:sy n="152" d="100"/>
        </p:scale>
        <p:origin x="-456" y="-272"/>
      </p:cViewPr>
      <p:guideLst>
        <p:guide orient="horz" pos="162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notesMaster" Target="notesMasters/notesMaster1.xml"/><Relationship Id="rId84" Type="http://schemas.openxmlformats.org/officeDocument/2006/relationships/handoutMaster" Target="handoutMasters/handoutMaster1.xml"/><Relationship Id="rId85" Type="http://schemas.openxmlformats.org/officeDocument/2006/relationships/printerSettings" Target="printerSettings/printerSettings1.bin"/><Relationship Id="rId86" Type="http://schemas.openxmlformats.org/officeDocument/2006/relationships/tags" Target="tags/tag1.xml"/><Relationship Id="rId87" Type="http://schemas.openxmlformats.org/officeDocument/2006/relationships/presProps" Target="presProps.xml"/><Relationship Id="rId88" Type="http://schemas.openxmlformats.org/officeDocument/2006/relationships/viewProps" Target="viewProps.xml"/><Relationship Id="rId8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Gulim" charset="0"/>
                <a:cs typeface="Gulim" charset="0"/>
              </a:defRPr>
            </a:lvl1pPr>
          </a:lstStyle>
          <a:p>
            <a:endParaRPr lang="en-US" altLang="ko-KR"/>
          </a:p>
        </p:txBody>
      </p:sp>
      <p:sp>
        <p:nvSpPr>
          <p:cNvPr id="7782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Gulim" charset="0"/>
                <a:cs typeface="Gulim" charset="0"/>
              </a:defRPr>
            </a:lvl1pPr>
          </a:lstStyle>
          <a:p>
            <a:endParaRPr lang="en-US" altLang="ko-KR"/>
          </a:p>
        </p:txBody>
      </p:sp>
      <p:sp>
        <p:nvSpPr>
          <p:cNvPr id="7782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Gulim" charset="0"/>
                <a:cs typeface="Gulim" charset="0"/>
              </a:defRPr>
            </a:lvl1pPr>
          </a:lstStyle>
          <a:p>
            <a:endParaRPr lang="en-US" altLang="ko-KR"/>
          </a:p>
        </p:txBody>
      </p:sp>
      <p:sp>
        <p:nvSpPr>
          <p:cNvPr id="7782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Gulim" charset="0"/>
                <a:cs typeface="Gulim" charset="0"/>
              </a:defRPr>
            </a:lvl1pPr>
          </a:lstStyle>
          <a:p>
            <a:fld id="{2726E9EB-E033-1D4E-931B-7D2EC9843B0C}" type="slidenum">
              <a:rPr lang="ko-KR" altLang="en-US"/>
              <a:pPr/>
              <a:t>‹#›</a:t>
            </a:fld>
            <a:endParaRPr lang="en-US" altLang="ko-KR"/>
          </a:p>
        </p:txBody>
      </p:sp>
    </p:spTree>
    <p:extLst>
      <p:ext uri="{BB962C8B-B14F-4D97-AF65-F5344CB8AC3E}">
        <p14:creationId xmlns:p14="http://schemas.microsoft.com/office/powerpoint/2010/main" val="126547003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5458E6-419D-1643-A769-AEB11BB9FFAF}" type="datetimeFigureOut">
              <a:rPr kumimoji="1" lang="zh-CN" altLang="en-US" smtClean="0"/>
              <a:t>18-04-23</a:t>
            </a:fld>
            <a:endParaRPr kumimoji="1"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zh-CN" altLang="en-US" smtClean="0"/>
              <a:t>单击此处编辑母版文本样式</a:t>
            </a:r>
          </a:p>
          <a:p>
            <a:pPr lvl="1"/>
            <a:r>
              <a:rPr kumimoji="1" lang="zh-CN" altLang="en-US" smtClean="0"/>
              <a:t>二级</a:t>
            </a:r>
          </a:p>
          <a:p>
            <a:pPr lvl="2"/>
            <a:r>
              <a:rPr kumimoji="1" lang="zh-CN" altLang="en-US" smtClean="0"/>
              <a:t>三级</a:t>
            </a:r>
          </a:p>
          <a:p>
            <a:pPr lvl="3"/>
            <a:r>
              <a:rPr kumimoji="1" lang="zh-CN" altLang="en-US" smtClean="0"/>
              <a:t>四级</a:t>
            </a:r>
          </a:p>
          <a:p>
            <a:pPr lvl="4"/>
            <a:r>
              <a:rPr kumimoji="1" lang="zh-CN" altLang="en-US" smtClean="0"/>
              <a:t>五级</a:t>
            </a:r>
            <a:endParaRPr kumimoji="1"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266514-4EDE-3B4D-A927-81C919D9BE40}" type="slidenum">
              <a:rPr kumimoji="1" lang="zh-CN" altLang="en-US" smtClean="0"/>
              <a:t>‹#›</a:t>
            </a:fld>
            <a:endParaRPr kumimoji="1" lang="zh-CN" altLang="en-US"/>
          </a:p>
        </p:txBody>
      </p:sp>
    </p:spTree>
    <p:extLst>
      <p:ext uri="{BB962C8B-B14F-4D97-AF65-F5344CB8AC3E}">
        <p14:creationId xmlns:p14="http://schemas.microsoft.com/office/powerpoint/2010/main" val="364196752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bwMode="gray">
      <p:bgPr>
        <a:solidFill>
          <a:schemeClr val="bg1"/>
        </a:solidFill>
        <a:effectLst/>
      </p:bgPr>
    </p:bg>
    <p:spTree>
      <p:nvGrpSpPr>
        <p:cNvPr id="1" name=""/>
        <p:cNvGrpSpPr/>
        <p:nvPr/>
      </p:nvGrpSpPr>
      <p:grpSpPr>
        <a:xfrm>
          <a:off x="0" y="0"/>
          <a:ext cx="0" cy="0"/>
          <a:chOff x="0" y="0"/>
          <a:chExt cx="0" cy="0"/>
        </a:xfrm>
      </p:grpSpPr>
      <p:sp>
        <p:nvSpPr>
          <p:cNvPr id="13354" name="Rectangle 42"/>
          <p:cNvSpPr>
            <a:spLocks noChangeArrowheads="1"/>
          </p:cNvSpPr>
          <p:nvPr/>
        </p:nvSpPr>
        <p:spPr bwMode="ltGray">
          <a:xfrm>
            <a:off x="0" y="1"/>
            <a:ext cx="9144000" cy="36242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en-US"/>
          </a:p>
        </p:txBody>
      </p:sp>
      <p:sp>
        <p:nvSpPr>
          <p:cNvPr id="13349" name="AutoShape 37"/>
          <p:cNvSpPr>
            <a:spLocks noChangeArrowheads="1"/>
          </p:cNvSpPr>
          <p:nvPr/>
        </p:nvSpPr>
        <p:spPr bwMode="ltGray">
          <a:xfrm flipH="1">
            <a:off x="2411413" y="3436145"/>
            <a:ext cx="863600" cy="377429"/>
          </a:xfrm>
          <a:prstGeom prst="homePlate">
            <a:avLst>
              <a:gd name="adj" fmla="val 42902"/>
            </a:avLst>
          </a:prstGeom>
          <a:gradFill rotWithShape="1">
            <a:gsLst>
              <a:gs pos="0">
                <a:schemeClr val="tx1">
                  <a:gamma/>
                  <a:shade val="46275"/>
                  <a:invGamma/>
                </a:schemeClr>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en-US"/>
          </a:p>
        </p:txBody>
      </p:sp>
      <p:sp>
        <p:nvSpPr>
          <p:cNvPr id="13350" name="AutoShape 38"/>
          <p:cNvSpPr>
            <a:spLocks noChangeArrowheads="1"/>
          </p:cNvSpPr>
          <p:nvPr/>
        </p:nvSpPr>
        <p:spPr bwMode="ltGray">
          <a:xfrm flipH="1">
            <a:off x="2700341" y="3436145"/>
            <a:ext cx="719137" cy="377429"/>
          </a:xfrm>
          <a:prstGeom prst="homePlate">
            <a:avLst>
              <a:gd name="adj" fmla="val 35725"/>
            </a:avLst>
          </a:prstGeom>
          <a:gradFill rotWithShape="1">
            <a:gsLst>
              <a:gs pos="0">
                <a:schemeClr val="hlink">
                  <a:gamma/>
                  <a:shade val="46275"/>
                  <a:invGamma/>
                </a:schemeClr>
              </a:gs>
              <a:gs pos="100000">
                <a:schemeClr val="hlink"/>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en-US"/>
          </a:p>
        </p:txBody>
      </p:sp>
      <p:grpSp>
        <p:nvGrpSpPr>
          <p:cNvPr id="13356" name="Group 44"/>
          <p:cNvGrpSpPr>
            <a:grpSpLocks/>
          </p:cNvGrpSpPr>
          <p:nvPr/>
        </p:nvGrpSpPr>
        <p:grpSpPr bwMode="auto">
          <a:xfrm>
            <a:off x="2987678" y="3436145"/>
            <a:ext cx="6156325" cy="377429"/>
            <a:chOff x="1882" y="2886"/>
            <a:chExt cx="3878" cy="317"/>
          </a:xfrm>
        </p:grpSpPr>
        <p:sp>
          <p:nvSpPr>
            <p:cNvPr id="13352" name="Rectangle 40"/>
            <p:cNvSpPr>
              <a:spLocks noChangeArrowheads="1"/>
            </p:cNvSpPr>
            <p:nvPr/>
          </p:nvSpPr>
          <p:spPr bwMode="gray">
            <a:xfrm flipH="1">
              <a:off x="2147" y="2887"/>
              <a:ext cx="3613" cy="31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en-US"/>
            </a:p>
          </p:txBody>
        </p:sp>
        <p:sp>
          <p:nvSpPr>
            <p:cNvPr id="13353" name="AutoShape 41"/>
            <p:cNvSpPr>
              <a:spLocks noChangeArrowheads="1"/>
            </p:cNvSpPr>
            <p:nvPr/>
          </p:nvSpPr>
          <p:spPr bwMode="gray">
            <a:xfrm flipH="1">
              <a:off x="1882" y="2886"/>
              <a:ext cx="411" cy="316"/>
            </a:xfrm>
            <a:prstGeom prst="homePlate">
              <a:avLst>
                <a:gd name="adj" fmla="val 32516"/>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en-US"/>
            </a:p>
          </p:txBody>
        </p:sp>
      </p:grpSp>
      <p:sp>
        <p:nvSpPr>
          <p:cNvPr id="13333" name="Rectangle 21"/>
          <p:cNvSpPr>
            <a:spLocks noGrp="1" noChangeArrowheads="1"/>
          </p:cNvSpPr>
          <p:nvPr>
            <p:ph type="ctrTitle" sz="quarter"/>
          </p:nvPr>
        </p:nvSpPr>
        <p:spPr>
          <a:xfrm>
            <a:off x="2843216" y="1762125"/>
            <a:ext cx="6300787" cy="1458516"/>
          </a:xfrm>
          <a:effectLst>
            <a:outerShdw blurRad="63500" dist="38099" dir="2700000" algn="ctr" rotWithShape="0">
              <a:schemeClr val="tx1">
                <a:alpha val="74998"/>
              </a:schemeClr>
            </a:outerShdw>
          </a:effectLst>
          <a:extLst>
            <a:ext uri="{909E8E84-426E-40dd-AFC4-6F175D3DCCD1}">
              <a14:hiddenFill xmlns:a14="http://schemas.microsoft.com/office/drawing/2010/main">
                <a:gradFill rotWithShape="1">
                  <a:gsLst>
                    <a:gs pos="0">
                      <a:schemeClr val="tx1"/>
                    </a:gs>
                    <a:gs pos="50000">
                      <a:schemeClr val="hlink"/>
                    </a:gs>
                    <a:gs pos="100000">
                      <a:schemeClr val="tx1"/>
                    </a:gs>
                  </a:gsLst>
                  <a:lin ang="0" scaled="1"/>
                </a:gradFill>
              </a14:hiddenFill>
            </a:ext>
          </a:extLst>
        </p:spPr>
        <p:txBody>
          <a:bodyPr/>
          <a:lstStyle>
            <a:lvl1pPr algn="l">
              <a:defRPr sz="5400">
                <a:solidFill>
                  <a:schemeClr val="bg1"/>
                </a:solidFill>
              </a:defRPr>
            </a:lvl1pPr>
          </a:lstStyle>
          <a:p>
            <a:pPr lvl="0"/>
            <a:r>
              <a:rPr lang="ko-KR" altLang="en-US" noProof="0" smtClean="0"/>
              <a:t>单击此处编辑母版标题样式</a:t>
            </a:r>
          </a:p>
        </p:txBody>
      </p:sp>
      <p:sp>
        <p:nvSpPr>
          <p:cNvPr id="13334" name="Rectangle 22"/>
          <p:cNvSpPr>
            <a:spLocks noGrp="1" noChangeArrowheads="1"/>
          </p:cNvSpPr>
          <p:nvPr>
            <p:ph type="subTitle" sz="quarter" idx="1"/>
          </p:nvPr>
        </p:nvSpPr>
        <p:spPr bwMode="white">
          <a:xfrm>
            <a:off x="3348038" y="3436145"/>
            <a:ext cx="5795962" cy="282179"/>
          </a:xfrm>
        </p:spPr>
        <p:txBody>
          <a:bodyPr/>
          <a:lstStyle>
            <a:lvl1pPr marL="0" indent="0">
              <a:buFont typeface="Wingdings" charset="0"/>
              <a:buNone/>
              <a:defRPr sz="2400">
                <a:solidFill>
                  <a:schemeClr val="tx1"/>
                </a:solidFill>
              </a:defRPr>
            </a:lvl1pPr>
          </a:lstStyle>
          <a:p>
            <a:pPr lvl="0"/>
            <a:r>
              <a:rPr lang="ko-KR" altLang="en-US" noProof="0" smtClean="0"/>
              <a:t>单击此处编辑母版副标题样式</a:t>
            </a:r>
          </a:p>
        </p:txBody>
      </p:sp>
      <p:sp>
        <p:nvSpPr>
          <p:cNvPr id="13335" name="Rectangle 23"/>
          <p:cNvSpPr>
            <a:spLocks noGrp="1" noChangeArrowheads="1"/>
          </p:cNvSpPr>
          <p:nvPr>
            <p:ph type="dt" sz="quarter" idx="2"/>
          </p:nvPr>
        </p:nvSpPr>
        <p:spPr bwMode="black">
          <a:xfrm>
            <a:off x="457200" y="4914900"/>
            <a:ext cx="2133600" cy="114300"/>
          </a:xfrm>
        </p:spPr>
        <p:txBody>
          <a:bodyPr/>
          <a:lstStyle>
            <a:lvl1pPr>
              <a:defRPr sz="1400">
                <a:latin typeface="Times New Roman" charset="0"/>
              </a:defRPr>
            </a:lvl1pPr>
          </a:lstStyle>
          <a:p>
            <a:endParaRPr lang="en-US" altLang="ko-KR"/>
          </a:p>
        </p:txBody>
      </p:sp>
      <p:sp>
        <p:nvSpPr>
          <p:cNvPr id="13336" name="Rectangle 24"/>
          <p:cNvSpPr>
            <a:spLocks noGrp="1" noChangeArrowheads="1"/>
          </p:cNvSpPr>
          <p:nvPr>
            <p:ph type="ftr" sz="quarter" idx="3"/>
          </p:nvPr>
        </p:nvSpPr>
        <p:spPr bwMode="black">
          <a:xfrm>
            <a:off x="3124200" y="4914900"/>
            <a:ext cx="2895600" cy="114300"/>
          </a:xfrm>
        </p:spPr>
        <p:txBody>
          <a:bodyPr/>
          <a:lstStyle>
            <a:lvl1pPr algn="ctr">
              <a:defRPr sz="1400">
                <a:latin typeface="Times New Roman" charset="0"/>
              </a:defRPr>
            </a:lvl1pPr>
          </a:lstStyle>
          <a:p>
            <a:endParaRPr lang="en-US" altLang="ko-KR"/>
          </a:p>
        </p:txBody>
      </p:sp>
      <p:sp>
        <p:nvSpPr>
          <p:cNvPr id="13337" name="Rectangle 25"/>
          <p:cNvSpPr>
            <a:spLocks noGrp="1" noChangeArrowheads="1"/>
          </p:cNvSpPr>
          <p:nvPr>
            <p:ph type="sldNum" sz="quarter" idx="4"/>
          </p:nvPr>
        </p:nvSpPr>
        <p:spPr bwMode="black">
          <a:xfrm>
            <a:off x="6553200" y="4914900"/>
            <a:ext cx="2133600" cy="114300"/>
          </a:xfrm>
        </p:spPr>
        <p:txBody>
          <a:bodyPr/>
          <a:lstStyle>
            <a:lvl1pPr algn="r">
              <a:defRPr sz="1400">
                <a:latin typeface="Times New Roman" charset="0"/>
              </a:defRPr>
            </a:lvl1pPr>
          </a:lstStyle>
          <a:p>
            <a:fld id="{6B47A110-0A01-E246-952B-69DFF341C65C}" type="slidenum">
              <a:rPr lang="ko-KR" altLang="en-US"/>
              <a:pPr/>
              <a:t>‹#›</a:t>
            </a:fld>
            <a:endParaRPr lang="en-US" altLang="ko-KR"/>
          </a:p>
        </p:txBody>
      </p:sp>
      <p:sp>
        <p:nvSpPr>
          <p:cNvPr id="13348" name="Text Box 36"/>
          <p:cNvSpPr txBox="1">
            <a:spLocks noChangeArrowheads="1"/>
          </p:cNvSpPr>
          <p:nvPr/>
        </p:nvSpPr>
        <p:spPr bwMode="white">
          <a:xfrm>
            <a:off x="381001" y="186929"/>
            <a:ext cx="1476686" cy="58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tLang="ko-KR" sz="3200" b="1">
                <a:solidFill>
                  <a:schemeClr val="bg1"/>
                </a:solidFill>
                <a:latin typeface="Verdana" charset="0"/>
                <a:ea typeface="Gulim" charset="0"/>
                <a:cs typeface="Gulim" charset="0"/>
              </a:rPr>
              <a:t>LOGO</a:t>
            </a:r>
          </a:p>
        </p:txBody>
      </p:sp>
    </p:spTree>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本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ko-KR"/>
          </a:p>
        </p:txBody>
      </p:sp>
      <p:sp>
        <p:nvSpPr>
          <p:cNvPr id="5" name="页脚占位符 4"/>
          <p:cNvSpPr>
            <a:spLocks noGrp="1"/>
          </p:cNvSpPr>
          <p:nvPr>
            <p:ph type="ftr" sz="quarter" idx="11"/>
          </p:nvPr>
        </p:nvSpPr>
        <p:spPr/>
        <p:txBody>
          <a:bodyPr/>
          <a:lstStyle>
            <a:lvl1pPr>
              <a:defRPr/>
            </a:lvl1pPr>
          </a:lstStyle>
          <a:p>
            <a:endParaRPr lang="en-US" altLang="ko-KR"/>
          </a:p>
        </p:txBody>
      </p:sp>
      <p:sp>
        <p:nvSpPr>
          <p:cNvPr id="6" name="幻灯片编号占位符 5"/>
          <p:cNvSpPr>
            <a:spLocks noGrp="1"/>
          </p:cNvSpPr>
          <p:nvPr>
            <p:ph type="sldNum" sz="quarter" idx="12"/>
          </p:nvPr>
        </p:nvSpPr>
        <p:spPr/>
        <p:txBody>
          <a:bodyPr/>
          <a:lstStyle>
            <a:lvl1pPr>
              <a:defRPr/>
            </a:lvl1pPr>
          </a:lstStyle>
          <a:p>
            <a:fld id="{705E484A-BF99-0D48-B4F0-3CA6DA7F614E}" type="slidenum">
              <a:rPr lang="ko-KR" altLang="en-US"/>
              <a:pPr/>
              <a:t>‹#›</a:t>
            </a:fld>
            <a:endParaRPr lang="en-US" altLang="ko-KR"/>
          </a:p>
        </p:txBody>
      </p:sp>
    </p:spTree>
    <p:extLst>
      <p:ext uri="{BB962C8B-B14F-4D97-AF65-F5344CB8AC3E}">
        <p14:creationId xmlns:p14="http://schemas.microsoft.com/office/powerpoint/2010/main" val="458718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69088" y="86916"/>
            <a:ext cx="2017712" cy="4656534"/>
          </a:xfrm>
        </p:spPr>
        <p:txBody>
          <a:bodyPr vert="eaVert"/>
          <a:lstStyle/>
          <a:p>
            <a:r>
              <a:rPr lang="zh-CN" altLang="en-US" smtClean="0"/>
              <a:t>单击此处编辑母版标题样式</a:t>
            </a:r>
            <a:endParaRPr lang="zh-CN" altLang="en-US"/>
          </a:p>
        </p:txBody>
      </p:sp>
      <p:sp>
        <p:nvSpPr>
          <p:cNvPr id="3" name="竖排文本占位符 2"/>
          <p:cNvSpPr>
            <a:spLocks noGrp="1"/>
          </p:cNvSpPr>
          <p:nvPr>
            <p:ph type="body" orient="vert" idx="1"/>
          </p:nvPr>
        </p:nvSpPr>
        <p:spPr>
          <a:xfrm>
            <a:off x="611188" y="86916"/>
            <a:ext cx="5905500" cy="4656534"/>
          </a:xfrm>
        </p:spPr>
        <p:txBody>
          <a:bodyPr vert="eaVert"/>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ko-KR"/>
          </a:p>
        </p:txBody>
      </p:sp>
      <p:sp>
        <p:nvSpPr>
          <p:cNvPr id="5" name="页脚占位符 4"/>
          <p:cNvSpPr>
            <a:spLocks noGrp="1"/>
          </p:cNvSpPr>
          <p:nvPr>
            <p:ph type="ftr" sz="quarter" idx="11"/>
          </p:nvPr>
        </p:nvSpPr>
        <p:spPr/>
        <p:txBody>
          <a:bodyPr/>
          <a:lstStyle>
            <a:lvl1pPr>
              <a:defRPr/>
            </a:lvl1pPr>
          </a:lstStyle>
          <a:p>
            <a:endParaRPr lang="en-US" altLang="ko-KR"/>
          </a:p>
        </p:txBody>
      </p:sp>
      <p:sp>
        <p:nvSpPr>
          <p:cNvPr id="6" name="幻灯片编号占位符 5"/>
          <p:cNvSpPr>
            <a:spLocks noGrp="1"/>
          </p:cNvSpPr>
          <p:nvPr>
            <p:ph type="sldNum" sz="quarter" idx="12"/>
          </p:nvPr>
        </p:nvSpPr>
        <p:spPr/>
        <p:txBody>
          <a:bodyPr/>
          <a:lstStyle>
            <a:lvl1pPr>
              <a:defRPr/>
            </a:lvl1pPr>
          </a:lstStyle>
          <a:p>
            <a:fld id="{C9CE6A2B-E019-D945-87B0-0C5F559D610C}" type="slidenum">
              <a:rPr lang="ko-KR" altLang="en-US"/>
              <a:pPr/>
              <a:t>‹#›</a:t>
            </a:fld>
            <a:endParaRPr lang="en-US" altLang="ko-KR"/>
          </a:p>
        </p:txBody>
      </p:sp>
    </p:spTree>
    <p:extLst>
      <p:ext uri="{BB962C8B-B14F-4D97-AF65-F5344CB8AC3E}">
        <p14:creationId xmlns:p14="http://schemas.microsoft.com/office/powerpoint/2010/main" val="1719442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11188" y="86916"/>
            <a:ext cx="7632700" cy="4572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11188" y="789386"/>
            <a:ext cx="8075612" cy="3954065"/>
          </a:xfrm>
        </p:spPr>
        <p:txBody>
          <a:bodyPr/>
          <a:lstStyle/>
          <a:p>
            <a:endParaRPr lang="zh-CN" altLang="en-US"/>
          </a:p>
        </p:txBody>
      </p:sp>
      <p:sp>
        <p:nvSpPr>
          <p:cNvPr id="4" name="日期占位符 3"/>
          <p:cNvSpPr>
            <a:spLocks noGrp="1"/>
          </p:cNvSpPr>
          <p:nvPr>
            <p:ph type="dt" sz="half" idx="10"/>
          </p:nvPr>
        </p:nvSpPr>
        <p:spPr>
          <a:xfrm>
            <a:off x="228603" y="4857750"/>
            <a:ext cx="2613025" cy="228600"/>
          </a:xfrm>
        </p:spPr>
        <p:txBody>
          <a:bodyPr/>
          <a:lstStyle>
            <a:lvl1pPr>
              <a:defRPr/>
            </a:lvl1pPr>
          </a:lstStyle>
          <a:p>
            <a:endParaRPr lang="en-US" altLang="ko-KR"/>
          </a:p>
        </p:txBody>
      </p:sp>
      <p:sp>
        <p:nvSpPr>
          <p:cNvPr id="5" name="页脚占位符 4"/>
          <p:cNvSpPr>
            <a:spLocks noGrp="1"/>
          </p:cNvSpPr>
          <p:nvPr>
            <p:ph type="ftr" sz="quarter" idx="11"/>
          </p:nvPr>
        </p:nvSpPr>
        <p:spPr>
          <a:xfrm>
            <a:off x="5943600" y="4857750"/>
            <a:ext cx="3048000" cy="228600"/>
          </a:xfrm>
        </p:spPr>
        <p:txBody>
          <a:bodyPr/>
          <a:lstStyle>
            <a:lvl1pPr>
              <a:defRPr/>
            </a:lvl1pPr>
          </a:lstStyle>
          <a:p>
            <a:endParaRPr lang="en-US" altLang="ko-KR"/>
          </a:p>
        </p:txBody>
      </p:sp>
      <p:sp>
        <p:nvSpPr>
          <p:cNvPr id="6" name="幻灯片编号占位符 5"/>
          <p:cNvSpPr>
            <a:spLocks noGrp="1"/>
          </p:cNvSpPr>
          <p:nvPr>
            <p:ph type="sldNum" sz="quarter" idx="12"/>
          </p:nvPr>
        </p:nvSpPr>
        <p:spPr>
          <a:xfrm>
            <a:off x="3276600" y="4857750"/>
            <a:ext cx="2133600" cy="228600"/>
          </a:xfrm>
        </p:spPr>
        <p:txBody>
          <a:bodyPr/>
          <a:lstStyle>
            <a:lvl1pPr>
              <a:defRPr/>
            </a:lvl1pPr>
          </a:lstStyle>
          <a:p>
            <a:fld id="{534064F0-CF8E-BD4F-972F-AF7DC09919BE}" type="slidenum">
              <a:rPr lang="ko-KR" altLang="en-US"/>
              <a:pPr/>
              <a:t>‹#›</a:t>
            </a:fld>
            <a:endParaRPr lang="en-US" altLang="ko-KR"/>
          </a:p>
        </p:txBody>
      </p:sp>
    </p:spTree>
    <p:extLst>
      <p:ext uri="{BB962C8B-B14F-4D97-AF65-F5344CB8AC3E}">
        <p14:creationId xmlns:p14="http://schemas.microsoft.com/office/powerpoint/2010/main" val="4248664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Obj" preserve="1">
  <p:cSld name="标题、两项小型内容和一项大型内容">
    <p:spTree>
      <p:nvGrpSpPr>
        <p:cNvPr id="1" name=""/>
        <p:cNvGrpSpPr/>
        <p:nvPr/>
      </p:nvGrpSpPr>
      <p:grpSpPr>
        <a:xfrm>
          <a:off x="0" y="0"/>
          <a:ext cx="0" cy="0"/>
          <a:chOff x="0" y="0"/>
          <a:chExt cx="0" cy="0"/>
        </a:xfrm>
      </p:grpSpPr>
      <p:sp>
        <p:nvSpPr>
          <p:cNvPr id="2" name="标题 1"/>
          <p:cNvSpPr>
            <a:spLocks noGrp="1"/>
          </p:cNvSpPr>
          <p:nvPr>
            <p:ph type="title"/>
          </p:nvPr>
        </p:nvSpPr>
        <p:spPr>
          <a:xfrm>
            <a:off x="611188" y="86916"/>
            <a:ext cx="7632700" cy="457200"/>
          </a:xfr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611188" y="789385"/>
            <a:ext cx="3960812" cy="1919288"/>
          </a:xfrm>
        </p:spPr>
        <p:txBody>
          <a:body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内容占位符 3"/>
          <p:cNvSpPr>
            <a:spLocks noGrp="1"/>
          </p:cNvSpPr>
          <p:nvPr>
            <p:ph sz="quarter" idx="2"/>
          </p:nvPr>
        </p:nvSpPr>
        <p:spPr>
          <a:xfrm>
            <a:off x="611188" y="2822973"/>
            <a:ext cx="3960812" cy="1920478"/>
          </a:xfrm>
        </p:spPr>
        <p:txBody>
          <a:body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5" name="内容占位符 4"/>
          <p:cNvSpPr>
            <a:spLocks noGrp="1"/>
          </p:cNvSpPr>
          <p:nvPr>
            <p:ph sz="half" idx="3"/>
          </p:nvPr>
        </p:nvSpPr>
        <p:spPr>
          <a:xfrm>
            <a:off x="4724400" y="789386"/>
            <a:ext cx="3962400" cy="3954065"/>
          </a:xfrm>
        </p:spPr>
        <p:txBody>
          <a:body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6" name="日期占位符 5"/>
          <p:cNvSpPr>
            <a:spLocks noGrp="1"/>
          </p:cNvSpPr>
          <p:nvPr>
            <p:ph type="dt" sz="half" idx="10"/>
          </p:nvPr>
        </p:nvSpPr>
        <p:spPr>
          <a:xfrm>
            <a:off x="228603" y="4857750"/>
            <a:ext cx="2613025" cy="228600"/>
          </a:xfrm>
        </p:spPr>
        <p:txBody>
          <a:bodyPr/>
          <a:lstStyle>
            <a:lvl1pPr>
              <a:defRPr/>
            </a:lvl1pPr>
          </a:lstStyle>
          <a:p>
            <a:endParaRPr lang="en-US" altLang="ko-KR"/>
          </a:p>
        </p:txBody>
      </p:sp>
      <p:sp>
        <p:nvSpPr>
          <p:cNvPr id="7" name="页脚占位符 6"/>
          <p:cNvSpPr>
            <a:spLocks noGrp="1"/>
          </p:cNvSpPr>
          <p:nvPr>
            <p:ph type="ftr" sz="quarter" idx="11"/>
          </p:nvPr>
        </p:nvSpPr>
        <p:spPr>
          <a:xfrm>
            <a:off x="5943600" y="4857750"/>
            <a:ext cx="3048000" cy="228600"/>
          </a:xfrm>
        </p:spPr>
        <p:txBody>
          <a:bodyPr/>
          <a:lstStyle>
            <a:lvl1pPr>
              <a:defRPr/>
            </a:lvl1pPr>
          </a:lstStyle>
          <a:p>
            <a:endParaRPr lang="en-US" altLang="ko-KR"/>
          </a:p>
        </p:txBody>
      </p:sp>
      <p:sp>
        <p:nvSpPr>
          <p:cNvPr id="8" name="幻灯片编号占位符 7"/>
          <p:cNvSpPr>
            <a:spLocks noGrp="1"/>
          </p:cNvSpPr>
          <p:nvPr>
            <p:ph type="sldNum" sz="quarter" idx="12"/>
          </p:nvPr>
        </p:nvSpPr>
        <p:spPr>
          <a:xfrm>
            <a:off x="3276600" y="4857750"/>
            <a:ext cx="2133600" cy="228600"/>
          </a:xfrm>
        </p:spPr>
        <p:txBody>
          <a:bodyPr/>
          <a:lstStyle>
            <a:lvl1pPr>
              <a:defRPr/>
            </a:lvl1pPr>
          </a:lstStyle>
          <a:p>
            <a:fld id="{8C384041-1FCE-A340-9BBF-6B7919DDDDE2}" type="slidenum">
              <a:rPr lang="ko-KR" altLang="en-US"/>
              <a:pPr/>
              <a:t>‹#›</a:t>
            </a:fld>
            <a:endParaRPr lang="en-US" altLang="ko-KR"/>
          </a:p>
        </p:txBody>
      </p:sp>
    </p:spTree>
    <p:extLst>
      <p:ext uri="{BB962C8B-B14F-4D97-AF65-F5344CB8AC3E}">
        <p14:creationId xmlns:p14="http://schemas.microsoft.com/office/powerpoint/2010/main" val="8051424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611188" y="86916"/>
            <a:ext cx="7632700" cy="457200"/>
          </a:xfrm>
        </p:spPr>
        <p:txBody>
          <a:bodyPr/>
          <a:lstStyle/>
          <a:p>
            <a:r>
              <a:rPr lang="zh-CN" altLang="en-US" smtClean="0"/>
              <a:t>单击此处编辑母版标题样式</a:t>
            </a:r>
            <a:endParaRPr lang="zh-CN" altLang="en-US"/>
          </a:p>
        </p:txBody>
      </p:sp>
      <p:sp>
        <p:nvSpPr>
          <p:cNvPr id="3" name="图表占位符 2"/>
          <p:cNvSpPr>
            <a:spLocks noGrp="1"/>
          </p:cNvSpPr>
          <p:nvPr>
            <p:ph type="chart" idx="1"/>
          </p:nvPr>
        </p:nvSpPr>
        <p:spPr>
          <a:xfrm>
            <a:off x="611188" y="789386"/>
            <a:ext cx="8075612" cy="3954065"/>
          </a:xfrm>
        </p:spPr>
        <p:txBody>
          <a:bodyPr/>
          <a:lstStyle/>
          <a:p>
            <a:endParaRPr lang="zh-CN" altLang="en-US"/>
          </a:p>
        </p:txBody>
      </p:sp>
      <p:sp>
        <p:nvSpPr>
          <p:cNvPr id="4" name="日期占位符 3"/>
          <p:cNvSpPr>
            <a:spLocks noGrp="1"/>
          </p:cNvSpPr>
          <p:nvPr>
            <p:ph type="dt" sz="half" idx="10"/>
          </p:nvPr>
        </p:nvSpPr>
        <p:spPr>
          <a:xfrm>
            <a:off x="228603" y="4857750"/>
            <a:ext cx="2613025" cy="228600"/>
          </a:xfrm>
        </p:spPr>
        <p:txBody>
          <a:bodyPr/>
          <a:lstStyle>
            <a:lvl1pPr>
              <a:defRPr/>
            </a:lvl1pPr>
          </a:lstStyle>
          <a:p>
            <a:endParaRPr lang="en-US" altLang="ko-KR"/>
          </a:p>
        </p:txBody>
      </p:sp>
      <p:sp>
        <p:nvSpPr>
          <p:cNvPr id="5" name="页脚占位符 4"/>
          <p:cNvSpPr>
            <a:spLocks noGrp="1"/>
          </p:cNvSpPr>
          <p:nvPr>
            <p:ph type="ftr" sz="quarter" idx="11"/>
          </p:nvPr>
        </p:nvSpPr>
        <p:spPr>
          <a:xfrm>
            <a:off x="5943600" y="4857750"/>
            <a:ext cx="3048000" cy="228600"/>
          </a:xfrm>
        </p:spPr>
        <p:txBody>
          <a:bodyPr/>
          <a:lstStyle>
            <a:lvl1pPr>
              <a:defRPr/>
            </a:lvl1pPr>
          </a:lstStyle>
          <a:p>
            <a:endParaRPr lang="en-US" altLang="ko-KR"/>
          </a:p>
        </p:txBody>
      </p:sp>
      <p:sp>
        <p:nvSpPr>
          <p:cNvPr id="6" name="幻灯片编号占位符 5"/>
          <p:cNvSpPr>
            <a:spLocks noGrp="1"/>
          </p:cNvSpPr>
          <p:nvPr>
            <p:ph type="sldNum" sz="quarter" idx="12"/>
          </p:nvPr>
        </p:nvSpPr>
        <p:spPr>
          <a:xfrm>
            <a:off x="3276600" y="4857750"/>
            <a:ext cx="2133600" cy="228600"/>
          </a:xfrm>
        </p:spPr>
        <p:txBody>
          <a:bodyPr/>
          <a:lstStyle>
            <a:lvl1pPr>
              <a:defRPr/>
            </a:lvl1pPr>
          </a:lstStyle>
          <a:p>
            <a:fld id="{B7DCEEE8-BF2A-C144-8CFF-F1CC74BB9350}" type="slidenum">
              <a:rPr lang="ko-KR" altLang="en-US"/>
              <a:pPr/>
              <a:t>‹#›</a:t>
            </a:fld>
            <a:endParaRPr lang="en-US" altLang="ko-KR"/>
          </a:p>
        </p:txBody>
      </p:sp>
    </p:spTree>
    <p:extLst>
      <p:ext uri="{BB962C8B-B14F-4D97-AF65-F5344CB8AC3E}">
        <p14:creationId xmlns:p14="http://schemas.microsoft.com/office/powerpoint/2010/main" val="3269567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11188" y="86916"/>
            <a:ext cx="8075612" cy="4656534"/>
          </a:xfrm>
        </p:spPr>
        <p:txBody>
          <a:body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3" name="日期占位符 2"/>
          <p:cNvSpPr>
            <a:spLocks noGrp="1"/>
          </p:cNvSpPr>
          <p:nvPr>
            <p:ph type="dt" sz="half" idx="10"/>
          </p:nvPr>
        </p:nvSpPr>
        <p:spPr>
          <a:xfrm>
            <a:off x="228603" y="4857750"/>
            <a:ext cx="2613025" cy="228600"/>
          </a:xfrm>
        </p:spPr>
        <p:txBody>
          <a:bodyPr/>
          <a:lstStyle>
            <a:lvl1pPr>
              <a:defRPr/>
            </a:lvl1pPr>
          </a:lstStyle>
          <a:p>
            <a:endParaRPr lang="en-US" altLang="ko-KR"/>
          </a:p>
        </p:txBody>
      </p:sp>
      <p:sp>
        <p:nvSpPr>
          <p:cNvPr id="4" name="页脚占位符 3"/>
          <p:cNvSpPr>
            <a:spLocks noGrp="1"/>
          </p:cNvSpPr>
          <p:nvPr>
            <p:ph type="ftr" sz="quarter" idx="11"/>
          </p:nvPr>
        </p:nvSpPr>
        <p:spPr>
          <a:xfrm>
            <a:off x="5943600" y="4857750"/>
            <a:ext cx="3048000" cy="228600"/>
          </a:xfrm>
        </p:spPr>
        <p:txBody>
          <a:bodyPr/>
          <a:lstStyle>
            <a:lvl1pPr>
              <a:defRPr/>
            </a:lvl1pPr>
          </a:lstStyle>
          <a:p>
            <a:endParaRPr lang="en-US" altLang="ko-KR"/>
          </a:p>
        </p:txBody>
      </p:sp>
      <p:sp>
        <p:nvSpPr>
          <p:cNvPr id="5" name="幻灯片编号占位符 4"/>
          <p:cNvSpPr>
            <a:spLocks noGrp="1"/>
          </p:cNvSpPr>
          <p:nvPr>
            <p:ph type="sldNum" sz="quarter" idx="12"/>
          </p:nvPr>
        </p:nvSpPr>
        <p:spPr>
          <a:xfrm>
            <a:off x="3276600" y="4857750"/>
            <a:ext cx="2133600" cy="228600"/>
          </a:xfrm>
        </p:spPr>
        <p:txBody>
          <a:bodyPr/>
          <a:lstStyle>
            <a:lvl1pPr>
              <a:defRPr/>
            </a:lvl1pPr>
          </a:lstStyle>
          <a:p>
            <a:fld id="{AC6E54E6-E3CB-D54E-92A2-4ACF14540B50}" type="slidenum">
              <a:rPr lang="ko-KR" altLang="en-US"/>
              <a:pPr/>
              <a:t>‹#›</a:t>
            </a:fld>
            <a:endParaRPr lang="en-US" altLang="ko-KR"/>
          </a:p>
        </p:txBody>
      </p:sp>
    </p:spTree>
    <p:extLst>
      <p:ext uri="{BB962C8B-B14F-4D97-AF65-F5344CB8AC3E}">
        <p14:creationId xmlns:p14="http://schemas.microsoft.com/office/powerpoint/2010/main" val="3717564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ko-KR"/>
          </a:p>
        </p:txBody>
      </p:sp>
      <p:sp>
        <p:nvSpPr>
          <p:cNvPr id="5" name="页脚占位符 4"/>
          <p:cNvSpPr>
            <a:spLocks noGrp="1"/>
          </p:cNvSpPr>
          <p:nvPr>
            <p:ph type="ftr" sz="quarter" idx="11"/>
          </p:nvPr>
        </p:nvSpPr>
        <p:spPr/>
        <p:txBody>
          <a:bodyPr/>
          <a:lstStyle>
            <a:lvl1pPr>
              <a:defRPr/>
            </a:lvl1pPr>
          </a:lstStyle>
          <a:p>
            <a:endParaRPr lang="en-US" altLang="ko-KR"/>
          </a:p>
        </p:txBody>
      </p:sp>
      <p:sp>
        <p:nvSpPr>
          <p:cNvPr id="6" name="幻灯片编号占位符 5"/>
          <p:cNvSpPr>
            <a:spLocks noGrp="1"/>
          </p:cNvSpPr>
          <p:nvPr>
            <p:ph type="sldNum" sz="quarter" idx="12"/>
          </p:nvPr>
        </p:nvSpPr>
        <p:spPr/>
        <p:txBody>
          <a:bodyPr/>
          <a:lstStyle>
            <a:lvl1pPr>
              <a:defRPr/>
            </a:lvl1pPr>
          </a:lstStyle>
          <a:p>
            <a:fld id="{427EBC96-981D-3240-9567-7AC4CEF34A91}" type="slidenum">
              <a:rPr lang="ko-KR" altLang="en-US"/>
              <a:pPr/>
              <a:t>‹#›</a:t>
            </a:fld>
            <a:endParaRPr lang="en-US" altLang="ko-KR"/>
          </a:p>
        </p:txBody>
      </p:sp>
    </p:spTree>
    <p:extLst>
      <p:ext uri="{BB962C8B-B14F-4D97-AF65-F5344CB8AC3E}">
        <p14:creationId xmlns:p14="http://schemas.microsoft.com/office/powerpoint/2010/main" val="117203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ko-KR"/>
          </a:p>
        </p:txBody>
      </p:sp>
      <p:sp>
        <p:nvSpPr>
          <p:cNvPr id="5" name="页脚占位符 4"/>
          <p:cNvSpPr>
            <a:spLocks noGrp="1"/>
          </p:cNvSpPr>
          <p:nvPr>
            <p:ph type="ftr" sz="quarter" idx="11"/>
          </p:nvPr>
        </p:nvSpPr>
        <p:spPr/>
        <p:txBody>
          <a:bodyPr/>
          <a:lstStyle>
            <a:lvl1pPr>
              <a:defRPr/>
            </a:lvl1pPr>
          </a:lstStyle>
          <a:p>
            <a:endParaRPr lang="en-US" altLang="ko-KR"/>
          </a:p>
        </p:txBody>
      </p:sp>
      <p:sp>
        <p:nvSpPr>
          <p:cNvPr id="6" name="幻灯片编号占位符 5"/>
          <p:cNvSpPr>
            <a:spLocks noGrp="1"/>
          </p:cNvSpPr>
          <p:nvPr>
            <p:ph type="sldNum" sz="quarter" idx="12"/>
          </p:nvPr>
        </p:nvSpPr>
        <p:spPr/>
        <p:txBody>
          <a:bodyPr/>
          <a:lstStyle>
            <a:lvl1pPr>
              <a:defRPr/>
            </a:lvl1pPr>
          </a:lstStyle>
          <a:p>
            <a:fld id="{F878D7AD-1932-344D-8499-D241BE921A4C}" type="slidenum">
              <a:rPr lang="ko-KR" altLang="en-US"/>
              <a:pPr/>
              <a:t>‹#›</a:t>
            </a:fld>
            <a:endParaRPr lang="en-US" altLang="ko-KR"/>
          </a:p>
        </p:txBody>
      </p:sp>
    </p:spTree>
    <p:extLst>
      <p:ext uri="{BB962C8B-B14F-4D97-AF65-F5344CB8AC3E}">
        <p14:creationId xmlns:p14="http://schemas.microsoft.com/office/powerpoint/2010/main" val="2800528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11188" y="789386"/>
            <a:ext cx="3960812" cy="395406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内容占位符 3"/>
          <p:cNvSpPr>
            <a:spLocks noGrp="1"/>
          </p:cNvSpPr>
          <p:nvPr>
            <p:ph sz="half" idx="2"/>
          </p:nvPr>
        </p:nvSpPr>
        <p:spPr>
          <a:xfrm>
            <a:off x="4724400" y="789386"/>
            <a:ext cx="3962400" cy="395406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ko-KR"/>
          </a:p>
        </p:txBody>
      </p:sp>
      <p:sp>
        <p:nvSpPr>
          <p:cNvPr id="6" name="页脚占位符 5"/>
          <p:cNvSpPr>
            <a:spLocks noGrp="1"/>
          </p:cNvSpPr>
          <p:nvPr>
            <p:ph type="ftr" sz="quarter" idx="11"/>
          </p:nvPr>
        </p:nvSpPr>
        <p:spPr/>
        <p:txBody>
          <a:bodyPr/>
          <a:lstStyle>
            <a:lvl1pPr>
              <a:defRPr/>
            </a:lvl1pPr>
          </a:lstStyle>
          <a:p>
            <a:endParaRPr lang="en-US" altLang="ko-KR"/>
          </a:p>
        </p:txBody>
      </p:sp>
      <p:sp>
        <p:nvSpPr>
          <p:cNvPr id="7" name="幻灯片编号占位符 6"/>
          <p:cNvSpPr>
            <a:spLocks noGrp="1"/>
          </p:cNvSpPr>
          <p:nvPr>
            <p:ph type="sldNum" sz="quarter" idx="12"/>
          </p:nvPr>
        </p:nvSpPr>
        <p:spPr/>
        <p:txBody>
          <a:bodyPr/>
          <a:lstStyle>
            <a:lvl1pPr>
              <a:defRPr/>
            </a:lvl1pPr>
          </a:lstStyle>
          <a:p>
            <a:fld id="{2E8B0CC5-C343-5F43-A0BF-1F17737A4978}" type="slidenum">
              <a:rPr lang="ko-KR" altLang="en-US"/>
              <a:pPr/>
              <a:t>‹#›</a:t>
            </a:fld>
            <a:endParaRPr lang="en-US" altLang="ko-KR"/>
          </a:p>
        </p:txBody>
      </p:sp>
    </p:spTree>
    <p:extLst>
      <p:ext uri="{BB962C8B-B14F-4D97-AF65-F5344CB8AC3E}">
        <p14:creationId xmlns:p14="http://schemas.microsoft.com/office/powerpoint/2010/main" val="494940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5" name="文本占位符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ko-KR"/>
          </a:p>
        </p:txBody>
      </p:sp>
      <p:sp>
        <p:nvSpPr>
          <p:cNvPr id="8" name="页脚占位符 7"/>
          <p:cNvSpPr>
            <a:spLocks noGrp="1"/>
          </p:cNvSpPr>
          <p:nvPr>
            <p:ph type="ftr" sz="quarter" idx="11"/>
          </p:nvPr>
        </p:nvSpPr>
        <p:spPr/>
        <p:txBody>
          <a:bodyPr/>
          <a:lstStyle>
            <a:lvl1pPr>
              <a:defRPr/>
            </a:lvl1pPr>
          </a:lstStyle>
          <a:p>
            <a:endParaRPr lang="en-US" altLang="ko-KR"/>
          </a:p>
        </p:txBody>
      </p:sp>
      <p:sp>
        <p:nvSpPr>
          <p:cNvPr id="9" name="幻灯片编号占位符 8"/>
          <p:cNvSpPr>
            <a:spLocks noGrp="1"/>
          </p:cNvSpPr>
          <p:nvPr>
            <p:ph type="sldNum" sz="quarter" idx="12"/>
          </p:nvPr>
        </p:nvSpPr>
        <p:spPr/>
        <p:txBody>
          <a:bodyPr/>
          <a:lstStyle>
            <a:lvl1pPr>
              <a:defRPr/>
            </a:lvl1pPr>
          </a:lstStyle>
          <a:p>
            <a:fld id="{73F35DB2-247F-D546-8801-50DA1897C6ED}" type="slidenum">
              <a:rPr lang="ko-KR" altLang="en-US"/>
              <a:pPr/>
              <a:t>‹#›</a:t>
            </a:fld>
            <a:endParaRPr lang="en-US" altLang="ko-KR"/>
          </a:p>
        </p:txBody>
      </p:sp>
    </p:spTree>
    <p:extLst>
      <p:ext uri="{BB962C8B-B14F-4D97-AF65-F5344CB8AC3E}">
        <p14:creationId xmlns:p14="http://schemas.microsoft.com/office/powerpoint/2010/main" val="1188421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en-US" altLang="ko-KR"/>
          </a:p>
        </p:txBody>
      </p:sp>
      <p:sp>
        <p:nvSpPr>
          <p:cNvPr id="4" name="页脚占位符 3"/>
          <p:cNvSpPr>
            <a:spLocks noGrp="1"/>
          </p:cNvSpPr>
          <p:nvPr>
            <p:ph type="ftr" sz="quarter" idx="11"/>
          </p:nvPr>
        </p:nvSpPr>
        <p:spPr/>
        <p:txBody>
          <a:bodyPr/>
          <a:lstStyle>
            <a:lvl1pPr>
              <a:defRPr/>
            </a:lvl1pPr>
          </a:lstStyle>
          <a:p>
            <a:endParaRPr lang="en-US" altLang="ko-KR"/>
          </a:p>
        </p:txBody>
      </p:sp>
      <p:sp>
        <p:nvSpPr>
          <p:cNvPr id="5" name="幻灯片编号占位符 4"/>
          <p:cNvSpPr>
            <a:spLocks noGrp="1"/>
          </p:cNvSpPr>
          <p:nvPr>
            <p:ph type="sldNum" sz="quarter" idx="12"/>
          </p:nvPr>
        </p:nvSpPr>
        <p:spPr/>
        <p:txBody>
          <a:bodyPr/>
          <a:lstStyle>
            <a:lvl1pPr>
              <a:defRPr/>
            </a:lvl1pPr>
          </a:lstStyle>
          <a:p>
            <a:fld id="{892FF89C-3EA4-E845-BE7B-78AC44D66DB3}" type="slidenum">
              <a:rPr lang="ko-KR" altLang="en-US"/>
              <a:pPr/>
              <a:t>‹#›</a:t>
            </a:fld>
            <a:endParaRPr lang="en-US" altLang="ko-KR"/>
          </a:p>
        </p:txBody>
      </p:sp>
    </p:spTree>
    <p:extLst>
      <p:ext uri="{BB962C8B-B14F-4D97-AF65-F5344CB8AC3E}">
        <p14:creationId xmlns:p14="http://schemas.microsoft.com/office/powerpoint/2010/main" val="1370235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ko-KR"/>
          </a:p>
        </p:txBody>
      </p:sp>
      <p:sp>
        <p:nvSpPr>
          <p:cNvPr id="3" name="页脚占位符 2"/>
          <p:cNvSpPr>
            <a:spLocks noGrp="1"/>
          </p:cNvSpPr>
          <p:nvPr>
            <p:ph type="ftr" sz="quarter" idx="11"/>
          </p:nvPr>
        </p:nvSpPr>
        <p:spPr/>
        <p:txBody>
          <a:bodyPr/>
          <a:lstStyle>
            <a:lvl1pPr>
              <a:defRPr/>
            </a:lvl1pPr>
          </a:lstStyle>
          <a:p>
            <a:endParaRPr lang="en-US" altLang="ko-KR"/>
          </a:p>
        </p:txBody>
      </p:sp>
      <p:sp>
        <p:nvSpPr>
          <p:cNvPr id="4" name="幻灯片编号占位符 3"/>
          <p:cNvSpPr>
            <a:spLocks noGrp="1"/>
          </p:cNvSpPr>
          <p:nvPr>
            <p:ph type="sldNum" sz="quarter" idx="12"/>
          </p:nvPr>
        </p:nvSpPr>
        <p:spPr/>
        <p:txBody>
          <a:bodyPr/>
          <a:lstStyle>
            <a:lvl1pPr>
              <a:defRPr/>
            </a:lvl1pPr>
          </a:lstStyle>
          <a:p>
            <a:fld id="{E251AB21-7341-634B-A052-E630B1E6F190}" type="slidenum">
              <a:rPr lang="ko-KR" altLang="en-US"/>
              <a:pPr/>
              <a:t>‹#›</a:t>
            </a:fld>
            <a:endParaRPr lang="en-US" altLang="ko-KR"/>
          </a:p>
        </p:txBody>
      </p:sp>
    </p:spTree>
    <p:extLst>
      <p:ext uri="{BB962C8B-B14F-4D97-AF65-F5344CB8AC3E}">
        <p14:creationId xmlns:p14="http://schemas.microsoft.com/office/powerpoint/2010/main" val="2664348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3"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文本占位符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ko-KR"/>
          </a:p>
        </p:txBody>
      </p:sp>
      <p:sp>
        <p:nvSpPr>
          <p:cNvPr id="6" name="页脚占位符 5"/>
          <p:cNvSpPr>
            <a:spLocks noGrp="1"/>
          </p:cNvSpPr>
          <p:nvPr>
            <p:ph type="ftr" sz="quarter" idx="11"/>
          </p:nvPr>
        </p:nvSpPr>
        <p:spPr/>
        <p:txBody>
          <a:bodyPr/>
          <a:lstStyle>
            <a:lvl1pPr>
              <a:defRPr/>
            </a:lvl1pPr>
          </a:lstStyle>
          <a:p>
            <a:endParaRPr lang="en-US" altLang="ko-KR"/>
          </a:p>
        </p:txBody>
      </p:sp>
      <p:sp>
        <p:nvSpPr>
          <p:cNvPr id="7" name="幻灯片编号占位符 6"/>
          <p:cNvSpPr>
            <a:spLocks noGrp="1"/>
          </p:cNvSpPr>
          <p:nvPr>
            <p:ph type="sldNum" sz="quarter" idx="12"/>
          </p:nvPr>
        </p:nvSpPr>
        <p:spPr/>
        <p:txBody>
          <a:bodyPr/>
          <a:lstStyle>
            <a:lvl1pPr>
              <a:defRPr/>
            </a:lvl1pPr>
          </a:lstStyle>
          <a:p>
            <a:fld id="{18CED543-A068-8A42-B7AE-81A2D4FDC028}" type="slidenum">
              <a:rPr lang="ko-KR" altLang="en-US"/>
              <a:pPr/>
              <a:t>‹#›</a:t>
            </a:fld>
            <a:endParaRPr lang="en-US" altLang="ko-KR"/>
          </a:p>
        </p:txBody>
      </p:sp>
    </p:spTree>
    <p:extLst>
      <p:ext uri="{BB962C8B-B14F-4D97-AF65-F5344CB8AC3E}">
        <p14:creationId xmlns:p14="http://schemas.microsoft.com/office/powerpoint/2010/main" val="97253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1"/>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ko-KR"/>
          </a:p>
        </p:txBody>
      </p:sp>
      <p:sp>
        <p:nvSpPr>
          <p:cNvPr id="6" name="页脚占位符 5"/>
          <p:cNvSpPr>
            <a:spLocks noGrp="1"/>
          </p:cNvSpPr>
          <p:nvPr>
            <p:ph type="ftr" sz="quarter" idx="11"/>
          </p:nvPr>
        </p:nvSpPr>
        <p:spPr/>
        <p:txBody>
          <a:bodyPr/>
          <a:lstStyle>
            <a:lvl1pPr>
              <a:defRPr/>
            </a:lvl1pPr>
          </a:lstStyle>
          <a:p>
            <a:endParaRPr lang="en-US" altLang="ko-KR"/>
          </a:p>
        </p:txBody>
      </p:sp>
      <p:sp>
        <p:nvSpPr>
          <p:cNvPr id="7" name="幻灯片编号占位符 6"/>
          <p:cNvSpPr>
            <a:spLocks noGrp="1"/>
          </p:cNvSpPr>
          <p:nvPr>
            <p:ph type="sldNum" sz="quarter" idx="12"/>
          </p:nvPr>
        </p:nvSpPr>
        <p:spPr/>
        <p:txBody>
          <a:bodyPr/>
          <a:lstStyle>
            <a:lvl1pPr>
              <a:defRPr/>
            </a:lvl1pPr>
          </a:lstStyle>
          <a:p>
            <a:fld id="{86730B04-EA44-004B-811C-923BBCC07426}" type="slidenum">
              <a:rPr lang="ko-KR" altLang="en-US"/>
              <a:pPr/>
              <a:t>‹#›</a:t>
            </a:fld>
            <a:endParaRPr lang="en-US" altLang="ko-KR"/>
          </a:p>
        </p:txBody>
      </p:sp>
    </p:spTree>
    <p:extLst>
      <p:ext uri="{BB962C8B-B14F-4D97-AF65-F5344CB8AC3E}">
        <p14:creationId xmlns:p14="http://schemas.microsoft.com/office/powerpoint/2010/main" val="180301060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1"/>
        </a:solidFill>
        <a:effectLst/>
      </p:bgPr>
    </p:bg>
    <p:spTree>
      <p:nvGrpSpPr>
        <p:cNvPr id="1" name=""/>
        <p:cNvGrpSpPr/>
        <p:nvPr/>
      </p:nvGrpSpPr>
      <p:grpSpPr>
        <a:xfrm>
          <a:off x="0" y="0"/>
          <a:ext cx="0" cy="0"/>
          <a:chOff x="0" y="0"/>
          <a:chExt cx="0" cy="0"/>
        </a:xfrm>
      </p:grpSpPr>
      <p:sp>
        <p:nvSpPr>
          <p:cNvPr id="12324" name="Rectangle 36"/>
          <p:cNvSpPr>
            <a:spLocks noChangeArrowheads="1"/>
          </p:cNvSpPr>
          <p:nvPr/>
        </p:nvSpPr>
        <p:spPr bwMode="ltGray">
          <a:xfrm>
            <a:off x="8859838" y="0"/>
            <a:ext cx="284162" cy="5143500"/>
          </a:xfrm>
          <a:prstGeom prst="rect">
            <a:avLst/>
          </a:prstGeom>
          <a:gradFill rotWithShape="1">
            <a:gsLst>
              <a:gs pos="0">
                <a:schemeClr val="accent1"/>
              </a:gs>
              <a:gs pos="100000">
                <a:schemeClr val="accent1">
                  <a:gamma/>
                  <a:tint val="0"/>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en-US"/>
          </a:p>
        </p:txBody>
      </p:sp>
      <p:sp>
        <p:nvSpPr>
          <p:cNvPr id="12310" name="Rectangle 22"/>
          <p:cNvSpPr>
            <a:spLocks noGrp="1" noChangeArrowheads="1"/>
          </p:cNvSpPr>
          <p:nvPr>
            <p:ph type="body" idx="1"/>
          </p:nvPr>
        </p:nvSpPr>
        <p:spPr bwMode="auto">
          <a:xfrm>
            <a:off x="611188" y="789386"/>
            <a:ext cx="8075612" cy="395406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ko-KR" altLang="en-US" dirty="0"/>
              <a:t>单击此处编辑母版文本样式</a:t>
            </a:r>
          </a:p>
          <a:p>
            <a:pPr lvl="1"/>
            <a:r>
              <a:rPr lang="ko-KR" altLang="en-US" dirty="0"/>
              <a:t>第二级</a:t>
            </a:r>
          </a:p>
          <a:p>
            <a:pPr lvl="2"/>
            <a:r>
              <a:rPr lang="ko-KR" altLang="en-US" dirty="0"/>
              <a:t>第三级</a:t>
            </a:r>
          </a:p>
          <a:p>
            <a:pPr lvl="3"/>
            <a:r>
              <a:rPr lang="ko-KR" altLang="en-US" dirty="0"/>
              <a:t>第四级</a:t>
            </a:r>
          </a:p>
          <a:p>
            <a:pPr lvl="4"/>
            <a:r>
              <a:rPr lang="ko-KR" altLang="en-US" dirty="0"/>
              <a:t>第五级</a:t>
            </a:r>
          </a:p>
        </p:txBody>
      </p:sp>
      <p:sp>
        <p:nvSpPr>
          <p:cNvPr id="12311" name="Rectangle 23"/>
          <p:cNvSpPr>
            <a:spLocks noGrp="1" noChangeArrowheads="1"/>
          </p:cNvSpPr>
          <p:nvPr>
            <p:ph type="dt" sz="half" idx="2"/>
          </p:nvPr>
        </p:nvSpPr>
        <p:spPr bwMode="auto">
          <a:xfrm>
            <a:off x="228603" y="4857750"/>
            <a:ext cx="261302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eaLnBrk="1" hangingPunct="1">
              <a:defRPr sz="1200">
                <a:effectLst>
                  <a:outerShdw blurRad="38100" dist="38100" dir="2700000" algn="tl">
                    <a:srgbClr val="DDDDDD"/>
                  </a:outerShdw>
                </a:effectLst>
                <a:latin typeface="+mn-lt"/>
                <a:ea typeface="Gulim" charset="0"/>
                <a:cs typeface="Gulim" charset="0"/>
              </a:defRPr>
            </a:lvl1pPr>
          </a:lstStyle>
          <a:p>
            <a:endParaRPr lang="en-US" altLang="ko-KR"/>
          </a:p>
        </p:txBody>
      </p:sp>
      <p:sp>
        <p:nvSpPr>
          <p:cNvPr id="12312" name="Rectangle 24"/>
          <p:cNvSpPr>
            <a:spLocks noGrp="1" noChangeArrowheads="1"/>
          </p:cNvSpPr>
          <p:nvPr>
            <p:ph type="ftr" sz="quarter" idx="3"/>
          </p:nvPr>
        </p:nvSpPr>
        <p:spPr bwMode="auto">
          <a:xfrm>
            <a:off x="5943600" y="4857750"/>
            <a:ext cx="3048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eaLnBrk="1" hangingPunct="1">
              <a:defRPr sz="1200">
                <a:effectLst>
                  <a:outerShdw blurRad="38100" dist="38100" dir="2700000" algn="tl">
                    <a:srgbClr val="DDDDDD"/>
                  </a:outerShdw>
                </a:effectLst>
                <a:latin typeface="+mn-lt"/>
                <a:ea typeface="Gulim" charset="0"/>
                <a:cs typeface="Gulim" charset="0"/>
              </a:defRPr>
            </a:lvl1pPr>
          </a:lstStyle>
          <a:p>
            <a:endParaRPr lang="en-US" altLang="ko-KR"/>
          </a:p>
        </p:txBody>
      </p:sp>
      <p:sp>
        <p:nvSpPr>
          <p:cNvPr id="12313" name="Rectangle 25"/>
          <p:cNvSpPr>
            <a:spLocks noGrp="1" noChangeArrowheads="1"/>
          </p:cNvSpPr>
          <p:nvPr>
            <p:ph type="sldNum" sz="quarter" idx="4"/>
          </p:nvPr>
        </p:nvSpPr>
        <p:spPr bwMode="auto">
          <a:xfrm>
            <a:off x="3276600" y="4857750"/>
            <a:ext cx="2133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eaLnBrk="1" hangingPunct="1">
              <a:defRPr sz="1200">
                <a:effectLst>
                  <a:outerShdw blurRad="38100" dist="38100" dir="2700000" algn="tl">
                    <a:srgbClr val="DDDDDD"/>
                  </a:outerShdw>
                </a:effectLst>
                <a:latin typeface="+mn-lt"/>
                <a:ea typeface="Gulim" charset="0"/>
                <a:cs typeface="Gulim" charset="0"/>
              </a:defRPr>
            </a:lvl1pPr>
          </a:lstStyle>
          <a:p>
            <a:fld id="{5BBF764C-A169-9B43-9073-4B952EE06EF1}" type="slidenum">
              <a:rPr lang="ko-KR" altLang="en-US"/>
              <a:pPr/>
              <a:t>‹#›</a:t>
            </a:fld>
            <a:endParaRPr lang="en-US" altLang="ko-KR"/>
          </a:p>
        </p:txBody>
      </p:sp>
      <p:sp>
        <p:nvSpPr>
          <p:cNvPr id="12321" name="Line 33"/>
          <p:cNvSpPr>
            <a:spLocks noChangeShapeType="1"/>
          </p:cNvSpPr>
          <p:nvPr/>
        </p:nvSpPr>
        <p:spPr bwMode="auto">
          <a:xfrm>
            <a:off x="304800" y="4881563"/>
            <a:ext cx="8610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zh-CN" altLang="en-US"/>
          </a:p>
        </p:txBody>
      </p:sp>
      <p:sp>
        <p:nvSpPr>
          <p:cNvPr id="12326" name="AutoShape 38"/>
          <p:cNvSpPr>
            <a:spLocks noChangeArrowheads="1"/>
          </p:cNvSpPr>
          <p:nvPr/>
        </p:nvSpPr>
        <p:spPr bwMode="ltGray">
          <a:xfrm>
            <a:off x="8461375" y="-4762"/>
            <a:ext cx="539750" cy="626269"/>
          </a:xfrm>
          <a:prstGeom prst="homePlate">
            <a:avLst>
              <a:gd name="adj" fmla="val 25000"/>
            </a:avLst>
          </a:prstGeom>
          <a:gradFill rotWithShape="1">
            <a:gsLst>
              <a:gs pos="0">
                <a:schemeClr val="tx1">
                  <a:gamma/>
                  <a:shade val="46275"/>
                  <a:invGamma/>
                </a:schemeClr>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en-US"/>
          </a:p>
        </p:txBody>
      </p:sp>
      <p:sp>
        <p:nvSpPr>
          <p:cNvPr id="12328" name="AutoShape 40"/>
          <p:cNvSpPr>
            <a:spLocks noChangeArrowheads="1"/>
          </p:cNvSpPr>
          <p:nvPr/>
        </p:nvSpPr>
        <p:spPr bwMode="ltGray">
          <a:xfrm>
            <a:off x="8101016" y="1"/>
            <a:ext cx="574675" cy="626269"/>
          </a:xfrm>
          <a:prstGeom prst="homePlate">
            <a:avLst>
              <a:gd name="adj" fmla="val 25000"/>
            </a:avLst>
          </a:prstGeom>
          <a:gradFill rotWithShape="1">
            <a:gsLst>
              <a:gs pos="0">
                <a:schemeClr val="hlink">
                  <a:gamma/>
                  <a:shade val="46275"/>
                  <a:invGamma/>
                </a:schemeClr>
              </a:gs>
              <a:gs pos="100000">
                <a:schemeClr val="hlink"/>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ko-KR" altLang="en-US">
              <a:ea typeface="Gulim" charset="0"/>
              <a:cs typeface="Gulim" charset="0"/>
            </a:endParaRPr>
          </a:p>
        </p:txBody>
      </p:sp>
      <p:sp>
        <p:nvSpPr>
          <p:cNvPr id="12323" name="Rectangle 35"/>
          <p:cNvSpPr>
            <a:spLocks noChangeArrowheads="1"/>
          </p:cNvSpPr>
          <p:nvPr/>
        </p:nvSpPr>
        <p:spPr bwMode="ltGray">
          <a:xfrm>
            <a:off x="107950" y="0"/>
            <a:ext cx="7951788" cy="635794"/>
          </a:xfrm>
          <a:prstGeom prst="rect">
            <a:avLst/>
          </a:prstGeom>
          <a:gradFill rotWithShape="1">
            <a:gsLst>
              <a:gs pos="0">
                <a:schemeClr val="accent2">
                  <a:gamma/>
                  <a:tint val="0"/>
                  <a:invGamma/>
                </a:schemeClr>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en-US"/>
          </a:p>
        </p:txBody>
      </p:sp>
      <p:sp>
        <p:nvSpPr>
          <p:cNvPr id="12329" name="AutoShape 41"/>
          <p:cNvSpPr>
            <a:spLocks noChangeArrowheads="1"/>
          </p:cNvSpPr>
          <p:nvPr/>
        </p:nvSpPr>
        <p:spPr bwMode="ltGray">
          <a:xfrm>
            <a:off x="7888291" y="1"/>
            <a:ext cx="427037" cy="626269"/>
          </a:xfrm>
          <a:prstGeom prst="homePlate">
            <a:avLst>
              <a:gd name="adj" fmla="val 25000"/>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CN" altLang="en-US"/>
          </a:p>
        </p:txBody>
      </p:sp>
      <p:sp>
        <p:nvSpPr>
          <p:cNvPr id="12309" name="Rectangle 21"/>
          <p:cNvSpPr>
            <a:spLocks noGrp="1" noChangeArrowheads="1"/>
          </p:cNvSpPr>
          <p:nvPr>
            <p:ph type="title"/>
          </p:nvPr>
        </p:nvSpPr>
        <p:spPr bwMode="black">
          <a:xfrm>
            <a:off x="611188" y="86916"/>
            <a:ext cx="7632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ko-KR" altLang="en-US"/>
              <a:t>单击此处编辑母版标题样式</a:t>
            </a:r>
          </a:p>
        </p:txBody>
      </p:sp>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 id="2147483671" r:id="rId15"/>
  </p:sldLayoutIdLst>
  <p:timing>
    <p:tnLst>
      <p:par>
        <p:cTn xmlns:p14="http://schemas.microsoft.com/office/powerpoint/2010/main" id="1" dur="indefinite" restart="never" nodeType="tmRoot"/>
      </p:par>
    </p:tnLst>
  </p:timing>
  <p:hf sldNum="0" hdr="0" ftr="0" dt="0"/>
  <p:txStyles>
    <p:titleStyle>
      <a:lvl1pPr algn="ctr" rtl="0" fontAlgn="base">
        <a:spcBef>
          <a:spcPct val="0"/>
        </a:spcBef>
        <a:spcAft>
          <a:spcPct val="0"/>
        </a:spcAft>
        <a:defRPr sz="3200" b="1">
          <a:solidFill>
            <a:schemeClr val="tx1"/>
          </a:solidFill>
          <a:latin typeface="+mj-lt"/>
          <a:ea typeface="+mj-ea"/>
          <a:cs typeface="+mj-cs"/>
        </a:defRPr>
      </a:lvl1pPr>
      <a:lvl2pPr algn="ctr" rtl="0" fontAlgn="base">
        <a:spcBef>
          <a:spcPct val="0"/>
        </a:spcBef>
        <a:spcAft>
          <a:spcPct val="0"/>
        </a:spcAft>
        <a:defRPr sz="3200" b="1">
          <a:solidFill>
            <a:schemeClr val="tx1"/>
          </a:solidFill>
          <a:latin typeface="Verdana" charset="0"/>
          <a:ea typeface="宋体" charset="0"/>
        </a:defRPr>
      </a:lvl2pPr>
      <a:lvl3pPr algn="ctr" rtl="0" fontAlgn="base">
        <a:spcBef>
          <a:spcPct val="0"/>
        </a:spcBef>
        <a:spcAft>
          <a:spcPct val="0"/>
        </a:spcAft>
        <a:defRPr sz="3200" b="1">
          <a:solidFill>
            <a:schemeClr val="tx1"/>
          </a:solidFill>
          <a:latin typeface="Verdana" charset="0"/>
          <a:ea typeface="宋体" charset="0"/>
        </a:defRPr>
      </a:lvl3pPr>
      <a:lvl4pPr algn="ctr" rtl="0" fontAlgn="base">
        <a:spcBef>
          <a:spcPct val="0"/>
        </a:spcBef>
        <a:spcAft>
          <a:spcPct val="0"/>
        </a:spcAft>
        <a:defRPr sz="3200" b="1">
          <a:solidFill>
            <a:schemeClr val="tx1"/>
          </a:solidFill>
          <a:latin typeface="Verdana" charset="0"/>
          <a:ea typeface="宋体" charset="0"/>
        </a:defRPr>
      </a:lvl4pPr>
      <a:lvl5pPr algn="ctr" rtl="0" fontAlgn="base">
        <a:spcBef>
          <a:spcPct val="0"/>
        </a:spcBef>
        <a:spcAft>
          <a:spcPct val="0"/>
        </a:spcAft>
        <a:defRPr sz="3200" b="1">
          <a:solidFill>
            <a:schemeClr val="tx1"/>
          </a:solidFill>
          <a:latin typeface="Verdana" charset="0"/>
          <a:ea typeface="宋体" charset="0"/>
        </a:defRPr>
      </a:lvl5pPr>
      <a:lvl6pPr marL="457200" algn="ctr" rtl="0" fontAlgn="base">
        <a:spcBef>
          <a:spcPct val="0"/>
        </a:spcBef>
        <a:spcAft>
          <a:spcPct val="0"/>
        </a:spcAft>
        <a:defRPr sz="3200" b="1">
          <a:solidFill>
            <a:schemeClr val="tx1"/>
          </a:solidFill>
          <a:latin typeface="Verdana" charset="0"/>
          <a:ea typeface="宋体" charset="0"/>
        </a:defRPr>
      </a:lvl6pPr>
      <a:lvl7pPr marL="914400" algn="ctr" rtl="0" fontAlgn="base">
        <a:spcBef>
          <a:spcPct val="0"/>
        </a:spcBef>
        <a:spcAft>
          <a:spcPct val="0"/>
        </a:spcAft>
        <a:defRPr sz="3200" b="1">
          <a:solidFill>
            <a:schemeClr val="tx1"/>
          </a:solidFill>
          <a:latin typeface="Verdana" charset="0"/>
          <a:ea typeface="宋体" charset="0"/>
        </a:defRPr>
      </a:lvl7pPr>
      <a:lvl8pPr marL="1371600" algn="ctr" rtl="0" fontAlgn="base">
        <a:spcBef>
          <a:spcPct val="0"/>
        </a:spcBef>
        <a:spcAft>
          <a:spcPct val="0"/>
        </a:spcAft>
        <a:defRPr sz="3200" b="1">
          <a:solidFill>
            <a:schemeClr val="tx1"/>
          </a:solidFill>
          <a:latin typeface="Verdana" charset="0"/>
          <a:ea typeface="宋体" charset="0"/>
        </a:defRPr>
      </a:lvl8pPr>
      <a:lvl9pPr marL="1828800" algn="ctr" rtl="0" fontAlgn="base">
        <a:spcBef>
          <a:spcPct val="0"/>
        </a:spcBef>
        <a:spcAft>
          <a:spcPct val="0"/>
        </a:spcAft>
        <a:defRPr sz="3200" b="1">
          <a:solidFill>
            <a:schemeClr val="tx1"/>
          </a:solidFill>
          <a:latin typeface="Verdana" charset="0"/>
          <a:ea typeface="宋体" charset="0"/>
        </a:defRPr>
      </a:lvl9pPr>
    </p:titleStyle>
    <p:bodyStyle>
      <a:lvl1pPr marL="342900" indent="-342900" algn="l" rtl="0" fontAlgn="base">
        <a:spcBef>
          <a:spcPct val="20000"/>
        </a:spcBef>
        <a:spcAft>
          <a:spcPct val="0"/>
        </a:spcAft>
        <a:buClr>
          <a:schemeClr val="accent2"/>
        </a:buClr>
        <a:buFont typeface="Wingdings" charset="0"/>
        <a:buChar char="u"/>
        <a:defRPr sz="2400" b="1">
          <a:solidFill>
            <a:schemeClr val="tx1"/>
          </a:solidFill>
          <a:latin typeface="+mn-lt"/>
          <a:ea typeface="+mn-ea"/>
          <a:cs typeface="+mn-cs"/>
        </a:defRPr>
      </a:lvl1pPr>
      <a:lvl2pPr marL="742950" indent="-285750" algn="l" rtl="0" fontAlgn="base">
        <a:spcBef>
          <a:spcPct val="20000"/>
        </a:spcBef>
        <a:spcAft>
          <a:spcPct val="0"/>
        </a:spcAft>
        <a:buClr>
          <a:schemeClr val="tx2"/>
        </a:buClr>
        <a:buSzPct val="60000"/>
        <a:buFont typeface="Wingdings" charset="0"/>
        <a:buChar char="n"/>
        <a:defRPr sz="2400">
          <a:solidFill>
            <a:schemeClr val="tx1"/>
          </a:solidFill>
          <a:latin typeface="+mn-lt"/>
          <a:ea typeface="+mn-ea"/>
        </a:defRPr>
      </a:lvl2pPr>
      <a:lvl3pPr marL="1143000" indent="-228600" algn="l" rtl="0" fontAlgn="base">
        <a:spcBef>
          <a:spcPct val="20000"/>
        </a:spcBef>
        <a:spcAft>
          <a:spcPct val="0"/>
        </a:spcAft>
        <a:buClr>
          <a:schemeClr val="folHlink"/>
        </a:buClr>
        <a:buSzPct val="60000"/>
        <a:buFont typeface="Wingdings" charset="0"/>
        <a:buChar char="n"/>
        <a:defRPr sz="2400">
          <a:solidFill>
            <a:schemeClr val="tx1"/>
          </a:solidFill>
          <a:latin typeface="+mn-lt"/>
          <a:ea typeface="+mn-ea"/>
        </a:defRPr>
      </a:lvl3pPr>
      <a:lvl4pPr marL="1600200" indent="-228600" algn="l" rtl="0" fontAlgn="base">
        <a:spcBef>
          <a:spcPct val="20000"/>
        </a:spcBef>
        <a:spcAft>
          <a:spcPct val="0"/>
        </a:spcAft>
        <a:buClr>
          <a:schemeClr val="tx1"/>
        </a:buClr>
        <a:buSzPct val="60000"/>
        <a:buFont typeface="Wingdings" charset="0"/>
        <a:buChar char="n"/>
        <a:defRPr sz="2400">
          <a:solidFill>
            <a:schemeClr val="tx1"/>
          </a:solidFill>
          <a:latin typeface="+mn-lt"/>
          <a:ea typeface="+mn-ea"/>
        </a:defRPr>
      </a:lvl4pPr>
      <a:lvl5pPr marL="2057400" indent="-228600" algn="l" rtl="0" fontAlgn="base">
        <a:spcBef>
          <a:spcPct val="20000"/>
        </a:spcBef>
        <a:spcAft>
          <a:spcPct val="0"/>
        </a:spcAft>
        <a:buClr>
          <a:schemeClr val="hlink"/>
        </a:buClr>
        <a:buSzPct val="60000"/>
        <a:buFont typeface="Wingdings" charset="0"/>
        <a:buChar char="n"/>
        <a:defRPr sz="2400">
          <a:solidFill>
            <a:schemeClr val="tx1"/>
          </a:solidFill>
          <a:latin typeface="+mn-lt"/>
          <a:ea typeface="+mn-ea"/>
        </a:defRPr>
      </a:lvl5pPr>
      <a:lvl6pPr marL="2514600" indent="-228600" algn="l" rtl="0" fontAlgn="base">
        <a:spcBef>
          <a:spcPct val="20000"/>
        </a:spcBef>
        <a:spcAft>
          <a:spcPct val="0"/>
        </a:spcAft>
        <a:buClr>
          <a:schemeClr val="hlink"/>
        </a:buClr>
        <a:buSzPct val="60000"/>
        <a:buFont typeface="Wingdings" charset="0"/>
        <a:buChar char="n"/>
        <a:defRPr sz="2000">
          <a:solidFill>
            <a:schemeClr val="tx2"/>
          </a:solidFill>
          <a:latin typeface="+mn-lt"/>
          <a:ea typeface="+mn-ea"/>
        </a:defRPr>
      </a:lvl6pPr>
      <a:lvl7pPr marL="2971800" indent="-228600" algn="l" rtl="0" fontAlgn="base">
        <a:spcBef>
          <a:spcPct val="20000"/>
        </a:spcBef>
        <a:spcAft>
          <a:spcPct val="0"/>
        </a:spcAft>
        <a:buClr>
          <a:schemeClr val="hlink"/>
        </a:buClr>
        <a:buSzPct val="60000"/>
        <a:buFont typeface="Wingdings" charset="0"/>
        <a:buChar char="n"/>
        <a:defRPr sz="2000">
          <a:solidFill>
            <a:schemeClr val="tx2"/>
          </a:solidFill>
          <a:latin typeface="+mn-lt"/>
          <a:ea typeface="+mn-ea"/>
        </a:defRPr>
      </a:lvl7pPr>
      <a:lvl8pPr marL="3429000" indent="-228600" algn="l" rtl="0" fontAlgn="base">
        <a:spcBef>
          <a:spcPct val="20000"/>
        </a:spcBef>
        <a:spcAft>
          <a:spcPct val="0"/>
        </a:spcAft>
        <a:buClr>
          <a:schemeClr val="hlink"/>
        </a:buClr>
        <a:buSzPct val="60000"/>
        <a:buFont typeface="Wingdings" charset="0"/>
        <a:buChar char="n"/>
        <a:defRPr sz="2000">
          <a:solidFill>
            <a:schemeClr val="tx2"/>
          </a:solidFill>
          <a:latin typeface="+mn-lt"/>
          <a:ea typeface="+mn-ea"/>
        </a:defRPr>
      </a:lvl8pPr>
      <a:lvl9pPr marL="3886200" indent="-228600" algn="l" rtl="0" fontAlgn="base">
        <a:spcBef>
          <a:spcPct val="20000"/>
        </a:spcBef>
        <a:spcAft>
          <a:spcPct val="0"/>
        </a:spcAft>
        <a:buClr>
          <a:schemeClr val="hlink"/>
        </a:buClr>
        <a:buSzPct val="60000"/>
        <a:buFont typeface="Wingdings" charset="0"/>
        <a:buChar char="n"/>
        <a:defRPr sz="2000">
          <a:solidFill>
            <a:schemeClr val="tx2"/>
          </a:solidFill>
          <a:latin typeface="+mn-lt"/>
          <a:ea typeface="+mn-ea"/>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tags" Target="../tags/tag25.xml"/><Relationship Id="rId4" Type="http://schemas.openxmlformats.org/officeDocument/2006/relationships/slideLayout" Target="../slideLayouts/slideLayout7.xml"/><Relationship Id="rId5" Type="http://schemas.openxmlformats.org/officeDocument/2006/relationships/slide" Target="slide3.xml"/><Relationship Id="rId1" Type="http://schemas.openxmlformats.org/officeDocument/2006/relationships/tags" Target="../tags/tag23.xml"/><Relationship Id="rId2" Type="http://schemas.openxmlformats.org/officeDocument/2006/relationships/tags" Target="../tags/tag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1" Type="http://schemas.openxmlformats.org/officeDocument/2006/relationships/tags" Target="../tags/tag12.xml"/><Relationship Id="rId12" Type="http://schemas.openxmlformats.org/officeDocument/2006/relationships/tags" Target="../tags/tag13.xml"/><Relationship Id="rId13" Type="http://schemas.openxmlformats.org/officeDocument/2006/relationships/tags" Target="../tags/tag14.xml"/><Relationship Id="rId14" Type="http://schemas.openxmlformats.org/officeDocument/2006/relationships/tags" Target="../tags/tag15.xml"/><Relationship Id="rId15" Type="http://schemas.openxmlformats.org/officeDocument/2006/relationships/tags" Target="../tags/tag16.xml"/><Relationship Id="rId16" Type="http://schemas.openxmlformats.org/officeDocument/2006/relationships/slideLayout" Target="../slideLayouts/slideLayout7.xml"/><Relationship Id="rId17" Type="http://schemas.openxmlformats.org/officeDocument/2006/relationships/slide" Target="slide3.xml"/><Relationship Id="rId18" Type="http://schemas.openxmlformats.org/officeDocument/2006/relationships/slide" Target="slide8.xml"/><Relationship Id="rId1" Type="http://schemas.openxmlformats.org/officeDocument/2006/relationships/tags" Target="../tags/tag2.xml"/><Relationship Id="rId2" Type="http://schemas.openxmlformats.org/officeDocument/2006/relationships/tags" Target="../tags/tag3.xml"/><Relationship Id="rId3" Type="http://schemas.openxmlformats.org/officeDocument/2006/relationships/tags" Target="../tags/tag4.xml"/><Relationship Id="rId4" Type="http://schemas.openxmlformats.org/officeDocument/2006/relationships/tags" Target="../tags/tag5.xml"/><Relationship Id="rId5" Type="http://schemas.openxmlformats.org/officeDocument/2006/relationships/tags" Target="../tags/tag6.xml"/><Relationship Id="rId6" Type="http://schemas.openxmlformats.org/officeDocument/2006/relationships/tags" Target="../tags/tag7.xml"/><Relationship Id="rId7" Type="http://schemas.openxmlformats.org/officeDocument/2006/relationships/tags" Target="../tags/tag8.xml"/><Relationship Id="rId8" Type="http://schemas.openxmlformats.org/officeDocument/2006/relationships/tags" Target="../tags/tag9.xml"/><Relationship Id="rId9" Type="http://schemas.openxmlformats.org/officeDocument/2006/relationships/tags" Target="../tags/tag10.xml"/><Relationship Id="rId10" Type="http://schemas.openxmlformats.org/officeDocument/2006/relationships/tags" Target="../tags/tag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tags" Target="../tags/tag28.xml"/><Relationship Id="rId4" Type="http://schemas.openxmlformats.org/officeDocument/2006/relationships/slideLayout" Target="../slideLayouts/slideLayout7.xml"/><Relationship Id="rId5" Type="http://schemas.openxmlformats.org/officeDocument/2006/relationships/slide" Target="slide3.xml"/><Relationship Id="rId1" Type="http://schemas.openxmlformats.org/officeDocument/2006/relationships/tags" Target="../tags/tag26.xml"/><Relationship Id="rId2" Type="http://schemas.openxmlformats.org/officeDocument/2006/relationships/tags" Target="../tags/tag2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19.xml"/><Relationship Id="rId4" Type="http://schemas.openxmlformats.org/officeDocument/2006/relationships/slideLayout" Target="../slideLayouts/slideLayout7.xml"/><Relationship Id="rId5" Type="http://schemas.openxmlformats.org/officeDocument/2006/relationships/slide" Target="slide3.xml"/><Relationship Id="rId1" Type="http://schemas.openxmlformats.org/officeDocument/2006/relationships/tags" Target="../tags/tag17.xml"/><Relationship Id="rId2" Type="http://schemas.openxmlformats.org/officeDocument/2006/relationships/tags" Target="../tags/tag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31.xml"/><Relationship Id="rId4" Type="http://schemas.openxmlformats.org/officeDocument/2006/relationships/slideLayout" Target="../slideLayouts/slideLayout7.xml"/><Relationship Id="rId5" Type="http://schemas.openxmlformats.org/officeDocument/2006/relationships/slide" Target="slide3.xml"/><Relationship Id="rId1" Type="http://schemas.openxmlformats.org/officeDocument/2006/relationships/tags" Target="../tags/tag29.xml"/><Relationship Id="rId2" Type="http://schemas.openxmlformats.org/officeDocument/2006/relationships/tags" Target="../tags/tag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34.xml"/><Relationship Id="rId4" Type="http://schemas.openxmlformats.org/officeDocument/2006/relationships/slideLayout" Target="../slideLayouts/slideLayout7.xml"/><Relationship Id="rId5" Type="http://schemas.openxmlformats.org/officeDocument/2006/relationships/slide" Target="slide3.xml"/><Relationship Id="rId1" Type="http://schemas.openxmlformats.org/officeDocument/2006/relationships/tags" Target="../tags/tag32.xml"/><Relationship Id="rId2" Type="http://schemas.openxmlformats.org/officeDocument/2006/relationships/tags" Target="../tags/tag3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 Id="rId3" Type="http://schemas.openxmlformats.org/officeDocument/2006/relationships/image" Target="../media/image3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 Id="rId3" Type="http://schemas.openxmlformats.org/officeDocument/2006/relationships/image" Target="../media/image35.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8.xml.rels><?xml version="1.0" encoding="UTF-8" standalone="yes"?>
<Relationships xmlns="http://schemas.openxmlformats.org/package/2006/relationships"><Relationship Id="rId3" Type="http://schemas.openxmlformats.org/officeDocument/2006/relationships/tags" Target="../tags/tag22.xml"/><Relationship Id="rId4" Type="http://schemas.openxmlformats.org/officeDocument/2006/relationships/slideLayout" Target="../slideLayouts/slideLayout7.xml"/><Relationship Id="rId5" Type="http://schemas.openxmlformats.org/officeDocument/2006/relationships/slide" Target="slide3.xml"/><Relationship Id="rId1" Type="http://schemas.openxmlformats.org/officeDocument/2006/relationships/tags" Target="../tags/tag20.xml"/><Relationship Id="rId2" Type="http://schemas.openxmlformats.org/officeDocument/2006/relationships/tags" Target="../tags/tag2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jp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0"/>
            <a:ext cx="9144000" cy="5143500"/>
          </a:xfrm>
          <a:prstGeom prst="rect">
            <a:avLst/>
          </a:prstGeom>
        </p:spPr>
      </p:pic>
      <p:sp>
        <p:nvSpPr>
          <p:cNvPr id="2" name="矩形 1"/>
          <p:cNvSpPr/>
          <p:nvPr/>
        </p:nvSpPr>
        <p:spPr bwMode="auto">
          <a:xfrm>
            <a:off x="1259632" y="1707654"/>
            <a:ext cx="6552728" cy="1152128"/>
          </a:xfrm>
          <a:prstGeom prst="rect">
            <a:avLst/>
          </a:prstGeom>
          <a:solidFill>
            <a:schemeClr val="accent1">
              <a:alpha val="58000"/>
            </a:schemeClr>
          </a:solidFill>
          <a:ln w="9525" cap="flat" cmpd="sng" algn="ctr">
            <a:noFill/>
            <a:prstDash val="solid"/>
            <a:round/>
            <a:headEnd type="none" w="med" len="med"/>
            <a:tailEnd type="none" w="med" len="med"/>
          </a:ln>
          <a:effectLst>
            <a:glow rad="101600">
              <a:schemeClr val="accent5">
                <a:satMod val="175000"/>
                <a:alpha val="40000"/>
              </a:schemeClr>
            </a:glow>
            <a:softEdge rad="12700"/>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1"/>
              </a:solidFill>
              <a:effectLst/>
              <a:latin typeface="Times New Roman" charset="0"/>
              <a:ea typeface="宋体" charset="0"/>
            </a:endParaRPr>
          </a:p>
        </p:txBody>
      </p:sp>
      <p:sp>
        <p:nvSpPr>
          <p:cNvPr id="36868" name="Rectangle 4"/>
          <p:cNvSpPr>
            <a:spLocks noGrp="1" noChangeArrowheads="1"/>
          </p:cNvSpPr>
          <p:nvPr>
            <p:ph type="title"/>
          </p:nvPr>
        </p:nvSpPr>
        <p:spPr>
          <a:xfrm>
            <a:off x="0" y="1923678"/>
            <a:ext cx="8748464" cy="785094"/>
          </a:xfrm>
          <a:noFill/>
          <a:effectLst>
            <a:outerShdw blurRad="50800" dist="38100" dir="16200000" rotWithShape="0">
              <a:prstClr val="black">
                <a:alpha val="40000"/>
              </a:prstClr>
            </a:outerShdw>
          </a:effectLst>
          <a:extLst>
            <a:ext uri="{909E8E84-426E-40dd-AFC4-6F175D3DCCD1}">
              <a14:hiddenFill xmlns:a14="http://schemas.microsoft.com/office/drawing/2010/main">
                <a:solidFill>
                  <a:schemeClr val="tx1"/>
                </a:solidFill>
              </a14:hiddenFill>
            </a:ext>
          </a:extLst>
        </p:spPr>
        <p:txBody>
          <a:bodyPr>
            <a:noAutofit/>
          </a:bodyPr>
          <a:lstStyle/>
          <a:p>
            <a:pPr algn="ctr"/>
            <a:r>
              <a:rPr lang="en-US" altLang="zh-CN" sz="5500" dirty="0" smtClean="0">
                <a:latin typeface="黑体" panose="02010609060101010101" pitchFamily="49" charset="-122"/>
                <a:ea typeface="黑体" panose="02010609060101010101" pitchFamily="49" charset="-122"/>
                <a:cs typeface="Gulim" charset="0"/>
              </a:rPr>
              <a:t> </a:t>
            </a:r>
            <a:r>
              <a:rPr lang="zh-CN" altLang="en-US" sz="5500" dirty="0" smtClean="0">
                <a:latin typeface="黑体" panose="02010609060101010101" pitchFamily="49" charset="-122"/>
                <a:ea typeface="黑体" panose="02010609060101010101" pitchFamily="49" charset="-122"/>
                <a:cs typeface="Gulim" charset="0"/>
              </a:rPr>
              <a:t>基于项目的协作学习</a:t>
            </a:r>
            <a:endParaRPr lang="ko-KR" altLang="en-US" sz="5500" dirty="0">
              <a:latin typeface="黑体" panose="02010609060101010101" pitchFamily="49" charset="-122"/>
              <a:cs typeface="Gulim" charset="0"/>
            </a:endParaRPr>
          </a:p>
        </p:txBody>
      </p:sp>
      <p:sp>
        <p:nvSpPr>
          <p:cNvPr id="36869" name="Rectangle 5"/>
          <p:cNvSpPr>
            <a:spLocks noGrp="1" noChangeArrowheads="1"/>
          </p:cNvSpPr>
          <p:nvPr>
            <p:ph type="body" sz="half" idx="2"/>
          </p:nvPr>
        </p:nvSpPr>
        <p:spPr>
          <a:xfrm>
            <a:off x="3131840" y="3939902"/>
            <a:ext cx="3096344" cy="432048"/>
          </a:xfrm>
          <a:noFill/>
        </p:spPr>
        <p:txBody>
          <a:bodyPr/>
          <a:lstStyle/>
          <a:p>
            <a:pPr algn="ctr">
              <a:lnSpc>
                <a:spcPct val="90000"/>
              </a:lnSpc>
            </a:pPr>
            <a:r>
              <a:rPr lang="zh-CN" altLang="en-US" sz="2000" dirty="0" smtClean="0">
                <a:solidFill>
                  <a:srgbClr val="FF0000"/>
                </a:solidFill>
                <a:latin typeface="+mj-ea"/>
                <a:ea typeface="+mj-ea"/>
                <a:cs typeface="Gulim" charset="0"/>
              </a:rPr>
              <a:t>柴少明</a:t>
            </a:r>
            <a:r>
              <a:rPr lang="en-US" altLang="zh-CN" sz="2000" dirty="0" smtClean="0">
                <a:solidFill>
                  <a:srgbClr val="FF0000"/>
                </a:solidFill>
                <a:latin typeface="+mj-ea"/>
                <a:ea typeface="+mj-ea"/>
                <a:cs typeface="Gulim" charset="0"/>
              </a:rPr>
              <a:t> </a:t>
            </a:r>
            <a:r>
              <a:rPr lang="zh-CN" altLang="en-US" sz="2000" dirty="0" smtClean="0">
                <a:solidFill>
                  <a:srgbClr val="FF0000"/>
                </a:solidFill>
                <a:latin typeface="+mj-ea"/>
                <a:ea typeface="+mj-ea"/>
                <a:cs typeface="Gulim" charset="0"/>
              </a:rPr>
              <a:t>  博士</a:t>
            </a:r>
            <a:r>
              <a:rPr lang="en-US" altLang="zh-CN" sz="2000" dirty="0" smtClean="0">
                <a:solidFill>
                  <a:srgbClr val="FF0000"/>
                </a:solidFill>
                <a:latin typeface="+mj-ea"/>
                <a:ea typeface="+mj-ea"/>
                <a:cs typeface="Gulim" charset="0"/>
              </a:rPr>
              <a:t>  </a:t>
            </a:r>
            <a:r>
              <a:rPr lang="zh-CN" altLang="en-US" sz="2000" dirty="0" smtClean="0">
                <a:solidFill>
                  <a:srgbClr val="FF0000"/>
                </a:solidFill>
                <a:latin typeface="+mj-ea"/>
                <a:ea typeface="+mj-ea"/>
                <a:cs typeface="Gulim" charset="0"/>
              </a:rPr>
              <a:t>副教授</a:t>
            </a:r>
            <a:endParaRPr lang="ko-KR" altLang="en-US" sz="2000" dirty="0">
              <a:solidFill>
                <a:srgbClr val="FF0000"/>
              </a:solidFill>
              <a:latin typeface="+mj-ea"/>
              <a:ea typeface="+mj-ea"/>
              <a:cs typeface="Gulim" charset="0"/>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基于项目学习的特点</a:t>
            </a:r>
          </a:p>
        </p:txBody>
      </p:sp>
      <p:sp>
        <p:nvSpPr>
          <p:cNvPr id="3" name="内容占位符 2"/>
          <p:cNvSpPr>
            <a:spLocks noGrp="1"/>
          </p:cNvSpPr>
          <p:nvPr>
            <p:ph idx="1"/>
          </p:nvPr>
        </p:nvSpPr>
        <p:spPr>
          <a:xfrm>
            <a:off x="827584" y="1275606"/>
            <a:ext cx="5184576" cy="2430436"/>
          </a:xfrm>
        </p:spPr>
        <p:txBody>
          <a:bodyPr/>
          <a:lstStyle/>
          <a:p>
            <a:pPr>
              <a:lnSpc>
                <a:spcPct val="150000"/>
              </a:lnSpc>
              <a:buFont typeface="Arial" panose="020B0604020202020204" pitchFamily="34" charset="0"/>
              <a:buChar char="•"/>
            </a:pPr>
            <a:r>
              <a:rPr kumimoji="1" lang="zh-CN" altLang="en-US" dirty="0">
                <a:latin typeface="楷体" panose="02010609060101010101" pitchFamily="49" charset="-122"/>
                <a:ea typeface="楷体" panose="02010609060101010101" pitchFamily="49" charset="-122"/>
              </a:rPr>
              <a:t>与真实世界建立</a:t>
            </a:r>
            <a:r>
              <a:rPr kumimoji="1" lang="zh-CN" altLang="en-US" dirty="0" smtClean="0">
                <a:latin typeface="楷体" panose="02010609060101010101" pitchFamily="49" charset="-122"/>
                <a:ea typeface="楷体" panose="02010609060101010101" pitchFamily="49" charset="-122"/>
              </a:rPr>
              <a:t>联系</a:t>
            </a:r>
            <a:endParaRPr kumimoji="1" lang="en-US" altLang="zh-CN" dirty="0">
              <a:latin typeface="楷体" panose="02010609060101010101" pitchFamily="49" charset="-122"/>
              <a:ea typeface="楷体" panose="02010609060101010101" pitchFamily="49" charset="-122"/>
            </a:endParaRPr>
          </a:p>
          <a:p>
            <a:pPr>
              <a:lnSpc>
                <a:spcPct val="150000"/>
              </a:lnSpc>
              <a:buFont typeface="Arial" panose="020B0604020202020204" pitchFamily="34" charset="0"/>
              <a:buChar char="•"/>
            </a:pPr>
            <a:r>
              <a:rPr kumimoji="1" lang="zh-CN" altLang="en-US" dirty="0">
                <a:latin typeface="楷体" panose="02010609060101010101" pitchFamily="49" charset="-122"/>
                <a:ea typeface="楷体" panose="02010609060101010101" pitchFamily="49" charset="-122"/>
              </a:rPr>
              <a:t>通过制作作品展示对</a:t>
            </a:r>
            <a:r>
              <a:rPr kumimoji="1" lang="zh-CN" altLang="en-US" dirty="0" smtClean="0">
                <a:latin typeface="楷体" panose="02010609060101010101" pitchFamily="49" charset="-122"/>
                <a:ea typeface="楷体" panose="02010609060101010101" pitchFamily="49" charset="-122"/>
              </a:rPr>
              <a:t>知识的理解</a:t>
            </a:r>
            <a:endParaRPr kumimoji="1" lang="en-US" altLang="zh-CN" dirty="0">
              <a:latin typeface="楷体" panose="02010609060101010101" pitchFamily="49" charset="-122"/>
              <a:ea typeface="楷体" panose="02010609060101010101" pitchFamily="49" charset="-122"/>
            </a:endParaRPr>
          </a:p>
          <a:p>
            <a:pPr>
              <a:lnSpc>
                <a:spcPct val="150000"/>
              </a:lnSpc>
              <a:buFont typeface="Arial" panose="020B0604020202020204" pitchFamily="34" charset="0"/>
              <a:buChar char="•"/>
            </a:pPr>
            <a:r>
              <a:rPr kumimoji="1" lang="zh-CN" altLang="en-US" dirty="0">
                <a:latin typeface="楷体" panose="02010609060101010101" pitchFamily="49" charset="-122"/>
                <a:ea typeface="楷体" panose="02010609060101010101" pitchFamily="49" charset="-122"/>
              </a:rPr>
              <a:t>培样运用媒体和技术的能力</a:t>
            </a:r>
            <a:endParaRPr kumimoji="1" lang="en-US" altLang="ko-KR" dirty="0">
              <a:latin typeface="楷体" panose="02010609060101010101" pitchFamily="49" charset="-122"/>
              <a:ea typeface="楷体" panose="02010609060101010101" pitchFamily="49" charset="-122"/>
            </a:endParaRPr>
          </a:p>
          <a:p>
            <a:pPr>
              <a:lnSpc>
                <a:spcPct val="150000"/>
              </a:lnSpc>
              <a:buFont typeface="Arial" panose="020B0604020202020204" pitchFamily="34" charset="0"/>
              <a:buChar char="•"/>
            </a:pPr>
            <a:endParaRPr kumimoji="1" lang="en-US" altLang="zh-CN" dirty="0"/>
          </a:p>
          <a:p>
            <a:pPr>
              <a:lnSpc>
                <a:spcPct val="150000"/>
              </a:lnSpc>
              <a:buFont typeface="Arial" panose="020B0604020202020204" pitchFamily="34" charset="0"/>
              <a:buChar char="•"/>
            </a:pPr>
            <a:endParaRPr kumimoji="1" lang="zh-CN" altLang="en-US" dirty="0"/>
          </a:p>
          <a:p>
            <a:pPr>
              <a:lnSpc>
                <a:spcPct val="150000"/>
              </a:lnSpc>
              <a:buFont typeface="Arial" panose="020B0604020202020204" pitchFamily="34" charset="0"/>
              <a:buChar char="•"/>
            </a:pPr>
            <a:endParaRPr kumimoji="1" lang="zh-CN" altLang="en-US" dirty="0"/>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0112" y="1923678"/>
            <a:ext cx="3109360" cy="3109360"/>
          </a:xfrm>
          <a:prstGeom prst="rect">
            <a:avLst/>
          </a:prstGeom>
        </p:spPr>
      </p:pic>
    </p:spTree>
    <p:extLst>
      <p:ext uri="{BB962C8B-B14F-4D97-AF65-F5344CB8AC3E}">
        <p14:creationId xmlns:p14="http://schemas.microsoft.com/office/powerpoint/2010/main" val="342758276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基于项目的教学与传统教学法对比</a:t>
            </a:r>
          </a:p>
        </p:txBody>
      </p:sp>
      <p:pic>
        <p:nvPicPr>
          <p:cNvPr id="5" name="图片 4" descr="Screen Shot 2017-12-25 at 21.26.15.png"/>
          <p:cNvPicPr>
            <a:picLocks noChangeAspect="1"/>
          </p:cNvPicPr>
          <p:nvPr/>
        </p:nvPicPr>
        <p:blipFill rotWithShape="1">
          <a:blip r:embed="rId2">
            <a:extLst>
              <a:ext uri="{28A0092B-C50C-407E-A947-70E740481C1C}">
                <a14:useLocalDpi xmlns:a14="http://schemas.microsoft.com/office/drawing/2010/main" val="0"/>
              </a:ext>
            </a:extLst>
          </a:blip>
          <a:srcRect l="7638" t="17669" r="5334" b="6971"/>
          <a:stretch/>
        </p:blipFill>
        <p:spPr>
          <a:xfrm>
            <a:off x="1331640" y="771550"/>
            <a:ext cx="5400600" cy="4037606"/>
          </a:xfrm>
          <a:prstGeom prst="rect">
            <a:avLst/>
          </a:prstGeom>
        </p:spPr>
      </p:pic>
    </p:spTree>
    <p:extLst>
      <p:ext uri="{BB962C8B-B14F-4D97-AF65-F5344CB8AC3E}">
        <p14:creationId xmlns:p14="http://schemas.microsoft.com/office/powerpoint/2010/main" val="194665584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什么是项目？</a:t>
            </a:r>
          </a:p>
        </p:txBody>
      </p:sp>
      <p:sp>
        <p:nvSpPr>
          <p:cNvPr id="3" name="内容占位符 2"/>
          <p:cNvSpPr>
            <a:spLocks noGrp="1"/>
          </p:cNvSpPr>
          <p:nvPr>
            <p:ph idx="1"/>
          </p:nvPr>
        </p:nvSpPr>
        <p:spPr>
          <a:xfrm>
            <a:off x="539552" y="987574"/>
            <a:ext cx="7776864" cy="3260898"/>
          </a:xfrm>
        </p:spPr>
        <p:txBody>
          <a:bodyPr/>
          <a:lstStyle/>
          <a:p>
            <a:pPr algn="just">
              <a:lnSpc>
                <a:spcPct val="110000"/>
              </a:lnSpc>
              <a:spcBef>
                <a:spcPts val="1800"/>
              </a:spcBef>
              <a:buFont typeface="Arial" panose="020B0604020202020204" pitchFamily="34" charset="0"/>
              <a:buChar char="•"/>
            </a:pPr>
            <a:r>
              <a:rPr kumimoji="1" lang="zh-CN" altLang="en-US" sz="2200" b="0" dirty="0" smtClean="0">
                <a:latin typeface="楷体" panose="02010609060101010101" pitchFamily="49" charset="-122"/>
                <a:ea typeface="楷体" panose="02010609060101010101" pitchFamily="49" charset="-122"/>
              </a:rPr>
              <a:t>项目是以一套独特而相互联系的任务为提前，通过有效地利用资源，为实现一个特定的目标所做的努力。</a:t>
            </a:r>
            <a:endParaRPr kumimoji="1" lang="en-US" altLang="zh-CN" sz="2200" b="0" dirty="0" smtClean="0">
              <a:latin typeface="楷体" panose="02010609060101010101" pitchFamily="49" charset="-122"/>
              <a:ea typeface="楷体" panose="02010609060101010101" pitchFamily="49" charset="-122"/>
            </a:endParaRPr>
          </a:p>
          <a:p>
            <a:pPr algn="just">
              <a:lnSpc>
                <a:spcPct val="110000"/>
              </a:lnSpc>
              <a:spcBef>
                <a:spcPts val="1800"/>
              </a:spcBef>
              <a:buFont typeface="Arial" panose="020B0604020202020204" pitchFamily="34" charset="0"/>
              <a:buChar char="•"/>
            </a:pPr>
            <a:r>
              <a:rPr lang="zh-CN" altLang="en-US" sz="2200" b="0" dirty="0" smtClean="0">
                <a:latin typeface="楷体" panose="02010609060101010101" pitchFamily="49" charset="-122"/>
                <a:ea typeface="楷体" panose="02010609060101010101" pitchFamily="49" charset="-122"/>
              </a:rPr>
              <a:t>项</a:t>
            </a:r>
            <a:r>
              <a:rPr lang="zh-CN" altLang="en-US" sz="2200" b="0" dirty="0">
                <a:latin typeface="楷体" panose="02010609060101010101" pitchFamily="49" charset="-122"/>
                <a:ea typeface="楷体" panose="02010609060101010101" pitchFamily="49" charset="-122"/>
              </a:rPr>
              <a:t>目是基于挑战性问题的复杂任务，</a:t>
            </a:r>
            <a:r>
              <a:rPr lang="zh-CN" altLang="en-US" sz="2200" b="0" dirty="0" smtClean="0">
                <a:latin typeface="楷体" panose="02010609060101010101" pitchFamily="49" charset="-122"/>
                <a:ea typeface="楷体" panose="02010609060101010101" pitchFamily="49" charset="-122"/>
              </a:rPr>
              <a:t>它让学生参与到设计问题解决</a:t>
            </a:r>
            <a:r>
              <a:rPr lang="zh-CN" altLang="en-US" sz="2200" b="0" dirty="0">
                <a:latin typeface="楷体" panose="02010609060101010101" pitchFamily="49" charset="-122"/>
                <a:ea typeface="楷体" panose="02010609060101010101" pitchFamily="49" charset="-122"/>
              </a:rPr>
              <a:t>、决策或调查活动中；给予学生在充足的时间内相对自主地工作的机会；并最终生成现实产品</a:t>
            </a:r>
            <a:r>
              <a:rPr lang="zh-CN" altLang="en-US" sz="2200" b="0" dirty="0" smtClean="0">
                <a:latin typeface="楷体" panose="02010609060101010101" pitchFamily="49" charset="-122"/>
                <a:ea typeface="楷体" panose="02010609060101010101" pitchFamily="49" charset="-122"/>
              </a:rPr>
              <a:t>或展示。</a:t>
            </a:r>
            <a:endParaRPr kumimoji="1" lang="en-US" altLang="zh-CN" sz="2200" b="0" dirty="0" smtClean="0">
              <a:latin typeface="楷体" panose="02010609060101010101" pitchFamily="49" charset="-122"/>
              <a:ea typeface="楷体" panose="02010609060101010101" pitchFamily="49" charset="-122"/>
            </a:endParaRPr>
          </a:p>
          <a:p>
            <a:pPr algn="just">
              <a:lnSpc>
                <a:spcPct val="110000"/>
              </a:lnSpc>
              <a:spcBef>
                <a:spcPts val="1800"/>
              </a:spcBef>
              <a:buFont typeface="Arial" panose="020B0604020202020204" pitchFamily="34" charset="0"/>
              <a:buChar char="•"/>
            </a:pPr>
            <a:r>
              <a:rPr kumimoji="1" lang="zh-CN" altLang="en-US" sz="2200" b="0" dirty="0" smtClean="0">
                <a:latin typeface="楷体" panose="02010609060101010101" pitchFamily="49" charset="-122"/>
                <a:ea typeface="楷体" panose="02010609060101010101" pitchFamily="49" charset="-122"/>
              </a:rPr>
              <a:t>项目</a:t>
            </a:r>
            <a:r>
              <a:rPr kumimoji="1" lang="en-US" altLang="zh-CN" sz="2200" b="0" dirty="0" smtClean="0">
                <a:latin typeface="楷体" panose="02010609060101010101" pitchFamily="49" charset="-122"/>
                <a:ea typeface="楷体" panose="02010609060101010101" pitchFamily="49" charset="-122"/>
              </a:rPr>
              <a:t>“</a:t>
            </a:r>
            <a:r>
              <a:rPr kumimoji="1" lang="zh-CN" altLang="en-US" sz="2200" b="0" dirty="0" smtClean="0">
                <a:latin typeface="楷体" panose="02010609060101010101" pitchFamily="49" charset="-122"/>
                <a:ea typeface="楷体" panose="02010609060101010101" pitchFamily="49" charset="-122"/>
              </a:rPr>
              <a:t>是指学生运用多种信息资源和工具</a:t>
            </a:r>
            <a:r>
              <a:rPr kumimoji="1" lang="en-US" altLang="zh-CN" sz="2200" b="0" dirty="0" smtClean="0">
                <a:latin typeface="楷体" panose="02010609060101010101" pitchFamily="49" charset="-122"/>
                <a:ea typeface="楷体" panose="02010609060101010101" pitchFamily="49" charset="-122"/>
              </a:rPr>
              <a:t>,</a:t>
            </a:r>
            <a:r>
              <a:rPr kumimoji="1" lang="zh-CN" altLang="en-US" sz="2200" b="0" dirty="0" smtClean="0">
                <a:latin typeface="楷体" panose="02010609060101010101" pitchFamily="49" charset="-122"/>
                <a:ea typeface="楷体" panose="02010609060101010101" pitchFamily="49" charset="-122"/>
              </a:rPr>
              <a:t>通过探究与合作</a:t>
            </a:r>
            <a:r>
              <a:rPr kumimoji="1" lang="en-US" altLang="zh-CN" sz="2200" b="0" dirty="0" smtClean="0">
                <a:latin typeface="楷体" panose="02010609060101010101" pitchFamily="49" charset="-122"/>
                <a:ea typeface="楷体" panose="02010609060101010101" pitchFamily="49" charset="-122"/>
              </a:rPr>
              <a:t>, </a:t>
            </a:r>
            <a:r>
              <a:rPr kumimoji="1" lang="zh-CN" altLang="en-US" sz="2200" b="0" dirty="0" smtClean="0">
                <a:latin typeface="楷体" panose="02010609060101010101" pitchFamily="49" charset="-122"/>
                <a:ea typeface="楷体" panose="02010609060101010101" pitchFamily="49" charset="-122"/>
              </a:rPr>
              <a:t>共同制作一个具有实际意义的作品。</a:t>
            </a:r>
            <a:r>
              <a:rPr kumimoji="1" lang="en-US" altLang="zh-CN" sz="2200" b="0" dirty="0" smtClean="0">
                <a:latin typeface="楷体" panose="02010609060101010101" pitchFamily="49" charset="-122"/>
                <a:ea typeface="楷体" panose="02010609060101010101" pitchFamily="49" charset="-122"/>
              </a:rPr>
              <a:t>Project</a:t>
            </a:r>
            <a:r>
              <a:rPr kumimoji="1" lang="zh-CN" altLang="en-US" sz="2200" b="0" dirty="0" smtClean="0">
                <a:latin typeface="楷体" panose="02010609060101010101" pitchFamily="49" charset="-122"/>
                <a:ea typeface="楷体" panose="02010609060101010101" pitchFamily="49" charset="-122"/>
              </a:rPr>
              <a:t>－</a:t>
            </a:r>
            <a:r>
              <a:rPr kumimoji="1" lang="en-US" altLang="zh-CN" sz="2200" b="0" dirty="0" smtClean="0">
                <a:latin typeface="楷体" panose="02010609060101010101" pitchFamily="49" charset="-122"/>
                <a:ea typeface="楷体" panose="02010609060101010101" pitchFamily="49" charset="-122"/>
              </a:rPr>
              <a:t>product</a:t>
            </a:r>
            <a:endParaRPr kumimoji="1" lang="zh-CN" altLang="en-US" sz="2200" b="0" dirty="0" smtClean="0">
              <a:latin typeface="楷体" panose="02010609060101010101" pitchFamily="49" charset="-122"/>
              <a:ea typeface="楷体" panose="02010609060101010101" pitchFamily="49" charset="-122"/>
            </a:endParaRPr>
          </a:p>
          <a:p>
            <a:pPr algn="just">
              <a:lnSpc>
                <a:spcPct val="110000"/>
              </a:lnSpc>
              <a:spcBef>
                <a:spcPts val="1800"/>
              </a:spcBef>
              <a:buFont typeface="Arial" panose="020B0604020202020204" pitchFamily="34" charset="0"/>
              <a:buChar char="•"/>
            </a:pPr>
            <a:endParaRPr kumimoji="1" lang="zh-CN" altLang="en-US" sz="2200" b="0" dirty="0" smtClean="0">
              <a:latin typeface="楷体" panose="02010609060101010101" pitchFamily="49" charset="-122"/>
              <a:ea typeface="楷体" panose="02010609060101010101" pitchFamily="49" charset="-122"/>
            </a:endParaRPr>
          </a:p>
          <a:p>
            <a:pPr algn="just">
              <a:lnSpc>
                <a:spcPct val="110000"/>
              </a:lnSpc>
              <a:spcBef>
                <a:spcPts val="1800"/>
              </a:spcBef>
              <a:buFont typeface="Arial" panose="020B0604020202020204" pitchFamily="34" charset="0"/>
              <a:buChar char="•"/>
            </a:pPr>
            <a:endParaRPr kumimoji="1" lang="en-US" altLang="zh-CN" sz="2200" b="0" dirty="0" smtClean="0">
              <a:latin typeface="楷体" panose="02010609060101010101" pitchFamily="49" charset="-122"/>
              <a:ea typeface="楷体" panose="02010609060101010101" pitchFamily="49" charset="-122"/>
            </a:endParaRPr>
          </a:p>
          <a:p>
            <a:pPr algn="just">
              <a:lnSpc>
                <a:spcPct val="110000"/>
              </a:lnSpc>
              <a:spcBef>
                <a:spcPts val="1800"/>
              </a:spcBef>
              <a:buFont typeface="Arial" panose="020B0604020202020204" pitchFamily="34" charset="0"/>
              <a:buChar char="•"/>
            </a:pPr>
            <a:endParaRPr kumimoji="1" lang="en-US" altLang="zh-CN" sz="2200" b="0" dirty="0" smtClean="0">
              <a:latin typeface="楷体" panose="02010609060101010101" pitchFamily="49" charset="-122"/>
              <a:ea typeface="楷体" panose="02010609060101010101" pitchFamily="49" charset="-122"/>
            </a:endParaRPr>
          </a:p>
          <a:p>
            <a:pPr algn="just">
              <a:lnSpc>
                <a:spcPct val="110000"/>
              </a:lnSpc>
              <a:spcBef>
                <a:spcPts val="1800"/>
              </a:spcBef>
              <a:buFont typeface="Arial" panose="020B0604020202020204" pitchFamily="34" charset="0"/>
              <a:buChar char="•"/>
            </a:pPr>
            <a:endParaRPr kumimoji="1" lang="en-US" altLang="zh-CN" sz="2200" b="0" dirty="0" smtClean="0">
              <a:latin typeface="楷体" panose="02010609060101010101" pitchFamily="49" charset="-122"/>
              <a:ea typeface="楷体" panose="02010609060101010101" pitchFamily="49" charset="-122"/>
            </a:endParaRPr>
          </a:p>
          <a:p>
            <a:pPr algn="just">
              <a:lnSpc>
                <a:spcPct val="110000"/>
              </a:lnSpc>
              <a:spcBef>
                <a:spcPts val="1800"/>
              </a:spcBef>
              <a:buFont typeface="Arial" panose="020B0604020202020204" pitchFamily="34" charset="0"/>
              <a:buChar char="•"/>
            </a:pPr>
            <a:endParaRPr kumimoji="1" lang="zh-CN" altLang="en-US" sz="2200" b="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85143801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基于项目的协作学习基本概念</a:t>
            </a:r>
          </a:p>
        </p:txBody>
      </p:sp>
      <p:sp>
        <p:nvSpPr>
          <p:cNvPr id="3" name="内容占位符 2"/>
          <p:cNvSpPr>
            <a:spLocks noGrp="1"/>
          </p:cNvSpPr>
          <p:nvPr>
            <p:ph idx="1"/>
          </p:nvPr>
        </p:nvSpPr>
        <p:spPr>
          <a:xfrm>
            <a:off x="359086" y="938835"/>
            <a:ext cx="8136904" cy="3535977"/>
          </a:xfrm>
        </p:spPr>
        <p:txBody>
          <a:bodyPr/>
          <a:lstStyle/>
          <a:p>
            <a:pPr algn="just">
              <a:lnSpc>
                <a:spcPct val="120000"/>
              </a:lnSpc>
              <a:spcBef>
                <a:spcPts val="1800"/>
              </a:spcBef>
            </a:pPr>
            <a:r>
              <a:rPr kumimoji="1" lang="zh-CN" altLang="en-US" sz="2200" b="0" dirty="0" smtClean="0">
                <a:latin typeface="楷体" panose="02010609060101010101" pitchFamily="49" charset="-122"/>
                <a:ea typeface="楷体" panose="02010609060101010101" pitchFamily="49" charset="-122"/>
              </a:rPr>
              <a:t>项</a:t>
            </a:r>
            <a:r>
              <a:rPr kumimoji="1" lang="zh-CN" altLang="en-US" sz="2200" b="0" dirty="0">
                <a:latin typeface="楷体" panose="02010609060101010101" pitchFamily="49" charset="-122"/>
                <a:ea typeface="楷体" panose="02010609060101010101" pitchFamily="49" charset="-122"/>
              </a:rPr>
              <a:t>目是基于挑战性问题的复杂任务</a:t>
            </a:r>
            <a:r>
              <a:rPr kumimoji="1" lang="en-US" altLang="zh-CN" sz="2200" b="0" dirty="0">
                <a:latin typeface="楷体" panose="02010609060101010101" pitchFamily="49" charset="-122"/>
                <a:ea typeface="楷体" panose="02010609060101010101" pitchFamily="49" charset="-122"/>
              </a:rPr>
              <a:t>,</a:t>
            </a:r>
            <a:r>
              <a:rPr kumimoji="1" lang="zh-CN" altLang="en-US" sz="2200" b="0" dirty="0">
                <a:latin typeface="楷体" panose="02010609060101010101" pitchFamily="49" charset="-122"/>
                <a:ea typeface="楷体" panose="02010609060101010101" pitchFamily="49" charset="-122"/>
              </a:rPr>
              <a:t>它让学生参与到设汁、问题解决、决策或调查活动中</a:t>
            </a:r>
            <a:r>
              <a:rPr kumimoji="1" lang="en-US" altLang="zh-CN" sz="2200" b="0" dirty="0">
                <a:latin typeface="楷体" panose="02010609060101010101" pitchFamily="49" charset="-122"/>
                <a:ea typeface="楷体" panose="02010609060101010101" pitchFamily="49" charset="-122"/>
              </a:rPr>
              <a:t>;</a:t>
            </a:r>
            <a:r>
              <a:rPr kumimoji="1" lang="zh-CN" altLang="en-US" sz="2200" b="0" dirty="0">
                <a:latin typeface="楷体" panose="02010609060101010101" pitchFamily="49" charset="-122"/>
                <a:ea typeface="楷体" panose="02010609060101010101" pitchFamily="49" charset="-122"/>
              </a:rPr>
              <a:t>给予学生在充足的时间内相对自主地工作的机会</a:t>
            </a:r>
            <a:r>
              <a:rPr kumimoji="1" lang="zh-CN" altLang="zh-CN" sz="2200" b="0" dirty="0">
                <a:latin typeface="楷体" panose="02010609060101010101" pitchFamily="49" charset="-122"/>
                <a:ea typeface="楷体" panose="02010609060101010101" pitchFamily="49" charset="-122"/>
              </a:rPr>
              <a:t>，</a:t>
            </a:r>
            <a:r>
              <a:rPr kumimoji="1" lang="zh-CN" altLang="en-US" sz="2200" b="0" dirty="0">
                <a:latin typeface="楷体" panose="02010609060101010101" pitchFamily="49" charset="-122"/>
                <a:ea typeface="楷体" panose="02010609060101010101" pitchFamily="49" charset="-122"/>
              </a:rPr>
              <a:t>并最终生成现实产品或</a:t>
            </a:r>
            <a:r>
              <a:rPr kumimoji="1" lang="zh-CN" altLang="en-US" sz="2200" b="0" dirty="0" smtClean="0">
                <a:latin typeface="楷体" panose="02010609060101010101" pitchFamily="49" charset="-122"/>
                <a:ea typeface="楷体" panose="02010609060101010101" pitchFamily="49" charset="-122"/>
              </a:rPr>
              <a:t>展示</a:t>
            </a:r>
            <a:r>
              <a:rPr kumimoji="1" lang="en-US" altLang="zh-CN" sz="2200" b="0" dirty="0" smtClean="0">
                <a:latin typeface="楷体" panose="02010609060101010101" pitchFamily="49" charset="-122"/>
                <a:ea typeface="楷体" panose="02010609060101010101" pitchFamily="49" charset="-122"/>
              </a:rPr>
              <a:t>(</a:t>
            </a:r>
            <a:r>
              <a:rPr kumimoji="1" lang="en-US" altLang="zh-CN" sz="1800" dirty="0" smtClean="0">
                <a:latin typeface="楷体" panose="02010609060101010101" pitchFamily="49" charset="-122"/>
                <a:ea typeface="楷体" panose="02010609060101010101" pitchFamily="49" charset="-122"/>
              </a:rPr>
              <a:t>《</a:t>
            </a:r>
            <a:r>
              <a:rPr kumimoji="1" lang="zh-CN" altLang="en-US" sz="1800" dirty="0">
                <a:latin typeface="楷体" panose="02010609060101010101" pitchFamily="49" charset="-122"/>
                <a:ea typeface="楷体" panose="02010609060101010101" pitchFamily="49" charset="-122"/>
              </a:rPr>
              <a:t>基于项目的学习</a:t>
            </a:r>
            <a:r>
              <a:rPr kumimoji="1" lang="en-US" altLang="zh-CN" sz="1800" dirty="0">
                <a:latin typeface="楷体" panose="02010609060101010101" pitchFamily="49" charset="-122"/>
                <a:ea typeface="楷体" panose="02010609060101010101" pitchFamily="49" charset="-122"/>
              </a:rPr>
              <a:t>-</a:t>
            </a:r>
            <a:r>
              <a:rPr kumimoji="1" lang="zh-CN" altLang="en-US" sz="1800" dirty="0">
                <a:latin typeface="楷体" panose="02010609060101010101" pitchFamily="49" charset="-122"/>
                <a:ea typeface="楷体" panose="02010609060101010101" pitchFamily="49" charset="-122"/>
              </a:rPr>
              <a:t>教师手册</a:t>
            </a:r>
            <a:r>
              <a:rPr kumimoji="1" lang="en-US" altLang="zh-CN" sz="2200" dirty="0">
                <a:latin typeface="楷体" panose="02010609060101010101" pitchFamily="49" charset="-122"/>
                <a:ea typeface="楷体" panose="02010609060101010101" pitchFamily="49" charset="-122"/>
              </a:rPr>
              <a:t>》</a:t>
            </a:r>
            <a:r>
              <a:rPr kumimoji="1" lang="en-US" altLang="zh-CN" sz="2200" b="0" dirty="0" smtClean="0">
                <a:latin typeface="楷体" panose="02010609060101010101" pitchFamily="49" charset="-122"/>
                <a:ea typeface="楷体" panose="02010609060101010101" pitchFamily="49" charset="-122"/>
              </a:rPr>
              <a:t>)</a:t>
            </a:r>
            <a:endParaRPr kumimoji="1" lang="en-US" altLang="zh-CN" sz="2200" b="0" dirty="0">
              <a:latin typeface="楷体" panose="02010609060101010101" pitchFamily="49" charset="-122"/>
              <a:ea typeface="楷体" panose="02010609060101010101" pitchFamily="49" charset="-122"/>
            </a:endParaRPr>
          </a:p>
          <a:p>
            <a:pPr algn="just">
              <a:lnSpc>
                <a:spcPct val="120000"/>
              </a:lnSpc>
              <a:spcBef>
                <a:spcPts val="1800"/>
              </a:spcBef>
            </a:pPr>
            <a:r>
              <a:rPr kumimoji="1" lang="zh-CN" altLang="en-US" sz="2200" b="0" dirty="0">
                <a:latin typeface="楷体" panose="02010609060101010101" pitchFamily="49" charset="-122"/>
                <a:ea typeface="楷体" panose="02010609060101010101" pitchFamily="49" charset="-122"/>
              </a:rPr>
              <a:t>基于项目的协作学习通常是指一组同学协作努力共同完成一个或一系列任务，制作共同的作品以实现共同目标的学习方式</a:t>
            </a:r>
            <a:r>
              <a:rPr kumimoji="1" lang="zh-CN" altLang="en-US" sz="2200" b="0" dirty="0" smtClean="0">
                <a:latin typeface="楷体" panose="02010609060101010101" pitchFamily="49" charset="-122"/>
                <a:ea typeface="楷体" panose="02010609060101010101" pitchFamily="49" charset="-122"/>
              </a:rPr>
              <a:t>。</a:t>
            </a:r>
            <a:endParaRPr kumimoji="1" lang="zh-CN" altLang="en-US" sz="2200" dirty="0"/>
          </a:p>
          <a:p>
            <a:endParaRPr kumimoji="1" lang="zh-CN" altLang="en-US" sz="2200" dirty="0"/>
          </a:p>
          <a:p>
            <a:endParaRPr kumimoji="1" lang="zh-CN" altLang="en-US" sz="2200" dirty="0"/>
          </a:p>
        </p:txBody>
      </p:sp>
    </p:spTree>
    <p:extLst>
      <p:ext uri="{BB962C8B-B14F-4D97-AF65-F5344CB8AC3E}">
        <p14:creationId xmlns:p14="http://schemas.microsoft.com/office/powerpoint/2010/main" val="85759655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059582"/>
            <a:ext cx="8075612" cy="1998388"/>
          </a:xfrm>
        </p:spPr>
        <p:txBody>
          <a:bodyPr/>
          <a:lstStyle/>
          <a:p>
            <a:pPr>
              <a:lnSpc>
                <a:spcPct val="120000"/>
              </a:lnSpc>
            </a:pPr>
            <a:r>
              <a:rPr kumimoji="1" lang="zh-CN" altLang="en-US" b="0" dirty="0">
                <a:latin typeface="楷体" panose="02010609060101010101" pitchFamily="49" charset="-122"/>
                <a:ea typeface="楷体" panose="02010609060101010101" pitchFamily="49" charset="-122"/>
              </a:rPr>
              <a:t>基于项目的学习是以研究学科的概念和原理为</a:t>
            </a:r>
            <a:r>
              <a:rPr kumimoji="1" lang="zh-CN" altLang="en-US" b="0" dirty="0" smtClean="0">
                <a:latin typeface="楷体" panose="02010609060101010101" pitchFamily="49" charset="-122"/>
                <a:ea typeface="楷体" panose="02010609060101010101" pitchFamily="49" charset="-122"/>
              </a:rPr>
              <a:t>中心</a:t>
            </a:r>
            <a:r>
              <a:rPr kumimoji="1" lang="en-US" altLang="zh-CN" b="0" dirty="0" smtClean="0">
                <a:latin typeface="楷体" panose="02010609060101010101" pitchFamily="49" charset="-122"/>
                <a:ea typeface="楷体" panose="02010609060101010101" pitchFamily="49" charset="-122"/>
              </a:rPr>
              <a:t>,</a:t>
            </a:r>
            <a:r>
              <a:rPr kumimoji="1" lang="zh-CN" altLang="en-US" b="0" dirty="0">
                <a:latin typeface="楷体" panose="02010609060101010101" pitchFamily="49" charset="-122"/>
                <a:ea typeface="楷体" panose="02010609060101010101" pitchFamily="49" charset="-122"/>
              </a:rPr>
              <a:t>通过学生参与一个活动项目的调查和研充来解决问题</a:t>
            </a:r>
            <a:r>
              <a:rPr kumimoji="1" lang="en-US" altLang="zh-CN" b="0" dirty="0">
                <a:latin typeface="楷体" panose="02010609060101010101" pitchFamily="49" charset="-122"/>
                <a:ea typeface="楷体" panose="02010609060101010101" pitchFamily="49" charset="-122"/>
              </a:rPr>
              <a:t>,</a:t>
            </a:r>
            <a:r>
              <a:rPr kumimoji="1" lang="zh-CN" altLang="en-US" b="0" dirty="0">
                <a:latin typeface="楷体" panose="02010609060101010101" pitchFamily="49" charset="-122"/>
                <a:ea typeface="楷体" panose="02010609060101010101" pitchFamily="49" charset="-122"/>
              </a:rPr>
              <a:t>以建构起他们自己的知识体系</a:t>
            </a:r>
            <a:r>
              <a:rPr kumimoji="1" lang="en-US" altLang="zh-CN" b="0" dirty="0">
                <a:latin typeface="楷体" panose="02010609060101010101" pitchFamily="49" charset="-122"/>
                <a:ea typeface="楷体" panose="02010609060101010101" pitchFamily="49" charset="-122"/>
              </a:rPr>
              <a:t>,</a:t>
            </a:r>
            <a:r>
              <a:rPr kumimoji="1" lang="zh-CN" altLang="en-US" b="0" dirty="0">
                <a:latin typeface="楷体" panose="02010609060101010101" pitchFamily="49" charset="-122"/>
                <a:ea typeface="楷体" panose="02010609060101010101" pitchFamily="49" charset="-122"/>
              </a:rPr>
              <a:t>并能运用到现实社会</a:t>
            </a:r>
            <a:r>
              <a:rPr kumimoji="1" lang="zh-CN" altLang="en-US" b="0" dirty="0" smtClean="0">
                <a:latin typeface="楷体" panose="02010609060101010101" pitchFamily="49" charset="-122"/>
                <a:ea typeface="楷体" panose="02010609060101010101" pitchFamily="49" charset="-122"/>
              </a:rPr>
              <a:t>当中去。</a:t>
            </a:r>
            <a:endParaRPr kumimoji="1" lang="en-US" altLang="zh-CN" b="0" dirty="0" smtClean="0">
              <a:latin typeface="楷体" panose="02010609060101010101" pitchFamily="49" charset="-122"/>
              <a:ea typeface="楷体" panose="02010609060101010101" pitchFamily="49" charset="-122"/>
            </a:endParaRPr>
          </a:p>
          <a:p>
            <a:pPr marL="0" indent="0" algn="r">
              <a:lnSpc>
                <a:spcPct val="120000"/>
              </a:lnSpc>
              <a:buNone/>
            </a:pPr>
            <a:r>
              <a:rPr kumimoji="1" lang="en-US" altLang="zh-CN" b="0" dirty="0" smtClean="0">
                <a:latin typeface="楷体" panose="02010609060101010101" pitchFamily="49" charset="-122"/>
                <a:ea typeface="楷体" panose="02010609060101010101" pitchFamily="49" charset="-122"/>
              </a:rPr>
              <a:t>                                                        </a:t>
            </a:r>
            <a:r>
              <a:rPr kumimoji="1" lang="zh-CN" altLang="en-US" b="0" dirty="0" smtClean="0">
                <a:latin typeface="楷体" panose="02010609060101010101" pitchFamily="49" charset="-122"/>
                <a:ea typeface="楷体" panose="02010609060101010101" pitchFamily="49" charset="-122"/>
              </a:rPr>
              <a:t>－黎加厚</a:t>
            </a:r>
            <a:endParaRPr kumimoji="1" lang="zh-CN" altLang="en-US" b="0" dirty="0">
              <a:latin typeface="楷体" panose="02010609060101010101" pitchFamily="49" charset="-122"/>
              <a:ea typeface="楷体" panose="02010609060101010101" pitchFamily="49" charset="-122"/>
            </a:endParaRPr>
          </a:p>
        </p:txBody>
      </p:sp>
      <p:sp>
        <p:nvSpPr>
          <p:cNvPr id="5" name="标题 1"/>
          <p:cNvSpPr txBox="1">
            <a:spLocks/>
          </p:cNvSpPr>
          <p:nvPr/>
        </p:nvSpPr>
        <p:spPr bwMode="black">
          <a:xfrm>
            <a:off x="763588" y="123478"/>
            <a:ext cx="7632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b="1">
                <a:solidFill>
                  <a:schemeClr val="tx1"/>
                </a:solidFill>
                <a:latin typeface="+mj-lt"/>
                <a:ea typeface="+mj-ea"/>
                <a:cs typeface="+mj-cs"/>
              </a:defRPr>
            </a:lvl1pPr>
            <a:lvl2pPr algn="ctr" rtl="0" fontAlgn="base">
              <a:spcBef>
                <a:spcPct val="0"/>
              </a:spcBef>
              <a:spcAft>
                <a:spcPct val="0"/>
              </a:spcAft>
              <a:defRPr sz="3200" b="1">
                <a:solidFill>
                  <a:schemeClr val="tx1"/>
                </a:solidFill>
                <a:latin typeface="Verdana" charset="0"/>
                <a:ea typeface="宋体" charset="0"/>
              </a:defRPr>
            </a:lvl2pPr>
            <a:lvl3pPr algn="ctr" rtl="0" fontAlgn="base">
              <a:spcBef>
                <a:spcPct val="0"/>
              </a:spcBef>
              <a:spcAft>
                <a:spcPct val="0"/>
              </a:spcAft>
              <a:defRPr sz="3200" b="1">
                <a:solidFill>
                  <a:schemeClr val="tx1"/>
                </a:solidFill>
                <a:latin typeface="Verdana" charset="0"/>
                <a:ea typeface="宋体" charset="0"/>
              </a:defRPr>
            </a:lvl3pPr>
            <a:lvl4pPr algn="ctr" rtl="0" fontAlgn="base">
              <a:spcBef>
                <a:spcPct val="0"/>
              </a:spcBef>
              <a:spcAft>
                <a:spcPct val="0"/>
              </a:spcAft>
              <a:defRPr sz="3200" b="1">
                <a:solidFill>
                  <a:schemeClr val="tx1"/>
                </a:solidFill>
                <a:latin typeface="Verdana" charset="0"/>
                <a:ea typeface="宋体" charset="0"/>
              </a:defRPr>
            </a:lvl4pPr>
            <a:lvl5pPr algn="ctr" rtl="0" fontAlgn="base">
              <a:spcBef>
                <a:spcPct val="0"/>
              </a:spcBef>
              <a:spcAft>
                <a:spcPct val="0"/>
              </a:spcAft>
              <a:defRPr sz="3200" b="1">
                <a:solidFill>
                  <a:schemeClr val="tx1"/>
                </a:solidFill>
                <a:latin typeface="Verdana" charset="0"/>
                <a:ea typeface="宋体" charset="0"/>
              </a:defRPr>
            </a:lvl5pPr>
            <a:lvl6pPr marL="457200" algn="ctr" rtl="0" fontAlgn="base">
              <a:spcBef>
                <a:spcPct val="0"/>
              </a:spcBef>
              <a:spcAft>
                <a:spcPct val="0"/>
              </a:spcAft>
              <a:defRPr sz="3200" b="1">
                <a:solidFill>
                  <a:schemeClr val="tx1"/>
                </a:solidFill>
                <a:latin typeface="Verdana" charset="0"/>
                <a:ea typeface="宋体" charset="0"/>
              </a:defRPr>
            </a:lvl6pPr>
            <a:lvl7pPr marL="914400" algn="ctr" rtl="0" fontAlgn="base">
              <a:spcBef>
                <a:spcPct val="0"/>
              </a:spcBef>
              <a:spcAft>
                <a:spcPct val="0"/>
              </a:spcAft>
              <a:defRPr sz="3200" b="1">
                <a:solidFill>
                  <a:schemeClr val="tx1"/>
                </a:solidFill>
                <a:latin typeface="Verdana" charset="0"/>
                <a:ea typeface="宋体" charset="0"/>
              </a:defRPr>
            </a:lvl7pPr>
            <a:lvl8pPr marL="1371600" algn="ctr" rtl="0" fontAlgn="base">
              <a:spcBef>
                <a:spcPct val="0"/>
              </a:spcBef>
              <a:spcAft>
                <a:spcPct val="0"/>
              </a:spcAft>
              <a:defRPr sz="3200" b="1">
                <a:solidFill>
                  <a:schemeClr val="tx1"/>
                </a:solidFill>
                <a:latin typeface="Verdana" charset="0"/>
                <a:ea typeface="宋体" charset="0"/>
              </a:defRPr>
            </a:lvl8pPr>
            <a:lvl9pPr marL="1828800" algn="ctr" rtl="0" fontAlgn="base">
              <a:spcBef>
                <a:spcPct val="0"/>
              </a:spcBef>
              <a:spcAft>
                <a:spcPct val="0"/>
              </a:spcAft>
              <a:defRPr sz="3200" b="1">
                <a:solidFill>
                  <a:schemeClr val="tx1"/>
                </a:solidFill>
                <a:latin typeface="Verdana" charset="0"/>
                <a:ea typeface="宋体" charset="0"/>
              </a:defRPr>
            </a:lvl9pPr>
          </a:lstStyle>
          <a:p>
            <a:pPr eaLnBrk="1" hangingPunct="1"/>
            <a:r>
              <a:rPr kumimoji="1" lang="zh-CN" altLang="en-US" sz="3600" kern="0" dirty="0" smtClean="0">
                <a:latin typeface="黑体" panose="02010609060101010101" pitchFamily="49" charset="-122"/>
                <a:ea typeface="黑体" panose="02010609060101010101" pitchFamily="49" charset="-122"/>
              </a:rPr>
              <a:t>基于项目的协作学习</a:t>
            </a:r>
            <a:endParaRPr kumimoji="1" lang="zh-CN" altLang="en-US" sz="3600" kern="0" dirty="0">
              <a:latin typeface="黑体" panose="02010609060101010101" pitchFamily="49" charset="-122"/>
              <a:ea typeface="黑体" panose="02010609060101010101" pitchFamily="49" charset="-122"/>
            </a:endParaRPr>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1148" y="2830091"/>
            <a:ext cx="2384202" cy="2025059"/>
          </a:xfrm>
          <a:prstGeom prst="rect">
            <a:avLst/>
          </a:prstGeom>
        </p:spPr>
      </p:pic>
    </p:spTree>
    <p:extLst>
      <p:ext uri="{BB962C8B-B14F-4D97-AF65-F5344CB8AC3E}">
        <p14:creationId xmlns:p14="http://schemas.microsoft.com/office/powerpoint/2010/main" val="66081827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H_Number_1">
            <a:hlinkClick r:id="rId5" action="ppaction://hlinksldjump"/>
          </p:cNvPr>
          <p:cNvSpPr/>
          <p:nvPr>
            <p:custDataLst>
              <p:tags r:id="rId2"/>
            </p:custDataLst>
          </p:nvPr>
        </p:nvSpPr>
        <p:spPr>
          <a:xfrm>
            <a:off x="827584" y="1707654"/>
            <a:ext cx="1080120" cy="1193087"/>
          </a:xfrm>
          <a:prstGeom prst="roundRect">
            <a:avLst>
              <a:gd name="adj" fmla="val 761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4000" b="1" dirty="0" smtClean="0">
                <a:solidFill>
                  <a:srgbClr val="FFFFFF"/>
                </a:solidFill>
                <a:ea typeface="华文中宋" panose="02010600040101010101" pitchFamily="2" charset="-122"/>
                <a:cs typeface="Times New Roman" panose="02020603050405020304" pitchFamily="18" charset="0"/>
              </a:rPr>
              <a:t>03</a:t>
            </a:r>
            <a:endParaRPr lang="zh-CN" altLang="en-US" sz="4000" b="1" dirty="0">
              <a:solidFill>
                <a:srgbClr val="FFFFFF"/>
              </a:solidFill>
              <a:ea typeface="华文中宋" panose="02010600040101010101" pitchFamily="2" charset="-122"/>
              <a:cs typeface="Times New Roman" panose="02020603050405020304" pitchFamily="18" charset="0"/>
            </a:endParaRPr>
          </a:p>
        </p:txBody>
      </p:sp>
      <p:sp>
        <p:nvSpPr>
          <p:cNvPr id="15" name="MH_Entry_1">
            <a:hlinkClick r:id="rId5" action="ppaction://hlinksldjump"/>
          </p:cNvPr>
          <p:cNvSpPr/>
          <p:nvPr>
            <p:custDataLst>
              <p:tags r:id="rId3"/>
            </p:custDataLst>
          </p:nvPr>
        </p:nvSpPr>
        <p:spPr>
          <a:xfrm>
            <a:off x="2195736" y="1707654"/>
            <a:ext cx="5976664" cy="1193087"/>
          </a:xfrm>
          <a:prstGeom prst="roundRect">
            <a:avLst>
              <a:gd name="adj" fmla="val 912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eaLnBrk="1" latinLnBrk="1" hangingPunct="1"/>
            <a:r>
              <a:rPr kumimoji="1" lang="zh-CN" altLang="en-US" sz="3200" b="1" dirty="0">
                <a:solidFill>
                  <a:schemeClr val="tx1"/>
                </a:solidFill>
                <a:latin typeface="黑体" panose="02010609060101010101" pitchFamily="49" charset="-122"/>
                <a:ea typeface="黑体" panose="02010609060101010101" pitchFamily="49" charset="-122"/>
                <a:cs typeface="Gulim" charset="0"/>
              </a:rPr>
              <a:t>基于项目学习的理论基础</a:t>
            </a:r>
          </a:p>
        </p:txBody>
      </p:sp>
    </p:spTree>
    <p:custDataLst>
      <p:tags r:id="rId1"/>
    </p:custDataLst>
    <p:extLst>
      <p:ext uri="{BB962C8B-B14F-4D97-AF65-F5344CB8AC3E}">
        <p14:creationId xmlns:p14="http://schemas.microsoft.com/office/powerpoint/2010/main" val="130380832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基于项目学习的理论基础</a:t>
            </a:r>
          </a:p>
        </p:txBody>
      </p:sp>
      <p:sp>
        <p:nvSpPr>
          <p:cNvPr id="3" name="内容占位符 2"/>
          <p:cNvSpPr>
            <a:spLocks noGrp="1"/>
          </p:cNvSpPr>
          <p:nvPr>
            <p:ph idx="1"/>
          </p:nvPr>
        </p:nvSpPr>
        <p:spPr>
          <a:xfrm>
            <a:off x="395536" y="897566"/>
            <a:ext cx="8065268" cy="1746192"/>
          </a:xfrm>
        </p:spPr>
        <p:txBody>
          <a:bodyPr/>
          <a:lstStyle/>
          <a:p>
            <a:pPr algn="just">
              <a:lnSpc>
                <a:spcPct val="110000"/>
              </a:lnSpc>
              <a:spcBef>
                <a:spcPts val="800"/>
              </a:spcBef>
              <a:buFont typeface="Arial" panose="020B0604020202020204" pitchFamily="34" charset="0"/>
              <a:buChar char="•"/>
            </a:pPr>
            <a:r>
              <a:rPr kumimoji="1" lang="zh-CN" altLang="en-US" dirty="0" smtClean="0">
                <a:solidFill>
                  <a:srgbClr val="FF0000"/>
                </a:solidFill>
                <a:latin typeface="楷体" panose="02010609060101010101" pitchFamily="49" charset="-122"/>
                <a:ea typeface="楷体" panose="02010609060101010101" pitchFamily="49" charset="-122"/>
              </a:rPr>
              <a:t>建构主义理论：</a:t>
            </a:r>
            <a:r>
              <a:rPr kumimoji="1" lang="zh-CN" altLang="en-US" b="0" dirty="0" smtClean="0">
                <a:solidFill>
                  <a:srgbClr val="FF0000"/>
                </a:solidFill>
                <a:latin typeface="楷体" panose="02010609060101010101" pitchFamily="49" charset="-122"/>
                <a:ea typeface="楷体" panose="02010609060101010101" pitchFamily="49" charset="-122"/>
              </a:rPr>
              <a:t>学生通过实验、体验和反思建立他们自己对外部世界的理解和相关知识体系。</a:t>
            </a:r>
            <a:endParaRPr kumimoji="1" lang="en-US" altLang="zh-CN" b="0" dirty="0" smtClean="0">
              <a:solidFill>
                <a:srgbClr val="FF0000"/>
              </a:solidFill>
              <a:latin typeface="楷体" panose="02010609060101010101" pitchFamily="49" charset="-122"/>
              <a:ea typeface="楷体" panose="02010609060101010101" pitchFamily="49" charset="-122"/>
            </a:endParaRPr>
          </a:p>
          <a:p>
            <a:pPr algn="just">
              <a:lnSpc>
                <a:spcPct val="110000"/>
              </a:lnSpc>
              <a:spcBef>
                <a:spcPts val="800"/>
              </a:spcBef>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建构主义学习方式，包括基于探究的学习、基于问题的学习和基于项目的学习。</a:t>
            </a:r>
            <a:endParaRPr kumimoji="1" lang="zh-CN" altLang="en-US" b="0" dirty="0">
              <a:latin typeface="楷体" panose="02010609060101010101" pitchFamily="49" charset="-122"/>
              <a:ea typeface="楷体" panose="02010609060101010101" pitchFamily="49" charset="-122"/>
            </a:endParaRPr>
          </a:p>
        </p:txBody>
      </p:sp>
      <p:grpSp>
        <p:nvGrpSpPr>
          <p:cNvPr id="31" name="组 30"/>
          <p:cNvGrpSpPr/>
          <p:nvPr/>
        </p:nvGrpSpPr>
        <p:grpSpPr>
          <a:xfrm>
            <a:off x="2915816" y="2643759"/>
            <a:ext cx="5832649" cy="1905145"/>
            <a:chOff x="1691680" y="2367838"/>
            <a:chExt cx="7056785" cy="2364152"/>
          </a:xfrm>
        </p:grpSpPr>
        <p:sp>
          <p:nvSpPr>
            <p:cNvPr id="6" name="可选流程 5"/>
            <p:cNvSpPr/>
            <p:nvPr/>
          </p:nvSpPr>
          <p:spPr bwMode="auto">
            <a:xfrm>
              <a:off x="4222627" y="2367838"/>
              <a:ext cx="1778864" cy="707968"/>
            </a:xfrm>
            <a:prstGeom prst="flowChartAlternateProcess">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rPr>
                <a:t> </a:t>
              </a:r>
              <a:r>
                <a:rPr kumimoji="0" lang="zh-CN" altLang="en-US" sz="2000" b="0"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rPr>
                <a:t>建构主义</a:t>
              </a:r>
              <a:endParaRPr kumimoji="0" lang="zh-CN" altLang="en-US" sz="2000" b="0" i="0" u="none" strike="noStrike" cap="none" normalizeH="0" baseline="0" dirty="0">
                <a:ln>
                  <a:noFill/>
                </a:ln>
                <a:solidFill>
                  <a:srgbClr val="FF0000"/>
                </a:solidFill>
                <a:effectLst/>
                <a:latin typeface="黑体" panose="02010609060101010101" pitchFamily="49" charset="-122"/>
                <a:ea typeface="黑体" panose="02010609060101010101" pitchFamily="49" charset="-122"/>
              </a:endParaRPr>
            </a:p>
          </p:txBody>
        </p:sp>
        <p:sp>
          <p:nvSpPr>
            <p:cNvPr id="7" name="可选流程 6"/>
            <p:cNvSpPr/>
            <p:nvPr/>
          </p:nvSpPr>
          <p:spPr bwMode="auto">
            <a:xfrm>
              <a:off x="7093170" y="3867894"/>
              <a:ext cx="1655295" cy="864096"/>
            </a:xfrm>
            <a:prstGeom prst="flowChartAlternateProcess">
              <a:avLst/>
            </a:prstGeom>
            <a:solidFill>
              <a:schemeClr val="tx1">
                <a:lumMod val="60000"/>
                <a:lumOff val="4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1600" b="0" i="0" u="none" strike="noStrike" cap="none" normalizeH="0" baseline="0" dirty="0" smtClean="0">
                  <a:ln>
                    <a:noFill/>
                  </a:ln>
                  <a:solidFill>
                    <a:schemeClr val="bg1"/>
                  </a:solidFill>
                  <a:effectLst/>
                  <a:latin typeface="黑体" panose="02010609060101010101" pitchFamily="49" charset="-122"/>
                  <a:ea typeface="黑体" panose="02010609060101010101" pitchFamily="49" charset="-122"/>
                </a:rPr>
                <a:t>基于项目的学习</a:t>
              </a:r>
              <a:endParaRPr kumimoji="0" lang="zh-CN" altLang="en-US" sz="1600" b="0" i="0" u="none" strike="noStrike" cap="none" normalizeH="0" baseline="0" dirty="0">
                <a:ln>
                  <a:noFill/>
                </a:ln>
                <a:solidFill>
                  <a:schemeClr val="bg1"/>
                </a:solidFill>
                <a:effectLst/>
                <a:latin typeface="黑体" panose="02010609060101010101" pitchFamily="49" charset="-122"/>
                <a:ea typeface="黑体" panose="02010609060101010101" pitchFamily="49" charset="-122"/>
              </a:endParaRPr>
            </a:p>
          </p:txBody>
        </p:sp>
        <p:sp>
          <p:nvSpPr>
            <p:cNvPr id="8" name="可选流程 7"/>
            <p:cNvSpPr/>
            <p:nvPr/>
          </p:nvSpPr>
          <p:spPr bwMode="auto">
            <a:xfrm>
              <a:off x="4355976" y="3867894"/>
              <a:ext cx="1604623" cy="864096"/>
            </a:xfrm>
            <a:prstGeom prst="flowChartAlternateProcess">
              <a:avLst/>
            </a:prstGeom>
            <a:solidFill>
              <a:schemeClr val="accent4">
                <a:lumMod val="60000"/>
                <a:lumOff val="4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1600" b="0" i="0" u="none" strike="noStrike" cap="none" normalizeH="0" baseline="0" dirty="0" smtClean="0">
                  <a:ln>
                    <a:noFill/>
                  </a:ln>
                  <a:solidFill>
                    <a:schemeClr val="bg1"/>
                  </a:solidFill>
                  <a:effectLst/>
                  <a:latin typeface="黑体" panose="02010609060101010101" pitchFamily="49" charset="-122"/>
                  <a:ea typeface="黑体" panose="02010609060101010101" pitchFamily="49" charset="-122"/>
                </a:rPr>
                <a:t>基于问题的学习</a:t>
              </a:r>
              <a:endParaRPr kumimoji="0" lang="zh-CN" altLang="en-US" sz="1600" b="0" i="0" u="none" strike="noStrike" cap="none" normalizeH="0" baseline="0" dirty="0">
                <a:ln>
                  <a:noFill/>
                </a:ln>
                <a:solidFill>
                  <a:schemeClr val="bg1"/>
                </a:solidFill>
                <a:effectLst/>
                <a:latin typeface="黑体" panose="02010609060101010101" pitchFamily="49" charset="-122"/>
                <a:ea typeface="黑体" panose="02010609060101010101" pitchFamily="49" charset="-122"/>
              </a:endParaRPr>
            </a:p>
          </p:txBody>
        </p:sp>
        <p:sp>
          <p:nvSpPr>
            <p:cNvPr id="9" name="可选流程 8"/>
            <p:cNvSpPr/>
            <p:nvPr/>
          </p:nvSpPr>
          <p:spPr bwMode="auto">
            <a:xfrm>
              <a:off x="1691680" y="3867894"/>
              <a:ext cx="1568174" cy="864096"/>
            </a:xfrm>
            <a:prstGeom prst="flowChartAlternateProcess">
              <a:avLst/>
            </a:prstGeom>
            <a:solidFill>
              <a:srgbClr val="3366FF"/>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1600" b="0" i="0" u="none" strike="noStrike" cap="none" normalizeH="0" baseline="0" dirty="0" smtClean="0">
                  <a:ln>
                    <a:noFill/>
                  </a:ln>
                  <a:solidFill>
                    <a:schemeClr val="bg1"/>
                  </a:solidFill>
                  <a:effectLst/>
                  <a:latin typeface="黑体" panose="02010609060101010101" pitchFamily="49" charset="-122"/>
                  <a:ea typeface="黑体" panose="02010609060101010101" pitchFamily="49" charset="-122"/>
                </a:rPr>
                <a:t>基于探究的学习</a:t>
              </a:r>
              <a:endParaRPr kumimoji="0" lang="zh-CN" altLang="en-US" sz="1600" b="0" i="0" u="none" strike="noStrike" cap="none" normalizeH="0" baseline="0" dirty="0">
                <a:ln>
                  <a:noFill/>
                </a:ln>
                <a:solidFill>
                  <a:schemeClr val="bg1"/>
                </a:solidFill>
                <a:effectLst/>
                <a:latin typeface="黑体" panose="02010609060101010101" pitchFamily="49" charset="-122"/>
                <a:ea typeface="黑体" panose="02010609060101010101" pitchFamily="49" charset="-122"/>
              </a:endParaRPr>
            </a:p>
          </p:txBody>
        </p:sp>
        <p:cxnSp>
          <p:nvCxnSpPr>
            <p:cNvPr id="11" name="直线连接符 10"/>
            <p:cNvCxnSpPr/>
            <p:nvPr/>
          </p:nvCxnSpPr>
          <p:spPr bwMode="auto">
            <a:xfrm>
              <a:off x="2339752" y="3399842"/>
              <a:ext cx="5760640" cy="0"/>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直线连接符 12"/>
            <p:cNvCxnSpPr/>
            <p:nvPr/>
          </p:nvCxnSpPr>
          <p:spPr bwMode="auto">
            <a:xfrm>
              <a:off x="2339752" y="3399842"/>
              <a:ext cx="0" cy="468052"/>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5" name="直线连接符 14"/>
            <p:cNvCxnSpPr/>
            <p:nvPr/>
          </p:nvCxnSpPr>
          <p:spPr bwMode="auto">
            <a:xfrm>
              <a:off x="5148064" y="3399842"/>
              <a:ext cx="0" cy="468052"/>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6" name="直线连接符 15"/>
            <p:cNvCxnSpPr/>
            <p:nvPr/>
          </p:nvCxnSpPr>
          <p:spPr bwMode="auto">
            <a:xfrm>
              <a:off x="8100392" y="3399842"/>
              <a:ext cx="0" cy="468052"/>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7" name="直线连接符 16"/>
            <p:cNvCxnSpPr/>
            <p:nvPr/>
          </p:nvCxnSpPr>
          <p:spPr bwMode="auto">
            <a:xfrm>
              <a:off x="5148064" y="3075806"/>
              <a:ext cx="0" cy="360040"/>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spTree>
    <p:extLst>
      <p:ext uri="{BB962C8B-B14F-4D97-AF65-F5344CB8AC3E}">
        <p14:creationId xmlns:p14="http://schemas.microsoft.com/office/powerpoint/2010/main" val="325540398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建构主义学习环境要素</a:t>
            </a:r>
          </a:p>
        </p:txBody>
      </p:sp>
      <p:sp>
        <p:nvSpPr>
          <p:cNvPr id="3" name="内容占位符 2"/>
          <p:cNvSpPr>
            <a:spLocks noGrp="1"/>
          </p:cNvSpPr>
          <p:nvPr>
            <p:ph idx="1"/>
          </p:nvPr>
        </p:nvSpPr>
        <p:spPr>
          <a:xfrm>
            <a:off x="389732" y="1131590"/>
            <a:ext cx="8075612" cy="2905637"/>
          </a:xfrm>
        </p:spPr>
        <p:txBody>
          <a:bodyPr/>
          <a:lstStyle/>
          <a:p>
            <a:pPr algn="just">
              <a:lnSpc>
                <a:spcPct val="114000"/>
              </a:lnSpc>
              <a:spcBef>
                <a:spcPts val="1800"/>
              </a:spcBef>
            </a:pPr>
            <a:r>
              <a:rPr lang="en-US" altLang="zh-CN" sz="2300" dirty="0" smtClean="0">
                <a:solidFill>
                  <a:srgbClr val="FF0000"/>
                </a:solidFill>
                <a:latin typeface="楷体" panose="02010609060101010101" pitchFamily="49" charset="-122"/>
                <a:ea typeface="楷体" panose="02010609060101010101" pitchFamily="49" charset="-122"/>
              </a:rPr>
              <a:t>“</a:t>
            </a:r>
            <a:r>
              <a:rPr lang="zh-CN" altLang="zh-CN" sz="2300" dirty="0">
                <a:solidFill>
                  <a:srgbClr val="FF0000"/>
                </a:solidFill>
                <a:latin typeface="楷体" panose="02010609060101010101" pitchFamily="49" charset="-122"/>
                <a:ea typeface="楷体" panose="02010609060101010101" pitchFamily="49" charset="-122"/>
              </a:rPr>
              <a:t>情境</a:t>
            </a:r>
            <a:r>
              <a:rPr lang="en-US" altLang="zh-CN" sz="2300" dirty="0">
                <a:solidFill>
                  <a:srgbClr val="FF0000"/>
                </a:solidFill>
                <a:latin typeface="楷体" panose="02010609060101010101" pitchFamily="49" charset="-122"/>
                <a:ea typeface="楷体" panose="02010609060101010101" pitchFamily="49" charset="-122"/>
              </a:rPr>
              <a:t>”</a:t>
            </a:r>
            <a:r>
              <a:rPr lang="zh-CN" altLang="zh-CN" sz="2300" dirty="0">
                <a:solidFill>
                  <a:srgbClr val="FF0000"/>
                </a:solidFill>
                <a:latin typeface="楷体" panose="02010609060101010101" pitchFamily="49" charset="-122"/>
                <a:ea typeface="楷体" panose="02010609060101010101" pitchFamily="49" charset="-122"/>
              </a:rPr>
              <a:t>：</a:t>
            </a:r>
            <a:r>
              <a:rPr lang="zh-CN" altLang="zh-CN" sz="2300" b="0" dirty="0">
                <a:latin typeface="楷体" panose="02010609060101010101" pitchFamily="49" charset="-122"/>
                <a:ea typeface="楷体" panose="02010609060101010101" pitchFamily="49" charset="-122"/>
              </a:rPr>
              <a:t>学习环境中的情境必须有利于学生对所学</a:t>
            </a:r>
            <a:r>
              <a:rPr lang="zh-CN" altLang="zh-CN" sz="2300" b="0" dirty="0" smtClean="0">
                <a:latin typeface="楷体" panose="02010609060101010101" pitchFamily="49" charset="-122"/>
                <a:ea typeface="楷体" panose="02010609060101010101" pitchFamily="49" charset="-122"/>
              </a:rPr>
              <a:t>内容的意义建构</a:t>
            </a:r>
            <a:r>
              <a:rPr lang="zh-CN" altLang="en-US" sz="2300" b="0" dirty="0" smtClean="0">
                <a:latin typeface="楷体" panose="02010609060101010101" pitchFamily="49" charset="-122"/>
                <a:ea typeface="楷体" panose="02010609060101010101" pitchFamily="49" charset="-122"/>
              </a:rPr>
              <a:t>，</a:t>
            </a:r>
            <a:r>
              <a:rPr lang="zh-CN" altLang="zh-CN" sz="2300" b="0" dirty="0" smtClean="0">
                <a:latin typeface="楷体" panose="02010609060101010101" pitchFamily="49" charset="-122"/>
                <a:ea typeface="楷体" panose="02010609060101010101" pitchFamily="49" charset="-122"/>
              </a:rPr>
              <a:t>有利于学生建构意义</a:t>
            </a:r>
            <a:r>
              <a:rPr lang="zh-CN" altLang="zh-CN" sz="2300" b="0" dirty="0">
                <a:latin typeface="楷体" panose="02010609060101010101" pitchFamily="49" charset="-122"/>
                <a:ea typeface="楷体" panose="02010609060101010101" pitchFamily="49" charset="-122"/>
              </a:rPr>
              <a:t>的情境的创设问题，</a:t>
            </a:r>
            <a:r>
              <a:rPr lang="zh-CN" altLang="zh-CN" sz="2300" b="0" dirty="0" smtClean="0">
                <a:latin typeface="楷体" panose="02010609060101010101" pitchFamily="49" charset="-122"/>
                <a:ea typeface="楷体" panose="02010609060101010101" pitchFamily="49" charset="-122"/>
              </a:rPr>
              <a:t>情境创设是教学设计</a:t>
            </a:r>
            <a:r>
              <a:rPr lang="zh-CN" altLang="zh-CN" sz="2300" b="0" dirty="0">
                <a:latin typeface="楷体" panose="02010609060101010101" pitchFamily="49" charset="-122"/>
                <a:ea typeface="楷体" panose="02010609060101010101" pitchFamily="49" charset="-122"/>
              </a:rPr>
              <a:t>的最重要内容之一</a:t>
            </a:r>
            <a:r>
              <a:rPr lang="zh-CN" altLang="zh-CN" sz="2300" b="0" dirty="0" smtClean="0">
                <a:latin typeface="楷体" panose="02010609060101010101" pitchFamily="49" charset="-122"/>
                <a:ea typeface="楷体" panose="02010609060101010101" pitchFamily="49" charset="-122"/>
              </a:rPr>
              <a:t>。</a:t>
            </a:r>
            <a:endParaRPr lang="en-US" altLang="zh-CN" sz="2300" b="0" dirty="0">
              <a:latin typeface="楷体" panose="02010609060101010101" pitchFamily="49" charset="-122"/>
              <a:ea typeface="楷体" panose="02010609060101010101" pitchFamily="49" charset="-122"/>
            </a:endParaRPr>
          </a:p>
          <a:p>
            <a:pPr algn="just">
              <a:lnSpc>
                <a:spcPct val="114000"/>
              </a:lnSpc>
              <a:spcBef>
                <a:spcPts val="1800"/>
              </a:spcBef>
            </a:pPr>
            <a:r>
              <a:rPr lang="en-US" altLang="zh-CN" sz="2300" dirty="0">
                <a:solidFill>
                  <a:srgbClr val="FF0000"/>
                </a:solidFill>
                <a:latin typeface="楷体" panose="02010609060101010101" pitchFamily="49" charset="-122"/>
                <a:ea typeface="楷体" panose="02010609060101010101" pitchFamily="49" charset="-122"/>
              </a:rPr>
              <a:t>“</a:t>
            </a:r>
            <a:r>
              <a:rPr lang="zh-CN" altLang="zh-CN" sz="2300" dirty="0">
                <a:solidFill>
                  <a:srgbClr val="FF0000"/>
                </a:solidFill>
                <a:latin typeface="楷体" panose="02010609060101010101" pitchFamily="49" charset="-122"/>
                <a:ea typeface="楷体" panose="02010609060101010101" pitchFamily="49" charset="-122"/>
              </a:rPr>
              <a:t>协作</a:t>
            </a:r>
            <a:r>
              <a:rPr lang="en-US" altLang="zh-CN" sz="2300" dirty="0">
                <a:solidFill>
                  <a:srgbClr val="FF0000"/>
                </a:solidFill>
                <a:latin typeface="楷体" panose="02010609060101010101" pitchFamily="49" charset="-122"/>
                <a:ea typeface="楷体" panose="02010609060101010101" pitchFamily="49" charset="-122"/>
              </a:rPr>
              <a:t>”</a:t>
            </a:r>
            <a:r>
              <a:rPr lang="zh-CN" altLang="zh-CN" sz="2300" dirty="0">
                <a:solidFill>
                  <a:srgbClr val="FF0000"/>
                </a:solidFill>
                <a:latin typeface="楷体" panose="02010609060101010101" pitchFamily="49" charset="-122"/>
                <a:ea typeface="楷体" panose="02010609060101010101" pitchFamily="49" charset="-122"/>
              </a:rPr>
              <a:t>：</a:t>
            </a:r>
            <a:r>
              <a:rPr lang="zh-CN" altLang="zh-CN" sz="2300" b="0" dirty="0">
                <a:latin typeface="楷体" panose="02010609060101010101" pitchFamily="49" charset="-122"/>
                <a:ea typeface="楷体" panose="02010609060101010101" pitchFamily="49" charset="-122"/>
              </a:rPr>
              <a:t>协作发生在学习过程的始终。协作对学习资料的搜集与分析、假设的提出与验证、学习成果的评价直至意义的最终建构均有重要作用</a:t>
            </a:r>
            <a:r>
              <a:rPr lang="zh-CN" altLang="zh-CN" sz="2300" b="0" dirty="0" smtClean="0">
                <a:latin typeface="楷体" panose="02010609060101010101" pitchFamily="49" charset="-122"/>
                <a:ea typeface="楷体" panose="02010609060101010101" pitchFamily="49" charset="-122"/>
              </a:rPr>
              <a:t>。</a:t>
            </a:r>
            <a:endParaRPr lang="en-US" altLang="zh-CN" sz="2300" b="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406798027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131590"/>
            <a:ext cx="7992888" cy="2592288"/>
          </a:xfrm>
        </p:spPr>
        <p:txBody>
          <a:bodyPr/>
          <a:lstStyle/>
          <a:p>
            <a:pPr algn="just">
              <a:lnSpc>
                <a:spcPct val="114000"/>
              </a:lnSpc>
              <a:spcBef>
                <a:spcPts val="1800"/>
              </a:spcBef>
            </a:pPr>
            <a:r>
              <a:rPr lang="en-US" altLang="zh-CN" sz="2300" dirty="0">
                <a:solidFill>
                  <a:srgbClr val="FF0000"/>
                </a:solidFill>
                <a:latin typeface="楷体" panose="02010609060101010101" pitchFamily="49" charset="-122"/>
                <a:ea typeface="楷体" panose="02010609060101010101" pitchFamily="49" charset="-122"/>
              </a:rPr>
              <a:t>“</a:t>
            </a:r>
            <a:r>
              <a:rPr lang="zh-CN" altLang="zh-CN" sz="2300" dirty="0">
                <a:solidFill>
                  <a:srgbClr val="FF0000"/>
                </a:solidFill>
                <a:latin typeface="楷体" panose="02010609060101010101" pitchFamily="49" charset="-122"/>
                <a:ea typeface="楷体" panose="02010609060101010101" pitchFamily="49" charset="-122"/>
              </a:rPr>
              <a:t>会话</a:t>
            </a:r>
            <a:r>
              <a:rPr lang="en-US" altLang="zh-CN" sz="2300" dirty="0">
                <a:solidFill>
                  <a:srgbClr val="FF0000"/>
                </a:solidFill>
                <a:latin typeface="楷体" panose="02010609060101010101" pitchFamily="49" charset="-122"/>
                <a:ea typeface="楷体" panose="02010609060101010101" pitchFamily="49" charset="-122"/>
              </a:rPr>
              <a:t>”</a:t>
            </a:r>
            <a:r>
              <a:rPr lang="zh-CN" altLang="zh-CN" sz="2300" dirty="0">
                <a:solidFill>
                  <a:srgbClr val="FF0000"/>
                </a:solidFill>
                <a:latin typeface="楷体" panose="02010609060101010101" pitchFamily="49" charset="-122"/>
                <a:ea typeface="楷体" panose="02010609060101010101" pitchFamily="49" charset="-122"/>
              </a:rPr>
              <a:t>：</a:t>
            </a:r>
            <a:r>
              <a:rPr lang="zh-CN" altLang="zh-CN" sz="2300" b="0" dirty="0">
                <a:latin typeface="楷体" panose="02010609060101010101" pitchFamily="49" charset="-122"/>
                <a:ea typeface="楷体" panose="02010609060101010101" pitchFamily="49" charset="-122"/>
              </a:rPr>
              <a:t>会话是协作过程中的不可缺少环节。学习小组成员之间必须通过会话商讨如何完成规定的学习任务的计划；此外，协作学习过程也是会话过程会话是达到意义建构的重要手段之一</a:t>
            </a:r>
            <a:r>
              <a:rPr lang="zh-CN" altLang="zh-CN" sz="2300" b="0" dirty="0" smtClean="0">
                <a:latin typeface="楷体" panose="02010609060101010101" pitchFamily="49" charset="-122"/>
                <a:ea typeface="楷体" panose="02010609060101010101" pitchFamily="49" charset="-122"/>
              </a:rPr>
              <a:t>。</a:t>
            </a:r>
            <a:endParaRPr lang="en-US" altLang="zh-CN" sz="2300" b="0" dirty="0">
              <a:latin typeface="楷体" panose="02010609060101010101" pitchFamily="49" charset="-122"/>
              <a:ea typeface="楷体" panose="02010609060101010101" pitchFamily="49" charset="-122"/>
            </a:endParaRPr>
          </a:p>
          <a:p>
            <a:pPr algn="just">
              <a:lnSpc>
                <a:spcPct val="114000"/>
              </a:lnSpc>
              <a:spcBef>
                <a:spcPts val="1800"/>
              </a:spcBef>
            </a:pPr>
            <a:r>
              <a:rPr lang="en-US" altLang="zh-CN" sz="2300" dirty="0">
                <a:solidFill>
                  <a:srgbClr val="FF0000"/>
                </a:solidFill>
                <a:latin typeface="楷体" panose="02010609060101010101" pitchFamily="49" charset="-122"/>
                <a:ea typeface="楷体" panose="02010609060101010101" pitchFamily="49" charset="-122"/>
              </a:rPr>
              <a:t>“</a:t>
            </a:r>
            <a:r>
              <a:rPr lang="zh-CN" altLang="zh-CN" sz="2300" dirty="0">
                <a:solidFill>
                  <a:srgbClr val="FF0000"/>
                </a:solidFill>
                <a:latin typeface="楷体" panose="02010609060101010101" pitchFamily="49" charset="-122"/>
                <a:ea typeface="楷体" panose="02010609060101010101" pitchFamily="49" charset="-122"/>
              </a:rPr>
              <a:t>意义建构</a:t>
            </a:r>
            <a:r>
              <a:rPr lang="en-US" altLang="zh-CN" sz="2300" dirty="0">
                <a:solidFill>
                  <a:srgbClr val="FF0000"/>
                </a:solidFill>
                <a:latin typeface="楷体" panose="02010609060101010101" pitchFamily="49" charset="-122"/>
                <a:ea typeface="楷体" panose="02010609060101010101" pitchFamily="49" charset="-122"/>
              </a:rPr>
              <a:t>”</a:t>
            </a:r>
            <a:r>
              <a:rPr lang="zh-CN" altLang="zh-CN" sz="2300" dirty="0">
                <a:solidFill>
                  <a:srgbClr val="FF0000"/>
                </a:solidFill>
                <a:latin typeface="楷体" panose="02010609060101010101" pitchFamily="49" charset="-122"/>
                <a:ea typeface="楷体" panose="02010609060101010101" pitchFamily="49" charset="-122"/>
              </a:rPr>
              <a:t>：</a:t>
            </a:r>
            <a:r>
              <a:rPr lang="zh-CN" altLang="zh-CN" sz="2300" b="0" dirty="0">
                <a:latin typeface="楷体" panose="02010609060101010101" pitchFamily="49" charset="-122"/>
                <a:ea typeface="楷体" panose="02010609060101010101" pitchFamily="49" charset="-122"/>
              </a:rPr>
              <a:t>这是整个学习过程的最终目标。所要建构的意义是指：事物的性质、规律以及事物之间的内在联系。</a:t>
            </a:r>
            <a:endParaRPr lang="zh-CN" altLang="en-US" sz="2300" b="0" dirty="0">
              <a:latin typeface="楷体" panose="02010609060101010101" pitchFamily="49" charset="-122"/>
              <a:ea typeface="楷体" panose="02010609060101010101" pitchFamily="49" charset="-122"/>
            </a:endParaRPr>
          </a:p>
        </p:txBody>
      </p:sp>
      <p:sp>
        <p:nvSpPr>
          <p:cNvPr id="5" name="标题 1"/>
          <p:cNvSpPr txBox="1">
            <a:spLocks/>
          </p:cNvSpPr>
          <p:nvPr/>
        </p:nvSpPr>
        <p:spPr bwMode="black">
          <a:xfrm>
            <a:off x="827584" y="51470"/>
            <a:ext cx="756870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3200" b="1">
                <a:solidFill>
                  <a:schemeClr val="tx1"/>
                </a:solidFill>
                <a:latin typeface="+mj-lt"/>
                <a:ea typeface="+mj-ea"/>
                <a:cs typeface="+mj-cs"/>
              </a:defRPr>
            </a:lvl1pPr>
            <a:lvl2pPr algn="ctr" rtl="0" fontAlgn="base">
              <a:spcBef>
                <a:spcPct val="0"/>
              </a:spcBef>
              <a:spcAft>
                <a:spcPct val="0"/>
              </a:spcAft>
              <a:defRPr sz="3200" b="1">
                <a:solidFill>
                  <a:schemeClr val="tx1"/>
                </a:solidFill>
                <a:latin typeface="Verdana" charset="0"/>
                <a:ea typeface="宋体" charset="0"/>
              </a:defRPr>
            </a:lvl2pPr>
            <a:lvl3pPr algn="ctr" rtl="0" fontAlgn="base">
              <a:spcBef>
                <a:spcPct val="0"/>
              </a:spcBef>
              <a:spcAft>
                <a:spcPct val="0"/>
              </a:spcAft>
              <a:defRPr sz="3200" b="1">
                <a:solidFill>
                  <a:schemeClr val="tx1"/>
                </a:solidFill>
                <a:latin typeface="Verdana" charset="0"/>
                <a:ea typeface="宋体" charset="0"/>
              </a:defRPr>
            </a:lvl3pPr>
            <a:lvl4pPr algn="ctr" rtl="0" fontAlgn="base">
              <a:spcBef>
                <a:spcPct val="0"/>
              </a:spcBef>
              <a:spcAft>
                <a:spcPct val="0"/>
              </a:spcAft>
              <a:defRPr sz="3200" b="1">
                <a:solidFill>
                  <a:schemeClr val="tx1"/>
                </a:solidFill>
                <a:latin typeface="Verdana" charset="0"/>
                <a:ea typeface="宋体" charset="0"/>
              </a:defRPr>
            </a:lvl4pPr>
            <a:lvl5pPr algn="ctr" rtl="0" fontAlgn="base">
              <a:spcBef>
                <a:spcPct val="0"/>
              </a:spcBef>
              <a:spcAft>
                <a:spcPct val="0"/>
              </a:spcAft>
              <a:defRPr sz="3200" b="1">
                <a:solidFill>
                  <a:schemeClr val="tx1"/>
                </a:solidFill>
                <a:latin typeface="Verdana" charset="0"/>
                <a:ea typeface="宋体" charset="0"/>
              </a:defRPr>
            </a:lvl5pPr>
            <a:lvl6pPr marL="457200" algn="ctr" rtl="0" fontAlgn="base">
              <a:spcBef>
                <a:spcPct val="0"/>
              </a:spcBef>
              <a:spcAft>
                <a:spcPct val="0"/>
              </a:spcAft>
              <a:defRPr sz="3200" b="1">
                <a:solidFill>
                  <a:schemeClr val="tx1"/>
                </a:solidFill>
                <a:latin typeface="Verdana" charset="0"/>
                <a:ea typeface="宋体" charset="0"/>
              </a:defRPr>
            </a:lvl6pPr>
            <a:lvl7pPr marL="914400" algn="ctr" rtl="0" fontAlgn="base">
              <a:spcBef>
                <a:spcPct val="0"/>
              </a:spcBef>
              <a:spcAft>
                <a:spcPct val="0"/>
              </a:spcAft>
              <a:defRPr sz="3200" b="1">
                <a:solidFill>
                  <a:schemeClr val="tx1"/>
                </a:solidFill>
                <a:latin typeface="Verdana" charset="0"/>
                <a:ea typeface="宋体" charset="0"/>
              </a:defRPr>
            </a:lvl7pPr>
            <a:lvl8pPr marL="1371600" algn="ctr" rtl="0" fontAlgn="base">
              <a:spcBef>
                <a:spcPct val="0"/>
              </a:spcBef>
              <a:spcAft>
                <a:spcPct val="0"/>
              </a:spcAft>
              <a:defRPr sz="3200" b="1">
                <a:solidFill>
                  <a:schemeClr val="tx1"/>
                </a:solidFill>
                <a:latin typeface="Verdana" charset="0"/>
                <a:ea typeface="宋体" charset="0"/>
              </a:defRPr>
            </a:lvl8pPr>
            <a:lvl9pPr marL="1828800" algn="ctr" rtl="0" fontAlgn="base">
              <a:spcBef>
                <a:spcPct val="0"/>
              </a:spcBef>
              <a:spcAft>
                <a:spcPct val="0"/>
              </a:spcAft>
              <a:defRPr sz="3200" b="1">
                <a:solidFill>
                  <a:schemeClr val="tx1"/>
                </a:solidFill>
                <a:latin typeface="Verdana" charset="0"/>
                <a:ea typeface="宋体" charset="0"/>
              </a:defRPr>
            </a:lvl9pPr>
          </a:lstStyle>
          <a:p>
            <a:pPr eaLnBrk="1" hangingPunct="1"/>
            <a:r>
              <a:rPr kumimoji="1" lang="zh-CN" altLang="en-US" sz="3600" kern="0" dirty="0" smtClean="0">
                <a:latin typeface="黑体" panose="02010609060101010101" pitchFamily="49" charset="-122"/>
                <a:ea typeface="黑体" panose="02010609060101010101" pitchFamily="49" charset="-122"/>
              </a:rPr>
              <a:t>建构主义学习环境要素</a:t>
            </a:r>
            <a:endParaRPr kumimoji="1" lang="zh-CN" altLang="en-US" sz="3600" kern="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42383644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杜威的做中学理论</a:t>
            </a:r>
          </a:p>
        </p:txBody>
      </p:sp>
      <p:sp>
        <p:nvSpPr>
          <p:cNvPr id="3" name="内容占位符 2"/>
          <p:cNvSpPr>
            <a:spLocks noGrp="1"/>
          </p:cNvSpPr>
          <p:nvPr>
            <p:ph idx="1"/>
          </p:nvPr>
        </p:nvSpPr>
        <p:spPr>
          <a:xfrm>
            <a:off x="376865" y="1017985"/>
            <a:ext cx="8101346" cy="3954065"/>
          </a:xfrm>
        </p:spPr>
        <p:txBody>
          <a:bodyPr/>
          <a:lstStyle/>
          <a:p>
            <a:pPr algn="just">
              <a:lnSpc>
                <a:spcPct val="114000"/>
              </a:lnSpc>
              <a:spcBef>
                <a:spcPts val="1800"/>
              </a:spcBef>
            </a:pPr>
            <a:r>
              <a:rPr kumimoji="1" lang="zh-CN" altLang="en-US" sz="2300" b="0" dirty="0">
                <a:latin typeface="楷体" panose="02010609060101010101" pitchFamily="49" charset="-122"/>
                <a:ea typeface="楷体" panose="02010609060101010101" pitchFamily="49" charset="-122"/>
              </a:rPr>
              <a:t>杜威提出</a:t>
            </a:r>
            <a:r>
              <a:rPr kumimoji="1" lang="zh-CN" altLang="en-US" sz="2300" b="0" dirty="0" smtClean="0">
                <a:latin typeface="楷体" panose="02010609060101010101" pitchFamily="49" charset="-122"/>
                <a:ea typeface="楷体" panose="02010609060101010101" pitchFamily="49" charset="-122"/>
              </a:rPr>
              <a:t>了</a:t>
            </a:r>
            <a:r>
              <a:rPr kumimoji="1" lang="zh-CN" altLang="en-US" sz="2300" b="0" dirty="0" smtClean="0">
                <a:solidFill>
                  <a:srgbClr val="FF0000"/>
                </a:solidFill>
                <a:latin typeface="楷体" panose="02010609060101010101" pitchFamily="49" charset="-122"/>
                <a:ea typeface="楷体" panose="02010609060101010101" pitchFamily="49" charset="-122"/>
              </a:rPr>
              <a:t>“做中学”</a:t>
            </a:r>
            <a:r>
              <a:rPr kumimoji="1" lang="zh-CN" altLang="en-US" sz="2300" b="0" dirty="0" smtClean="0">
                <a:latin typeface="楷体" panose="02010609060101010101" pitchFamily="49" charset="-122"/>
                <a:ea typeface="楷体" panose="02010609060101010101" pitchFamily="49" charset="-122"/>
              </a:rPr>
              <a:t>的观点</a:t>
            </a:r>
            <a:r>
              <a:rPr kumimoji="1" lang="zh-CN" altLang="zh-CN" sz="2300" b="0" dirty="0" smtClean="0">
                <a:latin typeface="楷体" panose="02010609060101010101" pitchFamily="49" charset="-122"/>
                <a:ea typeface="楷体" panose="02010609060101010101" pitchFamily="49" charset="-122"/>
              </a:rPr>
              <a:t>，</a:t>
            </a:r>
            <a:r>
              <a:rPr kumimoji="1" lang="zh-CN" altLang="en-US" sz="2300" b="0" dirty="0" smtClean="0">
                <a:latin typeface="楷体" panose="02010609060101010101" pitchFamily="49" charset="-122"/>
                <a:ea typeface="楷体" panose="02010609060101010101" pitchFamily="49" charset="-122"/>
              </a:rPr>
              <a:t>他认为教育就</a:t>
            </a:r>
            <a:r>
              <a:rPr kumimoji="1" lang="zh-CN" altLang="en-US" sz="2300" b="0" dirty="0">
                <a:latin typeface="楷体" panose="02010609060101010101" pitchFamily="49" charset="-122"/>
                <a:ea typeface="楷体" panose="02010609060101010101" pitchFamily="49" charset="-122"/>
              </a:rPr>
              <a:t>是生活、成长和经验的改造</a:t>
            </a:r>
            <a:r>
              <a:rPr kumimoji="1" lang="zh-CN" altLang="en-US" sz="2300" b="0" dirty="0" smtClean="0">
                <a:latin typeface="楷体" panose="02010609060101010101" pitchFamily="49" charset="-122"/>
                <a:ea typeface="楷体" panose="02010609060101010101" pitchFamily="49" charset="-122"/>
              </a:rPr>
              <a:t>。</a:t>
            </a:r>
            <a:r>
              <a:rPr kumimoji="1" lang="zh-CN" altLang="en-US" sz="2300" b="0" dirty="0">
                <a:latin typeface="楷体" panose="02010609060101010101" pitchFamily="49" charset="-122"/>
                <a:ea typeface="楷体" panose="02010609060101010101" pitchFamily="49" charset="-122"/>
              </a:rPr>
              <a:t>“做中学”</a:t>
            </a:r>
            <a:r>
              <a:rPr kumimoji="1" lang="zh-CN" altLang="en-US" sz="2300" b="0" dirty="0" smtClean="0">
                <a:latin typeface="楷体" panose="02010609060101010101" pitchFamily="49" charset="-122"/>
                <a:ea typeface="楷体" panose="02010609060101010101" pitchFamily="49" charset="-122"/>
              </a:rPr>
              <a:t>理论指出教师要通过</a:t>
            </a:r>
            <a:r>
              <a:rPr kumimoji="1" lang="zh-CN" altLang="en-US" sz="2300" dirty="0" smtClean="0">
                <a:solidFill>
                  <a:srgbClr val="FF0000"/>
                </a:solidFill>
                <a:latin typeface="楷体" panose="02010609060101010101" pitchFamily="49" charset="-122"/>
                <a:ea typeface="楷体" panose="02010609060101010101" pitchFamily="49" charset="-122"/>
              </a:rPr>
              <a:t>“做”</a:t>
            </a:r>
            <a:r>
              <a:rPr kumimoji="1" lang="zh-CN" altLang="en-US" sz="2300" b="0" dirty="0" smtClean="0">
                <a:latin typeface="楷体" panose="02010609060101010101" pitchFamily="49" charset="-122"/>
                <a:ea typeface="楷体" panose="02010609060101010101" pitchFamily="49" charset="-122"/>
              </a:rPr>
              <a:t>促使学生思考</a:t>
            </a:r>
            <a:r>
              <a:rPr kumimoji="1" lang="zh-CN" altLang="zh-CN" sz="2300" b="0" dirty="0" smtClean="0">
                <a:latin typeface="楷体" panose="02010609060101010101" pitchFamily="49" charset="-122"/>
                <a:ea typeface="楷体" panose="02010609060101010101" pitchFamily="49" charset="-122"/>
              </a:rPr>
              <a:t>，</a:t>
            </a:r>
            <a:r>
              <a:rPr kumimoji="1" lang="zh-CN" altLang="en-US" sz="2300" b="0" dirty="0" smtClean="0">
                <a:latin typeface="楷体" panose="02010609060101010101" pitchFamily="49" charset="-122"/>
                <a:ea typeface="楷体" panose="02010609060101010101" pitchFamily="49" charset="-122"/>
              </a:rPr>
              <a:t>从而引导学生获得知识</a:t>
            </a:r>
            <a:r>
              <a:rPr kumimoji="1" lang="zh-CN" altLang="en-US" sz="2300" b="0" dirty="0">
                <a:latin typeface="楷体" panose="02010609060101010101" pitchFamily="49" charset="-122"/>
                <a:ea typeface="楷体" panose="02010609060101010101" pitchFamily="49" charset="-122"/>
              </a:rPr>
              <a:t>与技能</a:t>
            </a:r>
            <a:r>
              <a:rPr kumimoji="1" lang="zh-CN" altLang="en-US" sz="2300" b="0" dirty="0" smtClean="0">
                <a:latin typeface="楷体" panose="02010609060101010101" pitchFamily="49" charset="-122"/>
                <a:ea typeface="楷体" panose="02010609060101010101" pitchFamily="49" charset="-122"/>
              </a:rPr>
              <a:t>。</a:t>
            </a:r>
            <a:endParaRPr kumimoji="1" lang="en-US" altLang="zh-CN" sz="2300" b="0" dirty="0" smtClean="0">
              <a:latin typeface="楷体" panose="02010609060101010101" pitchFamily="49" charset="-122"/>
              <a:ea typeface="楷体" panose="02010609060101010101" pitchFamily="49" charset="-122"/>
            </a:endParaRPr>
          </a:p>
          <a:p>
            <a:pPr algn="just">
              <a:lnSpc>
                <a:spcPct val="114000"/>
              </a:lnSpc>
              <a:spcBef>
                <a:spcPts val="1800"/>
              </a:spcBef>
            </a:pPr>
            <a:r>
              <a:rPr kumimoji="1" lang="zh-CN" altLang="en-US" sz="2300" b="0" dirty="0" smtClean="0">
                <a:latin typeface="楷体" panose="02010609060101010101" pitchFamily="49" charset="-122"/>
                <a:ea typeface="楷体" panose="02010609060101010101" pitchFamily="49" charset="-122"/>
              </a:rPr>
              <a:t>该理论要求从儿童的兴趣和需要出发</a:t>
            </a:r>
            <a:r>
              <a:rPr kumimoji="1" lang="zh-CN" altLang="zh-CN" sz="2300" b="0" dirty="0" smtClean="0">
                <a:latin typeface="楷体" panose="02010609060101010101" pitchFamily="49" charset="-122"/>
                <a:ea typeface="楷体" panose="02010609060101010101" pitchFamily="49" charset="-122"/>
              </a:rPr>
              <a:t>，</a:t>
            </a:r>
            <a:r>
              <a:rPr kumimoji="1" lang="zh-CN" altLang="en-US" sz="2300" b="0" dirty="0" smtClean="0">
                <a:latin typeface="楷体" panose="02010609060101010101" pitchFamily="49" charset="-122"/>
                <a:ea typeface="楷体" panose="02010609060101010101" pitchFamily="49" charset="-122"/>
              </a:rPr>
              <a:t>通过设计儿童关心的</a:t>
            </a:r>
            <a:r>
              <a:rPr kumimoji="1" lang="zh-CN" altLang="zh-CN" sz="2300" b="0" dirty="0" smtClean="0">
                <a:latin typeface="楷体" panose="02010609060101010101" pitchFamily="49" charset="-122"/>
                <a:ea typeface="楷体" panose="02010609060101010101" pitchFamily="49" charset="-122"/>
              </a:rPr>
              <a:t>、</a:t>
            </a:r>
            <a:r>
              <a:rPr kumimoji="1" lang="zh-CN" altLang="en-US" sz="2300" b="0" dirty="0" smtClean="0">
                <a:latin typeface="楷体" panose="02010609060101010101" pitchFamily="49" charset="-122"/>
                <a:ea typeface="楷体" panose="02010609060101010101" pitchFamily="49" charset="-122"/>
              </a:rPr>
              <a:t>感兴趣的问题来激发儿童的好奇心</a:t>
            </a:r>
            <a:r>
              <a:rPr kumimoji="1" lang="zh-CN" altLang="zh-CN" sz="2300" b="0" dirty="0">
                <a:latin typeface="楷体" panose="02010609060101010101" pitchFamily="49" charset="-122"/>
                <a:ea typeface="楷体" panose="02010609060101010101" pitchFamily="49" charset="-122"/>
              </a:rPr>
              <a:t>，</a:t>
            </a:r>
            <a:r>
              <a:rPr kumimoji="1" lang="zh-CN" altLang="en-US" sz="2300" b="0" dirty="0" smtClean="0">
                <a:latin typeface="楷体" panose="02010609060101010101" pitchFamily="49" charset="-122"/>
                <a:ea typeface="楷体" panose="02010609060101010101" pitchFamily="49" charset="-122"/>
              </a:rPr>
              <a:t>促使他们主动探究</a:t>
            </a:r>
            <a:r>
              <a:rPr kumimoji="1" lang="zh-CN" altLang="zh-CN" sz="2300" b="0" dirty="0" smtClean="0">
                <a:latin typeface="楷体" panose="02010609060101010101" pitchFamily="49" charset="-122"/>
                <a:ea typeface="楷体" panose="02010609060101010101" pitchFamily="49" charset="-122"/>
              </a:rPr>
              <a:t>，</a:t>
            </a:r>
            <a:r>
              <a:rPr kumimoji="1" lang="zh-CN" altLang="en-US" sz="2300" b="0" dirty="0" smtClean="0">
                <a:latin typeface="楷体" panose="02010609060101010101" pitchFamily="49" charset="-122"/>
                <a:ea typeface="楷体" panose="02010609060101010101" pitchFamily="49" charset="-122"/>
              </a:rPr>
              <a:t>自己改造和改组经验，自己得出结论</a:t>
            </a:r>
            <a:r>
              <a:rPr kumimoji="1" lang="zh-CN" altLang="zh-CN" sz="2300" b="0" dirty="0" smtClean="0">
                <a:latin typeface="楷体" panose="02010609060101010101" pitchFamily="49" charset="-122"/>
                <a:ea typeface="楷体" panose="02010609060101010101" pitchFamily="49" charset="-122"/>
              </a:rPr>
              <a:t>，</a:t>
            </a:r>
            <a:r>
              <a:rPr kumimoji="1" lang="zh-CN" altLang="en-US" sz="2300" b="0" dirty="0" smtClean="0">
                <a:latin typeface="楷体" panose="02010609060101010101" pitchFamily="49" charset="-122"/>
                <a:ea typeface="楷体" panose="02010609060101010101" pitchFamily="49" charset="-122"/>
              </a:rPr>
              <a:t>从而得到发展。</a:t>
            </a:r>
            <a:endParaRPr kumimoji="1" lang="zh-CN" altLang="en-US" sz="2300" b="0" dirty="0">
              <a:latin typeface="楷体" panose="02010609060101010101" pitchFamily="49" charset="-122"/>
              <a:ea typeface="楷体" panose="02010609060101010101" pitchFamily="49" charset="-122"/>
            </a:endParaRPr>
          </a:p>
          <a:p>
            <a:endParaRPr kumimoji="1" lang="zh-CN" altLang="en-US" sz="2300" b="0" dirty="0"/>
          </a:p>
          <a:p>
            <a:endParaRPr kumimoji="1" lang="zh-CN" altLang="en-US" sz="2300" b="0" dirty="0"/>
          </a:p>
          <a:p>
            <a:endParaRPr kumimoji="1" lang="zh-CN" altLang="en-US" sz="2300" b="0" dirty="0"/>
          </a:p>
        </p:txBody>
      </p:sp>
    </p:spTree>
    <p:extLst>
      <p:ext uri="{BB962C8B-B14F-4D97-AF65-F5344CB8AC3E}">
        <p14:creationId xmlns:p14="http://schemas.microsoft.com/office/powerpoint/2010/main" val="247803255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MH_Others_1"/>
          <p:cNvSpPr/>
          <p:nvPr>
            <p:custDataLst>
              <p:tags r:id="rId2"/>
            </p:custDataLst>
          </p:nvPr>
        </p:nvSpPr>
        <p:spPr>
          <a:xfrm rot="16200000">
            <a:off x="724776" y="2179402"/>
            <a:ext cx="2247250" cy="759626"/>
          </a:xfrm>
          <a:prstGeom prst="rect">
            <a:avLst/>
          </a:prstGeom>
        </p:spPr>
        <p:txBody>
          <a:bodyPr wrap="none" anchor="ctr" anchorCtr="0">
            <a:noAutofit/>
          </a:bodyPr>
          <a:lstStyle/>
          <a:p>
            <a:pPr algn="ctr">
              <a:defRPr/>
            </a:pPr>
            <a:endParaRPr lang="en-US" altLang="zh-CN" sz="2100" spc="375" dirty="0">
              <a:solidFill>
                <a:schemeClr val="accent1">
                  <a:lumMod val="20000"/>
                  <a:lumOff val="80000"/>
                </a:schemeClr>
              </a:solidFill>
              <a:latin typeface="Elephant" panose="02020904090505020303" pitchFamily="18" charset="0"/>
              <a:ea typeface="华文中宋" panose="02010600040101010101" pitchFamily="2" charset="-122"/>
            </a:endParaRPr>
          </a:p>
          <a:p>
            <a:pPr algn="ctr">
              <a:defRPr/>
            </a:pPr>
            <a:r>
              <a:rPr lang="en-US" altLang="zh-CN" sz="2100" spc="375" dirty="0">
                <a:solidFill>
                  <a:schemeClr val="accent4">
                    <a:lumMod val="20000"/>
                    <a:lumOff val="80000"/>
                  </a:schemeClr>
                </a:solidFill>
                <a:latin typeface="Elephant" panose="02020904090505020303" pitchFamily="18" charset="0"/>
                <a:ea typeface="华文中宋" panose="02010600040101010101" pitchFamily="2" charset="-122"/>
              </a:rPr>
              <a:t>CONTENTS</a:t>
            </a:r>
            <a:endParaRPr lang="zh-CN" altLang="en-US" sz="2100" spc="375" dirty="0">
              <a:solidFill>
                <a:schemeClr val="accent4">
                  <a:lumMod val="20000"/>
                  <a:lumOff val="80000"/>
                </a:schemeClr>
              </a:solidFill>
              <a:latin typeface="Elephant" panose="02020904090505020303" pitchFamily="18" charset="0"/>
              <a:ea typeface="华文中宋" panose="02010600040101010101" pitchFamily="2" charset="-122"/>
            </a:endParaRPr>
          </a:p>
        </p:txBody>
      </p:sp>
      <p:sp>
        <p:nvSpPr>
          <p:cNvPr id="13" name="MH_Others_2"/>
          <p:cNvSpPr txBox="1">
            <a:spLocks noChangeArrowheads="1"/>
          </p:cNvSpPr>
          <p:nvPr>
            <p:custDataLst>
              <p:tags r:id="rId3"/>
            </p:custDataLst>
          </p:nvPr>
        </p:nvSpPr>
        <p:spPr bwMode="auto">
          <a:xfrm>
            <a:off x="1187624" y="2068899"/>
            <a:ext cx="417909" cy="900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0">
            <a:no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4500" b="1" dirty="0">
                <a:solidFill>
                  <a:srgbClr val="0E1878"/>
                </a:solidFill>
                <a:latin typeface="微软雅黑" panose="020B0503020204020204" pitchFamily="34" charset="-122"/>
                <a:ea typeface="微软雅黑" panose="020B0503020204020204" pitchFamily="34" charset="-122"/>
              </a:rPr>
              <a:t>目录</a:t>
            </a:r>
          </a:p>
        </p:txBody>
      </p:sp>
      <p:sp>
        <p:nvSpPr>
          <p:cNvPr id="14" name="MH_Number_1">
            <a:hlinkClick r:id="rId17" action="ppaction://hlinksldjump"/>
          </p:cNvPr>
          <p:cNvSpPr/>
          <p:nvPr>
            <p:custDataLst>
              <p:tags r:id="rId4"/>
            </p:custDataLst>
          </p:nvPr>
        </p:nvSpPr>
        <p:spPr>
          <a:xfrm>
            <a:off x="3132983" y="941438"/>
            <a:ext cx="430905" cy="373961"/>
          </a:xfrm>
          <a:prstGeom prst="roundRect">
            <a:avLst>
              <a:gd name="adj" fmla="val 761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100" b="1">
                <a:solidFill>
                  <a:srgbClr val="FFFFFF"/>
                </a:solidFill>
                <a:ea typeface="华文中宋" panose="02010600040101010101" pitchFamily="2" charset="-122"/>
                <a:cs typeface="Times New Roman" panose="02020603050405020304" pitchFamily="18" charset="0"/>
              </a:rPr>
              <a:t>01</a:t>
            </a:r>
            <a:endParaRPr lang="zh-CN" altLang="en-US" sz="2100" b="1">
              <a:solidFill>
                <a:srgbClr val="FFFFFF"/>
              </a:solidFill>
              <a:ea typeface="华文中宋" panose="02010600040101010101" pitchFamily="2" charset="-122"/>
              <a:cs typeface="Times New Roman" panose="02020603050405020304" pitchFamily="18" charset="0"/>
            </a:endParaRPr>
          </a:p>
        </p:txBody>
      </p:sp>
      <p:sp>
        <p:nvSpPr>
          <p:cNvPr id="15" name="MH_Entry_1">
            <a:hlinkClick r:id="rId17" action="ppaction://hlinksldjump"/>
          </p:cNvPr>
          <p:cNvSpPr/>
          <p:nvPr>
            <p:custDataLst>
              <p:tags r:id="rId5"/>
            </p:custDataLst>
          </p:nvPr>
        </p:nvSpPr>
        <p:spPr>
          <a:xfrm>
            <a:off x="3635896" y="941438"/>
            <a:ext cx="3478318" cy="373961"/>
          </a:xfrm>
          <a:prstGeom prst="roundRect">
            <a:avLst>
              <a:gd name="adj" fmla="val 912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85000" lnSpcReduction="10000"/>
          </a:bodyPr>
          <a:lstStyle/>
          <a:p>
            <a:pPr eaLnBrk="1" latinLnBrk="1" hangingPunct="1"/>
            <a:r>
              <a:rPr kumimoji="1" lang="zh-CN" altLang="en-US" sz="2000" dirty="0">
                <a:solidFill>
                  <a:schemeClr val="tx1"/>
                </a:solidFill>
                <a:latin typeface="黑体" panose="02010609060101010101" pitchFamily="49" charset="-122"/>
                <a:ea typeface="黑体" panose="02010609060101010101" pitchFamily="49" charset="-122"/>
                <a:cs typeface="Gulim" charset="0"/>
              </a:rPr>
              <a:t>学习的新思维和</a:t>
            </a:r>
            <a:r>
              <a:rPr kumimoji="1" lang="en-US" altLang="zh-CN" sz="2000" dirty="0">
                <a:solidFill>
                  <a:schemeClr val="tx1"/>
                </a:solidFill>
                <a:latin typeface="黑体" panose="02010609060101010101" pitchFamily="49" charset="-122"/>
                <a:ea typeface="黑体" panose="02010609060101010101" pitchFamily="49" charset="-122"/>
                <a:cs typeface="Gulim" charset="0"/>
              </a:rPr>
              <a:t>21</a:t>
            </a:r>
            <a:r>
              <a:rPr kumimoji="1" lang="zh-CN" altLang="en-US" sz="2000" dirty="0">
                <a:solidFill>
                  <a:schemeClr val="tx1"/>
                </a:solidFill>
                <a:latin typeface="黑体" panose="02010609060101010101" pitchFamily="49" charset="-122"/>
                <a:ea typeface="黑体" panose="02010609060101010101" pitchFamily="49" charset="-122"/>
                <a:cs typeface="Gulim" charset="0"/>
              </a:rPr>
              <a:t>世纪学习能力</a:t>
            </a:r>
            <a:endParaRPr kumimoji="1" lang="en-US" altLang="ko-KR" sz="2000" dirty="0">
              <a:solidFill>
                <a:schemeClr val="tx1"/>
              </a:solidFill>
              <a:latin typeface="黑体" panose="02010609060101010101" pitchFamily="49" charset="-122"/>
              <a:ea typeface="黑体" panose="02010609060101010101" pitchFamily="49" charset="-122"/>
              <a:cs typeface="Gulim" charset="0"/>
            </a:endParaRPr>
          </a:p>
        </p:txBody>
      </p:sp>
      <p:sp>
        <p:nvSpPr>
          <p:cNvPr id="16" name="MH_Entry_2">
            <a:hlinkClick r:id="rId18" action="ppaction://hlinksldjump"/>
          </p:cNvPr>
          <p:cNvSpPr/>
          <p:nvPr>
            <p:custDataLst>
              <p:tags r:id="rId6"/>
            </p:custDataLst>
          </p:nvPr>
        </p:nvSpPr>
        <p:spPr>
          <a:xfrm>
            <a:off x="3635896" y="1563638"/>
            <a:ext cx="3478318" cy="373961"/>
          </a:xfrm>
          <a:prstGeom prst="roundRect">
            <a:avLst>
              <a:gd name="adj" fmla="val 912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92500" lnSpcReduction="10000"/>
          </a:bodyPr>
          <a:lstStyle/>
          <a:p>
            <a:pPr eaLnBrk="1" latinLnBrk="1" hangingPunct="1"/>
            <a:r>
              <a:rPr kumimoji="1" lang="zh-CN" altLang="en-US" sz="2000" dirty="0">
                <a:solidFill>
                  <a:schemeClr val="tx1"/>
                </a:solidFill>
                <a:latin typeface="黑体" panose="02010609060101010101" pitchFamily="49" charset="-122"/>
                <a:ea typeface="黑体" panose="02010609060101010101" pitchFamily="49" charset="-122"/>
                <a:cs typeface="Gulim" charset="0"/>
              </a:rPr>
              <a:t>基于项目的学习概念</a:t>
            </a:r>
            <a:endParaRPr kumimoji="1" lang="en-US" altLang="ko-KR" sz="2000" dirty="0">
              <a:solidFill>
                <a:schemeClr val="tx1"/>
              </a:solidFill>
              <a:latin typeface="黑体" panose="02010609060101010101" pitchFamily="49" charset="-122"/>
              <a:ea typeface="黑体" panose="02010609060101010101" pitchFamily="49" charset="-122"/>
              <a:cs typeface="Gulim" charset="0"/>
            </a:endParaRPr>
          </a:p>
        </p:txBody>
      </p:sp>
      <p:sp>
        <p:nvSpPr>
          <p:cNvPr id="17" name="MH_Number_2">
            <a:hlinkClick r:id="rId18" action="ppaction://hlinksldjump"/>
          </p:cNvPr>
          <p:cNvSpPr/>
          <p:nvPr>
            <p:custDataLst>
              <p:tags r:id="rId7"/>
            </p:custDataLst>
          </p:nvPr>
        </p:nvSpPr>
        <p:spPr>
          <a:xfrm>
            <a:off x="3132983" y="1563638"/>
            <a:ext cx="430905" cy="373961"/>
          </a:xfrm>
          <a:prstGeom prst="roundRect">
            <a:avLst>
              <a:gd name="adj" fmla="val 761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100" b="1">
                <a:solidFill>
                  <a:srgbClr val="FFFFFF"/>
                </a:solidFill>
                <a:ea typeface="华文中宋" panose="02010600040101010101" pitchFamily="2" charset="-122"/>
                <a:cs typeface="Times New Roman" panose="02020603050405020304" pitchFamily="18" charset="0"/>
              </a:rPr>
              <a:t>02</a:t>
            </a:r>
            <a:endParaRPr lang="zh-CN" altLang="en-US" sz="2100" b="1">
              <a:solidFill>
                <a:srgbClr val="FFFFFF"/>
              </a:solidFill>
              <a:ea typeface="华文中宋" panose="02010600040101010101" pitchFamily="2" charset="-122"/>
              <a:cs typeface="Times New Roman" panose="02020603050405020304" pitchFamily="18" charset="0"/>
            </a:endParaRPr>
          </a:p>
        </p:txBody>
      </p:sp>
      <p:sp>
        <p:nvSpPr>
          <p:cNvPr id="18" name="MH_Number_1">
            <a:hlinkClick r:id="rId17" action="ppaction://hlinksldjump"/>
          </p:cNvPr>
          <p:cNvSpPr/>
          <p:nvPr>
            <p:custDataLst>
              <p:tags r:id="rId8"/>
            </p:custDataLst>
          </p:nvPr>
        </p:nvSpPr>
        <p:spPr>
          <a:xfrm>
            <a:off x="3132983" y="2185838"/>
            <a:ext cx="430905" cy="373961"/>
          </a:xfrm>
          <a:prstGeom prst="roundRect">
            <a:avLst>
              <a:gd name="adj" fmla="val 761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100" b="1" dirty="0" smtClean="0">
                <a:solidFill>
                  <a:srgbClr val="FFFFFF"/>
                </a:solidFill>
                <a:ea typeface="华文中宋" panose="02010600040101010101" pitchFamily="2" charset="-122"/>
                <a:cs typeface="Times New Roman" panose="02020603050405020304" pitchFamily="18" charset="0"/>
              </a:rPr>
              <a:t>03</a:t>
            </a:r>
            <a:endParaRPr lang="zh-CN" altLang="en-US" sz="2100" b="1" dirty="0">
              <a:solidFill>
                <a:srgbClr val="FFFFFF"/>
              </a:solidFill>
              <a:ea typeface="华文中宋" panose="02010600040101010101" pitchFamily="2" charset="-122"/>
              <a:cs typeface="Times New Roman" panose="02020603050405020304" pitchFamily="18" charset="0"/>
            </a:endParaRPr>
          </a:p>
        </p:txBody>
      </p:sp>
      <p:sp>
        <p:nvSpPr>
          <p:cNvPr id="19" name="MH_Entry_1">
            <a:hlinkClick r:id="rId17" action="ppaction://hlinksldjump"/>
          </p:cNvPr>
          <p:cNvSpPr/>
          <p:nvPr>
            <p:custDataLst>
              <p:tags r:id="rId9"/>
            </p:custDataLst>
          </p:nvPr>
        </p:nvSpPr>
        <p:spPr>
          <a:xfrm>
            <a:off x="3635896" y="2185838"/>
            <a:ext cx="3478318" cy="373961"/>
          </a:xfrm>
          <a:prstGeom prst="roundRect">
            <a:avLst>
              <a:gd name="adj" fmla="val 912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92500" lnSpcReduction="10000"/>
          </a:bodyPr>
          <a:lstStyle/>
          <a:p>
            <a:pPr eaLnBrk="1" latinLnBrk="1" hangingPunct="1"/>
            <a:r>
              <a:rPr kumimoji="1" lang="zh-CN" altLang="en-US" sz="2000" dirty="0">
                <a:solidFill>
                  <a:schemeClr val="tx1"/>
                </a:solidFill>
                <a:latin typeface="黑体" panose="02010609060101010101" pitchFamily="49" charset="-122"/>
                <a:ea typeface="黑体" panose="02010609060101010101" pitchFamily="49" charset="-122"/>
                <a:cs typeface="Gulim" charset="0"/>
              </a:rPr>
              <a:t>基于项目学习的理论基础</a:t>
            </a:r>
            <a:endParaRPr kumimoji="1" lang="en-US" altLang="ko-KR" sz="2000" dirty="0">
              <a:solidFill>
                <a:schemeClr val="tx1"/>
              </a:solidFill>
              <a:latin typeface="黑体" panose="02010609060101010101" pitchFamily="49" charset="-122"/>
              <a:ea typeface="黑体" panose="02010609060101010101" pitchFamily="49" charset="-122"/>
              <a:cs typeface="Gulim" charset="0"/>
            </a:endParaRPr>
          </a:p>
        </p:txBody>
      </p:sp>
      <p:sp>
        <p:nvSpPr>
          <p:cNvPr id="20" name="MH_Entry_2">
            <a:hlinkClick r:id="rId18" action="ppaction://hlinksldjump"/>
          </p:cNvPr>
          <p:cNvSpPr/>
          <p:nvPr>
            <p:custDataLst>
              <p:tags r:id="rId10"/>
            </p:custDataLst>
          </p:nvPr>
        </p:nvSpPr>
        <p:spPr>
          <a:xfrm>
            <a:off x="3635896" y="2808038"/>
            <a:ext cx="3478318" cy="373961"/>
          </a:xfrm>
          <a:prstGeom prst="roundRect">
            <a:avLst>
              <a:gd name="adj" fmla="val 912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92500" lnSpcReduction="10000"/>
          </a:bodyPr>
          <a:lstStyle/>
          <a:p>
            <a:pPr eaLnBrk="1" latinLnBrk="1" hangingPunct="1"/>
            <a:r>
              <a:rPr kumimoji="1" lang="zh-CN" altLang="en-US" sz="2000" dirty="0">
                <a:solidFill>
                  <a:schemeClr val="tx1"/>
                </a:solidFill>
                <a:latin typeface="黑体" panose="02010609060101010101" pitchFamily="49" charset="-122"/>
                <a:ea typeface="黑体" panose="02010609060101010101" pitchFamily="49" charset="-122"/>
                <a:cs typeface="Gulim" charset="0"/>
              </a:rPr>
              <a:t>基于项目学习的要素和过程</a:t>
            </a:r>
            <a:endParaRPr kumimoji="1" lang="en-US" altLang="ko-KR" sz="2000" dirty="0">
              <a:solidFill>
                <a:schemeClr val="tx1"/>
              </a:solidFill>
              <a:latin typeface="黑体" panose="02010609060101010101" pitchFamily="49" charset="-122"/>
              <a:ea typeface="黑体" panose="02010609060101010101" pitchFamily="49" charset="-122"/>
              <a:cs typeface="Gulim" charset="0"/>
            </a:endParaRPr>
          </a:p>
        </p:txBody>
      </p:sp>
      <p:sp>
        <p:nvSpPr>
          <p:cNvPr id="21" name="MH_Number_2">
            <a:hlinkClick r:id="rId18" action="ppaction://hlinksldjump"/>
          </p:cNvPr>
          <p:cNvSpPr/>
          <p:nvPr>
            <p:custDataLst>
              <p:tags r:id="rId11"/>
            </p:custDataLst>
          </p:nvPr>
        </p:nvSpPr>
        <p:spPr>
          <a:xfrm>
            <a:off x="3132983" y="2808038"/>
            <a:ext cx="430905" cy="373961"/>
          </a:xfrm>
          <a:prstGeom prst="roundRect">
            <a:avLst>
              <a:gd name="adj" fmla="val 761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100" b="1" dirty="0" smtClean="0">
                <a:solidFill>
                  <a:srgbClr val="FFFFFF"/>
                </a:solidFill>
                <a:ea typeface="华文中宋" panose="02010600040101010101" pitchFamily="2" charset="-122"/>
                <a:cs typeface="Times New Roman" panose="02020603050405020304" pitchFamily="18" charset="0"/>
              </a:rPr>
              <a:t>04</a:t>
            </a:r>
            <a:endParaRPr lang="zh-CN" altLang="en-US" sz="2100" b="1" dirty="0">
              <a:solidFill>
                <a:srgbClr val="FFFFFF"/>
              </a:solidFill>
              <a:ea typeface="华文中宋" panose="02010600040101010101" pitchFamily="2" charset="-122"/>
              <a:cs typeface="Times New Roman" panose="02020603050405020304" pitchFamily="18" charset="0"/>
            </a:endParaRPr>
          </a:p>
        </p:txBody>
      </p:sp>
      <p:sp>
        <p:nvSpPr>
          <p:cNvPr id="26" name="MH_Number_1">
            <a:hlinkClick r:id="rId17" action="ppaction://hlinksldjump"/>
          </p:cNvPr>
          <p:cNvSpPr/>
          <p:nvPr>
            <p:custDataLst>
              <p:tags r:id="rId12"/>
            </p:custDataLst>
          </p:nvPr>
        </p:nvSpPr>
        <p:spPr>
          <a:xfrm>
            <a:off x="3132983" y="3430238"/>
            <a:ext cx="430905" cy="373961"/>
          </a:xfrm>
          <a:prstGeom prst="roundRect">
            <a:avLst>
              <a:gd name="adj" fmla="val 761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100" b="1" dirty="0" smtClean="0">
                <a:solidFill>
                  <a:srgbClr val="FFFFFF"/>
                </a:solidFill>
                <a:ea typeface="华文中宋" panose="02010600040101010101" pitchFamily="2" charset="-122"/>
                <a:cs typeface="Times New Roman" panose="02020603050405020304" pitchFamily="18" charset="0"/>
              </a:rPr>
              <a:t>05</a:t>
            </a:r>
            <a:endParaRPr lang="zh-CN" altLang="en-US" sz="2100" b="1" dirty="0">
              <a:solidFill>
                <a:srgbClr val="FFFFFF"/>
              </a:solidFill>
              <a:ea typeface="华文中宋" panose="02010600040101010101" pitchFamily="2" charset="-122"/>
              <a:cs typeface="Times New Roman" panose="02020603050405020304" pitchFamily="18" charset="0"/>
            </a:endParaRPr>
          </a:p>
        </p:txBody>
      </p:sp>
      <p:sp>
        <p:nvSpPr>
          <p:cNvPr id="27" name="MH_Entry_1">
            <a:hlinkClick r:id="rId17" action="ppaction://hlinksldjump"/>
          </p:cNvPr>
          <p:cNvSpPr/>
          <p:nvPr>
            <p:custDataLst>
              <p:tags r:id="rId13"/>
            </p:custDataLst>
          </p:nvPr>
        </p:nvSpPr>
        <p:spPr>
          <a:xfrm>
            <a:off x="3635896" y="3430238"/>
            <a:ext cx="3478318" cy="373961"/>
          </a:xfrm>
          <a:prstGeom prst="roundRect">
            <a:avLst>
              <a:gd name="adj" fmla="val 912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92500" lnSpcReduction="10000"/>
          </a:bodyPr>
          <a:lstStyle/>
          <a:p>
            <a:pPr eaLnBrk="1" latinLnBrk="1" hangingPunct="1"/>
            <a:r>
              <a:rPr kumimoji="1" lang="zh-CN" altLang="en-US" sz="2000" dirty="0" smtClean="0">
                <a:solidFill>
                  <a:schemeClr val="tx1"/>
                </a:solidFill>
                <a:latin typeface="黑体" panose="02010609060101010101" pitchFamily="49" charset="-122"/>
                <a:ea typeface="黑体" panose="02010609060101010101" pitchFamily="49" charset="-122"/>
                <a:cs typeface="Gulim" charset="0"/>
              </a:rPr>
              <a:t>基于项目学习的教学策略</a:t>
            </a:r>
            <a:endParaRPr kumimoji="1" lang="en-US" altLang="ko-KR" sz="2000" dirty="0">
              <a:solidFill>
                <a:schemeClr val="tx1"/>
              </a:solidFill>
              <a:latin typeface="黑体" panose="02010609060101010101" pitchFamily="49" charset="-122"/>
              <a:ea typeface="黑体" panose="02010609060101010101" pitchFamily="49" charset="-122"/>
              <a:cs typeface="Gulim" charset="0"/>
            </a:endParaRPr>
          </a:p>
        </p:txBody>
      </p:sp>
      <p:sp>
        <p:nvSpPr>
          <p:cNvPr id="28" name="MH_Entry_2">
            <a:hlinkClick r:id="rId18" action="ppaction://hlinksldjump"/>
          </p:cNvPr>
          <p:cNvSpPr/>
          <p:nvPr>
            <p:custDataLst>
              <p:tags r:id="rId14"/>
            </p:custDataLst>
          </p:nvPr>
        </p:nvSpPr>
        <p:spPr>
          <a:xfrm>
            <a:off x="3635896" y="4052438"/>
            <a:ext cx="3478318" cy="373961"/>
          </a:xfrm>
          <a:prstGeom prst="roundRect">
            <a:avLst>
              <a:gd name="adj" fmla="val 912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eaLnBrk="1" latinLnBrk="1" hangingPunct="1"/>
            <a:r>
              <a:rPr kumimoji="1" lang="zh-CN" altLang="en-US" sz="2000" dirty="0">
                <a:solidFill>
                  <a:schemeClr val="tx1"/>
                </a:solidFill>
                <a:latin typeface="黑体" panose="02010609060101010101" pitchFamily="49" charset="-122"/>
                <a:ea typeface="黑体" panose="02010609060101010101" pitchFamily="49" charset="-122"/>
                <a:cs typeface="Gulim" charset="0"/>
              </a:rPr>
              <a:t>基于项目学习案例分析</a:t>
            </a:r>
            <a:endParaRPr kumimoji="1" lang="en-US" altLang="ko-KR" sz="2000" dirty="0">
              <a:solidFill>
                <a:schemeClr val="tx1"/>
              </a:solidFill>
              <a:latin typeface="黑体" panose="02010609060101010101" pitchFamily="49" charset="-122"/>
              <a:ea typeface="黑体" panose="02010609060101010101" pitchFamily="49" charset="-122"/>
              <a:cs typeface="Gulim" charset="0"/>
            </a:endParaRPr>
          </a:p>
        </p:txBody>
      </p:sp>
      <p:sp>
        <p:nvSpPr>
          <p:cNvPr id="29" name="MH_Number_2">
            <a:hlinkClick r:id="rId18" action="ppaction://hlinksldjump"/>
          </p:cNvPr>
          <p:cNvSpPr/>
          <p:nvPr>
            <p:custDataLst>
              <p:tags r:id="rId15"/>
            </p:custDataLst>
          </p:nvPr>
        </p:nvSpPr>
        <p:spPr>
          <a:xfrm>
            <a:off x="3132983" y="4052438"/>
            <a:ext cx="430905" cy="373961"/>
          </a:xfrm>
          <a:prstGeom prst="roundRect">
            <a:avLst>
              <a:gd name="adj" fmla="val 761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2100" b="1" dirty="0" smtClean="0">
                <a:solidFill>
                  <a:srgbClr val="FFFFFF"/>
                </a:solidFill>
                <a:ea typeface="华文中宋" panose="02010600040101010101" pitchFamily="2" charset="-122"/>
                <a:cs typeface="Times New Roman" panose="02020603050405020304" pitchFamily="18" charset="0"/>
              </a:rPr>
              <a:t>06</a:t>
            </a:r>
            <a:endParaRPr lang="zh-CN" altLang="en-US" sz="2100" b="1" dirty="0">
              <a:solidFill>
                <a:srgbClr val="FFFFFF"/>
              </a:solidFill>
              <a:ea typeface="华文中宋" panose="02010600040101010101" pitchFamily="2" charset="-122"/>
              <a:cs typeface="Times New Roman" panose="02020603050405020304" pitchFamily="18" charset="0"/>
            </a:endParaRPr>
          </a:p>
        </p:txBody>
      </p:sp>
    </p:spTree>
    <p:custDataLst>
      <p:tags r:id="rId1"/>
    </p:custDataLst>
    <p:extLst>
      <p:ext uri="{BB962C8B-B14F-4D97-AF65-F5344CB8AC3E}">
        <p14:creationId xmlns:p14="http://schemas.microsoft.com/office/powerpoint/2010/main" val="352636878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03362" y="1059582"/>
            <a:ext cx="7848352" cy="2790476"/>
          </a:xfrm>
        </p:spPr>
        <p:txBody>
          <a:bodyPr/>
          <a:lstStyle/>
          <a:p>
            <a:pPr algn="just">
              <a:lnSpc>
                <a:spcPct val="114000"/>
              </a:lnSpc>
              <a:spcBef>
                <a:spcPts val="1800"/>
              </a:spcBef>
            </a:pPr>
            <a:r>
              <a:rPr kumimoji="1" lang="zh-CN" altLang="en-US" sz="2300" b="0" dirty="0">
                <a:latin typeface="楷体" panose="02010609060101010101" pitchFamily="49" charset="-122"/>
                <a:ea typeface="楷体" panose="02010609060101010101" pitchFamily="49" charset="-122"/>
              </a:rPr>
              <a:t>在基于项目的学习实施过程中，教师从学生的兴趣和需要出发</a:t>
            </a:r>
            <a:r>
              <a:rPr kumimoji="1" lang="zh-CN" altLang="zh-CN" sz="2300" b="0" dirty="0">
                <a:latin typeface="楷体" panose="02010609060101010101" pitchFamily="49" charset="-122"/>
                <a:ea typeface="楷体" panose="02010609060101010101" pitchFamily="49" charset="-122"/>
              </a:rPr>
              <a:t>，</a:t>
            </a:r>
            <a:r>
              <a:rPr kumimoji="1" lang="zh-CN" altLang="en-US" sz="2300" b="0" dirty="0">
                <a:latin typeface="楷体" panose="02010609060101010101" pitchFamily="49" charset="-122"/>
                <a:ea typeface="楷体" panose="02010609060101010101" pitchFamily="49" charset="-122"/>
              </a:rPr>
              <a:t>设计出学生能力范围内的有利于激发学生探究欲望的有一定难度的项目来引起学生感知知识</a:t>
            </a:r>
            <a:r>
              <a:rPr kumimoji="1" lang="zh-CN" altLang="en-US" sz="2300" b="0" dirty="0" smtClean="0">
                <a:latin typeface="楷体" panose="02010609060101010101" pitchFamily="49" charset="-122"/>
                <a:ea typeface="楷体" panose="02010609060101010101" pitchFamily="49" charset="-122"/>
              </a:rPr>
              <a:t>、操作技能</a:t>
            </a:r>
            <a:r>
              <a:rPr kumimoji="1" lang="zh-CN" altLang="en-US" sz="2300" b="0" dirty="0">
                <a:latin typeface="楷体" panose="02010609060101010101" pitchFamily="49" charset="-122"/>
                <a:ea typeface="楷体" panose="02010609060101010101" pitchFamily="49" charset="-122"/>
              </a:rPr>
              <a:t>，并将其应用于学生的学习和生活中</a:t>
            </a:r>
            <a:r>
              <a:rPr kumimoji="1" lang="zh-CN" altLang="en-US" sz="2300" b="0" dirty="0" smtClean="0">
                <a:latin typeface="楷体" panose="02010609060101010101" pitchFamily="49" charset="-122"/>
                <a:ea typeface="楷体" panose="02010609060101010101" pitchFamily="49" charset="-122"/>
              </a:rPr>
              <a:t>。</a:t>
            </a:r>
            <a:endParaRPr kumimoji="1" lang="en-US" altLang="zh-CN" sz="2300" b="0" dirty="0">
              <a:latin typeface="楷体" panose="02010609060101010101" pitchFamily="49" charset="-122"/>
              <a:ea typeface="楷体" panose="02010609060101010101" pitchFamily="49" charset="-122"/>
            </a:endParaRPr>
          </a:p>
          <a:p>
            <a:pPr algn="just">
              <a:lnSpc>
                <a:spcPct val="114000"/>
              </a:lnSpc>
              <a:spcBef>
                <a:spcPts val="1800"/>
              </a:spcBef>
            </a:pPr>
            <a:r>
              <a:rPr kumimoji="1" lang="zh-CN" altLang="en-US" sz="2300" b="0" dirty="0">
                <a:latin typeface="楷体" panose="02010609060101010101" pitchFamily="49" charset="-122"/>
                <a:ea typeface="楷体" panose="02010609060101010101" pitchFamily="49" charset="-122"/>
              </a:rPr>
              <a:t>项目学习把学生放在“做</a:t>
            </a:r>
            <a:r>
              <a:rPr kumimoji="1" lang="zh-CN" altLang="en-US" sz="2300" b="0" dirty="0" smtClean="0">
                <a:latin typeface="楷体" panose="02010609060101010101" pitchFamily="49" charset="-122"/>
                <a:ea typeface="楷体" panose="02010609060101010101" pitchFamily="49" charset="-122"/>
              </a:rPr>
              <a:t>”中学</a:t>
            </a:r>
            <a:r>
              <a:rPr kumimoji="1" lang="zh-CN" altLang="en-US" sz="2300" b="0" dirty="0">
                <a:latin typeface="楷体" panose="02010609060101010101" pitchFamily="49" charset="-122"/>
                <a:ea typeface="楷体" panose="02010609060101010101" pitchFamily="49" charset="-122"/>
              </a:rPr>
              <a:t>，在做中培养自主学习、发现学习和协作学习</a:t>
            </a:r>
            <a:r>
              <a:rPr kumimoji="1" lang="zh-CN" altLang="en-US" sz="2300" b="0" dirty="0" smtClean="0">
                <a:latin typeface="楷体" panose="02010609060101010101" pitchFamily="49" charset="-122"/>
                <a:ea typeface="楷体" panose="02010609060101010101" pitchFamily="49" charset="-122"/>
              </a:rPr>
              <a:t>的能力。</a:t>
            </a:r>
            <a:endParaRPr kumimoji="1" lang="zh-CN" altLang="en-US" sz="2300" b="0" dirty="0">
              <a:latin typeface="楷体" panose="02010609060101010101" pitchFamily="49" charset="-122"/>
              <a:ea typeface="楷体" panose="02010609060101010101" pitchFamily="49" charset="-122"/>
            </a:endParaRPr>
          </a:p>
          <a:p>
            <a:pPr>
              <a:lnSpc>
                <a:spcPct val="114000"/>
              </a:lnSpc>
              <a:spcBef>
                <a:spcPts val="1800"/>
              </a:spcBef>
            </a:pPr>
            <a:endParaRPr kumimoji="1" lang="zh-CN" altLang="en-US" sz="2300" dirty="0"/>
          </a:p>
        </p:txBody>
      </p:sp>
      <p:sp>
        <p:nvSpPr>
          <p:cNvPr id="6" name="标题 1"/>
          <p:cNvSpPr>
            <a:spLocks noGrp="1"/>
          </p:cNvSpPr>
          <p:nvPr>
            <p:ph type="title"/>
          </p:nvPr>
        </p:nvSpPr>
        <p:spPr>
          <a:xfrm>
            <a:off x="611188" y="86916"/>
            <a:ext cx="7632700" cy="457200"/>
          </a:xfrm>
        </p:spPr>
        <p:txBody>
          <a:bodyPr/>
          <a:lstStyle/>
          <a:p>
            <a:r>
              <a:rPr kumimoji="1" lang="zh-CN" altLang="en-US" sz="3600" dirty="0">
                <a:latin typeface="黑体" panose="02010609060101010101" pitchFamily="49" charset="-122"/>
                <a:ea typeface="黑体" panose="02010609060101010101" pitchFamily="49" charset="-122"/>
              </a:rPr>
              <a:t>杜威的做中学理论</a:t>
            </a:r>
          </a:p>
        </p:txBody>
      </p:sp>
    </p:spTree>
    <p:extLst>
      <p:ext uri="{BB962C8B-B14F-4D97-AF65-F5344CB8AC3E}">
        <p14:creationId xmlns:p14="http://schemas.microsoft.com/office/powerpoint/2010/main" val="104880917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有效的项目学习的共同要素</a:t>
            </a:r>
          </a:p>
        </p:txBody>
      </p:sp>
      <p:sp>
        <p:nvSpPr>
          <p:cNvPr id="3" name="内容占位符 2"/>
          <p:cNvSpPr>
            <a:spLocks noGrp="1"/>
          </p:cNvSpPr>
          <p:nvPr>
            <p:ph idx="1"/>
          </p:nvPr>
        </p:nvSpPr>
        <p:spPr>
          <a:xfrm>
            <a:off x="1691680" y="843558"/>
            <a:ext cx="7200800" cy="3528392"/>
          </a:xfrm>
        </p:spPr>
        <p:txBody>
          <a:bodyPr/>
          <a:lstStyle/>
          <a:p>
            <a:pPr>
              <a:lnSpc>
                <a:spcPct val="150000"/>
              </a:lnSpc>
              <a:spcBef>
                <a:spcPts val="0"/>
              </a:spcBef>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项目有评价的标准</a:t>
            </a:r>
            <a:endParaRPr kumimoji="1" lang="en-US" altLang="zh-CN" b="0" dirty="0" smtClean="0">
              <a:latin typeface="楷体" panose="02010609060101010101" pitchFamily="49" charset="-122"/>
              <a:ea typeface="楷体" panose="02010609060101010101" pitchFamily="49" charset="-122"/>
            </a:endParaRPr>
          </a:p>
          <a:p>
            <a:pPr>
              <a:lnSpc>
                <a:spcPct val="150000"/>
              </a:lnSpc>
              <a:spcBef>
                <a:spcPts val="0"/>
              </a:spcBef>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通过项目培养学生的</a:t>
            </a:r>
            <a:r>
              <a:rPr kumimoji="1" lang="en-US" altLang="zh-CN" b="0" dirty="0" smtClean="0">
                <a:latin typeface="楷体" panose="02010609060101010101" pitchFamily="49" charset="-122"/>
                <a:ea typeface="楷体" panose="02010609060101010101" pitchFamily="49" charset="-122"/>
              </a:rPr>
              <a:t>21</a:t>
            </a:r>
            <a:r>
              <a:rPr kumimoji="1" lang="zh-CN" altLang="en-US" b="0" dirty="0" smtClean="0">
                <a:latin typeface="楷体" panose="02010609060101010101" pitchFamily="49" charset="-122"/>
                <a:ea typeface="楷体" panose="02010609060101010101" pitchFamily="49" charset="-122"/>
              </a:rPr>
              <a:t>世纪能力</a:t>
            </a:r>
            <a:endParaRPr kumimoji="1" lang="en-US" altLang="zh-CN" b="0" dirty="0" smtClean="0">
              <a:latin typeface="楷体" panose="02010609060101010101" pitchFamily="49" charset="-122"/>
              <a:ea typeface="楷体" panose="02010609060101010101" pitchFamily="49" charset="-122"/>
            </a:endParaRPr>
          </a:p>
          <a:p>
            <a:pPr>
              <a:lnSpc>
                <a:spcPct val="150000"/>
              </a:lnSpc>
              <a:spcBef>
                <a:spcPts val="0"/>
              </a:spcBef>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项目中包含重要的问题</a:t>
            </a:r>
            <a:endParaRPr kumimoji="1" lang="en-US" altLang="zh-CN" b="0" dirty="0" smtClean="0">
              <a:latin typeface="楷体" panose="02010609060101010101" pitchFamily="49" charset="-122"/>
              <a:ea typeface="楷体" panose="02010609060101010101" pitchFamily="49" charset="-122"/>
            </a:endParaRPr>
          </a:p>
          <a:p>
            <a:pPr>
              <a:lnSpc>
                <a:spcPct val="150000"/>
              </a:lnSpc>
              <a:spcBef>
                <a:spcPts val="0"/>
              </a:spcBef>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形成性评价伴随着项目学习</a:t>
            </a:r>
            <a:endParaRPr kumimoji="1" lang="en-US" altLang="zh-CN" b="0" dirty="0" smtClean="0">
              <a:latin typeface="楷体" panose="02010609060101010101" pitchFamily="49" charset="-122"/>
              <a:ea typeface="楷体" panose="02010609060101010101" pitchFamily="49" charset="-122"/>
            </a:endParaRPr>
          </a:p>
          <a:p>
            <a:pPr>
              <a:lnSpc>
                <a:spcPct val="150000"/>
              </a:lnSpc>
              <a:spcBef>
                <a:spcPts val="0"/>
              </a:spcBef>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多种有效的教学策略促进学生参与到项目学习中</a:t>
            </a:r>
            <a:endParaRPr kumimoji="1" lang="en-US" altLang="zh-CN" b="0" dirty="0" smtClean="0">
              <a:latin typeface="楷体" panose="02010609060101010101" pitchFamily="49" charset="-122"/>
              <a:ea typeface="楷体" panose="02010609060101010101" pitchFamily="49" charset="-122"/>
            </a:endParaRPr>
          </a:p>
          <a:p>
            <a:pPr>
              <a:lnSpc>
                <a:spcPct val="150000"/>
              </a:lnSpc>
              <a:spcBef>
                <a:spcPts val="0"/>
              </a:spcBef>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项目学习满足不同学生到学习需求和能力</a:t>
            </a:r>
            <a:endParaRPr kumimoji="1" lang="zh-CN" altLang="en-US" b="0" dirty="0">
              <a:latin typeface="楷体" panose="02010609060101010101" pitchFamily="49" charset="-122"/>
              <a:ea typeface="楷体" panose="02010609060101010101" pitchFamily="49" charset="-122"/>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57" y="1995686"/>
            <a:ext cx="1864643" cy="2860362"/>
          </a:xfrm>
          <a:prstGeom prst="rect">
            <a:avLst/>
          </a:prstGeom>
        </p:spPr>
      </p:pic>
    </p:spTree>
    <p:extLst>
      <p:ext uri="{BB962C8B-B14F-4D97-AF65-F5344CB8AC3E}">
        <p14:creationId xmlns:p14="http://schemas.microsoft.com/office/powerpoint/2010/main" val="405512591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基于项目学习中运用</a:t>
            </a:r>
            <a:r>
              <a:rPr kumimoji="1" lang="en-US" altLang="zh-CN" sz="3600" dirty="0">
                <a:latin typeface="黑体" panose="02010609060101010101" pitchFamily="49" charset="-122"/>
                <a:ea typeface="黑体" panose="02010609060101010101" pitchFamily="49" charset="-122"/>
              </a:rPr>
              <a:t>21</a:t>
            </a:r>
            <a:r>
              <a:rPr kumimoji="1" lang="zh-CN" altLang="en-US" sz="3600" dirty="0">
                <a:latin typeface="黑体" panose="02010609060101010101" pitchFamily="49" charset="-122"/>
                <a:ea typeface="黑体" panose="02010609060101010101" pitchFamily="49" charset="-122"/>
              </a:rPr>
              <a:t>世纪能力</a:t>
            </a:r>
            <a:r>
              <a:rPr kumimoji="1" lang="en-US" altLang="zh-CN" sz="3600" dirty="0">
                <a:latin typeface="黑体" panose="02010609060101010101" pitchFamily="49" charset="-122"/>
                <a:ea typeface="黑体" panose="02010609060101010101" pitchFamily="49" charset="-122"/>
              </a:rPr>
              <a:t> </a:t>
            </a:r>
            <a:endParaRPr kumimoji="1" lang="zh-CN" altLang="en-US" sz="3600"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87624" y="987574"/>
            <a:ext cx="6480720" cy="3240360"/>
          </a:xfrm>
        </p:spPr>
        <p:txBody>
          <a:bodyPr/>
          <a:lstStyle/>
          <a:p>
            <a:pPr marL="0" indent="0">
              <a:lnSpc>
                <a:spcPct val="150000"/>
              </a:lnSpc>
              <a:buNone/>
            </a:pPr>
            <a:r>
              <a:rPr kumimoji="1" lang="zh-CN" altLang="en-US" dirty="0" smtClean="0">
                <a:latin typeface="黑体" panose="02010609060101010101" pitchFamily="49" charset="-122"/>
                <a:ea typeface="黑体" panose="02010609060101010101" pitchFamily="49" charset="-122"/>
              </a:rPr>
              <a:t>运用</a:t>
            </a:r>
            <a:r>
              <a:rPr kumimoji="1" lang="en-US" altLang="zh-CN" dirty="0" smtClean="0">
                <a:latin typeface="黑体" panose="02010609060101010101" pitchFamily="49" charset="-122"/>
                <a:ea typeface="黑体" panose="02010609060101010101" pitchFamily="49" charset="-122"/>
              </a:rPr>
              <a:t>21</a:t>
            </a:r>
            <a:r>
              <a:rPr kumimoji="1" lang="zh-CN" altLang="en-US" dirty="0" smtClean="0">
                <a:latin typeface="黑体" panose="02010609060101010101" pitchFamily="49" charset="-122"/>
                <a:ea typeface="黑体" panose="02010609060101010101" pitchFamily="49" charset="-122"/>
              </a:rPr>
              <a:t>世纪能力，学生将能够</a:t>
            </a:r>
            <a:endParaRPr kumimoji="1" lang="en-US" altLang="zh-CN" dirty="0" smtClean="0">
              <a:latin typeface="黑体" panose="02010609060101010101" pitchFamily="49" charset="-122"/>
              <a:ea typeface="黑体" panose="02010609060101010101" pitchFamily="49" charset="-122"/>
            </a:endParaRPr>
          </a:p>
          <a:p>
            <a:pPr>
              <a:lnSpc>
                <a:spcPct val="150000"/>
              </a:lnSpc>
              <a:buFont typeface="Wingdings" panose="05000000000000000000" pitchFamily="2" charset="2"/>
              <a:buChar char="ü"/>
            </a:pPr>
            <a:r>
              <a:rPr kumimoji="1" lang="zh-CN" altLang="en-US" dirty="0" smtClean="0">
                <a:latin typeface="楷体" panose="02010609060101010101" pitchFamily="49" charset="-122"/>
                <a:ea typeface="楷体" panose="02010609060101010101" pitchFamily="49" charset="-122"/>
              </a:rPr>
              <a:t>批判性地阅读</a:t>
            </a:r>
            <a:endParaRPr kumimoji="1" lang="en-US" altLang="zh-CN" dirty="0">
              <a:latin typeface="楷体" panose="02010609060101010101" pitchFamily="49" charset="-122"/>
              <a:ea typeface="楷体" panose="02010609060101010101" pitchFamily="49" charset="-122"/>
            </a:endParaRPr>
          </a:p>
          <a:p>
            <a:pPr>
              <a:lnSpc>
                <a:spcPct val="150000"/>
              </a:lnSpc>
              <a:buFont typeface="Wingdings" panose="05000000000000000000" pitchFamily="2" charset="2"/>
              <a:buChar char="ü"/>
            </a:pPr>
            <a:r>
              <a:rPr kumimoji="1" lang="zh-CN" altLang="en-US" dirty="0" smtClean="0">
                <a:latin typeface="楷体" panose="02010609060101010101" pitchFamily="49" charset="-122"/>
                <a:ea typeface="楷体" panose="02010609060101010101" pitchFamily="49" charset="-122"/>
              </a:rPr>
              <a:t>说服性地写作</a:t>
            </a:r>
            <a:endParaRPr kumimoji="1" lang="en-US" altLang="zh-CN" dirty="0" smtClean="0">
              <a:latin typeface="楷体" panose="02010609060101010101" pitchFamily="49" charset="-122"/>
              <a:ea typeface="楷体" panose="02010609060101010101" pitchFamily="49" charset="-122"/>
            </a:endParaRPr>
          </a:p>
          <a:p>
            <a:pPr>
              <a:lnSpc>
                <a:spcPct val="150000"/>
              </a:lnSpc>
              <a:buFont typeface="Wingdings" panose="05000000000000000000" pitchFamily="2" charset="2"/>
              <a:buChar char="ü"/>
            </a:pPr>
            <a:r>
              <a:rPr kumimoji="1" lang="zh-CN" altLang="en-US" dirty="0" smtClean="0">
                <a:latin typeface="楷体" panose="02010609060101010101" pitchFamily="49" charset="-122"/>
                <a:ea typeface="楷体" panose="02010609060101010101" pitchFamily="49" charset="-122"/>
              </a:rPr>
              <a:t>有效地协作学习</a:t>
            </a:r>
            <a:endParaRPr kumimoji="1" lang="en-US" altLang="zh-CN" dirty="0" smtClean="0">
              <a:latin typeface="楷体" panose="02010609060101010101" pitchFamily="49" charset="-122"/>
              <a:ea typeface="楷体" panose="02010609060101010101" pitchFamily="49" charset="-122"/>
            </a:endParaRPr>
          </a:p>
          <a:p>
            <a:pPr>
              <a:lnSpc>
                <a:spcPct val="150000"/>
              </a:lnSpc>
              <a:buFont typeface="Wingdings" panose="05000000000000000000" pitchFamily="2" charset="2"/>
              <a:buChar char="ü"/>
            </a:pPr>
            <a:r>
              <a:rPr kumimoji="1" lang="zh-CN" altLang="en-US" dirty="0" smtClean="0">
                <a:latin typeface="楷体" panose="02010609060101010101" pitchFamily="49" charset="-122"/>
                <a:ea typeface="楷体" panose="02010609060101010101" pitchFamily="49" charset="-122"/>
              </a:rPr>
              <a:t>创造性地思维</a:t>
            </a:r>
            <a:endParaRPr kumimoji="1" lang="en-US" altLang="zh-CN" dirty="0" smtClean="0">
              <a:latin typeface="楷体" panose="02010609060101010101" pitchFamily="49" charset="-122"/>
              <a:ea typeface="楷体" panose="02010609060101010101" pitchFamily="49" charset="-122"/>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4168" y="1203598"/>
            <a:ext cx="1767853" cy="3331104"/>
          </a:xfrm>
          <a:prstGeom prst="rect">
            <a:avLst/>
          </a:prstGeom>
        </p:spPr>
      </p:pic>
    </p:spTree>
    <p:extLst>
      <p:ext uri="{BB962C8B-B14F-4D97-AF65-F5344CB8AC3E}">
        <p14:creationId xmlns:p14="http://schemas.microsoft.com/office/powerpoint/2010/main" val="215068497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基于项目学习中运用</a:t>
            </a:r>
            <a:r>
              <a:rPr kumimoji="1" lang="en-US" altLang="zh-CN" sz="3600" dirty="0">
                <a:latin typeface="黑体" panose="02010609060101010101" pitchFamily="49" charset="-122"/>
                <a:ea typeface="黑体" panose="02010609060101010101" pitchFamily="49" charset="-122"/>
              </a:rPr>
              <a:t>21</a:t>
            </a:r>
            <a:r>
              <a:rPr kumimoji="1" lang="zh-CN" altLang="en-US" sz="3600" dirty="0">
                <a:latin typeface="黑体" panose="02010609060101010101" pitchFamily="49" charset="-122"/>
                <a:ea typeface="黑体" panose="02010609060101010101" pitchFamily="49" charset="-122"/>
              </a:rPr>
              <a:t>世纪能力</a:t>
            </a:r>
            <a:r>
              <a:rPr kumimoji="1" lang="en-US" altLang="zh-CN" sz="3600" dirty="0">
                <a:latin typeface="黑体" panose="02010609060101010101" pitchFamily="49" charset="-122"/>
                <a:ea typeface="黑体" panose="02010609060101010101" pitchFamily="49" charset="-122"/>
              </a:rPr>
              <a:t> </a:t>
            </a:r>
            <a:endParaRPr kumimoji="1" lang="zh-CN" altLang="en-US" sz="3600"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87624" y="987574"/>
            <a:ext cx="5472608" cy="3240360"/>
          </a:xfrm>
        </p:spPr>
        <p:txBody>
          <a:bodyPr/>
          <a:lstStyle/>
          <a:p>
            <a:pPr marL="0" indent="0">
              <a:lnSpc>
                <a:spcPct val="150000"/>
              </a:lnSpc>
              <a:buNone/>
            </a:pPr>
            <a:r>
              <a:rPr kumimoji="1" lang="zh-CN" altLang="en-US" dirty="0" smtClean="0">
                <a:latin typeface="黑体" panose="02010609060101010101" pitchFamily="49" charset="-122"/>
                <a:ea typeface="黑体" panose="02010609060101010101" pitchFamily="49" charset="-122"/>
              </a:rPr>
              <a:t>运用</a:t>
            </a:r>
            <a:r>
              <a:rPr kumimoji="1" lang="en-US" altLang="zh-CN" dirty="0" smtClean="0">
                <a:latin typeface="黑体" panose="02010609060101010101" pitchFamily="49" charset="-122"/>
                <a:ea typeface="黑体" panose="02010609060101010101" pitchFamily="49" charset="-122"/>
              </a:rPr>
              <a:t>21</a:t>
            </a:r>
            <a:r>
              <a:rPr kumimoji="1" lang="zh-CN" altLang="en-US" dirty="0" smtClean="0">
                <a:latin typeface="黑体" panose="02010609060101010101" pitchFamily="49" charset="-122"/>
                <a:ea typeface="黑体" panose="02010609060101010101" pitchFamily="49" charset="-122"/>
              </a:rPr>
              <a:t>世纪能力，学生将能能够</a:t>
            </a:r>
            <a:endParaRPr kumimoji="1" lang="en-US" altLang="zh-CN" dirty="0" smtClean="0">
              <a:latin typeface="黑体" panose="02010609060101010101" pitchFamily="49" charset="-122"/>
              <a:ea typeface="黑体" panose="02010609060101010101" pitchFamily="49" charset="-122"/>
            </a:endParaRPr>
          </a:p>
          <a:p>
            <a:pPr>
              <a:lnSpc>
                <a:spcPct val="150000"/>
              </a:lnSpc>
              <a:buFont typeface="Wingdings" panose="05000000000000000000" pitchFamily="2" charset="2"/>
              <a:buChar char="ü"/>
            </a:pPr>
            <a:r>
              <a:rPr kumimoji="1" lang="zh-CN" altLang="en-US" dirty="0">
                <a:latin typeface="楷体" panose="02010609060101010101" pitchFamily="49" charset="-122"/>
                <a:ea typeface="楷体" panose="02010609060101010101" pitchFamily="49" charset="-122"/>
              </a:rPr>
              <a:t>解决复杂的问题</a:t>
            </a:r>
          </a:p>
          <a:p>
            <a:pPr>
              <a:lnSpc>
                <a:spcPct val="150000"/>
              </a:lnSpc>
              <a:buFont typeface="Wingdings" panose="05000000000000000000" pitchFamily="2" charset="2"/>
              <a:buChar char="ü"/>
            </a:pPr>
            <a:r>
              <a:rPr kumimoji="1" lang="zh-CN" altLang="en-US" dirty="0">
                <a:latin typeface="楷体" panose="02010609060101010101" pitchFamily="49" charset="-122"/>
                <a:ea typeface="楷体" panose="02010609060101010101" pitchFamily="49" charset="-122"/>
              </a:rPr>
              <a:t>有效处理</a:t>
            </a:r>
            <a:r>
              <a:rPr kumimoji="1" lang="zh-CN" altLang="en-US" dirty="0" smtClean="0">
                <a:latin typeface="楷体" panose="02010609060101010101" pitchFamily="49" charset="-122"/>
                <a:ea typeface="楷体" panose="02010609060101010101" pitchFamily="49" charset="-122"/>
              </a:rPr>
              <a:t>信息</a:t>
            </a:r>
            <a:endParaRPr kumimoji="1" lang="en-US" altLang="zh-CN" dirty="0" smtClean="0">
              <a:latin typeface="楷体" panose="02010609060101010101" pitchFamily="49" charset="-122"/>
              <a:ea typeface="楷体" panose="02010609060101010101" pitchFamily="49" charset="-122"/>
            </a:endParaRPr>
          </a:p>
          <a:p>
            <a:pPr lvl="1">
              <a:lnSpc>
                <a:spcPct val="130000"/>
              </a:lnSpc>
              <a:spcBef>
                <a:spcPts val="0"/>
              </a:spcBef>
              <a:buFont typeface="Wingdings" charset="2"/>
              <a:buChar char="Ø"/>
            </a:pPr>
            <a:r>
              <a:rPr kumimoji="1" lang="zh-CN" altLang="en-US" dirty="0">
                <a:solidFill>
                  <a:schemeClr val="accent1"/>
                </a:solidFill>
                <a:latin typeface="楷体" panose="02010609060101010101" pitchFamily="49" charset="-122"/>
                <a:ea typeface="楷体" panose="02010609060101010101" pitchFamily="49" charset="-122"/>
              </a:rPr>
              <a:t>使用数字技术</a:t>
            </a:r>
            <a:endParaRPr kumimoji="1" lang="en-US" altLang="zh-CN" dirty="0">
              <a:solidFill>
                <a:schemeClr val="accent1"/>
              </a:solidFill>
              <a:latin typeface="楷体" panose="02010609060101010101" pitchFamily="49" charset="-122"/>
              <a:ea typeface="楷体" panose="02010609060101010101" pitchFamily="49" charset="-122"/>
            </a:endParaRPr>
          </a:p>
          <a:p>
            <a:pPr lvl="1">
              <a:lnSpc>
                <a:spcPct val="130000"/>
              </a:lnSpc>
              <a:spcBef>
                <a:spcPts val="0"/>
              </a:spcBef>
              <a:buFont typeface="Wingdings" charset="2"/>
              <a:buChar char="Ø"/>
            </a:pPr>
            <a:r>
              <a:rPr kumimoji="1" lang="zh-CN" altLang="en-US" dirty="0" smtClean="0">
                <a:solidFill>
                  <a:schemeClr val="accent1"/>
                </a:solidFill>
                <a:latin typeface="楷体" panose="02010609060101010101" pitchFamily="49" charset="-122"/>
                <a:ea typeface="楷体" panose="02010609060101010101" pitchFamily="49" charset="-122"/>
              </a:rPr>
              <a:t>使用</a:t>
            </a:r>
            <a:r>
              <a:rPr kumimoji="1" lang="zh-CN" altLang="en-US" dirty="0">
                <a:solidFill>
                  <a:schemeClr val="accent1"/>
                </a:solidFill>
                <a:latin typeface="楷体" panose="02010609060101010101" pitchFamily="49" charset="-122"/>
                <a:ea typeface="楷体" panose="02010609060101010101" pitchFamily="49" charset="-122"/>
              </a:rPr>
              <a:t>交流工具</a:t>
            </a:r>
          </a:p>
          <a:p>
            <a:pPr>
              <a:lnSpc>
                <a:spcPct val="150000"/>
              </a:lnSpc>
              <a:buFont typeface="Wingdings" panose="05000000000000000000" pitchFamily="2" charset="2"/>
              <a:buChar char="ü"/>
            </a:pPr>
            <a:endParaRPr kumimoji="1" lang="zh-CN" altLang="en-US" dirty="0">
              <a:latin typeface="楷体" panose="02010609060101010101" pitchFamily="49" charset="-122"/>
              <a:ea typeface="楷体" panose="02010609060101010101" pitchFamily="49" charset="-122"/>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4168" y="1203598"/>
            <a:ext cx="1767853" cy="3331104"/>
          </a:xfrm>
          <a:prstGeom prst="rect">
            <a:avLst/>
          </a:prstGeom>
        </p:spPr>
      </p:pic>
    </p:spTree>
    <p:extLst>
      <p:ext uri="{BB962C8B-B14F-4D97-AF65-F5344CB8AC3E}">
        <p14:creationId xmlns:p14="http://schemas.microsoft.com/office/powerpoint/2010/main" val="199820516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基于项目学习的特征</a:t>
            </a:r>
          </a:p>
        </p:txBody>
      </p:sp>
      <p:sp>
        <p:nvSpPr>
          <p:cNvPr id="3" name="内容占位符 2"/>
          <p:cNvSpPr>
            <a:spLocks noGrp="1"/>
          </p:cNvSpPr>
          <p:nvPr>
            <p:ph idx="1"/>
          </p:nvPr>
        </p:nvSpPr>
        <p:spPr>
          <a:xfrm>
            <a:off x="1985765" y="929287"/>
            <a:ext cx="4608512" cy="3456384"/>
          </a:xfrm>
        </p:spPr>
        <p:txBody>
          <a:bodyPr/>
          <a:lstStyle/>
          <a:p>
            <a:pPr>
              <a:lnSpc>
                <a:spcPct val="150000"/>
              </a:lnSpc>
              <a:buFont typeface="Arial" panose="020B0604020202020204" pitchFamily="34" charset="0"/>
              <a:buChar char="•"/>
            </a:pPr>
            <a:r>
              <a:rPr kumimoji="1" lang="zh-CN" altLang="en-US" sz="2600" b="0" dirty="0">
                <a:latin typeface="楷体" panose="02010609060101010101" pitchFamily="49" charset="-122"/>
                <a:ea typeface="楷体" panose="02010609060101010101" pitchFamily="49" charset="-122"/>
              </a:rPr>
              <a:t>学习情境具体、</a:t>
            </a:r>
            <a:r>
              <a:rPr kumimoji="1" lang="zh-CN" altLang="en-US" sz="2600" b="0" dirty="0" smtClean="0">
                <a:latin typeface="楷体" panose="02010609060101010101" pitchFamily="49" charset="-122"/>
                <a:ea typeface="楷体" panose="02010609060101010101" pitchFamily="49" charset="-122"/>
              </a:rPr>
              <a:t>真实</a:t>
            </a:r>
            <a:endParaRPr kumimoji="1" lang="en-US" altLang="zh-CN" sz="2600" b="0" dirty="0" smtClean="0">
              <a:latin typeface="楷体" panose="02010609060101010101" pitchFamily="49" charset="-122"/>
              <a:ea typeface="楷体" panose="02010609060101010101" pitchFamily="49" charset="-122"/>
            </a:endParaRPr>
          </a:p>
          <a:p>
            <a:pPr>
              <a:lnSpc>
                <a:spcPct val="150000"/>
              </a:lnSpc>
              <a:buFont typeface="Arial" panose="020B0604020202020204" pitchFamily="34" charset="0"/>
              <a:buChar char="•"/>
            </a:pPr>
            <a:r>
              <a:rPr kumimoji="1" lang="zh-CN" altLang="en-US" sz="2600" b="0" dirty="0">
                <a:latin typeface="楷体" panose="02010609060101010101" pitchFamily="49" charset="-122"/>
                <a:ea typeface="楷体" panose="02010609060101010101" pitchFamily="49" charset="-122"/>
              </a:rPr>
              <a:t>学习内容开放、</a:t>
            </a:r>
            <a:r>
              <a:rPr kumimoji="1" lang="zh-CN" altLang="en-US" sz="2600" b="0" dirty="0" smtClean="0">
                <a:latin typeface="楷体" panose="02010609060101010101" pitchFamily="49" charset="-122"/>
                <a:ea typeface="楷体" panose="02010609060101010101" pitchFamily="49" charset="-122"/>
              </a:rPr>
              <a:t>综合</a:t>
            </a:r>
            <a:endParaRPr kumimoji="1" lang="en-US" altLang="zh-CN" sz="2600" b="0" dirty="0" smtClean="0">
              <a:latin typeface="楷体" panose="02010609060101010101" pitchFamily="49" charset="-122"/>
              <a:ea typeface="楷体" panose="02010609060101010101" pitchFamily="49" charset="-122"/>
            </a:endParaRPr>
          </a:p>
          <a:p>
            <a:pPr>
              <a:lnSpc>
                <a:spcPct val="150000"/>
              </a:lnSpc>
              <a:buFont typeface="Arial" panose="020B0604020202020204" pitchFamily="34" charset="0"/>
              <a:buChar char="•"/>
            </a:pPr>
            <a:r>
              <a:rPr kumimoji="1" lang="zh-CN" altLang="en-US" sz="2600" b="0" dirty="0" smtClean="0">
                <a:latin typeface="楷体" panose="02010609060101010101" pitchFamily="49" charset="-122"/>
                <a:ea typeface="楷体" panose="02010609060101010101" pitchFamily="49" charset="-122"/>
              </a:rPr>
              <a:t>学习途径灵活、多样</a:t>
            </a:r>
            <a:endParaRPr kumimoji="1" lang="en-US" altLang="zh-CN" sz="2600" b="0" dirty="0" smtClean="0">
              <a:latin typeface="楷体" panose="02010609060101010101" pitchFamily="49" charset="-122"/>
              <a:ea typeface="楷体" panose="02010609060101010101" pitchFamily="49" charset="-122"/>
            </a:endParaRPr>
          </a:p>
          <a:p>
            <a:pPr>
              <a:lnSpc>
                <a:spcPct val="150000"/>
              </a:lnSpc>
              <a:buFont typeface="Arial" panose="020B0604020202020204" pitchFamily="34" charset="0"/>
              <a:buChar char="•"/>
            </a:pPr>
            <a:r>
              <a:rPr kumimoji="1" lang="zh-CN" altLang="en-US" sz="2600" b="0" dirty="0" smtClean="0">
                <a:latin typeface="楷体" panose="02010609060101010101" pitchFamily="49" charset="-122"/>
                <a:ea typeface="楷体" panose="02010609060101010101" pitchFamily="49" charset="-122"/>
              </a:rPr>
              <a:t>教师主导、学生主体</a:t>
            </a:r>
            <a:endParaRPr kumimoji="1" lang="en-US" altLang="zh-CN" sz="2600" b="0" dirty="0" smtClean="0">
              <a:latin typeface="楷体" panose="02010609060101010101" pitchFamily="49" charset="-122"/>
              <a:ea typeface="楷体" panose="02010609060101010101" pitchFamily="49" charset="-122"/>
            </a:endParaRPr>
          </a:p>
          <a:p>
            <a:pPr>
              <a:lnSpc>
                <a:spcPct val="150000"/>
              </a:lnSpc>
              <a:buFont typeface="Arial" panose="020B0604020202020204" pitchFamily="34" charset="0"/>
              <a:buChar char="•"/>
            </a:pPr>
            <a:r>
              <a:rPr kumimoji="1" lang="zh-CN" altLang="en-US" sz="2600" b="0" dirty="0" smtClean="0">
                <a:latin typeface="楷体" panose="02010609060101010101" pitchFamily="49" charset="-122"/>
                <a:ea typeface="楷体" panose="02010609060101010101" pitchFamily="49" charset="-122"/>
              </a:rPr>
              <a:t>学习评价持续、全面</a:t>
            </a:r>
            <a:endParaRPr kumimoji="1" lang="zh-CN" altLang="en-US" sz="2600" b="0" dirty="0">
              <a:latin typeface="楷体" panose="02010609060101010101" pitchFamily="49" charset="-122"/>
              <a:ea typeface="楷体" panose="02010609060101010101" pitchFamily="49" charset="-122"/>
            </a:endParaRPr>
          </a:p>
          <a:p>
            <a:pPr>
              <a:lnSpc>
                <a:spcPct val="150000"/>
              </a:lnSpc>
              <a:buFont typeface="Arial" panose="020B0604020202020204" pitchFamily="34" charset="0"/>
              <a:buChar char="•"/>
            </a:pPr>
            <a:endParaRPr kumimoji="1" lang="zh-CN" altLang="en-US" sz="2600" b="0" dirty="0">
              <a:latin typeface="楷体" panose="02010609060101010101" pitchFamily="49" charset="-122"/>
              <a:ea typeface="楷体" panose="02010609060101010101" pitchFamily="49" charset="-122"/>
            </a:endParaRPr>
          </a:p>
          <a:p>
            <a:pPr>
              <a:lnSpc>
                <a:spcPct val="150000"/>
              </a:lnSpc>
              <a:buFont typeface="Arial" panose="020B0604020202020204" pitchFamily="34" charset="0"/>
              <a:buChar char="•"/>
            </a:pPr>
            <a:endParaRPr kumimoji="1" lang="zh-CN" altLang="en-US" sz="2600" b="0"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084168" y="1488274"/>
            <a:ext cx="1656184" cy="3369476"/>
          </a:xfrm>
          <a:prstGeom prst="rect">
            <a:avLst/>
          </a:prstGeom>
        </p:spPr>
      </p:pic>
    </p:spTree>
    <p:extLst>
      <p:ext uri="{BB962C8B-B14F-4D97-AF65-F5344CB8AC3E}">
        <p14:creationId xmlns:p14="http://schemas.microsoft.com/office/powerpoint/2010/main" val="264735991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H_Number_1">
            <a:hlinkClick r:id="rId5" action="ppaction://hlinksldjump"/>
          </p:cNvPr>
          <p:cNvSpPr/>
          <p:nvPr>
            <p:custDataLst>
              <p:tags r:id="rId2"/>
            </p:custDataLst>
          </p:nvPr>
        </p:nvSpPr>
        <p:spPr>
          <a:xfrm>
            <a:off x="827584" y="1707654"/>
            <a:ext cx="1080120" cy="1193087"/>
          </a:xfrm>
          <a:prstGeom prst="roundRect">
            <a:avLst>
              <a:gd name="adj" fmla="val 761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4000" b="1" dirty="0" smtClean="0">
                <a:solidFill>
                  <a:srgbClr val="FFFFFF"/>
                </a:solidFill>
                <a:ea typeface="华文中宋" panose="02010600040101010101" pitchFamily="2" charset="-122"/>
                <a:cs typeface="Times New Roman" panose="02020603050405020304" pitchFamily="18" charset="0"/>
              </a:rPr>
              <a:t>04</a:t>
            </a:r>
            <a:endParaRPr lang="zh-CN" altLang="en-US" sz="4000" b="1" dirty="0">
              <a:solidFill>
                <a:srgbClr val="FFFFFF"/>
              </a:solidFill>
              <a:ea typeface="华文中宋" panose="02010600040101010101" pitchFamily="2" charset="-122"/>
              <a:cs typeface="Times New Roman" panose="02020603050405020304" pitchFamily="18" charset="0"/>
            </a:endParaRPr>
          </a:p>
        </p:txBody>
      </p:sp>
      <p:sp>
        <p:nvSpPr>
          <p:cNvPr id="15" name="MH_Entry_1">
            <a:hlinkClick r:id="rId5" action="ppaction://hlinksldjump"/>
          </p:cNvPr>
          <p:cNvSpPr/>
          <p:nvPr>
            <p:custDataLst>
              <p:tags r:id="rId3"/>
            </p:custDataLst>
          </p:nvPr>
        </p:nvSpPr>
        <p:spPr>
          <a:xfrm>
            <a:off x="2195736" y="1707654"/>
            <a:ext cx="5976664" cy="1193087"/>
          </a:xfrm>
          <a:prstGeom prst="roundRect">
            <a:avLst>
              <a:gd name="adj" fmla="val 912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eaLnBrk="1" latinLnBrk="1" hangingPunct="1"/>
            <a:r>
              <a:rPr kumimoji="1" lang="zh-CN" altLang="en-US" sz="3200" b="1" dirty="0" smtClean="0">
                <a:solidFill>
                  <a:schemeClr val="tx1"/>
                </a:solidFill>
                <a:latin typeface="黑体" panose="02010609060101010101" pitchFamily="49" charset="-122"/>
                <a:ea typeface="黑体" panose="02010609060101010101" pitchFamily="49" charset="-122"/>
                <a:cs typeface="Gulim" charset="0"/>
              </a:rPr>
              <a:t>基于项目学习的要素和过程</a:t>
            </a:r>
            <a:endParaRPr kumimoji="1" lang="en-US" altLang="ko-KR" sz="3200" b="1" dirty="0">
              <a:solidFill>
                <a:schemeClr val="tx1"/>
              </a:solidFill>
              <a:latin typeface="黑体" panose="02010609060101010101" pitchFamily="49" charset="-122"/>
              <a:ea typeface="黑体" panose="02010609060101010101" pitchFamily="49" charset="-122"/>
              <a:cs typeface="Gulim" charset="0"/>
            </a:endParaRPr>
          </a:p>
        </p:txBody>
      </p:sp>
    </p:spTree>
    <p:custDataLst>
      <p:tags r:id="rId1"/>
    </p:custDataLst>
    <p:extLst>
      <p:ext uri="{BB962C8B-B14F-4D97-AF65-F5344CB8AC3E}">
        <p14:creationId xmlns:p14="http://schemas.microsoft.com/office/powerpoint/2010/main" val="78747454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基于项目学习的要素</a:t>
            </a:r>
          </a:p>
        </p:txBody>
      </p:sp>
      <p:sp>
        <p:nvSpPr>
          <p:cNvPr id="3" name="内容占位符 2"/>
          <p:cNvSpPr>
            <a:spLocks noGrp="1"/>
          </p:cNvSpPr>
          <p:nvPr>
            <p:ph idx="1"/>
          </p:nvPr>
        </p:nvSpPr>
        <p:spPr>
          <a:xfrm>
            <a:off x="4067944" y="939924"/>
            <a:ext cx="3528392" cy="3720058"/>
          </a:xfrm>
        </p:spPr>
        <p:txBody>
          <a:bodyPr/>
          <a:lstStyle/>
          <a:p>
            <a:pPr>
              <a:lnSpc>
                <a:spcPct val="130000"/>
              </a:lnSpc>
              <a:buFont typeface="Arial" panose="020B0604020202020204" pitchFamily="34" charset="0"/>
              <a:buChar char="•"/>
            </a:pPr>
            <a:r>
              <a:rPr kumimoji="1" lang="zh-CN" altLang="en-US" sz="2600" b="0" dirty="0" smtClean="0">
                <a:latin typeface="楷体" panose="02010609060101010101" pitchFamily="49" charset="-122"/>
                <a:ea typeface="楷体" panose="02010609060101010101" pitchFamily="49" charset="-122"/>
              </a:rPr>
              <a:t>学习情境</a:t>
            </a:r>
            <a:endParaRPr kumimoji="1" lang="en-US" altLang="zh-CN" sz="2600" b="0" dirty="0" smtClean="0">
              <a:latin typeface="楷体" panose="02010609060101010101" pitchFamily="49" charset="-122"/>
              <a:ea typeface="楷体" panose="02010609060101010101" pitchFamily="49" charset="-122"/>
            </a:endParaRPr>
          </a:p>
          <a:p>
            <a:pPr>
              <a:lnSpc>
                <a:spcPct val="130000"/>
              </a:lnSpc>
              <a:buFont typeface="Arial" panose="020B0604020202020204" pitchFamily="34" charset="0"/>
              <a:buChar char="•"/>
            </a:pPr>
            <a:r>
              <a:rPr kumimoji="1" lang="zh-CN" altLang="en-US" sz="2600" b="0" dirty="0" smtClean="0">
                <a:latin typeface="楷体" panose="02010609060101010101" pitchFamily="49" charset="-122"/>
                <a:ea typeface="楷体" panose="02010609060101010101" pitchFamily="49" charset="-122"/>
              </a:rPr>
              <a:t>驱动问题和项目任务</a:t>
            </a:r>
            <a:endParaRPr kumimoji="1" lang="en-US" altLang="zh-CN" sz="2600" b="0" dirty="0" smtClean="0">
              <a:latin typeface="楷体" panose="02010609060101010101" pitchFamily="49" charset="-122"/>
              <a:ea typeface="楷体" panose="02010609060101010101" pitchFamily="49" charset="-122"/>
            </a:endParaRPr>
          </a:p>
          <a:p>
            <a:pPr>
              <a:lnSpc>
                <a:spcPct val="130000"/>
              </a:lnSpc>
              <a:buFont typeface="Arial" panose="020B0604020202020204" pitchFamily="34" charset="0"/>
              <a:buChar char="•"/>
            </a:pPr>
            <a:r>
              <a:rPr kumimoji="1" lang="zh-CN" altLang="en-US" sz="2600" b="0" dirty="0">
                <a:latin typeface="楷体" panose="02010609060101010101" pitchFamily="49" charset="-122"/>
                <a:ea typeface="楷体" panose="02010609060101010101" pitchFamily="49" charset="-122"/>
              </a:rPr>
              <a:t>学习内容和</a:t>
            </a:r>
            <a:r>
              <a:rPr kumimoji="1" lang="zh-CN" altLang="en-US" sz="2600" b="0" dirty="0" smtClean="0">
                <a:latin typeface="楷体" panose="02010609060101010101" pitchFamily="49" charset="-122"/>
                <a:ea typeface="楷体" panose="02010609060101010101" pitchFamily="49" charset="-122"/>
              </a:rPr>
              <a:t>主体</a:t>
            </a:r>
            <a:endParaRPr kumimoji="1" lang="en-US" altLang="zh-CN" sz="2600" b="0" dirty="0" smtClean="0">
              <a:latin typeface="楷体" panose="02010609060101010101" pitchFamily="49" charset="-122"/>
              <a:ea typeface="楷体" panose="02010609060101010101" pitchFamily="49" charset="-122"/>
            </a:endParaRPr>
          </a:p>
          <a:p>
            <a:pPr>
              <a:lnSpc>
                <a:spcPct val="130000"/>
              </a:lnSpc>
              <a:buFont typeface="Arial" panose="020B0604020202020204" pitchFamily="34" charset="0"/>
              <a:buChar char="•"/>
            </a:pPr>
            <a:r>
              <a:rPr kumimoji="1" lang="zh-CN" altLang="en-US" sz="2600" b="0" dirty="0" smtClean="0">
                <a:latin typeface="楷体" panose="02010609060101010101" pitchFamily="49" charset="-122"/>
                <a:ea typeface="楷体" panose="02010609060101010101" pitchFamily="49" charset="-122"/>
              </a:rPr>
              <a:t>项目活动</a:t>
            </a:r>
            <a:endParaRPr kumimoji="1" lang="en-US" altLang="zh-CN" sz="2600" b="0" dirty="0" smtClean="0">
              <a:latin typeface="楷体" panose="02010609060101010101" pitchFamily="49" charset="-122"/>
              <a:ea typeface="楷体" panose="02010609060101010101" pitchFamily="49" charset="-122"/>
            </a:endParaRPr>
          </a:p>
          <a:p>
            <a:pPr>
              <a:lnSpc>
                <a:spcPct val="130000"/>
              </a:lnSpc>
              <a:buFont typeface="Arial" panose="020B0604020202020204" pitchFamily="34" charset="0"/>
              <a:buChar char="•"/>
            </a:pPr>
            <a:r>
              <a:rPr kumimoji="1" lang="zh-CN" altLang="en-US" sz="2600" b="0" dirty="0" smtClean="0">
                <a:latin typeface="楷体" panose="02010609060101010101" pitchFamily="49" charset="-122"/>
                <a:ea typeface="楷体" panose="02010609060101010101" pitchFamily="49" charset="-122"/>
              </a:rPr>
              <a:t>资源、媒体和工具</a:t>
            </a:r>
            <a:endParaRPr kumimoji="1" lang="en-US" altLang="zh-CN" sz="2600" b="0" dirty="0" smtClean="0">
              <a:latin typeface="楷体" panose="02010609060101010101" pitchFamily="49" charset="-122"/>
              <a:ea typeface="楷体" panose="02010609060101010101" pitchFamily="49" charset="-122"/>
            </a:endParaRPr>
          </a:p>
          <a:p>
            <a:pPr>
              <a:lnSpc>
                <a:spcPct val="130000"/>
              </a:lnSpc>
              <a:buFont typeface="Arial" panose="020B0604020202020204" pitchFamily="34" charset="0"/>
              <a:buChar char="•"/>
            </a:pPr>
            <a:r>
              <a:rPr kumimoji="1" lang="zh-CN" altLang="en-US" sz="2600" b="0" dirty="0" smtClean="0">
                <a:latin typeface="楷体" panose="02010609060101010101" pitchFamily="49" charset="-122"/>
                <a:ea typeface="楷体" panose="02010609060101010101" pitchFamily="49" charset="-122"/>
              </a:rPr>
              <a:t>成果作品</a:t>
            </a:r>
            <a:endParaRPr kumimoji="1" lang="zh-CN" altLang="en-US" sz="2600" b="0"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1115215"/>
            <a:ext cx="1656184" cy="3369476"/>
          </a:xfrm>
          <a:prstGeom prst="rect">
            <a:avLst/>
          </a:prstGeom>
        </p:spPr>
      </p:pic>
    </p:spTree>
    <p:extLst>
      <p:ext uri="{BB962C8B-B14F-4D97-AF65-F5344CB8AC3E}">
        <p14:creationId xmlns:p14="http://schemas.microsoft.com/office/powerpoint/2010/main" val="40785668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smtClean="0"/>
              <a:t>基于项目学习的过程</a:t>
            </a:r>
            <a:endParaRPr kumimoji="1" lang="zh-CN" altLang="en-US" dirty="0"/>
          </a:p>
        </p:txBody>
      </p:sp>
      <p:grpSp>
        <p:nvGrpSpPr>
          <p:cNvPr id="22" name="组 21"/>
          <p:cNvGrpSpPr/>
          <p:nvPr/>
        </p:nvGrpSpPr>
        <p:grpSpPr>
          <a:xfrm>
            <a:off x="107504" y="699542"/>
            <a:ext cx="1224136" cy="4032448"/>
            <a:chOff x="539552" y="627534"/>
            <a:chExt cx="1152128" cy="3960440"/>
          </a:xfrm>
        </p:grpSpPr>
        <p:sp>
          <p:nvSpPr>
            <p:cNvPr id="8" name="文本框 7"/>
            <p:cNvSpPr txBox="1"/>
            <p:nvPr/>
          </p:nvSpPr>
          <p:spPr>
            <a:xfrm>
              <a:off x="899592" y="699542"/>
              <a:ext cx="543739" cy="523220"/>
            </a:xfrm>
            <a:prstGeom prst="rect">
              <a:avLst/>
            </a:prstGeom>
            <a:noFill/>
          </p:spPr>
          <p:txBody>
            <a:bodyPr wrap="none" rtlCol="0">
              <a:spAutoFit/>
            </a:bodyPr>
            <a:lstStyle/>
            <a:p>
              <a:r>
                <a:rPr kumimoji="1" lang="zh-CN" altLang="en-US" sz="1400" dirty="0" smtClean="0">
                  <a:solidFill>
                    <a:schemeClr val="bg1"/>
                  </a:solidFill>
                  <a:latin typeface="楷体"/>
                  <a:ea typeface="楷体"/>
                  <a:cs typeface="楷体"/>
                </a:rPr>
                <a:t>重要</a:t>
              </a:r>
              <a:endParaRPr kumimoji="1" lang="en-US" altLang="zh-CN" sz="1400" dirty="0" smtClean="0">
                <a:solidFill>
                  <a:schemeClr val="bg1"/>
                </a:solidFill>
                <a:latin typeface="楷体"/>
                <a:ea typeface="楷体"/>
                <a:cs typeface="楷体"/>
              </a:endParaRPr>
            </a:p>
            <a:p>
              <a:r>
                <a:rPr kumimoji="1" lang="zh-CN" altLang="en-US" sz="1400" dirty="0" smtClean="0">
                  <a:solidFill>
                    <a:schemeClr val="bg1"/>
                  </a:solidFill>
                  <a:latin typeface="楷体"/>
                  <a:ea typeface="楷体"/>
                  <a:cs typeface="楷体"/>
                </a:rPr>
                <a:t>内容</a:t>
              </a:r>
              <a:endParaRPr kumimoji="1" lang="zh-CN" altLang="en-US" sz="1400" dirty="0">
                <a:solidFill>
                  <a:schemeClr val="bg1"/>
                </a:solidFill>
                <a:latin typeface="楷体"/>
                <a:ea typeface="楷体"/>
                <a:cs typeface="楷体"/>
              </a:endParaRPr>
            </a:p>
          </p:txBody>
        </p:sp>
        <p:grpSp>
          <p:nvGrpSpPr>
            <p:cNvPr id="20" name="组 19"/>
            <p:cNvGrpSpPr/>
            <p:nvPr/>
          </p:nvGrpSpPr>
          <p:grpSpPr>
            <a:xfrm>
              <a:off x="539552" y="627534"/>
              <a:ext cx="1152128" cy="3960440"/>
              <a:chOff x="539552" y="627534"/>
              <a:chExt cx="1152128" cy="3960440"/>
            </a:xfrm>
          </p:grpSpPr>
          <p:sp>
            <p:nvSpPr>
              <p:cNvPr id="4" name="圆角矩形 3"/>
              <p:cNvSpPr/>
              <p:nvPr/>
            </p:nvSpPr>
            <p:spPr bwMode="auto">
              <a:xfrm>
                <a:off x="539552" y="627534"/>
                <a:ext cx="1152128" cy="720080"/>
              </a:xfrm>
              <a:prstGeom prst="roundRect">
                <a:avLst/>
              </a:prstGeom>
              <a:solidFill>
                <a:srgbClr val="FFFFFF"/>
              </a:solidFill>
              <a:ln>
                <a:solidFill>
                  <a:schemeClr val="bg1"/>
                </a:solidFill>
                <a:headEnd type="none" w="med" len="med"/>
                <a:tailEnd type="none" w="med" len="med"/>
              </a:ln>
              <a:effectLst>
                <a:outerShdw blurRad="50800" dist="38100" dir="2700000" algn="tl"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a:ln>
                    <a:noFill/>
                  </a:ln>
                  <a:solidFill>
                    <a:schemeClr val="tx1"/>
                  </a:solidFill>
                  <a:effectLst/>
                  <a:latin typeface="楷体"/>
                  <a:ea typeface="楷体"/>
                  <a:cs typeface="楷体"/>
                </a:endParaRPr>
              </a:p>
            </p:txBody>
          </p:sp>
          <p:sp>
            <p:nvSpPr>
              <p:cNvPr id="5" name="圆角矩形 4"/>
              <p:cNvSpPr/>
              <p:nvPr/>
            </p:nvSpPr>
            <p:spPr bwMode="auto">
              <a:xfrm>
                <a:off x="611560" y="699542"/>
                <a:ext cx="1020819" cy="576064"/>
              </a:xfrm>
              <a:prstGeom prst="roundRect">
                <a:avLst/>
              </a:prstGeom>
              <a:solidFill>
                <a:srgbClr val="E75741"/>
              </a:solidFill>
              <a:ln w="9525" cap="flat" cmpd="sng" algn="ctr">
                <a:noFill/>
                <a:prstDash val="solid"/>
                <a:round/>
                <a:headEnd type="none" w="med" len="med"/>
                <a:tailEnd type="none" w="med" len="med"/>
              </a:ln>
              <a:effectLst>
                <a:outerShdw blurRad="50800" dist="38100" dir="10800000" algn="r"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dirty="0">
                  <a:ln>
                    <a:noFill/>
                  </a:ln>
                  <a:solidFill>
                    <a:schemeClr val="tx1"/>
                  </a:solidFill>
                  <a:effectLst/>
                  <a:latin typeface="楷体"/>
                  <a:ea typeface="楷体"/>
                  <a:cs typeface="楷体"/>
                </a:endParaRPr>
              </a:p>
            </p:txBody>
          </p:sp>
          <p:sp>
            <p:nvSpPr>
              <p:cNvPr id="9" name="圆角矩形 8"/>
              <p:cNvSpPr/>
              <p:nvPr/>
            </p:nvSpPr>
            <p:spPr bwMode="auto">
              <a:xfrm>
                <a:off x="755576" y="1635646"/>
                <a:ext cx="864096" cy="2952328"/>
              </a:xfrm>
              <a:prstGeom prst="roundRect">
                <a:avLst/>
              </a:prstGeom>
              <a:noFill/>
              <a:ln w="19050" cap="flat" cmpd="sng" algn="ctr">
                <a:solidFill>
                  <a:srgbClr val="E7574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a:ln>
                    <a:noFill/>
                  </a:ln>
                  <a:solidFill>
                    <a:schemeClr val="tx1"/>
                  </a:solidFill>
                  <a:effectLst/>
                  <a:latin typeface="Times New Roman" charset="0"/>
                  <a:ea typeface="宋体" charset="0"/>
                </a:endParaRPr>
              </a:p>
            </p:txBody>
          </p:sp>
          <p:cxnSp>
            <p:nvCxnSpPr>
              <p:cNvPr id="11" name="直线连接符 10"/>
              <p:cNvCxnSpPr/>
              <p:nvPr/>
            </p:nvCxnSpPr>
            <p:spPr bwMode="auto">
              <a:xfrm>
                <a:off x="611560" y="1347614"/>
                <a:ext cx="0" cy="1872208"/>
              </a:xfrm>
              <a:prstGeom prst="line">
                <a:avLst/>
              </a:prstGeom>
              <a:solidFill>
                <a:schemeClr val="accent1"/>
              </a:solidFill>
              <a:ln w="19050" cap="flat" cmpd="sng" algn="ctr">
                <a:solidFill>
                  <a:srgbClr val="E7574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5" name="直线连接符 14"/>
              <p:cNvCxnSpPr/>
              <p:nvPr/>
            </p:nvCxnSpPr>
            <p:spPr bwMode="auto">
              <a:xfrm>
                <a:off x="611560" y="3219822"/>
                <a:ext cx="144016"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8" name="文本框 17"/>
              <p:cNvSpPr txBox="1"/>
              <p:nvPr/>
            </p:nvSpPr>
            <p:spPr>
              <a:xfrm>
                <a:off x="683568" y="2283718"/>
                <a:ext cx="1008112" cy="954107"/>
              </a:xfrm>
              <a:prstGeom prst="rect">
                <a:avLst/>
              </a:prstGeom>
              <a:noFill/>
            </p:spPr>
            <p:txBody>
              <a:bodyPr wrap="square" rtlCol="0">
                <a:spAutoFit/>
              </a:bodyPr>
              <a:lstStyle/>
              <a:p>
                <a:r>
                  <a:rPr kumimoji="1" lang="zh-CN" altLang="en-US" sz="1400" dirty="0" smtClean="0">
                    <a:latin typeface="楷体"/>
                    <a:ea typeface="楷体"/>
                    <a:cs typeface="楷体"/>
                  </a:rPr>
                  <a:t>内容标准</a:t>
                </a:r>
                <a:endParaRPr kumimoji="1" lang="en-US" altLang="zh-CN" sz="1400" dirty="0" smtClean="0">
                  <a:latin typeface="楷体"/>
                  <a:ea typeface="楷体"/>
                  <a:cs typeface="楷体"/>
                </a:endParaRPr>
              </a:p>
              <a:p>
                <a:endParaRPr kumimoji="1" lang="en-US" altLang="zh-CN" sz="1400" dirty="0">
                  <a:latin typeface="楷体"/>
                  <a:ea typeface="楷体"/>
                  <a:cs typeface="楷体"/>
                </a:endParaRPr>
              </a:p>
              <a:p>
                <a:r>
                  <a:rPr kumimoji="1" lang="zh-CN" altLang="en-US" sz="1400" dirty="0" smtClean="0">
                    <a:latin typeface="楷体"/>
                    <a:ea typeface="楷体"/>
                    <a:cs typeface="楷体"/>
                  </a:rPr>
                  <a:t>重要的相关内容</a:t>
                </a:r>
                <a:endParaRPr kumimoji="1" lang="zh-CN" altLang="en-US" sz="1400" dirty="0">
                  <a:latin typeface="楷体"/>
                  <a:ea typeface="楷体"/>
                  <a:cs typeface="楷体"/>
                </a:endParaRPr>
              </a:p>
            </p:txBody>
          </p:sp>
        </p:grpSp>
        <p:sp>
          <p:nvSpPr>
            <p:cNvPr id="21" name="文本框 20"/>
            <p:cNvSpPr txBox="1"/>
            <p:nvPr/>
          </p:nvSpPr>
          <p:spPr>
            <a:xfrm>
              <a:off x="611560" y="843558"/>
              <a:ext cx="902811" cy="307777"/>
            </a:xfrm>
            <a:prstGeom prst="rect">
              <a:avLst/>
            </a:prstGeom>
            <a:noFill/>
          </p:spPr>
          <p:txBody>
            <a:bodyPr wrap="none" rtlCol="0">
              <a:spAutoFit/>
            </a:bodyPr>
            <a:lstStyle/>
            <a:p>
              <a:r>
                <a:rPr kumimoji="1" lang="zh-CN" altLang="en-US" sz="1400" dirty="0" smtClean="0">
                  <a:latin typeface="楷体"/>
                  <a:ea typeface="楷体"/>
                  <a:cs typeface="楷体"/>
                </a:rPr>
                <a:t>重要内容</a:t>
              </a:r>
              <a:endParaRPr kumimoji="1" lang="zh-CN" altLang="en-US" sz="1400" dirty="0">
                <a:latin typeface="楷体"/>
                <a:ea typeface="楷体"/>
                <a:cs typeface="楷体"/>
              </a:endParaRPr>
            </a:p>
          </p:txBody>
        </p:sp>
      </p:grpSp>
      <p:grpSp>
        <p:nvGrpSpPr>
          <p:cNvPr id="23" name="组 22"/>
          <p:cNvGrpSpPr/>
          <p:nvPr/>
        </p:nvGrpSpPr>
        <p:grpSpPr>
          <a:xfrm>
            <a:off x="3923928" y="699542"/>
            <a:ext cx="1296144" cy="4032448"/>
            <a:chOff x="539552" y="627534"/>
            <a:chExt cx="1296144" cy="4032448"/>
          </a:xfrm>
        </p:grpSpPr>
        <p:sp>
          <p:nvSpPr>
            <p:cNvPr id="24" name="文本框 23"/>
            <p:cNvSpPr txBox="1"/>
            <p:nvPr/>
          </p:nvSpPr>
          <p:spPr>
            <a:xfrm>
              <a:off x="899592" y="699542"/>
              <a:ext cx="543739" cy="523220"/>
            </a:xfrm>
            <a:prstGeom prst="rect">
              <a:avLst/>
            </a:prstGeom>
            <a:noFill/>
          </p:spPr>
          <p:txBody>
            <a:bodyPr wrap="none" rtlCol="0">
              <a:spAutoFit/>
            </a:bodyPr>
            <a:lstStyle/>
            <a:p>
              <a:r>
                <a:rPr kumimoji="1" lang="zh-CN" altLang="en-US" sz="1400" dirty="0" smtClean="0">
                  <a:solidFill>
                    <a:schemeClr val="bg1"/>
                  </a:solidFill>
                  <a:latin typeface="楷体"/>
                  <a:ea typeface="楷体"/>
                  <a:cs typeface="楷体"/>
                </a:rPr>
                <a:t>重要</a:t>
              </a:r>
              <a:endParaRPr kumimoji="1" lang="en-US" altLang="zh-CN" sz="1400" dirty="0" smtClean="0">
                <a:solidFill>
                  <a:schemeClr val="bg1"/>
                </a:solidFill>
                <a:latin typeface="楷体"/>
                <a:ea typeface="楷体"/>
                <a:cs typeface="楷体"/>
              </a:endParaRPr>
            </a:p>
            <a:p>
              <a:r>
                <a:rPr kumimoji="1" lang="zh-CN" altLang="en-US" sz="1400" dirty="0" smtClean="0">
                  <a:solidFill>
                    <a:schemeClr val="bg1"/>
                  </a:solidFill>
                  <a:latin typeface="楷体"/>
                  <a:ea typeface="楷体"/>
                  <a:cs typeface="楷体"/>
                </a:rPr>
                <a:t>内容</a:t>
              </a:r>
              <a:endParaRPr kumimoji="1" lang="zh-CN" altLang="en-US" sz="1400" dirty="0">
                <a:solidFill>
                  <a:schemeClr val="bg1"/>
                </a:solidFill>
                <a:latin typeface="楷体"/>
                <a:ea typeface="楷体"/>
                <a:cs typeface="楷体"/>
              </a:endParaRPr>
            </a:p>
          </p:txBody>
        </p:sp>
        <p:grpSp>
          <p:nvGrpSpPr>
            <p:cNvPr id="25" name="组 24"/>
            <p:cNvGrpSpPr/>
            <p:nvPr/>
          </p:nvGrpSpPr>
          <p:grpSpPr>
            <a:xfrm>
              <a:off x="539552" y="627534"/>
              <a:ext cx="1296144" cy="4032448"/>
              <a:chOff x="539552" y="627534"/>
              <a:chExt cx="1296144" cy="4032448"/>
            </a:xfrm>
          </p:grpSpPr>
          <p:sp>
            <p:nvSpPr>
              <p:cNvPr id="27" name="圆角矩形 26"/>
              <p:cNvSpPr/>
              <p:nvPr/>
            </p:nvSpPr>
            <p:spPr bwMode="auto">
              <a:xfrm>
                <a:off x="539552" y="627534"/>
                <a:ext cx="1152128" cy="720080"/>
              </a:xfrm>
              <a:prstGeom prst="roundRect">
                <a:avLst/>
              </a:prstGeom>
              <a:solidFill>
                <a:srgbClr val="FFFFFF"/>
              </a:solidFill>
              <a:ln>
                <a:solidFill>
                  <a:schemeClr val="bg1"/>
                </a:solidFill>
                <a:headEnd type="none" w="med" len="med"/>
                <a:tailEnd type="none" w="med" len="med"/>
              </a:ln>
              <a:effectLst>
                <a:outerShdw blurRad="50800" dist="38100" dir="2700000" algn="tl"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a:ln>
                    <a:noFill/>
                  </a:ln>
                  <a:solidFill>
                    <a:schemeClr val="tx1"/>
                  </a:solidFill>
                  <a:effectLst/>
                  <a:latin typeface="楷体"/>
                  <a:ea typeface="楷体"/>
                  <a:cs typeface="楷体"/>
                </a:endParaRPr>
              </a:p>
            </p:txBody>
          </p:sp>
          <p:sp>
            <p:nvSpPr>
              <p:cNvPr id="28" name="圆角矩形 27"/>
              <p:cNvSpPr/>
              <p:nvPr/>
            </p:nvSpPr>
            <p:spPr bwMode="auto">
              <a:xfrm>
                <a:off x="611560" y="699542"/>
                <a:ext cx="1020819" cy="576064"/>
              </a:xfrm>
              <a:prstGeom prst="roundRect">
                <a:avLst/>
              </a:prstGeom>
              <a:solidFill>
                <a:srgbClr val="3691FE"/>
              </a:solidFill>
              <a:ln w="9525" cap="flat" cmpd="sng" algn="ctr">
                <a:noFill/>
                <a:prstDash val="solid"/>
                <a:round/>
                <a:headEnd type="none" w="med" len="med"/>
                <a:tailEnd type="none" w="med" len="med"/>
              </a:ln>
              <a:effectLst>
                <a:outerShdw blurRad="50800" dist="38100" dir="10800000" algn="r"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dirty="0">
                  <a:ln>
                    <a:noFill/>
                  </a:ln>
                  <a:solidFill>
                    <a:schemeClr val="tx1"/>
                  </a:solidFill>
                  <a:effectLst/>
                  <a:latin typeface="楷体"/>
                  <a:ea typeface="楷体"/>
                  <a:cs typeface="楷体"/>
                </a:endParaRPr>
              </a:p>
            </p:txBody>
          </p:sp>
          <p:sp>
            <p:nvSpPr>
              <p:cNvPr id="29" name="圆角矩形 28"/>
              <p:cNvSpPr/>
              <p:nvPr/>
            </p:nvSpPr>
            <p:spPr bwMode="auto">
              <a:xfrm>
                <a:off x="755576" y="1635646"/>
                <a:ext cx="936104" cy="3024336"/>
              </a:xfrm>
              <a:prstGeom prst="roundRect">
                <a:avLst/>
              </a:prstGeom>
              <a:noFill/>
              <a:ln w="19050" cap="flat" cmpd="sng" algn="ctr">
                <a:solidFill>
                  <a:srgbClr val="3487EA"/>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a:ln>
                    <a:noFill/>
                  </a:ln>
                  <a:solidFill>
                    <a:schemeClr val="tx1"/>
                  </a:solidFill>
                  <a:effectLst/>
                  <a:latin typeface="Times New Roman" charset="0"/>
                  <a:ea typeface="宋体" charset="0"/>
                </a:endParaRPr>
              </a:p>
            </p:txBody>
          </p:sp>
          <p:cxnSp>
            <p:nvCxnSpPr>
              <p:cNvPr id="30" name="直线连接符 29"/>
              <p:cNvCxnSpPr/>
              <p:nvPr/>
            </p:nvCxnSpPr>
            <p:spPr bwMode="auto">
              <a:xfrm>
                <a:off x="611560" y="1347614"/>
                <a:ext cx="0" cy="1872208"/>
              </a:xfrm>
              <a:prstGeom prst="line">
                <a:avLst/>
              </a:prstGeom>
              <a:solidFill>
                <a:schemeClr val="accent1"/>
              </a:solidFill>
              <a:ln w="19050" cap="flat" cmpd="sng" algn="ctr">
                <a:solidFill>
                  <a:srgbClr val="E7574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1" name="直线连接符 30"/>
              <p:cNvCxnSpPr/>
              <p:nvPr/>
            </p:nvCxnSpPr>
            <p:spPr bwMode="auto">
              <a:xfrm>
                <a:off x="611560" y="3219822"/>
                <a:ext cx="144016"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2" name="文本框 31"/>
              <p:cNvSpPr txBox="1"/>
              <p:nvPr/>
            </p:nvSpPr>
            <p:spPr>
              <a:xfrm>
                <a:off x="683568" y="1779662"/>
                <a:ext cx="1152128" cy="2336537"/>
              </a:xfrm>
              <a:prstGeom prst="rect">
                <a:avLst/>
              </a:prstGeom>
              <a:noFill/>
            </p:spPr>
            <p:txBody>
              <a:bodyPr wrap="square" rtlCol="0">
                <a:spAutoFit/>
              </a:bodyPr>
              <a:lstStyle/>
              <a:p>
                <a:pPr>
                  <a:lnSpc>
                    <a:spcPct val="150000"/>
                  </a:lnSpc>
                </a:pPr>
                <a:r>
                  <a:rPr kumimoji="1" lang="zh-CN" altLang="en-US" sz="1400" dirty="0" smtClean="0">
                    <a:latin typeface="楷体"/>
                    <a:ea typeface="楷体"/>
                    <a:cs typeface="楷体"/>
                  </a:rPr>
                  <a:t>协作能力</a:t>
                </a:r>
                <a:endParaRPr kumimoji="1" lang="en-US" altLang="zh-CN" sz="1400" dirty="0" smtClean="0">
                  <a:latin typeface="楷体"/>
                  <a:ea typeface="楷体"/>
                  <a:cs typeface="楷体"/>
                </a:endParaRPr>
              </a:p>
              <a:p>
                <a:pPr>
                  <a:lnSpc>
                    <a:spcPct val="150000"/>
                  </a:lnSpc>
                </a:pPr>
                <a:r>
                  <a:rPr kumimoji="1" lang="zh-CN" altLang="en-US" sz="1400" dirty="0" smtClean="0">
                    <a:latin typeface="楷体"/>
                    <a:ea typeface="楷体"/>
                    <a:cs typeface="楷体"/>
                  </a:rPr>
                  <a:t>交流能力</a:t>
                </a:r>
                <a:endParaRPr kumimoji="1" lang="en-US" altLang="zh-CN" sz="1400" dirty="0" smtClean="0">
                  <a:latin typeface="楷体"/>
                  <a:ea typeface="楷体"/>
                  <a:cs typeface="楷体"/>
                </a:endParaRPr>
              </a:p>
              <a:p>
                <a:pPr>
                  <a:lnSpc>
                    <a:spcPct val="150000"/>
                  </a:lnSpc>
                </a:pPr>
                <a:r>
                  <a:rPr kumimoji="1" lang="zh-CN" altLang="en-US" sz="1400" dirty="0" smtClean="0">
                    <a:latin typeface="楷体"/>
                    <a:ea typeface="楷体"/>
                    <a:cs typeface="楷体"/>
                  </a:rPr>
                  <a:t>运用技术展示的能力</a:t>
                </a:r>
                <a:endParaRPr kumimoji="1" lang="en-US" altLang="zh-CN" sz="1400" dirty="0" smtClean="0">
                  <a:latin typeface="楷体"/>
                  <a:ea typeface="楷体"/>
                  <a:cs typeface="楷体"/>
                </a:endParaRPr>
              </a:p>
              <a:p>
                <a:pPr>
                  <a:lnSpc>
                    <a:spcPct val="150000"/>
                  </a:lnSpc>
                </a:pPr>
                <a:r>
                  <a:rPr kumimoji="1" lang="zh-CN" altLang="en-US" sz="1400" dirty="0" smtClean="0">
                    <a:latin typeface="楷体"/>
                    <a:ea typeface="楷体"/>
                    <a:cs typeface="楷体"/>
                  </a:rPr>
                  <a:t>批判性思维</a:t>
                </a:r>
                <a:endParaRPr kumimoji="1" lang="en-US" altLang="zh-CN" sz="1400" dirty="0" smtClean="0">
                  <a:latin typeface="楷体"/>
                  <a:ea typeface="楷体"/>
                  <a:cs typeface="楷体"/>
                </a:endParaRPr>
              </a:p>
              <a:p>
                <a:pPr>
                  <a:lnSpc>
                    <a:spcPct val="150000"/>
                  </a:lnSpc>
                </a:pPr>
                <a:r>
                  <a:rPr kumimoji="1" lang="zh-CN" altLang="en-US" sz="1400" dirty="0" smtClean="0">
                    <a:latin typeface="楷体"/>
                    <a:ea typeface="楷体"/>
                    <a:cs typeface="楷体"/>
                  </a:rPr>
                  <a:t>知识管理</a:t>
                </a:r>
                <a:endParaRPr kumimoji="1" lang="en-US" altLang="zh-CN" sz="1400" dirty="0" smtClean="0">
                  <a:latin typeface="楷体"/>
                  <a:ea typeface="楷体"/>
                  <a:cs typeface="楷体"/>
                </a:endParaRPr>
              </a:p>
              <a:p>
                <a:pPr>
                  <a:lnSpc>
                    <a:spcPct val="150000"/>
                  </a:lnSpc>
                </a:pPr>
                <a:r>
                  <a:rPr kumimoji="1" lang="zh-CN" altLang="en-US" sz="1400" dirty="0" smtClean="0">
                    <a:latin typeface="楷体"/>
                    <a:ea typeface="楷体"/>
                    <a:cs typeface="楷体"/>
                  </a:rPr>
                  <a:t>倾听的能力</a:t>
                </a:r>
                <a:endParaRPr kumimoji="1" lang="zh-CN" altLang="en-US" sz="1400" dirty="0">
                  <a:latin typeface="楷体"/>
                  <a:ea typeface="楷体"/>
                  <a:cs typeface="楷体"/>
                </a:endParaRPr>
              </a:p>
            </p:txBody>
          </p:sp>
        </p:grpSp>
        <p:sp>
          <p:nvSpPr>
            <p:cNvPr id="26" name="文本框 25"/>
            <p:cNvSpPr txBox="1"/>
            <p:nvPr/>
          </p:nvSpPr>
          <p:spPr>
            <a:xfrm>
              <a:off x="539552" y="771550"/>
              <a:ext cx="1082348" cy="523220"/>
            </a:xfrm>
            <a:prstGeom prst="rect">
              <a:avLst/>
            </a:prstGeom>
            <a:noFill/>
          </p:spPr>
          <p:txBody>
            <a:bodyPr wrap="none" rtlCol="0">
              <a:spAutoFit/>
            </a:bodyPr>
            <a:lstStyle/>
            <a:p>
              <a:r>
                <a:rPr kumimoji="1" lang="zh-CN" altLang="en-US" sz="1400" dirty="0" smtClean="0">
                  <a:latin typeface="楷体"/>
                  <a:ea typeface="楷体"/>
                  <a:cs typeface="楷体"/>
                </a:rPr>
                <a:t>培养</a:t>
              </a:r>
              <a:r>
                <a:rPr kumimoji="1" lang="en-US" altLang="zh-CN" sz="1400" dirty="0" smtClean="0">
                  <a:latin typeface="楷体"/>
                  <a:ea typeface="楷体"/>
                  <a:cs typeface="楷体"/>
                </a:rPr>
                <a:t>21</a:t>
              </a:r>
              <a:r>
                <a:rPr kumimoji="1" lang="zh-CN" altLang="en-US" sz="1400" dirty="0" smtClean="0">
                  <a:latin typeface="楷体"/>
                  <a:ea typeface="楷体"/>
                  <a:cs typeface="楷体"/>
                </a:rPr>
                <a:t>世纪</a:t>
              </a:r>
              <a:endParaRPr kumimoji="1" lang="en-US" altLang="zh-CN" sz="1400" dirty="0" smtClean="0">
                <a:latin typeface="楷体"/>
                <a:ea typeface="楷体"/>
                <a:cs typeface="楷体"/>
              </a:endParaRPr>
            </a:p>
            <a:p>
              <a:r>
                <a:rPr kumimoji="1" lang="en-US" altLang="zh-CN" sz="1400" dirty="0">
                  <a:latin typeface="楷体"/>
                  <a:ea typeface="楷体"/>
                  <a:cs typeface="楷体"/>
                </a:rPr>
                <a:t> </a:t>
              </a:r>
              <a:r>
                <a:rPr kumimoji="1" lang="en-US" altLang="zh-CN" sz="1400" dirty="0" smtClean="0">
                  <a:latin typeface="楷体"/>
                  <a:ea typeface="楷体"/>
                  <a:cs typeface="楷体"/>
                </a:rPr>
                <a:t>  </a:t>
              </a:r>
              <a:r>
                <a:rPr kumimoji="1" lang="zh-CN" altLang="en-US" sz="1400" dirty="0" smtClean="0">
                  <a:latin typeface="楷体"/>
                  <a:ea typeface="楷体"/>
                  <a:cs typeface="楷体"/>
                </a:rPr>
                <a:t>能力</a:t>
              </a:r>
              <a:endParaRPr kumimoji="1" lang="zh-CN" altLang="en-US" sz="1400" dirty="0">
                <a:latin typeface="楷体"/>
                <a:ea typeface="楷体"/>
                <a:cs typeface="楷体"/>
              </a:endParaRPr>
            </a:p>
          </p:txBody>
        </p:sp>
      </p:grpSp>
      <p:grpSp>
        <p:nvGrpSpPr>
          <p:cNvPr id="33" name="组 32"/>
          <p:cNvGrpSpPr/>
          <p:nvPr/>
        </p:nvGrpSpPr>
        <p:grpSpPr>
          <a:xfrm>
            <a:off x="5220072" y="699542"/>
            <a:ext cx="1224136" cy="4032448"/>
            <a:chOff x="539552" y="627534"/>
            <a:chExt cx="1152128" cy="3960440"/>
          </a:xfrm>
        </p:grpSpPr>
        <p:sp>
          <p:nvSpPr>
            <p:cNvPr id="34" name="文本框 33"/>
            <p:cNvSpPr txBox="1"/>
            <p:nvPr/>
          </p:nvSpPr>
          <p:spPr>
            <a:xfrm>
              <a:off x="899592" y="699542"/>
              <a:ext cx="543739" cy="523220"/>
            </a:xfrm>
            <a:prstGeom prst="rect">
              <a:avLst/>
            </a:prstGeom>
            <a:noFill/>
          </p:spPr>
          <p:txBody>
            <a:bodyPr wrap="none" rtlCol="0">
              <a:spAutoFit/>
            </a:bodyPr>
            <a:lstStyle/>
            <a:p>
              <a:r>
                <a:rPr kumimoji="1" lang="zh-CN" altLang="en-US" sz="1400" dirty="0" smtClean="0">
                  <a:solidFill>
                    <a:schemeClr val="bg1"/>
                  </a:solidFill>
                  <a:latin typeface="楷体"/>
                  <a:ea typeface="楷体"/>
                  <a:cs typeface="楷体"/>
                </a:rPr>
                <a:t>重要</a:t>
              </a:r>
              <a:endParaRPr kumimoji="1" lang="en-US" altLang="zh-CN" sz="1400" dirty="0" smtClean="0">
                <a:solidFill>
                  <a:schemeClr val="bg1"/>
                </a:solidFill>
                <a:latin typeface="楷体"/>
                <a:ea typeface="楷体"/>
                <a:cs typeface="楷体"/>
              </a:endParaRPr>
            </a:p>
            <a:p>
              <a:r>
                <a:rPr kumimoji="1" lang="zh-CN" altLang="en-US" sz="1400" dirty="0" smtClean="0">
                  <a:solidFill>
                    <a:schemeClr val="bg1"/>
                  </a:solidFill>
                  <a:latin typeface="楷体"/>
                  <a:ea typeface="楷体"/>
                  <a:cs typeface="楷体"/>
                </a:rPr>
                <a:t>内容</a:t>
              </a:r>
              <a:endParaRPr kumimoji="1" lang="zh-CN" altLang="en-US" sz="1400" dirty="0">
                <a:solidFill>
                  <a:schemeClr val="bg1"/>
                </a:solidFill>
                <a:latin typeface="楷体"/>
                <a:ea typeface="楷体"/>
                <a:cs typeface="楷体"/>
              </a:endParaRPr>
            </a:p>
          </p:txBody>
        </p:sp>
        <p:grpSp>
          <p:nvGrpSpPr>
            <p:cNvPr id="35" name="组 34"/>
            <p:cNvGrpSpPr/>
            <p:nvPr/>
          </p:nvGrpSpPr>
          <p:grpSpPr>
            <a:xfrm>
              <a:off x="539552" y="627534"/>
              <a:ext cx="1152128" cy="3960440"/>
              <a:chOff x="539552" y="627534"/>
              <a:chExt cx="1152128" cy="3960440"/>
            </a:xfrm>
          </p:grpSpPr>
          <p:sp>
            <p:nvSpPr>
              <p:cNvPr id="37" name="圆角矩形 36"/>
              <p:cNvSpPr/>
              <p:nvPr/>
            </p:nvSpPr>
            <p:spPr bwMode="auto">
              <a:xfrm>
                <a:off x="539552" y="627534"/>
                <a:ext cx="1152128" cy="720080"/>
              </a:xfrm>
              <a:prstGeom prst="roundRect">
                <a:avLst/>
              </a:prstGeom>
              <a:solidFill>
                <a:srgbClr val="FFFFFF"/>
              </a:solidFill>
              <a:ln>
                <a:solidFill>
                  <a:schemeClr val="bg1"/>
                </a:solidFill>
                <a:headEnd type="none" w="med" len="med"/>
                <a:tailEnd type="none" w="med" len="med"/>
              </a:ln>
              <a:effectLst>
                <a:outerShdw blurRad="50800" dist="38100" dir="2700000" algn="tl"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a:ln>
                    <a:noFill/>
                  </a:ln>
                  <a:solidFill>
                    <a:schemeClr val="tx1"/>
                  </a:solidFill>
                  <a:effectLst/>
                  <a:latin typeface="楷体"/>
                  <a:ea typeface="楷体"/>
                  <a:cs typeface="楷体"/>
                </a:endParaRPr>
              </a:p>
            </p:txBody>
          </p:sp>
          <p:sp>
            <p:nvSpPr>
              <p:cNvPr id="38" name="圆角矩形 37"/>
              <p:cNvSpPr/>
              <p:nvPr/>
            </p:nvSpPr>
            <p:spPr bwMode="auto">
              <a:xfrm>
                <a:off x="611560" y="699542"/>
                <a:ext cx="1020819" cy="576064"/>
              </a:xfrm>
              <a:prstGeom prst="roundRect">
                <a:avLst/>
              </a:prstGeom>
              <a:solidFill>
                <a:schemeClr val="accent5">
                  <a:lumMod val="75000"/>
                </a:schemeClr>
              </a:solidFill>
              <a:ln w="9525" cap="flat" cmpd="sng" algn="ctr">
                <a:noFill/>
                <a:prstDash val="solid"/>
                <a:round/>
                <a:headEnd type="none" w="med" len="med"/>
                <a:tailEnd type="none" w="med" len="med"/>
              </a:ln>
              <a:effectLst>
                <a:outerShdw blurRad="50800" dist="38100" dir="10800000" algn="r"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dirty="0">
                  <a:ln>
                    <a:noFill/>
                  </a:ln>
                  <a:solidFill>
                    <a:schemeClr val="tx1"/>
                  </a:solidFill>
                  <a:effectLst/>
                  <a:latin typeface="楷体"/>
                  <a:ea typeface="楷体"/>
                  <a:cs typeface="楷体"/>
                </a:endParaRPr>
              </a:p>
            </p:txBody>
          </p:sp>
          <p:sp>
            <p:nvSpPr>
              <p:cNvPr id="39" name="圆角矩形 38"/>
              <p:cNvSpPr/>
              <p:nvPr/>
            </p:nvSpPr>
            <p:spPr bwMode="auto">
              <a:xfrm>
                <a:off x="755576" y="1635646"/>
                <a:ext cx="864096" cy="2952328"/>
              </a:xfrm>
              <a:prstGeom prst="roundRect">
                <a:avLst/>
              </a:prstGeom>
              <a:noFill/>
              <a:ln w="19050" cap="flat" cmpd="sng" algn="ctr">
                <a:solidFill>
                  <a:schemeClr val="accent1">
                    <a:lumMod val="75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a:ln>
                    <a:noFill/>
                  </a:ln>
                  <a:solidFill>
                    <a:schemeClr val="tx1"/>
                  </a:solidFill>
                  <a:effectLst/>
                  <a:latin typeface="Times New Roman" charset="0"/>
                  <a:ea typeface="宋体" charset="0"/>
                </a:endParaRPr>
              </a:p>
            </p:txBody>
          </p:sp>
          <p:cxnSp>
            <p:nvCxnSpPr>
              <p:cNvPr id="40" name="直线连接符 39"/>
              <p:cNvCxnSpPr/>
              <p:nvPr/>
            </p:nvCxnSpPr>
            <p:spPr bwMode="auto">
              <a:xfrm>
                <a:off x="611560" y="1347614"/>
                <a:ext cx="0" cy="1872208"/>
              </a:xfrm>
              <a:prstGeom prst="line">
                <a:avLst/>
              </a:prstGeom>
              <a:solidFill>
                <a:schemeClr val="accent1"/>
              </a:solidFill>
              <a:ln w="19050" cap="flat" cmpd="sng" algn="ctr">
                <a:solidFill>
                  <a:srgbClr val="E7574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41" name="直线连接符 40"/>
              <p:cNvCxnSpPr/>
              <p:nvPr/>
            </p:nvCxnSpPr>
            <p:spPr bwMode="auto">
              <a:xfrm>
                <a:off x="611560" y="3219822"/>
                <a:ext cx="144016"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42" name="文本框 41"/>
              <p:cNvSpPr txBox="1"/>
              <p:nvPr/>
            </p:nvSpPr>
            <p:spPr>
              <a:xfrm>
                <a:off x="683568" y="1923678"/>
                <a:ext cx="1008112" cy="2031325"/>
              </a:xfrm>
              <a:prstGeom prst="rect">
                <a:avLst/>
              </a:prstGeom>
              <a:noFill/>
            </p:spPr>
            <p:txBody>
              <a:bodyPr wrap="square" rtlCol="0">
                <a:spAutoFit/>
              </a:bodyPr>
              <a:lstStyle/>
              <a:p>
                <a:r>
                  <a:rPr kumimoji="1" lang="zh-CN" altLang="en-US" sz="1400" dirty="0" smtClean="0">
                    <a:latin typeface="楷体"/>
                    <a:ea typeface="楷体"/>
                    <a:cs typeface="楷体"/>
                  </a:rPr>
                  <a:t>教师指导与支持</a:t>
                </a:r>
                <a:endParaRPr kumimoji="1" lang="en-US" altLang="zh-CN" sz="1400" dirty="0" smtClean="0">
                  <a:latin typeface="楷体"/>
                  <a:ea typeface="楷体"/>
                  <a:cs typeface="楷体"/>
                </a:endParaRPr>
              </a:p>
              <a:p>
                <a:endParaRPr kumimoji="1" lang="en-US" altLang="zh-CN" sz="1400" dirty="0" smtClean="0">
                  <a:latin typeface="楷体"/>
                  <a:ea typeface="楷体"/>
                  <a:cs typeface="楷体"/>
                </a:endParaRPr>
              </a:p>
              <a:p>
                <a:r>
                  <a:rPr kumimoji="1" lang="zh-CN" altLang="en-US" sz="1400" dirty="0" smtClean="0">
                    <a:latin typeface="楷体"/>
                    <a:ea typeface="楷体"/>
                    <a:cs typeface="楷体"/>
                  </a:rPr>
                  <a:t>有意义的学习</a:t>
                </a:r>
                <a:endParaRPr kumimoji="1" lang="en-US" altLang="zh-CN" sz="1400" dirty="0" smtClean="0">
                  <a:latin typeface="楷体"/>
                  <a:ea typeface="楷体"/>
                  <a:cs typeface="楷体"/>
                </a:endParaRPr>
              </a:p>
              <a:p>
                <a:endParaRPr kumimoji="1" lang="en-US" altLang="zh-CN" sz="1400" dirty="0" smtClean="0">
                  <a:latin typeface="楷体"/>
                  <a:ea typeface="楷体"/>
                  <a:cs typeface="楷体"/>
                </a:endParaRPr>
              </a:p>
              <a:p>
                <a:r>
                  <a:rPr kumimoji="1" lang="zh-CN" altLang="en-US" sz="1400" dirty="0" smtClean="0">
                    <a:latin typeface="楷体"/>
                    <a:ea typeface="楷体"/>
                    <a:cs typeface="楷体"/>
                  </a:rPr>
                  <a:t>界定概念</a:t>
                </a:r>
                <a:endParaRPr kumimoji="1" lang="en-US" altLang="zh-CN" sz="1400" dirty="0" smtClean="0">
                  <a:latin typeface="楷体"/>
                  <a:ea typeface="楷体"/>
                  <a:cs typeface="楷体"/>
                </a:endParaRPr>
              </a:p>
              <a:p>
                <a:endParaRPr kumimoji="1" lang="en-US" altLang="zh-CN" sz="1400" dirty="0" smtClean="0">
                  <a:latin typeface="楷体"/>
                  <a:ea typeface="楷体"/>
                  <a:cs typeface="楷体"/>
                </a:endParaRPr>
              </a:p>
              <a:p>
                <a:r>
                  <a:rPr kumimoji="1" lang="zh-CN" altLang="en-US" sz="1400" dirty="0" smtClean="0">
                    <a:latin typeface="楷体"/>
                    <a:ea typeface="楷体"/>
                    <a:cs typeface="楷体"/>
                  </a:rPr>
                  <a:t>形成产品</a:t>
                </a:r>
                <a:endParaRPr kumimoji="1" lang="en-US" altLang="zh-CN" sz="1400" dirty="0">
                  <a:latin typeface="楷体"/>
                  <a:ea typeface="楷体"/>
                  <a:cs typeface="楷体"/>
                </a:endParaRPr>
              </a:p>
            </p:txBody>
          </p:sp>
        </p:grpSp>
        <p:sp>
          <p:nvSpPr>
            <p:cNvPr id="36" name="文本框 35"/>
            <p:cNvSpPr txBox="1"/>
            <p:nvPr/>
          </p:nvSpPr>
          <p:spPr>
            <a:xfrm>
              <a:off x="683568" y="793036"/>
              <a:ext cx="902811" cy="307777"/>
            </a:xfrm>
            <a:prstGeom prst="rect">
              <a:avLst/>
            </a:prstGeom>
            <a:noFill/>
          </p:spPr>
          <p:txBody>
            <a:bodyPr wrap="none" rtlCol="0">
              <a:spAutoFit/>
            </a:bodyPr>
            <a:lstStyle/>
            <a:p>
              <a:r>
                <a:rPr kumimoji="1" lang="zh-CN" altLang="en-US" sz="1400" dirty="0" smtClean="0">
                  <a:latin typeface="楷体"/>
                  <a:ea typeface="楷体"/>
                  <a:cs typeface="楷体"/>
                </a:rPr>
                <a:t>探究创新</a:t>
              </a:r>
              <a:endParaRPr kumimoji="1" lang="zh-CN" altLang="en-US" sz="1400" dirty="0">
                <a:latin typeface="楷体"/>
                <a:ea typeface="楷体"/>
                <a:cs typeface="楷体"/>
              </a:endParaRPr>
            </a:p>
          </p:txBody>
        </p:sp>
      </p:grpSp>
      <p:grpSp>
        <p:nvGrpSpPr>
          <p:cNvPr id="43" name="组 42"/>
          <p:cNvGrpSpPr/>
          <p:nvPr/>
        </p:nvGrpSpPr>
        <p:grpSpPr>
          <a:xfrm>
            <a:off x="6516216" y="699542"/>
            <a:ext cx="1224136" cy="3960440"/>
            <a:chOff x="539552" y="627534"/>
            <a:chExt cx="1152128" cy="3960440"/>
          </a:xfrm>
        </p:grpSpPr>
        <p:sp>
          <p:nvSpPr>
            <p:cNvPr id="44" name="文本框 43"/>
            <p:cNvSpPr txBox="1"/>
            <p:nvPr/>
          </p:nvSpPr>
          <p:spPr>
            <a:xfrm>
              <a:off x="899592" y="699542"/>
              <a:ext cx="543739" cy="523220"/>
            </a:xfrm>
            <a:prstGeom prst="rect">
              <a:avLst/>
            </a:prstGeom>
            <a:noFill/>
          </p:spPr>
          <p:txBody>
            <a:bodyPr wrap="none" rtlCol="0">
              <a:spAutoFit/>
            </a:bodyPr>
            <a:lstStyle/>
            <a:p>
              <a:r>
                <a:rPr kumimoji="1" lang="zh-CN" altLang="en-US" sz="1400" dirty="0" smtClean="0">
                  <a:solidFill>
                    <a:schemeClr val="bg1"/>
                  </a:solidFill>
                  <a:latin typeface="楷体"/>
                  <a:ea typeface="楷体"/>
                  <a:cs typeface="楷体"/>
                </a:rPr>
                <a:t>重要</a:t>
              </a:r>
              <a:endParaRPr kumimoji="1" lang="en-US" altLang="zh-CN" sz="1400" dirty="0" smtClean="0">
                <a:solidFill>
                  <a:schemeClr val="bg1"/>
                </a:solidFill>
                <a:latin typeface="楷体"/>
                <a:ea typeface="楷体"/>
                <a:cs typeface="楷体"/>
              </a:endParaRPr>
            </a:p>
            <a:p>
              <a:r>
                <a:rPr kumimoji="1" lang="zh-CN" altLang="en-US" sz="1400" dirty="0" smtClean="0">
                  <a:solidFill>
                    <a:schemeClr val="bg1"/>
                  </a:solidFill>
                  <a:latin typeface="楷体"/>
                  <a:ea typeface="楷体"/>
                  <a:cs typeface="楷体"/>
                </a:rPr>
                <a:t>内容</a:t>
              </a:r>
              <a:endParaRPr kumimoji="1" lang="zh-CN" altLang="en-US" sz="1400" dirty="0">
                <a:solidFill>
                  <a:schemeClr val="bg1"/>
                </a:solidFill>
                <a:latin typeface="楷体"/>
                <a:ea typeface="楷体"/>
                <a:cs typeface="楷体"/>
              </a:endParaRPr>
            </a:p>
          </p:txBody>
        </p:sp>
        <p:grpSp>
          <p:nvGrpSpPr>
            <p:cNvPr id="45" name="组 44"/>
            <p:cNvGrpSpPr/>
            <p:nvPr/>
          </p:nvGrpSpPr>
          <p:grpSpPr>
            <a:xfrm>
              <a:off x="539552" y="627534"/>
              <a:ext cx="1152128" cy="3960440"/>
              <a:chOff x="539552" y="627534"/>
              <a:chExt cx="1152128" cy="3960440"/>
            </a:xfrm>
          </p:grpSpPr>
          <p:sp>
            <p:nvSpPr>
              <p:cNvPr id="47" name="圆角矩形 46"/>
              <p:cNvSpPr/>
              <p:nvPr/>
            </p:nvSpPr>
            <p:spPr bwMode="auto">
              <a:xfrm>
                <a:off x="539552" y="627534"/>
                <a:ext cx="1152128" cy="720080"/>
              </a:xfrm>
              <a:prstGeom prst="roundRect">
                <a:avLst/>
              </a:prstGeom>
              <a:solidFill>
                <a:srgbClr val="FFFFFF"/>
              </a:solidFill>
              <a:ln>
                <a:solidFill>
                  <a:schemeClr val="bg1"/>
                </a:solidFill>
                <a:headEnd type="none" w="med" len="med"/>
                <a:tailEnd type="none" w="med" len="med"/>
              </a:ln>
              <a:effectLst>
                <a:outerShdw blurRad="50800" dist="38100" dir="2700000" algn="tl"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a:ln>
                    <a:noFill/>
                  </a:ln>
                  <a:solidFill>
                    <a:schemeClr val="tx1"/>
                  </a:solidFill>
                  <a:effectLst/>
                  <a:latin typeface="楷体"/>
                  <a:ea typeface="楷体"/>
                  <a:cs typeface="楷体"/>
                </a:endParaRPr>
              </a:p>
            </p:txBody>
          </p:sp>
          <p:sp>
            <p:nvSpPr>
              <p:cNvPr id="48" name="圆角矩形 47"/>
              <p:cNvSpPr/>
              <p:nvPr/>
            </p:nvSpPr>
            <p:spPr bwMode="auto">
              <a:xfrm>
                <a:off x="611560" y="699542"/>
                <a:ext cx="1020819" cy="576064"/>
              </a:xfrm>
              <a:prstGeom prst="roundRect">
                <a:avLst/>
              </a:prstGeom>
              <a:solidFill>
                <a:srgbClr val="937CD6"/>
              </a:solidFill>
              <a:ln w="9525" cap="flat" cmpd="sng" algn="ctr">
                <a:noFill/>
                <a:prstDash val="solid"/>
                <a:round/>
                <a:headEnd type="none" w="med" len="med"/>
                <a:tailEnd type="none" w="med" len="med"/>
              </a:ln>
              <a:effectLst>
                <a:outerShdw blurRad="50800" dist="38100" dir="10800000" algn="r"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dirty="0">
                  <a:ln>
                    <a:noFill/>
                  </a:ln>
                  <a:solidFill>
                    <a:schemeClr val="tx1"/>
                  </a:solidFill>
                  <a:effectLst/>
                  <a:latin typeface="楷体"/>
                  <a:ea typeface="楷体"/>
                  <a:cs typeface="楷体"/>
                </a:endParaRPr>
              </a:p>
            </p:txBody>
          </p:sp>
          <p:sp>
            <p:nvSpPr>
              <p:cNvPr id="49" name="圆角矩形 48"/>
              <p:cNvSpPr/>
              <p:nvPr/>
            </p:nvSpPr>
            <p:spPr bwMode="auto">
              <a:xfrm>
                <a:off x="755576" y="1635646"/>
                <a:ext cx="864096" cy="2952328"/>
              </a:xfrm>
              <a:prstGeom prst="roundRect">
                <a:avLst/>
              </a:prstGeom>
              <a:noFill/>
              <a:ln w="19050" cap="flat" cmpd="sng" algn="ctr">
                <a:solidFill>
                  <a:srgbClr val="937CD6"/>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a:ln>
                    <a:noFill/>
                  </a:ln>
                  <a:solidFill>
                    <a:schemeClr val="tx1"/>
                  </a:solidFill>
                  <a:effectLst/>
                  <a:latin typeface="Times New Roman" charset="0"/>
                  <a:ea typeface="宋体" charset="0"/>
                </a:endParaRPr>
              </a:p>
            </p:txBody>
          </p:sp>
          <p:cxnSp>
            <p:nvCxnSpPr>
              <p:cNvPr id="50" name="直线连接符 49"/>
              <p:cNvCxnSpPr/>
              <p:nvPr/>
            </p:nvCxnSpPr>
            <p:spPr bwMode="auto">
              <a:xfrm>
                <a:off x="611560" y="1347614"/>
                <a:ext cx="0" cy="1872208"/>
              </a:xfrm>
              <a:prstGeom prst="line">
                <a:avLst/>
              </a:prstGeom>
              <a:solidFill>
                <a:schemeClr val="accent1"/>
              </a:solidFill>
              <a:ln w="19050" cap="flat" cmpd="sng" algn="ctr">
                <a:solidFill>
                  <a:srgbClr val="E7574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51" name="直线连接符 50"/>
              <p:cNvCxnSpPr/>
              <p:nvPr/>
            </p:nvCxnSpPr>
            <p:spPr bwMode="auto">
              <a:xfrm>
                <a:off x="611560" y="3219822"/>
                <a:ext cx="144016"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2" name="文本框 51"/>
              <p:cNvSpPr txBox="1"/>
              <p:nvPr/>
            </p:nvSpPr>
            <p:spPr>
              <a:xfrm>
                <a:off x="683568" y="1923678"/>
                <a:ext cx="1008112" cy="1600438"/>
              </a:xfrm>
              <a:prstGeom prst="rect">
                <a:avLst/>
              </a:prstGeom>
              <a:noFill/>
            </p:spPr>
            <p:txBody>
              <a:bodyPr wrap="square" rtlCol="0">
                <a:spAutoFit/>
              </a:bodyPr>
              <a:lstStyle/>
              <a:p>
                <a:r>
                  <a:rPr kumimoji="1" lang="zh-CN" altLang="en-US" sz="1400" dirty="0" smtClean="0">
                    <a:latin typeface="楷体"/>
                    <a:ea typeface="楷体"/>
                    <a:cs typeface="楷体"/>
                  </a:rPr>
                  <a:t>评价</a:t>
                </a:r>
                <a:endParaRPr kumimoji="1" lang="en-US" altLang="zh-CN" sz="1400" dirty="0" smtClean="0">
                  <a:latin typeface="楷体"/>
                  <a:ea typeface="楷体"/>
                  <a:cs typeface="楷体"/>
                </a:endParaRPr>
              </a:p>
              <a:p>
                <a:endParaRPr kumimoji="1" lang="en-US" altLang="zh-CN" sz="1400" dirty="0" smtClean="0">
                  <a:latin typeface="楷体"/>
                  <a:ea typeface="楷体"/>
                  <a:cs typeface="楷体"/>
                </a:endParaRPr>
              </a:p>
              <a:p>
                <a:r>
                  <a:rPr kumimoji="1" lang="zh-CN" altLang="en-US" sz="1400" dirty="0" smtClean="0">
                    <a:latin typeface="楷体"/>
                    <a:ea typeface="楷体"/>
                    <a:cs typeface="楷体"/>
                  </a:rPr>
                  <a:t>改变方向</a:t>
                </a:r>
                <a:endParaRPr kumimoji="1" lang="en-US" altLang="zh-CN" sz="1400" dirty="0" smtClean="0">
                  <a:latin typeface="楷体"/>
                  <a:ea typeface="楷体"/>
                  <a:cs typeface="楷体"/>
                </a:endParaRPr>
              </a:p>
              <a:p>
                <a:endParaRPr kumimoji="1" lang="zh-CN" altLang="en-US" sz="1400" dirty="0" smtClean="0">
                  <a:latin typeface="楷体"/>
                  <a:ea typeface="楷体"/>
                  <a:cs typeface="楷体"/>
                </a:endParaRPr>
              </a:p>
              <a:p>
                <a:r>
                  <a:rPr kumimoji="1" lang="zh-CN" altLang="en-US" sz="1400" dirty="0" smtClean="0">
                    <a:latin typeface="楷体"/>
                    <a:ea typeface="楷体"/>
                    <a:cs typeface="楷体"/>
                  </a:rPr>
                  <a:t>重新构思</a:t>
                </a:r>
                <a:endParaRPr kumimoji="1" lang="en-US" altLang="zh-CN" sz="1400" dirty="0" smtClean="0">
                  <a:latin typeface="楷体"/>
                  <a:ea typeface="楷体"/>
                  <a:cs typeface="楷体"/>
                </a:endParaRPr>
              </a:p>
              <a:p>
                <a:endParaRPr kumimoji="1" lang="en-US" altLang="zh-CN" sz="1400" dirty="0" smtClean="0">
                  <a:latin typeface="楷体"/>
                  <a:ea typeface="楷体"/>
                  <a:cs typeface="楷体"/>
                </a:endParaRPr>
              </a:p>
              <a:p>
                <a:r>
                  <a:rPr kumimoji="1" lang="zh-CN" altLang="en-US" sz="1400" dirty="0" smtClean="0">
                    <a:latin typeface="楷体"/>
                    <a:ea typeface="楷体"/>
                    <a:cs typeface="楷体"/>
                  </a:rPr>
                  <a:t>促使成功</a:t>
                </a:r>
                <a:endParaRPr kumimoji="1" lang="en-US" altLang="zh-CN" sz="1400" dirty="0">
                  <a:latin typeface="楷体"/>
                  <a:ea typeface="楷体"/>
                  <a:cs typeface="楷体"/>
                </a:endParaRPr>
              </a:p>
            </p:txBody>
          </p:sp>
        </p:grpSp>
        <p:sp>
          <p:nvSpPr>
            <p:cNvPr id="46" name="文本框 45"/>
            <p:cNvSpPr txBox="1"/>
            <p:nvPr/>
          </p:nvSpPr>
          <p:spPr>
            <a:xfrm>
              <a:off x="683568" y="793036"/>
              <a:ext cx="902811" cy="307777"/>
            </a:xfrm>
            <a:prstGeom prst="rect">
              <a:avLst/>
            </a:prstGeom>
            <a:noFill/>
          </p:spPr>
          <p:txBody>
            <a:bodyPr wrap="none" rtlCol="0">
              <a:spAutoFit/>
            </a:bodyPr>
            <a:lstStyle/>
            <a:p>
              <a:r>
                <a:rPr kumimoji="1" lang="zh-CN" altLang="en-US" sz="1400" dirty="0" smtClean="0">
                  <a:latin typeface="楷体"/>
                  <a:ea typeface="楷体"/>
                  <a:cs typeface="楷体"/>
                </a:rPr>
                <a:t>反馈修改</a:t>
              </a:r>
              <a:endParaRPr kumimoji="1" lang="zh-CN" altLang="en-US" sz="1400" dirty="0">
                <a:latin typeface="楷体"/>
                <a:ea typeface="楷体"/>
                <a:cs typeface="楷体"/>
              </a:endParaRPr>
            </a:p>
          </p:txBody>
        </p:sp>
      </p:grpSp>
      <p:grpSp>
        <p:nvGrpSpPr>
          <p:cNvPr id="53" name="组 52"/>
          <p:cNvGrpSpPr/>
          <p:nvPr/>
        </p:nvGrpSpPr>
        <p:grpSpPr>
          <a:xfrm>
            <a:off x="7740352" y="699542"/>
            <a:ext cx="1224136" cy="3960440"/>
            <a:chOff x="539552" y="627534"/>
            <a:chExt cx="1224136" cy="3960440"/>
          </a:xfrm>
        </p:grpSpPr>
        <p:sp>
          <p:nvSpPr>
            <p:cNvPr id="54" name="文本框 53"/>
            <p:cNvSpPr txBox="1"/>
            <p:nvPr/>
          </p:nvSpPr>
          <p:spPr>
            <a:xfrm>
              <a:off x="899592" y="699542"/>
              <a:ext cx="543739" cy="523220"/>
            </a:xfrm>
            <a:prstGeom prst="rect">
              <a:avLst/>
            </a:prstGeom>
            <a:noFill/>
          </p:spPr>
          <p:txBody>
            <a:bodyPr wrap="none" rtlCol="0">
              <a:spAutoFit/>
            </a:bodyPr>
            <a:lstStyle/>
            <a:p>
              <a:r>
                <a:rPr kumimoji="1" lang="zh-CN" altLang="en-US" sz="1400" dirty="0" smtClean="0">
                  <a:solidFill>
                    <a:schemeClr val="bg1"/>
                  </a:solidFill>
                  <a:latin typeface="楷体"/>
                  <a:ea typeface="楷体"/>
                  <a:cs typeface="楷体"/>
                </a:rPr>
                <a:t>重要</a:t>
              </a:r>
              <a:endParaRPr kumimoji="1" lang="en-US" altLang="zh-CN" sz="1400" dirty="0" smtClean="0">
                <a:solidFill>
                  <a:schemeClr val="bg1"/>
                </a:solidFill>
                <a:latin typeface="楷体"/>
                <a:ea typeface="楷体"/>
                <a:cs typeface="楷体"/>
              </a:endParaRPr>
            </a:p>
            <a:p>
              <a:r>
                <a:rPr kumimoji="1" lang="zh-CN" altLang="en-US" sz="1400" dirty="0" smtClean="0">
                  <a:solidFill>
                    <a:schemeClr val="bg1"/>
                  </a:solidFill>
                  <a:latin typeface="楷体"/>
                  <a:ea typeface="楷体"/>
                  <a:cs typeface="楷体"/>
                </a:rPr>
                <a:t>内容</a:t>
              </a:r>
              <a:endParaRPr kumimoji="1" lang="zh-CN" altLang="en-US" sz="1400" dirty="0">
                <a:solidFill>
                  <a:schemeClr val="bg1"/>
                </a:solidFill>
                <a:latin typeface="楷体"/>
                <a:ea typeface="楷体"/>
                <a:cs typeface="楷体"/>
              </a:endParaRPr>
            </a:p>
          </p:txBody>
        </p:sp>
        <p:grpSp>
          <p:nvGrpSpPr>
            <p:cNvPr id="55" name="组 54"/>
            <p:cNvGrpSpPr/>
            <p:nvPr/>
          </p:nvGrpSpPr>
          <p:grpSpPr>
            <a:xfrm>
              <a:off x="539552" y="627534"/>
              <a:ext cx="1224136" cy="3960440"/>
              <a:chOff x="539552" y="627534"/>
              <a:chExt cx="1224136" cy="3960440"/>
            </a:xfrm>
          </p:grpSpPr>
          <p:sp>
            <p:nvSpPr>
              <p:cNvPr id="57" name="圆角矩形 56"/>
              <p:cNvSpPr/>
              <p:nvPr/>
            </p:nvSpPr>
            <p:spPr bwMode="auto">
              <a:xfrm>
                <a:off x="539552" y="627534"/>
                <a:ext cx="1152128" cy="720080"/>
              </a:xfrm>
              <a:prstGeom prst="roundRect">
                <a:avLst/>
              </a:prstGeom>
              <a:solidFill>
                <a:srgbClr val="FFFFFF"/>
              </a:solidFill>
              <a:ln>
                <a:solidFill>
                  <a:schemeClr val="bg1"/>
                </a:solidFill>
                <a:headEnd type="none" w="med" len="med"/>
                <a:tailEnd type="none" w="med" len="med"/>
              </a:ln>
              <a:effectLst>
                <a:outerShdw blurRad="50800" dist="38100" dir="2700000" algn="tl"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a:ln>
                    <a:noFill/>
                  </a:ln>
                  <a:solidFill>
                    <a:schemeClr val="tx1"/>
                  </a:solidFill>
                  <a:effectLst/>
                  <a:latin typeface="楷体"/>
                  <a:ea typeface="楷体"/>
                  <a:cs typeface="楷体"/>
                </a:endParaRPr>
              </a:p>
            </p:txBody>
          </p:sp>
          <p:sp>
            <p:nvSpPr>
              <p:cNvPr id="58" name="圆角矩形 57"/>
              <p:cNvSpPr/>
              <p:nvPr/>
            </p:nvSpPr>
            <p:spPr bwMode="auto">
              <a:xfrm>
                <a:off x="611560" y="699542"/>
                <a:ext cx="1020819" cy="576064"/>
              </a:xfrm>
              <a:prstGeom prst="roundRect">
                <a:avLst/>
              </a:prstGeom>
              <a:solidFill>
                <a:srgbClr val="EEE024"/>
              </a:solidFill>
              <a:ln w="9525" cap="flat" cmpd="sng" algn="ctr">
                <a:noFill/>
                <a:prstDash val="solid"/>
                <a:round/>
                <a:headEnd type="none" w="med" len="med"/>
                <a:tailEnd type="none" w="med" len="med"/>
              </a:ln>
              <a:effectLst>
                <a:outerShdw blurRad="50800" dist="38100" dir="10800000" algn="r"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dirty="0">
                  <a:ln>
                    <a:noFill/>
                  </a:ln>
                  <a:solidFill>
                    <a:schemeClr val="tx1"/>
                  </a:solidFill>
                  <a:effectLst/>
                  <a:latin typeface="楷体"/>
                  <a:ea typeface="楷体"/>
                  <a:cs typeface="楷体"/>
                </a:endParaRPr>
              </a:p>
            </p:txBody>
          </p:sp>
          <p:sp>
            <p:nvSpPr>
              <p:cNvPr id="59" name="圆角矩形 58"/>
              <p:cNvSpPr/>
              <p:nvPr/>
            </p:nvSpPr>
            <p:spPr bwMode="auto">
              <a:xfrm>
                <a:off x="755576" y="1635646"/>
                <a:ext cx="864096" cy="2952328"/>
              </a:xfrm>
              <a:prstGeom prst="roundRect">
                <a:avLst/>
              </a:prstGeom>
              <a:noFill/>
              <a:ln w="19050" cap="flat" cmpd="sng" algn="ctr">
                <a:solidFill>
                  <a:srgbClr val="FFFF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a:ln>
                    <a:noFill/>
                  </a:ln>
                  <a:solidFill>
                    <a:schemeClr val="tx1"/>
                  </a:solidFill>
                  <a:effectLst/>
                  <a:latin typeface="Times New Roman" charset="0"/>
                  <a:ea typeface="宋体" charset="0"/>
                </a:endParaRPr>
              </a:p>
            </p:txBody>
          </p:sp>
          <p:cxnSp>
            <p:nvCxnSpPr>
              <p:cNvPr id="60" name="直线连接符 59"/>
              <p:cNvCxnSpPr/>
              <p:nvPr/>
            </p:nvCxnSpPr>
            <p:spPr bwMode="auto">
              <a:xfrm>
                <a:off x="611560" y="1347614"/>
                <a:ext cx="0" cy="1872208"/>
              </a:xfrm>
              <a:prstGeom prst="line">
                <a:avLst/>
              </a:prstGeom>
              <a:solidFill>
                <a:schemeClr val="accent1"/>
              </a:solidFill>
              <a:ln w="19050" cap="flat" cmpd="sng" algn="ctr">
                <a:solidFill>
                  <a:srgbClr val="E7574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61" name="直线连接符 60"/>
              <p:cNvCxnSpPr/>
              <p:nvPr/>
            </p:nvCxnSpPr>
            <p:spPr bwMode="auto">
              <a:xfrm>
                <a:off x="611560" y="3219822"/>
                <a:ext cx="144016"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62" name="文本框 61"/>
              <p:cNvSpPr txBox="1"/>
              <p:nvPr/>
            </p:nvSpPr>
            <p:spPr>
              <a:xfrm>
                <a:off x="683568" y="2283718"/>
                <a:ext cx="1080120" cy="1600438"/>
              </a:xfrm>
              <a:prstGeom prst="rect">
                <a:avLst/>
              </a:prstGeom>
              <a:noFill/>
            </p:spPr>
            <p:txBody>
              <a:bodyPr wrap="square" rtlCol="0">
                <a:spAutoFit/>
              </a:bodyPr>
              <a:lstStyle/>
              <a:p>
                <a:r>
                  <a:rPr kumimoji="1" lang="zh-CN" altLang="en-US" sz="1400" dirty="0" smtClean="0">
                    <a:latin typeface="楷体"/>
                    <a:ea typeface="楷体"/>
                    <a:cs typeface="楷体"/>
                  </a:rPr>
                  <a:t>真实世界能力</a:t>
                </a:r>
                <a:endParaRPr kumimoji="1" lang="en-US" altLang="zh-CN" sz="1400" dirty="0" smtClean="0">
                  <a:latin typeface="楷体"/>
                  <a:ea typeface="楷体"/>
                  <a:cs typeface="楷体"/>
                </a:endParaRPr>
              </a:p>
              <a:p>
                <a:endParaRPr kumimoji="1" lang="en-US" altLang="zh-CN" sz="1400" dirty="0" smtClean="0">
                  <a:latin typeface="楷体"/>
                  <a:ea typeface="楷体"/>
                  <a:cs typeface="楷体"/>
                </a:endParaRPr>
              </a:p>
              <a:p>
                <a:r>
                  <a:rPr kumimoji="1" lang="zh-CN" altLang="en-US" sz="1400" dirty="0" smtClean="0">
                    <a:latin typeface="楷体"/>
                    <a:ea typeface="楷体"/>
                    <a:cs typeface="楷体"/>
                  </a:rPr>
                  <a:t>展示成果</a:t>
                </a:r>
                <a:endParaRPr kumimoji="1" lang="en-US" altLang="zh-CN" sz="1400" dirty="0" smtClean="0">
                  <a:latin typeface="楷体"/>
                  <a:ea typeface="楷体"/>
                  <a:cs typeface="楷体"/>
                </a:endParaRPr>
              </a:p>
              <a:p>
                <a:endParaRPr kumimoji="1" lang="en-US" altLang="zh-CN" sz="1400" dirty="0" smtClean="0">
                  <a:latin typeface="楷体"/>
                  <a:ea typeface="楷体"/>
                  <a:cs typeface="楷体"/>
                </a:endParaRPr>
              </a:p>
              <a:p>
                <a:r>
                  <a:rPr kumimoji="1" lang="zh-CN" altLang="en-US" sz="1400" dirty="0" smtClean="0">
                    <a:latin typeface="楷体"/>
                    <a:ea typeface="楷体"/>
                    <a:cs typeface="楷体"/>
                  </a:rPr>
                  <a:t>学生自主学习能力</a:t>
                </a:r>
                <a:endParaRPr kumimoji="1" lang="zh-CN" altLang="en-US" sz="1400" dirty="0">
                  <a:latin typeface="楷体"/>
                  <a:ea typeface="楷体"/>
                  <a:cs typeface="楷体"/>
                </a:endParaRPr>
              </a:p>
            </p:txBody>
          </p:sp>
        </p:grpSp>
        <p:sp>
          <p:nvSpPr>
            <p:cNvPr id="56" name="文本框 55"/>
            <p:cNvSpPr txBox="1"/>
            <p:nvPr/>
          </p:nvSpPr>
          <p:spPr>
            <a:xfrm>
              <a:off x="611560" y="699542"/>
              <a:ext cx="902811" cy="523220"/>
            </a:xfrm>
            <a:prstGeom prst="rect">
              <a:avLst/>
            </a:prstGeom>
            <a:noFill/>
          </p:spPr>
          <p:txBody>
            <a:bodyPr wrap="none" rtlCol="0">
              <a:spAutoFit/>
            </a:bodyPr>
            <a:lstStyle/>
            <a:p>
              <a:r>
                <a:rPr kumimoji="1" lang="zh-CN" altLang="en-US" sz="1400" dirty="0" smtClean="0">
                  <a:latin typeface="楷体"/>
                  <a:ea typeface="楷体"/>
                  <a:cs typeface="楷体"/>
                </a:rPr>
                <a:t>公开展示</a:t>
              </a:r>
              <a:endParaRPr kumimoji="1" lang="en-US" altLang="zh-CN" sz="1400" dirty="0" smtClean="0">
                <a:latin typeface="楷体"/>
                <a:ea typeface="楷体"/>
                <a:cs typeface="楷体"/>
              </a:endParaRPr>
            </a:p>
            <a:p>
              <a:r>
                <a:rPr kumimoji="1" lang="en-US" altLang="zh-CN" sz="1400" dirty="0">
                  <a:latin typeface="楷体"/>
                  <a:ea typeface="楷体"/>
                  <a:cs typeface="楷体"/>
                </a:rPr>
                <a:t> </a:t>
              </a:r>
              <a:r>
                <a:rPr kumimoji="1" lang="en-US" altLang="zh-CN" sz="1400" dirty="0" smtClean="0">
                  <a:latin typeface="楷体"/>
                  <a:ea typeface="楷体"/>
                  <a:cs typeface="楷体"/>
                </a:rPr>
                <a:t> </a:t>
              </a:r>
              <a:r>
                <a:rPr kumimoji="1" lang="zh-CN" altLang="en-US" sz="1400" dirty="0" smtClean="0">
                  <a:latin typeface="楷体"/>
                  <a:ea typeface="楷体"/>
                  <a:cs typeface="楷体"/>
                </a:rPr>
                <a:t>作品</a:t>
              </a:r>
              <a:endParaRPr kumimoji="1" lang="zh-CN" altLang="en-US" sz="1400" dirty="0">
                <a:latin typeface="楷体"/>
                <a:ea typeface="楷体"/>
                <a:cs typeface="楷体"/>
              </a:endParaRPr>
            </a:p>
          </p:txBody>
        </p:sp>
      </p:grpSp>
      <p:grpSp>
        <p:nvGrpSpPr>
          <p:cNvPr id="63" name="组 62"/>
          <p:cNvGrpSpPr/>
          <p:nvPr/>
        </p:nvGrpSpPr>
        <p:grpSpPr>
          <a:xfrm>
            <a:off x="1403648" y="699542"/>
            <a:ext cx="1296144" cy="4032448"/>
            <a:chOff x="539552" y="627534"/>
            <a:chExt cx="1224136" cy="3960440"/>
          </a:xfrm>
        </p:grpSpPr>
        <p:sp>
          <p:nvSpPr>
            <p:cNvPr id="64" name="文本框 63"/>
            <p:cNvSpPr txBox="1"/>
            <p:nvPr/>
          </p:nvSpPr>
          <p:spPr>
            <a:xfrm>
              <a:off x="899592" y="699542"/>
              <a:ext cx="543739" cy="523220"/>
            </a:xfrm>
            <a:prstGeom prst="rect">
              <a:avLst/>
            </a:prstGeom>
            <a:noFill/>
          </p:spPr>
          <p:txBody>
            <a:bodyPr wrap="none" rtlCol="0">
              <a:spAutoFit/>
            </a:bodyPr>
            <a:lstStyle/>
            <a:p>
              <a:r>
                <a:rPr kumimoji="1" lang="zh-CN" altLang="en-US" sz="1400" dirty="0" smtClean="0">
                  <a:solidFill>
                    <a:schemeClr val="bg1"/>
                  </a:solidFill>
                  <a:latin typeface="楷体"/>
                  <a:ea typeface="楷体"/>
                  <a:cs typeface="楷体"/>
                </a:rPr>
                <a:t>重要</a:t>
              </a:r>
              <a:endParaRPr kumimoji="1" lang="en-US" altLang="zh-CN" sz="1400" dirty="0" smtClean="0">
                <a:solidFill>
                  <a:schemeClr val="bg1"/>
                </a:solidFill>
                <a:latin typeface="楷体"/>
                <a:ea typeface="楷体"/>
                <a:cs typeface="楷体"/>
              </a:endParaRPr>
            </a:p>
            <a:p>
              <a:r>
                <a:rPr kumimoji="1" lang="zh-CN" altLang="en-US" sz="1400" dirty="0" smtClean="0">
                  <a:solidFill>
                    <a:schemeClr val="bg1"/>
                  </a:solidFill>
                  <a:latin typeface="楷体"/>
                  <a:ea typeface="楷体"/>
                  <a:cs typeface="楷体"/>
                </a:rPr>
                <a:t>内容</a:t>
              </a:r>
              <a:endParaRPr kumimoji="1" lang="zh-CN" altLang="en-US" sz="1400" dirty="0">
                <a:solidFill>
                  <a:schemeClr val="bg1"/>
                </a:solidFill>
                <a:latin typeface="楷体"/>
                <a:ea typeface="楷体"/>
                <a:cs typeface="楷体"/>
              </a:endParaRPr>
            </a:p>
          </p:txBody>
        </p:sp>
        <p:grpSp>
          <p:nvGrpSpPr>
            <p:cNvPr id="65" name="组 64"/>
            <p:cNvGrpSpPr/>
            <p:nvPr/>
          </p:nvGrpSpPr>
          <p:grpSpPr>
            <a:xfrm>
              <a:off x="539552" y="627534"/>
              <a:ext cx="1224136" cy="3960440"/>
              <a:chOff x="539552" y="627534"/>
              <a:chExt cx="1224136" cy="3960440"/>
            </a:xfrm>
          </p:grpSpPr>
          <p:sp>
            <p:nvSpPr>
              <p:cNvPr id="67" name="圆角矩形 66"/>
              <p:cNvSpPr/>
              <p:nvPr/>
            </p:nvSpPr>
            <p:spPr bwMode="auto">
              <a:xfrm>
                <a:off x="539552" y="627534"/>
                <a:ext cx="1152128" cy="720080"/>
              </a:xfrm>
              <a:prstGeom prst="roundRect">
                <a:avLst/>
              </a:prstGeom>
              <a:solidFill>
                <a:srgbClr val="FFFFFF"/>
              </a:solidFill>
              <a:ln>
                <a:solidFill>
                  <a:schemeClr val="bg1"/>
                </a:solidFill>
                <a:headEnd type="none" w="med" len="med"/>
                <a:tailEnd type="none" w="med" len="med"/>
              </a:ln>
              <a:effectLst>
                <a:outerShdw blurRad="50800" dist="38100" dir="2700000" algn="tl"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a:ln>
                    <a:noFill/>
                  </a:ln>
                  <a:solidFill>
                    <a:schemeClr val="tx1"/>
                  </a:solidFill>
                  <a:effectLst/>
                  <a:latin typeface="楷体"/>
                  <a:ea typeface="楷体"/>
                  <a:cs typeface="楷体"/>
                </a:endParaRPr>
              </a:p>
            </p:txBody>
          </p:sp>
          <p:sp>
            <p:nvSpPr>
              <p:cNvPr id="68" name="圆角矩形 67"/>
              <p:cNvSpPr/>
              <p:nvPr/>
            </p:nvSpPr>
            <p:spPr bwMode="auto">
              <a:xfrm>
                <a:off x="611560" y="699542"/>
                <a:ext cx="1020819" cy="576064"/>
              </a:xfrm>
              <a:prstGeom prst="roundRect">
                <a:avLst/>
              </a:prstGeom>
              <a:solidFill>
                <a:srgbClr val="A4C226"/>
              </a:solidFill>
              <a:ln w="9525" cap="flat" cmpd="sng" algn="ctr">
                <a:noFill/>
                <a:prstDash val="solid"/>
                <a:round/>
                <a:headEnd type="none" w="med" len="med"/>
                <a:tailEnd type="none" w="med" len="med"/>
              </a:ln>
              <a:effectLst>
                <a:outerShdw blurRad="50800" dist="38100" dir="10800000" algn="r"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dirty="0">
                  <a:ln>
                    <a:noFill/>
                  </a:ln>
                  <a:solidFill>
                    <a:schemeClr val="tx1"/>
                  </a:solidFill>
                  <a:effectLst/>
                  <a:latin typeface="楷体"/>
                  <a:ea typeface="楷体"/>
                  <a:cs typeface="楷体"/>
                </a:endParaRPr>
              </a:p>
            </p:txBody>
          </p:sp>
          <p:sp>
            <p:nvSpPr>
              <p:cNvPr id="69" name="圆角矩形 68"/>
              <p:cNvSpPr/>
              <p:nvPr/>
            </p:nvSpPr>
            <p:spPr bwMode="auto">
              <a:xfrm>
                <a:off x="755576" y="1635646"/>
                <a:ext cx="864096" cy="2952328"/>
              </a:xfrm>
              <a:prstGeom prst="roundRect">
                <a:avLst/>
              </a:prstGeom>
              <a:noFill/>
              <a:ln w="19050"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a:ln>
                    <a:noFill/>
                  </a:ln>
                  <a:solidFill>
                    <a:schemeClr val="tx1"/>
                  </a:solidFill>
                  <a:effectLst/>
                  <a:latin typeface="Times New Roman" charset="0"/>
                  <a:ea typeface="宋体" charset="0"/>
                </a:endParaRPr>
              </a:p>
            </p:txBody>
          </p:sp>
          <p:cxnSp>
            <p:nvCxnSpPr>
              <p:cNvPr id="70" name="直线连接符 69"/>
              <p:cNvCxnSpPr/>
              <p:nvPr/>
            </p:nvCxnSpPr>
            <p:spPr bwMode="auto">
              <a:xfrm>
                <a:off x="611560" y="1347614"/>
                <a:ext cx="0" cy="1872208"/>
              </a:xfrm>
              <a:prstGeom prst="line">
                <a:avLst/>
              </a:prstGeom>
              <a:solidFill>
                <a:schemeClr val="accent1"/>
              </a:solidFill>
              <a:ln w="19050" cap="flat" cmpd="sng" algn="ctr">
                <a:solidFill>
                  <a:srgbClr val="E7574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71" name="直线连接符 70"/>
              <p:cNvCxnSpPr/>
              <p:nvPr/>
            </p:nvCxnSpPr>
            <p:spPr bwMode="auto">
              <a:xfrm>
                <a:off x="611560" y="3219822"/>
                <a:ext cx="144016"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72" name="文本框 71"/>
              <p:cNvSpPr txBox="1"/>
              <p:nvPr/>
            </p:nvSpPr>
            <p:spPr>
              <a:xfrm>
                <a:off x="755576" y="2067694"/>
                <a:ext cx="1008112" cy="1815882"/>
              </a:xfrm>
              <a:prstGeom prst="rect">
                <a:avLst/>
              </a:prstGeom>
              <a:noFill/>
            </p:spPr>
            <p:txBody>
              <a:bodyPr wrap="square" rtlCol="0">
                <a:spAutoFit/>
              </a:bodyPr>
              <a:lstStyle/>
              <a:p>
                <a:r>
                  <a:rPr kumimoji="1" lang="zh-CN" altLang="en-US" sz="1400" dirty="0" smtClean="0">
                    <a:latin typeface="楷体"/>
                    <a:ea typeface="楷体"/>
                    <a:cs typeface="楷体"/>
                  </a:rPr>
                  <a:t>建立学习目标</a:t>
                </a:r>
                <a:endParaRPr kumimoji="1" lang="en-US" altLang="zh-CN" sz="1400" dirty="0" smtClean="0">
                  <a:latin typeface="楷体"/>
                  <a:ea typeface="楷体"/>
                  <a:cs typeface="楷体"/>
                </a:endParaRPr>
              </a:p>
              <a:p>
                <a:endParaRPr kumimoji="1" lang="en-US" altLang="zh-CN" sz="1400" dirty="0" smtClean="0">
                  <a:latin typeface="楷体"/>
                  <a:ea typeface="楷体"/>
                  <a:cs typeface="楷体"/>
                </a:endParaRPr>
              </a:p>
              <a:p>
                <a:r>
                  <a:rPr kumimoji="1" lang="zh-CN" altLang="en-US" sz="1400" dirty="0" smtClean="0">
                    <a:latin typeface="楷体"/>
                    <a:ea typeface="楷体"/>
                    <a:cs typeface="楷体"/>
                  </a:rPr>
                  <a:t>目标牢记始终</a:t>
                </a:r>
                <a:endParaRPr kumimoji="1" lang="en-US" altLang="zh-CN" sz="1400" dirty="0" smtClean="0">
                  <a:latin typeface="楷体"/>
                  <a:ea typeface="楷体"/>
                  <a:cs typeface="楷体"/>
                </a:endParaRPr>
              </a:p>
              <a:p>
                <a:endParaRPr kumimoji="1" lang="en-US" altLang="zh-CN" sz="1400" dirty="0" smtClean="0">
                  <a:latin typeface="楷体"/>
                  <a:ea typeface="楷体"/>
                  <a:cs typeface="楷体"/>
                </a:endParaRPr>
              </a:p>
              <a:p>
                <a:r>
                  <a:rPr kumimoji="1" lang="zh-CN" altLang="en-US" sz="1400" dirty="0" smtClean="0">
                    <a:latin typeface="楷体"/>
                    <a:ea typeface="楷体"/>
                    <a:cs typeface="楷体"/>
                  </a:rPr>
                  <a:t>无显著学习路径</a:t>
                </a:r>
                <a:endParaRPr kumimoji="1" lang="en-US" altLang="zh-CN" sz="1400" dirty="0">
                  <a:latin typeface="楷体"/>
                  <a:ea typeface="楷体"/>
                  <a:cs typeface="楷体"/>
                </a:endParaRPr>
              </a:p>
            </p:txBody>
          </p:sp>
        </p:grpSp>
        <p:sp>
          <p:nvSpPr>
            <p:cNvPr id="66" name="文本框 65"/>
            <p:cNvSpPr txBox="1"/>
            <p:nvPr/>
          </p:nvSpPr>
          <p:spPr>
            <a:xfrm>
              <a:off x="611560" y="843558"/>
              <a:ext cx="902811" cy="307777"/>
            </a:xfrm>
            <a:prstGeom prst="rect">
              <a:avLst/>
            </a:prstGeom>
            <a:noFill/>
          </p:spPr>
          <p:txBody>
            <a:bodyPr wrap="none" rtlCol="0">
              <a:spAutoFit/>
            </a:bodyPr>
            <a:lstStyle/>
            <a:p>
              <a:r>
                <a:rPr kumimoji="1" lang="zh-CN" altLang="en-US" sz="1400" dirty="0" smtClean="0">
                  <a:latin typeface="楷体"/>
                  <a:ea typeface="楷体"/>
                  <a:cs typeface="楷体"/>
                </a:rPr>
                <a:t>驱动问题</a:t>
              </a:r>
              <a:endParaRPr kumimoji="1" lang="zh-CN" altLang="en-US" sz="1400" dirty="0">
                <a:latin typeface="楷体"/>
                <a:ea typeface="楷体"/>
                <a:cs typeface="楷体"/>
              </a:endParaRPr>
            </a:p>
          </p:txBody>
        </p:sp>
      </p:grpSp>
      <p:grpSp>
        <p:nvGrpSpPr>
          <p:cNvPr id="73" name="组 72"/>
          <p:cNvGrpSpPr/>
          <p:nvPr/>
        </p:nvGrpSpPr>
        <p:grpSpPr>
          <a:xfrm>
            <a:off x="2627784" y="699542"/>
            <a:ext cx="1440160" cy="4019477"/>
            <a:chOff x="539552" y="627534"/>
            <a:chExt cx="1288564" cy="3960440"/>
          </a:xfrm>
        </p:grpSpPr>
        <p:sp>
          <p:nvSpPr>
            <p:cNvPr id="74" name="文本框 73"/>
            <p:cNvSpPr txBox="1"/>
            <p:nvPr/>
          </p:nvSpPr>
          <p:spPr>
            <a:xfrm>
              <a:off x="899592" y="699542"/>
              <a:ext cx="543739" cy="523220"/>
            </a:xfrm>
            <a:prstGeom prst="rect">
              <a:avLst/>
            </a:prstGeom>
            <a:noFill/>
          </p:spPr>
          <p:txBody>
            <a:bodyPr wrap="none" rtlCol="0">
              <a:spAutoFit/>
            </a:bodyPr>
            <a:lstStyle/>
            <a:p>
              <a:r>
                <a:rPr kumimoji="1" lang="zh-CN" altLang="en-US" sz="1400" dirty="0" smtClean="0">
                  <a:solidFill>
                    <a:schemeClr val="bg1"/>
                  </a:solidFill>
                  <a:latin typeface="楷体"/>
                  <a:ea typeface="楷体"/>
                  <a:cs typeface="楷体"/>
                </a:rPr>
                <a:t>重要</a:t>
              </a:r>
              <a:endParaRPr kumimoji="1" lang="en-US" altLang="zh-CN" sz="1400" dirty="0" smtClean="0">
                <a:solidFill>
                  <a:schemeClr val="bg1"/>
                </a:solidFill>
                <a:latin typeface="楷体"/>
                <a:ea typeface="楷体"/>
                <a:cs typeface="楷体"/>
              </a:endParaRPr>
            </a:p>
            <a:p>
              <a:r>
                <a:rPr kumimoji="1" lang="zh-CN" altLang="en-US" sz="1400" dirty="0" smtClean="0">
                  <a:solidFill>
                    <a:schemeClr val="bg1"/>
                  </a:solidFill>
                  <a:latin typeface="楷体"/>
                  <a:ea typeface="楷体"/>
                  <a:cs typeface="楷体"/>
                </a:rPr>
                <a:t>内容</a:t>
              </a:r>
              <a:endParaRPr kumimoji="1" lang="zh-CN" altLang="en-US" sz="1400" dirty="0">
                <a:solidFill>
                  <a:schemeClr val="bg1"/>
                </a:solidFill>
                <a:latin typeface="楷体"/>
                <a:ea typeface="楷体"/>
                <a:cs typeface="楷体"/>
              </a:endParaRPr>
            </a:p>
          </p:txBody>
        </p:sp>
        <p:grpSp>
          <p:nvGrpSpPr>
            <p:cNvPr id="75" name="组 74"/>
            <p:cNvGrpSpPr/>
            <p:nvPr/>
          </p:nvGrpSpPr>
          <p:grpSpPr>
            <a:xfrm>
              <a:off x="539552" y="627534"/>
              <a:ext cx="1288564" cy="3960440"/>
              <a:chOff x="539552" y="627534"/>
              <a:chExt cx="1288564" cy="3960440"/>
            </a:xfrm>
          </p:grpSpPr>
          <p:sp>
            <p:nvSpPr>
              <p:cNvPr id="77" name="圆角矩形 76"/>
              <p:cNvSpPr/>
              <p:nvPr/>
            </p:nvSpPr>
            <p:spPr bwMode="auto">
              <a:xfrm>
                <a:off x="539552" y="627534"/>
                <a:ext cx="1152128" cy="720080"/>
              </a:xfrm>
              <a:prstGeom prst="roundRect">
                <a:avLst/>
              </a:prstGeom>
              <a:solidFill>
                <a:srgbClr val="FFFFFF"/>
              </a:solidFill>
              <a:ln>
                <a:solidFill>
                  <a:schemeClr val="bg1"/>
                </a:solidFill>
                <a:headEnd type="none" w="med" len="med"/>
                <a:tailEnd type="none" w="med" len="med"/>
              </a:ln>
              <a:effectLst>
                <a:outerShdw blurRad="50800" dist="38100" dir="2700000" algn="tl"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a:ln>
                    <a:noFill/>
                  </a:ln>
                  <a:solidFill>
                    <a:schemeClr val="tx1"/>
                  </a:solidFill>
                  <a:effectLst/>
                  <a:latin typeface="楷体"/>
                  <a:ea typeface="楷体"/>
                  <a:cs typeface="楷体"/>
                </a:endParaRPr>
              </a:p>
            </p:txBody>
          </p:sp>
          <p:sp>
            <p:nvSpPr>
              <p:cNvPr id="78" name="圆角矩形 77"/>
              <p:cNvSpPr/>
              <p:nvPr/>
            </p:nvSpPr>
            <p:spPr bwMode="auto">
              <a:xfrm>
                <a:off x="611560" y="699542"/>
                <a:ext cx="1020819" cy="576064"/>
              </a:xfrm>
              <a:prstGeom prst="roundRect">
                <a:avLst/>
              </a:prstGeom>
              <a:solidFill>
                <a:srgbClr val="C757F7"/>
              </a:solidFill>
              <a:ln w="9525" cap="flat" cmpd="sng" algn="ctr">
                <a:noFill/>
                <a:prstDash val="solid"/>
                <a:round/>
                <a:headEnd type="none" w="med" len="med"/>
                <a:tailEnd type="none" w="med" len="med"/>
              </a:ln>
              <a:effectLst>
                <a:outerShdw blurRad="50800" dist="38100" dir="10800000" algn="r"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dirty="0">
                  <a:ln>
                    <a:noFill/>
                  </a:ln>
                  <a:solidFill>
                    <a:schemeClr val="tx1"/>
                  </a:solidFill>
                  <a:effectLst/>
                  <a:latin typeface="楷体"/>
                  <a:ea typeface="楷体"/>
                  <a:cs typeface="楷体"/>
                </a:endParaRPr>
              </a:p>
            </p:txBody>
          </p:sp>
          <p:sp>
            <p:nvSpPr>
              <p:cNvPr id="79" name="圆角矩形 78"/>
              <p:cNvSpPr/>
              <p:nvPr/>
            </p:nvSpPr>
            <p:spPr bwMode="auto">
              <a:xfrm>
                <a:off x="755576" y="1635646"/>
                <a:ext cx="864096" cy="2952328"/>
              </a:xfrm>
              <a:prstGeom prst="roundRect">
                <a:avLst/>
              </a:prstGeom>
              <a:noFill/>
              <a:ln w="19050" cap="flat" cmpd="sng" algn="ctr">
                <a:solidFill>
                  <a:srgbClr val="9342B5"/>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400" b="0" i="0" u="none" strike="noStrike" cap="none" normalizeH="0" baseline="0">
                  <a:ln>
                    <a:noFill/>
                  </a:ln>
                  <a:solidFill>
                    <a:schemeClr val="tx1"/>
                  </a:solidFill>
                  <a:effectLst/>
                  <a:latin typeface="Times New Roman" charset="0"/>
                  <a:ea typeface="宋体" charset="0"/>
                </a:endParaRPr>
              </a:p>
            </p:txBody>
          </p:sp>
          <p:cxnSp>
            <p:nvCxnSpPr>
              <p:cNvPr id="80" name="直线连接符 79"/>
              <p:cNvCxnSpPr/>
              <p:nvPr/>
            </p:nvCxnSpPr>
            <p:spPr bwMode="auto">
              <a:xfrm>
                <a:off x="611560" y="1347614"/>
                <a:ext cx="0" cy="1872208"/>
              </a:xfrm>
              <a:prstGeom prst="line">
                <a:avLst/>
              </a:prstGeom>
              <a:solidFill>
                <a:schemeClr val="accent1"/>
              </a:solidFill>
              <a:ln w="19050" cap="flat" cmpd="sng" algn="ctr">
                <a:solidFill>
                  <a:srgbClr val="E7574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81" name="直线连接符 80"/>
              <p:cNvCxnSpPr/>
              <p:nvPr/>
            </p:nvCxnSpPr>
            <p:spPr bwMode="auto">
              <a:xfrm>
                <a:off x="611560" y="3219822"/>
                <a:ext cx="144016" cy="0"/>
              </a:xfrm>
              <a:prstGeom prst="line">
                <a:avLst/>
              </a:prstGeom>
              <a:solidFill>
                <a:schemeClr val="accent1"/>
              </a:solidFill>
              <a:ln w="190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2" name="文本框 81"/>
              <p:cNvSpPr txBox="1"/>
              <p:nvPr/>
            </p:nvSpPr>
            <p:spPr>
              <a:xfrm>
                <a:off x="683568" y="1707654"/>
                <a:ext cx="1144548" cy="2426049"/>
              </a:xfrm>
              <a:prstGeom prst="rect">
                <a:avLst/>
              </a:prstGeom>
              <a:noFill/>
            </p:spPr>
            <p:txBody>
              <a:bodyPr wrap="square" rtlCol="0">
                <a:spAutoFit/>
              </a:bodyPr>
              <a:lstStyle/>
              <a:p>
                <a:r>
                  <a:rPr kumimoji="1" lang="zh-CN" altLang="en-US" sz="1400" dirty="0" smtClean="0">
                    <a:latin typeface="楷体"/>
                    <a:ea typeface="楷体"/>
                    <a:cs typeface="楷体"/>
                  </a:rPr>
                  <a:t>学生选择学习的方向</a:t>
                </a:r>
                <a:endParaRPr kumimoji="1" lang="en-US" altLang="zh-CN" sz="1400" dirty="0" smtClean="0">
                  <a:latin typeface="楷体"/>
                  <a:ea typeface="楷体"/>
                  <a:cs typeface="楷体"/>
                </a:endParaRPr>
              </a:p>
              <a:p>
                <a:endParaRPr kumimoji="1" lang="en-US" altLang="zh-CN" sz="1400" dirty="0" smtClean="0">
                  <a:latin typeface="楷体"/>
                  <a:ea typeface="楷体"/>
                  <a:cs typeface="楷体"/>
                </a:endParaRPr>
              </a:p>
              <a:p>
                <a:r>
                  <a:rPr kumimoji="1" lang="zh-CN" altLang="en-US" sz="1400" dirty="0" smtClean="0">
                    <a:latin typeface="楷体"/>
                    <a:ea typeface="楷体"/>
                    <a:cs typeface="楷体"/>
                  </a:rPr>
                  <a:t>学生对自己的学习负责</a:t>
                </a:r>
                <a:endParaRPr kumimoji="1" lang="en-US" altLang="zh-CN" sz="1400" dirty="0" smtClean="0">
                  <a:latin typeface="楷体"/>
                  <a:ea typeface="楷体"/>
                  <a:cs typeface="楷体"/>
                </a:endParaRPr>
              </a:p>
              <a:p>
                <a:endParaRPr kumimoji="1" lang="en-US" altLang="zh-CN" sz="1400" dirty="0" smtClean="0">
                  <a:latin typeface="楷体"/>
                  <a:ea typeface="楷体"/>
                  <a:cs typeface="楷体"/>
                </a:endParaRPr>
              </a:p>
              <a:p>
                <a:r>
                  <a:rPr kumimoji="1" lang="zh-CN" altLang="en-US" sz="1400" dirty="0" smtClean="0">
                    <a:latin typeface="楷体"/>
                    <a:ea typeface="楷体"/>
                    <a:cs typeface="楷体"/>
                  </a:rPr>
                  <a:t>学习是自主</a:t>
                </a:r>
                <a:endParaRPr kumimoji="1" lang="en-US" altLang="zh-CN" sz="1400" dirty="0" smtClean="0">
                  <a:latin typeface="楷体"/>
                  <a:ea typeface="楷体"/>
                  <a:cs typeface="楷体"/>
                </a:endParaRPr>
              </a:p>
              <a:p>
                <a:r>
                  <a:rPr kumimoji="1" lang="zh-CN" altLang="en-US" sz="1400" dirty="0" smtClean="0">
                    <a:latin typeface="楷体"/>
                    <a:ea typeface="楷体"/>
                    <a:cs typeface="楷体"/>
                  </a:rPr>
                  <a:t>的学生为中心的学习</a:t>
                </a:r>
                <a:endParaRPr kumimoji="1" lang="en-US" altLang="zh-CN" sz="1400" dirty="0" smtClean="0">
                  <a:latin typeface="楷体"/>
                  <a:ea typeface="楷体"/>
                  <a:cs typeface="楷体"/>
                </a:endParaRPr>
              </a:p>
              <a:p>
                <a:endParaRPr kumimoji="1" lang="en-US" altLang="zh-CN" sz="1400" dirty="0" smtClean="0">
                  <a:latin typeface="楷体"/>
                  <a:ea typeface="楷体"/>
                  <a:cs typeface="楷体"/>
                </a:endParaRPr>
              </a:p>
              <a:p>
                <a:r>
                  <a:rPr kumimoji="1" lang="zh-CN" altLang="en-US" sz="1400" dirty="0" smtClean="0">
                    <a:latin typeface="楷体"/>
                    <a:ea typeface="楷体"/>
                    <a:cs typeface="楷体"/>
                  </a:rPr>
                  <a:t>探究性发现</a:t>
                </a:r>
                <a:endParaRPr kumimoji="1" lang="zh-CN" altLang="en-US" sz="1400" dirty="0">
                  <a:latin typeface="楷体"/>
                  <a:ea typeface="楷体"/>
                  <a:cs typeface="楷体"/>
                </a:endParaRPr>
              </a:p>
            </p:txBody>
          </p:sp>
        </p:grpSp>
        <p:sp>
          <p:nvSpPr>
            <p:cNvPr id="76" name="文本框 75"/>
            <p:cNvSpPr txBox="1"/>
            <p:nvPr/>
          </p:nvSpPr>
          <p:spPr>
            <a:xfrm>
              <a:off x="611560" y="690830"/>
              <a:ext cx="902811" cy="523220"/>
            </a:xfrm>
            <a:prstGeom prst="rect">
              <a:avLst/>
            </a:prstGeom>
            <a:noFill/>
          </p:spPr>
          <p:txBody>
            <a:bodyPr wrap="none" rtlCol="0">
              <a:spAutoFit/>
            </a:bodyPr>
            <a:lstStyle/>
            <a:p>
              <a:r>
                <a:rPr kumimoji="1" lang="zh-CN" altLang="en-US" sz="1400" dirty="0" smtClean="0">
                  <a:latin typeface="楷体"/>
                  <a:ea typeface="楷体"/>
                  <a:cs typeface="楷体"/>
                </a:rPr>
                <a:t>学生的声</a:t>
              </a:r>
              <a:endParaRPr kumimoji="1" lang="en-US" altLang="zh-CN" sz="1400" dirty="0" smtClean="0">
                <a:latin typeface="楷体"/>
                <a:ea typeface="楷体"/>
                <a:cs typeface="楷体"/>
              </a:endParaRPr>
            </a:p>
            <a:p>
              <a:r>
                <a:rPr kumimoji="1" lang="zh-CN" altLang="en-US" sz="1400" dirty="0" smtClean="0">
                  <a:latin typeface="楷体"/>
                  <a:ea typeface="楷体"/>
                  <a:cs typeface="楷体"/>
                </a:rPr>
                <a:t>音／选择</a:t>
              </a:r>
              <a:endParaRPr kumimoji="1" lang="zh-CN" altLang="en-US" sz="1400" dirty="0">
                <a:latin typeface="楷体"/>
                <a:ea typeface="楷体"/>
                <a:cs typeface="楷体"/>
              </a:endParaRPr>
            </a:p>
          </p:txBody>
        </p:sp>
      </p:grpSp>
    </p:spTree>
    <p:extLst>
      <p:ext uri="{BB962C8B-B14F-4D97-AF65-F5344CB8AC3E}">
        <p14:creationId xmlns:p14="http://schemas.microsoft.com/office/powerpoint/2010/main" val="262457720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51470"/>
            <a:ext cx="7632700" cy="457200"/>
          </a:xfrm>
        </p:spPr>
        <p:txBody>
          <a:bodyPr/>
          <a:lstStyle/>
          <a:p>
            <a:r>
              <a:rPr kumimoji="1" lang="zh-CN" altLang="en-US" sz="3600" dirty="0">
                <a:latin typeface="黑体" panose="02010609060101010101" pitchFamily="49" charset="-122"/>
                <a:ea typeface="黑体" panose="02010609060101010101" pitchFamily="49" charset="-122"/>
              </a:rPr>
              <a:t>基于项目学习过程模型</a:t>
            </a:r>
          </a:p>
        </p:txBody>
      </p:sp>
      <p:grpSp>
        <p:nvGrpSpPr>
          <p:cNvPr id="67" name="组 66"/>
          <p:cNvGrpSpPr/>
          <p:nvPr/>
        </p:nvGrpSpPr>
        <p:grpSpPr>
          <a:xfrm>
            <a:off x="2411760" y="627512"/>
            <a:ext cx="4680532" cy="4176486"/>
            <a:chOff x="2411760" y="267494"/>
            <a:chExt cx="4680532" cy="4176486"/>
          </a:xfrm>
        </p:grpSpPr>
        <p:sp>
          <p:nvSpPr>
            <p:cNvPr id="6" name="七边形 5"/>
            <p:cNvSpPr/>
            <p:nvPr/>
          </p:nvSpPr>
          <p:spPr bwMode="auto">
            <a:xfrm>
              <a:off x="2411760" y="267494"/>
              <a:ext cx="4680520" cy="4176464"/>
            </a:xfrm>
            <a:prstGeom prst="heptagon">
              <a:avLst/>
            </a:prstGeom>
            <a:solidFill>
              <a:schemeClr val="accent4">
                <a:lumMod val="60000"/>
                <a:lumOff val="4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p:txBody>
        </p:sp>
        <p:sp>
          <p:nvSpPr>
            <p:cNvPr id="7" name="七边形 6"/>
            <p:cNvSpPr/>
            <p:nvPr/>
          </p:nvSpPr>
          <p:spPr bwMode="auto">
            <a:xfrm>
              <a:off x="3779912" y="1419622"/>
              <a:ext cx="2016224" cy="1728192"/>
            </a:xfrm>
            <a:prstGeom prst="heptagon">
              <a:avLst/>
            </a:prstGeom>
            <a:solidFill>
              <a:schemeClr val="accent3"/>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zh-CN" altLang="en-US" sz="2400" dirty="0" smtClean="0">
                  <a:latin typeface="黑体" panose="02010609060101010101" pitchFamily="49" charset="-122"/>
                  <a:ea typeface="黑体" panose="02010609060101010101" pitchFamily="49" charset="-122"/>
                </a:rPr>
                <a:t>基于项目的学习</a:t>
              </a:r>
              <a:endParaRPr lang="en-US" altLang="zh-CN" sz="2400" dirty="0" smtClean="0">
                <a:latin typeface="黑体" panose="02010609060101010101" pitchFamily="49" charset="-122"/>
                <a:ea typeface="黑体" panose="02010609060101010101" pitchFamily="49" charset="-122"/>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 </a:t>
              </a:r>
              <a:r>
                <a:rPr kumimoji="0" lang="zh-CN" altLang="zh-CN" sz="24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a:t>
              </a:r>
              <a:r>
                <a:rPr kumimoji="0" lang="en-US" altLang="zh-CN" sz="24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PBL</a:t>
              </a:r>
              <a:r>
                <a:rPr kumimoji="0" lang="zh-CN" altLang="en-US" sz="24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a:t>
              </a:r>
              <a:endParaRPr kumimoji="0" lang="zh-CN" altLang="en-US" sz="2400" b="0"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p:txBody>
        </p:sp>
        <p:cxnSp>
          <p:nvCxnSpPr>
            <p:cNvPr id="9" name="直线连接符 8"/>
            <p:cNvCxnSpPr>
              <a:stCxn id="6" idx="6"/>
              <a:endCxn id="7" idx="6"/>
            </p:cNvCxnSpPr>
            <p:nvPr/>
          </p:nvCxnSpPr>
          <p:spPr bwMode="auto">
            <a:xfrm>
              <a:off x="4752020" y="267494"/>
              <a:ext cx="36004" cy="1152128"/>
            </a:xfrm>
            <a:prstGeom prst="line">
              <a:avLst/>
            </a:prstGeom>
            <a:solidFill>
              <a:schemeClr val="accent1"/>
            </a:solidFill>
            <a:ln w="38100" cap="flat" cmpd="sng" algn="ctr">
              <a:solidFill>
                <a:schemeClr val="accent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0" name="直线连接符 9"/>
            <p:cNvCxnSpPr>
              <a:stCxn id="6" idx="0"/>
            </p:cNvCxnSpPr>
            <p:nvPr/>
          </p:nvCxnSpPr>
          <p:spPr bwMode="auto">
            <a:xfrm flipH="1">
              <a:off x="5508104" y="1094697"/>
              <a:ext cx="1120661" cy="756973"/>
            </a:xfrm>
            <a:prstGeom prst="line">
              <a:avLst/>
            </a:prstGeom>
            <a:solidFill>
              <a:schemeClr val="accent1"/>
            </a:solidFill>
            <a:ln w="38100" cap="flat" cmpd="sng" algn="ctr">
              <a:solidFill>
                <a:schemeClr val="accent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直线连接符 11"/>
            <p:cNvCxnSpPr>
              <a:stCxn id="6" idx="1"/>
            </p:cNvCxnSpPr>
            <p:nvPr/>
          </p:nvCxnSpPr>
          <p:spPr bwMode="auto">
            <a:xfrm flipH="1" flipV="1">
              <a:off x="5724128" y="2499742"/>
              <a:ext cx="1368164" cy="453664"/>
            </a:xfrm>
            <a:prstGeom prst="line">
              <a:avLst/>
            </a:prstGeom>
            <a:solidFill>
              <a:schemeClr val="accent1"/>
            </a:solidFill>
            <a:ln w="38100" cap="flat" cmpd="sng" algn="ctr">
              <a:solidFill>
                <a:schemeClr val="accent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4" name="直线连接符 13"/>
            <p:cNvCxnSpPr>
              <a:stCxn id="7" idx="2"/>
              <a:endCxn id="6" idx="2"/>
            </p:cNvCxnSpPr>
            <p:nvPr/>
          </p:nvCxnSpPr>
          <p:spPr bwMode="auto">
            <a:xfrm>
              <a:off x="5236674" y="3147823"/>
              <a:ext cx="556854" cy="1296157"/>
            </a:xfrm>
            <a:prstGeom prst="line">
              <a:avLst/>
            </a:prstGeom>
            <a:solidFill>
              <a:schemeClr val="accent1"/>
            </a:solidFill>
            <a:ln w="38100" cap="flat" cmpd="sng" algn="ctr">
              <a:solidFill>
                <a:schemeClr val="accent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7" name="直线连接符 16"/>
            <p:cNvCxnSpPr>
              <a:endCxn id="6" idx="3"/>
            </p:cNvCxnSpPr>
            <p:nvPr/>
          </p:nvCxnSpPr>
          <p:spPr bwMode="auto">
            <a:xfrm flipH="1">
              <a:off x="3710512" y="3147814"/>
              <a:ext cx="573456" cy="1296166"/>
            </a:xfrm>
            <a:prstGeom prst="line">
              <a:avLst/>
            </a:prstGeom>
            <a:solidFill>
              <a:schemeClr val="accent1"/>
            </a:solidFill>
            <a:ln w="38100" cap="flat" cmpd="sng" algn="ctr">
              <a:solidFill>
                <a:schemeClr val="accent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9" name="直线连接符 18"/>
            <p:cNvCxnSpPr>
              <a:stCxn id="7" idx="4"/>
            </p:cNvCxnSpPr>
            <p:nvPr/>
          </p:nvCxnSpPr>
          <p:spPr bwMode="auto">
            <a:xfrm flipH="1">
              <a:off x="2483771" y="2531034"/>
              <a:ext cx="1296136" cy="400756"/>
            </a:xfrm>
            <a:prstGeom prst="line">
              <a:avLst/>
            </a:prstGeom>
            <a:solidFill>
              <a:schemeClr val="accent1"/>
            </a:solidFill>
            <a:ln w="38100" cap="flat" cmpd="sng" algn="ctr">
              <a:solidFill>
                <a:schemeClr val="accent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1" name="直线连接符 20"/>
            <p:cNvCxnSpPr>
              <a:endCxn id="7" idx="5"/>
            </p:cNvCxnSpPr>
            <p:nvPr/>
          </p:nvCxnSpPr>
          <p:spPr bwMode="auto">
            <a:xfrm>
              <a:off x="2915816" y="1131590"/>
              <a:ext cx="1063764" cy="630323"/>
            </a:xfrm>
            <a:prstGeom prst="line">
              <a:avLst/>
            </a:prstGeom>
            <a:solidFill>
              <a:schemeClr val="accent1"/>
            </a:solidFill>
            <a:ln w="38100" cap="flat" cmpd="sng" algn="ctr">
              <a:solidFill>
                <a:schemeClr val="accent3"/>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8" name="文本框 57"/>
            <p:cNvSpPr txBox="1"/>
            <p:nvPr/>
          </p:nvSpPr>
          <p:spPr>
            <a:xfrm rot="1490675">
              <a:off x="4860032" y="771550"/>
              <a:ext cx="1338828" cy="646331"/>
            </a:xfrm>
            <a:prstGeom prst="rect">
              <a:avLst/>
            </a:prstGeom>
            <a:noFill/>
          </p:spPr>
          <p:txBody>
            <a:bodyPr wrap="none" rtlCol="0">
              <a:spAutoFit/>
            </a:bodyPr>
            <a:lstStyle/>
            <a:p>
              <a:pPr algn="ctr"/>
              <a:r>
                <a:rPr kumimoji="1" lang="zh-CN" altLang="en-US" dirty="0" smtClean="0">
                  <a:solidFill>
                    <a:schemeClr val="bg1"/>
                  </a:solidFill>
                  <a:latin typeface="黑体" panose="02010609060101010101" pitchFamily="49" charset="-122"/>
                  <a:ea typeface="黑体" panose="02010609060101010101" pitchFamily="49" charset="-122"/>
                </a:rPr>
                <a:t>驱动的问题</a:t>
              </a:r>
              <a:endParaRPr kumimoji="1" lang="en-US" altLang="zh-CN" dirty="0" smtClean="0">
                <a:solidFill>
                  <a:schemeClr val="bg1"/>
                </a:solidFill>
                <a:latin typeface="黑体" panose="02010609060101010101" pitchFamily="49" charset="-122"/>
                <a:ea typeface="黑体" panose="02010609060101010101" pitchFamily="49" charset="-122"/>
              </a:endParaRPr>
            </a:p>
            <a:p>
              <a:pPr algn="ctr"/>
              <a:r>
                <a:rPr kumimoji="1" lang="zh-CN" altLang="en-US" dirty="0" smtClean="0">
                  <a:solidFill>
                    <a:schemeClr val="bg1"/>
                  </a:solidFill>
                  <a:latin typeface="黑体" panose="02010609060101010101" pitchFamily="49" charset="-122"/>
                  <a:ea typeface="黑体" panose="02010609060101010101" pitchFamily="49" charset="-122"/>
                </a:rPr>
                <a:t>或挑战</a:t>
              </a:r>
              <a:endParaRPr kumimoji="1" lang="zh-CN" altLang="en-US" dirty="0">
                <a:solidFill>
                  <a:schemeClr val="bg1"/>
                </a:solidFill>
                <a:latin typeface="黑体" panose="02010609060101010101" pitchFamily="49" charset="-122"/>
                <a:ea typeface="黑体" panose="02010609060101010101" pitchFamily="49" charset="-122"/>
              </a:endParaRPr>
            </a:p>
          </p:txBody>
        </p:sp>
        <p:sp>
          <p:nvSpPr>
            <p:cNvPr id="59" name="文本框 58"/>
            <p:cNvSpPr txBox="1"/>
            <p:nvPr/>
          </p:nvSpPr>
          <p:spPr>
            <a:xfrm>
              <a:off x="5797955" y="1814989"/>
              <a:ext cx="1107996" cy="646331"/>
            </a:xfrm>
            <a:prstGeom prst="rect">
              <a:avLst/>
            </a:prstGeom>
            <a:noFill/>
          </p:spPr>
          <p:txBody>
            <a:bodyPr wrap="none" rtlCol="0">
              <a:spAutoFit/>
            </a:bodyPr>
            <a:lstStyle/>
            <a:p>
              <a:pPr algn="ctr"/>
              <a:r>
                <a:rPr kumimoji="1" lang="zh-CN" altLang="en-US" dirty="0" smtClean="0">
                  <a:solidFill>
                    <a:schemeClr val="bg1"/>
                  </a:solidFill>
                  <a:latin typeface="黑体" panose="02010609060101010101" pitchFamily="49" charset="-122"/>
                  <a:ea typeface="黑体" panose="02010609060101010101" pitchFamily="49" charset="-122"/>
                </a:rPr>
                <a:t>需要知道</a:t>
              </a:r>
              <a:endParaRPr kumimoji="1" lang="en-US" altLang="zh-CN" dirty="0" smtClean="0">
                <a:solidFill>
                  <a:schemeClr val="bg1"/>
                </a:solidFill>
                <a:latin typeface="黑体" panose="02010609060101010101" pitchFamily="49" charset="-122"/>
                <a:ea typeface="黑体" panose="02010609060101010101" pitchFamily="49" charset="-122"/>
              </a:endParaRPr>
            </a:p>
            <a:p>
              <a:pPr algn="ctr"/>
              <a:r>
                <a:rPr kumimoji="1" lang="zh-CN" altLang="en-US" dirty="0" smtClean="0">
                  <a:solidFill>
                    <a:schemeClr val="bg1"/>
                  </a:solidFill>
                  <a:latin typeface="黑体" panose="02010609060101010101" pitchFamily="49" charset="-122"/>
                  <a:ea typeface="黑体" panose="02010609060101010101" pitchFamily="49" charset="-122"/>
                </a:rPr>
                <a:t>的信息</a:t>
              </a:r>
              <a:endParaRPr kumimoji="1" lang="zh-CN" altLang="en-US" dirty="0">
                <a:solidFill>
                  <a:schemeClr val="bg1"/>
                </a:solidFill>
                <a:latin typeface="黑体" panose="02010609060101010101" pitchFamily="49" charset="-122"/>
                <a:ea typeface="黑体" panose="02010609060101010101" pitchFamily="49" charset="-122"/>
              </a:endParaRPr>
            </a:p>
          </p:txBody>
        </p:sp>
        <p:sp>
          <p:nvSpPr>
            <p:cNvPr id="62" name="文本框 61"/>
            <p:cNvSpPr txBox="1"/>
            <p:nvPr/>
          </p:nvSpPr>
          <p:spPr>
            <a:xfrm rot="1490675">
              <a:off x="5365908" y="3105616"/>
              <a:ext cx="1338828" cy="369332"/>
            </a:xfrm>
            <a:prstGeom prst="rect">
              <a:avLst/>
            </a:prstGeom>
            <a:noFill/>
          </p:spPr>
          <p:txBody>
            <a:bodyPr wrap="none" rtlCol="0">
              <a:spAutoFit/>
            </a:bodyPr>
            <a:lstStyle/>
            <a:p>
              <a:pPr algn="ctr"/>
              <a:r>
                <a:rPr kumimoji="1" lang="zh-CN" altLang="en-US" dirty="0" smtClean="0">
                  <a:solidFill>
                    <a:schemeClr val="bg1"/>
                  </a:solidFill>
                  <a:latin typeface="黑体" panose="02010609060101010101" pitchFamily="49" charset="-122"/>
                  <a:ea typeface="黑体" panose="02010609060101010101" pitchFamily="49" charset="-122"/>
                </a:rPr>
                <a:t>探究与创新</a:t>
              </a:r>
              <a:endParaRPr kumimoji="1" lang="zh-CN" altLang="en-US" dirty="0">
                <a:solidFill>
                  <a:schemeClr val="bg1"/>
                </a:solidFill>
                <a:latin typeface="黑体" panose="02010609060101010101" pitchFamily="49" charset="-122"/>
                <a:ea typeface="黑体" panose="02010609060101010101" pitchFamily="49" charset="-122"/>
              </a:endParaRPr>
            </a:p>
          </p:txBody>
        </p:sp>
        <p:sp>
          <p:nvSpPr>
            <p:cNvPr id="63" name="文本框 62"/>
            <p:cNvSpPr txBox="1"/>
            <p:nvPr/>
          </p:nvSpPr>
          <p:spPr>
            <a:xfrm>
              <a:off x="4067944" y="3579862"/>
              <a:ext cx="1338828" cy="369332"/>
            </a:xfrm>
            <a:prstGeom prst="rect">
              <a:avLst/>
            </a:prstGeom>
            <a:noFill/>
          </p:spPr>
          <p:txBody>
            <a:bodyPr wrap="none" rtlCol="0">
              <a:spAutoFit/>
            </a:bodyPr>
            <a:lstStyle/>
            <a:p>
              <a:pPr algn="ctr"/>
              <a:r>
                <a:rPr kumimoji="1" lang="en-US" altLang="zh-CN" dirty="0" smtClean="0">
                  <a:solidFill>
                    <a:schemeClr val="bg1"/>
                  </a:solidFill>
                  <a:latin typeface="黑体" panose="02010609060101010101" pitchFamily="49" charset="-122"/>
                  <a:ea typeface="黑体" panose="02010609060101010101" pitchFamily="49" charset="-122"/>
                </a:rPr>
                <a:t>21</a:t>
              </a:r>
              <a:r>
                <a:rPr kumimoji="1" lang="zh-CN" altLang="en-US" dirty="0" smtClean="0">
                  <a:solidFill>
                    <a:schemeClr val="bg1"/>
                  </a:solidFill>
                  <a:latin typeface="黑体" panose="02010609060101010101" pitchFamily="49" charset="-122"/>
                  <a:ea typeface="黑体" panose="02010609060101010101" pitchFamily="49" charset="-122"/>
                </a:rPr>
                <a:t>世纪能力</a:t>
              </a:r>
              <a:endParaRPr kumimoji="1" lang="zh-CN" altLang="en-US" dirty="0">
                <a:solidFill>
                  <a:schemeClr val="bg1"/>
                </a:solidFill>
                <a:latin typeface="黑体" panose="02010609060101010101" pitchFamily="49" charset="-122"/>
                <a:ea typeface="黑体" panose="02010609060101010101" pitchFamily="49" charset="-122"/>
              </a:endParaRPr>
            </a:p>
          </p:txBody>
        </p:sp>
        <p:sp>
          <p:nvSpPr>
            <p:cNvPr id="64" name="文本框 63"/>
            <p:cNvSpPr txBox="1"/>
            <p:nvPr/>
          </p:nvSpPr>
          <p:spPr>
            <a:xfrm rot="3070293">
              <a:off x="2875896" y="3022810"/>
              <a:ext cx="1338828" cy="646331"/>
            </a:xfrm>
            <a:prstGeom prst="rect">
              <a:avLst/>
            </a:prstGeom>
            <a:noFill/>
          </p:spPr>
          <p:txBody>
            <a:bodyPr wrap="none" rtlCol="0">
              <a:spAutoFit/>
            </a:bodyPr>
            <a:lstStyle/>
            <a:p>
              <a:pPr algn="ctr"/>
              <a:r>
                <a:rPr kumimoji="1" lang="zh-CN" altLang="en-US" dirty="0" smtClean="0">
                  <a:solidFill>
                    <a:schemeClr val="bg1"/>
                  </a:solidFill>
                  <a:latin typeface="黑体" panose="02010609060101010101" pitchFamily="49" charset="-122"/>
                  <a:ea typeface="黑体" panose="02010609060101010101" pitchFamily="49" charset="-122"/>
                </a:rPr>
                <a:t>学生的声音</a:t>
              </a:r>
              <a:endParaRPr kumimoji="1" lang="en-US" altLang="zh-CN" dirty="0" smtClean="0">
                <a:solidFill>
                  <a:schemeClr val="bg1"/>
                </a:solidFill>
                <a:latin typeface="黑体" panose="02010609060101010101" pitchFamily="49" charset="-122"/>
                <a:ea typeface="黑体" panose="02010609060101010101" pitchFamily="49" charset="-122"/>
              </a:endParaRPr>
            </a:p>
            <a:p>
              <a:pPr algn="ctr"/>
              <a:r>
                <a:rPr kumimoji="1" lang="zh-CN" altLang="en-US" dirty="0" smtClean="0">
                  <a:solidFill>
                    <a:schemeClr val="bg1"/>
                  </a:solidFill>
                  <a:latin typeface="黑体" panose="02010609060101010101" pitchFamily="49" charset="-122"/>
                  <a:ea typeface="黑体" panose="02010609060101010101" pitchFamily="49" charset="-122"/>
                </a:rPr>
                <a:t>和选择</a:t>
              </a:r>
              <a:endParaRPr kumimoji="1" lang="zh-CN" altLang="en-US" dirty="0">
                <a:solidFill>
                  <a:schemeClr val="bg1"/>
                </a:solidFill>
                <a:latin typeface="黑体" panose="02010609060101010101" pitchFamily="49" charset="-122"/>
                <a:ea typeface="黑体" panose="02010609060101010101" pitchFamily="49" charset="-122"/>
              </a:endParaRPr>
            </a:p>
          </p:txBody>
        </p:sp>
        <p:sp>
          <p:nvSpPr>
            <p:cNvPr id="65" name="文本框 64"/>
            <p:cNvSpPr txBox="1"/>
            <p:nvPr/>
          </p:nvSpPr>
          <p:spPr>
            <a:xfrm rot="295758">
              <a:off x="2860435" y="1670974"/>
              <a:ext cx="877163" cy="646331"/>
            </a:xfrm>
            <a:prstGeom prst="rect">
              <a:avLst/>
            </a:prstGeom>
            <a:noFill/>
          </p:spPr>
          <p:txBody>
            <a:bodyPr wrap="none" rtlCol="0">
              <a:spAutoFit/>
            </a:bodyPr>
            <a:lstStyle/>
            <a:p>
              <a:pPr algn="ctr"/>
              <a:r>
                <a:rPr kumimoji="1" lang="zh-CN" altLang="en-US" dirty="0" smtClean="0">
                  <a:solidFill>
                    <a:schemeClr val="bg1"/>
                  </a:solidFill>
                  <a:latin typeface="黑体" panose="02010609060101010101" pitchFamily="49" charset="-122"/>
                  <a:ea typeface="黑体" panose="02010609060101010101" pitchFamily="49" charset="-122"/>
                </a:rPr>
                <a:t>反馈／</a:t>
              </a:r>
            </a:p>
            <a:p>
              <a:pPr algn="ctr"/>
              <a:r>
                <a:rPr kumimoji="1" lang="zh-CN" altLang="en-US" dirty="0" smtClean="0">
                  <a:solidFill>
                    <a:schemeClr val="bg1"/>
                  </a:solidFill>
                  <a:latin typeface="黑体" panose="02010609060101010101" pitchFamily="49" charset="-122"/>
                  <a:ea typeface="黑体" panose="02010609060101010101" pitchFamily="49" charset="-122"/>
                </a:rPr>
                <a:t>修改</a:t>
              </a:r>
              <a:endParaRPr kumimoji="1" lang="en-US" altLang="zh-CN" dirty="0" smtClean="0">
                <a:solidFill>
                  <a:schemeClr val="bg1"/>
                </a:solidFill>
                <a:latin typeface="黑体" panose="02010609060101010101" pitchFamily="49" charset="-122"/>
                <a:ea typeface="黑体" panose="02010609060101010101" pitchFamily="49" charset="-122"/>
              </a:endParaRPr>
            </a:p>
          </p:txBody>
        </p:sp>
        <p:sp>
          <p:nvSpPr>
            <p:cNvPr id="66" name="文本框 65"/>
            <p:cNvSpPr txBox="1"/>
            <p:nvPr/>
          </p:nvSpPr>
          <p:spPr>
            <a:xfrm rot="20181353">
              <a:off x="3574981" y="822589"/>
              <a:ext cx="1107996" cy="646331"/>
            </a:xfrm>
            <a:prstGeom prst="rect">
              <a:avLst/>
            </a:prstGeom>
            <a:noFill/>
          </p:spPr>
          <p:txBody>
            <a:bodyPr wrap="none" rtlCol="0">
              <a:spAutoFit/>
            </a:bodyPr>
            <a:lstStyle/>
            <a:p>
              <a:pPr algn="ctr"/>
              <a:r>
                <a:rPr kumimoji="1" lang="zh-CN" altLang="en-US" dirty="0" smtClean="0">
                  <a:solidFill>
                    <a:schemeClr val="bg1"/>
                  </a:solidFill>
                  <a:latin typeface="黑体" panose="02010609060101010101" pitchFamily="49" charset="-122"/>
                  <a:ea typeface="黑体" panose="02010609060101010101" pitchFamily="49" charset="-122"/>
                </a:rPr>
                <a:t>公开展示</a:t>
              </a:r>
              <a:endParaRPr kumimoji="1" lang="en-US" altLang="zh-CN" dirty="0" smtClean="0">
                <a:solidFill>
                  <a:schemeClr val="bg1"/>
                </a:solidFill>
                <a:latin typeface="黑体" panose="02010609060101010101" pitchFamily="49" charset="-122"/>
                <a:ea typeface="黑体" panose="02010609060101010101" pitchFamily="49" charset="-122"/>
              </a:endParaRPr>
            </a:p>
            <a:p>
              <a:pPr algn="ctr"/>
              <a:r>
                <a:rPr kumimoji="1" lang="zh-CN" altLang="en-US" dirty="0" smtClean="0">
                  <a:solidFill>
                    <a:schemeClr val="bg1"/>
                  </a:solidFill>
                  <a:latin typeface="黑体" panose="02010609060101010101" pitchFamily="49" charset="-122"/>
                  <a:ea typeface="黑体" panose="02010609060101010101" pitchFamily="49" charset="-122"/>
                </a:rPr>
                <a:t>作品</a:t>
              </a:r>
              <a:endParaRPr kumimoji="1" lang="zh-CN" altLang="en-US" dirty="0">
                <a:solidFill>
                  <a:schemeClr val="bg1"/>
                </a:solidFill>
                <a:latin typeface="黑体" panose="02010609060101010101" pitchFamily="49" charset="-122"/>
                <a:ea typeface="黑体" panose="02010609060101010101" pitchFamily="49" charset="-122"/>
              </a:endParaRPr>
            </a:p>
          </p:txBody>
        </p:sp>
      </p:grpSp>
    </p:spTree>
    <p:extLst>
      <p:ext uri="{BB962C8B-B14F-4D97-AF65-F5344CB8AC3E}">
        <p14:creationId xmlns:p14="http://schemas.microsoft.com/office/powerpoint/2010/main" val="303443480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驱动的问题或挑战</a:t>
            </a:r>
          </a:p>
        </p:txBody>
      </p:sp>
      <p:sp>
        <p:nvSpPr>
          <p:cNvPr id="3" name="内容占位符 2"/>
          <p:cNvSpPr>
            <a:spLocks noGrp="1"/>
          </p:cNvSpPr>
          <p:nvPr>
            <p:ph idx="1"/>
          </p:nvPr>
        </p:nvSpPr>
        <p:spPr>
          <a:xfrm>
            <a:off x="467544" y="932986"/>
            <a:ext cx="7992888" cy="3954065"/>
          </a:xfrm>
        </p:spPr>
        <p:txBody>
          <a:bodyPr/>
          <a:lstStyle/>
          <a:p>
            <a:pPr algn="just">
              <a:lnSpc>
                <a:spcPct val="118000"/>
              </a:lnSpc>
              <a:spcBef>
                <a:spcPts val="1200"/>
              </a:spcBef>
              <a:buFont typeface="Wingdings" panose="05000000000000000000" pitchFamily="2" charset="2"/>
              <a:buChar char="Ø"/>
            </a:pPr>
            <a:r>
              <a:rPr lang="zh-CN" altLang="en-US" dirty="0" smtClean="0">
                <a:solidFill>
                  <a:srgbClr val="FF0000"/>
                </a:solidFill>
                <a:latin typeface="楷体" panose="02010609060101010101" pitchFamily="49" charset="-122"/>
                <a:ea typeface="楷体" panose="02010609060101010101" pitchFamily="49" charset="-122"/>
              </a:rPr>
              <a:t>设定问题情境，引导</a:t>
            </a:r>
            <a:r>
              <a:rPr lang="zh-CN" altLang="en-US" dirty="0">
                <a:solidFill>
                  <a:srgbClr val="FF0000"/>
                </a:solidFill>
                <a:latin typeface="楷体" panose="02010609060101010101" pitchFamily="49" charset="-122"/>
                <a:ea typeface="楷体" panose="02010609060101010101" pitchFamily="49" charset="-122"/>
              </a:rPr>
              <a:t>学生提出有意义、有挑战</a:t>
            </a:r>
            <a:r>
              <a:rPr lang="zh-CN" altLang="en-US" dirty="0" smtClean="0">
                <a:solidFill>
                  <a:srgbClr val="FF0000"/>
                </a:solidFill>
                <a:latin typeface="楷体" panose="02010609060101010101" pitchFamily="49" charset="-122"/>
                <a:ea typeface="楷体" panose="02010609060101010101" pitchFamily="49" charset="-122"/>
              </a:rPr>
              <a:t>性的问题</a:t>
            </a:r>
            <a:r>
              <a:rPr lang="en-US" altLang="zh-CN" dirty="0" smtClean="0">
                <a:solidFill>
                  <a:srgbClr val="FF0000"/>
                </a:solidFill>
                <a:latin typeface="楷体" panose="02010609060101010101" pitchFamily="49" charset="-122"/>
                <a:ea typeface="楷体" panose="02010609060101010101" pitchFamily="49" charset="-122"/>
              </a:rPr>
              <a:t>;</a:t>
            </a:r>
            <a:endParaRPr kumimoji="1" lang="en-US" altLang="zh-CN" dirty="0">
              <a:solidFill>
                <a:srgbClr val="FF0000"/>
              </a:solidFill>
              <a:latin typeface="楷体" panose="02010609060101010101" pitchFamily="49" charset="-122"/>
              <a:ea typeface="楷体" panose="02010609060101010101" pitchFamily="49" charset="-122"/>
            </a:endParaRPr>
          </a:p>
          <a:p>
            <a:pPr algn="just">
              <a:lnSpc>
                <a:spcPct val="118000"/>
              </a:lnSpc>
              <a:spcBef>
                <a:spcPts val="1200"/>
              </a:spcBef>
              <a:buFont typeface="Wingdings" panose="05000000000000000000" pitchFamily="2" charset="2"/>
              <a:buChar char="Ø"/>
            </a:pPr>
            <a:r>
              <a:rPr kumimoji="1" lang="zh-CN" altLang="en-US" b="0" dirty="0" smtClean="0">
                <a:latin typeface="楷体" panose="02010609060101010101" pitchFamily="49" charset="-122"/>
                <a:ea typeface="楷体" panose="02010609060101010101" pitchFamily="49" charset="-122"/>
              </a:rPr>
              <a:t>问题来源于现实世界和生活，是学生感兴趣的</a:t>
            </a:r>
            <a:r>
              <a:rPr kumimoji="1" lang="en-US" altLang="zh-CN" b="0" dirty="0">
                <a:latin typeface="楷体" panose="02010609060101010101" pitchFamily="49" charset="-122"/>
                <a:ea typeface="楷体" panose="02010609060101010101" pitchFamily="49" charset="-122"/>
              </a:rPr>
              <a:t>,</a:t>
            </a:r>
            <a:r>
              <a:rPr kumimoji="1" lang="zh-CN" altLang="en-US" b="0" dirty="0" smtClean="0">
                <a:latin typeface="楷体" panose="02010609060101010101" pitchFamily="49" charset="-122"/>
                <a:ea typeface="楷体" panose="02010609060101010101" pitchFamily="49" charset="-122"/>
              </a:rPr>
              <a:t>能激发学生的好奇心和求知欲</a:t>
            </a:r>
            <a:r>
              <a:rPr kumimoji="1" lang="en-US" altLang="zh-CN" b="0" dirty="0" smtClean="0">
                <a:latin typeface="楷体" panose="02010609060101010101" pitchFamily="49" charset="-122"/>
                <a:ea typeface="楷体" panose="02010609060101010101" pitchFamily="49" charset="-122"/>
              </a:rPr>
              <a:t>;</a:t>
            </a:r>
            <a:endParaRPr kumimoji="1" lang="en-US" altLang="zh-CN" b="0" dirty="0">
              <a:latin typeface="楷体" panose="02010609060101010101" pitchFamily="49" charset="-122"/>
              <a:ea typeface="楷体" panose="02010609060101010101" pitchFamily="49" charset="-122"/>
            </a:endParaRPr>
          </a:p>
          <a:p>
            <a:pPr algn="just">
              <a:lnSpc>
                <a:spcPct val="118000"/>
              </a:lnSpc>
              <a:spcBef>
                <a:spcPts val="1200"/>
              </a:spcBef>
              <a:buFont typeface="Wingdings" panose="05000000000000000000" pitchFamily="2" charset="2"/>
              <a:buChar char="Ø"/>
            </a:pPr>
            <a:r>
              <a:rPr kumimoji="1" lang="zh-CN" altLang="en-US" b="0" dirty="0" smtClean="0">
                <a:latin typeface="楷体" panose="02010609060101010101" pitchFamily="49" charset="-122"/>
                <a:ea typeface="楷体" panose="02010609060101010101" pitchFamily="49" charset="-122"/>
              </a:rPr>
              <a:t>问题需要查找相关资料，搜索不同的信息，通过深入探究和分析才能解决的</a:t>
            </a:r>
            <a:r>
              <a:rPr kumimoji="1" lang="en-US" altLang="zh-CN" b="0" dirty="0" smtClean="0">
                <a:latin typeface="楷体" panose="02010609060101010101" pitchFamily="49" charset="-122"/>
                <a:ea typeface="楷体" panose="02010609060101010101" pitchFamily="49" charset="-122"/>
              </a:rPr>
              <a:t> ;</a:t>
            </a:r>
          </a:p>
          <a:p>
            <a:pPr algn="just">
              <a:lnSpc>
                <a:spcPct val="118000"/>
              </a:lnSpc>
              <a:spcBef>
                <a:spcPts val="1200"/>
              </a:spcBef>
              <a:buFont typeface="Wingdings" panose="05000000000000000000" pitchFamily="2" charset="2"/>
              <a:buChar char="Ø"/>
            </a:pPr>
            <a:r>
              <a:rPr kumimoji="1" lang="zh-CN" altLang="en-US" b="0" dirty="0" smtClean="0">
                <a:latin typeface="楷体" panose="02010609060101010101" pitchFamily="49" charset="-122"/>
                <a:ea typeface="楷体" panose="02010609060101010101" pitchFamily="49" charset="-122"/>
              </a:rPr>
              <a:t>问题或挑战要在学生的认知结构的最近发展区中</a:t>
            </a:r>
            <a:r>
              <a:rPr kumimoji="1" lang="zh-CN" altLang="en-US" b="0" dirty="0">
                <a:latin typeface="楷体" panose="02010609060101010101" pitchFamily="49" charset="-122"/>
                <a:ea typeface="楷体" panose="02010609060101010101" pitchFamily="49" charset="-122"/>
              </a:rPr>
              <a:t>。</a:t>
            </a:r>
          </a:p>
        </p:txBody>
      </p:sp>
    </p:spTree>
    <p:extLst>
      <p:ext uri="{BB962C8B-B14F-4D97-AF65-F5344CB8AC3E}">
        <p14:creationId xmlns:p14="http://schemas.microsoft.com/office/powerpoint/2010/main" val="354642747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H_Number_1">
            <a:hlinkClick r:id="rId5" action="ppaction://hlinksldjump"/>
          </p:cNvPr>
          <p:cNvSpPr/>
          <p:nvPr>
            <p:custDataLst>
              <p:tags r:id="rId2"/>
            </p:custDataLst>
          </p:nvPr>
        </p:nvSpPr>
        <p:spPr>
          <a:xfrm>
            <a:off x="827584" y="1707654"/>
            <a:ext cx="1080120" cy="1193087"/>
          </a:xfrm>
          <a:prstGeom prst="roundRect">
            <a:avLst>
              <a:gd name="adj" fmla="val 761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4000" b="1" dirty="0">
                <a:solidFill>
                  <a:srgbClr val="FFFFFF"/>
                </a:solidFill>
                <a:ea typeface="华文中宋" panose="02010600040101010101" pitchFamily="2" charset="-122"/>
                <a:cs typeface="Times New Roman" panose="02020603050405020304" pitchFamily="18" charset="0"/>
              </a:rPr>
              <a:t>01</a:t>
            </a:r>
            <a:endParaRPr lang="zh-CN" altLang="en-US" sz="4000" b="1" dirty="0">
              <a:solidFill>
                <a:srgbClr val="FFFFFF"/>
              </a:solidFill>
              <a:ea typeface="华文中宋" panose="02010600040101010101" pitchFamily="2" charset="-122"/>
              <a:cs typeface="Times New Roman" panose="02020603050405020304" pitchFamily="18" charset="0"/>
            </a:endParaRPr>
          </a:p>
        </p:txBody>
      </p:sp>
      <p:sp>
        <p:nvSpPr>
          <p:cNvPr id="15" name="MH_Entry_1">
            <a:hlinkClick r:id="rId5" action="ppaction://hlinksldjump"/>
          </p:cNvPr>
          <p:cNvSpPr/>
          <p:nvPr>
            <p:custDataLst>
              <p:tags r:id="rId3"/>
            </p:custDataLst>
          </p:nvPr>
        </p:nvSpPr>
        <p:spPr>
          <a:xfrm>
            <a:off x="2195736" y="1707654"/>
            <a:ext cx="5976664" cy="1193087"/>
          </a:xfrm>
          <a:prstGeom prst="roundRect">
            <a:avLst>
              <a:gd name="adj" fmla="val 912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eaLnBrk="1" latinLnBrk="1" hangingPunct="1"/>
            <a:r>
              <a:rPr kumimoji="1" lang="zh-CN" altLang="en-US" sz="3200" b="1" dirty="0">
                <a:solidFill>
                  <a:schemeClr val="tx1"/>
                </a:solidFill>
                <a:latin typeface="黑体" panose="02010609060101010101" pitchFamily="49" charset="-122"/>
                <a:ea typeface="黑体" panose="02010609060101010101" pitchFamily="49" charset="-122"/>
                <a:cs typeface="Gulim" charset="0"/>
              </a:rPr>
              <a:t>学习的新思维和</a:t>
            </a:r>
            <a:r>
              <a:rPr kumimoji="1" lang="en-US" altLang="zh-CN" sz="3200" b="1" dirty="0">
                <a:solidFill>
                  <a:schemeClr val="tx1"/>
                </a:solidFill>
                <a:latin typeface="黑体" panose="02010609060101010101" pitchFamily="49" charset="-122"/>
                <a:ea typeface="黑体" panose="02010609060101010101" pitchFamily="49" charset="-122"/>
                <a:cs typeface="Gulim" charset="0"/>
              </a:rPr>
              <a:t>21</a:t>
            </a:r>
            <a:r>
              <a:rPr kumimoji="1" lang="zh-CN" altLang="en-US" sz="3200" b="1" dirty="0">
                <a:solidFill>
                  <a:schemeClr val="tx1"/>
                </a:solidFill>
                <a:latin typeface="黑体" panose="02010609060101010101" pitchFamily="49" charset="-122"/>
                <a:ea typeface="黑体" panose="02010609060101010101" pitchFamily="49" charset="-122"/>
                <a:cs typeface="Gulim" charset="0"/>
              </a:rPr>
              <a:t>世纪学习能力</a:t>
            </a:r>
            <a:endParaRPr kumimoji="1" lang="en-US" altLang="ko-KR" sz="3200" b="1" dirty="0">
              <a:solidFill>
                <a:schemeClr val="tx1"/>
              </a:solidFill>
              <a:latin typeface="黑体" panose="02010609060101010101" pitchFamily="49" charset="-122"/>
              <a:ea typeface="黑体" panose="02010609060101010101" pitchFamily="49" charset="-122"/>
              <a:cs typeface="Gulim" charset="0"/>
            </a:endParaRPr>
          </a:p>
        </p:txBody>
      </p:sp>
    </p:spTree>
    <p:custDataLst>
      <p:tags r:id="rId1"/>
    </p:custDataLst>
    <p:extLst>
      <p:ext uri="{BB962C8B-B14F-4D97-AF65-F5344CB8AC3E}">
        <p14:creationId xmlns:p14="http://schemas.microsoft.com/office/powerpoint/2010/main" val="286523612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需要知道的信息</a:t>
            </a:r>
          </a:p>
        </p:txBody>
      </p:sp>
      <p:sp>
        <p:nvSpPr>
          <p:cNvPr id="3" name="内容占位符 2"/>
          <p:cNvSpPr>
            <a:spLocks noGrp="1"/>
          </p:cNvSpPr>
          <p:nvPr>
            <p:ph idx="1"/>
          </p:nvPr>
        </p:nvSpPr>
        <p:spPr>
          <a:xfrm>
            <a:off x="179512" y="1275606"/>
            <a:ext cx="8640960" cy="2391899"/>
          </a:xfrm>
        </p:spPr>
        <p:txBody>
          <a:bodyPr/>
          <a:lstStyle/>
          <a:p>
            <a:pPr algn="just">
              <a:lnSpc>
                <a:spcPct val="150000"/>
              </a:lnSpc>
              <a:spcBef>
                <a:spcPts val="1800"/>
              </a:spcBef>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了解学生已有的知识和经验；</a:t>
            </a:r>
            <a:endParaRPr kumimoji="1" lang="en-US" altLang="zh-CN" b="0" dirty="0">
              <a:latin typeface="楷体" panose="02010609060101010101" pitchFamily="49" charset="-122"/>
              <a:ea typeface="楷体" panose="02010609060101010101" pitchFamily="49" charset="-122"/>
            </a:endParaRPr>
          </a:p>
          <a:p>
            <a:pPr algn="just">
              <a:lnSpc>
                <a:spcPct val="150000"/>
              </a:lnSpc>
              <a:spcBef>
                <a:spcPts val="1800"/>
              </a:spcBef>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介绍探究问题和完成项目所具备的必要的知识或信息；</a:t>
            </a:r>
            <a:endParaRPr kumimoji="1" lang="en-US" altLang="zh-CN" b="0" dirty="0">
              <a:latin typeface="楷体" panose="02010609060101010101" pitchFamily="49" charset="-122"/>
              <a:ea typeface="楷体" panose="02010609060101010101" pitchFamily="49" charset="-122"/>
            </a:endParaRPr>
          </a:p>
          <a:p>
            <a:pPr algn="just">
              <a:lnSpc>
                <a:spcPct val="150000"/>
              </a:lnSpc>
              <a:spcBef>
                <a:spcPts val="1800"/>
              </a:spcBef>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提供必要的文献参考资料，指导学生学习和了解相关的知识；</a:t>
            </a:r>
            <a:endParaRPr kumimoji="1" lang="en-US" altLang="zh-CN" b="0" dirty="0">
              <a:latin typeface="楷体" panose="02010609060101010101" pitchFamily="49" charset="-122"/>
              <a:ea typeface="楷体" panose="02010609060101010101" pitchFamily="49" charset="-122"/>
            </a:endParaRPr>
          </a:p>
          <a:p>
            <a:pPr algn="just">
              <a:lnSpc>
                <a:spcPct val="150000"/>
              </a:lnSpc>
              <a:spcBef>
                <a:spcPts val="1800"/>
              </a:spcBef>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引导学生去查找或收集解决问题和完成项目所需的信息。</a:t>
            </a:r>
            <a:endParaRPr kumimoji="1" lang="en-US" altLang="zh-CN" b="0" dirty="0" smtClean="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336793" y="483518"/>
            <a:ext cx="2411225" cy="2068124"/>
          </a:xfrm>
          <a:prstGeom prst="rect">
            <a:avLst/>
          </a:prstGeom>
        </p:spPr>
      </p:pic>
    </p:spTree>
    <p:extLst>
      <p:ext uri="{BB962C8B-B14F-4D97-AF65-F5344CB8AC3E}">
        <p14:creationId xmlns:p14="http://schemas.microsoft.com/office/powerpoint/2010/main" val="278337900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探究与创新</a:t>
            </a:r>
          </a:p>
        </p:txBody>
      </p:sp>
      <p:sp>
        <p:nvSpPr>
          <p:cNvPr id="3" name="内容占位符 2"/>
          <p:cNvSpPr>
            <a:spLocks noGrp="1"/>
          </p:cNvSpPr>
          <p:nvPr>
            <p:ph idx="1"/>
          </p:nvPr>
        </p:nvSpPr>
        <p:spPr>
          <a:xfrm>
            <a:off x="503102" y="1017985"/>
            <a:ext cx="7848872" cy="3954065"/>
          </a:xfrm>
        </p:spPr>
        <p:txBody>
          <a:bodyPr/>
          <a:lstStyle/>
          <a:p>
            <a:pPr algn="just">
              <a:lnSpc>
                <a:spcPct val="118000"/>
              </a:lnSpc>
              <a:spcBef>
                <a:spcPts val="1200"/>
              </a:spcBef>
              <a:buFont typeface="Wingdings" panose="05000000000000000000" pitchFamily="2" charset="2"/>
              <a:buChar char="Ø"/>
            </a:pPr>
            <a:r>
              <a:rPr kumimoji="1" lang="zh-CN" altLang="en-US" b="0" dirty="0" smtClean="0">
                <a:latin typeface="楷体" panose="02010609060101010101" pitchFamily="49" charset="-122"/>
                <a:ea typeface="楷体" panose="02010609060101010101" pitchFamily="49" charset="-122"/>
              </a:rPr>
              <a:t>小组成员共同分析问题，设立目标，确定成员之间的协作与分工；</a:t>
            </a:r>
            <a:endParaRPr kumimoji="1" lang="en-US" altLang="zh-CN" b="0" dirty="0" smtClean="0">
              <a:latin typeface="楷体" panose="02010609060101010101" pitchFamily="49" charset="-122"/>
              <a:ea typeface="楷体" panose="02010609060101010101" pitchFamily="49" charset="-122"/>
            </a:endParaRPr>
          </a:p>
          <a:p>
            <a:pPr algn="just">
              <a:lnSpc>
                <a:spcPct val="118000"/>
              </a:lnSpc>
              <a:spcBef>
                <a:spcPts val="1200"/>
              </a:spcBef>
              <a:buFont typeface="Wingdings" panose="05000000000000000000" pitchFamily="2" charset="2"/>
              <a:buChar char="Ø"/>
            </a:pPr>
            <a:r>
              <a:rPr kumimoji="1" lang="zh-CN" altLang="en-US" b="0" dirty="0" smtClean="0">
                <a:latin typeface="楷体" panose="02010609060101010101" pitchFamily="49" charset="-122"/>
                <a:ea typeface="楷体" panose="02010609060101010101" pitchFamily="49" charset="-122"/>
              </a:rPr>
              <a:t>提出不同的观点，共同协商意义，不断改善观点，综合并提升小组共享的观点，推动问题向深度和广度发展；</a:t>
            </a:r>
            <a:endParaRPr kumimoji="1" lang="en-US" altLang="zh-CN" b="0" dirty="0">
              <a:latin typeface="楷体" panose="02010609060101010101" pitchFamily="49" charset="-122"/>
              <a:ea typeface="楷体" panose="02010609060101010101" pitchFamily="49" charset="-122"/>
            </a:endParaRPr>
          </a:p>
          <a:p>
            <a:pPr algn="just">
              <a:lnSpc>
                <a:spcPct val="118000"/>
              </a:lnSpc>
              <a:spcBef>
                <a:spcPts val="1200"/>
              </a:spcBef>
              <a:buFont typeface="Wingdings" panose="05000000000000000000" pitchFamily="2" charset="2"/>
              <a:buChar char="Ø"/>
            </a:pPr>
            <a:r>
              <a:rPr kumimoji="1" lang="zh-CN" altLang="en-US" b="0" dirty="0" smtClean="0">
                <a:latin typeface="楷体" panose="02010609060101010101" pitchFamily="49" charset="-122"/>
                <a:ea typeface="楷体" panose="02010609060101010101" pitchFamily="49" charset="-122"/>
              </a:rPr>
              <a:t>在探究和协商中建构新知识，提出有创造性问题解决方案，或制作处有创意的产品。</a:t>
            </a:r>
            <a:endParaRPr kumimoji="1" lang="en-US" altLang="zh-CN" b="0" dirty="0" smtClean="0">
              <a:latin typeface="楷体" panose="02010609060101010101" pitchFamily="49" charset="-122"/>
              <a:ea typeface="楷体" panose="02010609060101010101" pitchFamily="49" charset="-122"/>
            </a:endParaRPr>
          </a:p>
          <a:p>
            <a:pPr algn="just">
              <a:lnSpc>
                <a:spcPct val="118000"/>
              </a:lnSpc>
              <a:spcBef>
                <a:spcPts val="1200"/>
              </a:spcBef>
              <a:buFont typeface="Wingdings" panose="05000000000000000000" pitchFamily="2" charset="2"/>
              <a:buChar char="Ø"/>
            </a:pPr>
            <a:endParaRPr kumimoji="1" lang="en-US" altLang="zh-CN" b="0" dirty="0">
              <a:latin typeface="楷体" panose="02010609060101010101" pitchFamily="49" charset="-122"/>
              <a:ea typeface="楷体" panose="02010609060101010101" pitchFamily="49" charset="-122"/>
            </a:endParaRPr>
          </a:p>
          <a:p>
            <a:pPr algn="just">
              <a:lnSpc>
                <a:spcPct val="118000"/>
              </a:lnSpc>
              <a:spcBef>
                <a:spcPts val="1200"/>
              </a:spcBef>
              <a:buFont typeface="Wingdings" panose="05000000000000000000" pitchFamily="2" charset="2"/>
              <a:buChar char="Ø"/>
            </a:pPr>
            <a:endParaRPr kumimoji="1" lang="en-US" altLang="zh-CN" b="0" dirty="0" smtClean="0">
              <a:latin typeface="楷体" panose="02010609060101010101" pitchFamily="49" charset="-122"/>
              <a:ea typeface="楷体" panose="02010609060101010101" pitchFamily="49" charset="-122"/>
            </a:endParaRPr>
          </a:p>
          <a:p>
            <a:pPr algn="just">
              <a:lnSpc>
                <a:spcPct val="118000"/>
              </a:lnSpc>
              <a:spcBef>
                <a:spcPts val="1200"/>
              </a:spcBef>
              <a:buFont typeface="Wingdings" panose="05000000000000000000" pitchFamily="2" charset="2"/>
              <a:buChar char="Ø"/>
            </a:pPr>
            <a:endParaRPr kumimoji="1" lang="en-US" altLang="zh-CN" b="0" dirty="0">
              <a:latin typeface="楷体" panose="02010609060101010101" pitchFamily="49" charset="-122"/>
              <a:ea typeface="楷体" panose="02010609060101010101" pitchFamily="49" charset="-122"/>
            </a:endParaRPr>
          </a:p>
          <a:p>
            <a:pPr algn="just">
              <a:lnSpc>
                <a:spcPct val="118000"/>
              </a:lnSpc>
              <a:spcBef>
                <a:spcPts val="1200"/>
              </a:spcBef>
              <a:buFont typeface="Wingdings" panose="05000000000000000000" pitchFamily="2" charset="2"/>
              <a:buChar char="Ø"/>
            </a:pPr>
            <a:endParaRPr kumimoji="1" lang="zh-CN" altLang="en-US" b="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73504296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sz="3600" dirty="0">
                <a:latin typeface="黑体" panose="02010609060101010101" pitchFamily="49" charset="-122"/>
                <a:ea typeface="黑体" panose="02010609060101010101" pitchFamily="49" charset="-122"/>
              </a:rPr>
              <a:t>21</a:t>
            </a:r>
            <a:r>
              <a:rPr kumimoji="1" lang="zh-CN" altLang="en-US" sz="3600" dirty="0">
                <a:latin typeface="黑体" panose="02010609060101010101" pitchFamily="49" charset="-122"/>
                <a:ea typeface="黑体" panose="02010609060101010101" pitchFamily="49" charset="-122"/>
              </a:rPr>
              <a:t>世纪能力</a:t>
            </a:r>
          </a:p>
        </p:txBody>
      </p:sp>
      <p:sp>
        <p:nvSpPr>
          <p:cNvPr id="3" name="内容占位符 2"/>
          <p:cNvSpPr>
            <a:spLocks noGrp="1"/>
          </p:cNvSpPr>
          <p:nvPr>
            <p:ph idx="1"/>
          </p:nvPr>
        </p:nvSpPr>
        <p:spPr>
          <a:xfrm>
            <a:off x="281125" y="993949"/>
            <a:ext cx="8292825" cy="3954065"/>
          </a:xfrm>
        </p:spPr>
        <p:txBody>
          <a:bodyPr/>
          <a:lstStyle/>
          <a:p>
            <a:pPr algn="just">
              <a:lnSpc>
                <a:spcPct val="114000"/>
              </a:lnSpc>
              <a:spcBef>
                <a:spcPts val="1400"/>
              </a:spcBef>
              <a:buFont typeface="Arial" panose="020B0604020202020204" pitchFamily="34" charset="0"/>
              <a:buChar char="•"/>
            </a:pPr>
            <a:r>
              <a:rPr kumimoji="1" lang="zh-CN" altLang="en-US" sz="2300" b="0" dirty="0" smtClean="0">
                <a:latin typeface="楷体" panose="02010609060101010101" pitchFamily="49" charset="-122"/>
                <a:ea typeface="楷体" panose="02010609060101010101" pitchFamily="49" charset="-122"/>
              </a:rPr>
              <a:t>一方面学生在基于项目的学习需要具备</a:t>
            </a:r>
            <a:r>
              <a:rPr kumimoji="1" lang="en-US" altLang="zh-CN" sz="2300" b="0" dirty="0" smtClean="0">
                <a:latin typeface="楷体" panose="02010609060101010101" pitchFamily="49" charset="-122"/>
                <a:ea typeface="楷体" panose="02010609060101010101" pitchFamily="49" charset="-122"/>
              </a:rPr>
              <a:t>21</a:t>
            </a:r>
            <a:r>
              <a:rPr kumimoji="1" lang="zh-CN" altLang="en-US" sz="2300" b="0" dirty="0" smtClean="0">
                <a:latin typeface="楷体" panose="02010609060101010101" pitchFamily="49" charset="-122"/>
                <a:ea typeface="楷体" panose="02010609060101010101" pitchFamily="49" charset="-122"/>
              </a:rPr>
              <a:t>世纪能力，另一方面，项目学习又有助于培养学生的</a:t>
            </a:r>
            <a:r>
              <a:rPr kumimoji="1" lang="en-US" altLang="zh-CN" sz="2300" b="0" dirty="0" smtClean="0">
                <a:latin typeface="楷体" panose="02010609060101010101" pitchFamily="49" charset="-122"/>
                <a:ea typeface="楷体" panose="02010609060101010101" pitchFamily="49" charset="-122"/>
              </a:rPr>
              <a:t>21</a:t>
            </a:r>
            <a:r>
              <a:rPr kumimoji="1" lang="zh-CN" altLang="en-US" sz="2300" b="0" dirty="0" smtClean="0">
                <a:latin typeface="楷体" panose="02010609060101010101" pitchFamily="49" charset="-122"/>
                <a:ea typeface="楷体" panose="02010609060101010101" pitchFamily="49" charset="-122"/>
              </a:rPr>
              <a:t>世纪能力；</a:t>
            </a:r>
            <a:endParaRPr kumimoji="1" lang="en-US" altLang="zh-CN" sz="2300" b="0" dirty="0" smtClean="0">
              <a:latin typeface="楷体" panose="02010609060101010101" pitchFamily="49" charset="-122"/>
              <a:ea typeface="楷体" panose="02010609060101010101" pitchFamily="49" charset="-122"/>
            </a:endParaRPr>
          </a:p>
          <a:p>
            <a:pPr algn="just">
              <a:lnSpc>
                <a:spcPct val="114000"/>
              </a:lnSpc>
              <a:spcBef>
                <a:spcPts val="1400"/>
              </a:spcBef>
              <a:buFont typeface="Arial" panose="020B0604020202020204" pitchFamily="34" charset="0"/>
              <a:buChar char="•"/>
            </a:pPr>
            <a:r>
              <a:rPr kumimoji="1" lang="zh-CN" altLang="en-US" sz="2300" b="0" dirty="0" smtClean="0">
                <a:latin typeface="楷体" panose="02010609060101010101" pitchFamily="49" charset="-122"/>
                <a:ea typeface="楷体" panose="02010609060101010101" pitchFamily="49" charset="-122"/>
              </a:rPr>
              <a:t>鼓励和引导学生参与到小组的对话中，培养他们的交流能力；</a:t>
            </a:r>
            <a:endParaRPr kumimoji="1" lang="en-US" altLang="zh-CN" sz="2300" b="0" dirty="0" smtClean="0">
              <a:latin typeface="楷体" panose="02010609060101010101" pitchFamily="49" charset="-122"/>
              <a:ea typeface="楷体" panose="02010609060101010101" pitchFamily="49" charset="-122"/>
            </a:endParaRPr>
          </a:p>
          <a:p>
            <a:pPr algn="just">
              <a:lnSpc>
                <a:spcPct val="114000"/>
              </a:lnSpc>
              <a:spcBef>
                <a:spcPts val="1400"/>
              </a:spcBef>
              <a:buFont typeface="Arial" panose="020B0604020202020204" pitchFamily="34" charset="0"/>
              <a:buChar char="•"/>
            </a:pPr>
            <a:r>
              <a:rPr kumimoji="1" lang="zh-CN" altLang="en-US" sz="2300" b="0" dirty="0" smtClean="0">
                <a:latin typeface="楷体" panose="02010609060101010101" pitchFamily="49" charset="-122"/>
                <a:ea typeface="楷体" panose="02010609060101010101" pitchFamily="49" charset="-122"/>
              </a:rPr>
              <a:t>增强学生的协作意识，设计的项目活动需要学生只有通过协作才能有效地完成，有利于培养学生的协作能力的观点，制作有创意新的产品，培养学生的创新能力；</a:t>
            </a:r>
            <a:endParaRPr kumimoji="1" lang="en-US" altLang="zh-CN" sz="2300" b="0" dirty="0">
              <a:latin typeface="楷体" panose="02010609060101010101" pitchFamily="49" charset="-122"/>
              <a:ea typeface="楷体" panose="02010609060101010101" pitchFamily="49" charset="-122"/>
            </a:endParaRPr>
          </a:p>
          <a:p>
            <a:pPr algn="just">
              <a:lnSpc>
                <a:spcPct val="114000"/>
              </a:lnSpc>
              <a:spcBef>
                <a:spcPts val="1400"/>
              </a:spcBef>
              <a:buFont typeface="Arial" panose="020B0604020202020204" pitchFamily="34" charset="0"/>
              <a:buChar char="•"/>
            </a:pPr>
            <a:endParaRPr kumimoji="1" lang="zh-CN" altLang="en-US" sz="2300" b="0" dirty="0" smtClean="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89565462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sz="3600" dirty="0">
                <a:latin typeface="黑体" panose="02010609060101010101" pitchFamily="49" charset="-122"/>
                <a:ea typeface="黑体" panose="02010609060101010101" pitchFamily="49" charset="-122"/>
              </a:rPr>
              <a:t>21</a:t>
            </a:r>
            <a:r>
              <a:rPr kumimoji="1" lang="zh-CN" altLang="en-US" sz="3600" dirty="0">
                <a:latin typeface="黑体" panose="02010609060101010101" pitchFamily="49" charset="-122"/>
                <a:ea typeface="黑体" panose="02010609060101010101" pitchFamily="49" charset="-122"/>
              </a:rPr>
              <a:t>世纪能力</a:t>
            </a:r>
          </a:p>
        </p:txBody>
      </p:sp>
      <p:sp>
        <p:nvSpPr>
          <p:cNvPr id="3" name="内容占位符 2"/>
          <p:cNvSpPr>
            <a:spLocks noGrp="1"/>
          </p:cNvSpPr>
          <p:nvPr>
            <p:ph idx="1"/>
          </p:nvPr>
        </p:nvSpPr>
        <p:spPr>
          <a:xfrm>
            <a:off x="143062" y="1131590"/>
            <a:ext cx="8568952" cy="1800200"/>
          </a:xfrm>
        </p:spPr>
        <p:txBody>
          <a:bodyPr/>
          <a:lstStyle/>
          <a:p>
            <a:pPr>
              <a:lnSpc>
                <a:spcPct val="118000"/>
              </a:lnSpc>
              <a:spcBef>
                <a:spcPts val="1500"/>
              </a:spcBef>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鼓励学生在问题探究中提出不同的观点，并能提供证据有效的支持或反驳他人的观点，培养学生的批判性思维；</a:t>
            </a:r>
            <a:endParaRPr kumimoji="1" lang="en-US" altLang="zh-CN" b="0" dirty="0" smtClean="0">
              <a:latin typeface="楷体" panose="02010609060101010101" pitchFamily="49" charset="-122"/>
              <a:ea typeface="楷体" panose="02010609060101010101" pitchFamily="49" charset="-122"/>
            </a:endParaRPr>
          </a:p>
          <a:p>
            <a:pPr>
              <a:lnSpc>
                <a:spcPct val="118000"/>
              </a:lnSpc>
              <a:spcBef>
                <a:spcPts val="1500"/>
              </a:spcBef>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鼓励学生大胆假设，提出有创造性的观点，制作有创意新的产品，培养学生的创新能力。</a:t>
            </a:r>
            <a:endParaRPr kumimoji="1" lang="en-US" altLang="zh-CN" b="0" dirty="0">
              <a:latin typeface="楷体" panose="02010609060101010101" pitchFamily="49" charset="-122"/>
              <a:ea typeface="楷体" panose="02010609060101010101" pitchFamily="49" charset="-122"/>
            </a:endParaRPr>
          </a:p>
          <a:p>
            <a:pPr>
              <a:lnSpc>
                <a:spcPct val="118000"/>
              </a:lnSpc>
              <a:spcBef>
                <a:spcPts val="1500"/>
              </a:spcBef>
              <a:buFont typeface="Arial" panose="020B0604020202020204" pitchFamily="34" charset="0"/>
              <a:buChar char="•"/>
            </a:pPr>
            <a:endParaRPr kumimoji="1" lang="zh-CN" altLang="en-US" b="0" dirty="0" smtClean="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55414246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学生的声音和选择</a:t>
            </a:r>
          </a:p>
        </p:txBody>
      </p:sp>
      <p:sp>
        <p:nvSpPr>
          <p:cNvPr id="3" name="内容占位符 2"/>
          <p:cNvSpPr>
            <a:spLocks noGrp="1"/>
          </p:cNvSpPr>
          <p:nvPr>
            <p:ph idx="1"/>
          </p:nvPr>
        </p:nvSpPr>
        <p:spPr>
          <a:xfrm>
            <a:off x="503009" y="924034"/>
            <a:ext cx="7849058" cy="3954065"/>
          </a:xfrm>
        </p:spPr>
        <p:txBody>
          <a:bodyPr/>
          <a:lstStyle/>
          <a:p>
            <a:pPr algn="just">
              <a:lnSpc>
                <a:spcPct val="118000"/>
              </a:lnSpc>
              <a:spcBef>
                <a:spcPts val="1200"/>
              </a:spcBef>
              <a:buFont typeface="Wingdings" panose="05000000000000000000" pitchFamily="2" charset="2"/>
              <a:buChar char="Ø"/>
            </a:pPr>
            <a:r>
              <a:rPr kumimoji="1" lang="zh-CN" altLang="en-US" sz="2300" b="0" dirty="0" smtClean="0">
                <a:latin typeface="楷体" panose="02010609060101010101" pitchFamily="49" charset="-122"/>
                <a:ea typeface="楷体" panose="02010609060101010101" pitchFamily="49" charset="-122"/>
              </a:rPr>
              <a:t>让学生表达自己的观点，选择自己感兴趣的主题和资源，对成功实施项目学习至关重要。</a:t>
            </a:r>
            <a:endParaRPr kumimoji="1" lang="en-US" altLang="zh-CN" sz="2300" b="0" dirty="0" smtClean="0">
              <a:latin typeface="楷体" panose="02010609060101010101" pitchFamily="49" charset="-122"/>
              <a:ea typeface="楷体" panose="02010609060101010101" pitchFamily="49" charset="-122"/>
            </a:endParaRPr>
          </a:p>
          <a:p>
            <a:pPr algn="just">
              <a:lnSpc>
                <a:spcPct val="118000"/>
              </a:lnSpc>
              <a:spcBef>
                <a:spcPts val="1200"/>
              </a:spcBef>
              <a:buFont typeface="Wingdings" panose="05000000000000000000" pitchFamily="2" charset="2"/>
              <a:buChar char="Ø"/>
            </a:pPr>
            <a:r>
              <a:rPr kumimoji="1" lang="zh-CN" altLang="en-US" sz="2300" b="0" dirty="0" smtClean="0">
                <a:latin typeface="楷体" panose="02010609060101010101" pitchFamily="49" charset="-122"/>
                <a:ea typeface="楷体" panose="02010609060101010101" pitchFamily="49" charset="-122"/>
              </a:rPr>
              <a:t>教师在设计项目认为时，应该考虑学生的学习风格、学习兴趣和学习需求，从而使项目学习对学生而言更有意义。</a:t>
            </a:r>
            <a:endParaRPr kumimoji="1" lang="en-US" altLang="zh-CN" sz="2300" b="0" dirty="0" smtClean="0">
              <a:latin typeface="楷体" panose="02010609060101010101" pitchFamily="49" charset="-122"/>
              <a:ea typeface="楷体" panose="02010609060101010101" pitchFamily="49" charset="-122"/>
            </a:endParaRPr>
          </a:p>
          <a:p>
            <a:pPr algn="just">
              <a:lnSpc>
                <a:spcPct val="118000"/>
              </a:lnSpc>
              <a:spcBef>
                <a:spcPts val="1200"/>
              </a:spcBef>
              <a:buFont typeface="Wingdings" panose="05000000000000000000" pitchFamily="2" charset="2"/>
              <a:buChar char="Ø"/>
            </a:pPr>
            <a:r>
              <a:rPr lang="zh-CN" altLang="zh-CN" sz="2300" b="0" dirty="0">
                <a:latin typeface="楷体" panose="02010609060101010101" pitchFamily="49" charset="-122"/>
                <a:ea typeface="楷体" panose="02010609060101010101" pitchFamily="49" charset="-122"/>
              </a:rPr>
              <a:t>学生可以选择项目的主题、驱动的问题，以及如何设计、制作和呈现作品等，从而最大限度地发挥他们的学习主动性和创造性。</a:t>
            </a:r>
            <a:endParaRPr lang="en-US" altLang="zh-CN" sz="2300" b="0" dirty="0">
              <a:latin typeface="楷体" panose="02010609060101010101" pitchFamily="49" charset="-122"/>
              <a:ea typeface="楷体" panose="02010609060101010101" pitchFamily="49" charset="-122"/>
            </a:endParaRPr>
          </a:p>
          <a:p>
            <a:pPr algn="just">
              <a:lnSpc>
                <a:spcPct val="118000"/>
              </a:lnSpc>
              <a:spcBef>
                <a:spcPts val="1200"/>
              </a:spcBef>
              <a:buFont typeface="Wingdings" panose="05000000000000000000" pitchFamily="2" charset="2"/>
              <a:buChar char="Ø"/>
            </a:pPr>
            <a:endParaRPr kumimoji="1" lang="zh-CN" altLang="en-US" sz="2300" b="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921560289"/>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H_Number_1">
            <a:hlinkClick r:id="rId5" action="ppaction://hlinksldjump"/>
          </p:cNvPr>
          <p:cNvSpPr/>
          <p:nvPr>
            <p:custDataLst>
              <p:tags r:id="rId2"/>
            </p:custDataLst>
          </p:nvPr>
        </p:nvSpPr>
        <p:spPr>
          <a:xfrm>
            <a:off x="827584" y="1707654"/>
            <a:ext cx="1080120" cy="1193087"/>
          </a:xfrm>
          <a:prstGeom prst="roundRect">
            <a:avLst>
              <a:gd name="adj" fmla="val 761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4000" b="1" dirty="0" smtClean="0">
                <a:solidFill>
                  <a:srgbClr val="FFFFFF"/>
                </a:solidFill>
                <a:ea typeface="华文中宋" panose="02010600040101010101" pitchFamily="2" charset="-122"/>
                <a:cs typeface="Times New Roman" panose="02020603050405020304" pitchFamily="18" charset="0"/>
              </a:rPr>
              <a:t>05</a:t>
            </a:r>
            <a:endParaRPr lang="zh-CN" altLang="en-US" sz="4000" b="1" dirty="0">
              <a:solidFill>
                <a:srgbClr val="FFFFFF"/>
              </a:solidFill>
              <a:ea typeface="华文中宋" panose="02010600040101010101" pitchFamily="2" charset="-122"/>
              <a:cs typeface="Times New Roman" panose="02020603050405020304" pitchFamily="18" charset="0"/>
            </a:endParaRPr>
          </a:p>
        </p:txBody>
      </p:sp>
      <p:sp>
        <p:nvSpPr>
          <p:cNvPr id="15" name="MH_Entry_1">
            <a:hlinkClick r:id="rId5" action="ppaction://hlinksldjump"/>
          </p:cNvPr>
          <p:cNvSpPr/>
          <p:nvPr>
            <p:custDataLst>
              <p:tags r:id="rId3"/>
            </p:custDataLst>
          </p:nvPr>
        </p:nvSpPr>
        <p:spPr>
          <a:xfrm>
            <a:off x="2195736" y="1707654"/>
            <a:ext cx="5976664" cy="1193087"/>
          </a:xfrm>
          <a:prstGeom prst="roundRect">
            <a:avLst>
              <a:gd name="adj" fmla="val 912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eaLnBrk="1" latinLnBrk="1" hangingPunct="1"/>
            <a:r>
              <a:rPr kumimoji="1" lang="zh-CN" altLang="en-US" sz="3200" b="1" dirty="0" smtClean="0">
                <a:solidFill>
                  <a:schemeClr val="tx1"/>
                </a:solidFill>
                <a:latin typeface="黑体" panose="02010609060101010101" pitchFamily="49" charset="-122"/>
                <a:ea typeface="黑体" panose="02010609060101010101" pitchFamily="49" charset="-122"/>
                <a:cs typeface="Gulim" charset="0"/>
              </a:rPr>
              <a:t>基于项目学习的教学策略</a:t>
            </a:r>
            <a:endParaRPr kumimoji="1" lang="en-US" altLang="ko-KR" sz="3200" b="1" dirty="0">
              <a:solidFill>
                <a:schemeClr val="tx1"/>
              </a:solidFill>
              <a:latin typeface="黑体" panose="02010609060101010101" pitchFamily="49" charset="-122"/>
              <a:ea typeface="黑体" panose="02010609060101010101" pitchFamily="49" charset="-122"/>
              <a:cs typeface="Gulim" charset="0"/>
            </a:endParaRPr>
          </a:p>
        </p:txBody>
      </p:sp>
    </p:spTree>
    <p:custDataLst>
      <p:tags r:id="rId1"/>
    </p:custDataLst>
    <p:extLst>
      <p:ext uri="{BB962C8B-B14F-4D97-AF65-F5344CB8AC3E}">
        <p14:creationId xmlns:p14="http://schemas.microsoft.com/office/powerpoint/2010/main" val="218459353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43608" y="87474"/>
            <a:ext cx="7128792" cy="457200"/>
          </a:xfrm>
        </p:spPr>
        <p:txBody>
          <a:bodyPr/>
          <a:lstStyle/>
          <a:p>
            <a:r>
              <a:rPr kumimoji="1" lang="zh-CN" altLang="en-US" sz="3600" dirty="0">
                <a:latin typeface="黑体" panose="02010609060101010101" pitchFamily="49" charset="-122"/>
                <a:ea typeface="黑体" panose="02010609060101010101" pitchFamily="49" charset="-122"/>
              </a:rPr>
              <a:t>基于项目的学习的教学策略</a:t>
            </a:r>
          </a:p>
        </p:txBody>
      </p:sp>
      <p:grpSp>
        <p:nvGrpSpPr>
          <p:cNvPr id="3" name="组 2"/>
          <p:cNvGrpSpPr/>
          <p:nvPr/>
        </p:nvGrpSpPr>
        <p:grpSpPr>
          <a:xfrm>
            <a:off x="1351695" y="769321"/>
            <a:ext cx="6028619" cy="4034677"/>
            <a:chOff x="611560" y="627534"/>
            <a:chExt cx="6028619" cy="4034677"/>
          </a:xfrm>
        </p:grpSpPr>
        <p:sp>
          <p:nvSpPr>
            <p:cNvPr id="11" name="可选流程 10"/>
            <p:cNvSpPr/>
            <p:nvPr/>
          </p:nvSpPr>
          <p:spPr bwMode="auto">
            <a:xfrm>
              <a:off x="4860032" y="4083918"/>
              <a:ext cx="1780147" cy="578293"/>
            </a:xfrm>
            <a:prstGeom prst="flowChartAlternateProcess">
              <a:avLst/>
            </a:prstGeom>
            <a:solidFill>
              <a:srgbClr val="CCFFCC"/>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作品展示</a:t>
              </a:r>
              <a:endParaRPr kumimoji="0" lang="en-US" altLang="zh-CN"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endParaRPr>
            </a:p>
            <a:p>
              <a:pPr marL="0" marR="0" indent="0" algn="l" defTabSz="914400" rtl="0" eaLnBrk="0" fontAlgn="base" latinLnBrk="0" hangingPunct="0">
                <a:lnSpc>
                  <a:spcPct val="100000"/>
                </a:lnSpc>
                <a:spcBef>
                  <a:spcPct val="0"/>
                </a:spcBef>
                <a:spcAft>
                  <a:spcPct val="0"/>
                </a:spcAft>
                <a:buClrTx/>
                <a:buSzTx/>
                <a:buFontTx/>
                <a:buNone/>
                <a:tabLst/>
              </a:pPr>
              <a:r>
                <a:rPr lang="en-US" altLang="zh-CN" sz="1600" b="1" dirty="0">
                  <a:latin typeface="黑体" panose="02010609060101010101" pitchFamily="49" charset="-122"/>
                  <a:ea typeface="黑体" panose="02010609060101010101" pitchFamily="49" charset="-122"/>
                </a:rPr>
                <a:t> </a:t>
              </a:r>
              <a:r>
                <a:rPr lang="en-US" altLang="zh-CN" sz="1600" b="1" dirty="0" smtClean="0">
                  <a:latin typeface="黑体" panose="02010609060101010101" pitchFamily="49" charset="-122"/>
                  <a:ea typeface="黑体" panose="02010609060101010101" pitchFamily="49" charset="-122"/>
                </a:rPr>
                <a:t>  </a:t>
              </a:r>
              <a:r>
                <a:rPr lang="en-US" altLang="zh-CN" sz="1600" b="1" dirty="0">
                  <a:latin typeface="黑体" panose="02010609060101010101" pitchFamily="49" charset="-122"/>
                  <a:ea typeface="黑体" panose="02010609060101010101" pitchFamily="49" charset="-122"/>
                </a:rPr>
                <a:t> </a:t>
              </a:r>
              <a:r>
                <a:rPr kumimoji="0" lang="zh-CN" altLang="en-US"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与评价</a:t>
              </a:r>
              <a:endParaRPr kumimoji="0" lang="zh-CN" altLang="en-US" sz="16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p:txBody>
        </p:sp>
        <p:sp>
          <p:nvSpPr>
            <p:cNvPr id="5" name="可选流程 4"/>
            <p:cNvSpPr/>
            <p:nvPr/>
          </p:nvSpPr>
          <p:spPr bwMode="auto">
            <a:xfrm>
              <a:off x="611560" y="627534"/>
              <a:ext cx="1780147" cy="578293"/>
            </a:xfrm>
            <a:prstGeom prst="flowChartAlternateProcess">
              <a:avLst/>
            </a:prstGeom>
            <a:solidFill>
              <a:schemeClr val="bg1">
                <a:lumMod val="6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zh-CN"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  </a:t>
              </a:r>
              <a:r>
                <a:rPr kumimoji="0" lang="zh-CN" altLang="en-US"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组建协作</a:t>
              </a:r>
              <a:endParaRPr kumimoji="0" lang="en-US" altLang="zh-CN"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endParaRPr>
            </a:p>
            <a:p>
              <a:pPr marL="0" marR="0" indent="0" algn="l" defTabSz="914400" rtl="0" eaLnBrk="0" fontAlgn="base" latinLnBrk="0" hangingPunct="0">
                <a:lnSpc>
                  <a:spcPct val="100000"/>
                </a:lnSpc>
                <a:spcBef>
                  <a:spcPct val="0"/>
                </a:spcBef>
                <a:spcAft>
                  <a:spcPct val="0"/>
                </a:spcAft>
                <a:buClrTx/>
                <a:buSzTx/>
                <a:buFontTx/>
                <a:buNone/>
                <a:tabLst/>
              </a:pPr>
              <a:r>
                <a:rPr kumimoji="0" lang="en-US" altLang="zh-CN"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     </a:t>
              </a:r>
              <a:r>
                <a:rPr kumimoji="0" lang="zh-CN" altLang="en-US"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学习小组</a:t>
              </a:r>
              <a:endParaRPr kumimoji="0" lang="zh-CN" altLang="en-US" sz="16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p:txBody>
        </p:sp>
        <p:sp>
          <p:nvSpPr>
            <p:cNvPr id="6" name="可选流程 5"/>
            <p:cNvSpPr/>
            <p:nvPr/>
          </p:nvSpPr>
          <p:spPr bwMode="auto">
            <a:xfrm>
              <a:off x="1331640" y="1203598"/>
              <a:ext cx="1875854" cy="578293"/>
            </a:xfrm>
            <a:prstGeom prst="flowChartAlternateProcess">
              <a:avLst/>
            </a:prstGeom>
            <a:solidFill>
              <a:schemeClr val="bg1">
                <a:lumMod val="8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zh-CN" altLang="en-US" sz="1600" b="1" dirty="0" smtClean="0">
                  <a:latin typeface="黑体" panose="02010609060101010101" pitchFamily="49" charset="-122"/>
                  <a:ea typeface="黑体" panose="02010609060101010101" pitchFamily="49" charset="-122"/>
                </a:rPr>
                <a:t>呈现真实世界的</a:t>
              </a:r>
              <a:endParaRPr lang="en-US" altLang="zh-CN" sz="1600" b="1" dirty="0" smtClean="0">
                <a:latin typeface="黑体" panose="02010609060101010101" pitchFamily="49" charset="-122"/>
                <a:ea typeface="黑体" panose="02010609060101010101" pitchFamily="49" charset="-122"/>
              </a:endParaRPr>
            </a:p>
            <a:p>
              <a:pPr marL="0" marR="0" indent="0" algn="l" defTabSz="914400" rtl="0" eaLnBrk="0" fontAlgn="base" latinLnBrk="0" hangingPunct="0">
                <a:lnSpc>
                  <a:spcPct val="100000"/>
                </a:lnSpc>
                <a:spcBef>
                  <a:spcPct val="0"/>
                </a:spcBef>
                <a:spcAft>
                  <a:spcPct val="0"/>
                </a:spcAft>
                <a:buClrTx/>
                <a:buSzTx/>
                <a:buFontTx/>
                <a:buNone/>
                <a:tabLst/>
              </a:pPr>
              <a:r>
                <a:rPr lang="en-US" altLang="zh-CN" sz="1600" b="1" dirty="0" smtClean="0">
                  <a:latin typeface="黑体" panose="02010609060101010101" pitchFamily="49" charset="-122"/>
                  <a:ea typeface="黑体" panose="02010609060101010101" pitchFamily="49" charset="-122"/>
                </a:rPr>
                <a:t>   </a:t>
              </a:r>
              <a:r>
                <a:rPr lang="zh-CN" altLang="en-US" sz="1600" b="1" dirty="0" smtClean="0">
                  <a:latin typeface="黑体" panose="02010609060101010101" pitchFamily="49" charset="-122"/>
                  <a:ea typeface="黑体" panose="02010609060101010101" pitchFamily="49" charset="-122"/>
                </a:rPr>
                <a:t>问题／任务</a:t>
              </a:r>
              <a:r>
                <a:rPr lang="en-US" altLang="zh-CN" sz="1600" b="1" dirty="0" smtClean="0">
                  <a:latin typeface="黑体" panose="02010609060101010101" pitchFamily="49" charset="-122"/>
                  <a:ea typeface="黑体" panose="02010609060101010101" pitchFamily="49" charset="-122"/>
                </a:rPr>
                <a:t> </a:t>
              </a:r>
              <a:endParaRPr kumimoji="0" lang="zh-CN" altLang="en-US" sz="16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p:txBody>
        </p:sp>
        <p:sp>
          <p:nvSpPr>
            <p:cNvPr id="7" name="可选流程 6"/>
            <p:cNvSpPr/>
            <p:nvPr/>
          </p:nvSpPr>
          <p:spPr bwMode="auto">
            <a:xfrm>
              <a:off x="1979712" y="1779662"/>
              <a:ext cx="1780147" cy="578293"/>
            </a:xfrm>
            <a:prstGeom prst="flowChartAlternateProcess">
              <a:avLst/>
            </a:prstGeom>
            <a:solidFill>
              <a:schemeClr val="tx1">
                <a:lumMod val="20000"/>
                <a:lumOff val="8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zh-CN"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 </a:t>
              </a:r>
              <a:r>
                <a:rPr kumimoji="0" lang="zh-CN" altLang="en-US"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设定完成</a:t>
              </a:r>
              <a:endParaRPr kumimoji="0" lang="en-US" altLang="zh-CN"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endParaRPr>
            </a:p>
            <a:p>
              <a:pPr marL="0" marR="0" indent="0" algn="l" defTabSz="914400" rtl="0" eaLnBrk="0" fontAlgn="base" latinLnBrk="0" hangingPunct="0">
                <a:lnSpc>
                  <a:spcPct val="100000"/>
                </a:lnSpc>
                <a:spcBef>
                  <a:spcPct val="0"/>
                </a:spcBef>
                <a:spcAft>
                  <a:spcPct val="0"/>
                </a:spcAft>
                <a:buClrTx/>
                <a:buSzTx/>
                <a:buFontTx/>
                <a:buNone/>
                <a:tabLst/>
              </a:pPr>
              <a:r>
                <a:rPr lang="en-US" altLang="zh-CN" sz="1600" b="1" dirty="0">
                  <a:latin typeface="黑体" panose="02010609060101010101" pitchFamily="49" charset="-122"/>
                  <a:ea typeface="黑体" panose="02010609060101010101" pitchFamily="49" charset="-122"/>
                </a:rPr>
                <a:t> </a:t>
              </a:r>
              <a:r>
                <a:rPr lang="en-US" altLang="zh-CN" sz="1600" b="1" dirty="0" smtClean="0">
                  <a:latin typeface="黑体" panose="02010609060101010101" pitchFamily="49" charset="-122"/>
                  <a:ea typeface="黑体" panose="02010609060101010101" pitchFamily="49" charset="-122"/>
                </a:rPr>
                <a:t>    </a:t>
              </a:r>
              <a:r>
                <a:rPr kumimoji="0" lang="zh-CN" altLang="en-US"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项目的标准</a:t>
              </a:r>
              <a:endParaRPr kumimoji="0" lang="zh-CN" altLang="en-US" sz="16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p:txBody>
        </p:sp>
        <p:sp>
          <p:nvSpPr>
            <p:cNvPr id="8" name="可选流程 7"/>
            <p:cNvSpPr/>
            <p:nvPr/>
          </p:nvSpPr>
          <p:spPr bwMode="auto">
            <a:xfrm>
              <a:off x="3419872" y="2931790"/>
              <a:ext cx="1780147" cy="578293"/>
            </a:xfrm>
            <a:prstGeom prst="flowChartAlternateProcess">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zh-CN"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  </a:t>
              </a:r>
              <a:r>
                <a:rPr kumimoji="0" lang="zh-CN" altLang="en-US"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教师给予</a:t>
              </a:r>
              <a:endParaRPr kumimoji="0" lang="en-US" altLang="zh-CN"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endParaRPr>
            </a:p>
            <a:p>
              <a:pPr marL="0" marR="0" indent="0" algn="l" defTabSz="914400" rtl="0" eaLnBrk="0" fontAlgn="base" latinLnBrk="0" hangingPunct="0">
                <a:lnSpc>
                  <a:spcPct val="100000"/>
                </a:lnSpc>
                <a:spcBef>
                  <a:spcPct val="0"/>
                </a:spcBef>
                <a:spcAft>
                  <a:spcPct val="0"/>
                </a:spcAft>
                <a:buClrTx/>
                <a:buSzTx/>
                <a:buFontTx/>
                <a:buNone/>
                <a:tabLst/>
              </a:pPr>
              <a:r>
                <a:rPr lang="en-US" altLang="zh-CN" sz="1600" b="1" dirty="0">
                  <a:latin typeface="黑体" panose="02010609060101010101" pitchFamily="49" charset="-122"/>
                  <a:ea typeface="黑体" panose="02010609060101010101" pitchFamily="49" charset="-122"/>
                </a:rPr>
                <a:t> </a:t>
              </a:r>
              <a:r>
                <a:rPr lang="en-US" altLang="zh-CN" sz="1600" b="1" dirty="0" smtClean="0">
                  <a:latin typeface="黑体" panose="02010609060101010101" pitchFamily="49" charset="-122"/>
                  <a:ea typeface="黑体" panose="02010609060101010101" pitchFamily="49" charset="-122"/>
                </a:rPr>
                <a:t>   </a:t>
              </a:r>
              <a:r>
                <a:rPr kumimoji="0" lang="zh-CN" altLang="en-US"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指导和反馈</a:t>
              </a:r>
              <a:endParaRPr kumimoji="0" lang="zh-CN" altLang="en-US" sz="16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p:txBody>
        </p:sp>
        <p:sp>
          <p:nvSpPr>
            <p:cNvPr id="9" name="可选流程 8"/>
            <p:cNvSpPr/>
            <p:nvPr/>
          </p:nvSpPr>
          <p:spPr bwMode="auto">
            <a:xfrm>
              <a:off x="2699792" y="2355726"/>
              <a:ext cx="1780147" cy="578293"/>
            </a:xfrm>
            <a:prstGeom prst="flowChartAlternateProcess">
              <a:avLst/>
            </a:prstGeom>
            <a:solidFill>
              <a:schemeClr val="accent4">
                <a:lumMod val="40000"/>
                <a:lumOff val="60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zh-CN"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  </a:t>
              </a:r>
              <a:r>
                <a:rPr kumimoji="0" lang="zh-CN" altLang="en-US"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小组协作</a:t>
              </a:r>
              <a:endParaRPr kumimoji="0" lang="en-US" altLang="zh-CN"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endParaRPr>
            </a:p>
            <a:p>
              <a:pPr marL="0" marR="0" indent="0" algn="l" defTabSz="914400" rtl="0" eaLnBrk="0" fontAlgn="base" latinLnBrk="0" hangingPunct="0">
                <a:lnSpc>
                  <a:spcPct val="100000"/>
                </a:lnSpc>
                <a:spcBef>
                  <a:spcPct val="0"/>
                </a:spcBef>
                <a:spcAft>
                  <a:spcPct val="0"/>
                </a:spcAft>
                <a:buClrTx/>
                <a:buSzTx/>
                <a:buFontTx/>
                <a:buNone/>
                <a:tabLst/>
              </a:pPr>
              <a:r>
                <a:rPr kumimoji="0" lang="en-US" altLang="zh-CN"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     </a:t>
              </a:r>
              <a:r>
                <a:rPr kumimoji="0" lang="zh-CN" altLang="en-US"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探究和创新</a:t>
              </a:r>
              <a:endParaRPr kumimoji="0" lang="zh-CN" altLang="en-US" sz="16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p:txBody>
        </p:sp>
        <p:sp>
          <p:nvSpPr>
            <p:cNvPr id="10" name="可选流程 9"/>
            <p:cNvSpPr/>
            <p:nvPr/>
          </p:nvSpPr>
          <p:spPr bwMode="auto">
            <a:xfrm>
              <a:off x="3995936" y="3507854"/>
              <a:ext cx="1780147" cy="578293"/>
            </a:xfrm>
            <a:prstGeom prst="flowChartAlternateProcess">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zh-CN"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  </a:t>
              </a:r>
              <a:r>
                <a:rPr kumimoji="0" lang="zh-CN" altLang="en-US"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学生修改</a:t>
              </a:r>
              <a:endParaRPr kumimoji="0" lang="en-US" altLang="zh-CN"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endParaRPr>
            </a:p>
            <a:p>
              <a:pPr marL="0" marR="0" indent="0" algn="l" defTabSz="914400" rtl="0" eaLnBrk="0" fontAlgn="base" latinLnBrk="0" hangingPunct="0">
                <a:lnSpc>
                  <a:spcPct val="100000"/>
                </a:lnSpc>
                <a:spcBef>
                  <a:spcPct val="0"/>
                </a:spcBef>
                <a:spcAft>
                  <a:spcPct val="0"/>
                </a:spcAft>
                <a:buClrTx/>
                <a:buSzTx/>
                <a:buFontTx/>
                <a:buNone/>
                <a:tabLst/>
              </a:pPr>
              <a:r>
                <a:rPr lang="en-US" altLang="zh-CN" sz="1600" b="1" dirty="0">
                  <a:latin typeface="黑体" panose="02010609060101010101" pitchFamily="49" charset="-122"/>
                  <a:ea typeface="黑体" panose="02010609060101010101" pitchFamily="49" charset="-122"/>
                </a:rPr>
                <a:t> </a:t>
              </a:r>
              <a:r>
                <a:rPr lang="en-US" altLang="zh-CN" sz="1600" b="1" dirty="0" smtClean="0">
                  <a:latin typeface="黑体" panose="02010609060101010101" pitchFamily="49" charset="-122"/>
                  <a:ea typeface="黑体" panose="02010609060101010101" pitchFamily="49" charset="-122"/>
                </a:rPr>
                <a:t>     </a:t>
              </a:r>
              <a:r>
                <a:rPr kumimoji="0" lang="zh-CN" altLang="en-US"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与完善</a:t>
              </a:r>
              <a:r>
                <a:rPr kumimoji="0" lang="en-US" altLang="zh-CN" sz="16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rPr>
                <a:t>  </a:t>
              </a:r>
              <a:endParaRPr kumimoji="0" lang="zh-CN" altLang="en-US" sz="1600" b="1" i="0" u="none" strike="noStrike" cap="none" normalizeH="0" baseline="0" dirty="0">
                <a:ln>
                  <a:noFill/>
                </a:ln>
                <a:solidFill>
                  <a:schemeClr val="tx1"/>
                </a:solidFill>
                <a:effectLst/>
                <a:latin typeface="黑体" panose="02010609060101010101" pitchFamily="49" charset="-122"/>
                <a:ea typeface="黑体" panose="02010609060101010101" pitchFamily="49" charset="-122"/>
              </a:endParaRPr>
            </a:p>
          </p:txBody>
        </p:sp>
        <p:sp>
          <p:nvSpPr>
            <p:cNvPr id="12" name="下弧形箭头 11"/>
            <p:cNvSpPr/>
            <p:nvPr/>
          </p:nvSpPr>
          <p:spPr bwMode="auto">
            <a:xfrm>
              <a:off x="2339752" y="636122"/>
              <a:ext cx="762920" cy="462634"/>
            </a:xfrm>
            <a:prstGeom prst="curved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1"/>
                </a:solidFill>
                <a:effectLst/>
                <a:latin typeface="黑体" panose="02010609060101010101" pitchFamily="49" charset="-122"/>
                <a:ea typeface="黑体" panose="02010609060101010101" pitchFamily="49" charset="-122"/>
              </a:endParaRPr>
            </a:p>
          </p:txBody>
        </p:sp>
        <p:sp>
          <p:nvSpPr>
            <p:cNvPr id="14" name="下弧形箭头 13"/>
            <p:cNvSpPr/>
            <p:nvPr/>
          </p:nvSpPr>
          <p:spPr bwMode="auto">
            <a:xfrm>
              <a:off x="3264918" y="1364828"/>
              <a:ext cx="762920" cy="462634"/>
            </a:xfrm>
            <a:prstGeom prst="curved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1"/>
                </a:solidFill>
                <a:effectLst/>
                <a:latin typeface="黑体" panose="02010609060101010101" pitchFamily="49" charset="-122"/>
                <a:ea typeface="黑体" panose="02010609060101010101" pitchFamily="49" charset="-122"/>
              </a:endParaRPr>
            </a:p>
          </p:txBody>
        </p:sp>
        <p:sp>
          <p:nvSpPr>
            <p:cNvPr id="15" name="下弧形箭头 14"/>
            <p:cNvSpPr/>
            <p:nvPr/>
          </p:nvSpPr>
          <p:spPr bwMode="auto">
            <a:xfrm>
              <a:off x="3995936" y="1851670"/>
              <a:ext cx="762920" cy="462634"/>
            </a:xfrm>
            <a:prstGeom prst="curved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1"/>
                </a:solidFill>
                <a:effectLst/>
                <a:latin typeface="黑体" panose="02010609060101010101" pitchFamily="49" charset="-122"/>
                <a:ea typeface="黑体" panose="02010609060101010101" pitchFamily="49" charset="-122"/>
              </a:endParaRPr>
            </a:p>
          </p:txBody>
        </p:sp>
        <p:sp>
          <p:nvSpPr>
            <p:cNvPr id="16" name="下弧形箭头 15"/>
            <p:cNvSpPr/>
            <p:nvPr/>
          </p:nvSpPr>
          <p:spPr bwMode="auto">
            <a:xfrm>
              <a:off x="4716016" y="2499742"/>
              <a:ext cx="762920" cy="462634"/>
            </a:xfrm>
            <a:prstGeom prst="curved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1"/>
                </a:solidFill>
                <a:effectLst/>
                <a:latin typeface="黑体" panose="02010609060101010101" pitchFamily="49" charset="-122"/>
                <a:ea typeface="黑体" panose="02010609060101010101" pitchFamily="49" charset="-122"/>
              </a:endParaRPr>
            </a:p>
          </p:txBody>
        </p:sp>
        <p:sp>
          <p:nvSpPr>
            <p:cNvPr id="17" name="下弧形箭头 16"/>
            <p:cNvSpPr/>
            <p:nvPr/>
          </p:nvSpPr>
          <p:spPr bwMode="auto">
            <a:xfrm>
              <a:off x="5292080" y="3003798"/>
              <a:ext cx="762920" cy="462634"/>
            </a:xfrm>
            <a:prstGeom prst="curved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1"/>
                </a:solidFill>
                <a:effectLst/>
                <a:latin typeface="黑体" panose="02010609060101010101" pitchFamily="49" charset="-122"/>
                <a:ea typeface="黑体" panose="02010609060101010101" pitchFamily="49" charset="-122"/>
              </a:endParaRPr>
            </a:p>
          </p:txBody>
        </p:sp>
        <p:sp>
          <p:nvSpPr>
            <p:cNvPr id="18" name="下弧形箭头 17"/>
            <p:cNvSpPr/>
            <p:nvPr/>
          </p:nvSpPr>
          <p:spPr bwMode="auto">
            <a:xfrm>
              <a:off x="5868144" y="3579862"/>
              <a:ext cx="762920" cy="462634"/>
            </a:xfrm>
            <a:prstGeom prst="curved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1"/>
                </a:solidFill>
                <a:effectLst/>
                <a:latin typeface="黑体" panose="02010609060101010101" pitchFamily="49" charset="-122"/>
                <a:ea typeface="黑体" panose="02010609060101010101" pitchFamily="49" charset="-122"/>
              </a:endParaRPr>
            </a:p>
          </p:txBody>
        </p:sp>
      </p:grpSp>
    </p:spTree>
    <p:extLst>
      <p:ext uri="{BB962C8B-B14F-4D97-AF65-F5344CB8AC3E}">
        <p14:creationId xmlns:p14="http://schemas.microsoft.com/office/powerpoint/2010/main" val="55102032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0" y="4861"/>
            <a:ext cx="9144000" cy="5231185"/>
          </a:xfrm>
          <a:prstGeom prst="rect">
            <a:avLst/>
          </a:prstGeom>
        </p:spPr>
      </p:pic>
    </p:spTree>
    <p:extLst>
      <p:ext uri="{BB962C8B-B14F-4D97-AF65-F5344CB8AC3E}">
        <p14:creationId xmlns:p14="http://schemas.microsoft.com/office/powerpoint/2010/main" val="1678744661"/>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教学方法</a:t>
            </a:r>
          </a:p>
        </p:txBody>
      </p:sp>
      <p:sp>
        <p:nvSpPr>
          <p:cNvPr id="3" name="内容占位符 2"/>
          <p:cNvSpPr>
            <a:spLocks noGrp="1"/>
          </p:cNvSpPr>
          <p:nvPr>
            <p:ph idx="1"/>
          </p:nvPr>
        </p:nvSpPr>
        <p:spPr>
          <a:xfrm>
            <a:off x="3491880" y="771550"/>
            <a:ext cx="4176464" cy="4248472"/>
          </a:xfrm>
        </p:spPr>
        <p:txBody>
          <a:bodyPr/>
          <a:lstStyle/>
          <a:p>
            <a:pPr>
              <a:lnSpc>
                <a:spcPct val="130000"/>
              </a:lnSpc>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以学生为中心</a:t>
            </a:r>
            <a:endParaRPr kumimoji="1" lang="en-US" altLang="zh-CN" b="0" dirty="0" smtClean="0">
              <a:latin typeface="楷体" panose="02010609060101010101" pitchFamily="49" charset="-122"/>
              <a:ea typeface="楷体" panose="02010609060101010101" pitchFamily="49" charset="-122"/>
            </a:endParaRPr>
          </a:p>
          <a:p>
            <a:pPr>
              <a:lnSpc>
                <a:spcPct val="130000"/>
              </a:lnSpc>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自主探究性学习</a:t>
            </a:r>
            <a:endParaRPr kumimoji="1" lang="en-US" altLang="zh-CN" b="0" dirty="0" smtClean="0">
              <a:latin typeface="楷体" panose="02010609060101010101" pitchFamily="49" charset="-122"/>
              <a:ea typeface="楷体" panose="02010609060101010101" pitchFamily="49" charset="-122"/>
            </a:endParaRPr>
          </a:p>
          <a:p>
            <a:pPr>
              <a:lnSpc>
                <a:spcPct val="130000"/>
              </a:lnSpc>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发现－应用－创作－展示</a:t>
            </a:r>
            <a:endParaRPr kumimoji="1" lang="en-US" altLang="zh-CN" b="0" dirty="0" smtClean="0">
              <a:latin typeface="楷体" panose="02010609060101010101" pitchFamily="49" charset="-122"/>
              <a:ea typeface="楷体" panose="02010609060101010101" pitchFamily="49" charset="-122"/>
            </a:endParaRPr>
          </a:p>
          <a:p>
            <a:pPr>
              <a:lnSpc>
                <a:spcPct val="130000"/>
              </a:lnSpc>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小组协作学习</a:t>
            </a:r>
            <a:endParaRPr kumimoji="1" lang="en-US" altLang="zh-CN" b="0" dirty="0" smtClean="0">
              <a:latin typeface="楷体" panose="02010609060101010101" pitchFamily="49" charset="-122"/>
              <a:ea typeface="楷体" panose="02010609060101010101" pitchFamily="49" charset="-122"/>
            </a:endParaRPr>
          </a:p>
          <a:p>
            <a:pPr>
              <a:lnSpc>
                <a:spcPct val="130000"/>
              </a:lnSpc>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运用多种信息资源</a:t>
            </a:r>
            <a:endParaRPr kumimoji="1" lang="en-US" altLang="zh-CN" b="0" dirty="0" smtClean="0">
              <a:latin typeface="楷体" panose="02010609060101010101" pitchFamily="49" charset="-122"/>
              <a:ea typeface="楷体" panose="02010609060101010101" pitchFamily="49" charset="-122"/>
            </a:endParaRPr>
          </a:p>
          <a:p>
            <a:pPr>
              <a:lnSpc>
                <a:spcPct val="130000"/>
              </a:lnSpc>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运用</a:t>
            </a:r>
            <a:r>
              <a:rPr kumimoji="1" lang="en-US" altLang="zh-CN" b="0" dirty="0" smtClean="0">
                <a:latin typeface="楷体" panose="02010609060101010101" pitchFamily="49" charset="-122"/>
                <a:ea typeface="楷体" panose="02010609060101010101" pitchFamily="49" charset="-122"/>
              </a:rPr>
              <a:t>21</a:t>
            </a:r>
            <a:r>
              <a:rPr kumimoji="1" lang="zh-CN" altLang="en-US" b="0" dirty="0" smtClean="0">
                <a:latin typeface="楷体" panose="02010609060101010101" pitchFamily="49" charset="-122"/>
                <a:ea typeface="楷体" panose="02010609060101010101" pitchFamily="49" charset="-122"/>
              </a:rPr>
              <a:t>世纪能力</a:t>
            </a:r>
            <a:endParaRPr kumimoji="1" lang="en-US" altLang="zh-CN" b="0" dirty="0" smtClean="0">
              <a:latin typeface="楷体" panose="02010609060101010101" pitchFamily="49" charset="-122"/>
              <a:ea typeface="楷体" panose="02010609060101010101" pitchFamily="49" charset="-122"/>
            </a:endParaRPr>
          </a:p>
          <a:p>
            <a:pPr>
              <a:lnSpc>
                <a:spcPct val="130000"/>
              </a:lnSpc>
              <a:buFont typeface="Arial" panose="020B0604020202020204" pitchFamily="34" charset="0"/>
              <a:buChar char="•"/>
            </a:pPr>
            <a:r>
              <a:rPr kumimoji="1" lang="zh-CN" altLang="en-US" b="0" dirty="0" smtClean="0">
                <a:latin typeface="楷体" panose="02010609060101010101" pitchFamily="49" charset="-122"/>
                <a:ea typeface="楷体" panose="02010609060101010101" pitchFamily="49" charset="-122"/>
              </a:rPr>
              <a:t>与真实世界建立联系</a:t>
            </a:r>
            <a:endParaRPr kumimoji="1" lang="zh-CN" altLang="en-US" b="0"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37504"/>
            <a:ext cx="3375538" cy="2230390"/>
          </a:xfrm>
          <a:prstGeom prst="rect">
            <a:avLst/>
          </a:prstGeom>
        </p:spPr>
      </p:pic>
    </p:spTree>
    <p:extLst>
      <p:ext uri="{BB962C8B-B14F-4D97-AF65-F5344CB8AC3E}">
        <p14:creationId xmlns:p14="http://schemas.microsoft.com/office/powerpoint/2010/main" val="4047262337"/>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563888" y="1391607"/>
            <a:ext cx="5400972" cy="2430436"/>
          </a:xfrm>
        </p:spPr>
        <p:txBody>
          <a:bodyPr/>
          <a:lstStyle/>
          <a:p>
            <a:pPr>
              <a:lnSpc>
                <a:spcPct val="130000"/>
              </a:lnSpc>
              <a:buFont typeface="Arial" panose="020B0604020202020204" pitchFamily="34" charset="0"/>
              <a:buChar char="•"/>
            </a:pPr>
            <a:r>
              <a:rPr kumimoji="1" lang="zh-CN" altLang="en-US" b="0" dirty="0">
                <a:latin typeface="楷体" panose="02010609060101010101" pitchFamily="49" charset="-122"/>
                <a:ea typeface="楷体" panose="02010609060101010101" pitchFamily="49" charset="-122"/>
              </a:rPr>
              <a:t>具体实施策略</a:t>
            </a:r>
            <a:endParaRPr kumimoji="1" lang="en-US" altLang="zh-CN" b="0" dirty="0">
              <a:latin typeface="楷体" panose="02010609060101010101" pitchFamily="49" charset="-122"/>
              <a:ea typeface="楷体" panose="02010609060101010101" pitchFamily="49" charset="-122"/>
            </a:endParaRPr>
          </a:p>
          <a:p>
            <a:pPr>
              <a:lnSpc>
                <a:spcPct val="130000"/>
              </a:lnSpc>
              <a:buFont typeface="Arial" panose="020B0604020202020204" pitchFamily="34" charset="0"/>
              <a:buChar char="•"/>
            </a:pPr>
            <a:r>
              <a:rPr kumimoji="1" lang="zh-CN" altLang="en-US" b="0" dirty="0">
                <a:latin typeface="楷体" panose="02010609060101010101" pitchFamily="49" charset="-122"/>
                <a:ea typeface="楷体" panose="02010609060101010101" pitchFamily="49" charset="-122"/>
              </a:rPr>
              <a:t>结合学科案例及分析</a:t>
            </a:r>
            <a:endParaRPr kumimoji="1" lang="en-US" altLang="zh-CN" b="0" dirty="0">
              <a:latin typeface="楷体" panose="02010609060101010101" pitchFamily="49" charset="-122"/>
              <a:ea typeface="楷体" panose="02010609060101010101" pitchFamily="49" charset="-122"/>
            </a:endParaRPr>
          </a:p>
          <a:p>
            <a:pPr>
              <a:lnSpc>
                <a:spcPct val="130000"/>
              </a:lnSpc>
              <a:buFont typeface="Arial" panose="020B0604020202020204" pitchFamily="34" charset="0"/>
              <a:buChar char="•"/>
            </a:pPr>
            <a:r>
              <a:rPr kumimoji="1" lang="zh-CN" altLang="en-US" b="0" dirty="0">
                <a:latin typeface="楷体" panose="02010609060101010101" pitchFamily="49" charset="-122"/>
                <a:ea typeface="楷体" panose="02010609060101010101" pitchFamily="49" charset="-122"/>
              </a:rPr>
              <a:t>量规的使用：过程和结果</a:t>
            </a:r>
            <a:endParaRPr kumimoji="1" lang="en-US" altLang="zh-CN" b="0" dirty="0">
              <a:latin typeface="楷体" panose="02010609060101010101" pitchFamily="49" charset="-122"/>
              <a:ea typeface="楷体" panose="02010609060101010101" pitchFamily="49" charset="-122"/>
            </a:endParaRPr>
          </a:p>
          <a:p>
            <a:pPr>
              <a:lnSpc>
                <a:spcPct val="130000"/>
              </a:lnSpc>
              <a:buFont typeface="Arial" panose="020B0604020202020204" pitchFamily="34" charset="0"/>
              <a:buChar char="•"/>
            </a:pPr>
            <a:r>
              <a:rPr kumimoji="1" lang="zh-CN" altLang="en-US" b="0" dirty="0">
                <a:latin typeface="楷体" panose="02010609060101010101" pitchFamily="49" charset="-122"/>
                <a:ea typeface="楷体" panose="02010609060101010101" pitchFamily="49" charset="-122"/>
              </a:rPr>
              <a:t>基于项目的协作学习课堂评价标准</a:t>
            </a:r>
          </a:p>
        </p:txBody>
      </p:sp>
      <p:sp>
        <p:nvSpPr>
          <p:cNvPr id="5" name="标题 1"/>
          <p:cNvSpPr>
            <a:spLocks noGrp="1"/>
          </p:cNvSpPr>
          <p:nvPr>
            <p:ph type="title"/>
          </p:nvPr>
        </p:nvSpPr>
        <p:spPr>
          <a:xfrm>
            <a:off x="611188" y="86916"/>
            <a:ext cx="7632700" cy="457200"/>
          </a:xfrm>
        </p:spPr>
        <p:txBody>
          <a:bodyPr/>
          <a:lstStyle/>
          <a:p>
            <a:r>
              <a:rPr kumimoji="1" lang="zh-CN" altLang="en-US" sz="3600" dirty="0">
                <a:latin typeface="黑体" panose="02010609060101010101" pitchFamily="49" charset="-122"/>
                <a:ea typeface="黑体" panose="02010609060101010101" pitchFamily="49" charset="-122"/>
              </a:rPr>
              <a:t>教学方法</a:t>
            </a:r>
          </a:p>
        </p:txBody>
      </p:sp>
      <p:pic>
        <p:nvPicPr>
          <p:cNvPr id="9"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37504"/>
            <a:ext cx="3375538" cy="2230390"/>
          </a:xfrm>
          <a:prstGeom prst="rect">
            <a:avLst/>
          </a:prstGeom>
        </p:spPr>
      </p:pic>
    </p:spTree>
    <p:extLst>
      <p:ext uri="{BB962C8B-B14F-4D97-AF65-F5344CB8AC3E}">
        <p14:creationId xmlns:p14="http://schemas.microsoft.com/office/powerpoint/2010/main" val="246285436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smtClean="0">
                <a:latin typeface="黑体" panose="02010609060101010101" pitchFamily="49" charset="-122"/>
                <a:ea typeface="黑体" panose="02010609060101010101" pitchFamily="49" charset="-122"/>
              </a:rPr>
              <a:t>学习的新思维</a:t>
            </a:r>
            <a:endParaRPr kumimoji="1" lang="zh-CN" altLang="en-US" sz="3600"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287078" y="1131590"/>
            <a:ext cx="8280920" cy="2448272"/>
          </a:xfrm>
        </p:spPr>
        <p:txBody>
          <a:bodyPr/>
          <a:lstStyle/>
          <a:p>
            <a:pPr algn="just">
              <a:lnSpc>
                <a:spcPct val="120000"/>
              </a:lnSpc>
            </a:pPr>
            <a:r>
              <a:rPr lang="zh-CN" altLang="en-US" b="0" dirty="0">
                <a:latin typeface="楷体" panose="02010609060101010101" pitchFamily="49" charset="-122"/>
                <a:ea typeface="楷体" panose="02010609060101010101" pitchFamily="49" charset="-122"/>
              </a:rPr>
              <a:t>在</a:t>
            </a:r>
            <a:r>
              <a:rPr lang="en-US" altLang="zh-CN" b="0" dirty="0">
                <a:latin typeface="楷体" panose="02010609060101010101" pitchFamily="49" charset="-122"/>
                <a:ea typeface="楷体" panose="02010609060101010101" pitchFamily="49" charset="-122"/>
              </a:rPr>
              <a:t>21</a:t>
            </a:r>
            <a:r>
              <a:rPr lang="zh-CN" altLang="en-US" b="0" dirty="0">
                <a:latin typeface="楷体" panose="02010609060101010101" pitchFamily="49" charset="-122"/>
                <a:ea typeface="楷体" panose="02010609060101010101" pitchFamily="49" charset="-122"/>
              </a:rPr>
              <a:t>世纪的数字化时代，学习者仅学习传统的核心课程是不够的。他们不仅应掌握传统的读写算技能，还要掌握高阶思维能力，学会运用多种学科知识与高阶思维能力解决问题以及创造新观念、新产品和新服务，成为具有应变能力、适应能力和持续的终身学习者（</a:t>
            </a:r>
            <a:r>
              <a:rPr lang="en-US" altLang="zh-CN" b="0" dirty="0">
                <a:latin typeface="楷体" panose="02010609060101010101" pitchFamily="49" charset="-122"/>
                <a:ea typeface="楷体" panose="02010609060101010101" pitchFamily="49" charset="-122"/>
              </a:rPr>
              <a:t>P21</a:t>
            </a:r>
            <a:r>
              <a:rPr lang="zh-CN" altLang="en-US" b="0" dirty="0">
                <a:latin typeface="楷体" panose="02010609060101010101" pitchFamily="49" charset="-122"/>
                <a:ea typeface="楷体" panose="02010609060101010101" pitchFamily="49" charset="-122"/>
              </a:rPr>
              <a:t>，</a:t>
            </a:r>
            <a:r>
              <a:rPr lang="en-US" altLang="zh-CN" b="0" dirty="0">
                <a:latin typeface="楷体" panose="02010609060101010101" pitchFamily="49" charset="-122"/>
                <a:ea typeface="楷体" panose="02010609060101010101" pitchFamily="49" charset="-122"/>
              </a:rPr>
              <a:t>2015</a:t>
            </a:r>
            <a:r>
              <a:rPr lang="zh-CN" altLang="en-US" b="0" dirty="0">
                <a:latin typeface="楷体" panose="02010609060101010101" pitchFamily="49" charset="-122"/>
                <a:ea typeface="楷体" panose="02010609060101010101" pitchFamily="49" charset="-122"/>
              </a:rPr>
              <a:t>）。</a:t>
            </a:r>
            <a:endParaRPr kumimoji="1" lang="zh-CN" altLang="en-US" b="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818883145"/>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H_Number_1">
            <a:hlinkClick r:id="rId5" action="ppaction://hlinksldjump"/>
          </p:cNvPr>
          <p:cNvSpPr/>
          <p:nvPr>
            <p:custDataLst>
              <p:tags r:id="rId2"/>
            </p:custDataLst>
          </p:nvPr>
        </p:nvSpPr>
        <p:spPr>
          <a:xfrm>
            <a:off x="827584" y="1707654"/>
            <a:ext cx="1080120" cy="1193087"/>
          </a:xfrm>
          <a:prstGeom prst="roundRect">
            <a:avLst>
              <a:gd name="adj" fmla="val 761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4000" b="1" dirty="0" smtClean="0">
                <a:solidFill>
                  <a:srgbClr val="FFFFFF"/>
                </a:solidFill>
                <a:ea typeface="华文中宋" panose="02010600040101010101" pitchFamily="2" charset="-122"/>
                <a:cs typeface="Times New Roman" panose="02020603050405020304" pitchFamily="18" charset="0"/>
              </a:rPr>
              <a:t>06</a:t>
            </a:r>
            <a:endParaRPr lang="zh-CN" altLang="en-US" sz="4000" b="1" dirty="0">
              <a:solidFill>
                <a:srgbClr val="FFFFFF"/>
              </a:solidFill>
              <a:ea typeface="华文中宋" panose="02010600040101010101" pitchFamily="2" charset="-122"/>
              <a:cs typeface="Times New Roman" panose="02020603050405020304" pitchFamily="18" charset="0"/>
            </a:endParaRPr>
          </a:p>
        </p:txBody>
      </p:sp>
      <p:sp>
        <p:nvSpPr>
          <p:cNvPr id="15" name="MH_Entry_1">
            <a:hlinkClick r:id="rId5" action="ppaction://hlinksldjump"/>
          </p:cNvPr>
          <p:cNvSpPr/>
          <p:nvPr>
            <p:custDataLst>
              <p:tags r:id="rId3"/>
            </p:custDataLst>
          </p:nvPr>
        </p:nvSpPr>
        <p:spPr>
          <a:xfrm>
            <a:off x="2195736" y="1707654"/>
            <a:ext cx="5976664" cy="1193087"/>
          </a:xfrm>
          <a:prstGeom prst="roundRect">
            <a:avLst>
              <a:gd name="adj" fmla="val 912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eaLnBrk="1" latinLnBrk="1" hangingPunct="1"/>
            <a:r>
              <a:rPr kumimoji="1" lang="zh-CN" altLang="en-US" sz="3200" b="1" dirty="0" smtClean="0">
                <a:solidFill>
                  <a:schemeClr val="tx1"/>
                </a:solidFill>
                <a:latin typeface="黑体" panose="02010609060101010101" pitchFamily="49" charset="-122"/>
                <a:ea typeface="黑体" panose="02010609060101010101" pitchFamily="49" charset="-122"/>
                <a:cs typeface="Gulim" charset="0"/>
              </a:rPr>
              <a:t>基于项目学习案例分析</a:t>
            </a:r>
            <a:endParaRPr kumimoji="1" lang="en-US" altLang="ko-KR" sz="3200" b="1" dirty="0">
              <a:solidFill>
                <a:schemeClr val="tx1"/>
              </a:solidFill>
              <a:latin typeface="黑体" panose="02010609060101010101" pitchFamily="49" charset="-122"/>
              <a:ea typeface="黑体" panose="02010609060101010101" pitchFamily="49" charset="-122"/>
              <a:cs typeface="Gulim" charset="0"/>
            </a:endParaRPr>
          </a:p>
        </p:txBody>
      </p:sp>
    </p:spTree>
    <p:custDataLst>
      <p:tags r:id="rId1"/>
    </p:custDataLst>
    <p:extLst>
      <p:ext uri="{BB962C8B-B14F-4D97-AF65-F5344CB8AC3E}">
        <p14:creationId xmlns:p14="http://schemas.microsoft.com/office/powerpoint/2010/main" val="1988466764"/>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smtClean="0">
                <a:latin typeface="黑体" panose="02010609060101010101" pitchFamily="49" charset="-122"/>
                <a:ea typeface="黑体" panose="02010609060101010101" pitchFamily="49" charset="-122"/>
              </a:rPr>
              <a:t>案例</a:t>
            </a:r>
            <a:r>
              <a:rPr kumimoji="1" lang="en-US" altLang="zh-CN" sz="3600" dirty="0" smtClean="0">
                <a:latin typeface="黑体" panose="02010609060101010101" pitchFamily="49" charset="-122"/>
                <a:ea typeface="黑体" panose="02010609060101010101" pitchFamily="49" charset="-122"/>
              </a:rPr>
              <a:t>1:</a:t>
            </a:r>
            <a:r>
              <a:rPr kumimoji="1" lang="zh-CN" altLang="en-US" sz="3600" dirty="0" smtClean="0">
                <a:latin typeface="黑体" panose="02010609060101010101" pitchFamily="49" charset="-122"/>
                <a:ea typeface="黑体" panose="02010609060101010101" pitchFamily="49" charset="-122"/>
              </a:rPr>
              <a:t>基于微</a:t>
            </a:r>
            <a:r>
              <a:rPr kumimoji="1" lang="zh-CN" altLang="en-US" sz="3600" dirty="0">
                <a:latin typeface="黑体" panose="02010609060101010101" pitchFamily="49" charset="-122"/>
                <a:ea typeface="黑体" panose="02010609060101010101" pitchFamily="49" charset="-122"/>
              </a:rPr>
              <a:t>信的语文项</a:t>
            </a:r>
            <a:r>
              <a:rPr kumimoji="1" lang="zh-CN" altLang="en-US" sz="3600" dirty="0" smtClean="0">
                <a:latin typeface="黑体" panose="02010609060101010101" pitchFamily="49" charset="-122"/>
                <a:ea typeface="黑体" panose="02010609060101010101" pitchFamily="49" charset="-122"/>
              </a:rPr>
              <a:t>目学习</a:t>
            </a:r>
            <a:endParaRPr kumimoji="1" lang="zh-CN" altLang="en-US" sz="3600"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389732" y="955486"/>
            <a:ext cx="8075612" cy="1440160"/>
          </a:xfrm>
        </p:spPr>
        <p:txBody>
          <a:bodyPr/>
          <a:lstStyle/>
          <a:p>
            <a:pPr algn="just">
              <a:lnSpc>
                <a:spcPct val="120000"/>
              </a:lnSpc>
              <a:spcBef>
                <a:spcPts val="1800"/>
              </a:spcBef>
              <a:buFont typeface="Arial" panose="020B0604020202020204" pitchFamily="34" charset="0"/>
              <a:buChar char="•"/>
            </a:pPr>
            <a:r>
              <a:rPr lang="zh-CN" altLang="en-US" b="0" dirty="0" smtClean="0">
                <a:latin typeface="楷体" panose="02010609060101010101" pitchFamily="49" charset="-122"/>
                <a:ea typeface="楷体" panose="02010609060101010101" pitchFamily="49" charset="-122"/>
              </a:rPr>
              <a:t>微</a:t>
            </a:r>
            <a:r>
              <a:rPr lang="zh-CN" altLang="en-US" b="0" dirty="0">
                <a:latin typeface="楷体" panose="02010609060101010101" pitchFamily="49" charset="-122"/>
                <a:ea typeface="楷体" panose="02010609060101010101" pitchFamily="49" charset="-122"/>
              </a:rPr>
              <a:t>信作为一种集合语 音、文字、视频等多媒体技术的传播工具</a:t>
            </a:r>
            <a:r>
              <a:rPr lang="en-US" altLang="zh-CN" b="0" dirty="0">
                <a:latin typeface="楷体" panose="02010609060101010101" pitchFamily="49" charset="-122"/>
                <a:ea typeface="楷体" panose="02010609060101010101" pitchFamily="49" charset="-122"/>
              </a:rPr>
              <a:t>,</a:t>
            </a:r>
            <a:r>
              <a:rPr lang="zh-CN" altLang="en-US" b="0" dirty="0">
                <a:latin typeface="楷体" panose="02010609060101010101" pitchFamily="49" charset="-122"/>
                <a:ea typeface="楷体" panose="02010609060101010101" pitchFamily="49" charset="-122"/>
              </a:rPr>
              <a:t>在某种 程度上可以看作是语文项目学习的“另一间教室”。 </a:t>
            </a:r>
          </a:p>
          <a:p>
            <a:pPr algn="just">
              <a:lnSpc>
                <a:spcPct val="120000"/>
              </a:lnSpc>
              <a:spcBef>
                <a:spcPts val="1800"/>
              </a:spcBef>
              <a:buFont typeface="Arial" panose="020B0604020202020204" pitchFamily="34" charset="0"/>
              <a:buChar char="•"/>
            </a:pPr>
            <a:endParaRPr kumimoji="1" lang="zh-CN" altLang="en-US" b="0" dirty="0">
              <a:latin typeface="楷体" panose="02010609060101010101" pitchFamily="49" charset="-122"/>
              <a:ea typeface="楷体" panose="02010609060101010101" pitchFamily="49" charset="-122"/>
            </a:endParaRPr>
          </a:p>
        </p:txBody>
      </p:sp>
      <p:sp>
        <p:nvSpPr>
          <p:cNvPr id="5" name="矩形 4"/>
          <p:cNvSpPr/>
          <p:nvPr/>
        </p:nvSpPr>
        <p:spPr>
          <a:xfrm>
            <a:off x="389732" y="2413877"/>
            <a:ext cx="4254276" cy="1363065"/>
          </a:xfrm>
          <a:prstGeom prst="rect">
            <a:avLst/>
          </a:prstGeom>
        </p:spPr>
        <p:txBody>
          <a:bodyPr wrap="square">
            <a:spAutoFit/>
          </a:bodyPr>
          <a:lstStyle/>
          <a:p>
            <a:pPr marL="342900" indent="-342900" algn="just">
              <a:lnSpc>
                <a:spcPct val="120000"/>
              </a:lnSpc>
              <a:spcBef>
                <a:spcPts val="1800"/>
              </a:spcBef>
              <a:buFont typeface="Wingdings" panose="05000000000000000000" pitchFamily="2" charset="2"/>
              <a:buChar char="Ø"/>
            </a:pPr>
            <a:r>
              <a:rPr lang="zh-CN" altLang="en-US" sz="2400" dirty="0">
                <a:latin typeface="楷体" panose="02010609060101010101" pitchFamily="49" charset="-122"/>
                <a:ea typeface="楷体" panose="02010609060101010101" pitchFamily="49" charset="-122"/>
              </a:rPr>
              <a:t>在“遨游汉字王国”这个项目学习中</a:t>
            </a:r>
            <a:r>
              <a:rPr lang="en-US" altLang="zh-CN" sz="2400" dirty="0">
                <a:latin typeface="楷体" panose="02010609060101010101" pitchFamily="49" charset="-122"/>
                <a:ea typeface="楷体" panose="02010609060101010101" pitchFamily="49" charset="-122"/>
              </a:rPr>
              <a:t>, </a:t>
            </a:r>
            <a:r>
              <a:rPr lang="zh-CN" altLang="en-US" sz="2400" dirty="0">
                <a:latin typeface="楷体" panose="02010609060101010101" pitchFamily="49" charset="-122"/>
                <a:ea typeface="楷体" panose="02010609060101010101" pitchFamily="49" charset="-122"/>
              </a:rPr>
              <a:t>微信在以下方面提供了强有力的支持。</a:t>
            </a:r>
            <a:endParaRPr lang="en-US" altLang="zh-CN" sz="2400" dirty="0">
              <a:latin typeface="楷体" panose="02010609060101010101" pitchFamily="49" charset="-122"/>
              <a:ea typeface="楷体" panose="02010609060101010101" pitchFamily="49" charset="-122"/>
            </a:endParaRPr>
          </a:p>
        </p:txBody>
      </p:sp>
      <p:pic>
        <p:nvPicPr>
          <p:cNvPr id="6" name="图片 5"/>
          <p:cNvPicPr>
            <a:picLocks noChangeAspect="1"/>
          </p:cNvPicPr>
          <p:nvPr/>
        </p:nvPicPr>
        <p:blipFill rotWithShape="1">
          <a:blip r:embed="rId2">
            <a:extLst>
              <a:ext uri="{28A0092B-C50C-407E-A947-70E740481C1C}">
                <a14:useLocalDpi xmlns:a14="http://schemas.microsoft.com/office/drawing/2010/main" val="0"/>
              </a:ext>
            </a:extLst>
          </a:blip>
          <a:srcRect b="4318"/>
          <a:stretch/>
        </p:blipFill>
        <p:spPr>
          <a:xfrm>
            <a:off x="5364088" y="1963597"/>
            <a:ext cx="2592288" cy="2480361"/>
          </a:xfrm>
          <a:prstGeom prst="rect">
            <a:avLst/>
          </a:prstGeom>
        </p:spPr>
      </p:pic>
    </p:spTree>
    <p:extLst>
      <p:ext uri="{BB962C8B-B14F-4D97-AF65-F5344CB8AC3E}">
        <p14:creationId xmlns:p14="http://schemas.microsoft.com/office/powerpoint/2010/main" val="242399232"/>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solidFill>
                  <a:srgbClr val="FF0000"/>
                </a:solidFill>
                <a:latin typeface="黑体" panose="02010609060101010101" pitchFamily="49" charset="-122"/>
                <a:ea typeface="黑体" panose="02010609060101010101" pitchFamily="49" charset="-122"/>
              </a:rPr>
              <a:t>1.</a:t>
            </a:r>
            <a:r>
              <a:rPr kumimoji="1" lang="zh-CN" altLang="en-US" dirty="0">
                <a:solidFill>
                  <a:srgbClr val="FF0000"/>
                </a:solidFill>
                <a:latin typeface="黑体" panose="02010609060101010101" pitchFamily="49" charset="-122"/>
                <a:ea typeface="黑体" panose="02010609060101010101" pitchFamily="49" charset="-122"/>
              </a:rPr>
              <a:t>分享学习过程</a:t>
            </a:r>
          </a:p>
        </p:txBody>
      </p:sp>
      <p:sp>
        <p:nvSpPr>
          <p:cNvPr id="3" name="内容占位符 2"/>
          <p:cNvSpPr>
            <a:spLocks noGrp="1"/>
          </p:cNvSpPr>
          <p:nvPr>
            <p:ph idx="1"/>
          </p:nvPr>
        </p:nvSpPr>
        <p:spPr>
          <a:xfrm>
            <a:off x="538920" y="843558"/>
            <a:ext cx="7777236" cy="2790476"/>
          </a:xfrm>
        </p:spPr>
        <p:txBody>
          <a:bodyPr/>
          <a:lstStyle/>
          <a:p>
            <a:pPr algn="just">
              <a:lnSpc>
                <a:spcPct val="115000"/>
              </a:lnSpc>
              <a:spcBef>
                <a:spcPts val="1200"/>
              </a:spcBef>
              <a:buFont typeface="Arial" panose="020B0604020202020204" pitchFamily="34" charset="0"/>
              <a:buChar char="•"/>
            </a:pPr>
            <a:r>
              <a:rPr lang="zh-CN" altLang="en-US" sz="2300" b="0" dirty="0" smtClean="0">
                <a:latin typeface="楷体" panose="02010609060101010101" pitchFamily="49" charset="-122"/>
                <a:ea typeface="楷体" panose="02010609060101010101" pitchFamily="49" charset="-122"/>
              </a:rPr>
              <a:t>项</a:t>
            </a:r>
            <a:r>
              <a:rPr lang="zh-CN" altLang="en-US" sz="2300" b="0" dirty="0">
                <a:latin typeface="楷体" panose="02010609060101010101" pitchFamily="49" charset="-122"/>
                <a:ea typeface="楷体" panose="02010609060101010101" pitchFamily="49" charset="-122"/>
              </a:rPr>
              <a:t>目学习开始阶段</a:t>
            </a:r>
            <a:r>
              <a:rPr lang="en-US" altLang="zh-CN" sz="2300" b="0" dirty="0">
                <a:latin typeface="楷体" panose="02010609060101010101" pitchFamily="49" charset="-122"/>
                <a:ea typeface="楷体" panose="02010609060101010101" pitchFamily="49" charset="-122"/>
              </a:rPr>
              <a:t>,</a:t>
            </a:r>
            <a:r>
              <a:rPr lang="zh-CN" altLang="en-US" sz="2300" b="0" dirty="0">
                <a:latin typeface="楷体" panose="02010609060101010101" pitchFamily="49" charset="-122"/>
                <a:ea typeface="楷体" panose="02010609060101010101" pitchFamily="49" charset="-122"/>
              </a:rPr>
              <a:t>学生通过微信分享查找到各种关于汉字知识的图片、音视 频等资料</a:t>
            </a:r>
            <a:r>
              <a:rPr lang="zh-CN" altLang="en-US" sz="2300" b="0" dirty="0" smtClean="0">
                <a:latin typeface="楷体" panose="02010609060101010101" pitchFamily="49" charset="-122"/>
                <a:ea typeface="楷体" panose="02010609060101010101" pitchFamily="49" charset="-122"/>
              </a:rPr>
              <a:t>。</a:t>
            </a:r>
            <a:endParaRPr lang="en-US" altLang="zh-CN" sz="2300" b="0" dirty="0">
              <a:latin typeface="楷体" panose="02010609060101010101" pitchFamily="49" charset="-122"/>
              <a:ea typeface="楷体" panose="02010609060101010101" pitchFamily="49" charset="-122"/>
            </a:endParaRPr>
          </a:p>
          <a:p>
            <a:pPr algn="just">
              <a:lnSpc>
                <a:spcPct val="115000"/>
              </a:lnSpc>
              <a:spcBef>
                <a:spcPts val="1200"/>
              </a:spcBef>
              <a:buFont typeface="Arial" panose="020B0604020202020204" pitchFamily="34" charset="0"/>
              <a:buChar char="•"/>
            </a:pPr>
            <a:r>
              <a:rPr lang="zh-CN" altLang="en-US" sz="2300" b="0" dirty="0" smtClean="0">
                <a:latin typeface="楷体" panose="02010609060101010101" pitchFamily="49" charset="-122"/>
                <a:ea typeface="楷体" panose="02010609060101010101" pitchFamily="49" charset="-122"/>
              </a:rPr>
              <a:t>班级微</a:t>
            </a:r>
            <a:r>
              <a:rPr lang="zh-CN" altLang="en-US" sz="2300" b="0" dirty="0">
                <a:latin typeface="楷体" panose="02010609060101010101" pitchFamily="49" charset="-122"/>
                <a:ea typeface="楷体" panose="02010609060101010101" pitchFamily="49" charset="-122"/>
              </a:rPr>
              <a:t>信群成了汉字知识的资源库。学生在微信中互相讨论问题，分享观点，利用微信将自己录制的汉字讲解小视频分享给同伴</a:t>
            </a:r>
            <a:r>
              <a:rPr lang="zh-CN" altLang="zh-CN" sz="2300" b="0" dirty="0">
                <a:latin typeface="楷体" panose="02010609060101010101" pitchFamily="49" charset="-122"/>
                <a:ea typeface="楷体" panose="02010609060101010101" pitchFamily="49" charset="-122"/>
              </a:rPr>
              <a:t>,</a:t>
            </a:r>
            <a:r>
              <a:rPr lang="zh-CN" altLang="en-US" sz="2300" b="0" dirty="0">
                <a:latin typeface="楷体" panose="02010609060101010101" pitchFamily="49" charset="-122"/>
                <a:ea typeface="楷体" panose="02010609060101010101" pitchFamily="49" charset="-122"/>
              </a:rPr>
              <a:t>学生可以随时随地观看班级其他成员的阶段性成果</a:t>
            </a:r>
            <a:endParaRPr kumimoji="1" lang="zh-CN" altLang="en-US" sz="2300" b="0"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8024" y="3435846"/>
            <a:ext cx="2638486" cy="1361459"/>
          </a:xfrm>
          <a:prstGeom prst="rect">
            <a:avLst/>
          </a:prstGeom>
        </p:spPr>
      </p:pic>
    </p:spTree>
    <p:extLst>
      <p:ext uri="{BB962C8B-B14F-4D97-AF65-F5344CB8AC3E}">
        <p14:creationId xmlns:p14="http://schemas.microsoft.com/office/powerpoint/2010/main" val="1275336830"/>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solidFill>
                  <a:srgbClr val="FF0000"/>
                </a:solidFill>
                <a:latin typeface="黑体" panose="02010609060101010101" pitchFamily="49" charset="-122"/>
                <a:ea typeface="黑体" panose="02010609060101010101" pitchFamily="49" charset="-122"/>
              </a:rPr>
              <a:t>2 </a:t>
            </a:r>
            <a:r>
              <a:rPr kumimoji="1" lang="zh-CN" altLang="en-US" dirty="0">
                <a:solidFill>
                  <a:srgbClr val="FF0000"/>
                </a:solidFill>
                <a:latin typeface="黑体" panose="02010609060101010101" pitchFamily="49" charset="-122"/>
                <a:ea typeface="黑体" panose="02010609060101010101" pitchFamily="49" charset="-122"/>
              </a:rPr>
              <a:t>拓展合作时空</a:t>
            </a:r>
          </a:p>
        </p:txBody>
      </p:sp>
      <p:sp>
        <p:nvSpPr>
          <p:cNvPr id="3" name="内容占位符 2"/>
          <p:cNvSpPr>
            <a:spLocks noGrp="1"/>
          </p:cNvSpPr>
          <p:nvPr>
            <p:ph idx="1"/>
          </p:nvPr>
        </p:nvSpPr>
        <p:spPr>
          <a:xfrm>
            <a:off x="322896" y="915566"/>
            <a:ext cx="8209284" cy="2232248"/>
          </a:xfrm>
        </p:spPr>
        <p:txBody>
          <a:bodyPr/>
          <a:lstStyle/>
          <a:p>
            <a:pPr algn="just">
              <a:lnSpc>
                <a:spcPct val="114000"/>
              </a:lnSpc>
              <a:spcBef>
                <a:spcPts val="1500"/>
              </a:spcBef>
              <a:buFont typeface="Arial" panose="020B0604020202020204" pitchFamily="34" charset="0"/>
              <a:buChar char="•"/>
            </a:pPr>
            <a:r>
              <a:rPr lang="zh-CN" altLang="en-US" sz="2300" b="0" dirty="0" smtClean="0">
                <a:latin typeface="楷体" panose="02010609060101010101" pitchFamily="49" charset="-122"/>
                <a:ea typeface="楷体" panose="02010609060101010101" pitchFamily="49" charset="-122"/>
              </a:rPr>
              <a:t>该</a:t>
            </a:r>
            <a:r>
              <a:rPr lang="zh-CN" altLang="en-US" sz="2300" b="0" dirty="0">
                <a:latin typeface="楷体" panose="02010609060101010101" pitchFamily="49" charset="-122"/>
                <a:ea typeface="楷体" panose="02010609060101010101" pitchFamily="49" charset="-122"/>
              </a:rPr>
              <a:t>项目学习持续了八天</a:t>
            </a:r>
            <a:r>
              <a:rPr lang="zh-CN" altLang="zh-CN" sz="2300" b="0" dirty="0">
                <a:latin typeface="楷体" panose="02010609060101010101" pitchFamily="49" charset="-122"/>
                <a:ea typeface="楷体" panose="02010609060101010101" pitchFamily="49" charset="-122"/>
              </a:rPr>
              <a:t>,</a:t>
            </a:r>
            <a:r>
              <a:rPr lang="zh-CN" altLang="en-US" sz="2300" b="0" dirty="0">
                <a:latin typeface="楷体" panose="02010609060101010101" pitchFamily="49" charset="-122"/>
                <a:ea typeface="楷体" panose="02010609060101010101" pitchFamily="49" charset="-122"/>
              </a:rPr>
              <a:t>学生通过微信召开模拟会议</a:t>
            </a:r>
            <a:r>
              <a:rPr lang="zh-CN" altLang="zh-CN" sz="2300" b="0" dirty="0">
                <a:latin typeface="楷体" panose="02010609060101010101" pitchFamily="49" charset="-122"/>
                <a:ea typeface="楷体" panose="02010609060101010101" pitchFamily="49" charset="-122"/>
              </a:rPr>
              <a:t>,</a:t>
            </a:r>
            <a:r>
              <a:rPr lang="zh-CN" altLang="en-US" sz="2300" b="0" dirty="0">
                <a:latin typeface="楷体" panose="02010609060101010101" pitchFamily="49" charset="-122"/>
                <a:ea typeface="楷体" panose="02010609060101010101" pitchFamily="49" charset="-122"/>
              </a:rPr>
              <a:t>充分利用了课余和周末时间。</a:t>
            </a:r>
            <a:r>
              <a:rPr lang="en-US" altLang="zh-CN" sz="2300" b="0" dirty="0">
                <a:latin typeface="楷体" panose="02010609060101010101" pitchFamily="49" charset="-122"/>
                <a:ea typeface="楷体" panose="02010609060101010101" pitchFamily="49" charset="-122"/>
              </a:rPr>
              <a:t> </a:t>
            </a:r>
          </a:p>
          <a:p>
            <a:pPr algn="just">
              <a:lnSpc>
                <a:spcPct val="114000"/>
              </a:lnSpc>
              <a:spcBef>
                <a:spcPts val="1500"/>
              </a:spcBef>
              <a:buFont typeface="Arial" panose="020B0604020202020204" pitchFamily="34" charset="0"/>
              <a:buChar char="•"/>
            </a:pPr>
            <a:r>
              <a:rPr lang="zh-CN" altLang="en-US" sz="2300" b="0" dirty="0">
                <a:latin typeface="楷体" panose="02010609060101010101" pitchFamily="49" charset="-122"/>
                <a:ea typeface="楷体" panose="02010609060101010101" pitchFamily="49" charset="-122"/>
              </a:rPr>
              <a:t>有一项任务需要他们到地铁、公交站等一些公共场所开展问卷调研</a:t>
            </a:r>
            <a:r>
              <a:rPr lang="zh-CN" altLang="zh-CN" sz="2300" b="0" dirty="0">
                <a:latin typeface="楷体" panose="02010609060101010101" pitchFamily="49" charset="-122"/>
                <a:ea typeface="楷体" panose="02010609060101010101" pitchFamily="49" charset="-122"/>
              </a:rPr>
              <a:t>,</a:t>
            </a:r>
            <a:r>
              <a:rPr lang="en-US" altLang="zh-CN" sz="2300" b="0" dirty="0">
                <a:latin typeface="楷体" panose="02010609060101010101" pitchFamily="49" charset="-122"/>
                <a:ea typeface="楷体" panose="02010609060101010101" pitchFamily="49" charset="-122"/>
              </a:rPr>
              <a:t> </a:t>
            </a:r>
            <a:r>
              <a:rPr lang="zh-CN" altLang="en-US" sz="2300" b="0" dirty="0">
                <a:latin typeface="楷体" panose="02010609060101010101" pitchFamily="49" charset="-122"/>
                <a:ea typeface="楷体" panose="02010609060101010101" pitchFamily="49" charset="-122"/>
              </a:rPr>
              <a:t>各小组学生通过微信会议互通信息、交流心得、调整计划。此次小组协作合作调研的效率大大提高。 </a:t>
            </a:r>
          </a:p>
          <a:p>
            <a:pPr marL="0" indent="0" algn="just">
              <a:lnSpc>
                <a:spcPct val="114000"/>
              </a:lnSpc>
              <a:spcBef>
                <a:spcPts val="1500"/>
              </a:spcBef>
              <a:buNone/>
            </a:pPr>
            <a:endParaRPr lang="zh-CN" altLang="en-US" sz="2300" dirty="0"/>
          </a:p>
          <a:p>
            <a:pPr algn="just">
              <a:lnSpc>
                <a:spcPct val="114000"/>
              </a:lnSpc>
              <a:spcBef>
                <a:spcPts val="1500"/>
              </a:spcBef>
            </a:pPr>
            <a:endParaRPr kumimoji="1" lang="zh-CN" altLang="en-US" sz="2300" dirty="0"/>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2226" y="3416536"/>
            <a:ext cx="2279549" cy="1380616"/>
          </a:xfrm>
          <a:prstGeom prst="rect">
            <a:avLst/>
          </a:prstGeom>
        </p:spPr>
      </p:pic>
    </p:spTree>
    <p:extLst>
      <p:ext uri="{BB962C8B-B14F-4D97-AF65-F5344CB8AC3E}">
        <p14:creationId xmlns:p14="http://schemas.microsoft.com/office/powerpoint/2010/main" val="3096900661"/>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solidFill>
                  <a:srgbClr val="FF0000"/>
                </a:solidFill>
                <a:latin typeface="黑体" panose="02010609060101010101" pitchFamily="49" charset="-122"/>
                <a:ea typeface="黑体" panose="02010609060101010101" pitchFamily="49" charset="-122"/>
              </a:rPr>
              <a:t>3.</a:t>
            </a:r>
            <a:r>
              <a:rPr kumimoji="1" lang="zh-CN" altLang="en-US" dirty="0">
                <a:solidFill>
                  <a:srgbClr val="FF0000"/>
                </a:solidFill>
                <a:latin typeface="黑体" panose="02010609060101010101" pitchFamily="49" charset="-122"/>
                <a:ea typeface="黑体" panose="02010609060101010101" pitchFamily="49" charset="-122"/>
              </a:rPr>
              <a:t>量化组员业绩</a:t>
            </a:r>
          </a:p>
        </p:txBody>
      </p:sp>
      <p:sp>
        <p:nvSpPr>
          <p:cNvPr id="3" name="内容占位符 2"/>
          <p:cNvSpPr>
            <a:spLocks noGrp="1"/>
          </p:cNvSpPr>
          <p:nvPr>
            <p:ph idx="1"/>
          </p:nvPr>
        </p:nvSpPr>
        <p:spPr>
          <a:xfrm>
            <a:off x="647118" y="843558"/>
            <a:ext cx="7560840" cy="3006500"/>
          </a:xfrm>
        </p:spPr>
        <p:txBody>
          <a:bodyPr/>
          <a:lstStyle/>
          <a:p>
            <a:pPr algn="just">
              <a:lnSpc>
                <a:spcPct val="118000"/>
              </a:lnSpc>
              <a:spcBef>
                <a:spcPts val="1500"/>
              </a:spcBef>
              <a:buFont typeface="Arial" panose="020B0604020202020204" pitchFamily="34" charset="0"/>
              <a:buChar char="•"/>
            </a:pPr>
            <a:r>
              <a:rPr lang="zh-CN" altLang="en-US" sz="2300" b="0" dirty="0" smtClean="0">
                <a:latin typeface="楷体" panose="02010609060101010101" pitchFamily="49" charset="-122"/>
                <a:ea typeface="楷体" panose="02010609060101010101" pitchFamily="49" charset="-122"/>
              </a:rPr>
              <a:t>语文项</a:t>
            </a:r>
            <a:r>
              <a:rPr lang="zh-CN" altLang="en-US" sz="2300" b="0" dirty="0">
                <a:latin typeface="楷体" panose="02010609060101010101" pitchFamily="49" charset="-122"/>
                <a:ea typeface="楷体" panose="02010609060101010101" pitchFamily="49" charset="-122"/>
              </a:rPr>
              <a:t>目学习</a:t>
            </a:r>
            <a:r>
              <a:rPr lang="zh-CN" altLang="en-US" sz="2300" b="0" dirty="0" smtClean="0">
                <a:latin typeface="楷体" panose="02010609060101010101" pitchFamily="49" charset="-122"/>
                <a:ea typeface="楷体" panose="02010609060101010101" pitchFamily="49" charset="-122"/>
              </a:rPr>
              <a:t>的成果包含各种多媒体文件</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通过微</a:t>
            </a:r>
            <a:r>
              <a:rPr lang="zh-CN" altLang="en-US" sz="2300" b="0" dirty="0">
                <a:latin typeface="楷体" panose="02010609060101010101" pitchFamily="49" charset="-122"/>
                <a:ea typeface="楷体" panose="02010609060101010101" pitchFamily="49" charset="-122"/>
              </a:rPr>
              <a:t>信不仅有利于项目资</a:t>
            </a:r>
            <a:r>
              <a:rPr lang="zh-CN" altLang="en-US" sz="2300" b="0" dirty="0" smtClean="0">
                <a:latin typeface="楷体" panose="02010609060101010101" pitchFamily="49" charset="-122"/>
                <a:ea typeface="楷体" panose="02010609060101010101" pitchFamily="49" charset="-122"/>
              </a:rPr>
              <a:t>料的汇总</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更有利于项</a:t>
            </a:r>
            <a:r>
              <a:rPr lang="zh-CN" altLang="en-US" sz="2300" b="0" dirty="0">
                <a:latin typeface="楷体" panose="02010609060101010101" pitchFamily="49" charset="-122"/>
                <a:ea typeface="楷体" panose="02010609060101010101" pitchFamily="49" charset="-122"/>
              </a:rPr>
              <a:t>目资料的搜集</a:t>
            </a:r>
            <a:r>
              <a:rPr lang="zh-CN" altLang="en-US" sz="2300" b="0" dirty="0" smtClean="0">
                <a:latin typeface="楷体" panose="02010609060101010101" pitchFamily="49" charset="-122"/>
                <a:ea typeface="楷体" panose="02010609060101010101" pitchFamily="49" charset="-122"/>
              </a:rPr>
              <a:t>。</a:t>
            </a:r>
            <a:endParaRPr lang="en-US" altLang="zh-CN" sz="2300" b="0" dirty="0">
              <a:latin typeface="楷体" panose="02010609060101010101" pitchFamily="49" charset="-122"/>
              <a:ea typeface="楷体" panose="02010609060101010101" pitchFamily="49" charset="-122"/>
            </a:endParaRPr>
          </a:p>
          <a:p>
            <a:pPr algn="just">
              <a:lnSpc>
                <a:spcPct val="118000"/>
              </a:lnSpc>
              <a:spcBef>
                <a:spcPts val="1500"/>
              </a:spcBef>
              <a:buFont typeface="Arial" panose="020B0604020202020204" pitchFamily="34" charset="0"/>
              <a:buChar char="•"/>
            </a:pPr>
            <a:r>
              <a:rPr lang="zh-CN" altLang="en-US" sz="2300" b="0" dirty="0" smtClean="0">
                <a:latin typeface="楷体" panose="02010609060101010101" pitchFamily="49" charset="-122"/>
                <a:ea typeface="楷体" panose="02010609060101010101" pitchFamily="49" charset="-122"/>
              </a:rPr>
              <a:t>本项</a:t>
            </a:r>
            <a:r>
              <a:rPr lang="zh-CN" altLang="en-US" sz="2300" b="0" dirty="0">
                <a:latin typeface="楷体" panose="02010609060101010101" pitchFamily="49" charset="-122"/>
                <a:ea typeface="楷体" panose="02010609060101010101" pitchFamily="49" charset="-122"/>
              </a:rPr>
              <a:t>目的微信</a:t>
            </a:r>
            <a:r>
              <a:rPr lang="zh-CN" altLang="en-US" sz="2300" b="0" dirty="0" smtClean="0">
                <a:latin typeface="楷体" panose="02010609060101010101" pitchFamily="49" charset="-122"/>
                <a:ea typeface="楷体" panose="02010609060101010101" pitchFamily="49" charset="-122"/>
              </a:rPr>
              <a:t>群聊天记录中</a:t>
            </a:r>
            <a:r>
              <a:rPr lang="zh-CN" altLang="zh-CN" sz="2300" b="0" dirty="0" smtClean="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不但可以查看项</a:t>
            </a:r>
            <a:r>
              <a:rPr lang="zh-CN" altLang="en-US" sz="2300" b="0" dirty="0">
                <a:latin typeface="楷体" panose="02010609060101010101" pitchFamily="49" charset="-122"/>
                <a:ea typeface="楷体" panose="02010609060101010101" pitchFamily="49" charset="-122"/>
              </a:rPr>
              <a:t>目学习整个过</a:t>
            </a:r>
            <a:r>
              <a:rPr lang="zh-CN" altLang="en-US" sz="2300" b="0" dirty="0" smtClean="0">
                <a:latin typeface="楷体" panose="02010609060101010101" pitchFamily="49" charset="-122"/>
                <a:ea typeface="楷体" panose="02010609060101010101" pitchFamily="49" charset="-122"/>
              </a:rPr>
              <a:t>程的一系列材料</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而且对于小组项</a:t>
            </a:r>
            <a:r>
              <a:rPr lang="zh-CN" altLang="en-US" sz="2300" b="0" dirty="0">
                <a:latin typeface="楷体" panose="02010609060101010101" pitchFamily="49" charset="-122"/>
                <a:ea typeface="楷体" panose="02010609060101010101" pitchFamily="49" charset="-122"/>
              </a:rPr>
              <a:t>目的总结反思起</a:t>
            </a:r>
            <a:r>
              <a:rPr lang="zh-CN" altLang="en-US" sz="2300" b="0" dirty="0" smtClean="0">
                <a:latin typeface="楷体" panose="02010609060101010101" pitchFamily="49" charset="-122"/>
                <a:ea typeface="楷体" panose="02010609060101010101" pitchFamily="49" charset="-122"/>
              </a:rPr>
              <a:t>着重要作用</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还可以对小组成员 </a:t>
            </a:r>
            <a:r>
              <a:rPr lang="zh-CN" altLang="en-US" sz="2300" b="0" dirty="0">
                <a:latin typeface="楷体" panose="02010609060101010101" pitchFamily="49" charset="-122"/>
                <a:ea typeface="楷体" panose="02010609060101010101" pitchFamily="49" charset="-122"/>
              </a:rPr>
              <a:t>之间</a:t>
            </a:r>
            <a:r>
              <a:rPr lang="zh-CN" altLang="en-US" sz="2300" b="0" dirty="0" smtClean="0">
                <a:latin typeface="楷体" panose="02010609060101010101" pitchFamily="49" charset="-122"/>
                <a:ea typeface="楷体" panose="02010609060101010101" pitchFamily="49" charset="-122"/>
              </a:rPr>
              <a:t>的互评提供数据支持</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以</a:t>
            </a:r>
            <a:r>
              <a:rPr lang="zh-CN" altLang="en-US" sz="2300" b="0" dirty="0">
                <a:latin typeface="楷体" panose="02010609060101010101" pitchFamily="49" charset="-122"/>
                <a:ea typeface="楷体" panose="02010609060101010101" pitchFamily="49" charset="-122"/>
              </a:rPr>
              <a:t>此来量化组员</a:t>
            </a:r>
            <a:r>
              <a:rPr lang="zh-CN" altLang="en-US" sz="2300" b="0" dirty="0" smtClean="0">
                <a:latin typeface="楷体" panose="02010609060101010101" pitchFamily="49" charset="-122"/>
                <a:ea typeface="楷体" panose="02010609060101010101" pitchFamily="49" charset="-122"/>
              </a:rPr>
              <a:t>的学习业绩</a:t>
            </a:r>
            <a:r>
              <a:rPr lang="zh-CN" altLang="en-US" sz="2300" b="0" dirty="0">
                <a:latin typeface="楷体" panose="02010609060101010101" pitchFamily="49" charset="-122"/>
                <a:ea typeface="楷体" panose="02010609060101010101" pitchFamily="49" charset="-122"/>
              </a:rPr>
              <a:t>。 </a:t>
            </a:r>
          </a:p>
          <a:p>
            <a:pPr algn="just">
              <a:lnSpc>
                <a:spcPct val="118000"/>
              </a:lnSpc>
              <a:spcBef>
                <a:spcPts val="1500"/>
              </a:spcBef>
              <a:buFont typeface="Arial" panose="020B0604020202020204" pitchFamily="34" charset="0"/>
              <a:buChar char="•"/>
            </a:pPr>
            <a:endParaRPr kumimoji="1" lang="zh-CN" altLang="en-US" sz="2300" b="0"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2160" y="3269058"/>
            <a:ext cx="2034715" cy="1588692"/>
          </a:xfrm>
          <a:prstGeom prst="rect">
            <a:avLst/>
          </a:prstGeom>
        </p:spPr>
      </p:pic>
    </p:spTree>
    <p:extLst>
      <p:ext uri="{BB962C8B-B14F-4D97-AF65-F5344CB8AC3E}">
        <p14:creationId xmlns:p14="http://schemas.microsoft.com/office/powerpoint/2010/main" val="1185672398"/>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solidFill>
                  <a:srgbClr val="FF0000"/>
                </a:solidFill>
                <a:latin typeface="黑体" panose="02010609060101010101" pitchFamily="49" charset="-122"/>
                <a:ea typeface="黑体" panose="02010609060101010101" pitchFamily="49" charset="-122"/>
              </a:rPr>
              <a:t>4.</a:t>
            </a:r>
            <a:r>
              <a:rPr kumimoji="1" lang="zh-CN" altLang="en-US" dirty="0">
                <a:solidFill>
                  <a:srgbClr val="FF0000"/>
                </a:solidFill>
                <a:latin typeface="黑体" panose="02010609060101010101" pitchFamily="49" charset="-122"/>
                <a:ea typeface="黑体" panose="02010609060101010101" pitchFamily="49" charset="-122"/>
              </a:rPr>
              <a:t>享受学习过程</a:t>
            </a:r>
          </a:p>
        </p:txBody>
      </p:sp>
      <p:sp>
        <p:nvSpPr>
          <p:cNvPr id="3" name="内容占位符 2"/>
          <p:cNvSpPr>
            <a:spLocks noGrp="1"/>
          </p:cNvSpPr>
          <p:nvPr>
            <p:ph idx="1"/>
          </p:nvPr>
        </p:nvSpPr>
        <p:spPr>
          <a:xfrm>
            <a:off x="323528" y="843558"/>
            <a:ext cx="8075612" cy="2862484"/>
          </a:xfrm>
        </p:spPr>
        <p:txBody>
          <a:bodyPr/>
          <a:lstStyle/>
          <a:p>
            <a:pPr algn="just">
              <a:lnSpc>
                <a:spcPct val="115000"/>
              </a:lnSpc>
              <a:spcBef>
                <a:spcPts val="1500"/>
              </a:spcBef>
              <a:buFont typeface="Arial" panose="020B0604020202020204" pitchFamily="34" charset="0"/>
              <a:buChar char="•"/>
            </a:pPr>
            <a:r>
              <a:rPr lang="zh-CN" altLang="en-US" sz="2300" b="0" dirty="0" smtClean="0">
                <a:latin typeface="楷体" panose="02010609060101010101" pitchFamily="49" charset="-122"/>
                <a:ea typeface="楷体" panose="02010609060101010101" pitchFamily="49" charset="-122"/>
              </a:rPr>
              <a:t>微信朋友圈日益成为分享学习过</a:t>
            </a:r>
            <a:r>
              <a:rPr lang="zh-CN" altLang="en-US" sz="2300" b="0" dirty="0">
                <a:latin typeface="楷体" panose="02010609060101010101" pitchFamily="49" charset="-122"/>
                <a:ea typeface="楷体" panose="02010609060101010101" pitchFamily="49" charset="-122"/>
              </a:rPr>
              <a:t>程和成果的重要通道。学生通过朋友圈向</a:t>
            </a:r>
            <a:r>
              <a:rPr lang="zh-CN" altLang="en-US" sz="2300" b="0" dirty="0" smtClean="0">
                <a:latin typeface="楷体" panose="02010609060101010101" pitchFamily="49" charset="-122"/>
                <a:ea typeface="楷体" panose="02010609060101010101" pitchFamily="49" charset="-122"/>
              </a:rPr>
              <a:t>自己的</a:t>
            </a:r>
            <a:r>
              <a:rPr lang="zh-CN" altLang="en-US" sz="2300" b="0" dirty="0">
                <a:latin typeface="楷体" panose="02010609060101010101" pitchFamily="49" charset="-122"/>
                <a:ea typeface="楷体" panose="02010609060101010101" pitchFamily="49" charset="-122"/>
              </a:rPr>
              <a:t>家人和同学分享学</a:t>
            </a:r>
            <a:r>
              <a:rPr lang="zh-CN" altLang="en-US" sz="2300" b="0" dirty="0" smtClean="0">
                <a:latin typeface="楷体" panose="02010609060101010101" pitchFamily="49" charset="-122"/>
                <a:ea typeface="楷体" panose="02010609060101010101" pitchFamily="49" charset="-122"/>
              </a:rPr>
              <a:t>到的汉字知识</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得到了同伴的回应</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收获</a:t>
            </a:r>
            <a:r>
              <a:rPr lang="zh-CN" altLang="en-US" sz="2300" b="0" dirty="0">
                <a:latin typeface="楷体" panose="02010609060101010101" pitchFamily="49" charset="-122"/>
                <a:ea typeface="楷体" panose="02010609060101010101" pitchFamily="49" charset="-122"/>
              </a:rPr>
              <a:t>了成就感</a:t>
            </a:r>
            <a:r>
              <a:rPr lang="zh-CN" altLang="en-US" sz="2300" b="0" dirty="0" smtClean="0">
                <a:latin typeface="楷体" panose="02010609060101010101" pitchFamily="49" charset="-122"/>
                <a:ea typeface="楷体" panose="02010609060101010101" pitchFamily="49" charset="-122"/>
              </a:rPr>
              <a:t>。</a:t>
            </a:r>
            <a:endParaRPr lang="en-US" altLang="zh-CN" sz="2300" b="0" dirty="0">
              <a:latin typeface="楷体" panose="02010609060101010101" pitchFamily="49" charset="-122"/>
              <a:ea typeface="楷体" panose="02010609060101010101" pitchFamily="49" charset="-122"/>
            </a:endParaRPr>
          </a:p>
          <a:p>
            <a:pPr algn="just">
              <a:lnSpc>
                <a:spcPct val="115000"/>
              </a:lnSpc>
              <a:spcBef>
                <a:spcPts val="1500"/>
              </a:spcBef>
              <a:buFont typeface="Arial" panose="020B0604020202020204" pitchFamily="34" charset="0"/>
              <a:buChar char="•"/>
            </a:pPr>
            <a:r>
              <a:rPr lang="zh-CN" altLang="en-US" sz="2300" b="0" dirty="0" smtClean="0">
                <a:latin typeface="楷体" panose="02010609060101010101" pitchFamily="49" charset="-122"/>
                <a:ea typeface="楷体" panose="02010609060101010101" pitchFamily="49" charset="-122"/>
              </a:rPr>
              <a:t>不少学生将项目学习中一起学习</a:t>
            </a:r>
            <a:r>
              <a:rPr lang="zh-CN" altLang="en-US" sz="2300" b="0" dirty="0">
                <a:latin typeface="楷体" panose="02010609060101010101" pitchFamily="49" charset="-122"/>
                <a:ea typeface="楷体" panose="02010609060101010101" pitchFamily="49" charset="-122"/>
              </a:rPr>
              <a:t>的</a:t>
            </a:r>
            <a:r>
              <a:rPr lang="zh-CN" altLang="en-US" sz="2300" b="0" dirty="0" smtClean="0">
                <a:latin typeface="楷体" panose="02010609060101010101" pitchFamily="49" charset="-122"/>
                <a:ea typeface="楷体" panose="02010609060101010101" pitchFamily="49" charset="-122"/>
              </a:rPr>
              <a:t>情情景、</a:t>
            </a:r>
            <a:r>
              <a:rPr lang="zh-CN" altLang="en-US" sz="2300" b="0" dirty="0">
                <a:latin typeface="楷体" panose="02010609060101010101" pitchFamily="49" charset="-122"/>
                <a:ea typeface="楷体" panose="02010609060101010101" pitchFamily="49" charset="-122"/>
              </a:rPr>
              <a:t>共同研究的收获、</a:t>
            </a:r>
            <a:r>
              <a:rPr lang="zh-CN" altLang="en-US" sz="2300" b="0" dirty="0" smtClean="0">
                <a:latin typeface="楷体" panose="02010609060101010101" pitchFamily="49" charset="-122"/>
                <a:ea typeface="楷体" panose="02010609060101010101" pitchFamily="49" charset="-122"/>
              </a:rPr>
              <a:t>访谈汉字专家的成果等内容通过朋友圈传递出去</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分</a:t>
            </a:r>
            <a:r>
              <a:rPr lang="zh-CN" altLang="en-US" sz="2300" b="0" dirty="0">
                <a:latin typeface="楷体" panose="02010609060101010101" pitchFamily="49" charset="-122"/>
                <a:ea typeface="楷体" panose="02010609060101010101" pitchFamily="49" charset="-122"/>
              </a:rPr>
              <a:t>享</a:t>
            </a:r>
            <a:r>
              <a:rPr lang="zh-CN" altLang="en-US" sz="2300" b="0" dirty="0" smtClean="0">
                <a:latin typeface="楷体" panose="02010609060101010101" pitchFamily="49" charset="-122"/>
                <a:ea typeface="楷体" panose="02010609060101010101" pitchFamily="49" charset="-122"/>
              </a:rPr>
              <a:t>幸福的体验，大大提高了项目学习。 </a:t>
            </a:r>
            <a:endParaRPr lang="zh-CN" altLang="en-US" sz="2300" b="0" dirty="0">
              <a:latin typeface="楷体" panose="02010609060101010101" pitchFamily="49" charset="-122"/>
              <a:ea typeface="楷体" panose="02010609060101010101" pitchFamily="49" charset="-122"/>
            </a:endParaRPr>
          </a:p>
          <a:p>
            <a:pPr algn="just">
              <a:lnSpc>
                <a:spcPct val="115000"/>
              </a:lnSpc>
              <a:spcBef>
                <a:spcPts val="1500"/>
              </a:spcBef>
              <a:buFont typeface="Arial" panose="020B0604020202020204" pitchFamily="34" charset="0"/>
              <a:buChar char="•"/>
            </a:pPr>
            <a:endParaRPr lang="zh-CN" altLang="en-US" sz="2300" b="0" dirty="0">
              <a:latin typeface="楷体" panose="02010609060101010101" pitchFamily="49" charset="-122"/>
              <a:ea typeface="楷体" panose="02010609060101010101" pitchFamily="49" charset="-122"/>
            </a:endParaRPr>
          </a:p>
          <a:p>
            <a:pPr algn="just">
              <a:lnSpc>
                <a:spcPct val="115000"/>
              </a:lnSpc>
              <a:spcBef>
                <a:spcPts val="1500"/>
              </a:spcBef>
              <a:buFont typeface="Arial" panose="020B0604020202020204" pitchFamily="34" charset="0"/>
              <a:buChar char="•"/>
            </a:pPr>
            <a:endParaRPr kumimoji="1" lang="zh-CN" altLang="en-US" sz="2300" b="0"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64100" flipH="1">
            <a:off x="6506869" y="3217650"/>
            <a:ext cx="1614242" cy="1694954"/>
          </a:xfrm>
          <a:prstGeom prst="rect">
            <a:avLst/>
          </a:prstGeom>
        </p:spPr>
      </p:pic>
    </p:spTree>
    <p:extLst>
      <p:ext uri="{BB962C8B-B14F-4D97-AF65-F5344CB8AC3E}">
        <p14:creationId xmlns:p14="http://schemas.microsoft.com/office/powerpoint/2010/main" val="4284689681"/>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9512" y="78475"/>
            <a:ext cx="8243888" cy="457200"/>
          </a:xfrm>
        </p:spPr>
        <p:txBody>
          <a:bodyPr/>
          <a:lstStyle/>
          <a:p>
            <a:r>
              <a:rPr kumimoji="1" lang="en-US" altLang="zh-CN" sz="3500" dirty="0" smtClean="0">
                <a:solidFill>
                  <a:schemeClr val="tx2"/>
                </a:solidFill>
                <a:latin typeface="黑体" panose="02010609060101010101" pitchFamily="49" charset="-122"/>
                <a:ea typeface="黑体" panose="02010609060101010101" pitchFamily="49" charset="-122"/>
              </a:rPr>
              <a:t>2.</a:t>
            </a:r>
            <a:r>
              <a:rPr kumimoji="1" lang="zh-CN" altLang="en-US" sz="3500" dirty="0" smtClean="0">
                <a:solidFill>
                  <a:schemeClr val="tx2"/>
                </a:solidFill>
                <a:latin typeface="黑体" panose="02010609060101010101" pitchFamily="49" charset="-122"/>
                <a:ea typeface="黑体" panose="02010609060101010101" pitchFamily="49" charset="-122"/>
              </a:rPr>
              <a:t>科学课项</a:t>
            </a:r>
            <a:r>
              <a:rPr kumimoji="1" lang="zh-CN" altLang="en-US" sz="3500" dirty="0">
                <a:solidFill>
                  <a:schemeClr val="tx2"/>
                </a:solidFill>
                <a:latin typeface="黑体" panose="02010609060101010101" pitchFamily="49" charset="-122"/>
                <a:ea typeface="黑体" panose="02010609060101010101" pitchFamily="49" charset="-122"/>
              </a:rPr>
              <a:t>目学习案例－桥梁大师</a:t>
            </a:r>
            <a:r>
              <a:rPr kumimoji="1" lang="zh-TW" altLang="en-US" sz="3500" dirty="0">
                <a:solidFill>
                  <a:schemeClr val="tx2"/>
                </a:solidFill>
                <a:latin typeface="黑体" panose="02010609060101010101" pitchFamily="49" charset="-122"/>
                <a:ea typeface="黑体" panose="02010609060101010101" pitchFamily="49" charset="-122"/>
              </a:rPr>
              <a:t>养</a:t>
            </a:r>
            <a:r>
              <a:rPr kumimoji="1" lang="zh-CN" altLang="en-US" sz="3500" dirty="0">
                <a:solidFill>
                  <a:schemeClr val="tx2"/>
                </a:solidFill>
                <a:latin typeface="黑体" panose="02010609060101010101" pitchFamily="49" charset="-122"/>
                <a:ea typeface="黑体" panose="02010609060101010101" pitchFamily="49" charset="-122"/>
              </a:rPr>
              <a:t>成记</a:t>
            </a:r>
            <a:r>
              <a:rPr kumimoji="1" lang="zh-TW" altLang="en-US" sz="3500" dirty="0">
                <a:solidFill>
                  <a:schemeClr val="tx2"/>
                </a:solidFill>
                <a:latin typeface="黑体" panose="02010609060101010101" pitchFamily="49" charset="-122"/>
                <a:ea typeface="黑体" panose="02010609060101010101" pitchFamily="49" charset="-122"/>
              </a:rPr>
              <a:t> </a:t>
            </a:r>
            <a:endParaRPr kumimoji="1" lang="zh-CN" altLang="en-US" sz="3500" dirty="0">
              <a:solidFill>
                <a:schemeClr val="tx2"/>
              </a:solidFill>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11560" y="915566"/>
            <a:ext cx="7955856" cy="2987484"/>
          </a:xfrm>
        </p:spPr>
        <p:txBody>
          <a:bodyPr/>
          <a:lstStyle/>
          <a:p>
            <a:pPr algn="just">
              <a:lnSpc>
                <a:spcPct val="115000"/>
              </a:lnSpc>
              <a:spcBef>
                <a:spcPts val="1600"/>
              </a:spcBef>
              <a:buFont typeface="Arial" panose="020B0604020202020204" pitchFamily="34" charset="0"/>
              <a:buChar char="•"/>
            </a:pPr>
            <a:r>
              <a:rPr lang="en-US" altLang="zh-CN" sz="2300" b="0" dirty="0" smtClean="0">
                <a:latin typeface="楷体" panose="02010609060101010101" pitchFamily="49" charset="-122"/>
                <a:ea typeface="楷体" panose="02010609060101010101" pitchFamily="49" charset="-122"/>
              </a:rPr>
              <a:t>《</a:t>
            </a:r>
            <a:r>
              <a:rPr lang="zh-CN" altLang="en-US" sz="2300" b="0" dirty="0">
                <a:latin typeface="楷体" panose="02010609060101010101" pitchFamily="49" charset="-122"/>
                <a:ea typeface="楷体" panose="02010609060101010101" pitchFamily="49" charset="-122"/>
              </a:rPr>
              <a:t>小学科学课程标准</a:t>
            </a:r>
            <a:r>
              <a:rPr lang="en-US"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强调</a:t>
            </a:r>
            <a:r>
              <a:rPr lang="zh-CN" altLang="zh-CN" sz="2300" b="0" dirty="0" smtClean="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科学课程的开展要以</a:t>
            </a:r>
            <a:r>
              <a:rPr lang="zh-CN" altLang="en-US" sz="2300" b="0" dirty="0">
                <a:latin typeface="楷体" panose="02010609060101010101" pitchFamily="49" charset="-122"/>
                <a:ea typeface="楷体" panose="02010609060101010101" pitchFamily="49" charset="-122"/>
              </a:rPr>
              <a:t>生活</a:t>
            </a:r>
            <a:r>
              <a:rPr lang="zh-CN" altLang="en-US" sz="2300" b="0" dirty="0" smtClean="0">
                <a:latin typeface="楷体" panose="02010609060101010101" pitchFamily="49" charset="-122"/>
                <a:ea typeface="楷体" panose="02010609060101010101" pitchFamily="49" charset="-122"/>
              </a:rPr>
              <a:t>中的科学为逻辑起点</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以科学探究为主的学习</a:t>
            </a:r>
            <a:r>
              <a:rPr lang="zh-CN" altLang="en-US" sz="2300" b="0" dirty="0">
                <a:latin typeface="楷体" panose="02010609060101010101" pitchFamily="49" charset="-122"/>
                <a:ea typeface="楷体" panose="02010609060101010101" pitchFamily="49" charset="-122"/>
              </a:rPr>
              <a:t>方式</a:t>
            </a:r>
            <a:r>
              <a:rPr lang="en-US" altLang="zh-CN" sz="2300" b="0" dirty="0">
                <a:latin typeface="楷体" panose="02010609060101010101" pitchFamily="49" charset="-122"/>
                <a:ea typeface="楷体" panose="02010609060101010101" pitchFamily="49" charset="-122"/>
              </a:rPr>
              <a:t>,</a:t>
            </a:r>
            <a:r>
              <a:rPr lang="zh-CN" altLang="en-US" sz="2300" b="0" dirty="0">
                <a:latin typeface="楷体" panose="02010609060101010101" pitchFamily="49" charset="-122"/>
                <a:ea typeface="楷体" panose="02010609060101010101" pitchFamily="49" charset="-122"/>
              </a:rPr>
              <a:t>提倡引导学生利用学校、家庭、</a:t>
            </a:r>
            <a:r>
              <a:rPr lang="zh-CN" altLang="en-US" sz="2300" b="0" dirty="0" smtClean="0">
                <a:latin typeface="楷体" panose="02010609060101010101" pitchFamily="49" charset="-122"/>
                <a:ea typeface="楷体" panose="02010609060101010101" pitchFamily="49" charset="-122"/>
              </a:rPr>
              <a:t>社会</a:t>
            </a:r>
            <a:r>
              <a:rPr lang="zh-CN" altLang="en-US"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大自然</a:t>
            </a:r>
            <a:r>
              <a:rPr lang="zh-CN" altLang="en-US" sz="2300" b="0" dirty="0">
                <a:latin typeface="楷体" panose="02010609060101010101" pitchFamily="49" charset="-122"/>
                <a:ea typeface="楷体" panose="02010609060101010101" pitchFamily="49" charset="-122"/>
              </a:rPr>
              <a:t>、网络和各种媒体中的多种资源进行科学学习</a:t>
            </a:r>
            <a:r>
              <a:rPr lang="zh-CN" altLang="en-US" sz="2300" b="0" dirty="0" smtClean="0">
                <a:latin typeface="楷体" panose="02010609060101010101" pitchFamily="49" charset="-122"/>
                <a:ea typeface="楷体" panose="02010609060101010101" pitchFamily="49" charset="-122"/>
              </a:rPr>
              <a:t>、加强</a:t>
            </a:r>
            <a:r>
              <a:rPr lang="zh-CN" altLang="en-US" sz="2300" b="0" dirty="0">
                <a:latin typeface="楷体" panose="02010609060101010101" pitchFamily="49" charset="-122"/>
                <a:ea typeface="楷体" panose="02010609060101010101" pitchFamily="49" charset="-122"/>
              </a:rPr>
              <a:t>学科整合</a:t>
            </a:r>
            <a:r>
              <a:rPr lang="zh-CN" altLang="en-US" sz="2300" b="0" dirty="0" smtClean="0">
                <a:latin typeface="楷体" panose="02010609060101010101" pitchFamily="49" charset="-122"/>
                <a:ea typeface="楷体" panose="02010609060101010101" pitchFamily="49" charset="-122"/>
              </a:rPr>
              <a:t>。</a:t>
            </a:r>
            <a:endParaRPr lang="en-US" altLang="zh-CN" sz="2300" b="0" dirty="0" smtClean="0">
              <a:latin typeface="楷体" panose="02010609060101010101" pitchFamily="49" charset="-122"/>
              <a:ea typeface="楷体" panose="02010609060101010101" pitchFamily="49" charset="-122"/>
            </a:endParaRPr>
          </a:p>
          <a:p>
            <a:pPr algn="just">
              <a:lnSpc>
                <a:spcPct val="115000"/>
              </a:lnSpc>
              <a:spcBef>
                <a:spcPts val="1600"/>
              </a:spcBef>
              <a:buFont typeface="Arial" panose="020B0604020202020204" pitchFamily="34" charset="0"/>
              <a:buChar char="•"/>
            </a:pPr>
            <a:r>
              <a:rPr lang="zh-CN" altLang="en-US" sz="2300" b="0" dirty="0" smtClean="0">
                <a:latin typeface="楷体" panose="02010609060101010101" pitchFamily="49" charset="-122"/>
                <a:ea typeface="楷体" panose="02010609060101010101" pitchFamily="49" charset="-122"/>
              </a:rPr>
              <a:t>这与项</a:t>
            </a:r>
            <a:r>
              <a:rPr lang="zh-CN" altLang="en-US" sz="2300" b="0" dirty="0">
                <a:latin typeface="楷体" panose="02010609060101010101" pitchFamily="49" charset="-122"/>
                <a:ea typeface="楷体" panose="02010609060101010101" pitchFamily="49" charset="-122"/>
              </a:rPr>
              <a:t>目学习以解决真实问题为</a:t>
            </a:r>
            <a:r>
              <a:rPr lang="zh-CN" altLang="en-US" sz="2300" b="0" dirty="0" smtClean="0">
                <a:latin typeface="楷体" panose="02010609060101010101" pitchFamily="49" charset="-122"/>
                <a:ea typeface="楷体" panose="02010609060101010101" pitchFamily="49" charset="-122"/>
              </a:rPr>
              <a:t>中心</a:t>
            </a:r>
            <a:r>
              <a:rPr lang="zh-CN" altLang="en-US" sz="2300" b="0" dirty="0">
                <a:latin typeface="楷体" panose="02010609060101010101" pitchFamily="49" charset="-122"/>
                <a:ea typeface="楷体" panose="02010609060101010101" pitchFamily="49" charset="-122"/>
              </a:rPr>
              <a:t>、以学习者为中心、整合各种资源、</a:t>
            </a:r>
            <a:r>
              <a:rPr lang="zh-CN" altLang="en-US" sz="2300" b="0" dirty="0" smtClean="0">
                <a:latin typeface="楷体" panose="02010609060101010101" pitchFamily="49" charset="-122"/>
                <a:ea typeface="楷体" panose="02010609060101010101" pitchFamily="49" charset="-122"/>
              </a:rPr>
              <a:t>强调跨学科学习</a:t>
            </a:r>
            <a:r>
              <a:rPr lang="zh-CN" altLang="en-US" sz="2300" b="0" dirty="0">
                <a:latin typeface="楷体" panose="02010609060101010101" pitchFamily="49" charset="-122"/>
                <a:ea typeface="楷体" panose="02010609060101010101" pitchFamily="49" charset="-122"/>
              </a:rPr>
              <a:t>的特点高度</a:t>
            </a:r>
            <a:r>
              <a:rPr lang="zh-CN" altLang="en-US" sz="2300" b="0" dirty="0" smtClean="0">
                <a:latin typeface="楷体" panose="02010609060101010101" pitchFamily="49" charset="-122"/>
                <a:ea typeface="楷体" panose="02010609060101010101" pitchFamily="49" charset="-122"/>
              </a:rPr>
              <a:t>吻合。</a:t>
            </a:r>
            <a:endParaRPr lang="zh-CN" altLang="en-US" sz="2300" b="0" dirty="0">
              <a:latin typeface="楷体" panose="02010609060101010101" pitchFamily="49" charset="-122"/>
              <a:ea typeface="楷体" panose="02010609060101010101" pitchFamily="49" charset="-122"/>
            </a:endParaRPr>
          </a:p>
          <a:p>
            <a:pPr algn="just">
              <a:lnSpc>
                <a:spcPct val="115000"/>
              </a:lnSpc>
              <a:spcBef>
                <a:spcPts val="1600"/>
              </a:spcBef>
              <a:buFont typeface="Arial" panose="020B0604020202020204" pitchFamily="34" charset="0"/>
              <a:buChar char="•"/>
            </a:pPr>
            <a:endParaRPr lang="zh-CN" altLang="en-US" sz="2300" b="0" dirty="0">
              <a:latin typeface="楷体" panose="02010609060101010101" pitchFamily="49" charset="-122"/>
              <a:ea typeface="楷体" panose="02010609060101010101" pitchFamily="49" charset="-122"/>
            </a:endParaRPr>
          </a:p>
          <a:p>
            <a:pPr algn="just">
              <a:lnSpc>
                <a:spcPct val="115000"/>
              </a:lnSpc>
              <a:spcBef>
                <a:spcPts val="1600"/>
              </a:spcBef>
              <a:buFont typeface="Arial" panose="020B0604020202020204" pitchFamily="34" charset="0"/>
              <a:buChar char="•"/>
            </a:pPr>
            <a:endParaRPr lang="zh-CN" altLang="en-US" sz="2300" b="0" dirty="0">
              <a:latin typeface="楷体" panose="02010609060101010101" pitchFamily="49" charset="-122"/>
              <a:ea typeface="楷体" panose="02010609060101010101" pitchFamily="49" charset="-122"/>
            </a:endParaRPr>
          </a:p>
          <a:p>
            <a:pPr algn="just">
              <a:lnSpc>
                <a:spcPct val="115000"/>
              </a:lnSpc>
              <a:spcBef>
                <a:spcPts val="1600"/>
              </a:spcBef>
              <a:buFont typeface="Arial" panose="020B0604020202020204" pitchFamily="34" charset="0"/>
              <a:buChar char="•"/>
            </a:pPr>
            <a:endParaRPr kumimoji="1" lang="zh-CN" altLang="en-US" sz="2300" b="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624126698"/>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9512" y="78475"/>
            <a:ext cx="8243888" cy="457200"/>
          </a:xfrm>
        </p:spPr>
        <p:txBody>
          <a:bodyPr/>
          <a:lstStyle/>
          <a:p>
            <a:r>
              <a:rPr kumimoji="1" lang="zh-CN" altLang="en-US" sz="3500" dirty="0">
                <a:solidFill>
                  <a:schemeClr val="tx2"/>
                </a:solidFill>
                <a:latin typeface="黑体" panose="02010609060101010101" pitchFamily="49" charset="-122"/>
                <a:ea typeface="黑体" panose="02010609060101010101" pitchFamily="49" charset="-122"/>
              </a:rPr>
              <a:t>科学课项目学习案例－桥梁大师</a:t>
            </a:r>
            <a:r>
              <a:rPr kumimoji="1" lang="zh-TW" altLang="en-US" sz="3500" dirty="0">
                <a:solidFill>
                  <a:schemeClr val="tx2"/>
                </a:solidFill>
                <a:latin typeface="黑体" panose="02010609060101010101" pitchFamily="49" charset="-122"/>
                <a:ea typeface="黑体" panose="02010609060101010101" pitchFamily="49" charset="-122"/>
              </a:rPr>
              <a:t>养</a:t>
            </a:r>
            <a:r>
              <a:rPr kumimoji="1" lang="zh-CN" altLang="en-US" sz="3500" dirty="0">
                <a:solidFill>
                  <a:schemeClr val="tx2"/>
                </a:solidFill>
                <a:latin typeface="黑体" panose="02010609060101010101" pitchFamily="49" charset="-122"/>
                <a:ea typeface="黑体" panose="02010609060101010101" pitchFamily="49" charset="-122"/>
              </a:rPr>
              <a:t>成记</a:t>
            </a:r>
            <a:r>
              <a:rPr kumimoji="1" lang="zh-TW" altLang="en-US" sz="3500" dirty="0">
                <a:solidFill>
                  <a:schemeClr val="tx2"/>
                </a:solidFill>
                <a:latin typeface="黑体" panose="02010609060101010101" pitchFamily="49" charset="-122"/>
                <a:ea typeface="黑体" panose="02010609060101010101" pitchFamily="49" charset="-122"/>
              </a:rPr>
              <a:t> </a:t>
            </a:r>
            <a:endParaRPr kumimoji="1" lang="zh-CN" altLang="en-US" sz="3500" dirty="0">
              <a:solidFill>
                <a:schemeClr val="tx2"/>
              </a:solidFill>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347788" y="915566"/>
            <a:ext cx="8184652" cy="2267404"/>
          </a:xfrm>
        </p:spPr>
        <p:txBody>
          <a:bodyPr/>
          <a:lstStyle/>
          <a:p>
            <a:pPr algn="just">
              <a:lnSpc>
                <a:spcPct val="115000"/>
              </a:lnSpc>
              <a:spcBef>
                <a:spcPts val="1600"/>
              </a:spcBef>
              <a:buFont typeface="Wingdings" panose="05000000000000000000" pitchFamily="2" charset="2"/>
              <a:buChar char="Ø"/>
            </a:pPr>
            <a:r>
              <a:rPr lang="zh-CN" altLang="en-US" b="0" dirty="0" smtClean="0">
                <a:latin typeface="楷体" panose="02010609060101010101" pitchFamily="49" charset="-122"/>
                <a:ea typeface="楷体" panose="02010609060101010101" pitchFamily="49" charset="-122"/>
              </a:rPr>
              <a:t>本</a:t>
            </a:r>
            <a:r>
              <a:rPr lang="zh-CN" altLang="en-US" b="0" dirty="0">
                <a:latin typeface="楷体" panose="02010609060101010101" pitchFamily="49" charset="-122"/>
                <a:ea typeface="楷体" panose="02010609060101010101" pitchFamily="49" charset="-122"/>
              </a:rPr>
              <a:t>案例是根据教育科学出版社六年级上册第二单元“形状与结构”中的教学实践内容，开展对“桥梁大师养成记 ”项目学习案例（北京市西城区 育翔小学 武欣欣</a:t>
            </a:r>
            <a:r>
              <a:rPr lang="en-US" altLang="zh-CN" b="0" dirty="0">
                <a:latin typeface="楷体" panose="02010609060101010101" pitchFamily="49" charset="-122"/>
                <a:ea typeface="楷体" panose="02010609060101010101" pitchFamily="49" charset="-122"/>
              </a:rPr>
              <a:t> </a:t>
            </a:r>
            <a:r>
              <a:rPr lang="zh-CN" altLang="en-US" b="0" dirty="0">
                <a:latin typeface="楷体" panose="02010609060101010101" pitchFamily="49" charset="-122"/>
                <a:ea typeface="楷体" panose="02010609060101010101" pitchFamily="49" charset="-122"/>
              </a:rPr>
              <a:t>董燕</a:t>
            </a:r>
            <a:r>
              <a:rPr lang="zh-CN" altLang="en-US" b="0" dirty="0" smtClean="0">
                <a:latin typeface="楷体" panose="02010609060101010101" pitchFamily="49" charset="-122"/>
                <a:ea typeface="楷体" panose="02010609060101010101" pitchFamily="49" charset="-122"/>
              </a:rPr>
              <a:t>）。</a:t>
            </a:r>
            <a:endParaRPr lang="en-US" altLang="zh-CN" b="0" dirty="0" smtClean="0">
              <a:latin typeface="楷体" panose="02010609060101010101" pitchFamily="49" charset="-122"/>
              <a:ea typeface="楷体" panose="02010609060101010101" pitchFamily="49" charset="-122"/>
            </a:endParaRPr>
          </a:p>
          <a:p>
            <a:pPr algn="just">
              <a:lnSpc>
                <a:spcPct val="115000"/>
              </a:lnSpc>
              <a:spcBef>
                <a:spcPts val="1600"/>
              </a:spcBef>
              <a:buFont typeface="Arial" panose="020B0604020202020204" pitchFamily="34" charset="0"/>
              <a:buChar char="•"/>
            </a:pPr>
            <a:r>
              <a:rPr lang="zh-CN" altLang="en-US" b="0" dirty="0" smtClean="0">
                <a:latin typeface="楷体" panose="02010609060101010101" pitchFamily="49" charset="-122"/>
                <a:ea typeface="楷体" panose="02010609060101010101" pitchFamily="49" charset="-122"/>
              </a:rPr>
              <a:t>本项目学习过程分为六个步骤。</a:t>
            </a:r>
            <a:endParaRPr lang="en-US" altLang="zh-CN" b="0" dirty="0">
              <a:latin typeface="楷体" panose="02010609060101010101" pitchFamily="49" charset="-122"/>
              <a:ea typeface="楷体" panose="02010609060101010101" pitchFamily="49" charset="-122"/>
            </a:endParaRPr>
          </a:p>
          <a:p>
            <a:pPr algn="just">
              <a:lnSpc>
                <a:spcPct val="115000"/>
              </a:lnSpc>
              <a:spcBef>
                <a:spcPts val="1600"/>
              </a:spcBef>
              <a:buFont typeface="Wingdings" panose="05000000000000000000" pitchFamily="2" charset="2"/>
              <a:buChar char="Ø"/>
            </a:pPr>
            <a:endParaRPr lang="zh-CN" altLang="en-US" b="0" dirty="0">
              <a:latin typeface="楷体" panose="02010609060101010101" pitchFamily="49" charset="-122"/>
              <a:ea typeface="楷体" panose="02010609060101010101" pitchFamily="49" charset="-122"/>
            </a:endParaRPr>
          </a:p>
          <a:p>
            <a:pPr algn="just">
              <a:lnSpc>
                <a:spcPct val="115000"/>
              </a:lnSpc>
              <a:spcBef>
                <a:spcPts val="1600"/>
              </a:spcBef>
              <a:buFont typeface="Wingdings" panose="05000000000000000000" pitchFamily="2" charset="2"/>
              <a:buChar char="Ø"/>
            </a:pPr>
            <a:endParaRPr lang="zh-CN" altLang="en-US" b="0" dirty="0">
              <a:latin typeface="楷体" panose="02010609060101010101" pitchFamily="49" charset="-122"/>
              <a:ea typeface="楷体" panose="02010609060101010101" pitchFamily="49" charset="-122"/>
            </a:endParaRPr>
          </a:p>
          <a:p>
            <a:pPr algn="just">
              <a:lnSpc>
                <a:spcPct val="115000"/>
              </a:lnSpc>
              <a:spcBef>
                <a:spcPts val="1600"/>
              </a:spcBef>
              <a:buFont typeface="Wingdings" panose="05000000000000000000" pitchFamily="2" charset="2"/>
              <a:buChar char="Ø"/>
            </a:pPr>
            <a:endParaRPr lang="zh-CN" altLang="en-US" b="0" dirty="0">
              <a:latin typeface="楷体" panose="02010609060101010101" pitchFamily="49" charset="-122"/>
              <a:ea typeface="楷体" panose="02010609060101010101" pitchFamily="49" charset="-122"/>
            </a:endParaRPr>
          </a:p>
          <a:p>
            <a:pPr algn="just">
              <a:lnSpc>
                <a:spcPct val="115000"/>
              </a:lnSpc>
              <a:spcBef>
                <a:spcPts val="1600"/>
              </a:spcBef>
              <a:buFont typeface="Wingdings" panose="05000000000000000000" pitchFamily="2" charset="2"/>
              <a:buChar char="Ø"/>
            </a:pPr>
            <a:endParaRPr lang="zh-CN" altLang="en-US" b="0" dirty="0">
              <a:latin typeface="楷体" panose="02010609060101010101" pitchFamily="49" charset="-122"/>
              <a:ea typeface="楷体" panose="02010609060101010101" pitchFamily="49" charset="-122"/>
            </a:endParaRPr>
          </a:p>
          <a:p>
            <a:pPr algn="just">
              <a:lnSpc>
                <a:spcPct val="115000"/>
              </a:lnSpc>
              <a:spcBef>
                <a:spcPts val="1600"/>
              </a:spcBef>
              <a:buFont typeface="Wingdings" panose="05000000000000000000" pitchFamily="2" charset="2"/>
              <a:buChar char="Ø"/>
            </a:pPr>
            <a:endParaRPr kumimoji="1" lang="zh-CN" altLang="en-US" b="0"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2427734"/>
            <a:ext cx="2664296" cy="2385433"/>
          </a:xfrm>
          <a:prstGeom prst="rect">
            <a:avLst/>
          </a:prstGeom>
        </p:spPr>
      </p:pic>
    </p:spTree>
    <p:extLst>
      <p:ext uri="{BB962C8B-B14F-4D97-AF65-F5344CB8AC3E}">
        <p14:creationId xmlns:p14="http://schemas.microsoft.com/office/powerpoint/2010/main" val="560221762"/>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solidFill>
                  <a:srgbClr val="FF0000"/>
                </a:solidFill>
                <a:latin typeface="黑体" panose="02010609060101010101" pitchFamily="49" charset="-122"/>
                <a:ea typeface="黑体" panose="02010609060101010101" pitchFamily="49" charset="-122"/>
              </a:rPr>
              <a:t>1.</a:t>
            </a:r>
            <a:r>
              <a:rPr kumimoji="1" lang="zh-CN" altLang="en-US" dirty="0">
                <a:solidFill>
                  <a:srgbClr val="FF0000"/>
                </a:solidFill>
                <a:latin typeface="黑体" panose="02010609060101010101" pitchFamily="49" charset="-122"/>
                <a:ea typeface="黑体" panose="02010609060101010101" pitchFamily="49" charset="-122"/>
              </a:rPr>
              <a:t>选择项目</a:t>
            </a:r>
            <a:r>
              <a:rPr kumimoji="1" lang="en-US" altLang="zh-CN" dirty="0">
                <a:solidFill>
                  <a:srgbClr val="FF0000"/>
                </a:solidFill>
                <a:latin typeface="黑体" panose="02010609060101010101" pitchFamily="49" charset="-122"/>
                <a:ea typeface="黑体" panose="02010609060101010101" pitchFamily="49" charset="-122"/>
              </a:rPr>
              <a:t>,</a:t>
            </a:r>
            <a:r>
              <a:rPr kumimoji="1" lang="zh-CN" altLang="en-US" dirty="0">
                <a:solidFill>
                  <a:srgbClr val="FF0000"/>
                </a:solidFill>
                <a:latin typeface="黑体" panose="02010609060101010101" pitchFamily="49" charset="-122"/>
                <a:ea typeface="黑体" panose="02010609060101010101" pitchFamily="49" charset="-122"/>
              </a:rPr>
              <a:t>设计驱动问题和导入情境 </a:t>
            </a:r>
          </a:p>
        </p:txBody>
      </p:sp>
      <p:sp>
        <p:nvSpPr>
          <p:cNvPr id="3" name="内容占位符 2"/>
          <p:cNvSpPr>
            <a:spLocks noGrp="1"/>
          </p:cNvSpPr>
          <p:nvPr>
            <p:ph idx="1"/>
          </p:nvPr>
        </p:nvSpPr>
        <p:spPr>
          <a:xfrm>
            <a:off x="395536" y="987574"/>
            <a:ext cx="8075612" cy="2286420"/>
          </a:xfrm>
        </p:spPr>
        <p:txBody>
          <a:bodyPr/>
          <a:lstStyle/>
          <a:p>
            <a:pPr algn="just">
              <a:lnSpc>
                <a:spcPct val="120000"/>
              </a:lnSpc>
              <a:spcBef>
                <a:spcPts val="1800"/>
              </a:spcBef>
              <a:buFont typeface="Wingdings" panose="05000000000000000000" pitchFamily="2" charset="2"/>
              <a:buChar char="Ø"/>
            </a:pPr>
            <a:r>
              <a:rPr lang="zh-CN" altLang="en-US" b="0" dirty="0" smtClean="0">
                <a:latin typeface="楷体" panose="02010609060101010101" pitchFamily="49" charset="-122"/>
                <a:ea typeface="楷体" panose="02010609060101010101" pitchFamily="49" charset="-122"/>
              </a:rPr>
              <a:t>教师采用视频和图</a:t>
            </a:r>
            <a:r>
              <a:rPr lang="zh-CN" altLang="en-US" b="0" dirty="0">
                <a:latin typeface="楷体" panose="02010609060101010101" pitchFamily="49" charset="-122"/>
                <a:ea typeface="楷体" panose="02010609060101010101" pitchFamily="49" charset="-122"/>
              </a:rPr>
              <a:t>片的形式呈现桥梁事故发生时的情景</a:t>
            </a:r>
            <a:r>
              <a:rPr lang="zh-CN" altLang="zh-CN" b="0" dirty="0">
                <a:latin typeface="楷体" panose="02010609060101010101" pitchFamily="49" charset="-122"/>
                <a:ea typeface="楷体" panose="02010609060101010101" pitchFamily="49" charset="-122"/>
              </a:rPr>
              <a:t>,</a:t>
            </a:r>
            <a:r>
              <a:rPr lang="zh-CN" altLang="en-US" b="0" dirty="0">
                <a:latin typeface="楷体" panose="02010609060101010101" pitchFamily="49" charset="-122"/>
                <a:ea typeface="楷体" panose="02010609060101010101" pitchFamily="49" charset="-122"/>
              </a:rPr>
              <a:t>给学生营造巨大的视觉冲击和深刻的情感体验</a:t>
            </a:r>
            <a:r>
              <a:rPr lang="zh-CN" altLang="zh-CN" b="0" dirty="0">
                <a:latin typeface="楷体" panose="02010609060101010101" pitchFamily="49" charset="-122"/>
                <a:ea typeface="楷体" panose="02010609060101010101" pitchFamily="49" charset="-122"/>
              </a:rPr>
              <a:t>,</a:t>
            </a:r>
            <a:r>
              <a:rPr lang="zh-CN" altLang="en-US" b="0" dirty="0">
                <a:latin typeface="楷体" panose="02010609060101010101" pitchFamily="49" charset="-122"/>
                <a:ea typeface="楷体" panose="02010609060101010101" pitchFamily="49" charset="-122"/>
              </a:rPr>
              <a:t>让学生从内心深处产生设计桥梁时要增加其承</a:t>
            </a:r>
            <a:r>
              <a:rPr lang="zh-CN" altLang="en-US" b="0" dirty="0" smtClean="0">
                <a:latin typeface="楷体" panose="02010609060101010101" pitchFamily="49" charset="-122"/>
                <a:ea typeface="楷体" panose="02010609060101010101" pitchFamily="49" charset="-122"/>
              </a:rPr>
              <a:t>重能力的想法</a:t>
            </a:r>
            <a:endParaRPr lang="en-US" altLang="zh-CN" b="0" dirty="0" smtClean="0">
              <a:latin typeface="楷体" panose="02010609060101010101" pitchFamily="49" charset="-122"/>
              <a:ea typeface="楷体" panose="02010609060101010101" pitchFamily="49" charset="-122"/>
            </a:endParaRPr>
          </a:p>
          <a:p>
            <a:pPr algn="just">
              <a:lnSpc>
                <a:spcPct val="120000"/>
              </a:lnSpc>
              <a:spcBef>
                <a:spcPts val="1800"/>
              </a:spcBef>
              <a:buFont typeface="Wingdings" panose="05000000000000000000" pitchFamily="2" charset="2"/>
              <a:buChar char="Ø"/>
            </a:pPr>
            <a:r>
              <a:rPr lang="zh-CN" altLang="en-US" b="0" dirty="0" smtClean="0">
                <a:latin typeface="楷体" panose="02010609060101010101" pitchFamily="49" charset="-122"/>
                <a:ea typeface="楷体" panose="02010609060101010101" pitchFamily="49" charset="-122"/>
              </a:rPr>
              <a:t>根据情景，引导学生提出问题</a:t>
            </a:r>
            <a:r>
              <a:rPr lang="zh-CN" altLang="en-US" b="0" dirty="0">
                <a:latin typeface="楷体" panose="02010609060101010101" pitchFamily="49" charset="-122"/>
                <a:ea typeface="楷体" panose="02010609060101010101" pitchFamily="49" charset="-122"/>
              </a:rPr>
              <a:t>。 </a:t>
            </a:r>
          </a:p>
          <a:p>
            <a:pPr algn="just">
              <a:lnSpc>
                <a:spcPct val="120000"/>
              </a:lnSpc>
              <a:spcBef>
                <a:spcPts val="1800"/>
              </a:spcBef>
              <a:buFont typeface="Wingdings" panose="05000000000000000000" pitchFamily="2" charset="2"/>
              <a:buChar char="Ø"/>
            </a:pPr>
            <a:endParaRPr kumimoji="1" lang="zh-CN" altLang="en-US" b="0"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096" y="2617947"/>
            <a:ext cx="2638812" cy="2199010"/>
          </a:xfrm>
          <a:prstGeom prst="rect">
            <a:avLst/>
          </a:prstGeom>
        </p:spPr>
      </p:pic>
    </p:spTree>
    <p:extLst>
      <p:ext uri="{BB962C8B-B14F-4D97-AF65-F5344CB8AC3E}">
        <p14:creationId xmlns:p14="http://schemas.microsoft.com/office/powerpoint/2010/main" val="4129502006"/>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solidFill>
                  <a:srgbClr val="FF0000"/>
                </a:solidFill>
                <a:latin typeface="黑体" panose="02010609060101010101" pitchFamily="49" charset="-122"/>
                <a:ea typeface="黑体" panose="02010609060101010101" pitchFamily="49" charset="-122"/>
              </a:rPr>
              <a:t>2. </a:t>
            </a:r>
            <a:r>
              <a:rPr kumimoji="1" lang="zh-CN" altLang="en-US" dirty="0">
                <a:solidFill>
                  <a:srgbClr val="FF0000"/>
                </a:solidFill>
                <a:latin typeface="黑体" panose="02010609060101010101" pitchFamily="49" charset="-122"/>
                <a:ea typeface="黑体" panose="02010609060101010101" pitchFamily="49" charset="-122"/>
              </a:rPr>
              <a:t>分组</a:t>
            </a:r>
            <a:r>
              <a:rPr kumimoji="1" lang="zh-CN" altLang="zh-CN" dirty="0">
                <a:solidFill>
                  <a:srgbClr val="FF0000"/>
                </a:solidFill>
                <a:latin typeface="黑体" panose="02010609060101010101" pitchFamily="49" charset="-122"/>
                <a:ea typeface="黑体" panose="02010609060101010101" pitchFamily="49" charset="-122"/>
              </a:rPr>
              <a:t>,</a:t>
            </a:r>
            <a:r>
              <a:rPr kumimoji="1" lang="zh-CN" altLang="en-US" dirty="0">
                <a:solidFill>
                  <a:srgbClr val="FF0000"/>
                </a:solidFill>
                <a:latin typeface="黑体" panose="02010609060101010101" pitchFamily="49" charset="-122"/>
                <a:ea typeface="黑体" panose="02010609060101010101" pitchFamily="49" charset="-122"/>
              </a:rPr>
              <a:t>制订计划和小组分工 </a:t>
            </a:r>
          </a:p>
        </p:txBody>
      </p:sp>
      <p:sp>
        <p:nvSpPr>
          <p:cNvPr id="3" name="内容占位符 2"/>
          <p:cNvSpPr>
            <a:spLocks noGrp="1"/>
          </p:cNvSpPr>
          <p:nvPr>
            <p:ph idx="1"/>
          </p:nvPr>
        </p:nvSpPr>
        <p:spPr>
          <a:xfrm>
            <a:off x="395536" y="861394"/>
            <a:ext cx="8075612" cy="2574452"/>
          </a:xfrm>
        </p:spPr>
        <p:txBody>
          <a:bodyPr/>
          <a:lstStyle/>
          <a:p>
            <a:pPr algn="just">
              <a:lnSpc>
                <a:spcPct val="120000"/>
              </a:lnSpc>
              <a:spcBef>
                <a:spcPts val="1800"/>
              </a:spcBef>
              <a:buFont typeface="Wingdings" panose="05000000000000000000" pitchFamily="2" charset="2"/>
              <a:buChar char="Ø"/>
            </a:pPr>
            <a:r>
              <a:rPr lang="zh-CN" altLang="en-US" b="0" dirty="0" smtClean="0">
                <a:latin typeface="楷体" panose="02010609060101010101" pitchFamily="49" charset="-122"/>
                <a:ea typeface="楷体" panose="02010609060101010101" pitchFamily="49" charset="-122"/>
              </a:rPr>
              <a:t>团队利用思维导图记录小组计划和人员分工</a:t>
            </a:r>
            <a:r>
              <a:rPr lang="zh-CN" altLang="zh-CN" b="0" dirty="0">
                <a:latin typeface="楷体" panose="02010609060101010101" pitchFamily="49" charset="-122"/>
                <a:ea typeface="楷体" panose="02010609060101010101" pitchFamily="49" charset="-122"/>
              </a:rPr>
              <a:t>,</a:t>
            </a:r>
            <a:r>
              <a:rPr lang="zh-CN" altLang="en-US" b="0" dirty="0" smtClean="0">
                <a:latin typeface="楷体" panose="02010609060101010101" pitchFamily="49" charset="-122"/>
                <a:ea typeface="楷体" panose="02010609060101010101" pitchFamily="49" charset="-122"/>
              </a:rPr>
              <a:t>利用印象笔记进行随时随地的信息记录和梳理</a:t>
            </a:r>
            <a:r>
              <a:rPr lang="zh-CN" altLang="zh-CN" b="0" dirty="0">
                <a:latin typeface="楷体" panose="02010609060101010101" pitchFamily="49" charset="-122"/>
                <a:ea typeface="楷体" panose="02010609060101010101" pitchFamily="49" charset="-122"/>
              </a:rPr>
              <a:t>,</a:t>
            </a:r>
            <a:r>
              <a:rPr lang="zh-CN" altLang="en-US" b="0" dirty="0" smtClean="0">
                <a:latin typeface="楷体" panose="02010609060101010101" pitchFamily="49" charset="-122"/>
                <a:ea typeface="楷体" panose="02010609060101010101" pitchFamily="49" charset="-122"/>
              </a:rPr>
              <a:t>利用微</a:t>
            </a:r>
            <a:r>
              <a:rPr lang="zh-CN" altLang="en-US" b="0" dirty="0">
                <a:latin typeface="楷体" panose="02010609060101010101" pitchFamily="49" charset="-122"/>
                <a:ea typeface="楷体" panose="02010609060101010101" pitchFamily="49" charset="-122"/>
              </a:rPr>
              <a:t>信、邮件、论坛来进行实时</a:t>
            </a:r>
            <a:r>
              <a:rPr lang="zh-CN" altLang="en-US" b="0" dirty="0" smtClean="0">
                <a:latin typeface="楷体" panose="02010609060101010101" pitchFamily="49" charset="-122"/>
                <a:ea typeface="楷体" panose="02010609060101010101" pitchFamily="49" charset="-122"/>
              </a:rPr>
              <a:t>的交流。</a:t>
            </a:r>
            <a:endParaRPr lang="en-US" altLang="zh-CN" b="0" dirty="0">
              <a:latin typeface="楷体" panose="02010609060101010101" pitchFamily="49" charset="-122"/>
              <a:ea typeface="楷体" panose="02010609060101010101" pitchFamily="49" charset="-122"/>
            </a:endParaRPr>
          </a:p>
          <a:p>
            <a:pPr algn="just">
              <a:lnSpc>
                <a:spcPct val="120000"/>
              </a:lnSpc>
              <a:spcBef>
                <a:spcPts val="1800"/>
              </a:spcBef>
              <a:buFont typeface="Wingdings" panose="05000000000000000000" pitchFamily="2" charset="2"/>
              <a:buChar char="Ø"/>
            </a:pPr>
            <a:r>
              <a:rPr lang="zh-CN" altLang="en-US" b="0" dirty="0" smtClean="0">
                <a:latin typeface="楷体" panose="02010609060101010101" pitchFamily="49" charset="-122"/>
                <a:ea typeface="楷体" panose="02010609060101010101" pitchFamily="49" charset="-122"/>
              </a:rPr>
              <a:t>利用科研在线团队合作文档库平台分享团队的文档来了解团队计划</a:t>
            </a:r>
            <a:r>
              <a:rPr lang="zh-CN" altLang="en-US" b="0" dirty="0">
                <a:latin typeface="楷体" panose="02010609060101010101" pitchFamily="49" charset="-122"/>
                <a:ea typeface="楷体" panose="02010609060101010101" pitchFamily="49" charset="-122"/>
              </a:rPr>
              <a:t>的最新动态</a:t>
            </a:r>
            <a:r>
              <a:rPr lang="zh-CN" altLang="en-US" b="0" dirty="0" smtClean="0">
                <a:latin typeface="楷体" panose="02010609060101010101" pitchFamily="49" charset="-122"/>
                <a:ea typeface="楷体" panose="02010609060101010101" pitchFamily="49" charset="-122"/>
              </a:rPr>
              <a:t>。</a:t>
            </a:r>
            <a:endParaRPr lang="en-US" altLang="zh-CN" b="0" dirty="0" smtClean="0">
              <a:latin typeface="楷体" panose="02010609060101010101" pitchFamily="49" charset="-122"/>
              <a:ea typeface="楷体" panose="02010609060101010101" pitchFamily="49" charset="-122"/>
            </a:endParaRPr>
          </a:p>
          <a:p>
            <a:pPr algn="just">
              <a:lnSpc>
                <a:spcPct val="120000"/>
              </a:lnSpc>
              <a:spcBef>
                <a:spcPts val="1800"/>
              </a:spcBef>
              <a:buFont typeface="Wingdings" panose="05000000000000000000" pitchFamily="2" charset="2"/>
              <a:buChar char="Ø"/>
            </a:pPr>
            <a:endParaRPr lang="en-US" altLang="zh-CN" b="0" dirty="0">
              <a:latin typeface="楷体" panose="02010609060101010101" pitchFamily="49" charset="-122"/>
              <a:ea typeface="楷体" panose="02010609060101010101" pitchFamily="49" charset="-122"/>
            </a:endParaRPr>
          </a:p>
          <a:p>
            <a:pPr algn="just">
              <a:lnSpc>
                <a:spcPct val="120000"/>
              </a:lnSpc>
              <a:spcBef>
                <a:spcPts val="1800"/>
              </a:spcBef>
              <a:buFont typeface="Wingdings" panose="05000000000000000000" pitchFamily="2" charset="2"/>
              <a:buChar char="Ø"/>
            </a:pPr>
            <a:endParaRPr kumimoji="1" lang="zh-CN" altLang="en-US" b="0"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107560">
            <a:off x="5309760" y="2640522"/>
            <a:ext cx="2433308" cy="2433308"/>
          </a:xfrm>
          <a:prstGeom prst="rect">
            <a:avLst/>
          </a:prstGeom>
        </p:spPr>
      </p:pic>
    </p:spTree>
    <p:extLst>
      <p:ext uri="{BB962C8B-B14F-4D97-AF65-F5344CB8AC3E}">
        <p14:creationId xmlns:p14="http://schemas.microsoft.com/office/powerpoint/2010/main" val="232763621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27584" y="87475"/>
            <a:ext cx="7351632" cy="434833"/>
          </a:xfrm>
        </p:spPr>
        <p:txBody>
          <a:bodyPr/>
          <a:lstStyle/>
          <a:p>
            <a:r>
              <a:rPr kumimoji="1" lang="zh-CN" altLang="en-US" sz="3600" dirty="0">
                <a:latin typeface="黑体" panose="02010609060101010101" pitchFamily="49" charset="-122"/>
                <a:ea typeface="黑体" panose="02010609060101010101" pitchFamily="49" charset="-122"/>
              </a:rPr>
              <a:t>面向</a:t>
            </a:r>
            <a:r>
              <a:rPr kumimoji="1" lang="en-US" altLang="zh-CN" sz="3600" dirty="0">
                <a:latin typeface="黑体" panose="02010609060101010101" pitchFamily="49" charset="-122"/>
                <a:ea typeface="黑体" panose="02010609060101010101" pitchFamily="49" charset="-122"/>
              </a:rPr>
              <a:t>21</a:t>
            </a:r>
            <a:r>
              <a:rPr kumimoji="1" lang="zh-CN" altLang="en-US" sz="3600" dirty="0">
                <a:latin typeface="黑体" panose="02010609060101010101" pitchFamily="49" charset="-122"/>
                <a:ea typeface="黑体" panose="02010609060101010101" pitchFamily="49" charset="-122"/>
              </a:rPr>
              <a:t>世纪的学习者具备的能力</a:t>
            </a:r>
          </a:p>
        </p:txBody>
      </p:sp>
      <p:sp>
        <p:nvSpPr>
          <p:cNvPr id="3" name="内容占位符 2"/>
          <p:cNvSpPr>
            <a:spLocks noGrp="1"/>
          </p:cNvSpPr>
          <p:nvPr>
            <p:ph idx="1"/>
          </p:nvPr>
        </p:nvSpPr>
        <p:spPr>
          <a:xfrm>
            <a:off x="611560" y="851674"/>
            <a:ext cx="8064896" cy="3676710"/>
          </a:xfrm>
        </p:spPr>
        <p:txBody>
          <a:bodyPr>
            <a:normAutofit fontScale="92500" lnSpcReduction="10000"/>
          </a:bodyPr>
          <a:lstStyle/>
          <a:p>
            <a:pPr marL="0" indent="0" algn="just">
              <a:lnSpc>
                <a:spcPct val="140000"/>
              </a:lnSpc>
              <a:buNone/>
            </a:pPr>
            <a:r>
              <a:rPr lang="zh-CN" altLang="en-US" b="0" dirty="0">
                <a:latin typeface="楷体" panose="02010609060101010101" pitchFamily="49" charset="-122"/>
                <a:ea typeface="楷体" panose="02010609060101010101" pitchFamily="49" charset="-122"/>
              </a:rPr>
              <a:t>美国</a:t>
            </a:r>
            <a:r>
              <a:rPr lang="en-US" altLang="zh-CN" b="0" dirty="0">
                <a:latin typeface="楷体" panose="02010609060101010101" pitchFamily="49" charset="-122"/>
                <a:ea typeface="楷体" panose="02010609060101010101" pitchFamily="49" charset="-122"/>
              </a:rPr>
              <a:t>21</a:t>
            </a:r>
            <a:r>
              <a:rPr lang="zh-CN" altLang="en-US" b="0" dirty="0">
                <a:latin typeface="楷体" panose="02010609060101010101" pitchFamily="49" charset="-122"/>
                <a:ea typeface="楷体" panose="02010609060101010101" pitchFamily="49" charset="-122"/>
              </a:rPr>
              <a:t>世纪学习合作组织认为，学生要进入</a:t>
            </a:r>
            <a:r>
              <a:rPr lang="en-US" altLang="zh-CN" b="0" dirty="0">
                <a:latin typeface="楷体" panose="02010609060101010101" pitchFamily="49" charset="-122"/>
                <a:ea typeface="楷体" panose="02010609060101010101" pitchFamily="49" charset="-122"/>
              </a:rPr>
              <a:t>21</a:t>
            </a:r>
            <a:r>
              <a:rPr lang="zh-CN" altLang="en-US" b="0" dirty="0">
                <a:latin typeface="楷体" panose="02010609060101010101" pitchFamily="49" charset="-122"/>
                <a:ea typeface="楷体" panose="02010609060101010101" pitchFamily="49" charset="-122"/>
              </a:rPr>
              <a:t>世纪的劳动力市场，必须掌握最必要、最关键的能力</a:t>
            </a:r>
            <a:r>
              <a:rPr lang="zh-CN" altLang="en-US" b="0" dirty="0" smtClean="0">
                <a:latin typeface="楷体" panose="02010609060101010101" pitchFamily="49" charset="-122"/>
                <a:ea typeface="楷体" panose="02010609060101010101" pitchFamily="49" charset="-122"/>
              </a:rPr>
              <a:t>。</a:t>
            </a:r>
            <a:endParaRPr lang="en-US" altLang="zh-CN" b="0" dirty="0" smtClean="0">
              <a:latin typeface="楷体" panose="02010609060101010101" pitchFamily="49" charset="-122"/>
              <a:ea typeface="楷体" panose="02010609060101010101" pitchFamily="49" charset="-122"/>
            </a:endParaRPr>
          </a:p>
          <a:p>
            <a:pPr algn="just">
              <a:lnSpc>
                <a:spcPct val="140000"/>
              </a:lnSpc>
            </a:pPr>
            <a:r>
              <a:rPr lang="zh-CN" altLang="en-US" b="0" dirty="0" smtClean="0">
                <a:latin typeface="楷体" panose="02010609060101010101" pitchFamily="49" charset="-122"/>
                <a:ea typeface="楷体" panose="02010609060101010101" pitchFamily="49" charset="-122"/>
              </a:rPr>
              <a:t>强调培养学生学习与创</a:t>
            </a:r>
            <a:r>
              <a:rPr lang="zh-CN" altLang="en-US" b="0" dirty="0">
                <a:latin typeface="楷体" panose="02010609060101010101" pitchFamily="49" charset="-122"/>
                <a:ea typeface="楷体" panose="02010609060101010101" pitchFamily="49" charset="-122"/>
              </a:rPr>
              <a:t>新技能即</a:t>
            </a:r>
            <a:r>
              <a:rPr lang="en-US" altLang="zh-CN" b="0" dirty="0" smtClean="0">
                <a:latin typeface="楷体" panose="02010609060101010101" pitchFamily="49" charset="-122"/>
                <a:ea typeface="楷体" panose="02010609060101010101" pitchFamily="49" charset="-122"/>
              </a:rPr>
              <a:t>4C</a:t>
            </a:r>
            <a:r>
              <a:rPr lang="zh-CN" altLang="en-US" b="0" dirty="0" smtClean="0">
                <a:latin typeface="楷体" panose="02010609060101010101" pitchFamily="49" charset="-122"/>
                <a:ea typeface="楷体" panose="02010609060101010101" pitchFamily="49" charset="-122"/>
              </a:rPr>
              <a:t>能力：</a:t>
            </a:r>
            <a:endParaRPr lang="en-US" altLang="zh-CN" b="0" dirty="0" smtClean="0">
              <a:latin typeface="楷体" panose="02010609060101010101" pitchFamily="49" charset="-122"/>
              <a:ea typeface="楷体" panose="02010609060101010101" pitchFamily="49" charset="-122"/>
            </a:endParaRPr>
          </a:p>
          <a:p>
            <a:pPr algn="just">
              <a:lnSpc>
                <a:spcPct val="140000"/>
              </a:lnSpc>
              <a:buFont typeface="Wingdings" charset="2"/>
              <a:buChar char="Ø"/>
            </a:pPr>
            <a:r>
              <a:rPr lang="zh-CN" altLang="en-US" dirty="0" smtClean="0">
                <a:latin typeface="楷体" panose="02010609060101010101" pitchFamily="49" charset="-122"/>
                <a:ea typeface="楷体" panose="02010609060101010101" pitchFamily="49" charset="-122"/>
              </a:rPr>
              <a:t>批判性思维和问题解决能力、</a:t>
            </a:r>
            <a:endParaRPr lang="en-US" altLang="zh-CN" dirty="0" smtClean="0">
              <a:latin typeface="楷体" panose="02010609060101010101" pitchFamily="49" charset="-122"/>
              <a:ea typeface="楷体" panose="02010609060101010101" pitchFamily="49" charset="-122"/>
            </a:endParaRPr>
          </a:p>
          <a:p>
            <a:pPr algn="just">
              <a:lnSpc>
                <a:spcPct val="140000"/>
              </a:lnSpc>
              <a:buFont typeface="Wingdings" charset="2"/>
              <a:buChar char="Ø"/>
            </a:pPr>
            <a:r>
              <a:rPr lang="zh-CN" altLang="en-US" dirty="0" smtClean="0">
                <a:latin typeface="楷体" panose="02010609060101010101" pitchFamily="49" charset="-122"/>
                <a:ea typeface="楷体" panose="02010609060101010101" pitchFamily="49" charset="-122"/>
              </a:rPr>
              <a:t>沟通能力</a:t>
            </a:r>
            <a:endParaRPr lang="en-US" altLang="zh-CN" dirty="0" smtClean="0">
              <a:latin typeface="楷体" panose="02010609060101010101" pitchFamily="49" charset="-122"/>
              <a:ea typeface="楷体" panose="02010609060101010101" pitchFamily="49" charset="-122"/>
            </a:endParaRPr>
          </a:p>
          <a:p>
            <a:pPr algn="just">
              <a:lnSpc>
                <a:spcPct val="140000"/>
              </a:lnSpc>
              <a:buFont typeface="Wingdings" charset="2"/>
              <a:buChar char="Ø"/>
            </a:pPr>
            <a:r>
              <a:rPr lang="zh-CN" altLang="en-US" dirty="0" smtClean="0">
                <a:latin typeface="楷体" panose="02010609060101010101" pitchFamily="49" charset="-122"/>
                <a:ea typeface="楷体" panose="02010609060101010101" pitchFamily="49" charset="-122"/>
              </a:rPr>
              <a:t>协作能力、</a:t>
            </a:r>
            <a:endParaRPr lang="en-US" altLang="zh-CN" dirty="0" smtClean="0">
              <a:latin typeface="楷体" panose="02010609060101010101" pitchFamily="49" charset="-122"/>
              <a:ea typeface="楷体" panose="02010609060101010101" pitchFamily="49" charset="-122"/>
            </a:endParaRPr>
          </a:p>
          <a:p>
            <a:pPr algn="just">
              <a:lnSpc>
                <a:spcPct val="140000"/>
              </a:lnSpc>
              <a:buFont typeface="Wingdings" charset="2"/>
              <a:buChar char="Ø"/>
            </a:pPr>
            <a:r>
              <a:rPr lang="zh-CN" altLang="en-US" dirty="0" smtClean="0">
                <a:latin typeface="楷体" panose="02010609060101010101" pitchFamily="49" charset="-122"/>
                <a:ea typeface="楷体" panose="02010609060101010101" pitchFamily="49" charset="-122"/>
              </a:rPr>
              <a:t>创造力和创新能力（</a:t>
            </a:r>
            <a:r>
              <a:rPr lang="en-US" altLang="zh-CN" dirty="0" smtClean="0">
                <a:latin typeface="楷体" panose="02010609060101010101" pitchFamily="49" charset="-122"/>
                <a:ea typeface="楷体" panose="02010609060101010101" pitchFamily="49" charset="-122"/>
              </a:rPr>
              <a:t>P21</a:t>
            </a:r>
            <a:r>
              <a:rPr lang="zh-CN" altLang="en-US" dirty="0" smtClean="0">
                <a:latin typeface="楷体" panose="02010609060101010101" pitchFamily="49" charset="-122"/>
                <a:ea typeface="楷体" panose="02010609060101010101" pitchFamily="49" charset="-122"/>
              </a:rPr>
              <a:t>，</a:t>
            </a:r>
            <a:r>
              <a:rPr lang="en-US" altLang="zh-CN" dirty="0" smtClean="0">
                <a:latin typeface="楷体" panose="02010609060101010101" pitchFamily="49" charset="-122"/>
                <a:ea typeface="楷体" panose="02010609060101010101" pitchFamily="49" charset="-122"/>
              </a:rPr>
              <a:t>2009</a:t>
            </a:r>
            <a:r>
              <a:rPr lang="zh-CN" altLang="en-US" dirty="0" smtClean="0">
                <a:latin typeface="楷体" panose="02010609060101010101" pitchFamily="49" charset="-122"/>
                <a:ea typeface="楷体" panose="02010609060101010101" pitchFamily="49" charset="-122"/>
              </a:rPr>
              <a:t>）</a:t>
            </a:r>
            <a:endParaRPr lang="en-US" altLang="zh-CN" dirty="0" smtClean="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228184" y="1779662"/>
            <a:ext cx="1861983" cy="3018989"/>
          </a:xfrm>
          <a:prstGeom prst="rect">
            <a:avLst/>
          </a:prstGeom>
        </p:spPr>
      </p:pic>
    </p:spTree>
    <p:extLst>
      <p:ext uri="{BB962C8B-B14F-4D97-AF65-F5344CB8AC3E}">
        <p14:creationId xmlns:p14="http://schemas.microsoft.com/office/powerpoint/2010/main" val="3884724327"/>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solidFill>
                  <a:srgbClr val="FF0000"/>
                </a:solidFill>
                <a:latin typeface="黑体" panose="02010609060101010101" pitchFamily="49" charset="-122"/>
                <a:ea typeface="黑体" panose="02010609060101010101" pitchFamily="49" charset="-122"/>
              </a:rPr>
              <a:t>3. </a:t>
            </a:r>
            <a:r>
              <a:rPr kumimoji="1" lang="zh-CN" altLang="en-US" dirty="0">
                <a:solidFill>
                  <a:srgbClr val="FF0000"/>
                </a:solidFill>
                <a:latin typeface="黑体" panose="02010609060101010101" pitchFamily="49" charset="-122"/>
                <a:ea typeface="黑体" panose="02010609060101010101" pitchFamily="49" charset="-122"/>
              </a:rPr>
              <a:t>活动探究 </a:t>
            </a:r>
          </a:p>
        </p:txBody>
      </p:sp>
      <p:sp>
        <p:nvSpPr>
          <p:cNvPr id="3" name="内容占位符 2"/>
          <p:cNvSpPr>
            <a:spLocks noGrp="1"/>
          </p:cNvSpPr>
          <p:nvPr>
            <p:ph idx="1"/>
          </p:nvPr>
        </p:nvSpPr>
        <p:spPr>
          <a:xfrm>
            <a:off x="311623" y="987574"/>
            <a:ext cx="8231829" cy="3078507"/>
          </a:xfrm>
        </p:spPr>
        <p:txBody>
          <a:bodyPr/>
          <a:lstStyle/>
          <a:p>
            <a:pPr algn="just">
              <a:lnSpc>
                <a:spcPct val="118000"/>
              </a:lnSpc>
              <a:spcBef>
                <a:spcPts val="1200"/>
              </a:spcBef>
              <a:buFont typeface="Wingdings" panose="05000000000000000000" pitchFamily="2" charset="2"/>
              <a:buChar char="Ø"/>
            </a:pPr>
            <a:r>
              <a:rPr lang="zh-CN" altLang="en-US" sz="2300" b="0" dirty="0" smtClean="0">
                <a:latin typeface="楷体" panose="02010609060101010101" pitchFamily="49" charset="-122"/>
                <a:ea typeface="楷体" panose="02010609060101010101" pitchFamily="49" charset="-122"/>
              </a:rPr>
              <a:t>利用网络资源搜索桥</a:t>
            </a:r>
            <a:r>
              <a:rPr lang="zh-CN" altLang="en-US" sz="2300" b="0" dirty="0">
                <a:latin typeface="楷体" panose="02010609060101010101" pitchFamily="49" charset="-122"/>
                <a:ea typeface="楷体" panose="02010609060101010101" pitchFamily="49" charset="-122"/>
              </a:rPr>
              <a:t>梁的资料</a:t>
            </a:r>
            <a:r>
              <a:rPr lang="zh-CN" altLang="zh-CN" sz="2300" b="0" dirty="0">
                <a:latin typeface="楷体" panose="02010609060101010101" pitchFamily="49" charset="-122"/>
                <a:ea typeface="楷体" panose="02010609060101010101" pitchFamily="49" charset="-122"/>
              </a:rPr>
              <a:t>,</a:t>
            </a:r>
            <a:r>
              <a:rPr lang="zh-CN" altLang="en-US" sz="2300" b="0" dirty="0">
                <a:latin typeface="楷体" panose="02010609060101010101" pitchFamily="49" charset="-122"/>
                <a:ea typeface="楷体" panose="02010609060101010101" pitchFamily="49" charset="-122"/>
              </a:rPr>
              <a:t>了解了赵州桥、 南京长江大桥及旧金山金门大桥等桥</a:t>
            </a:r>
            <a:r>
              <a:rPr lang="zh-CN" altLang="en-US" sz="2300" b="0" dirty="0" smtClean="0">
                <a:latin typeface="楷体" panose="02010609060101010101" pitchFamily="49" charset="-122"/>
                <a:ea typeface="楷体" panose="02010609060101010101" pitchFamily="49" charset="-122"/>
              </a:rPr>
              <a:t>梁的结构设计原理及其优势。</a:t>
            </a:r>
            <a:endParaRPr lang="en-US" altLang="zh-CN" sz="2300" b="0" dirty="0" smtClean="0">
              <a:latin typeface="楷体" panose="02010609060101010101" pitchFamily="49" charset="-122"/>
              <a:ea typeface="楷体" panose="02010609060101010101" pitchFamily="49" charset="-122"/>
            </a:endParaRPr>
          </a:p>
          <a:p>
            <a:pPr algn="just">
              <a:lnSpc>
                <a:spcPct val="118000"/>
              </a:lnSpc>
              <a:spcBef>
                <a:spcPts val="1200"/>
              </a:spcBef>
              <a:buFont typeface="Wingdings" panose="05000000000000000000" pitchFamily="2" charset="2"/>
              <a:buChar char="Ø"/>
            </a:pPr>
            <a:r>
              <a:rPr lang="zh-CN" altLang="en-US" sz="2300" b="0" dirty="0" smtClean="0">
                <a:latin typeface="楷体" panose="02010609060101010101" pitchFamily="49" charset="-122"/>
                <a:ea typeface="楷体" panose="02010609060101010101" pitchFamily="49" charset="-122"/>
              </a:rPr>
              <a:t>利用思维导图梳理知识点并做好记录。</a:t>
            </a:r>
            <a:endParaRPr lang="en-US" altLang="zh-CN" sz="2300" b="0" dirty="0">
              <a:latin typeface="楷体" panose="02010609060101010101" pitchFamily="49" charset="-122"/>
              <a:ea typeface="楷体" panose="02010609060101010101" pitchFamily="49" charset="-122"/>
            </a:endParaRPr>
          </a:p>
          <a:p>
            <a:pPr algn="just">
              <a:lnSpc>
                <a:spcPct val="118000"/>
              </a:lnSpc>
              <a:spcBef>
                <a:spcPts val="1200"/>
              </a:spcBef>
              <a:buFont typeface="Wingdings" panose="05000000000000000000" pitchFamily="2" charset="2"/>
              <a:buChar char="Ø"/>
            </a:pPr>
            <a:r>
              <a:rPr lang="zh-CN" altLang="en-US" sz="2300" b="0" dirty="0" smtClean="0">
                <a:latin typeface="楷体" panose="02010609060101010101" pitchFamily="49" charset="-122"/>
                <a:ea typeface="楷体" panose="02010609060101010101" pitchFamily="49" charset="-122"/>
              </a:rPr>
              <a:t>教师还分享了一个桥</a:t>
            </a:r>
            <a:r>
              <a:rPr lang="zh-CN" altLang="en-US" sz="2300" b="0" dirty="0">
                <a:latin typeface="楷体" panose="02010609060101010101" pitchFamily="49" charset="-122"/>
                <a:ea typeface="楷体" panose="02010609060101010101" pitchFamily="49" charset="-122"/>
              </a:rPr>
              <a:t>梁搭建的游戏</a:t>
            </a:r>
            <a:r>
              <a:rPr lang="zh-CN" altLang="zh-CN" sz="2300" b="0" dirty="0">
                <a:latin typeface="楷体" panose="02010609060101010101" pitchFamily="49" charset="-122"/>
                <a:ea typeface="楷体" panose="02010609060101010101" pitchFamily="49" charset="-122"/>
              </a:rPr>
              <a:t>，</a:t>
            </a:r>
            <a:r>
              <a:rPr lang="zh-CN" altLang="en-US" sz="2300" b="0" dirty="0">
                <a:latin typeface="楷体" panose="02010609060101010101" pitchFamily="49" charset="-122"/>
                <a:ea typeface="楷体" panose="02010609060101010101" pitchFamily="49" charset="-122"/>
              </a:rPr>
              <a:t>利用基于游戏的学习方式让学生亲身体会桥梁的搭建以及搭建过程中注意的结构、 用料等事项。 </a:t>
            </a:r>
          </a:p>
          <a:p>
            <a:pPr algn="just">
              <a:lnSpc>
                <a:spcPct val="118000"/>
              </a:lnSpc>
              <a:spcBef>
                <a:spcPts val="1200"/>
              </a:spcBef>
              <a:buFont typeface="Wingdings" panose="05000000000000000000" pitchFamily="2" charset="2"/>
              <a:buChar char="Ø"/>
            </a:pPr>
            <a:endParaRPr kumimoji="1" lang="zh-CN" altLang="en-US" sz="2300" b="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203293069"/>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solidFill>
                  <a:srgbClr val="FF0000"/>
                </a:solidFill>
                <a:latin typeface="黑体" panose="02010609060101010101" pitchFamily="49" charset="-122"/>
                <a:ea typeface="黑体" panose="02010609060101010101" pitchFamily="49" charset="-122"/>
              </a:rPr>
              <a:t>4. </a:t>
            </a:r>
            <a:r>
              <a:rPr kumimoji="1" lang="zh-CN" altLang="en-US" dirty="0">
                <a:solidFill>
                  <a:srgbClr val="FF0000"/>
                </a:solidFill>
                <a:latin typeface="黑体" panose="02010609060101010101" pitchFamily="49" charset="-122"/>
                <a:ea typeface="黑体" panose="02010609060101010101" pitchFamily="49" charset="-122"/>
              </a:rPr>
              <a:t>制作作品和成果展示 </a:t>
            </a:r>
          </a:p>
        </p:txBody>
      </p:sp>
      <p:sp>
        <p:nvSpPr>
          <p:cNvPr id="3" name="内容占位符 2"/>
          <p:cNvSpPr>
            <a:spLocks noGrp="1"/>
          </p:cNvSpPr>
          <p:nvPr>
            <p:ph idx="1"/>
          </p:nvPr>
        </p:nvSpPr>
        <p:spPr>
          <a:xfrm>
            <a:off x="718940" y="1215519"/>
            <a:ext cx="7417196" cy="990276"/>
          </a:xfrm>
        </p:spPr>
        <p:txBody>
          <a:bodyPr/>
          <a:lstStyle/>
          <a:p>
            <a:pPr algn="just">
              <a:lnSpc>
                <a:spcPct val="120000"/>
              </a:lnSpc>
              <a:buFont typeface="Wingdings" charset="2"/>
              <a:buChar char="u"/>
            </a:pPr>
            <a:r>
              <a:rPr lang="zh-CN" altLang="en-US" b="0" dirty="0" smtClean="0">
                <a:latin typeface="楷体" panose="02010609060101010101" pitchFamily="49" charset="-122"/>
                <a:ea typeface="楷体" panose="02010609060101010101" pitchFamily="49" charset="-122"/>
              </a:rPr>
              <a:t>学生最终的作品是制作简易桥梁</a:t>
            </a:r>
            <a:r>
              <a:rPr lang="zh-CN" altLang="zh-CN" b="0" dirty="0">
                <a:latin typeface="楷体" panose="02010609060101010101" pitchFamily="49" charset="-122"/>
                <a:ea typeface="楷体" panose="02010609060101010101" pitchFamily="49" charset="-122"/>
              </a:rPr>
              <a:t>，</a:t>
            </a:r>
            <a:r>
              <a:rPr lang="zh-CN" altLang="en-US" b="0" dirty="0" smtClean="0">
                <a:latin typeface="楷体" panose="02010609060101010101" pitchFamily="49" charset="-122"/>
                <a:ea typeface="楷体" panose="02010609060101010101" pitchFamily="49" charset="-122"/>
              </a:rPr>
              <a:t>并通过</a:t>
            </a:r>
            <a:r>
              <a:rPr lang="en-US" altLang="zh-CN" b="0" dirty="0" smtClean="0">
                <a:latin typeface="楷体" panose="02010609060101010101" pitchFamily="49" charset="-122"/>
                <a:ea typeface="楷体" panose="02010609060101010101" pitchFamily="49" charset="-122"/>
              </a:rPr>
              <a:t>PPT </a:t>
            </a:r>
            <a:r>
              <a:rPr lang="zh-CN" altLang="en-US" b="0" dirty="0">
                <a:latin typeface="楷体" panose="02010609060101010101" pitchFamily="49" charset="-122"/>
                <a:ea typeface="楷体" panose="02010609060101010101" pitchFamily="49" charset="-122"/>
              </a:rPr>
              <a:t>来给其他同学和家长介绍桥梁的</a:t>
            </a:r>
            <a:r>
              <a:rPr lang="zh-CN" altLang="en-US" b="0" dirty="0" smtClean="0">
                <a:latin typeface="楷体" panose="02010609060101010101" pitchFamily="49" charset="-122"/>
                <a:ea typeface="楷体" panose="02010609060101010101" pitchFamily="49" charset="-122"/>
              </a:rPr>
              <a:t>材料</a:t>
            </a:r>
            <a:r>
              <a:rPr lang="zh-CN" altLang="en-US" b="0" dirty="0">
                <a:latin typeface="楷体" panose="02010609060101010101" pitchFamily="49" charset="-122"/>
                <a:ea typeface="楷体" panose="02010609060101010101" pitchFamily="49" charset="-122"/>
              </a:rPr>
              <a:t>、结构及其优势。 </a:t>
            </a:r>
          </a:p>
          <a:p>
            <a:pPr algn="just">
              <a:lnSpc>
                <a:spcPct val="120000"/>
              </a:lnSpc>
            </a:pPr>
            <a:endParaRPr kumimoji="1" lang="zh-CN" altLang="en-US" b="0"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9099" y="2296418"/>
            <a:ext cx="2685802" cy="2847082"/>
          </a:xfrm>
          <a:prstGeom prst="rect">
            <a:avLst/>
          </a:prstGeom>
        </p:spPr>
      </p:pic>
    </p:spTree>
    <p:extLst>
      <p:ext uri="{BB962C8B-B14F-4D97-AF65-F5344CB8AC3E}">
        <p14:creationId xmlns:p14="http://schemas.microsoft.com/office/powerpoint/2010/main" val="3948742714"/>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solidFill>
                  <a:srgbClr val="FF0000"/>
                </a:solidFill>
                <a:latin typeface="黑体" panose="02010609060101010101" pitchFamily="49" charset="-122"/>
                <a:ea typeface="黑体" panose="02010609060101010101" pitchFamily="49" charset="-122"/>
              </a:rPr>
              <a:t>5.</a:t>
            </a:r>
            <a:r>
              <a:rPr kumimoji="1" lang="zh-CN" altLang="en-US" dirty="0">
                <a:solidFill>
                  <a:srgbClr val="FF0000"/>
                </a:solidFill>
                <a:latin typeface="黑体" panose="02010609060101010101" pitchFamily="49" charset="-122"/>
                <a:ea typeface="黑体" panose="02010609060101010101" pitchFamily="49" charset="-122"/>
              </a:rPr>
              <a:t>活动评价</a:t>
            </a:r>
          </a:p>
        </p:txBody>
      </p:sp>
      <p:sp>
        <p:nvSpPr>
          <p:cNvPr id="3" name="内容占位符 2"/>
          <p:cNvSpPr>
            <a:spLocks noGrp="1"/>
          </p:cNvSpPr>
          <p:nvPr>
            <p:ph idx="1"/>
          </p:nvPr>
        </p:nvSpPr>
        <p:spPr>
          <a:xfrm>
            <a:off x="323528" y="1275606"/>
            <a:ext cx="8118772" cy="2952328"/>
          </a:xfrm>
        </p:spPr>
        <p:txBody>
          <a:bodyPr/>
          <a:lstStyle/>
          <a:p>
            <a:pPr algn="just">
              <a:lnSpc>
                <a:spcPct val="120000"/>
              </a:lnSpc>
              <a:spcBef>
                <a:spcPts val="1800"/>
              </a:spcBef>
              <a:buFont typeface="Wingdings" charset="2"/>
              <a:buChar char="u"/>
            </a:pPr>
            <a:r>
              <a:rPr lang="zh-CN" altLang="en-US" sz="2300" b="0" dirty="0" smtClean="0">
                <a:latin typeface="楷体" panose="02010609060101010101" pitchFamily="49" charset="-122"/>
                <a:ea typeface="楷体" panose="02010609060101010101" pitchFamily="49" charset="-122"/>
              </a:rPr>
              <a:t>该项目学习中采用概念图作为评价工具</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既能让教师监督学生的进度</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又能帮助教师</a:t>
            </a:r>
            <a:r>
              <a:rPr lang="zh-CN" altLang="en-US" sz="2300" b="0" dirty="0">
                <a:latin typeface="楷体" panose="02010609060101010101" pitchFamily="49" charset="-122"/>
                <a:ea typeface="楷体" panose="02010609060101010101" pitchFamily="49" charset="-122"/>
              </a:rPr>
              <a:t>了解</a:t>
            </a:r>
            <a:r>
              <a:rPr lang="zh-CN" altLang="en-US" sz="2300" b="0" dirty="0" smtClean="0">
                <a:latin typeface="楷体" panose="02010609060101010101" pitchFamily="49" charset="-122"/>
                <a:ea typeface="楷体" panose="02010609060101010101" pitchFamily="49" charset="-122"/>
              </a:rPr>
              <a:t>学生的思维过程</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从而 </a:t>
            </a:r>
            <a:r>
              <a:rPr lang="zh-CN" altLang="en-US" sz="2300" b="0" dirty="0">
                <a:latin typeface="楷体" panose="02010609060101010101" pitchFamily="49" charset="-122"/>
                <a:ea typeface="楷体" panose="02010609060101010101" pitchFamily="49" charset="-122"/>
              </a:rPr>
              <a:t>对学生的知识理解进行有效评价</a:t>
            </a:r>
            <a:r>
              <a:rPr lang="zh-CN" altLang="en-US" sz="2300" b="0" dirty="0" smtClean="0">
                <a:latin typeface="楷体" panose="02010609060101010101" pitchFamily="49" charset="-122"/>
                <a:ea typeface="楷体" panose="02010609060101010101" pitchFamily="49" charset="-122"/>
              </a:rPr>
              <a:t>。</a:t>
            </a:r>
            <a:endParaRPr lang="en-US" altLang="zh-CN" sz="2300" b="0" dirty="0">
              <a:latin typeface="楷体" panose="02010609060101010101" pitchFamily="49" charset="-122"/>
              <a:ea typeface="楷体" panose="02010609060101010101" pitchFamily="49" charset="-122"/>
            </a:endParaRPr>
          </a:p>
          <a:p>
            <a:pPr algn="just">
              <a:lnSpc>
                <a:spcPct val="120000"/>
              </a:lnSpc>
              <a:spcBef>
                <a:spcPts val="1800"/>
              </a:spcBef>
              <a:buFont typeface="Wingdings" charset="2"/>
              <a:buChar char="u"/>
            </a:pPr>
            <a:r>
              <a:rPr lang="zh-CN" altLang="en-US" sz="2300" b="0" dirty="0" smtClean="0">
                <a:latin typeface="楷体" panose="02010609060101010101" pitchFamily="49" charset="-122"/>
                <a:ea typeface="楷体" panose="02010609060101010101" pitchFamily="49" charset="-122"/>
              </a:rPr>
              <a:t>教师在进行教学实践时采用了概念图作为评价工具</a:t>
            </a:r>
            <a:r>
              <a:rPr lang="en-US" altLang="zh-CN" sz="2300" b="0" dirty="0">
                <a:latin typeface="楷体" panose="02010609060101010101" pitchFamily="49" charset="-122"/>
                <a:ea typeface="楷体" panose="02010609060101010101" pitchFamily="49" charset="-122"/>
              </a:rPr>
              <a:t>,</a:t>
            </a:r>
            <a:r>
              <a:rPr lang="zh-CN" altLang="en-US" sz="2300" b="0" dirty="0">
                <a:latin typeface="楷体" panose="02010609060101010101" pitchFamily="49" charset="-122"/>
                <a:ea typeface="楷体" panose="02010609060101010101" pitchFamily="49" charset="-122"/>
              </a:rPr>
              <a:t>高效地评价了学生在学习过</a:t>
            </a:r>
            <a:r>
              <a:rPr lang="zh-CN" altLang="en-US" sz="2300" b="0" dirty="0" smtClean="0">
                <a:latin typeface="楷体" panose="02010609060101010101" pitchFamily="49" charset="-122"/>
                <a:ea typeface="楷体" panose="02010609060101010101" pitchFamily="49" charset="-122"/>
              </a:rPr>
              <a:t>程中的对</a:t>
            </a:r>
            <a:r>
              <a:rPr lang="zh-CN" altLang="en-US" sz="2300" dirty="0" smtClean="0">
                <a:latin typeface="楷体" panose="02010609060101010101" pitchFamily="49" charset="-122"/>
                <a:ea typeface="楷体" panose="02010609060101010101" pitchFamily="49" charset="-122"/>
              </a:rPr>
              <a:t>“桥梁结构”</a:t>
            </a:r>
            <a:r>
              <a:rPr lang="zh-CN" altLang="en-US" sz="2300" b="0" dirty="0" smtClean="0">
                <a:latin typeface="楷体" panose="02010609060101010101" pitchFamily="49" charset="-122"/>
                <a:ea typeface="楷体" panose="02010609060101010101" pitchFamily="49" charset="-122"/>
              </a:rPr>
              <a:t>概念变化情况。 </a:t>
            </a:r>
            <a:endParaRPr lang="zh-CN" altLang="en-US" sz="2300" b="0" dirty="0">
              <a:latin typeface="楷体" panose="02010609060101010101" pitchFamily="49" charset="-122"/>
              <a:ea typeface="楷体" panose="02010609060101010101" pitchFamily="49" charset="-122"/>
            </a:endParaRPr>
          </a:p>
          <a:p>
            <a:pPr marL="0" indent="0" algn="just">
              <a:lnSpc>
                <a:spcPct val="120000"/>
              </a:lnSpc>
              <a:spcBef>
                <a:spcPts val="1800"/>
              </a:spcBef>
              <a:buNone/>
            </a:pPr>
            <a:endParaRPr kumimoji="1" lang="zh-CN" altLang="en-US" sz="2300" b="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726609504"/>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a:solidFill>
                  <a:schemeClr val="accent1"/>
                </a:solidFill>
                <a:latin typeface="黑体" panose="02010609060101010101" pitchFamily="49" charset="-122"/>
                <a:ea typeface="黑体" panose="02010609060101010101" pitchFamily="49" charset="-122"/>
              </a:rPr>
              <a:t>桥梁结构思维导图</a:t>
            </a:r>
          </a:p>
        </p:txBody>
      </p:sp>
      <p:pic>
        <p:nvPicPr>
          <p:cNvPr id="7" name="图片 6" descr="Screen Shot 2018-01-08 at 23.52.23.png"/>
          <p:cNvPicPr>
            <a:picLocks noChangeAspect="1"/>
          </p:cNvPicPr>
          <p:nvPr/>
        </p:nvPicPr>
        <p:blipFill rotWithShape="1">
          <a:blip r:embed="rId2">
            <a:extLst>
              <a:ext uri="{28A0092B-C50C-407E-A947-70E740481C1C}">
                <a14:useLocalDpi xmlns:a14="http://schemas.microsoft.com/office/drawing/2010/main" val="0"/>
              </a:ext>
            </a:extLst>
          </a:blip>
          <a:srcRect b="1155"/>
          <a:stretch/>
        </p:blipFill>
        <p:spPr>
          <a:xfrm>
            <a:off x="1343108" y="771550"/>
            <a:ext cx="6457785" cy="3888432"/>
          </a:xfrm>
          <a:prstGeom prst="rect">
            <a:avLst/>
          </a:prstGeom>
        </p:spPr>
      </p:pic>
    </p:spTree>
    <p:extLst>
      <p:ext uri="{BB962C8B-B14F-4D97-AF65-F5344CB8AC3E}">
        <p14:creationId xmlns:p14="http://schemas.microsoft.com/office/powerpoint/2010/main" val="3892339710"/>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dirty="0">
                <a:solidFill>
                  <a:srgbClr val="FF0000"/>
                </a:solidFill>
                <a:latin typeface="黑体" panose="02010609060101010101" pitchFamily="49" charset="-122"/>
                <a:ea typeface="黑体" panose="02010609060101010101" pitchFamily="49" charset="-122"/>
              </a:rPr>
              <a:t>6.</a:t>
            </a:r>
            <a:r>
              <a:rPr kumimoji="1" lang="zh-CN" altLang="en-US" dirty="0">
                <a:solidFill>
                  <a:srgbClr val="FF0000"/>
                </a:solidFill>
                <a:latin typeface="黑体" panose="02010609060101010101" pitchFamily="49" charset="-122"/>
                <a:ea typeface="黑体" panose="02010609060101010101" pitchFamily="49" charset="-122"/>
              </a:rPr>
              <a:t>反思交流</a:t>
            </a:r>
          </a:p>
        </p:txBody>
      </p:sp>
      <p:sp>
        <p:nvSpPr>
          <p:cNvPr id="3" name="内容占位符 2"/>
          <p:cNvSpPr>
            <a:spLocks noGrp="1"/>
          </p:cNvSpPr>
          <p:nvPr>
            <p:ph idx="1"/>
          </p:nvPr>
        </p:nvSpPr>
        <p:spPr>
          <a:xfrm>
            <a:off x="539552" y="915566"/>
            <a:ext cx="7777236" cy="2646460"/>
          </a:xfrm>
        </p:spPr>
        <p:txBody>
          <a:bodyPr/>
          <a:lstStyle/>
          <a:p>
            <a:pPr algn="just">
              <a:lnSpc>
                <a:spcPct val="115000"/>
              </a:lnSpc>
              <a:spcBef>
                <a:spcPts val="1800"/>
              </a:spcBef>
              <a:buFont typeface="Wingdings" panose="05000000000000000000" pitchFamily="2" charset="2"/>
              <a:buChar char="Ø"/>
            </a:pPr>
            <a:r>
              <a:rPr lang="zh-CN" altLang="en-US" b="0" dirty="0" smtClean="0">
                <a:latin typeface="楷体" panose="02010609060101010101" pitchFamily="49" charset="-122"/>
                <a:ea typeface="楷体" panose="02010609060101010101" pitchFamily="49" charset="-122"/>
              </a:rPr>
              <a:t>采用</a:t>
            </a:r>
            <a:r>
              <a:rPr lang="zh-CN" altLang="en-US" b="0" dirty="0">
                <a:latin typeface="楷体" panose="02010609060101010101" pitchFamily="49" charset="-122"/>
                <a:ea typeface="楷体" panose="02010609060101010101" pitchFamily="49" charset="-122"/>
              </a:rPr>
              <a:t>了微信</a:t>
            </a:r>
            <a:r>
              <a:rPr lang="zh-CN" altLang="en-US" b="0" dirty="0" smtClean="0">
                <a:latin typeface="楷体" panose="02010609060101010101" pitchFamily="49" charset="-122"/>
                <a:ea typeface="楷体" panose="02010609060101010101" pitchFamily="49" charset="-122"/>
              </a:rPr>
              <a:t>群的交流形式</a:t>
            </a:r>
            <a:r>
              <a:rPr lang="zh-CN" altLang="zh-CN" b="0" dirty="0">
                <a:latin typeface="楷体" panose="02010609060101010101" pitchFamily="49" charset="-122"/>
                <a:ea typeface="楷体" panose="02010609060101010101" pitchFamily="49" charset="-122"/>
              </a:rPr>
              <a:t>，</a:t>
            </a:r>
            <a:r>
              <a:rPr lang="zh-CN" altLang="en-US" b="0" dirty="0" smtClean="0">
                <a:latin typeface="楷体" panose="02010609060101010101" pitchFamily="49" charset="-122"/>
                <a:ea typeface="楷体" panose="02010609060101010101" pitchFamily="49" charset="-122"/>
              </a:rPr>
              <a:t>对教学</a:t>
            </a:r>
            <a:r>
              <a:rPr lang="zh-CN" altLang="en-US" b="0" dirty="0">
                <a:latin typeface="楷体" panose="02010609060101010101" pitchFamily="49" charset="-122"/>
                <a:ea typeface="楷体" panose="02010609060101010101" pitchFamily="49" charset="-122"/>
              </a:rPr>
              <a:t>行了热烈</a:t>
            </a:r>
            <a:r>
              <a:rPr lang="zh-CN" altLang="en-US" b="0" dirty="0" smtClean="0">
                <a:latin typeface="楷体" panose="02010609060101010101" pitchFamily="49" charset="-122"/>
                <a:ea typeface="楷体" panose="02010609060101010101" pitchFamily="49" charset="-122"/>
              </a:rPr>
              <a:t>的讨论</a:t>
            </a:r>
            <a:r>
              <a:rPr lang="zh-CN" altLang="zh-CN" b="0" dirty="0" smtClean="0">
                <a:latin typeface="楷体" panose="02010609060101010101" pitchFamily="49" charset="-122"/>
                <a:ea typeface="楷体" panose="02010609060101010101" pitchFamily="49" charset="-122"/>
              </a:rPr>
              <a:t>。</a:t>
            </a:r>
            <a:endParaRPr lang="en-US" altLang="zh-CN" b="0" dirty="0">
              <a:latin typeface="楷体" panose="02010609060101010101" pitchFamily="49" charset="-122"/>
              <a:ea typeface="楷体" panose="02010609060101010101" pitchFamily="49" charset="-122"/>
            </a:endParaRPr>
          </a:p>
          <a:p>
            <a:pPr algn="just">
              <a:lnSpc>
                <a:spcPct val="115000"/>
              </a:lnSpc>
              <a:spcBef>
                <a:spcPts val="1800"/>
              </a:spcBef>
              <a:buFont typeface="Wingdings" panose="05000000000000000000" pitchFamily="2" charset="2"/>
              <a:buChar char="Ø"/>
            </a:pPr>
            <a:r>
              <a:rPr lang="zh-CN" altLang="en-US" b="0" dirty="0" smtClean="0">
                <a:latin typeface="楷体" panose="02010609060101010101" pitchFamily="49" charset="-122"/>
                <a:ea typeface="楷体" panose="02010609060101010101" pitchFamily="49" charset="-122"/>
              </a:rPr>
              <a:t>当学生向教师</a:t>
            </a:r>
            <a:r>
              <a:rPr lang="zh-CN" altLang="en-US" b="0" dirty="0">
                <a:latin typeface="楷体" panose="02010609060101010101" pitchFamily="49" charset="-122"/>
                <a:ea typeface="楷体" panose="02010609060101010101" pitchFamily="49" charset="-122"/>
              </a:rPr>
              <a:t>反映他们的组员课</a:t>
            </a:r>
            <a:r>
              <a:rPr lang="zh-CN" altLang="en-US" b="0" dirty="0" smtClean="0">
                <a:latin typeface="楷体" panose="02010609060101010101" pitchFamily="49" charset="-122"/>
                <a:ea typeface="楷体" panose="02010609060101010101" pitchFamily="49" charset="-122"/>
              </a:rPr>
              <a:t>后不积极完成项目任务拖延小组进度</a:t>
            </a:r>
            <a:r>
              <a:rPr lang="zh-CN" altLang="zh-CN" b="0" dirty="0">
                <a:latin typeface="楷体" panose="02010609060101010101" pitchFamily="49" charset="-122"/>
                <a:ea typeface="楷体" panose="02010609060101010101" pitchFamily="49" charset="-122"/>
              </a:rPr>
              <a:t>，</a:t>
            </a:r>
            <a:r>
              <a:rPr lang="zh-CN" altLang="en-US" b="0" dirty="0" smtClean="0">
                <a:latin typeface="楷体" panose="02010609060101010101" pitchFamily="49" charset="-122"/>
                <a:ea typeface="楷体" panose="02010609060101010101" pitchFamily="49" charset="-122"/>
              </a:rPr>
              <a:t>教师了解该问题后对这些组员进行了及时回访并快速调整策略</a:t>
            </a:r>
            <a:r>
              <a:rPr lang="zh-CN" altLang="zh-CN" b="0" dirty="0">
                <a:latin typeface="楷体" panose="02010609060101010101" pitchFamily="49" charset="-122"/>
                <a:ea typeface="楷体" panose="02010609060101010101" pitchFamily="49" charset="-122"/>
              </a:rPr>
              <a:t>，</a:t>
            </a:r>
            <a:r>
              <a:rPr lang="zh-CN" altLang="en-US" b="0" dirty="0" smtClean="0">
                <a:latin typeface="楷体" panose="02010609060101010101" pitchFamily="49" charset="-122"/>
                <a:ea typeface="楷体" panose="02010609060101010101" pitchFamily="49" charset="-122"/>
              </a:rPr>
              <a:t>之后对</a:t>
            </a:r>
            <a:r>
              <a:rPr lang="zh-CN" altLang="en-US" b="0" dirty="0">
                <a:latin typeface="楷体" panose="02010609060101010101" pitchFamily="49" charset="-122"/>
                <a:ea typeface="楷体" panose="02010609060101010101" pitchFamily="49" charset="-122"/>
              </a:rPr>
              <a:t>全班的课后任务进行更频</a:t>
            </a:r>
            <a:r>
              <a:rPr lang="zh-CN" altLang="en-US" b="0" dirty="0" smtClean="0">
                <a:latin typeface="楷体" panose="02010609060101010101" pitchFamily="49" charset="-122"/>
                <a:ea typeface="楷体" panose="02010609060101010101" pitchFamily="49" charset="-122"/>
              </a:rPr>
              <a:t>繁的监督和指导。 </a:t>
            </a:r>
            <a:endParaRPr lang="zh-CN" altLang="en-US" b="0" dirty="0">
              <a:latin typeface="楷体" panose="02010609060101010101" pitchFamily="49" charset="-122"/>
              <a:ea typeface="楷体" panose="02010609060101010101" pitchFamily="49" charset="-122"/>
            </a:endParaRPr>
          </a:p>
          <a:p>
            <a:pPr algn="just">
              <a:lnSpc>
                <a:spcPct val="115000"/>
              </a:lnSpc>
              <a:spcBef>
                <a:spcPts val="1800"/>
              </a:spcBef>
              <a:buFont typeface="Wingdings" panose="05000000000000000000" pitchFamily="2" charset="2"/>
              <a:buChar char="Ø"/>
            </a:pPr>
            <a:endParaRPr lang="zh-CN" altLang="en-US" b="0" dirty="0">
              <a:latin typeface="楷体" panose="02010609060101010101" pitchFamily="49" charset="-122"/>
              <a:ea typeface="楷体" panose="02010609060101010101" pitchFamily="49" charset="-122"/>
            </a:endParaRPr>
          </a:p>
          <a:p>
            <a:pPr algn="just">
              <a:lnSpc>
                <a:spcPct val="115000"/>
              </a:lnSpc>
              <a:spcBef>
                <a:spcPts val="1800"/>
              </a:spcBef>
              <a:buFont typeface="Wingdings" panose="05000000000000000000" pitchFamily="2" charset="2"/>
              <a:buChar char="Ø"/>
            </a:pPr>
            <a:endParaRPr kumimoji="1" lang="zh-CN" altLang="en-US" b="0" dirty="0">
              <a:latin typeface="楷体" panose="02010609060101010101" pitchFamily="49" charset="-122"/>
              <a:ea typeface="楷体" panose="02010609060101010101" pitchFamily="49" charset="-122"/>
            </a:endParaRPr>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7364" y="3077854"/>
            <a:ext cx="3959424" cy="1711244"/>
          </a:xfrm>
          <a:prstGeom prst="rect">
            <a:avLst/>
          </a:prstGeom>
        </p:spPr>
      </p:pic>
    </p:spTree>
    <p:extLst>
      <p:ext uri="{BB962C8B-B14F-4D97-AF65-F5344CB8AC3E}">
        <p14:creationId xmlns:p14="http://schemas.microsoft.com/office/powerpoint/2010/main" val="800875678"/>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sz="3600" dirty="0" smtClean="0">
                <a:latin typeface="黑体" panose="02010609060101010101" pitchFamily="49" charset="-122"/>
                <a:ea typeface="黑体" panose="02010609060101010101" pitchFamily="49" charset="-122"/>
              </a:rPr>
              <a:t>3.</a:t>
            </a:r>
            <a:r>
              <a:rPr kumimoji="1" lang="zh-CN" altLang="en-US" sz="3600" dirty="0" smtClean="0">
                <a:latin typeface="黑体" panose="02010609060101010101" pitchFamily="49" charset="-122"/>
                <a:ea typeface="黑体" panose="02010609060101010101" pitchFamily="49" charset="-122"/>
              </a:rPr>
              <a:t>信息技术课案例－</a:t>
            </a:r>
            <a:r>
              <a:rPr kumimoji="1" lang="zh-CN" altLang="en-US" sz="3600" dirty="0">
                <a:latin typeface="黑体" panose="02010609060101010101" pitchFamily="49" charset="-122"/>
                <a:ea typeface="黑体" panose="02010609060101010101" pitchFamily="49" charset="-122"/>
              </a:rPr>
              <a:t>海报制作</a:t>
            </a:r>
          </a:p>
        </p:txBody>
      </p:sp>
      <p:sp>
        <p:nvSpPr>
          <p:cNvPr id="3" name="内容占位符 2"/>
          <p:cNvSpPr>
            <a:spLocks noGrp="1"/>
          </p:cNvSpPr>
          <p:nvPr>
            <p:ph idx="1"/>
          </p:nvPr>
        </p:nvSpPr>
        <p:spPr>
          <a:xfrm>
            <a:off x="827584" y="915566"/>
            <a:ext cx="7632700" cy="2016224"/>
          </a:xfrm>
        </p:spPr>
        <p:txBody>
          <a:bodyPr/>
          <a:lstStyle/>
          <a:p>
            <a:pPr algn="just">
              <a:lnSpc>
                <a:spcPct val="115000"/>
              </a:lnSpc>
              <a:spcBef>
                <a:spcPts val="1800"/>
              </a:spcBef>
            </a:pPr>
            <a:r>
              <a:rPr lang="zh-CN" altLang="en-US" sz="2300" dirty="0">
                <a:solidFill>
                  <a:srgbClr val="FF0000"/>
                </a:solidFill>
                <a:latin typeface="楷体" panose="02010609060101010101" pitchFamily="49" charset="-122"/>
                <a:ea typeface="楷体" panose="02010609060101010101" pitchFamily="49" charset="-122"/>
              </a:rPr>
              <a:t>制作海报”</a:t>
            </a:r>
            <a:r>
              <a:rPr lang="zh-CN" altLang="en-US" sz="2300" b="0" dirty="0">
                <a:latin typeface="楷体" panose="02010609060101010101" pitchFamily="49" charset="-122"/>
                <a:ea typeface="楷体" panose="02010609060101010101" pitchFamily="49" charset="-122"/>
              </a:rPr>
              <a:t>是广东省佛</a:t>
            </a:r>
            <a:r>
              <a:rPr lang="zh-CN" altLang="en-US" sz="2300" b="0" dirty="0" smtClean="0">
                <a:latin typeface="楷体" panose="02010609060101010101" pitchFamily="49" charset="-122"/>
                <a:ea typeface="楷体" panose="02010609060101010101" pitchFamily="49" charset="-122"/>
              </a:rPr>
              <a:t>山市顺德区教学研究室编</a:t>
            </a:r>
            <a:r>
              <a:rPr lang="zh-CN" altLang="en-US" sz="2300" b="0" dirty="0">
                <a:latin typeface="楷体" panose="02010609060101010101" pitchFamily="49" charset="-122"/>
                <a:ea typeface="楷体" panose="02010609060101010101" pitchFamily="49" charset="-122"/>
              </a:rPr>
              <a:t>写的</a:t>
            </a:r>
            <a:r>
              <a:rPr lang="zh-CN" altLang="en-US" sz="2300" b="0" dirty="0" smtClean="0">
                <a:latin typeface="楷体" panose="02010609060101010101" pitchFamily="49" charset="-122"/>
                <a:ea typeface="楷体" panose="02010609060101010101" pitchFamily="49" charset="-122"/>
              </a:rPr>
              <a:t>七年级第一单元中的内容</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也是检验学生处理图像的综合</a:t>
            </a:r>
            <a:r>
              <a:rPr lang="zh-CN" altLang="en-US" sz="2300" b="0" dirty="0">
                <a:latin typeface="楷体" panose="02010609060101010101" pitchFamily="49" charset="-122"/>
                <a:ea typeface="楷体" panose="02010609060101010101" pitchFamily="49" charset="-122"/>
              </a:rPr>
              <a:t>能力的一课。</a:t>
            </a:r>
            <a:r>
              <a:rPr lang="zh-CN" altLang="en-US" sz="2300" b="0" dirty="0" smtClean="0">
                <a:latin typeface="楷体" panose="02010609060101010101" pitchFamily="49" charset="-122"/>
                <a:ea typeface="楷体" panose="02010609060101010101" pitchFamily="49" charset="-122"/>
              </a:rPr>
              <a:t>要求学生能够熟悉多种工具及</a:t>
            </a:r>
            <a:r>
              <a:rPr lang="zh-CN" altLang="en-US" sz="2300" b="0" dirty="0">
                <a:latin typeface="楷体" panose="02010609060101010101" pitchFamily="49" charset="-122"/>
                <a:ea typeface="楷体" panose="02010609060101010101" pitchFamily="49" charset="-122"/>
              </a:rPr>
              <a:t>方法来处理图像</a:t>
            </a:r>
            <a:r>
              <a:rPr lang="zh-CN" altLang="en-US" sz="2300" b="0" dirty="0" smtClean="0">
                <a:latin typeface="楷体" panose="02010609060101010101" pitchFamily="49" charset="-122"/>
                <a:ea typeface="楷体" panose="02010609060101010101" pitchFamily="49" charset="-122"/>
              </a:rPr>
              <a:t>。（</a:t>
            </a:r>
            <a:r>
              <a:rPr lang="zh-CN" altLang="en-US" sz="2300" b="0" dirty="0">
                <a:latin typeface="楷体" panose="02010609060101010101" pitchFamily="49" charset="-122"/>
                <a:ea typeface="楷体" panose="02010609060101010101" pitchFamily="49" charset="-122"/>
              </a:rPr>
              <a:t>广东省顺德一中德胜学校 </a:t>
            </a:r>
            <a:r>
              <a:rPr lang="zh-CN" altLang="en-US" sz="2300" b="0" dirty="0" smtClean="0">
                <a:latin typeface="楷体" panose="02010609060101010101" pitchFamily="49" charset="-122"/>
                <a:ea typeface="楷体" panose="02010609060101010101" pitchFamily="49" charset="-122"/>
              </a:rPr>
              <a:t>梁锦明）</a:t>
            </a:r>
            <a:endParaRPr lang="en-US" altLang="zh-CN" sz="2300" b="0"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7001" y="2762421"/>
            <a:ext cx="2393865" cy="2095329"/>
          </a:xfrm>
          <a:prstGeom prst="rect">
            <a:avLst/>
          </a:prstGeom>
        </p:spPr>
      </p:pic>
    </p:spTree>
    <p:extLst>
      <p:ext uri="{BB962C8B-B14F-4D97-AF65-F5344CB8AC3E}">
        <p14:creationId xmlns:p14="http://schemas.microsoft.com/office/powerpoint/2010/main" val="2500917417"/>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smtClean="0">
                <a:latin typeface="黑体" panose="02010609060101010101" pitchFamily="49" charset="-122"/>
                <a:ea typeface="黑体" panose="02010609060101010101" pitchFamily="49" charset="-122"/>
              </a:rPr>
              <a:t>海报</a:t>
            </a:r>
            <a:r>
              <a:rPr kumimoji="1" lang="zh-CN" altLang="en-US" sz="3600" dirty="0">
                <a:latin typeface="黑体" panose="02010609060101010101" pitchFamily="49" charset="-122"/>
                <a:ea typeface="黑体" panose="02010609060101010101" pitchFamily="49" charset="-122"/>
              </a:rPr>
              <a:t>制作</a:t>
            </a:r>
          </a:p>
        </p:txBody>
      </p:sp>
      <p:sp>
        <p:nvSpPr>
          <p:cNvPr id="3" name="内容占位符 2"/>
          <p:cNvSpPr>
            <a:spLocks noGrp="1"/>
          </p:cNvSpPr>
          <p:nvPr>
            <p:ph idx="1"/>
          </p:nvPr>
        </p:nvSpPr>
        <p:spPr>
          <a:xfrm>
            <a:off x="827584" y="915566"/>
            <a:ext cx="7632700" cy="1656184"/>
          </a:xfrm>
        </p:spPr>
        <p:txBody>
          <a:bodyPr/>
          <a:lstStyle/>
          <a:p>
            <a:pPr algn="just">
              <a:lnSpc>
                <a:spcPct val="115000"/>
              </a:lnSpc>
              <a:spcBef>
                <a:spcPts val="1800"/>
              </a:spcBef>
            </a:pPr>
            <a:r>
              <a:rPr lang="zh-CN" altLang="en-US" sz="2300" b="0" dirty="0" smtClean="0">
                <a:latin typeface="楷体" panose="02010609060101010101" pitchFamily="49" charset="-122"/>
                <a:ea typeface="楷体" panose="02010609060101010101" pitchFamily="49" charset="-122"/>
              </a:rPr>
              <a:t>教材中</a:t>
            </a:r>
            <a:r>
              <a:rPr lang="zh-CN" altLang="en-US" sz="2300" b="0" dirty="0">
                <a:latin typeface="楷体" panose="02010609060101010101" pitchFamily="49" charset="-122"/>
                <a:ea typeface="楷体" panose="02010609060101010101" pitchFamily="49" charset="-122"/>
              </a:rPr>
              <a:t>“制作 海报”注重制作过程的</a:t>
            </a:r>
            <a:r>
              <a:rPr lang="zh-CN" altLang="en-US" sz="2300" b="0" dirty="0" smtClean="0">
                <a:latin typeface="楷体" panose="02010609060101010101" pitchFamily="49" charset="-122"/>
                <a:ea typeface="楷体" panose="02010609060101010101" pitchFamily="49" charset="-122"/>
              </a:rPr>
              <a:t>操作，</a:t>
            </a:r>
            <a:r>
              <a:rPr lang="zh-CN" altLang="en-US" sz="2300" b="0" dirty="0">
                <a:latin typeface="楷体" panose="02010609060101010101" pitchFamily="49" charset="-122"/>
                <a:ea typeface="楷体" panose="02010609060101010101" pitchFamily="49" charset="-122"/>
              </a:rPr>
              <a:t>采用项</a:t>
            </a:r>
            <a:r>
              <a:rPr lang="zh-CN" altLang="en-US" sz="2300" b="0" dirty="0" smtClean="0">
                <a:latin typeface="楷体" panose="02010609060101010101" pitchFamily="49" charset="-122"/>
                <a:ea typeface="楷体" panose="02010609060101010101" pitchFamily="49" charset="-122"/>
              </a:rPr>
              <a:t>目学习法</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完成海报 设计及制作这一项目</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能帮助学生补</a:t>
            </a:r>
            <a:r>
              <a:rPr lang="zh-CN" altLang="en-US" sz="2300" b="0" dirty="0">
                <a:latin typeface="楷体" panose="02010609060101010101" pitchFamily="49" charset="-122"/>
                <a:ea typeface="楷体" panose="02010609060101010101" pitchFamily="49" charset="-122"/>
              </a:rPr>
              <a:t>充海 报设计的基础知识并学会作品欣赏及解 </a:t>
            </a:r>
            <a:r>
              <a:rPr lang="zh-CN" altLang="en-US" sz="2300" b="0" dirty="0" smtClean="0">
                <a:latin typeface="楷体" panose="02010609060101010101" pitchFamily="49" charset="-122"/>
                <a:ea typeface="楷体" panose="02010609060101010101" pitchFamily="49" charset="-122"/>
              </a:rPr>
              <a:t>析海报</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最终</a:t>
            </a:r>
            <a:r>
              <a:rPr lang="zh-CN" altLang="en-US" sz="2300" b="0" dirty="0">
                <a:latin typeface="楷体" panose="02010609060101010101" pitchFamily="49" charset="-122"/>
                <a:ea typeface="楷体" panose="02010609060101010101" pitchFamily="49" charset="-122"/>
              </a:rPr>
              <a:t>完成一幅海报。 </a:t>
            </a:r>
          </a:p>
          <a:p>
            <a:pPr algn="just">
              <a:lnSpc>
                <a:spcPct val="115000"/>
              </a:lnSpc>
              <a:spcBef>
                <a:spcPts val="1800"/>
              </a:spcBef>
            </a:pPr>
            <a:endParaRPr kumimoji="1" lang="zh-CN" altLang="en-US" sz="2300" b="0" dirty="0">
              <a:latin typeface="楷体" panose="02010609060101010101" pitchFamily="49" charset="-122"/>
              <a:ea typeface="楷体" panose="02010609060101010101" pitchFamily="49" charset="-122"/>
            </a:endParaRPr>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4048" y="2377517"/>
            <a:ext cx="2808312" cy="2458091"/>
          </a:xfrm>
          <a:prstGeom prst="rect">
            <a:avLst/>
          </a:prstGeom>
        </p:spPr>
      </p:pic>
    </p:spTree>
    <p:extLst>
      <p:ext uri="{BB962C8B-B14F-4D97-AF65-F5344CB8AC3E}">
        <p14:creationId xmlns:p14="http://schemas.microsoft.com/office/powerpoint/2010/main" val="662545344"/>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a:solidFill>
                  <a:srgbClr val="FF0000"/>
                </a:solidFill>
                <a:latin typeface="黑体" panose="02010609060101010101" pitchFamily="49" charset="-122"/>
                <a:ea typeface="黑体" panose="02010609060101010101" pitchFamily="49" charset="-122"/>
              </a:rPr>
              <a:t>项目任务</a:t>
            </a:r>
          </a:p>
        </p:txBody>
      </p:sp>
      <p:sp>
        <p:nvSpPr>
          <p:cNvPr id="3" name="内容占位符 2"/>
          <p:cNvSpPr>
            <a:spLocks noGrp="1"/>
          </p:cNvSpPr>
          <p:nvPr>
            <p:ph idx="1"/>
          </p:nvPr>
        </p:nvSpPr>
        <p:spPr>
          <a:xfrm>
            <a:off x="389732" y="843558"/>
            <a:ext cx="8142708" cy="2646460"/>
          </a:xfrm>
        </p:spPr>
        <p:txBody>
          <a:bodyPr/>
          <a:lstStyle/>
          <a:p>
            <a:pPr algn="just">
              <a:spcBef>
                <a:spcPts val="1800"/>
              </a:spcBef>
            </a:pPr>
            <a:r>
              <a:rPr lang="zh-CN" altLang="en-US" sz="2300" b="0" dirty="0" smtClean="0">
                <a:latin typeface="楷体" panose="02010609060101010101" pitchFamily="49" charset="-122"/>
                <a:ea typeface="楷体" panose="02010609060101010101" pitchFamily="49" charset="-122"/>
              </a:rPr>
              <a:t>由于学校活动等需要宣传</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希望 </a:t>
            </a:r>
            <a:r>
              <a:rPr lang="zh-CN" altLang="en-US" sz="2300" b="0" dirty="0">
                <a:latin typeface="楷体" panose="02010609060101010101" pitchFamily="49" charset="-122"/>
                <a:ea typeface="楷体" panose="02010609060101010101" pitchFamily="49" charset="-122"/>
              </a:rPr>
              <a:t>学生为学校设计一份优</a:t>
            </a:r>
            <a:r>
              <a:rPr lang="zh-CN" altLang="en-US" sz="2300" b="0" dirty="0" smtClean="0">
                <a:latin typeface="楷体" panose="02010609060101010101" pitchFamily="49" charset="-122"/>
                <a:ea typeface="楷体" panose="02010609060101010101" pitchFamily="49" charset="-122"/>
              </a:rPr>
              <a:t>秀的海报，引出制作海报</a:t>
            </a:r>
            <a:r>
              <a:rPr lang="zh-CN" altLang="en-US" sz="2300" b="0" dirty="0">
                <a:latin typeface="楷体" panose="02010609060101010101" pitchFamily="49" charset="-122"/>
                <a:ea typeface="楷体" panose="02010609060101010101" pitchFamily="49" charset="-122"/>
              </a:rPr>
              <a:t>的需求</a:t>
            </a:r>
            <a:r>
              <a:rPr lang="zh-CN" altLang="en-US" sz="2300" b="0" dirty="0" smtClean="0">
                <a:latin typeface="楷体" panose="02010609060101010101" pitchFamily="49" charset="-122"/>
                <a:ea typeface="楷体" panose="02010609060101010101" pitchFamily="49" charset="-122"/>
              </a:rPr>
              <a:t>。</a:t>
            </a:r>
            <a:endParaRPr lang="en-US" altLang="zh-CN" sz="2300" b="0" dirty="0">
              <a:latin typeface="楷体" panose="02010609060101010101" pitchFamily="49" charset="-122"/>
              <a:ea typeface="楷体" panose="02010609060101010101" pitchFamily="49" charset="-122"/>
            </a:endParaRPr>
          </a:p>
          <a:p>
            <a:pPr algn="just">
              <a:spcBef>
                <a:spcPts val="1800"/>
              </a:spcBef>
            </a:pPr>
            <a:r>
              <a:rPr lang="zh-CN" altLang="en-US" sz="2300" b="0" dirty="0" smtClean="0">
                <a:latin typeface="楷体" panose="02010609060101010101" pitchFamily="49" charset="-122"/>
                <a:ea typeface="楷体" panose="02010609060101010101" pitchFamily="49" charset="-122"/>
              </a:rPr>
              <a:t>学生可以从</a:t>
            </a:r>
            <a:r>
              <a:rPr lang="zh-CN" altLang="en-US"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校运会”、“</a:t>
            </a:r>
            <a:r>
              <a:rPr lang="zh-CN" altLang="en-US" sz="2300" b="0" dirty="0">
                <a:latin typeface="楷体" panose="02010609060101010101" pitchFamily="49" charset="-122"/>
                <a:ea typeface="楷体" panose="02010609060101010101" pitchFamily="49" charset="-122"/>
              </a:rPr>
              <a:t>春游”、“社团招生”、“班级宣传” </a:t>
            </a:r>
            <a:r>
              <a:rPr lang="zh-CN" altLang="en-US" sz="2300" b="0" dirty="0" smtClean="0">
                <a:latin typeface="楷体" panose="02010609060101010101" pitchFamily="49" charset="-122"/>
                <a:ea typeface="楷体" panose="02010609060101010101" pitchFamily="49" charset="-122"/>
              </a:rPr>
              <a:t>等某一个侧面选题</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通过搜集资料</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并 精心梳理后</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从</a:t>
            </a:r>
            <a:r>
              <a:rPr lang="zh-CN" altLang="en-US" sz="2300" b="0" dirty="0">
                <a:latin typeface="楷体" panose="02010609060101010101" pitchFamily="49" charset="-122"/>
                <a:ea typeface="楷体" panose="02010609060101010101" pitchFamily="49" charset="-122"/>
              </a:rPr>
              <a:t>不同的角度阐述主题</a:t>
            </a:r>
            <a:r>
              <a:rPr lang="en-US" altLang="zh-CN" sz="2300" b="0" dirty="0" smtClean="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，以达到宣传</a:t>
            </a:r>
            <a:r>
              <a:rPr lang="zh-CN" altLang="en-US" sz="2300" b="0" dirty="0">
                <a:latin typeface="楷体" panose="02010609060101010101" pitchFamily="49" charset="-122"/>
                <a:ea typeface="楷体" panose="02010609060101010101" pitchFamily="49" charset="-122"/>
              </a:rPr>
              <a:t>、赞美主题的目的。 </a:t>
            </a:r>
          </a:p>
          <a:p>
            <a:pPr algn="just">
              <a:spcBef>
                <a:spcPts val="1800"/>
              </a:spcBef>
            </a:pPr>
            <a:endParaRPr kumimoji="1" lang="zh-CN" altLang="en-US" sz="2300" b="0"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9832" y="2926773"/>
            <a:ext cx="2993320" cy="1930977"/>
          </a:xfrm>
          <a:prstGeom prst="rect">
            <a:avLst/>
          </a:prstGeom>
        </p:spPr>
      </p:pic>
    </p:spTree>
    <p:extLst>
      <p:ext uri="{BB962C8B-B14F-4D97-AF65-F5344CB8AC3E}">
        <p14:creationId xmlns:p14="http://schemas.microsoft.com/office/powerpoint/2010/main" val="2214943258"/>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a:solidFill>
                  <a:srgbClr val="FF0000"/>
                </a:solidFill>
                <a:latin typeface="黑体" panose="02010609060101010101" pitchFamily="49" charset="-122"/>
                <a:ea typeface="黑体" panose="02010609060101010101" pitchFamily="49" charset="-122"/>
              </a:rPr>
              <a:t>项目规划</a:t>
            </a:r>
          </a:p>
        </p:txBody>
      </p:sp>
      <p:sp>
        <p:nvSpPr>
          <p:cNvPr id="3" name="内容占位符 2"/>
          <p:cNvSpPr>
            <a:spLocks noGrp="1"/>
          </p:cNvSpPr>
          <p:nvPr>
            <p:ph idx="1"/>
          </p:nvPr>
        </p:nvSpPr>
        <p:spPr>
          <a:xfrm>
            <a:off x="389732" y="915566"/>
            <a:ext cx="8075612" cy="3150516"/>
          </a:xfrm>
        </p:spPr>
        <p:txBody>
          <a:bodyPr/>
          <a:lstStyle/>
          <a:p>
            <a:pPr algn="just">
              <a:lnSpc>
                <a:spcPct val="115000"/>
              </a:lnSpc>
              <a:spcBef>
                <a:spcPts val="1200"/>
              </a:spcBef>
            </a:pPr>
            <a:r>
              <a:rPr lang="zh-CN" altLang="en-US" sz="2200" b="0" dirty="0">
                <a:latin typeface="楷体" panose="02010609060101010101" pitchFamily="49" charset="-122"/>
                <a:ea typeface="楷体" panose="02010609060101010101" pitchFamily="49" charset="-122"/>
              </a:rPr>
              <a:t>四位学生组成一个小组</a:t>
            </a:r>
            <a:r>
              <a:rPr lang="en-US" altLang="zh-CN" sz="2200" b="0" dirty="0">
                <a:latin typeface="楷体" panose="02010609060101010101" pitchFamily="49" charset="-122"/>
                <a:ea typeface="楷体" panose="02010609060101010101" pitchFamily="49" charset="-122"/>
              </a:rPr>
              <a:t>,</a:t>
            </a:r>
            <a:r>
              <a:rPr lang="zh-CN" altLang="en-US" sz="2200" b="0" dirty="0">
                <a:latin typeface="楷体" panose="02010609060101010101" pitchFamily="49" charset="-122"/>
                <a:ea typeface="楷体" panose="02010609060101010101" pitchFamily="49" charset="-122"/>
              </a:rPr>
              <a:t>遵循自由 组合、教师协助分配的</a:t>
            </a:r>
            <a:r>
              <a:rPr lang="zh-CN" altLang="en-US" sz="2200" b="0" dirty="0" smtClean="0">
                <a:latin typeface="楷体" panose="02010609060101010101" pitchFamily="49" charset="-122"/>
                <a:ea typeface="楷体" panose="02010609060101010101" pitchFamily="49" charset="-122"/>
              </a:rPr>
              <a:t>原则： </a:t>
            </a:r>
            <a:endParaRPr lang="zh-CN" altLang="en-US" sz="2200" b="0" dirty="0">
              <a:latin typeface="楷体" panose="02010609060101010101" pitchFamily="49" charset="-122"/>
              <a:ea typeface="楷体" panose="02010609060101010101" pitchFamily="49" charset="-122"/>
            </a:endParaRPr>
          </a:p>
          <a:p>
            <a:pPr algn="just">
              <a:lnSpc>
                <a:spcPct val="115000"/>
              </a:lnSpc>
              <a:spcBef>
                <a:spcPts val="1200"/>
              </a:spcBef>
              <a:buFont typeface="Arial" panose="020B0604020202020204" pitchFamily="34" charset="0"/>
              <a:buChar char="•"/>
            </a:pPr>
            <a:r>
              <a:rPr lang="en-US" altLang="zh-CN" sz="2200" b="0" dirty="0">
                <a:latin typeface="楷体" panose="02010609060101010101" pitchFamily="49" charset="-122"/>
                <a:ea typeface="楷体" panose="02010609060101010101" pitchFamily="49" charset="-122"/>
              </a:rPr>
              <a:t>1.</a:t>
            </a:r>
            <a:r>
              <a:rPr lang="zh-CN" altLang="en-US" sz="2200" b="0" dirty="0">
                <a:latin typeface="楷体" panose="02010609060101010101" pitchFamily="49" charset="-122"/>
                <a:ea typeface="楷体" panose="02010609060101010101" pitchFamily="49" charset="-122"/>
              </a:rPr>
              <a:t>项目实施需求分析 学生了解项目</a:t>
            </a:r>
            <a:r>
              <a:rPr lang="zh-CN" altLang="en-US" sz="2200" b="0" dirty="0" smtClean="0">
                <a:latin typeface="楷体" panose="02010609060101010101" pitchFamily="49" charset="-122"/>
                <a:ea typeface="楷体" panose="02010609060101010101" pitchFamily="49" charset="-122"/>
              </a:rPr>
              <a:t>分析的角度</a:t>
            </a:r>
            <a:r>
              <a:rPr lang="zh-CN" altLang="zh-CN" sz="2200" b="0" dirty="0">
                <a:latin typeface="楷体" panose="02010609060101010101" pitchFamily="49" charset="-122"/>
                <a:ea typeface="楷体" panose="02010609060101010101" pitchFamily="49" charset="-122"/>
              </a:rPr>
              <a:t>，</a:t>
            </a:r>
            <a:r>
              <a:rPr lang="zh-CN" altLang="en-US" sz="2200" b="0" dirty="0" smtClean="0">
                <a:latin typeface="楷体" panose="02010609060101010101" pitchFamily="49" charset="-122"/>
                <a:ea typeface="楷体" panose="02010609060101010101" pitchFamily="49" charset="-122"/>
              </a:rPr>
              <a:t>完成项目</a:t>
            </a:r>
            <a:r>
              <a:rPr lang="zh-CN" altLang="en-US" sz="2200" b="0" dirty="0">
                <a:latin typeface="楷体" panose="02010609060101010101" pitchFamily="49" charset="-122"/>
                <a:ea typeface="楷体" panose="02010609060101010101" pitchFamily="49" charset="-122"/>
              </a:rPr>
              <a:t>所需的前期储备</a:t>
            </a:r>
            <a:r>
              <a:rPr lang="zh-CN" altLang="en-US" sz="2200" b="0" dirty="0" smtClean="0">
                <a:latin typeface="楷体" panose="02010609060101010101" pitchFamily="49" charset="-122"/>
                <a:ea typeface="楷体" panose="02010609060101010101" pitchFamily="49" charset="-122"/>
              </a:rPr>
              <a:t>。</a:t>
            </a:r>
            <a:endParaRPr lang="en-US" altLang="zh-CN" sz="2200" b="0" dirty="0" smtClean="0">
              <a:latin typeface="楷体" panose="02010609060101010101" pitchFamily="49" charset="-122"/>
              <a:ea typeface="楷体" panose="02010609060101010101" pitchFamily="49" charset="-122"/>
            </a:endParaRPr>
          </a:p>
          <a:p>
            <a:pPr algn="just">
              <a:lnSpc>
                <a:spcPct val="115000"/>
              </a:lnSpc>
              <a:spcBef>
                <a:spcPts val="600"/>
              </a:spcBef>
              <a:spcAft>
                <a:spcPts val="600"/>
              </a:spcAft>
              <a:buFont typeface="Wingdings" panose="05000000000000000000" pitchFamily="2" charset="2"/>
              <a:buChar char="Ø"/>
            </a:pPr>
            <a:r>
              <a:rPr lang="zh-CN" altLang="en-US" sz="2200" b="0" dirty="0" smtClean="0">
                <a:solidFill>
                  <a:srgbClr val="FF0000"/>
                </a:solidFill>
                <a:latin typeface="楷体" panose="02010609060101010101" pitchFamily="49" charset="-122"/>
                <a:ea typeface="楷体" panose="02010609060101010101" pitchFamily="49" charset="-122"/>
              </a:rPr>
              <a:t>所需知识及材料如下</a:t>
            </a:r>
            <a:r>
              <a:rPr lang="en-US" altLang="zh-CN" sz="2200" b="0" dirty="0">
                <a:solidFill>
                  <a:srgbClr val="FF0000"/>
                </a:solidFill>
                <a:latin typeface="楷体" panose="02010609060101010101" pitchFamily="49" charset="-122"/>
                <a:ea typeface="楷体" panose="02010609060101010101" pitchFamily="49" charset="-122"/>
              </a:rPr>
              <a:t>:</a:t>
            </a:r>
            <a:r>
              <a:rPr lang="zh-CN" altLang="en-US" sz="2200" b="0" dirty="0" smtClean="0">
                <a:solidFill>
                  <a:srgbClr val="FF0000"/>
                </a:solidFill>
                <a:latin typeface="楷体" panose="02010609060101010101" pitchFamily="49" charset="-122"/>
                <a:ea typeface="楷体" panose="02010609060101010101" pitchFamily="49" charset="-122"/>
              </a:rPr>
              <a:t>海报设计相关知识</a:t>
            </a:r>
            <a:r>
              <a:rPr lang="zh-CN" altLang="zh-CN" sz="2200" b="0" dirty="0">
                <a:solidFill>
                  <a:srgbClr val="FF0000"/>
                </a:solidFill>
                <a:latin typeface="楷体" panose="02010609060101010101" pitchFamily="49" charset="-122"/>
                <a:ea typeface="楷体" panose="02010609060101010101" pitchFamily="49" charset="-122"/>
              </a:rPr>
              <a:t>；</a:t>
            </a:r>
            <a:r>
              <a:rPr lang="zh-CN" altLang="en-US" sz="2200" b="0" dirty="0" smtClean="0">
                <a:solidFill>
                  <a:srgbClr val="FF0000"/>
                </a:solidFill>
                <a:latin typeface="楷体" panose="02010609060101010101" pitchFamily="49" charset="-122"/>
                <a:ea typeface="楷体" panose="02010609060101010101" pitchFamily="49" charset="-122"/>
              </a:rPr>
              <a:t>素材</a:t>
            </a:r>
            <a:r>
              <a:rPr lang="zh-CN" altLang="zh-CN" sz="2200" b="0" dirty="0">
                <a:solidFill>
                  <a:srgbClr val="FF0000"/>
                </a:solidFill>
                <a:latin typeface="楷体" panose="02010609060101010101" pitchFamily="49" charset="-122"/>
                <a:ea typeface="楷体" panose="02010609060101010101" pitchFamily="49" charset="-122"/>
              </a:rPr>
              <a:t>；</a:t>
            </a:r>
            <a:r>
              <a:rPr lang="en-US" altLang="zh-CN" sz="2200" b="0" dirty="0" smtClean="0">
                <a:solidFill>
                  <a:srgbClr val="FF0000"/>
                </a:solidFill>
                <a:latin typeface="楷体" panose="02010609060101010101" pitchFamily="49" charset="-122"/>
                <a:ea typeface="楷体" panose="02010609060101010101" pitchFamily="49" charset="-122"/>
              </a:rPr>
              <a:t>PS</a:t>
            </a:r>
            <a:r>
              <a:rPr lang="zh-CN" altLang="en-US" sz="2200" b="0" dirty="0" smtClean="0">
                <a:solidFill>
                  <a:srgbClr val="FF0000"/>
                </a:solidFill>
                <a:latin typeface="楷体" panose="02010609060101010101" pitchFamily="49" charset="-122"/>
                <a:ea typeface="楷体" panose="02010609060101010101" pitchFamily="49" charset="-122"/>
              </a:rPr>
              <a:t>技术。</a:t>
            </a:r>
            <a:endParaRPr lang="en-US" altLang="zh-CN" sz="2200" b="0" dirty="0" smtClean="0">
              <a:solidFill>
                <a:srgbClr val="FF0000"/>
              </a:solidFill>
              <a:latin typeface="楷体" panose="02010609060101010101" pitchFamily="49" charset="-122"/>
              <a:ea typeface="楷体" panose="02010609060101010101" pitchFamily="49" charset="-122"/>
            </a:endParaRPr>
          </a:p>
          <a:p>
            <a:pPr algn="just">
              <a:lnSpc>
                <a:spcPct val="115000"/>
              </a:lnSpc>
              <a:spcBef>
                <a:spcPts val="1200"/>
              </a:spcBef>
              <a:buFont typeface="Arial" panose="020B0604020202020204" pitchFamily="34" charset="0"/>
              <a:buChar char="•"/>
            </a:pPr>
            <a:r>
              <a:rPr lang="en-US" altLang="zh-CN" sz="2200" b="0" dirty="0">
                <a:latin typeface="楷体" panose="02010609060101010101" pitchFamily="49" charset="-122"/>
                <a:ea typeface="楷体" panose="02010609060101010101" pitchFamily="49" charset="-122"/>
              </a:rPr>
              <a:t>2.</a:t>
            </a:r>
            <a:r>
              <a:rPr lang="zh-CN" altLang="en-US" sz="2200" b="0" dirty="0">
                <a:latin typeface="楷体" panose="02010609060101010101" pitchFamily="49" charset="-122"/>
                <a:ea typeface="楷体" panose="02010609060101010101" pitchFamily="49" charset="-122"/>
              </a:rPr>
              <a:t>项目知识补充 </a:t>
            </a:r>
            <a:r>
              <a:rPr lang="zh-CN" altLang="en-US" sz="2200" b="0" dirty="0" smtClean="0">
                <a:latin typeface="楷体" panose="02010609060101010101" pitchFamily="49" charset="-122"/>
                <a:ea typeface="楷体" panose="02010609060101010101" pitchFamily="49" charset="-122"/>
              </a:rPr>
              <a:t>采用传统教学模式讲授法</a:t>
            </a:r>
            <a:r>
              <a:rPr lang="zh-CN" altLang="zh-CN" sz="2200" b="0" dirty="0">
                <a:latin typeface="楷体" panose="02010609060101010101" pitchFamily="49" charset="-122"/>
                <a:ea typeface="楷体" panose="02010609060101010101" pitchFamily="49" charset="-122"/>
              </a:rPr>
              <a:t>，</a:t>
            </a:r>
            <a:r>
              <a:rPr lang="zh-CN" altLang="en-US" sz="2200" b="0" dirty="0" smtClean="0">
                <a:latin typeface="楷体" panose="02010609060101010101" pitchFamily="49" charset="-122"/>
                <a:ea typeface="楷体" panose="02010609060101010101" pitchFamily="49" charset="-122"/>
              </a:rPr>
              <a:t>学生能高效学习并了解海报设计</a:t>
            </a:r>
            <a:r>
              <a:rPr lang="zh-CN" altLang="en-US" sz="2200" b="0" dirty="0">
                <a:latin typeface="楷体" panose="02010609060101010101" pitchFamily="49" charset="-122"/>
                <a:ea typeface="楷体" panose="02010609060101010101" pitchFamily="49" charset="-122"/>
              </a:rPr>
              <a:t>的相关</a:t>
            </a:r>
            <a:r>
              <a:rPr lang="zh-CN" altLang="en-US" sz="2200" b="0" dirty="0" smtClean="0">
                <a:latin typeface="楷体" panose="02010609060101010101" pitchFamily="49" charset="-122"/>
                <a:ea typeface="楷体" panose="02010609060101010101" pitchFamily="49" charset="-122"/>
              </a:rPr>
              <a:t>内容</a:t>
            </a:r>
            <a:r>
              <a:rPr lang="zh-CN" altLang="en-US" sz="2200" b="0" dirty="0">
                <a:latin typeface="楷体" panose="02010609060101010101" pitchFamily="49" charset="-122"/>
                <a:ea typeface="楷体" panose="02010609060101010101" pitchFamily="49" charset="-122"/>
              </a:rPr>
              <a:t>。如下</a:t>
            </a:r>
            <a:r>
              <a:rPr lang="en-US" altLang="zh-CN" sz="2200" b="0" dirty="0">
                <a:latin typeface="楷体" panose="02010609060101010101" pitchFamily="49" charset="-122"/>
                <a:ea typeface="楷体" panose="02010609060101010101" pitchFamily="49" charset="-122"/>
              </a:rPr>
              <a:t>: </a:t>
            </a:r>
            <a:endParaRPr lang="zh-CN" altLang="en-US" sz="2200" b="0" dirty="0">
              <a:latin typeface="楷体" panose="02010609060101010101" pitchFamily="49" charset="-122"/>
              <a:ea typeface="楷体" panose="02010609060101010101" pitchFamily="49" charset="-122"/>
            </a:endParaRPr>
          </a:p>
          <a:p>
            <a:pPr algn="just">
              <a:lnSpc>
                <a:spcPct val="115000"/>
              </a:lnSpc>
              <a:spcBef>
                <a:spcPts val="600"/>
              </a:spcBef>
              <a:buFont typeface="Wingdings" panose="05000000000000000000" pitchFamily="2" charset="2"/>
              <a:buChar char="Ø"/>
            </a:pPr>
            <a:r>
              <a:rPr lang="zh-CN" altLang="en-US" sz="2200" b="0" dirty="0" smtClean="0">
                <a:solidFill>
                  <a:srgbClr val="FF0000"/>
                </a:solidFill>
                <a:latin typeface="楷体" panose="02010609060101010101" pitchFamily="49" charset="-122"/>
                <a:ea typeface="楷体" panose="02010609060101010101" pitchFamily="49" charset="-122"/>
              </a:rPr>
              <a:t>海报设计</a:t>
            </a:r>
            <a:r>
              <a:rPr lang="zh-CN" altLang="en-US" sz="2200" b="0" dirty="0">
                <a:solidFill>
                  <a:srgbClr val="FF0000"/>
                </a:solidFill>
                <a:latin typeface="楷体" panose="02010609060101010101" pitchFamily="49" charset="-122"/>
                <a:ea typeface="楷体" panose="02010609060101010101" pitchFamily="49" charset="-122"/>
              </a:rPr>
              <a:t>的步骤</a:t>
            </a:r>
            <a:r>
              <a:rPr lang="en-US" altLang="zh-CN" sz="2200" b="0" dirty="0">
                <a:solidFill>
                  <a:srgbClr val="FF0000"/>
                </a:solidFill>
                <a:latin typeface="楷体" panose="02010609060101010101" pitchFamily="49" charset="-122"/>
                <a:ea typeface="楷体" panose="02010609060101010101" pitchFamily="49" charset="-122"/>
              </a:rPr>
              <a:t>:</a:t>
            </a:r>
            <a:r>
              <a:rPr lang="zh-CN" altLang="en-US" sz="2200" b="0" dirty="0">
                <a:solidFill>
                  <a:srgbClr val="FF0000"/>
                </a:solidFill>
                <a:latin typeface="楷体" panose="02010609060101010101" pitchFamily="49" charset="-122"/>
                <a:ea typeface="楷体" panose="02010609060101010101" pitchFamily="49" charset="-122"/>
              </a:rPr>
              <a:t>构思</a:t>
            </a:r>
            <a:r>
              <a:rPr lang="en-US" altLang="zh-CN" sz="2200" b="0" dirty="0">
                <a:solidFill>
                  <a:srgbClr val="FF0000"/>
                </a:solidFill>
                <a:latin typeface="楷体" panose="02010609060101010101" pitchFamily="49" charset="-122"/>
                <a:ea typeface="楷体" panose="02010609060101010101" pitchFamily="49" charset="-122"/>
              </a:rPr>
              <a:t>—</a:t>
            </a:r>
            <a:r>
              <a:rPr lang="zh-CN" altLang="en-US" sz="2200" b="0" dirty="0">
                <a:solidFill>
                  <a:srgbClr val="FF0000"/>
                </a:solidFill>
                <a:latin typeface="楷体" panose="02010609060101010101" pitchFamily="49" charset="-122"/>
                <a:ea typeface="楷体" panose="02010609060101010101" pitchFamily="49" charset="-122"/>
              </a:rPr>
              <a:t>构图</a:t>
            </a:r>
            <a:r>
              <a:rPr lang="en-US" altLang="zh-CN" sz="2200" b="0" dirty="0">
                <a:solidFill>
                  <a:srgbClr val="FF0000"/>
                </a:solidFill>
                <a:latin typeface="楷体" panose="02010609060101010101" pitchFamily="49" charset="-122"/>
                <a:ea typeface="楷体" panose="02010609060101010101" pitchFamily="49" charset="-122"/>
              </a:rPr>
              <a:t>— </a:t>
            </a:r>
            <a:r>
              <a:rPr lang="zh-CN" altLang="en-US" sz="2200" b="0" dirty="0">
                <a:solidFill>
                  <a:srgbClr val="FF0000"/>
                </a:solidFill>
                <a:latin typeface="楷体" panose="02010609060101010101" pitchFamily="49" charset="-122"/>
                <a:ea typeface="楷体" panose="02010609060101010101" pitchFamily="49" charset="-122"/>
              </a:rPr>
              <a:t>精雕细刻</a:t>
            </a:r>
            <a:r>
              <a:rPr lang="en-US" altLang="zh-CN" sz="2200" b="0" dirty="0">
                <a:solidFill>
                  <a:srgbClr val="FF0000"/>
                </a:solidFill>
                <a:latin typeface="楷体" panose="02010609060101010101" pitchFamily="49" charset="-122"/>
                <a:ea typeface="楷体" panose="02010609060101010101" pitchFamily="49" charset="-122"/>
              </a:rPr>
              <a:t>—</a:t>
            </a:r>
            <a:r>
              <a:rPr lang="zh-CN" altLang="en-US" sz="2200" b="0" dirty="0">
                <a:solidFill>
                  <a:srgbClr val="FF0000"/>
                </a:solidFill>
                <a:latin typeface="楷体" panose="02010609060101010101" pitchFamily="49" charset="-122"/>
                <a:ea typeface="楷体" panose="02010609060101010101" pitchFamily="49" charset="-122"/>
              </a:rPr>
              <a:t>调整。 </a:t>
            </a:r>
          </a:p>
          <a:p>
            <a:pPr marL="0" indent="0" algn="just">
              <a:lnSpc>
                <a:spcPct val="115000"/>
              </a:lnSpc>
              <a:spcBef>
                <a:spcPts val="600"/>
              </a:spcBef>
              <a:buNone/>
            </a:pPr>
            <a:endParaRPr lang="zh-CN" altLang="en-US" sz="2200" b="0" dirty="0">
              <a:solidFill>
                <a:srgbClr val="FF0000"/>
              </a:solidFill>
              <a:latin typeface="楷体" panose="02010609060101010101" pitchFamily="49" charset="-122"/>
              <a:ea typeface="楷体" panose="02010609060101010101" pitchFamily="49" charset="-122"/>
            </a:endParaRPr>
          </a:p>
          <a:p>
            <a:pPr>
              <a:lnSpc>
                <a:spcPct val="115000"/>
              </a:lnSpc>
              <a:spcBef>
                <a:spcPts val="1200"/>
              </a:spcBef>
            </a:pPr>
            <a:endParaRPr kumimoji="1" lang="zh-CN" altLang="en-US" sz="22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994002567"/>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275606"/>
            <a:ext cx="8075612" cy="3006500"/>
          </a:xfrm>
        </p:spPr>
        <p:txBody>
          <a:bodyPr/>
          <a:lstStyle/>
          <a:p>
            <a:pPr algn="just">
              <a:buFont typeface="Arial" panose="020B0604020202020204" pitchFamily="34" charset="0"/>
              <a:buChar char="•"/>
            </a:pPr>
            <a:r>
              <a:rPr lang="en-US" altLang="zh-CN" sz="2300" b="0" dirty="0">
                <a:latin typeface="楷体" panose="02010609060101010101" pitchFamily="49" charset="-122"/>
                <a:ea typeface="楷体" panose="02010609060101010101" pitchFamily="49" charset="-122"/>
              </a:rPr>
              <a:t>3.</a:t>
            </a:r>
            <a:r>
              <a:rPr lang="zh-CN" altLang="en-US" sz="2300" b="0" dirty="0">
                <a:latin typeface="楷体" panose="02010609060101010101" pitchFamily="49" charset="-122"/>
                <a:ea typeface="楷体" panose="02010609060101010101" pitchFamily="49" charset="-122"/>
              </a:rPr>
              <a:t>小组分工 明确小组成员职位及责任。 </a:t>
            </a:r>
            <a:endParaRPr lang="en-US" altLang="zh-CN" sz="2300" b="0" dirty="0" smtClean="0">
              <a:latin typeface="楷体" panose="02010609060101010101" pitchFamily="49" charset="-122"/>
              <a:ea typeface="楷体" panose="02010609060101010101" pitchFamily="49" charset="-122"/>
            </a:endParaRPr>
          </a:p>
          <a:p>
            <a:pPr algn="just">
              <a:spcBef>
                <a:spcPts val="600"/>
              </a:spcBef>
              <a:buFont typeface="Wingdings" panose="05000000000000000000" pitchFamily="2" charset="2"/>
              <a:buChar char="Ø"/>
            </a:pPr>
            <a:r>
              <a:rPr lang="zh-CN" altLang="en-US" sz="2200" b="0" dirty="0" smtClean="0">
                <a:solidFill>
                  <a:srgbClr val="FF0000"/>
                </a:solidFill>
                <a:latin typeface="楷体" panose="02010609060101010101" pitchFamily="49" charset="-122"/>
                <a:ea typeface="楷体" panose="02010609060101010101" pitchFamily="49" charset="-122"/>
              </a:rPr>
              <a:t>绘图员</a:t>
            </a:r>
            <a:r>
              <a:rPr lang="zh-CN" altLang="en-US" sz="2200" b="0" dirty="0">
                <a:solidFill>
                  <a:srgbClr val="FF0000"/>
                </a:solidFill>
                <a:latin typeface="楷体" panose="02010609060101010101" pitchFamily="49" charset="-122"/>
                <a:ea typeface="楷体" panose="02010609060101010101" pitchFamily="49" charset="-122"/>
              </a:rPr>
              <a:t>的任务</a:t>
            </a:r>
            <a:r>
              <a:rPr lang="zh-CN" altLang="en-US" sz="2200" b="0" dirty="0" smtClean="0">
                <a:solidFill>
                  <a:srgbClr val="FF0000"/>
                </a:solidFill>
                <a:latin typeface="楷体" panose="02010609060101010101" pitchFamily="49" charset="-122"/>
                <a:ea typeface="楷体" panose="02010609060101010101" pitchFamily="49" charset="-122"/>
              </a:rPr>
              <a:t>目标</a:t>
            </a:r>
            <a:r>
              <a:rPr lang="en-US" altLang="zh-CN" sz="2200" b="0" dirty="0" smtClean="0">
                <a:solidFill>
                  <a:srgbClr val="FF0000"/>
                </a:solidFill>
                <a:latin typeface="楷体" panose="02010609060101010101" pitchFamily="49" charset="-122"/>
                <a:ea typeface="楷体" panose="02010609060101010101" pitchFamily="49" charset="-122"/>
              </a:rPr>
              <a:t>….</a:t>
            </a:r>
            <a:r>
              <a:rPr lang="zh-CN" altLang="en-US" sz="2200" b="0" dirty="0" smtClean="0">
                <a:solidFill>
                  <a:srgbClr val="FF0000"/>
                </a:solidFill>
                <a:latin typeface="楷体" panose="02010609060101010101" pitchFamily="49" charset="-122"/>
                <a:ea typeface="楷体" panose="02010609060101010101" pitchFamily="49" charset="-122"/>
              </a:rPr>
              <a:t> </a:t>
            </a:r>
            <a:endParaRPr lang="en-US" altLang="zh-CN" sz="2200" b="0" dirty="0" smtClean="0">
              <a:solidFill>
                <a:srgbClr val="FF0000"/>
              </a:solidFill>
              <a:latin typeface="楷体" panose="02010609060101010101" pitchFamily="49" charset="-122"/>
              <a:ea typeface="楷体" panose="02010609060101010101" pitchFamily="49" charset="-122"/>
            </a:endParaRPr>
          </a:p>
          <a:p>
            <a:pPr algn="just">
              <a:buFont typeface="Wingdings" panose="05000000000000000000" pitchFamily="2" charset="2"/>
              <a:buChar char="Ø"/>
            </a:pPr>
            <a:r>
              <a:rPr lang="zh-CN" altLang="en-US" sz="2200" b="0" dirty="0" smtClean="0">
                <a:solidFill>
                  <a:srgbClr val="FF0000"/>
                </a:solidFill>
                <a:latin typeface="楷体" panose="02010609060101010101" pitchFamily="49" charset="-122"/>
                <a:ea typeface="楷体" panose="02010609060101010101" pitchFamily="49" charset="-122"/>
              </a:rPr>
              <a:t>书写员</a:t>
            </a:r>
            <a:r>
              <a:rPr lang="zh-CN" altLang="en-US" sz="2200" b="0" dirty="0">
                <a:solidFill>
                  <a:srgbClr val="FF0000"/>
                </a:solidFill>
                <a:latin typeface="楷体" panose="02010609060101010101" pitchFamily="49" charset="-122"/>
                <a:ea typeface="楷体" panose="02010609060101010101" pitchFamily="49" charset="-122"/>
              </a:rPr>
              <a:t>的任务</a:t>
            </a:r>
            <a:r>
              <a:rPr lang="zh-CN" altLang="en-US" sz="2200" b="0" dirty="0" smtClean="0">
                <a:solidFill>
                  <a:srgbClr val="FF0000"/>
                </a:solidFill>
                <a:latin typeface="楷体" panose="02010609060101010101" pitchFamily="49" charset="-122"/>
                <a:ea typeface="楷体" panose="02010609060101010101" pitchFamily="49" charset="-122"/>
              </a:rPr>
              <a:t>目标</a:t>
            </a:r>
            <a:r>
              <a:rPr lang="en-US" altLang="zh-CN" sz="2200" b="0" dirty="0" smtClean="0">
                <a:solidFill>
                  <a:srgbClr val="FF0000"/>
                </a:solidFill>
                <a:latin typeface="楷体" panose="02010609060101010101" pitchFamily="49" charset="-122"/>
                <a:ea typeface="楷体" panose="02010609060101010101" pitchFamily="49" charset="-122"/>
              </a:rPr>
              <a:t>….</a:t>
            </a:r>
          </a:p>
          <a:p>
            <a:pPr algn="just">
              <a:buFont typeface="Wingdings" panose="05000000000000000000" pitchFamily="2" charset="2"/>
              <a:buChar char="Ø"/>
            </a:pPr>
            <a:r>
              <a:rPr kumimoji="1" lang="zh-CN" altLang="en-US" sz="2200" b="0" dirty="0" smtClean="0">
                <a:solidFill>
                  <a:srgbClr val="FF0000"/>
                </a:solidFill>
                <a:latin typeface="楷体" panose="02010609060101010101" pitchFamily="49" charset="-122"/>
                <a:ea typeface="楷体" panose="02010609060101010101" pitchFamily="49" charset="-122"/>
              </a:rPr>
              <a:t>解说员的任务目标</a:t>
            </a:r>
            <a:endParaRPr kumimoji="1" lang="en-US" altLang="zh-CN" sz="2200" b="0" dirty="0" smtClean="0">
              <a:solidFill>
                <a:srgbClr val="FF0000"/>
              </a:solidFill>
              <a:latin typeface="楷体" panose="02010609060101010101" pitchFamily="49" charset="-122"/>
              <a:ea typeface="楷体" panose="02010609060101010101" pitchFamily="49" charset="-122"/>
            </a:endParaRPr>
          </a:p>
          <a:p>
            <a:pPr algn="just">
              <a:spcBef>
                <a:spcPts val="1800"/>
              </a:spcBef>
              <a:buFont typeface="Arial" panose="020B0604020202020204" pitchFamily="34" charset="0"/>
              <a:buChar char="•"/>
            </a:pPr>
            <a:r>
              <a:rPr lang="en-US" altLang="zh-CN" sz="2300" b="0" dirty="0">
                <a:latin typeface="楷体" panose="02010609060101010101" pitchFamily="49" charset="-122"/>
                <a:ea typeface="楷体" panose="02010609060101010101" pitchFamily="49" charset="-122"/>
              </a:rPr>
              <a:t>4.</a:t>
            </a:r>
            <a:r>
              <a:rPr lang="zh-CN" altLang="en-US" sz="2300" b="0" dirty="0">
                <a:latin typeface="楷体" panose="02010609060101010101" pitchFamily="49" charset="-122"/>
                <a:ea typeface="楷体" panose="02010609060101010101" pitchFamily="49" charset="-122"/>
              </a:rPr>
              <a:t>小组讨论方案 </a:t>
            </a:r>
            <a:r>
              <a:rPr lang="en-US" altLang="zh-CN" sz="2300" b="0" dirty="0" smtClean="0">
                <a:latin typeface="楷体" panose="02010609060101010101" pitchFamily="49" charset="-122"/>
                <a:ea typeface="楷体" panose="02010609060101010101" pitchFamily="49" charset="-122"/>
              </a:rPr>
              <a:t> </a:t>
            </a:r>
            <a:r>
              <a:rPr lang="zh-CN" altLang="en-US" sz="2300" b="0" dirty="0" smtClean="0">
                <a:latin typeface="楷体" panose="02010609060101010101" pitchFamily="49" charset="-122"/>
                <a:ea typeface="楷体" panose="02010609060101010101" pitchFamily="49" charset="-122"/>
              </a:rPr>
              <a:t>根据小组</a:t>
            </a:r>
            <a:r>
              <a:rPr lang="zh-CN" altLang="en-US" sz="2300" b="0" dirty="0">
                <a:latin typeface="楷体" panose="02010609060101010101" pitchFamily="49" charset="-122"/>
                <a:ea typeface="楷体" panose="02010609060101010101" pitchFamily="49" charset="-122"/>
              </a:rPr>
              <a:t>的海报选题</a:t>
            </a:r>
            <a:r>
              <a:rPr lang="en-US" altLang="zh-CN" sz="2300" b="0" dirty="0">
                <a:latin typeface="楷体" panose="02010609060101010101" pitchFamily="49" charset="-122"/>
                <a:ea typeface="楷体" panose="02010609060101010101" pitchFamily="49" charset="-122"/>
              </a:rPr>
              <a:t>,</a:t>
            </a:r>
            <a:r>
              <a:rPr lang="zh-CN" altLang="en-US" sz="2300" b="0" dirty="0">
                <a:latin typeface="楷体" panose="02010609060101010101" pitchFamily="49" charset="-122"/>
                <a:ea typeface="楷体" panose="02010609060101010101" pitchFamily="49" charset="-122"/>
              </a:rPr>
              <a:t>确定小组 海报的风格及综合海报的设计方案。 </a:t>
            </a:r>
          </a:p>
          <a:p>
            <a:pPr marL="0" indent="0" algn="just">
              <a:spcBef>
                <a:spcPts val="1800"/>
              </a:spcBef>
              <a:buNone/>
            </a:pPr>
            <a:endParaRPr kumimoji="1" lang="zh-CN" altLang="en-US" sz="2300" b="0" dirty="0">
              <a:latin typeface="楷体" panose="02010609060101010101" pitchFamily="49" charset="-122"/>
              <a:ea typeface="楷体" panose="02010609060101010101" pitchFamily="49" charset="-122"/>
            </a:endParaRPr>
          </a:p>
        </p:txBody>
      </p:sp>
      <p:sp>
        <p:nvSpPr>
          <p:cNvPr id="5" name="标题 1"/>
          <p:cNvSpPr>
            <a:spLocks noGrp="1"/>
          </p:cNvSpPr>
          <p:nvPr>
            <p:ph type="title"/>
          </p:nvPr>
        </p:nvSpPr>
        <p:spPr>
          <a:xfrm>
            <a:off x="611188" y="86916"/>
            <a:ext cx="7632700" cy="457200"/>
          </a:xfrm>
        </p:spPr>
        <p:txBody>
          <a:bodyPr/>
          <a:lstStyle/>
          <a:p>
            <a:r>
              <a:rPr kumimoji="1" lang="zh-CN" altLang="en-US" dirty="0">
                <a:solidFill>
                  <a:srgbClr val="FF0000"/>
                </a:solidFill>
                <a:latin typeface="黑体" panose="02010609060101010101" pitchFamily="49" charset="-122"/>
                <a:ea typeface="黑体" panose="02010609060101010101" pitchFamily="49" charset="-122"/>
              </a:rPr>
              <a:t>项目规划</a:t>
            </a:r>
          </a:p>
        </p:txBody>
      </p:sp>
      <p:pic>
        <p:nvPicPr>
          <p:cNvPr id="6" name="图片 5"/>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2579"/>
          <a:stretch/>
        </p:blipFill>
        <p:spPr>
          <a:xfrm>
            <a:off x="5784515" y="843558"/>
            <a:ext cx="2747020" cy="2247567"/>
          </a:xfrm>
          <a:prstGeom prst="rect">
            <a:avLst/>
          </a:prstGeom>
        </p:spPr>
      </p:pic>
    </p:spTree>
    <p:extLst>
      <p:ext uri="{BB962C8B-B14F-4D97-AF65-F5344CB8AC3E}">
        <p14:creationId xmlns:p14="http://schemas.microsoft.com/office/powerpoint/2010/main" val="14807543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2</a:t>
            </a:r>
            <a:r>
              <a:rPr kumimoji="1" lang="en-US" altLang="zh-CN" sz="3600" dirty="0">
                <a:latin typeface="黑体" panose="02010609060101010101" pitchFamily="49" charset="-122"/>
                <a:ea typeface="黑体" panose="02010609060101010101" pitchFamily="49" charset="-122"/>
              </a:rPr>
              <a:t>1</a:t>
            </a:r>
            <a:r>
              <a:rPr kumimoji="1" lang="zh-CN" altLang="en-US" sz="3600" dirty="0">
                <a:latin typeface="黑体" panose="02010609060101010101" pitchFamily="49" charset="-122"/>
                <a:ea typeface="黑体" panose="02010609060101010101" pitchFamily="49" charset="-122"/>
              </a:rPr>
              <a:t>世纪学习框架</a:t>
            </a:r>
          </a:p>
        </p:txBody>
      </p:sp>
      <p:sp>
        <p:nvSpPr>
          <p:cNvPr id="3" name="内容占位符 2"/>
          <p:cNvSpPr>
            <a:spLocks noGrp="1"/>
          </p:cNvSpPr>
          <p:nvPr>
            <p:ph idx="1"/>
          </p:nvPr>
        </p:nvSpPr>
        <p:spPr>
          <a:xfrm>
            <a:off x="587132" y="915566"/>
            <a:ext cx="7632848" cy="3438548"/>
          </a:xfrm>
        </p:spPr>
        <p:txBody>
          <a:bodyPr>
            <a:noAutofit/>
          </a:bodyPr>
          <a:lstStyle/>
          <a:p>
            <a:pPr algn="just">
              <a:lnSpc>
                <a:spcPct val="110000"/>
              </a:lnSpc>
              <a:spcBef>
                <a:spcPts val="1200"/>
              </a:spcBef>
            </a:pPr>
            <a:r>
              <a:rPr lang="en-US" altLang="zh-CN" b="0" dirty="0" smtClean="0">
                <a:latin typeface="楷体" panose="02010609060101010101" pitchFamily="49" charset="-122"/>
                <a:ea typeface="楷体" panose="02010609060101010101" pitchFamily="49" charset="-122"/>
              </a:rPr>
              <a:t>2009</a:t>
            </a:r>
            <a:r>
              <a:rPr lang="zh-CN" altLang="en-US" b="0" dirty="0">
                <a:latin typeface="楷体" panose="02010609060101010101" pitchFamily="49" charset="-122"/>
                <a:ea typeface="楷体" panose="02010609060101010101" pitchFamily="49" charset="-122"/>
              </a:rPr>
              <a:t>年，该组织修订了“</a:t>
            </a:r>
            <a:r>
              <a:rPr lang="en-US" altLang="zh-CN" b="0" dirty="0">
                <a:latin typeface="楷体" panose="02010609060101010101" pitchFamily="49" charset="-122"/>
                <a:ea typeface="楷体" panose="02010609060101010101" pitchFamily="49" charset="-122"/>
              </a:rPr>
              <a:t>21</a:t>
            </a:r>
            <a:r>
              <a:rPr lang="zh-CN" altLang="en-US" b="0" dirty="0">
                <a:latin typeface="楷体" panose="02010609060101010101" pitchFamily="49" charset="-122"/>
                <a:ea typeface="楷体" panose="02010609060101010101" pitchFamily="49" charset="-122"/>
              </a:rPr>
              <a:t>世纪学习框架</a:t>
            </a:r>
            <a:r>
              <a:rPr lang="zh-CN" altLang="en-US" b="0" dirty="0" smtClean="0">
                <a:latin typeface="楷体" panose="02010609060101010101" pitchFamily="49" charset="-122"/>
                <a:ea typeface="楷体" panose="02010609060101010101" pitchFamily="49" charset="-122"/>
              </a:rPr>
              <a:t>” ，</a:t>
            </a:r>
            <a:r>
              <a:rPr lang="zh-CN" altLang="en-US" b="0" dirty="0">
                <a:latin typeface="楷体" panose="02010609060101010101" pitchFamily="49" charset="-122"/>
                <a:ea typeface="楷体" panose="02010609060101010101" pitchFamily="49" charset="-122"/>
              </a:rPr>
              <a:t>新框架包含两部分：一是学习成果，二是支持系统（见图</a:t>
            </a:r>
            <a:r>
              <a:rPr lang="en-US" altLang="zh-CN" b="0" dirty="0">
                <a:latin typeface="楷体" panose="02010609060101010101" pitchFamily="49" charset="-122"/>
                <a:ea typeface="楷体" panose="02010609060101010101" pitchFamily="49" charset="-122"/>
              </a:rPr>
              <a:t>2</a:t>
            </a:r>
            <a:r>
              <a:rPr lang="zh-CN" altLang="en-US" b="0" dirty="0">
                <a:latin typeface="楷体" panose="02010609060101010101" pitchFamily="49" charset="-122"/>
                <a:ea typeface="楷体" panose="02010609060101010101" pitchFamily="49" charset="-122"/>
              </a:rPr>
              <a:t>）</a:t>
            </a:r>
            <a:r>
              <a:rPr lang="zh-CN" altLang="en-US" b="0" dirty="0" smtClean="0">
                <a:latin typeface="楷体" panose="02010609060101010101" pitchFamily="49" charset="-122"/>
                <a:ea typeface="楷体" panose="02010609060101010101" pitchFamily="49" charset="-122"/>
              </a:rPr>
              <a:t>。</a:t>
            </a:r>
            <a:endParaRPr lang="en-US" altLang="zh-CN" b="0" dirty="0">
              <a:latin typeface="楷体" panose="02010609060101010101" pitchFamily="49" charset="-122"/>
              <a:ea typeface="楷体" panose="02010609060101010101" pitchFamily="49" charset="-122"/>
            </a:endParaRPr>
          </a:p>
          <a:p>
            <a:pPr algn="just">
              <a:lnSpc>
                <a:spcPct val="110000"/>
              </a:lnSpc>
              <a:spcBef>
                <a:spcPts val="1200"/>
              </a:spcBef>
            </a:pPr>
            <a:r>
              <a:rPr lang="zh-CN" altLang="en-US" b="0" dirty="0" smtClean="0">
                <a:latin typeface="楷体" panose="02010609060101010101" pitchFamily="49" charset="-122"/>
                <a:ea typeface="楷体" panose="02010609060101010101" pitchFamily="49" charset="-122"/>
              </a:rPr>
              <a:t>学习成果部分围绕</a:t>
            </a:r>
            <a:r>
              <a:rPr lang="zh-CN" altLang="en-US" b="0" dirty="0">
                <a:latin typeface="楷体" panose="02010609060101010101" pitchFamily="49" charset="-122"/>
                <a:ea typeface="楷体" panose="02010609060101010101" pitchFamily="49" charset="-122"/>
              </a:rPr>
              <a:t>核心学科和</a:t>
            </a:r>
            <a:r>
              <a:rPr lang="en-US" altLang="zh-CN" b="0" dirty="0">
                <a:latin typeface="楷体" panose="02010609060101010101" pitchFamily="49" charset="-122"/>
                <a:ea typeface="楷体" panose="02010609060101010101" pitchFamily="49" charset="-122"/>
              </a:rPr>
              <a:t>21</a:t>
            </a:r>
            <a:r>
              <a:rPr lang="zh-CN" altLang="en-US" b="0" dirty="0">
                <a:latin typeface="楷体" panose="02010609060101010101" pitchFamily="49" charset="-122"/>
                <a:ea typeface="楷体" panose="02010609060101010101" pitchFamily="49" charset="-122"/>
              </a:rPr>
              <a:t>世纪主题培养学生的</a:t>
            </a:r>
            <a:r>
              <a:rPr lang="en-US" altLang="zh-CN" b="0" dirty="0">
                <a:latin typeface="楷体" panose="02010609060101010101" pitchFamily="49" charset="-122"/>
                <a:ea typeface="楷体" panose="02010609060101010101" pitchFamily="49" charset="-122"/>
              </a:rPr>
              <a:t>21</a:t>
            </a:r>
            <a:r>
              <a:rPr lang="zh-CN" altLang="en-US" b="0" dirty="0">
                <a:latin typeface="楷体" panose="02010609060101010101" pitchFamily="49" charset="-122"/>
                <a:ea typeface="楷体" panose="02010609060101010101" pitchFamily="49" charset="-122"/>
              </a:rPr>
              <a:t>世纪技能，如学习与创新技能（</a:t>
            </a:r>
            <a:r>
              <a:rPr lang="en-US" altLang="zh-CN" b="0" dirty="0">
                <a:latin typeface="楷体" panose="02010609060101010101" pitchFamily="49" charset="-122"/>
                <a:ea typeface="楷体" panose="02010609060101010101" pitchFamily="49" charset="-122"/>
              </a:rPr>
              <a:t>4C</a:t>
            </a:r>
            <a:r>
              <a:rPr lang="zh-CN" altLang="en-US" b="0" dirty="0">
                <a:latin typeface="楷体" panose="02010609060101010101" pitchFamily="49" charset="-122"/>
                <a:ea typeface="楷体" panose="02010609060101010101" pitchFamily="49" charset="-122"/>
              </a:rPr>
              <a:t>），生活与职业技能，信息、媒介与技术技能。其中，）</a:t>
            </a:r>
            <a:r>
              <a:rPr lang="zh-CN" altLang="en-US" b="0" dirty="0" smtClean="0">
                <a:latin typeface="楷体" panose="02010609060101010101" pitchFamily="49" charset="-122"/>
                <a:ea typeface="楷体" panose="02010609060101010101" pitchFamily="49" charset="-122"/>
              </a:rPr>
              <a:t>。</a:t>
            </a:r>
            <a:endParaRPr lang="en-US" altLang="zh-CN" b="0" dirty="0">
              <a:latin typeface="楷体" panose="02010609060101010101" pitchFamily="49" charset="-122"/>
              <a:ea typeface="楷体" panose="02010609060101010101" pitchFamily="49" charset="-122"/>
            </a:endParaRPr>
          </a:p>
          <a:p>
            <a:pPr algn="just">
              <a:lnSpc>
                <a:spcPct val="110000"/>
              </a:lnSpc>
              <a:spcBef>
                <a:spcPts val="1200"/>
              </a:spcBef>
            </a:pPr>
            <a:r>
              <a:rPr lang="zh-CN" altLang="en-US" b="0" dirty="0" smtClean="0">
                <a:latin typeface="楷体" panose="02010609060101010101" pitchFamily="49" charset="-122"/>
                <a:ea typeface="楷体" panose="02010609060101010101" pitchFamily="49" charset="-122"/>
              </a:rPr>
              <a:t>支持系统部分包含标准和评价</a:t>
            </a:r>
            <a:r>
              <a:rPr lang="zh-CN" altLang="en-US" b="0" dirty="0">
                <a:latin typeface="楷体" panose="02010609060101010101" pitchFamily="49" charset="-122"/>
                <a:ea typeface="楷体" panose="02010609060101010101" pitchFamily="49" charset="-122"/>
              </a:rPr>
              <a:t>、课程和教学、教师专业发展和学习环境等支持性策略</a:t>
            </a:r>
            <a:r>
              <a:rPr lang="zh-CN" altLang="en-US" b="0" dirty="0" smtClean="0">
                <a:latin typeface="楷体" panose="02010609060101010101" pitchFamily="49" charset="-122"/>
                <a:ea typeface="楷体" panose="02010609060101010101" pitchFamily="49" charset="-122"/>
              </a:rPr>
              <a:t>。</a:t>
            </a:r>
            <a:endParaRPr kumimoji="1" lang="zh-CN" altLang="en-US" b="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917527309"/>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6136" y="2665208"/>
            <a:ext cx="2755032" cy="2066274"/>
          </a:xfrm>
          <a:prstGeom prst="rect">
            <a:avLst/>
          </a:prstGeom>
        </p:spPr>
      </p:pic>
      <p:sp>
        <p:nvSpPr>
          <p:cNvPr id="3" name="内容占位符 2"/>
          <p:cNvSpPr>
            <a:spLocks noGrp="1"/>
          </p:cNvSpPr>
          <p:nvPr>
            <p:ph idx="1"/>
          </p:nvPr>
        </p:nvSpPr>
        <p:spPr>
          <a:xfrm>
            <a:off x="389732" y="915566"/>
            <a:ext cx="8075612" cy="3438548"/>
          </a:xfrm>
        </p:spPr>
        <p:txBody>
          <a:bodyPr/>
          <a:lstStyle/>
          <a:p>
            <a:pPr algn="just">
              <a:lnSpc>
                <a:spcPct val="115000"/>
              </a:lnSpc>
              <a:spcBef>
                <a:spcPts val="1200"/>
              </a:spcBef>
              <a:buFont typeface="Arial" panose="020B0604020202020204" pitchFamily="34" charset="0"/>
              <a:buChar char="•"/>
            </a:pPr>
            <a:r>
              <a:rPr lang="en-US" altLang="zh-CN" sz="2300" b="0" dirty="0">
                <a:latin typeface="楷体" panose="02010609060101010101" pitchFamily="49" charset="-122"/>
                <a:ea typeface="楷体" panose="02010609060101010101" pitchFamily="49" charset="-122"/>
              </a:rPr>
              <a:t>5.</a:t>
            </a:r>
            <a:r>
              <a:rPr lang="zh-CN" altLang="en-US" sz="2300" b="0" dirty="0">
                <a:latin typeface="楷体" panose="02010609060101010101" pitchFamily="49" charset="-122"/>
                <a:ea typeface="楷体" panose="02010609060101010101" pitchFamily="49" charset="-122"/>
              </a:rPr>
              <a:t>项目方案验收及确定 </a:t>
            </a:r>
          </a:p>
          <a:p>
            <a:pPr algn="just">
              <a:lnSpc>
                <a:spcPct val="115000"/>
              </a:lnSpc>
              <a:spcBef>
                <a:spcPts val="1200"/>
              </a:spcBef>
              <a:buFont typeface="Wingdings" panose="05000000000000000000" pitchFamily="2" charset="2"/>
              <a:buChar char="Ø"/>
            </a:pPr>
            <a:r>
              <a:rPr lang="zh-CN" altLang="en-US" sz="2300" b="0" dirty="0" smtClean="0">
                <a:latin typeface="楷体" panose="02010609060101010101" pitchFamily="49" charset="-122"/>
                <a:ea typeface="楷体" panose="02010609060101010101" pitchFamily="49" charset="-122"/>
              </a:rPr>
              <a:t>解说员上讲台解说海报设计方</a:t>
            </a:r>
            <a:r>
              <a:rPr lang="zh-CN" altLang="en-US" sz="2300" b="0" dirty="0">
                <a:latin typeface="楷体" panose="02010609060101010101" pitchFamily="49" charset="-122"/>
                <a:ea typeface="楷体" panose="02010609060101010101" pitchFamily="49" charset="-122"/>
              </a:rPr>
              <a:t>案 </a:t>
            </a:r>
            <a:r>
              <a:rPr lang="zh-CN" altLang="en-US" sz="2300" b="0" dirty="0" smtClean="0">
                <a:latin typeface="楷体" panose="02010609060101010101" pitchFamily="49" charset="-122"/>
                <a:ea typeface="楷体" panose="02010609060101010101" pitchFamily="49" charset="-122"/>
              </a:rPr>
              <a:t>及展示小组海报设计草图</a:t>
            </a:r>
            <a:r>
              <a:rPr lang="zh-CN" altLang="zh-CN" sz="2300" b="0" dirty="0" smtClean="0">
                <a:latin typeface="楷体" panose="02010609060101010101" pitchFamily="49" charset="-122"/>
                <a:ea typeface="楷体" panose="02010609060101010101" pitchFamily="49" charset="-122"/>
              </a:rPr>
              <a:t>；</a:t>
            </a:r>
            <a:endParaRPr lang="en-US" altLang="zh-CN" sz="2300" b="0" dirty="0" smtClean="0">
              <a:latin typeface="楷体" panose="02010609060101010101" pitchFamily="49" charset="-122"/>
              <a:ea typeface="楷体" panose="02010609060101010101" pitchFamily="49" charset="-122"/>
            </a:endParaRPr>
          </a:p>
          <a:p>
            <a:pPr algn="just">
              <a:lnSpc>
                <a:spcPct val="115000"/>
              </a:lnSpc>
              <a:spcBef>
                <a:spcPts val="1200"/>
              </a:spcBef>
              <a:buFont typeface="Wingdings" panose="05000000000000000000" pitchFamily="2" charset="2"/>
              <a:buChar char="Ø"/>
            </a:pPr>
            <a:r>
              <a:rPr lang="zh-CN" altLang="en-US" sz="2300" b="0" dirty="0" smtClean="0">
                <a:latin typeface="楷体" panose="02010609060101010101" pitchFamily="49" charset="-122"/>
                <a:ea typeface="楷体" panose="02010609060101010101" pitchFamily="49" charset="-122"/>
              </a:rPr>
              <a:t>选择教师及优</a:t>
            </a:r>
            <a:r>
              <a:rPr lang="zh-CN" altLang="en-US" sz="2300" b="0" dirty="0">
                <a:latin typeface="楷体" panose="02010609060101010101" pitchFamily="49" charset="-122"/>
                <a:ea typeface="楷体" panose="02010609060101010101" pitchFamily="49" charset="-122"/>
              </a:rPr>
              <a:t>秀学生</a:t>
            </a:r>
            <a:r>
              <a:rPr lang="en-US" altLang="zh-CN" sz="2300" b="0" dirty="0">
                <a:latin typeface="楷体" panose="02010609060101010101" pitchFamily="49" charset="-122"/>
                <a:ea typeface="楷体" panose="02010609060101010101" pitchFamily="49" charset="-122"/>
              </a:rPr>
              <a:t>3~5</a:t>
            </a:r>
            <a:r>
              <a:rPr lang="zh-CN" altLang="en-US" sz="2300" b="0" dirty="0">
                <a:latin typeface="楷体" panose="02010609060101010101" pitchFamily="49" charset="-122"/>
                <a:ea typeface="楷体" panose="02010609060101010101" pitchFamily="49" charset="-122"/>
              </a:rPr>
              <a:t>名</a:t>
            </a:r>
            <a:r>
              <a:rPr lang="zh-CN" altLang="en-US" sz="2300" b="0" dirty="0" smtClean="0">
                <a:latin typeface="楷体" panose="02010609060101010101" pitchFamily="49" charset="-122"/>
                <a:ea typeface="楷体" panose="02010609060101010101" pitchFamily="49" charset="-122"/>
              </a:rPr>
              <a:t>作为验收小组</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通过举 </a:t>
            </a:r>
            <a:r>
              <a:rPr lang="zh-CN" altLang="en-US" sz="2300" b="0" dirty="0">
                <a:latin typeface="楷体" panose="02010609060101010101" pitchFamily="49" charset="-122"/>
                <a:ea typeface="楷体" panose="02010609060101010101" pitchFamily="49" charset="-122"/>
              </a:rPr>
              <a:t>手</a:t>
            </a:r>
            <a:r>
              <a:rPr lang="zh-CN" altLang="en-US" sz="2300" b="0" dirty="0" smtClean="0">
                <a:latin typeface="楷体" panose="02010609060101010101" pitchFamily="49" charset="-122"/>
                <a:ea typeface="楷体" panose="02010609060101010101" pitchFamily="49" charset="-122"/>
              </a:rPr>
              <a:t>投票来确定</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对于优秀的方案</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需指出亮点</a:t>
            </a:r>
            <a:r>
              <a:rPr lang="zh-CN" altLang="zh-CN" sz="2300" b="0" dirty="0" smtClean="0">
                <a:latin typeface="楷体" panose="02010609060101010101" pitchFamily="49" charset="-122"/>
                <a:ea typeface="楷体" panose="02010609060101010101" pitchFamily="49" charset="-122"/>
              </a:rPr>
              <a:t>；</a:t>
            </a:r>
            <a:endParaRPr lang="en-US" altLang="zh-CN" sz="2300" b="0" dirty="0" smtClean="0">
              <a:latin typeface="楷体" panose="02010609060101010101" pitchFamily="49" charset="-122"/>
              <a:ea typeface="楷体" panose="02010609060101010101" pitchFamily="49" charset="-122"/>
            </a:endParaRPr>
          </a:p>
          <a:p>
            <a:pPr algn="just">
              <a:lnSpc>
                <a:spcPct val="115000"/>
              </a:lnSpc>
              <a:spcBef>
                <a:spcPts val="1200"/>
              </a:spcBef>
              <a:buFont typeface="Wingdings" panose="05000000000000000000" pitchFamily="2" charset="2"/>
              <a:buChar char="Ø"/>
            </a:pPr>
            <a:r>
              <a:rPr lang="zh-CN" altLang="en-US" sz="2300" b="0" dirty="0" smtClean="0">
                <a:latin typeface="楷体" panose="02010609060101010101" pitchFamily="49" charset="-122"/>
                <a:ea typeface="楷体" panose="02010609060101010101" pitchFamily="49" charset="-122"/>
              </a:rPr>
              <a:t>对于不足的方案给出建议</a:t>
            </a:r>
            <a:r>
              <a:rPr lang="zh-CN" altLang="en-US" sz="2300" b="0" dirty="0">
                <a:latin typeface="楷体" panose="02010609060101010101" pitchFamily="49" charset="-122"/>
                <a:ea typeface="楷体" panose="02010609060101010101" pitchFamily="49" charset="-122"/>
              </a:rPr>
              <a:t>。 </a:t>
            </a:r>
          </a:p>
          <a:p>
            <a:pPr algn="just">
              <a:lnSpc>
                <a:spcPct val="115000"/>
              </a:lnSpc>
              <a:spcBef>
                <a:spcPts val="1200"/>
              </a:spcBef>
            </a:pPr>
            <a:endParaRPr kumimoji="1" lang="zh-CN" altLang="en-US" sz="2300" b="0" dirty="0">
              <a:latin typeface="楷体" panose="02010609060101010101" pitchFamily="49" charset="-122"/>
              <a:ea typeface="楷体" panose="02010609060101010101" pitchFamily="49" charset="-122"/>
            </a:endParaRPr>
          </a:p>
        </p:txBody>
      </p:sp>
      <p:sp>
        <p:nvSpPr>
          <p:cNvPr id="5" name="标题 1"/>
          <p:cNvSpPr>
            <a:spLocks noGrp="1"/>
          </p:cNvSpPr>
          <p:nvPr>
            <p:ph type="title"/>
          </p:nvPr>
        </p:nvSpPr>
        <p:spPr>
          <a:xfrm>
            <a:off x="611188" y="86916"/>
            <a:ext cx="7632700" cy="457200"/>
          </a:xfrm>
        </p:spPr>
        <p:txBody>
          <a:bodyPr/>
          <a:lstStyle/>
          <a:p>
            <a:r>
              <a:rPr kumimoji="1" lang="zh-CN" altLang="en-US" dirty="0">
                <a:solidFill>
                  <a:srgbClr val="FF0000"/>
                </a:solidFill>
                <a:latin typeface="黑体" panose="02010609060101010101" pitchFamily="49" charset="-122"/>
                <a:ea typeface="黑体" panose="02010609060101010101" pitchFamily="49" charset="-122"/>
              </a:rPr>
              <a:t>项目规划</a:t>
            </a:r>
          </a:p>
        </p:txBody>
      </p:sp>
    </p:spTree>
    <p:extLst>
      <p:ext uri="{BB962C8B-B14F-4D97-AF65-F5344CB8AC3E}">
        <p14:creationId xmlns:p14="http://schemas.microsoft.com/office/powerpoint/2010/main" val="1320464888"/>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8412" y="1261691"/>
            <a:ext cx="8824068" cy="2862484"/>
          </a:xfrm>
        </p:spPr>
        <p:txBody>
          <a:bodyPr/>
          <a:lstStyle/>
          <a:p>
            <a:pPr algn="just">
              <a:buFont typeface="Wingdings" panose="05000000000000000000" pitchFamily="2" charset="2"/>
              <a:buChar char="Ø"/>
            </a:pPr>
            <a:r>
              <a:rPr lang="en-US" altLang="zh-CN" dirty="0" smtClean="0">
                <a:latin typeface="楷体" panose="02010609060101010101" pitchFamily="49" charset="-122"/>
                <a:ea typeface="楷体" panose="02010609060101010101" pitchFamily="49" charset="-122"/>
              </a:rPr>
              <a:t>1</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项</a:t>
            </a:r>
            <a:r>
              <a:rPr lang="zh-CN" altLang="en-US" dirty="0" smtClean="0">
                <a:latin typeface="楷体" panose="02010609060101010101" pitchFamily="49" charset="-122"/>
                <a:ea typeface="楷体" panose="02010609060101010101" pitchFamily="49" charset="-122"/>
              </a:rPr>
              <a:t>目实施前期准备</a:t>
            </a:r>
            <a:endParaRPr lang="en-US" altLang="zh-CN" dirty="0" smtClean="0">
              <a:latin typeface="楷体" panose="02010609060101010101" pitchFamily="49" charset="-122"/>
              <a:ea typeface="楷体" panose="02010609060101010101" pitchFamily="49" charset="-122"/>
            </a:endParaRPr>
          </a:p>
          <a:p>
            <a:pPr algn="just">
              <a:spcBef>
                <a:spcPts val="1200"/>
              </a:spcBef>
              <a:buFont typeface="Arial" panose="020B0604020202020204" pitchFamily="34" charset="0"/>
              <a:buChar char="•"/>
            </a:pPr>
            <a:r>
              <a:rPr lang="zh-CN" altLang="en-US" sz="2300" b="0" dirty="0" smtClean="0">
                <a:latin typeface="楷体" panose="02010609060101010101" pitchFamily="49" charset="-122"/>
                <a:ea typeface="楷体" panose="02010609060101010101" pitchFamily="49" charset="-122"/>
              </a:rPr>
              <a:t>继续</a:t>
            </a:r>
            <a:r>
              <a:rPr lang="zh-CN" altLang="en-US" sz="2300" b="0" dirty="0">
                <a:latin typeface="楷体" panose="02010609060101010101" pitchFamily="49" charset="-122"/>
                <a:ea typeface="楷体" panose="02010609060101010101" pitchFamily="49" charset="-122"/>
              </a:rPr>
              <a:t>准备素材、</a:t>
            </a:r>
            <a:r>
              <a:rPr lang="zh-CN" altLang="en-US" sz="2300" b="0" dirty="0" smtClean="0">
                <a:latin typeface="楷体" panose="02010609060101010101" pitchFamily="49" charset="-122"/>
                <a:ea typeface="楷体" panose="02010609060101010101" pitchFamily="49" charset="-122"/>
              </a:rPr>
              <a:t>微调设计方案及确定海报</a:t>
            </a:r>
            <a:r>
              <a:rPr lang="zh-CN" altLang="en-US" sz="2300" b="0" dirty="0">
                <a:latin typeface="楷体" panose="02010609060101010101" pitchFamily="49" charset="-122"/>
                <a:ea typeface="楷体" panose="02010609060101010101" pitchFamily="49" charset="-122"/>
              </a:rPr>
              <a:t>的图层及构成元素</a:t>
            </a:r>
            <a:r>
              <a:rPr lang="zh-CN" altLang="en-US" sz="2300" b="0" dirty="0" smtClean="0">
                <a:latin typeface="楷体" panose="02010609060101010101" pitchFamily="49" charset="-122"/>
                <a:ea typeface="楷体" panose="02010609060101010101" pitchFamily="49" charset="-122"/>
              </a:rPr>
              <a:t>。</a:t>
            </a:r>
            <a:endParaRPr lang="en-US" altLang="zh-CN" sz="2300" b="0" dirty="0" smtClean="0">
              <a:latin typeface="楷体" panose="02010609060101010101" pitchFamily="49" charset="-122"/>
              <a:ea typeface="楷体" panose="02010609060101010101" pitchFamily="49" charset="-122"/>
            </a:endParaRPr>
          </a:p>
          <a:p>
            <a:pPr algn="just">
              <a:spcBef>
                <a:spcPts val="1800"/>
              </a:spcBef>
              <a:buFont typeface="Wingdings" panose="05000000000000000000" pitchFamily="2" charset="2"/>
              <a:buChar char="Ø"/>
            </a:pPr>
            <a:r>
              <a:rPr lang="en-US" altLang="zh-CN" dirty="0" smtClean="0">
                <a:latin typeface="楷体" panose="02010609060101010101" pitchFamily="49" charset="-122"/>
                <a:ea typeface="楷体" panose="02010609060101010101" pitchFamily="49" charset="-122"/>
              </a:rPr>
              <a:t>2</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项目实施 </a:t>
            </a:r>
          </a:p>
          <a:p>
            <a:pPr algn="just">
              <a:spcBef>
                <a:spcPts val="1200"/>
              </a:spcBef>
              <a:buFont typeface="Arial" panose="020B0604020202020204" pitchFamily="34" charset="0"/>
              <a:buChar char="•"/>
            </a:pPr>
            <a:r>
              <a:rPr lang="zh-CN" altLang="en-US" sz="2300" b="0" dirty="0">
                <a:latin typeface="楷体" panose="02010609060101010101" pitchFamily="49" charset="-122"/>
                <a:ea typeface="楷体" panose="02010609060101010101" pitchFamily="49" charset="-122"/>
              </a:rPr>
              <a:t>根据设计方案制作海报</a:t>
            </a:r>
            <a:r>
              <a:rPr lang="zh-CN" altLang="zh-CN" sz="2300" b="0" dirty="0">
                <a:latin typeface="楷体" panose="02010609060101010101" pitchFamily="49" charset="-122"/>
                <a:ea typeface="楷体" panose="02010609060101010101" pitchFamily="49" charset="-122"/>
              </a:rPr>
              <a:t>，</a:t>
            </a:r>
            <a:r>
              <a:rPr lang="zh-CN" altLang="en-US" sz="2300" b="0" dirty="0">
                <a:latin typeface="楷体" panose="02010609060101010101" pitchFamily="49" charset="-122"/>
                <a:ea typeface="楷体" panose="02010609060101010101" pitchFamily="49" charset="-122"/>
              </a:rPr>
              <a:t>教师给出常用工具、常用技巧的说明。 </a:t>
            </a:r>
          </a:p>
        </p:txBody>
      </p:sp>
      <p:sp>
        <p:nvSpPr>
          <p:cNvPr id="6" name="标题 1"/>
          <p:cNvSpPr>
            <a:spLocks noGrp="1"/>
          </p:cNvSpPr>
          <p:nvPr>
            <p:ph type="title"/>
          </p:nvPr>
        </p:nvSpPr>
        <p:spPr>
          <a:xfrm>
            <a:off x="611188" y="86916"/>
            <a:ext cx="7632700" cy="457200"/>
          </a:xfrm>
        </p:spPr>
        <p:txBody>
          <a:bodyPr/>
          <a:lstStyle/>
          <a:p>
            <a:r>
              <a:rPr kumimoji="1" lang="zh-CN" altLang="en-US" dirty="0">
                <a:solidFill>
                  <a:srgbClr val="FF0000"/>
                </a:solidFill>
                <a:latin typeface="黑体" panose="02010609060101010101" pitchFamily="49" charset="-122"/>
                <a:ea typeface="黑体" panose="02010609060101010101" pitchFamily="49" charset="-122"/>
              </a:rPr>
              <a:t>项目规划</a:t>
            </a:r>
          </a:p>
        </p:txBody>
      </p:sp>
    </p:spTree>
    <p:extLst>
      <p:ext uri="{BB962C8B-B14F-4D97-AF65-F5344CB8AC3E}">
        <p14:creationId xmlns:p14="http://schemas.microsoft.com/office/powerpoint/2010/main" val="1875301000"/>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11560" y="915566"/>
            <a:ext cx="7776864" cy="3456384"/>
          </a:xfrm>
        </p:spPr>
        <p:txBody>
          <a:bodyPr/>
          <a:lstStyle/>
          <a:p>
            <a:pPr algn="just">
              <a:lnSpc>
                <a:spcPct val="114000"/>
              </a:lnSpc>
              <a:spcBef>
                <a:spcPts val="1200"/>
              </a:spcBef>
              <a:buFont typeface="Wingdings" panose="05000000000000000000" pitchFamily="2" charset="2"/>
              <a:buChar char="Ø"/>
            </a:pPr>
            <a:r>
              <a:rPr lang="en-US" altLang="zh-CN" dirty="0" smtClean="0">
                <a:latin typeface="楷体" panose="02010609060101010101" pitchFamily="49" charset="-122"/>
                <a:ea typeface="楷体" panose="02010609060101010101" pitchFamily="49" charset="-122"/>
              </a:rPr>
              <a:t>1</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成果展示 </a:t>
            </a:r>
            <a:endParaRPr lang="en-US" altLang="zh-CN" dirty="0">
              <a:latin typeface="楷体" panose="02010609060101010101" pitchFamily="49" charset="-122"/>
              <a:ea typeface="楷体" panose="02010609060101010101" pitchFamily="49" charset="-122"/>
            </a:endParaRPr>
          </a:p>
          <a:p>
            <a:pPr algn="just">
              <a:lnSpc>
                <a:spcPct val="114000"/>
              </a:lnSpc>
              <a:spcBef>
                <a:spcPts val="600"/>
              </a:spcBef>
              <a:buFont typeface="Arial" panose="020B0604020202020204" pitchFamily="34" charset="0"/>
              <a:buChar char="•"/>
            </a:pPr>
            <a:r>
              <a:rPr lang="zh-CN" altLang="en-US" sz="2300" b="0" dirty="0">
                <a:latin typeface="楷体" panose="02010609060101010101" pitchFamily="49" charset="-122"/>
                <a:ea typeface="楷体" panose="02010609060101010101" pitchFamily="49" charset="-122"/>
              </a:rPr>
              <a:t>展示学生优秀海报及海报设计说</a:t>
            </a:r>
            <a:r>
              <a:rPr lang="zh-CN" altLang="en-US" sz="2300" b="0" dirty="0" smtClean="0">
                <a:latin typeface="楷体" panose="02010609060101010101" pitchFamily="49" charset="-122"/>
                <a:ea typeface="楷体" panose="02010609060101010101" pitchFamily="49" charset="-122"/>
              </a:rPr>
              <a:t>明</a:t>
            </a:r>
            <a:endParaRPr lang="en-US" altLang="zh-CN" sz="2300" b="0" dirty="0" smtClean="0">
              <a:latin typeface="楷体" panose="02010609060101010101" pitchFamily="49" charset="-122"/>
              <a:ea typeface="楷体" panose="02010609060101010101" pitchFamily="49" charset="-122"/>
            </a:endParaRPr>
          </a:p>
          <a:p>
            <a:pPr algn="just">
              <a:lnSpc>
                <a:spcPct val="114000"/>
              </a:lnSpc>
              <a:spcBef>
                <a:spcPts val="600"/>
              </a:spcBef>
              <a:buFont typeface="Arial" panose="020B0604020202020204" pitchFamily="34" charset="0"/>
              <a:buChar char="•"/>
            </a:pPr>
            <a:r>
              <a:rPr lang="zh-CN" altLang="en-US" sz="2300" b="0" dirty="0" smtClean="0">
                <a:latin typeface="楷体" panose="02010609060101010101" pitchFamily="49" charset="-122"/>
                <a:ea typeface="楷体" panose="02010609060101010101" pitchFamily="49" charset="-122"/>
              </a:rPr>
              <a:t>赏析学生优秀海报</a:t>
            </a:r>
            <a:r>
              <a:rPr lang="zh-CN" altLang="en-US" sz="2300" b="0" dirty="0">
                <a:latin typeface="楷体" panose="02010609060101010101" pitchFamily="49" charset="-122"/>
                <a:ea typeface="楷体" panose="02010609060101010101" pitchFamily="49" charset="-122"/>
              </a:rPr>
              <a:t>。 </a:t>
            </a:r>
            <a:endParaRPr lang="en-US" altLang="zh-CN" sz="2300" b="0" dirty="0">
              <a:latin typeface="楷体" panose="02010609060101010101" pitchFamily="49" charset="-122"/>
              <a:ea typeface="楷体" panose="02010609060101010101" pitchFamily="49" charset="-122"/>
            </a:endParaRPr>
          </a:p>
          <a:p>
            <a:pPr algn="just">
              <a:lnSpc>
                <a:spcPct val="114000"/>
              </a:lnSpc>
              <a:spcBef>
                <a:spcPts val="1800"/>
              </a:spcBef>
              <a:buFont typeface="Wingdings" panose="05000000000000000000" pitchFamily="2" charset="2"/>
              <a:buChar char="Ø"/>
            </a:pPr>
            <a:r>
              <a:rPr lang="en-US" altLang="zh-CN" dirty="0" smtClean="0">
                <a:latin typeface="楷体" panose="02010609060101010101" pitchFamily="49" charset="-122"/>
                <a:ea typeface="楷体" panose="02010609060101010101" pitchFamily="49" charset="-122"/>
              </a:rPr>
              <a:t>2</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项目验收 </a:t>
            </a:r>
          </a:p>
          <a:p>
            <a:pPr algn="just">
              <a:lnSpc>
                <a:spcPct val="114000"/>
              </a:lnSpc>
              <a:spcBef>
                <a:spcPts val="600"/>
              </a:spcBef>
              <a:buFont typeface="Arial" panose="020B0604020202020204" pitchFamily="34" charset="0"/>
              <a:buChar char="•"/>
            </a:pPr>
            <a:r>
              <a:rPr lang="zh-CN" altLang="en-US" sz="2300" b="0" dirty="0" smtClean="0">
                <a:latin typeface="楷体" panose="02010609060101010101" pitchFamily="49" charset="-122"/>
                <a:ea typeface="楷体" panose="02010609060101010101" pitchFamily="49" charset="-122"/>
              </a:rPr>
              <a:t>上</a:t>
            </a:r>
            <a:r>
              <a:rPr lang="zh-CN" altLang="en-US" sz="2300" b="0" dirty="0">
                <a:latin typeface="楷体" panose="02010609060101010101" pitchFamily="49" charset="-122"/>
                <a:ea typeface="楷体" panose="02010609060101010101" pitchFamily="49" charset="-122"/>
              </a:rPr>
              <a:t>传海报、作品评价</a:t>
            </a:r>
            <a:r>
              <a:rPr lang="zh-CN" altLang="zh-CN" sz="2300" b="0" dirty="0">
                <a:latin typeface="楷体" panose="02010609060101010101" pitchFamily="49" charset="-122"/>
                <a:ea typeface="楷体" panose="02010609060101010101" pitchFamily="49" charset="-122"/>
              </a:rPr>
              <a:t>，</a:t>
            </a:r>
            <a:r>
              <a:rPr lang="zh-CN" altLang="en-US" sz="2300" b="0" dirty="0">
                <a:latin typeface="楷体" panose="02010609060101010101" pitchFamily="49" charset="-122"/>
                <a:ea typeface="楷体" panose="02010609060101010101" pitchFamily="49" charset="-122"/>
              </a:rPr>
              <a:t>评选全校优秀作品给予表扬</a:t>
            </a:r>
            <a:r>
              <a:rPr lang="zh-CN" altLang="zh-CN" sz="2300" b="0" dirty="0">
                <a:latin typeface="楷体" panose="02010609060101010101" pitchFamily="49" charset="-122"/>
                <a:ea typeface="楷体" panose="02010609060101010101" pitchFamily="49" charset="-122"/>
              </a:rPr>
              <a:t>，</a:t>
            </a:r>
            <a:r>
              <a:rPr lang="zh-CN" altLang="en-US" sz="2300" b="0" dirty="0">
                <a:latin typeface="楷体" panose="02010609060101010101" pitchFamily="49" charset="-122"/>
                <a:ea typeface="楷体" panose="02010609060101010101" pitchFamily="49" charset="-122"/>
              </a:rPr>
              <a:t>并在学校宣传橱窗展示。 </a:t>
            </a:r>
          </a:p>
          <a:p>
            <a:pPr algn="just">
              <a:spcBef>
                <a:spcPts val="1200"/>
              </a:spcBef>
            </a:pPr>
            <a:endParaRPr kumimoji="1" lang="zh-CN" altLang="en-US" dirty="0"/>
          </a:p>
        </p:txBody>
      </p:sp>
      <p:sp>
        <p:nvSpPr>
          <p:cNvPr id="5" name="标题 1"/>
          <p:cNvSpPr>
            <a:spLocks noGrp="1"/>
          </p:cNvSpPr>
          <p:nvPr>
            <p:ph type="title"/>
          </p:nvPr>
        </p:nvSpPr>
        <p:spPr>
          <a:xfrm>
            <a:off x="611188" y="86916"/>
            <a:ext cx="7632700" cy="457200"/>
          </a:xfrm>
        </p:spPr>
        <p:txBody>
          <a:bodyPr/>
          <a:lstStyle/>
          <a:p>
            <a:r>
              <a:rPr kumimoji="1" lang="zh-CN" altLang="en-US" dirty="0" smtClean="0">
                <a:solidFill>
                  <a:srgbClr val="FF0000"/>
                </a:solidFill>
                <a:latin typeface="黑体" panose="02010609060101010101" pitchFamily="49" charset="-122"/>
                <a:ea typeface="黑体" panose="02010609060101010101" pitchFamily="49" charset="-122"/>
              </a:rPr>
              <a:t>项目验收</a:t>
            </a:r>
            <a:endParaRPr kumimoji="1" lang="zh-CN" altLang="en-US" dirty="0">
              <a:solidFill>
                <a:srgbClr val="FF0000"/>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4140640441"/>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r>
              <a:rPr lang="zh-CN" altLang="en-US" b="0" dirty="0" smtClean="0">
                <a:latin typeface="楷体"/>
                <a:ea typeface="楷体"/>
                <a:cs typeface="楷体"/>
              </a:rPr>
              <a:t>项目学习来源：</a:t>
            </a:r>
            <a:r>
              <a:rPr lang="zh-CN" altLang="zh-CN" b="0" dirty="0" smtClean="0">
                <a:latin typeface="楷体"/>
                <a:ea typeface="楷体"/>
                <a:cs typeface="楷体"/>
              </a:rPr>
              <a:t>广州版小学英语四年级</a:t>
            </a:r>
            <a:r>
              <a:rPr lang="zh-CN" altLang="zh-CN" b="0" dirty="0">
                <a:latin typeface="楷体"/>
                <a:ea typeface="楷体"/>
                <a:cs typeface="楷体"/>
              </a:rPr>
              <a:t>《</a:t>
            </a:r>
            <a:r>
              <a:rPr lang="en-US" altLang="zh-CN" b="0" dirty="0">
                <a:latin typeface="楷体"/>
                <a:ea typeface="楷体"/>
                <a:cs typeface="楷体"/>
              </a:rPr>
              <a:t>We Love cartoons, We Love Life</a:t>
            </a:r>
            <a:r>
              <a:rPr lang="zh-CN" altLang="zh-CN" b="0" dirty="0" smtClean="0">
                <a:latin typeface="楷体"/>
                <a:ea typeface="楷体"/>
                <a:cs typeface="楷体"/>
              </a:rPr>
              <a:t>》</a:t>
            </a:r>
            <a:r>
              <a:rPr lang="zh-CN" altLang="en-US" b="0" dirty="0" smtClean="0">
                <a:latin typeface="楷体"/>
                <a:ea typeface="楷体"/>
                <a:cs typeface="楷体"/>
              </a:rPr>
              <a:t>，该课的目标是让学生通过各种学习活动掌握</a:t>
            </a:r>
            <a:r>
              <a:rPr lang="zh-CN" altLang="zh-CN" b="0" dirty="0" smtClean="0">
                <a:latin typeface="楷体"/>
                <a:ea typeface="楷体"/>
                <a:cs typeface="楷体"/>
              </a:rPr>
              <a:t>描写</a:t>
            </a:r>
            <a:r>
              <a:rPr lang="zh-CN" altLang="zh-CN" b="0" dirty="0">
                <a:latin typeface="楷体"/>
                <a:ea typeface="楷体"/>
                <a:cs typeface="楷体"/>
              </a:rPr>
              <a:t>人物的各方面（职业、外表、性格、爱好、特长等）的词汇和句型</a:t>
            </a:r>
            <a:r>
              <a:rPr lang="zh-CN" altLang="zh-CN" b="0" dirty="0" smtClean="0">
                <a:latin typeface="楷体"/>
                <a:ea typeface="楷体"/>
                <a:cs typeface="楷体"/>
              </a:rPr>
              <a:t>，</a:t>
            </a:r>
            <a:r>
              <a:rPr lang="zh-CN" altLang="en-US" b="0" dirty="0" smtClean="0">
                <a:latin typeface="楷体"/>
                <a:ea typeface="楷体"/>
                <a:cs typeface="楷体"/>
              </a:rPr>
              <a:t>并能在恰当的情境中灵活应用。</a:t>
            </a:r>
            <a:endParaRPr lang="en-US" altLang="zh-CN" b="0" dirty="0" smtClean="0">
              <a:latin typeface="楷体"/>
              <a:ea typeface="楷体"/>
              <a:cs typeface="楷体"/>
            </a:endParaRPr>
          </a:p>
          <a:p>
            <a:endParaRPr lang="en-US" altLang="zh-CN" b="0" dirty="0" smtClean="0">
              <a:latin typeface="楷体"/>
              <a:ea typeface="楷体"/>
              <a:cs typeface="楷体"/>
            </a:endParaRPr>
          </a:p>
          <a:p>
            <a:r>
              <a:rPr lang="zh-CN" altLang="en-US" b="0" dirty="0">
                <a:latin typeface="楷体"/>
                <a:ea typeface="楷体"/>
                <a:cs typeface="楷体"/>
              </a:rPr>
              <a:t>广州市天河区龙洞小学吴燕群老师根据概括设计了基于项</a:t>
            </a:r>
            <a:r>
              <a:rPr lang="zh-CN" altLang="en-US" b="0" dirty="0" smtClean="0">
                <a:latin typeface="楷体"/>
                <a:ea typeface="楷体"/>
                <a:cs typeface="楷体"/>
              </a:rPr>
              <a:t>目的学习</a:t>
            </a:r>
            <a:endParaRPr lang="en-US" altLang="zh-CN" b="0" dirty="0">
              <a:latin typeface="楷体"/>
              <a:ea typeface="楷体"/>
              <a:cs typeface="楷体"/>
            </a:endParaRPr>
          </a:p>
          <a:p>
            <a:endParaRPr kumimoji="1" lang="zh-CN" altLang="en-US" b="0" dirty="0">
              <a:latin typeface="楷体"/>
              <a:ea typeface="楷体"/>
              <a:cs typeface="楷体"/>
            </a:endParaRPr>
          </a:p>
        </p:txBody>
      </p:sp>
      <p:sp>
        <p:nvSpPr>
          <p:cNvPr id="6" name="标题 1"/>
          <p:cNvSpPr>
            <a:spLocks noGrp="1"/>
          </p:cNvSpPr>
          <p:nvPr>
            <p:ph type="title"/>
          </p:nvPr>
        </p:nvSpPr>
        <p:spPr>
          <a:xfrm>
            <a:off x="611188" y="86916"/>
            <a:ext cx="7632700" cy="457200"/>
          </a:xfrm>
        </p:spPr>
        <p:txBody>
          <a:bodyPr/>
          <a:lstStyle/>
          <a:p>
            <a:r>
              <a:rPr kumimoji="1" lang="en-US" altLang="zh-CN" sz="3600" dirty="0" smtClean="0">
                <a:latin typeface="黑体" panose="02010609060101010101" pitchFamily="49" charset="-122"/>
                <a:ea typeface="黑体" panose="02010609060101010101" pitchFamily="49" charset="-122"/>
              </a:rPr>
              <a:t>4.</a:t>
            </a:r>
            <a:r>
              <a:rPr kumimoji="1" lang="zh-CN" altLang="en-US" sz="3600" dirty="0" smtClean="0">
                <a:latin typeface="黑体" panose="02010609060101010101" pitchFamily="49" charset="-122"/>
                <a:ea typeface="黑体" panose="02010609060101010101" pitchFamily="49" charset="-122"/>
              </a:rPr>
              <a:t>英语课基于项目的学习案例</a:t>
            </a:r>
            <a:endParaRPr kumimoji="1" lang="zh-CN" altLang="en-US" sz="36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7351673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smtClean="0">
                <a:solidFill>
                  <a:srgbClr val="FF0000"/>
                </a:solidFill>
                <a:latin typeface="黑体"/>
                <a:ea typeface="黑体"/>
                <a:cs typeface="黑体"/>
              </a:rPr>
              <a:t>项目介绍</a:t>
            </a:r>
            <a:endParaRPr kumimoji="1" lang="zh-CN" altLang="en-US" dirty="0">
              <a:solidFill>
                <a:srgbClr val="FF0000"/>
              </a:solidFill>
              <a:latin typeface="黑体"/>
              <a:ea typeface="黑体"/>
              <a:cs typeface="黑体"/>
            </a:endParaRPr>
          </a:p>
        </p:txBody>
      </p:sp>
      <p:sp>
        <p:nvSpPr>
          <p:cNvPr id="3" name="内容占位符 2"/>
          <p:cNvSpPr>
            <a:spLocks noGrp="1"/>
          </p:cNvSpPr>
          <p:nvPr>
            <p:ph idx="1"/>
          </p:nvPr>
        </p:nvSpPr>
        <p:spPr/>
        <p:txBody>
          <a:bodyPr/>
          <a:lstStyle/>
          <a:p>
            <a:pPr>
              <a:lnSpc>
                <a:spcPct val="120000"/>
              </a:lnSpc>
            </a:pPr>
            <a:r>
              <a:rPr lang="zh-CN" altLang="en-US" b="0" dirty="0" smtClean="0">
                <a:latin typeface="楷体"/>
                <a:ea typeface="楷体"/>
                <a:cs typeface="楷体"/>
              </a:rPr>
              <a:t>项目描述：</a:t>
            </a:r>
            <a:r>
              <a:rPr lang="zh-CN" altLang="zh-CN" b="0" dirty="0" smtClean="0">
                <a:latin typeface="楷体"/>
                <a:ea typeface="楷体"/>
                <a:cs typeface="楷体"/>
              </a:rPr>
              <a:t>《</a:t>
            </a:r>
            <a:r>
              <a:rPr lang="en-US" altLang="zh-CN" b="0" dirty="0">
                <a:latin typeface="楷体"/>
                <a:ea typeface="楷体"/>
                <a:cs typeface="楷体"/>
              </a:rPr>
              <a:t>We Love Cartoons, We Love Life</a:t>
            </a:r>
            <a:r>
              <a:rPr lang="zh-CN" altLang="zh-CN" b="0" dirty="0">
                <a:latin typeface="楷体"/>
                <a:ea typeface="楷体"/>
                <a:cs typeface="楷体"/>
              </a:rPr>
              <a:t>》是在学习电影周的背景中，孩子们以电影推荐家的身份，在娱乐中学习英语，能够选择和推荐适合同学观看的英语卡通电影，利用</a:t>
            </a:r>
            <a:r>
              <a:rPr lang="en-US" altLang="zh-CN" b="0" dirty="0">
                <a:latin typeface="楷体"/>
                <a:ea typeface="楷体"/>
                <a:cs typeface="楷体"/>
              </a:rPr>
              <a:t>PPT</a:t>
            </a:r>
            <a:r>
              <a:rPr lang="zh-CN" altLang="zh-CN" b="0" dirty="0">
                <a:latin typeface="楷体"/>
                <a:ea typeface="楷体"/>
                <a:cs typeface="楷体"/>
              </a:rPr>
              <a:t>阐述推荐理由，并用表演展示英语学习的乐趣</a:t>
            </a:r>
            <a:r>
              <a:rPr lang="zh-CN" altLang="zh-CN" b="0" dirty="0" smtClean="0">
                <a:latin typeface="楷体"/>
                <a:ea typeface="楷体"/>
                <a:cs typeface="楷体"/>
              </a:rPr>
              <a:t>。</a:t>
            </a:r>
            <a:endParaRPr lang="en-US" altLang="zh-CN" b="0" dirty="0" smtClean="0">
              <a:latin typeface="楷体"/>
              <a:ea typeface="楷体"/>
              <a:cs typeface="楷体"/>
            </a:endParaRPr>
          </a:p>
          <a:p>
            <a:pPr>
              <a:lnSpc>
                <a:spcPct val="120000"/>
              </a:lnSpc>
            </a:pPr>
            <a:endParaRPr lang="en-US" altLang="zh-CN" b="0" dirty="0">
              <a:latin typeface="楷体"/>
              <a:ea typeface="楷体"/>
              <a:cs typeface="楷体"/>
            </a:endParaRPr>
          </a:p>
          <a:p>
            <a:pPr>
              <a:lnSpc>
                <a:spcPct val="120000"/>
              </a:lnSpc>
            </a:pPr>
            <a:r>
              <a:rPr lang="zh-CN" altLang="en-US" b="0" dirty="0" smtClean="0">
                <a:latin typeface="楷体"/>
                <a:ea typeface="楷体"/>
                <a:cs typeface="楷体"/>
              </a:rPr>
              <a:t>项目设计：</a:t>
            </a:r>
            <a:r>
              <a:rPr lang="zh-CN" altLang="zh-CN" b="0" dirty="0" smtClean="0">
                <a:latin typeface="楷体"/>
                <a:ea typeface="楷体"/>
                <a:cs typeface="楷体"/>
              </a:rPr>
              <a:t>项</a:t>
            </a:r>
            <a:r>
              <a:rPr lang="zh-CN" altLang="zh-CN" b="0" dirty="0">
                <a:latin typeface="楷体"/>
                <a:ea typeface="楷体"/>
                <a:cs typeface="楷体"/>
              </a:rPr>
              <a:t>目开始前，学生了解项目的开展的目的</a:t>
            </a:r>
            <a:r>
              <a:rPr lang="zh-CN" altLang="zh-CN" b="0" dirty="0" smtClean="0">
                <a:latin typeface="楷体"/>
                <a:ea typeface="楷体"/>
                <a:cs typeface="楷体"/>
              </a:rPr>
              <a:t>，调查</a:t>
            </a:r>
            <a:r>
              <a:rPr lang="zh-CN" altLang="zh-CN" b="0" dirty="0">
                <a:latin typeface="楷体"/>
                <a:ea typeface="楷体"/>
                <a:cs typeface="楷体"/>
              </a:rPr>
              <a:t>了解同学对英语卡通的态度，并学习如何描述人物</a:t>
            </a:r>
            <a:r>
              <a:rPr lang="zh-CN" altLang="zh-CN" b="0" dirty="0" smtClean="0">
                <a:latin typeface="楷体"/>
                <a:ea typeface="楷体"/>
                <a:cs typeface="楷体"/>
              </a:rPr>
              <a:t>。</a:t>
            </a:r>
            <a:endParaRPr lang="en-US" altLang="zh-CN" b="0" dirty="0">
              <a:latin typeface="楷体"/>
              <a:ea typeface="楷体"/>
              <a:cs typeface="楷体"/>
            </a:endParaRPr>
          </a:p>
        </p:txBody>
      </p:sp>
    </p:spTree>
    <p:extLst>
      <p:ext uri="{BB962C8B-B14F-4D97-AF65-F5344CB8AC3E}">
        <p14:creationId xmlns:p14="http://schemas.microsoft.com/office/powerpoint/2010/main" val="23070454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smtClean="0">
                <a:solidFill>
                  <a:srgbClr val="FF0000"/>
                </a:solidFill>
                <a:latin typeface="黑体"/>
                <a:ea typeface="黑体"/>
                <a:cs typeface="黑体"/>
              </a:rPr>
              <a:t>项目过程</a:t>
            </a:r>
            <a:endParaRPr kumimoji="1" lang="zh-CN" altLang="en-US" dirty="0">
              <a:solidFill>
                <a:srgbClr val="FF0000"/>
              </a:solidFill>
              <a:latin typeface="黑体"/>
              <a:ea typeface="黑体"/>
              <a:cs typeface="黑体"/>
            </a:endParaRPr>
          </a:p>
        </p:txBody>
      </p:sp>
      <p:sp>
        <p:nvSpPr>
          <p:cNvPr id="3" name="内容占位符 2"/>
          <p:cNvSpPr>
            <a:spLocks noGrp="1"/>
          </p:cNvSpPr>
          <p:nvPr>
            <p:ph idx="1"/>
          </p:nvPr>
        </p:nvSpPr>
        <p:spPr>
          <a:xfrm>
            <a:off x="539552" y="699542"/>
            <a:ext cx="8075612" cy="3954065"/>
          </a:xfrm>
        </p:spPr>
        <p:txBody>
          <a:bodyPr/>
          <a:lstStyle/>
          <a:p>
            <a:pPr>
              <a:lnSpc>
                <a:spcPct val="120000"/>
              </a:lnSpc>
            </a:pPr>
            <a:r>
              <a:rPr lang="zh-CN" altLang="zh-CN" b="0" dirty="0" smtClean="0">
                <a:latin typeface="楷体"/>
                <a:ea typeface="楷体"/>
                <a:cs typeface="楷体"/>
              </a:rPr>
              <a:t>项目</a:t>
            </a:r>
            <a:r>
              <a:rPr lang="zh-CN" altLang="en-US" b="0" dirty="0" smtClean="0">
                <a:latin typeface="楷体"/>
                <a:ea typeface="楷体"/>
                <a:cs typeface="楷体"/>
              </a:rPr>
              <a:t>实施：</a:t>
            </a:r>
            <a:r>
              <a:rPr lang="zh-CN" altLang="zh-CN" b="0" dirty="0" smtClean="0">
                <a:latin typeface="楷体"/>
                <a:ea typeface="楷体"/>
                <a:cs typeface="楷体"/>
              </a:rPr>
              <a:t>利用网络观看英语卡通电</a:t>
            </a:r>
            <a:r>
              <a:rPr lang="zh-CN" altLang="zh-CN" b="0" dirty="0">
                <a:latin typeface="楷体"/>
                <a:ea typeface="楷体"/>
                <a:cs typeface="楷体"/>
              </a:rPr>
              <a:t>影，查找有关英语卡通照片、剧情介绍、描写最喜欢的角色、制作</a:t>
            </a:r>
            <a:r>
              <a:rPr lang="en-US" altLang="zh-CN" b="0" dirty="0">
                <a:latin typeface="楷体"/>
                <a:ea typeface="楷体"/>
                <a:cs typeface="楷体"/>
              </a:rPr>
              <a:t>PPT</a:t>
            </a:r>
            <a:r>
              <a:rPr lang="zh-CN" altLang="zh-CN" b="0" dirty="0">
                <a:latin typeface="楷体"/>
                <a:ea typeface="楷体"/>
                <a:cs typeface="楷体"/>
              </a:rPr>
              <a:t>，同时利用</a:t>
            </a:r>
            <a:r>
              <a:rPr lang="en-US" altLang="zh-CN" b="0" dirty="0">
                <a:latin typeface="楷体"/>
                <a:ea typeface="楷体"/>
                <a:cs typeface="楷体"/>
              </a:rPr>
              <a:t>QQ</a:t>
            </a:r>
            <a:r>
              <a:rPr lang="zh-CN" altLang="zh-CN" b="0" dirty="0">
                <a:latin typeface="楷体"/>
                <a:ea typeface="楷体"/>
                <a:cs typeface="楷体"/>
              </a:rPr>
              <a:t>群展开讨论，共享资料。</a:t>
            </a:r>
            <a:endParaRPr lang="en-US" altLang="zh-CN" b="0" dirty="0">
              <a:latin typeface="楷体"/>
              <a:ea typeface="楷体"/>
              <a:cs typeface="楷体"/>
            </a:endParaRPr>
          </a:p>
          <a:p>
            <a:pPr>
              <a:lnSpc>
                <a:spcPct val="120000"/>
              </a:lnSpc>
            </a:pPr>
            <a:endParaRPr lang="en-US" altLang="zh-CN" b="0" dirty="0">
              <a:latin typeface="楷体"/>
              <a:ea typeface="楷体"/>
              <a:cs typeface="楷体"/>
            </a:endParaRPr>
          </a:p>
          <a:p>
            <a:pPr>
              <a:lnSpc>
                <a:spcPct val="120000"/>
              </a:lnSpc>
            </a:pPr>
            <a:r>
              <a:rPr lang="zh-CN" altLang="en-US" b="0" dirty="0" smtClean="0">
                <a:latin typeface="楷体"/>
                <a:ea typeface="楷体"/>
                <a:cs typeface="楷体"/>
              </a:rPr>
              <a:t>项目展示：</a:t>
            </a:r>
            <a:r>
              <a:rPr lang="zh-CN" altLang="zh-CN" b="0" dirty="0" smtClean="0">
                <a:latin typeface="楷体"/>
                <a:ea typeface="楷体"/>
                <a:cs typeface="楷体"/>
              </a:rPr>
              <a:t>以</a:t>
            </a:r>
            <a:r>
              <a:rPr lang="en-US" altLang="zh-CN" b="0" dirty="0">
                <a:latin typeface="楷体"/>
                <a:ea typeface="楷体"/>
                <a:cs typeface="楷体"/>
              </a:rPr>
              <a:t>PPT</a:t>
            </a:r>
            <a:r>
              <a:rPr lang="zh-CN" altLang="zh-CN" b="0" dirty="0">
                <a:latin typeface="楷体"/>
                <a:ea typeface="楷体"/>
                <a:cs typeface="楷体"/>
              </a:rPr>
              <a:t>为媒介，向老师和同学推荐一部英语卡通电影，并且学习模仿英语卡通电影中的经典对白或者有创意地进行推荐性的表演</a:t>
            </a:r>
            <a:r>
              <a:rPr lang="zh-CN" altLang="zh-CN" b="0" dirty="0" smtClean="0">
                <a:latin typeface="楷体"/>
                <a:ea typeface="楷体"/>
                <a:cs typeface="楷体"/>
              </a:rPr>
              <a:t>。</a:t>
            </a:r>
            <a:endParaRPr kumimoji="1" lang="zh-CN" altLang="en-US" b="0" dirty="0">
              <a:latin typeface="楷体"/>
              <a:ea typeface="楷体"/>
              <a:cs typeface="楷体"/>
            </a:endParaRPr>
          </a:p>
          <a:p>
            <a:endParaRPr kumimoji="1" lang="zh-CN" altLang="en-US" dirty="0"/>
          </a:p>
        </p:txBody>
      </p:sp>
    </p:spTree>
    <p:extLst>
      <p:ext uri="{BB962C8B-B14F-4D97-AF65-F5344CB8AC3E}">
        <p14:creationId xmlns:p14="http://schemas.microsoft.com/office/powerpoint/2010/main" val="13690937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smtClean="0">
                <a:solidFill>
                  <a:srgbClr val="FF0000"/>
                </a:solidFill>
                <a:latin typeface="黑体"/>
                <a:ea typeface="黑体"/>
                <a:cs typeface="黑体"/>
              </a:rPr>
              <a:t>项目具体实施过程</a:t>
            </a:r>
            <a:endParaRPr kumimoji="1" lang="zh-CN" altLang="en-US" dirty="0">
              <a:solidFill>
                <a:srgbClr val="FF0000"/>
              </a:solidFill>
              <a:latin typeface="黑体"/>
              <a:ea typeface="黑体"/>
              <a:cs typeface="黑体"/>
            </a:endParaRPr>
          </a:p>
        </p:txBody>
      </p:sp>
      <p:sp>
        <p:nvSpPr>
          <p:cNvPr id="3" name="内容占位符 2"/>
          <p:cNvSpPr>
            <a:spLocks noGrp="1"/>
          </p:cNvSpPr>
          <p:nvPr>
            <p:ph idx="1"/>
          </p:nvPr>
        </p:nvSpPr>
        <p:spPr/>
        <p:txBody>
          <a:bodyPr/>
          <a:lstStyle/>
          <a:p>
            <a:pPr lvl="0">
              <a:lnSpc>
                <a:spcPct val="130000"/>
              </a:lnSpc>
            </a:pPr>
            <a:r>
              <a:rPr lang="zh-CN" altLang="zh-CN" b="0" dirty="0">
                <a:latin typeface="楷体"/>
                <a:ea typeface="楷体"/>
                <a:cs typeface="楷体"/>
              </a:rPr>
              <a:t>制定项</a:t>
            </a:r>
            <a:r>
              <a:rPr lang="zh-CN" altLang="zh-CN" b="0" dirty="0" smtClean="0">
                <a:latin typeface="楷体"/>
                <a:ea typeface="楷体"/>
                <a:cs typeface="楷体"/>
              </a:rPr>
              <a:t>目计划</a:t>
            </a:r>
            <a:endParaRPr lang="en-US" altLang="zh-CN" b="0" dirty="0" smtClean="0">
              <a:latin typeface="楷体"/>
              <a:ea typeface="楷体"/>
              <a:cs typeface="楷体"/>
            </a:endParaRPr>
          </a:p>
          <a:p>
            <a:pPr lvl="0">
              <a:lnSpc>
                <a:spcPct val="130000"/>
              </a:lnSpc>
            </a:pPr>
            <a:endParaRPr lang="en-US" altLang="zh-CN" b="0" dirty="0">
              <a:latin typeface="楷体"/>
              <a:ea typeface="楷体"/>
              <a:cs typeface="楷体"/>
            </a:endParaRPr>
          </a:p>
          <a:p>
            <a:pPr>
              <a:lnSpc>
                <a:spcPct val="130000"/>
              </a:lnSpc>
              <a:buFont typeface="Wingdings" charset="2"/>
              <a:buChar char="Ø"/>
            </a:pPr>
            <a:r>
              <a:rPr lang="zh-CN" altLang="zh-CN" b="0" dirty="0" smtClean="0">
                <a:latin typeface="楷体"/>
                <a:ea typeface="楷体"/>
                <a:cs typeface="楷体"/>
              </a:rPr>
              <a:t>确</a:t>
            </a:r>
            <a:r>
              <a:rPr lang="zh-CN" altLang="zh-CN" b="0" dirty="0">
                <a:latin typeface="楷体"/>
                <a:ea typeface="楷体"/>
                <a:cs typeface="楷体"/>
              </a:rPr>
              <a:t>定研究内容</a:t>
            </a:r>
            <a:endParaRPr lang="en-US" altLang="zh-CN" b="0" dirty="0">
              <a:latin typeface="楷体"/>
              <a:ea typeface="楷体"/>
              <a:cs typeface="楷体"/>
            </a:endParaRPr>
          </a:p>
          <a:p>
            <a:pPr>
              <a:lnSpc>
                <a:spcPct val="130000"/>
              </a:lnSpc>
              <a:buFont typeface="Wingdings" charset="2"/>
              <a:buChar char="Ø"/>
            </a:pPr>
            <a:r>
              <a:rPr lang="zh-CN" altLang="en-US" b="0" dirty="0" smtClean="0">
                <a:latin typeface="楷体"/>
                <a:ea typeface="楷体"/>
                <a:cs typeface="楷体"/>
              </a:rPr>
              <a:t>项目</a:t>
            </a:r>
            <a:r>
              <a:rPr lang="zh-CN" altLang="zh-CN" b="0" dirty="0" smtClean="0">
                <a:latin typeface="楷体"/>
                <a:ea typeface="楷体"/>
                <a:cs typeface="楷体"/>
              </a:rPr>
              <a:t>分组</a:t>
            </a:r>
            <a:endParaRPr lang="en-US" altLang="zh-CN" b="0" dirty="0">
              <a:latin typeface="楷体"/>
              <a:ea typeface="楷体"/>
              <a:cs typeface="楷体"/>
            </a:endParaRPr>
          </a:p>
          <a:p>
            <a:pPr>
              <a:lnSpc>
                <a:spcPct val="130000"/>
              </a:lnSpc>
              <a:buFont typeface="Wingdings" charset="2"/>
              <a:buChar char="Ø"/>
            </a:pPr>
            <a:r>
              <a:rPr lang="en-US" altLang="zh-CN" b="0" dirty="0" smtClean="0">
                <a:latin typeface="楷体"/>
                <a:ea typeface="楷体"/>
                <a:cs typeface="楷体"/>
              </a:rPr>
              <a:t> </a:t>
            </a:r>
            <a:r>
              <a:rPr lang="zh-CN" altLang="zh-CN" b="0" dirty="0">
                <a:latin typeface="楷体"/>
                <a:ea typeface="楷体"/>
                <a:cs typeface="楷体"/>
              </a:rPr>
              <a:t>制定时间线</a:t>
            </a:r>
            <a:endParaRPr lang="en-US" altLang="zh-CN" b="0" dirty="0">
              <a:latin typeface="楷体"/>
              <a:ea typeface="楷体"/>
              <a:cs typeface="楷体"/>
            </a:endParaRPr>
          </a:p>
          <a:p>
            <a:pPr>
              <a:lnSpc>
                <a:spcPct val="130000"/>
              </a:lnSpc>
            </a:pPr>
            <a:endParaRPr kumimoji="1" lang="zh-CN" altLang="en-US" b="0" dirty="0">
              <a:latin typeface="楷体"/>
              <a:ea typeface="楷体"/>
              <a:cs typeface="楷体"/>
            </a:endParaRPr>
          </a:p>
        </p:txBody>
      </p:sp>
    </p:spTree>
    <p:extLst>
      <p:ext uri="{BB962C8B-B14F-4D97-AF65-F5344CB8AC3E}">
        <p14:creationId xmlns:p14="http://schemas.microsoft.com/office/powerpoint/2010/main" val="6773856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r>
              <a:rPr lang="zh-CN" altLang="zh-CN" b="0" dirty="0">
                <a:latin typeface="楷体"/>
                <a:ea typeface="楷体"/>
                <a:cs typeface="楷体"/>
              </a:rPr>
              <a:t>项目开展过</a:t>
            </a:r>
            <a:r>
              <a:rPr lang="zh-CN" altLang="zh-CN" b="0" dirty="0" smtClean="0">
                <a:latin typeface="楷体"/>
                <a:ea typeface="楷体"/>
                <a:cs typeface="楷体"/>
              </a:rPr>
              <a:t>程</a:t>
            </a:r>
            <a:endParaRPr lang="en-US" altLang="zh-CN" b="0" dirty="0" smtClean="0">
              <a:latin typeface="楷体"/>
              <a:ea typeface="楷体"/>
              <a:cs typeface="楷体"/>
            </a:endParaRPr>
          </a:p>
          <a:p>
            <a:pPr>
              <a:lnSpc>
                <a:spcPct val="120000"/>
              </a:lnSpc>
            </a:pPr>
            <a:endParaRPr lang="en-US" altLang="zh-CN" b="0" dirty="0">
              <a:latin typeface="楷体"/>
              <a:ea typeface="楷体"/>
              <a:cs typeface="楷体"/>
            </a:endParaRPr>
          </a:p>
          <a:p>
            <a:pPr>
              <a:lnSpc>
                <a:spcPct val="120000"/>
              </a:lnSpc>
              <a:buFont typeface="Wingdings" charset="2"/>
              <a:buChar char="Ø"/>
            </a:pPr>
            <a:r>
              <a:rPr lang="zh-CN" altLang="zh-CN" b="0" dirty="0" smtClean="0">
                <a:latin typeface="楷体"/>
                <a:ea typeface="楷体"/>
                <a:cs typeface="楷体"/>
              </a:rPr>
              <a:t>调查</a:t>
            </a:r>
            <a:r>
              <a:rPr lang="zh-CN" altLang="zh-CN" b="0" dirty="0">
                <a:latin typeface="楷体"/>
                <a:ea typeface="楷体"/>
                <a:cs typeface="楷体"/>
              </a:rPr>
              <a:t>（表格， 面谈、网络等）</a:t>
            </a:r>
            <a:endParaRPr lang="en-US" altLang="zh-CN" b="0" dirty="0">
              <a:latin typeface="楷体"/>
              <a:ea typeface="楷体"/>
              <a:cs typeface="楷体"/>
            </a:endParaRPr>
          </a:p>
          <a:p>
            <a:pPr>
              <a:lnSpc>
                <a:spcPct val="120000"/>
              </a:lnSpc>
              <a:buFont typeface="Wingdings" charset="2"/>
              <a:buChar char="Ø"/>
            </a:pPr>
            <a:r>
              <a:rPr lang="zh-CN" altLang="zh-CN" b="0" dirty="0" smtClean="0">
                <a:latin typeface="楷体"/>
                <a:ea typeface="楷体"/>
                <a:cs typeface="楷体"/>
              </a:rPr>
              <a:t>交流</a:t>
            </a:r>
            <a:r>
              <a:rPr lang="zh-CN" altLang="zh-CN" b="0" dirty="0">
                <a:latin typeface="楷体"/>
                <a:ea typeface="楷体"/>
                <a:cs typeface="楷体"/>
              </a:rPr>
              <a:t>、讨论、改进（面谈、网络）</a:t>
            </a:r>
            <a:endParaRPr lang="en-US" altLang="zh-CN" b="0" dirty="0">
              <a:latin typeface="楷体"/>
              <a:ea typeface="楷体"/>
              <a:cs typeface="楷体"/>
            </a:endParaRPr>
          </a:p>
          <a:p>
            <a:pPr>
              <a:lnSpc>
                <a:spcPct val="120000"/>
              </a:lnSpc>
              <a:buFont typeface="Wingdings" charset="2"/>
              <a:buChar char="Ø"/>
            </a:pPr>
            <a:r>
              <a:rPr lang="zh-CN" altLang="zh-CN" b="0" dirty="0" smtClean="0">
                <a:latin typeface="楷体"/>
                <a:ea typeface="楷体"/>
                <a:cs typeface="楷体"/>
              </a:rPr>
              <a:t>观看英语卡通电</a:t>
            </a:r>
            <a:r>
              <a:rPr lang="zh-CN" altLang="zh-CN" b="0" dirty="0">
                <a:latin typeface="楷体"/>
                <a:ea typeface="楷体"/>
                <a:cs typeface="楷体"/>
              </a:rPr>
              <a:t>影、描写电影简介</a:t>
            </a:r>
            <a:endParaRPr lang="en-US" altLang="zh-CN" b="0" dirty="0">
              <a:latin typeface="楷体"/>
              <a:ea typeface="楷体"/>
              <a:cs typeface="楷体"/>
            </a:endParaRPr>
          </a:p>
          <a:p>
            <a:pPr>
              <a:lnSpc>
                <a:spcPct val="120000"/>
              </a:lnSpc>
              <a:buFont typeface="Wingdings" charset="2"/>
              <a:buChar char="Ø"/>
            </a:pPr>
            <a:r>
              <a:rPr lang="zh-CN" altLang="zh-CN" b="0" dirty="0" smtClean="0">
                <a:latin typeface="楷体"/>
                <a:ea typeface="楷体"/>
                <a:cs typeface="楷体"/>
              </a:rPr>
              <a:t>制作</a:t>
            </a:r>
            <a:r>
              <a:rPr lang="en-US" altLang="zh-CN" b="0" dirty="0">
                <a:latin typeface="楷体"/>
                <a:ea typeface="楷体"/>
                <a:cs typeface="楷体"/>
              </a:rPr>
              <a:t>PPT</a:t>
            </a:r>
            <a:r>
              <a:rPr lang="zh-CN" altLang="zh-CN" b="0" dirty="0">
                <a:latin typeface="楷体"/>
                <a:ea typeface="楷体"/>
                <a:cs typeface="楷体"/>
              </a:rPr>
              <a:t>， 排练表演</a:t>
            </a:r>
            <a:r>
              <a:rPr lang="en-US" altLang="zh-CN" b="0" dirty="0">
                <a:latin typeface="楷体"/>
                <a:ea typeface="楷体"/>
                <a:cs typeface="楷体"/>
              </a:rPr>
              <a:t> </a:t>
            </a:r>
            <a:endParaRPr kumimoji="1" lang="zh-CN" altLang="en-US" b="0" dirty="0">
              <a:latin typeface="楷体"/>
              <a:ea typeface="楷体"/>
              <a:cs typeface="楷体"/>
            </a:endParaRPr>
          </a:p>
        </p:txBody>
      </p:sp>
      <p:sp>
        <p:nvSpPr>
          <p:cNvPr id="4" name="标题 1"/>
          <p:cNvSpPr>
            <a:spLocks noGrp="1"/>
          </p:cNvSpPr>
          <p:nvPr>
            <p:ph type="title"/>
          </p:nvPr>
        </p:nvSpPr>
        <p:spPr>
          <a:xfrm>
            <a:off x="611188" y="86916"/>
            <a:ext cx="7632700" cy="457200"/>
          </a:xfrm>
        </p:spPr>
        <p:txBody>
          <a:bodyPr/>
          <a:lstStyle/>
          <a:p>
            <a:r>
              <a:rPr kumimoji="1" lang="zh-CN" altLang="en-US" dirty="0" smtClean="0">
                <a:solidFill>
                  <a:srgbClr val="FF0000"/>
                </a:solidFill>
                <a:latin typeface="黑体"/>
                <a:ea typeface="黑体"/>
                <a:cs typeface="黑体"/>
              </a:rPr>
              <a:t>项目具体实施过程</a:t>
            </a:r>
            <a:endParaRPr kumimoji="1" lang="zh-CN" altLang="en-US" dirty="0">
              <a:solidFill>
                <a:srgbClr val="FF0000"/>
              </a:solidFill>
              <a:latin typeface="黑体"/>
              <a:ea typeface="黑体"/>
              <a:cs typeface="黑体"/>
            </a:endParaRPr>
          </a:p>
        </p:txBody>
      </p:sp>
    </p:spTree>
    <p:extLst>
      <p:ext uri="{BB962C8B-B14F-4D97-AF65-F5344CB8AC3E}">
        <p14:creationId xmlns:p14="http://schemas.microsoft.com/office/powerpoint/2010/main" val="20779261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a:r>
              <a:rPr lang="zh-CN" altLang="zh-CN" b="0" dirty="0">
                <a:latin typeface="楷体"/>
                <a:ea typeface="楷体"/>
                <a:cs typeface="楷体"/>
              </a:rPr>
              <a:t>成果</a:t>
            </a:r>
            <a:r>
              <a:rPr lang="zh-CN" altLang="zh-CN" b="0" dirty="0" smtClean="0">
                <a:latin typeface="楷体"/>
                <a:ea typeface="楷体"/>
                <a:cs typeface="楷体"/>
              </a:rPr>
              <a:t>展示</a:t>
            </a:r>
            <a:endParaRPr lang="en-US" altLang="zh-CN" b="0" dirty="0" smtClean="0">
              <a:latin typeface="楷体"/>
              <a:ea typeface="楷体"/>
              <a:cs typeface="楷体"/>
            </a:endParaRPr>
          </a:p>
          <a:p>
            <a:pPr lvl="0"/>
            <a:endParaRPr lang="en-US" altLang="zh-CN" b="0" dirty="0">
              <a:latin typeface="楷体"/>
              <a:ea typeface="楷体"/>
              <a:cs typeface="楷体"/>
            </a:endParaRPr>
          </a:p>
          <a:p>
            <a:pPr>
              <a:lnSpc>
                <a:spcPct val="130000"/>
              </a:lnSpc>
              <a:buFont typeface="Wingdings" charset="2"/>
              <a:buChar char="Ø"/>
            </a:pPr>
            <a:r>
              <a:rPr lang="zh-CN" altLang="zh-CN" b="0" dirty="0" smtClean="0">
                <a:latin typeface="楷体"/>
                <a:ea typeface="楷体"/>
                <a:cs typeface="楷体"/>
              </a:rPr>
              <a:t>回顾前期准备</a:t>
            </a:r>
            <a:endParaRPr lang="en-US" altLang="zh-CN" b="0" dirty="0">
              <a:latin typeface="楷体"/>
              <a:ea typeface="楷体"/>
              <a:cs typeface="楷体"/>
            </a:endParaRPr>
          </a:p>
          <a:p>
            <a:pPr>
              <a:lnSpc>
                <a:spcPct val="130000"/>
              </a:lnSpc>
              <a:buFont typeface="Wingdings" charset="2"/>
              <a:buChar char="Ø"/>
            </a:pPr>
            <a:r>
              <a:rPr lang="zh-CN" altLang="zh-CN" b="0" dirty="0" smtClean="0">
                <a:latin typeface="楷体"/>
                <a:ea typeface="楷体"/>
                <a:cs typeface="楷体"/>
              </a:rPr>
              <a:t>各小组介绍电影剧</a:t>
            </a:r>
            <a:r>
              <a:rPr lang="zh-CN" altLang="zh-CN" b="0" dirty="0">
                <a:latin typeface="楷体"/>
                <a:ea typeface="楷体"/>
                <a:cs typeface="楷体"/>
              </a:rPr>
              <a:t>情</a:t>
            </a:r>
            <a:endParaRPr lang="en-US" altLang="zh-CN" b="0" dirty="0">
              <a:latin typeface="楷体"/>
              <a:ea typeface="楷体"/>
              <a:cs typeface="楷体"/>
            </a:endParaRPr>
          </a:p>
          <a:p>
            <a:pPr>
              <a:lnSpc>
                <a:spcPct val="130000"/>
              </a:lnSpc>
              <a:buFont typeface="Wingdings" charset="2"/>
              <a:buChar char="Ø"/>
            </a:pPr>
            <a:r>
              <a:rPr lang="zh-CN" altLang="zh-CN" b="0" dirty="0" smtClean="0">
                <a:latin typeface="楷体"/>
                <a:ea typeface="楷体"/>
                <a:cs typeface="楷体"/>
              </a:rPr>
              <a:t>各小组</a:t>
            </a:r>
            <a:r>
              <a:rPr lang="zh-CN" altLang="zh-CN" b="0" dirty="0">
                <a:latin typeface="楷体"/>
                <a:ea typeface="楷体"/>
                <a:cs typeface="楷体"/>
              </a:rPr>
              <a:t>特色表演</a:t>
            </a:r>
            <a:endParaRPr lang="en-US" altLang="zh-CN" b="0" dirty="0">
              <a:latin typeface="楷体"/>
              <a:ea typeface="楷体"/>
              <a:cs typeface="楷体"/>
            </a:endParaRPr>
          </a:p>
          <a:p>
            <a:pPr>
              <a:lnSpc>
                <a:spcPct val="130000"/>
              </a:lnSpc>
              <a:buFont typeface="Wingdings" charset="2"/>
              <a:buChar char="Ø"/>
            </a:pPr>
            <a:r>
              <a:rPr lang="zh-CN" altLang="zh-CN" b="0" dirty="0" smtClean="0">
                <a:latin typeface="楷体"/>
                <a:ea typeface="楷体"/>
                <a:cs typeface="楷体"/>
              </a:rPr>
              <a:t>评价同学表现</a:t>
            </a:r>
            <a:endParaRPr lang="en-US" altLang="zh-CN" b="0" dirty="0">
              <a:latin typeface="楷体"/>
              <a:ea typeface="楷体"/>
              <a:cs typeface="楷体"/>
            </a:endParaRPr>
          </a:p>
          <a:p>
            <a:pPr>
              <a:lnSpc>
                <a:spcPct val="130000"/>
              </a:lnSpc>
              <a:buFont typeface="Wingdings" charset="2"/>
              <a:buChar char="Ø"/>
            </a:pPr>
            <a:endParaRPr kumimoji="1" lang="zh-CN" altLang="en-US" b="0" dirty="0">
              <a:latin typeface="楷体"/>
              <a:ea typeface="楷体"/>
              <a:cs typeface="楷体"/>
            </a:endParaRPr>
          </a:p>
        </p:txBody>
      </p:sp>
      <p:sp>
        <p:nvSpPr>
          <p:cNvPr id="4" name="标题 1"/>
          <p:cNvSpPr>
            <a:spLocks noGrp="1"/>
          </p:cNvSpPr>
          <p:nvPr>
            <p:ph type="title"/>
          </p:nvPr>
        </p:nvSpPr>
        <p:spPr>
          <a:xfrm>
            <a:off x="611188" y="86916"/>
            <a:ext cx="7632700" cy="457200"/>
          </a:xfrm>
        </p:spPr>
        <p:txBody>
          <a:bodyPr/>
          <a:lstStyle/>
          <a:p>
            <a:r>
              <a:rPr kumimoji="1" lang="zh-CN" altLang="en-US" dirty="0" smtClean="0">
                <a:solidFill>
                  <a:srgbClr val="FF0000"/>
                </a:solidFill>
                <a:latin typeface="黑体"/>
                <a:ea typeface="黑体"/>
                <a:cs typeface="黑体"/>
              </a:rPr>
              <a:t>项目具体实施过程</a:t>
            </a:r>
            <a:endParaRPr kumimoji="1" lang="zh-CN" altLang="en-US" dirty="0">
              <a:solidFill>
                <a:srgbClr val="FF0000"/>
              </a:solidFill>
              <a:latin typeface="黑体"/>
              <a:ea typeface="黑体"/>
              <a:cs typeface="黑体"/>
            </a:endParaRPr>
          </a:p>
        </p:txBody>
      </p:sp>
    </p:spTree>
    <p:extLst>
      <p:ext uri="{BB962C8B-B14F-4D97-AF65-F5344CB8AC3E}">
        <p14:creationId xmlns:p14="http://schemas.microsoft.com/office/powerpoint/2010/main" val="27744337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项目学习中评价量表的使用</a:t>
            </a:r>
          </a:p>
        </p:txBody>
      </p:sp>
      <p:sp>
        <p:nvSpPr>
          <p:cNvPr id="3" name="内容占位符 2"/>
          <p:cNvSpPr>
            <a:spLocks noGrp="1"/>
          </p:cNvSpPr>
          <p:nvPr>
            <p:ph idx="1"/>
          </p:nvPr>
        </p:nvSpPr>
        <p:spPr>
          <a:xfrm>
            <a:off x="389732" y="890393"/>
            <a:ext cx="8075612" cy="3954065"/>
          </a:xfrm>
        </p:spPr>
        <p:txBody>
          <a:bodyPr/>
          <a:lstStyle/>
          <a:p>
            <a:pPr>
              <a:lnSpc>
                <a:spcPct val="118000"/>
              </a:lnSpc>
              <a:spcBef>
                <a:spcPts val="1200"/>
              </a:spcBef>
            </a:pPr>
            <a:r>
              <a:rPr lang="zh-CN" altLang="en-US" dirty="0">
                <a:latin typeface="楷体" panose="02010609060101010101" pitchFamily="49" charset="-122"/>
                <a:ea typeface="楷体" panose="02010609060101010101" pitchFamily="49" charset="-122"/>
              </a:rPr>
              <a:t>项目学习开始之前的诊断性评价量表 </a:t>
            </a:r>
          </a:p>
          <a:p>
            <a:pPr algn="just">
              <a:lnSpc>
                <a:spcPct val="118000"/>
              </a:lnSpc>
              <a:spcBef>
                <a:spcPts val="1200"/>
              </a:spcBef>
              <a:buFont typeface="Arial" panose="020B0604020202020204" pitchFamily="34" charset="0"/>
              <a:buChar char="•"/>
            </a:pPr>
            <a:r>
              <a:rPr lang="zh-CN" altLang="en-US" sz="2200" b="0" dirty="0" smtClean="0">
                <a:latin typeface="楷体" panose="02010609060101010101" pitchFamily="49" charset="-122"/>
                <a:ea typeface="楷体" panose="02010609060101010101" pitchFamily="49" charset="-122"/>
              </a:rPr>
              <a:t>诊断</a:t>
            </a:r>
            <a:r>
              <a:rPr lang="zh-CN" altLang="en-US" sz="2200" b="0" dirty="0">
                <a:latin typeface="楷体" panose="02010609060101010101" pitchFamily="49" charset="-122"/>
                <a:ea typeface="楷体" panose="02010609060101010101" pitchFamily="49" charset="-122"/>
              </a:rPr>
              <a:t>性评价量表是指在某项</a:t>
            </a:r>
            <a:r>
              <a:rPr lang="zh-CN" altLang="en-US" sz="2200" b="0" dirty="0" smtClean="0">
                <a:latin typeface="楷体" panose="02010609060101010101" pitchFamily="49" charset="-122"/>
                <a:ea typeface="楷体" panose="02010609060101010101" pitchFamily="49" charset="-122"/>
              </a:rPr>
              <a:t>目活动进行之前</a:t>
            </a:r>
            <a:r>
              <a:rPr lang="zh-CN" altLang="zh-CN" sz="2200" b="0" dirty="0">
                <a:latin typeface="楷体" panose="02010609060101010101" pitchFamily="49" charset="-122"/>
                <a:ea typeface="楷体" panose="02010609060101010101" pitchFamily="49" charset="-122"/>
              </a:rPr>
              <a:t>，</a:t>
            </a:r>
            <a:r>
              <a:rPr lang="zh-CN" altLang="en-US" sz="2200" b="0" dirty="0" smtClean="0">
                <a:latin typeface="楷体" panose="02010609060101010101" pitchFamily="49" charset="-122"/>
                <a:ea typeface="楷体" panose="02010609060101010101" pitchFamily="49" charset="-122"/>
              </a:rPr>
              <a:t>为使其计划</a:t>
            </a:r>
            <a:r>
              <a:rPr lang="zh-CN" altLang="en-US" sz="2200" b="0" dirty="0">
                <a:latin typeface="楷体" panose="02010609060101010101" pitchFamily="49" charset="-122"/>
                <a:ea typeface="楷体" panose="02010609060101010101" pitchFamily="49" charset="-122"/>
              </a:rPr>
              <a:t>更有效地实施而进行的预测</a:t>
            </a:r>
            <a:r>
              <a:rPr lang="zh-CN" altLang="en-US" sz="2200" b="0" dirty="0" smtClean="0">
                <a:latin typeface="楷体" panose="02010609060101010101" pitchFamily="49" charset="-122"/>
                <a:ea typeface="楷体" panose="02010609060101010101" pitchFamily="49" charset="-122"/>
              </a:rPr>
              <a:t>性评估</a:t>
            </a:r>
            <a:r>
              <a:rPr lang="zh-CN" altLang="zh-CN" sz="2200" b="0" dirty="0">
                <a:latin typeface="楷体" panose="02010609060101010101" pitchFamily="49" charset="-122"/>
                <a:ea typeface="楷体" panose="02010609060101010101" pitchFamily="49" charset="-122"/>
              </a:rPr>
              <a:t>，</a:t>
            </a:r>
            <a:r>
              <a:rPr lang="zh-CN" altLang="en-US" sz="2200" b="0" dirty="0" smtClean="0">
                <a:latin typeface="楷体" panose="02010609060101010101" pitchFamily="49" charset="-122"/>
                <a:ea typeface="楷体" panose="02010609060101010101" pitchFamily="49" charset="-122"/>
              </a:rPr>
              <a:t>或对评价对象的现状和</a:t>
            </a:r>
            <a:r>
              <a:rPr lang="zh-CN" altLang="en-US" sz="2200" b="0" dirty="0">
                <a:latin typeface="楷体" panose="02010609060101010101" pitchFamily="49" charset="-122"/>
                <a:ea typeface="楷体" panose="02010609060101010101" pitchFamily="49" charset="-122"/>
              </a:rPr>
              <a:t>存在的问题作出鉴定而设计</a:t>
            </a:r>
            <a:r>
              <a:rPr lang="zh-CN" altLang="en-US" sz="2200" b="0" dirty="0" smtClean="0">
                <a:latin typeface="楷体" panose="02010609060101010101" pitchFamily="49" charset="-122"/>
                <a:ea typeface="楷体" panose="02010609060101010101" pitchFamily="49" charset="-122"/>
              </a:rPr>
              <a:t>的量表</a:t>
            </a:r>
            <a:r>
              <a:rPr lang="zh-CN" altLang="zh-CN" sz="2200" b="0" dirty="0">
                <a:latin typeface="楷体" panose="02010609060101010101" pitchFamily="49" charset="-122"/>
                <a:ea typeface="楷体" panose="02010609060101010101" pitchFamily="49" charset="-122"/>
              </a:rPr>
              <a:t>，</a:t>
            </a:r>
            <a:r>
              <a:rPr lang="zh-CN" altLang="en-US" sz="2200" b="0" dirty="0" smtClean="0">
                <a:latin typeface="楷体" panose="02010609060101010101" pitchFamily="49" charset="-122"/>
                <a:ea typeface="楷体" panose="02010609060101010101" pitchFamily="49" charset="-122"/>
              </a:rPr>
              <a:t>它有助于教师掌握学生知识状况的第一手资料</a:t>
            </a:r>
            <a:r>
              <a:rPr lang="zh-CN" altLang="zh-CN" sz="2200" b="0" dirty="0">
                <a:latin typeface="楷体" panose="02010609060101010101" pitchFamily="49" charset="-122"/>
                <a:ea typeface="楷体" panose="02010609060101010101" pitchFamily="49" charset="-122"/>
              </a:rPr>
              <a:t>，</a:t>
            </a:r>
            <a:r>
              <a:rPr lang="zh-CN" altLang="en-US" sz="2200" b="0" dirty="0" smtClean="0">
                <a:latin typeface="楷体" panose="02010609060101010101" pitchFamily="49" charset="-122"/>
                <a:ea typeface="楷体" panose="02010609060101010101" pitchFamily="49" charset="-122"/>
              </a:rPr>
              <a:t>有助于学生在项</a:t>
            </a:r>
            <a:r>
              <a:rPr lang="zh-CN" altLang="en-US" sz="2200" b="0" dirty="0">
                <a:latin typeface="楷体" panose="02010609060101010101" pitchFamily="49" charset="-122"/>
                <a:ea typeface="楷体" panose="02010609060101010101" pitchFamily="49" charset="-122"/>
              </a:rPr>
              <a:t>目实施之前针对</a:t>
            </a:r>
            <a:r>
              <a:rPr lang="zh-CN" altLang="en-US" sz="2200" b="0" dirty="0" smtClean="0">
                <a:latin typeface="楷体" panose="02010609060101010101" pitchFamily="49" charset="-122"/>
                <a:ea typeface="楷体" panose="02010609060101010101" pitchFamily="49" charset="-122"/>
              </a:rPr>
              <a:t>性地获取一些信息</a:t>
            </a:r>
            <a:r>
              <a:rPr lang="zh-CN" altLang="zh-CN" sz="2200" b="0" dirty="0">
                <a:latin typeface="楷体" panose="02010609060101010101" pitchFamily="49" charset="-122"/>
                <a:ea typeface="楷体" panose="02010609060101010101" pitchFamily="49" charset="-122"/>
              </a:rPr>
              <a:t>，</a:t>
            </a:r>
            <a:r>
              <a:rPr lang="zh-CN" altLang="en-US" sz="2200" b="0" dirty="0" smtClean="0">
                <a:latin typeface="楷体" panose="02010609060101010101" pitchFamily="49" charset="-122"/>
                <a:ea typeface="楷体" panose="02010609060101010101" pitchFamily="49" charset="-122"/>
              </a:rPr>
              <a:t>也有助于教师在项</a:t>
            </a:r>
            <a:r>
              <a:rPr lang="zh-CN" altLang="en-US" sz="2200" b="0" dirty="0">
                <a:latin typeface="楷体" panose="02010609060101010101" pitchFamily="49" charset="-122"/>
                <a:ea typeface="楷体" panose="02010609060101010101" pitchFamily="49" charset="-122"/>
              </a:rPr>
              <a:t>目实施过程中做出适当的调整</a:t>
            </a:r>
            <a:r>
              <a:rPr lang="en-US" altLang="zh-CN" sz="2200" b="0" dirty="0" smtClean="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pPr marL="0" indent="0" algn="r">
              <a:lnSpc>
                <a:spcPct val="118000"/>
              </a:lnSpc>
              <a:spcBef>
                <a:spcPts val="1200"/>
              </a:spcBef>
              <a:buNone/>
            </a:pPr>
            <a:r>
              <a:rPr lang="zh-CN" altLang="en-US" dirty="0" smtClean="0">
                <a:latin typeface="楷体" panose="02010609060101010101" pitchFamily="49" charset="-122"/>
                <a:ea typeface="楷体" panose="02010609060101010101" pitchFamily="49" charset="-122"/>
              </a:rPr>
              <a:t>－－－－</a:t>
            </a:r>
            <a:r>
              <a:rPr lang="zh-CN" altLang="en-US" sz="2000" dirty="0" smtClean="0">
                <a:latin typeface="楷体" panose="02010609060101010101" pitchFamily="49" charset="-122"/>
                <a:ea typeface="楷体" panose="02010609060101010101" pitchFamily="49" charset="-122"/>
              </a:rPr>
              <a:t>（浙江宁波华茂外国语学校</a:t>
            </a:r>
            <a:r>
              <a:rPr lang="en-US" altLang="zh-CN" sz="2000" dirty="0" smtClean="0">
                <a:latin typeface="楷体" panose="02010609060101010101" pitchFamily="49" charset="-122"/>
                <a:ea typeface="楷体" panose="02010609060101010101" pitchFamily="49" charset="-122"/>
              </a:rPr>
              <a:t> </a:t>
            </a:r>
            <a:r>
              <a:rPr lang="zh-CN" altLang="en-US" sz="2000" dirty="0" smtClean="0">
                <a:latin typeface="楷体" panose="02010609060101010101" pitchFamily="49" charset="-122"/>
                <a:ea typeface="楷体" panose="02010609060101010101" pitchFamily="49" charset="-122"/>
              </a:rPr>
              <a:t>黄水妃</a:t>
            </a:r>
            <a:r>
              <a:rPr lang="en-US" altLang="zh-CN" sz="2000" dirty="0" smtClean="0">
                <a:latin typeface="楷体" panose="02010609060101010101" pitchFamily="49" charset="-122"/>
                <a:ea typeface="楷体" panose="02010609060101010101" pitchFamily="49" charset="-122"/>
              </a:rPr>
              <a:t> </a:t>
            </a:r>
            <a:r>
              <a:rPr lang="zh-CN" altLang="en-US" sz="2000" dirty="0">
                <a:latin typeface="楷体" panose="02010609060101010101" pitchFamily="49" charset="-122"/>
                <a:ea typeface="楷体" panose="02010609060101010101" pitchFamily="49" charset="-122"/>
              </a:rPr>
              <a:t>）</a:t>
            </a:r>
            <a:r>
              <a:rPr lang="en-US" altLang="zh-CN" sz="2000" dirty="0" smtClean="0">
                <a:latin typeface="楷体" panose="02010609060101010101" pitchFamily="49" charset="-122"/>
                <a:ea typeface="楷体" panose="02010609060101010101" pitchFamily="49" charset="-122"/>
              </a:rPr>
              <a:t> </a:t>
            </a:r>
            <a:endParaRPr lang="zh-CN" altLang="en-US" dirty="0">
              <a:latin typeface="楷体" panose="02010609060101010101" pitchFamily="49" charset="-122"/>
              <a:ea typeface="楷体" panose="02010609060101010101" pitchFamily="49" charset="-122"/>
            </a:endParaRPr>
          </a:p>
          <a:p>
            <a:pPr>
              <a:lnSpc>
                <a:spcPct val="118000"/>
              </a:lnSpc>
              <a:spcBef>
                <a:spcPts val="1200"/>
              </a:spcBef>
            </a:pPr>
            <a:endParaRPr kumimoji="1" lang="zh-CN" altLang="en-US"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926018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 12"/>
          <p:cNvGrpSpPr/>
          <p:nvPr/>
        </p:nvGrpSpPr>
        <p:grpSpPr>
          <a:xfrm>
            <a:off x="686004" y="627534"/>
            <a:ext cx="8204260" cy="5146595"/>
            <a:chOff x="605933" y="593210"/>
            <a:chExt cx="7665715" cy="6609416"/>
          </a:xfrm>
        </p:grpSpPr>
        <p:pic>
          <p:nvPicPr>
            <p:cNvPr id="4" name="图片 3"/>
            <p:cNvPicPr>
              <a:picLocks noChangeAspect="1"/>
            </p:cNvPicPr>
            <p:nvPr/>
          </p:nvPicPr>
          <p:blipFill>
            <a:blip r:embed="rId2"/>
            <a:stretch>
              <a:fillRect/>
            </a:stretch>
          </p:blipFill>
          <p:spPr>
            <a:xfrm>
              <a:off x="605933" y="593210"/>
              <a:ext cx="7665715" cy="6609416"/>
            </a:xfrm>
            <a:prstGeom prst="rect">
              <a:avLst/>
            </a:prstGeom>
          </p:spPr>
        </p:pic>
        <p:sp>
          <p:nvSpPr>
            <p:cNvPr id="5" name="文本框 4"/>
            <p:cNvSpPr txBox="1"/>
            <p:nvPr/>
          </p:nvSpPr>
          <p:spPr>
            <a:xfrm>
              <a:off x="2180880" y="2543762"/>
              <a:ext cx="1035265" cy="830038"/>
            </a:xfrm>
            <a:prstGeom prst="rect">
              <a:avLst/>
            </a:prstGeom>
            <a:noFill/>
          </p:spPr>
          <p:txBody>
            <a:bodyPr wrap="none" rtlCol="0">
              <a:spAutoFit/>
            </a:bodyPr>
            <a:lstStyle/>
            <a:p>
              <a:r>
                <a:rPr kumimoji="1" lang="zh-CN" altLang="en-US" b="1" dirty="0" smtClean="0">
                  <a:latin typeface="黑体" panose="02010609060101010101" pitchFamily="49" charset="-122"/>
                  <a:ea typeface="黑体" panose="02010609060101010101" pitchFamily="49" charset="-122"/>
                </a:rPr>
                <a:t>生活与</a:t>
              </a:r>
              <a:endParaRPr kumimoji="1" lang="en-US" altLang="zh-CN" b="1" dirty="0" smtClean="0">
                <a:latin typeface="黑体" panose="02010609060101010101" pitchFamily="49" charset="-122"/>
                <a:ea typeface="黑体" panose="02010609060101010101" pitchFamily="49" charset="-122"/>
              </a:endParaRPr>
            </a:p>
            <a:p>
              <a:r>
                <a:rPr kumimoji="1" lang="zh-CN" altLang="en-US" b="1" dirty="0" smtClean="0">
                  <a:latin typeface="黑体" panose="02010609060101010101" pitchFamily="49" charset="-122"/>
                  <a:ea typeface="黑体" panose="02010609060101010101" pitchFamily="49" charset="-122"/>
                </a:rPr>
                <a:t>职业技能</a:t>
              </a:r>
              <a:endParaRPr kumimoji="1" lang="zh-CN" altLang="en-US" b="1" dirty="0">
                <a:latin typeface="黑体" panose="02010609060101010101" pitchFamily="49" charset="-122"/>
                <a:ea typeface="黑体" panose="02010609060101010101" pitchFamily="49" charset="-122"/>
              </a:endParaRPr>
            </a:p>
          </p:txBody>
        </p:sp>
        <p:sp>
          <p:nvSpPr>
            <p:cNvPr id="6" name="文本框 5"/>
            <p:cNvSpPr txBox="1"/>
            <p:nvPr/>
          </p:nvSpPr>
          <p:spPr>
            <a:xfrm>
              <a:off x="3612617" y="1989762"/>
              <a:ext cx="1682305" cy="474308"/>
            </a:xfrm>
            <a:prstGeom prst="rect">
              <a:avLst/>
            </a:prstGeom>
            <a:noFill/>
          </p:spPr>
          <p:txBody>
            <a:bodyPr wrap="none" rtlCol="0">
              <a:spAutoFit/>
            </a:bodyPr>
            <a:lstStyle/>
            <a:p>
              <a:r>
                <a:rPr kumimoji="1" lang="zh-CN" altLang="en-US" b="1" dirty="0" smtClean="0">
                  <a:latin typeface="黑体" panose="02010609060101010101" pitchFamily="49" charset="-122"/>
                  <a:ea typeface="黑体" panose="02010609060101010101" pitchFamily="49" charset="-122"/>
                </a:rPr>
                <a:t>学习与创新技能</a:t>
              </a:r>
              <a:endParaRPr kumimoji="1" lang="zh-CN" altLang="en-US" b="1" dirty="0">
                <a:latin typeface="黑体" panose="02010609060101010101" pitchFamily="49" charset="-122"/>
                <a:ea typeface="黑体" panose="02010609060101010101" pitchFamily="49" charset="-122"/>
              </a:endParaRPr>
            </a:p>
          </p:txBody>
        </p:sp>
        <p:sp>
          <p:nvSpPr>
            <p:cNvPr id="7" name="文本框 6"/>
            <p:cNvSpPr txBox="1"/>
            <p:nvPr/>
          </p:nvSpPr>
          <p:spPr>
            <a:xfrm>
              <a:off x="5510959" y="2573149"/>
              <a:ext cx="1262927" cy="830038"/>
            </a:xfrm>
            <a:prstGeom prst="rect">
              <a:avLst/>
            </a:prstGeom>
            <a:noFill/>
          </p:spPr>
          <p:txBody>
            <a:bodyPr wrap="none" rtlCol="0">
              <a:spAutoFit/>
            </a:bodyPr>
            <a:lstStyle/>
            <a:p>
              <a:r>
                <a:rPr kumimoji="1" lang="zh-CN" altLang="en-US" b="1" dirty="0" smtClean="0">
                  <a:solidFill>
                    <a:schemeClr val="bg1"/>
                  </a:solidFill>
                  <a:latin typeface="黑体" panose="02010609060101010101" pitchFamily="49" charset="-122"/>
                  <a:ea typeface="黑体" panose="02010609060101010101" pitchFamily="49" charset="-122"/>
                </a:rPr>
                <a:t>信息，媒体</a:t>
              </a:r>
              <a:endParaRPr kumimoji="1" lang="en-US" altLang="zh-CN" b="1" dirty="0" smtClean="0">
                <a:solidFill>
                  <a:schemeClr val="bg1"/>
                </a:solidFill>
                <a:latin typeface="黑体" panose="02010609060101010101" pitchFamily="49" charset="-122"/>
                <a:ea typeface="黑体" panose="02010609060101010101" pitchFamily="49" charset="-122"/>
              </a:endParaRPr>
            </a:p>
            <a:p>
              <a:r>
                <a:rPr kumimoji="1" lang="zh-CN" altLang="en-US" b="1" dirty="0" smtClean="0">
                  <a:solidFill>
                    <a:schemeClr val="bg1"/>
                  </a:solidFill>
                  <a:latin typeface="黑体" panose="02010609060101010101" pitchFamily="49" charset="-122"/>
                  <a:ea typeface="黑体" panose="02010609060101010101" pitchFamily="49" charset="-122"/>
                </a:rPr>
                <a:t>和技术技能</a:t>
              </a:r>
              <a:endParaRPr kumimoji="1" lang="zh-CN" altLang="en-US" b="1" dirty="0">
                <a:solidFill>
                  <a:schemeClr val="bg1"/>
                </a:solidFill>
                <a:latin typeface="黑体" panose="02010609060101010101" pitchFamily="49" charset="-122"/>
                <a:ea typeface="黑体" panose="02010609060101010101" pitchFamily="49" charset="-122"/>
              </a:endParaRPr>
            </a:p>
          </p:txBody>
        </p:sp>
        <p:sp>
          <p:nvSpPr>
            <p:cNvPr id="8" name="文本框 7"/>
            <p:cNvSpPr txBox="1"/>
            <p:nvPr/>
          </p:nvSpPr>
          <p:spPr>
            <a:xfrm>
              <a:off x="3368961" y="2820426"/>
              <a:ext cx="1909967" cy="830038"/>
            </a:xfrm>
            <a:prstGeom prst="rect">
              <a:avLst/>
            </a:prstGeom>
            <a:noFill/>
          </p:spPr>
          <p:txBody>
            <a:bodyPr wrap="none" rtlCol="0">
              <a:spAutoFit/>
            </a:bodyPr>
            <a:lstStyle/>
            <a:p>
              <a:r>
                <a:rPr kumimoji="1" lang="zh-CN" altLang="en-US" b="1" dirty="0" smtClean="0">
                  <a:latin typeface="黑体" panose="02010609060101010101" pitchFamily="49" charset="-122"/>
                  <a:ea typeface="黑体" panose="02010609060101010101" pitchFamily="49" charset="-122"/>
                </a:rPr>
                <a:t>核心学科－读写算</a:t>
              </a:r>
              <a:endParaRPr kumimoji="1" lang="en-US" altLang="zh-CN" b="1" dirty="0" smtClean="0">
                <a:latin typeface="黑体" panose="02010609060101010101" pitchFamily="49" charset="-122"/>
                <a:ea typeface="黑体" panose="02010609060101010101" pitchFamily="49" charset="-122"/>
              </a:endParaRPr>
            </a:p>
            <a:p>
              <a:r>
                <a:rPr kumimoji="1" lang="zh-CN" altLang="en-US" b="1" dirty="0" smtClean="0">
                  <a:latin typeface="黑体" panose="02010609060101010101" pitchFamily="49" charset="-122"/>
                  <a:ea typeface="黑体" panose="02010609060101010101" pitchFamily="49" charset="-122"/>
                </a:rPr>
                <a:t>和</a:t>
              </a:r>
              <a:r>
                <a:rPr kumimoji="1" lang="en-US" altLang="zh-CN" b="1" dirty="0" smtClean="0">
                  <a:latin typeface="黑体" panose="02010609060101010101" pitchFamily="49" charset="-122"/>
                  <a:ea typeface="黑体" panose="02010609060101010101" pitchFamily="49" charset="-122"/>
                </a:rPr>
                <a:t>21</a:t>
              </a:r>
              <a:r>
                <a:rPr kumimoji="1" lang="zh-CN" altLang="en-US" b="1" dirty="0" smtClean="0">
                  <a:latin typeface="黑体" panose="02010609060101010101" pitchFamily="49" charset="-122"/>
                  <a:ea typeface="黑体" panose="02010609060101010101" pitchFamily="49" charset="-122"/>
                </a:rPr>
                <a:t>世纪主题</a:t>
              </a:r>
              <a:endParaRPr kumimoji="1" lang="zh-CN" altLang="en-US" b="1" dirty="0">
                <a:latin typeface="黑体" panose="02010609060101010101" pitchFamily="49" charset="-122"/>
                <a:ea typeface="黑体" panose="02010609060101010101" pitchFamily="49" charset="-122"/>
              </a:endParaRPr>
            </a:p>
          </p:txBody>
        </p:sp>
        <p:sp>
          <p:nvSpPr>
            <p:cNvPr id="9" name="文本框 8"/>
            <p:cNvSpPr txBox="1"/>
            <p:nvPr/>
          </p:nvSpPr>
          <p:spPr>
            <a:xfrm>
              <a:off x="3710466" y="4261455"/>
              <a:ext cx="1243368" cy="434781"/>
            </a:xfrm>
            <a:prstGeom prst="rect">
              <a:avLst/>
            </a:prstGeom>
            <a:solidFill>
              <a:schemeClr val="bg2"/>
            </a:solidFill>
          </p:spPr>
          <p:txBody>
            <a:bodyPr wrap="square" rtlCol="0">
              <a:spAutoFit/>
            </a:bodyPr>
            <a:lstStyle/>
            <a:p>
              <a:pPr algn="ctr"/>
              <a:r>
                <a:rPr kumimoji="1" lang="zh-CN" altLang="en-US" sz="1600" b="1" dirty="0" smtClean="0">
                  <a:solidFill>
                    <a:srgbClr val="FF0000"/>
                  </a:solidFill>
                  <a:latin typeface="黑体" panose="02010609060101010101" pitchFamily="49" charset="-122"/>
                  <a:ea typeface="黑体" panose="02010609060101010101" pitchFamily="49" charset="-122"/>
                </a:rPr>
                <a:t>标准和评价</a:t>
              </a:r>
              <a:endParaRPr kumimoji="1" lang="zh-CN" altLang="en-US" sz="1600" b="1" dirty="0">
                <a:solidFill>
                  <a:srgbClr val="FF0000"/>
                </a:solidFill>
                <a:latin typeface="黑体" panose="02010609060101010101" pitchFamily="49" charset="-122"/>
                <a:ea typeface="黑体" panose="02010609060101010101" pitchFamily="49" charset="-122"/>
              </a:endParaRPr>
            </a:p>
          </p:txBody>
        </p:sp>
        <p:sp>
          <p:nvSpPr>
            <p:cNvPr id="10" name="文本框 9"/>
            <p:cNvSpPr txBox="1"/>
            <p:nvPr/>
          </p:nvSpPr>
          <p:spPr>
            <a:xfrm>
              <a:off x="3368961" y="4790032"/>
              <a:ext cx="2141997" cy="434781"/>
            </a:xfrm>
            <a:prstGeom prst="rect">
              <a:avLst/>
            </a:prstGeom>
            <a:solidFill>
              <a:schemeClr val="bg2"/>
            </a:solidFill>
          </p:spPr>
          <p:txBody>
            <a:bodyPr wrap="square" rtlCol="0">
              <a:spAutoFit/>
            </a:bodyPr>
            <a:lstStyle/>
            <a:p>
              <a:pPr algn="ctr"/>
              <a:r>
                <a:rPr kumimoji="1" lang="zh-CN" altLang="en-US" sz="1600" b="1" dirty="0" smtClean="0">
                  <a:solidFill>
                    <a:srgbClr val="FF0000"/>
                  </a:solidFill>
                  <a:latin typeface="黑体" panose="02010609060101010101" pitchFamily="49" charset="-122"/>
                  <a:ea typeface="黑体" panose="02010609060101010101" pitchFamily="49" charset="-122"/>
                </a:rPr>
                <a:t>课程与教学</a:t>
              </a:r>
              <a:endParaRPr kumimoji="1" lang="zh-CN" altLang="en-US" sz="1600" b="1" dirty="0">
                <a:solidFill>
                  <a:srgbClr val="FF0000"/>
                </a:solidFill>
                <a:latin typeface="黑体" panose="02010609060101010101" pitchFamily="49" charset="-122"/>
                <a:ea typeface="黑体" panose="02010609060101010101" pitchFamily="49" charset="-122"/>
              </a:endParaRPr>
            </a:p>
          </p:txBody>
        </p:sp>
        <p:sp>
          <p:nvSpPr>
            <p:cNvPr id="11" name="文本框 10"/>
            <p:cNvSpPr txBox="1"/>
            <p:nvPr/>
          </p:nvSpPr>
          <p:spPr>
            <a:xfrm>
              <a:off x="3463888" y="5288403"/>
              <a:ext cx="1949222" cy="434781"/>
            </a:xfrm>
            <a:prstGeom prst="rect">
              <a:avLst/>
            </a:prstGeom>
            <a:solidFill>
              <a:schemeClr val="bg2"/>
            </a:solidFill>
          </p:spPr>
          <p:txBody>
            <a:bodyPr wrap="square" rtlCol="0">
              <a:spAutoFit/>
            </a:bodyPr>
            <a:lstStyle/>
            <a:p>
              <a:pPr algn="ctr"/>
              <a:r>
                <a:rPr kumimoji="1" lang="zh-CN" altLang="en-US" sz="1600" b="1" dirty="0" smtClean="0">
                  <a:solidFill>
                    <a:srgbClr val="FF0000"/>
                  </a:solidFill>
                  <a:latin typeface="黑体" panose="02010609060101010101" pitchFamily="49" charset="-122"/>
                  <a:ea typeface="黑体" panose="02010609060101010101" pitchFamily="49" charset="-122"/>
                </a:rPr>
                <a:t>专业发展</a:t>
              </a:r>
              <a:endParaRPr kumimoji="1" lang="zh-CN" altLang="en-US" sz="1600" b="1" dirty="0">
                <a:solidFill>
                  <a:srgbClr val="FF0000"/>
                </a:solidFill>
                <a:latin typeface="黑体" panose="02010609060101010101" pitchFamily="49" charset="-122"/>
                <a:ea typeface="黑体" panose="02010609060101010101" pitchFamily="49" charset="-122"/>
              </a:endParaRPr>
            </a:p>
          </p:txBody>
        </p:sp>
        <p:sp>
          <p:nvSpPr>
            <p:cNvPr id="12" name="文本框 11"/>
            <p:cNvSpPr txBox="1"/>
            <p:nvPr/>
          </p:nvSpPr>
          <p:spPr>
            <a:xfrm>
              <a:off x="3509652" y="5657735"/>
              <a:ext cx="1844610" cy="434781"/>
            </a:xfrm>
            <a:prstGeom prst="rect">
              <a:avLst/>
            </a:prstGeom>
            <a:solidFill>
              <a:schemeClr val="bg2"/>
            </a:solidFill>
          </p:spPr>
          <p:txBody>
            <a:bodyPr wrap="square" rtlCol="0">
              <a:spAutoFit/>
            </a:bodyPr>
            <a:lstStyle/>
            <a:p>
              <a:pPr algn="ctr"/>
              <a:r>
                <a:rPr kumimoji="1" lang="zh-CN" altLang="en-US" sz="1600" b="1" dirty="0" smtClean="0">
                  <a:solidFill>
                    <a:srgbClr val="FF0000"/>
                  </a:solidFill>
                  <a:latin typeface="黑体" panose="02010609060101010101" pitchFamily="49" charset="-122"/>
                  <a:ea typeface="黑体" panose="02010609060101010101" pitchFamily="49" charset="-122"/>
                </a:rPr>
                <a:t>学习环境</a:t>
              </a:r>
              <a:endParaRPr kumimoji="1" lang="zh-CN" altLang="en-US" sz="1600" b="1" dirty="0">
                <a:solidFill>
                  <a:srgbClr val="FF0000"/>
                </a:solidFill>
                <a:latin typeface="黑体" panose="02010609060101010101" pitchFamily="49" charset="-122"/>
                <a:ea typeface="黑体" panose="02010609060101010101" pitchFamily="49" charset="-122"/>
              </a:endParaRPr>
            </a:p>
          </p:txBody>
        </p:sp>
      </p:grpSp>
      <p:sp>
        <p:nvSpPr>
          <p:cNvPr id="2" name="标题 1"/>
          <p:cNvSpPr>
            <a:spLocks noGrp="1"/>
          </p:cNvSpPr>
          <p:nvPr>
            <p:ph type="title"/>
          </p:nvPr>
        </p:nvSpPr>
        <p:spPr>
          <a:xfrm>
            <a:off x="686004" y="56545"/>
            <a:ext cx="7917410" cy="471980"/>
          </a:xfrm>
          <a:solidFill>
            <a:schemeClr val="bg2">
              <a:alpha val="0"/>
            </a:schemeClr>
          </a:solidFill>
        </p:spPr>
        <p:txBody>
          <a:bodyPr/>
          <a:lstStyle/>
          <a:p>
            <a:r>
              <a:rPr kumimoji="1" lang="en-US" altLang="zh-CN" sz="3600" dirty="0">
                <a:latin typeface="黑体" panose="02010609060101010101" pitchFamily="49" charset="-122"/>
                <a:ea typeface="黑体" panose="02010609060101010101" pitchFamily="49" charset="-122"/>
              </a:rPr>
              <a:t>21</a:t>
            </a:r>
            <a:r>
              <a:rPr kumimoji="1" lang="zh-CN" altLang="en-US" sz="3600" dirty="0">
                <a:latin typeface="黑体" panose="02010609060101010101" pitchFamily="49" charset="-122"/>
                <a:ea typeface="黑体" panose="02010609060101010101" pitchFamily="49" charset="-122"/>
              </a:rPr>
              <a:t>世纪学习框架</a:t>
            </a:r>
          </a:p>
        </p:txBody>
      </p:sp>
      <p:sp>
        <p:nvSpPr>
          <p:cNvPr id="14" name="右箭头 13"/>
          <p:cNvSpPr/>
          <p:nvPr/>
        </p:nvSpPr>
        <p:spPr>
          <a:xfrm flipV="1">
            <a:off x="6136569" y="1603910"/>
            <a:ext cx="832357" cy="60513"/>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15" name="文本框 14"/>
          <p:cNvSpPr txBox="1"/>
          <p:nvPr/>
        </p:nvSpPr>
        <p:spPr>
          <a:xfrm>
            <a:off x="7056587" y="1465410"/>
            <a:ext cx="1422184" cy="461665"/>
          </a:xfrm>
          <a:prstGeom prst="rect">
            <a:avLst/>
          </a:prstGeom>
          <a:noFill/>
        </p:spPr>
        <p:txBody>
          <a:bodyPr wrap="none" rtlCol="0">
            <a:spAutoFit/>
          </a:bodyPr>
          <a:lstStyle/>
          <a:p>
            <a:r>
              <a:rPr kumimoji="1" lang="zh-CN" altLang="en-US" sz="2400" b="1" dirty="0" smtClean="0">
                <a:latin typeface="黑体" panose="02010609060101010101" pitchFamily="49" charset="-122"/>
                <a:ea typeface="黑体" panose="02010609060101010101" pitchFamily="49" charset="-122"/>
              </a:rPr>
              <a:t>学习成果</a:t>
            </a:r>
            <a:endParaRPr kumimoji="1" lang="zh-CN" altLang="en-US" sz="2400" b="1" dirty="0">
              <a:latin typeface="黑体" panose="02010609060101010101" pitchFamily="49" charset="-122"/>
              <a:ea typeface="黑体" panose="02010609060101010101" pitchFamily="49" charset="-122"/>
            </a:endParaRPr>
          </a:p>
        </p:txBody>
      </p:sp>
      <p:sp>
        <p:nvSpPr>
          <p:cNvPr id="16" name="右箭头 15"/>
          <p:cNvSpPr/>
          <p:nvPr/>
        </p:nvSpPr>
        <p:spPr>
          <a:xfrm flipV="1">
            <a:off x="6136569" y="4110145"/>
            <a:ext cx="832357" cy="60513"/>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
        <p:nvSpPr>
          <p:cNvPr id="17" name="文本框 16"/>
          <p:cNvSpPr txBox="1"/>
          <p:nvPr/>
        </p:nvSpPr>
        <p:spPr>
          <a:xfrm>
            <a:off x="6968926" y="3879312"/>
            <a:ext cx="1422184" cy="461665"/>
          </a:xfrm>
          <a:prstGeom prst="rect">
            <a:avLst/>
          </a:prstGeom>
          <a:noFill/>
        </p:spPr>
        <p:txBody>
          <a:bodyPr wrap="none" rtlCol="0">
            <a:spAutoFit/>
          </a:bodyPr>
          <a:lstStyle/>
          <a:p>
            <a:r>
              <a:rPr kumimoji="1" lang="zh-CN" altLang="en-US" sz="2400" b="1" dirty="0">
                <a:latin typeface="黑体" panose="02010609060101010101" pitchFamily="49" charset="-122"/>
                <a:ea typeface="黑体" panose="02010609060101010101" pitchFamily="49" charset="-122"/>
              </a:rPr>
              <a:t>支持系统</a:t>
            </a:r>
          </a:p>
        </p:txBody>
      </p:sp>
    </p:spTree>
    <p:extLst>
      <p:ext uri="{BB962C8B-B14F-4D97-AF65-F5344CB8AC3E}">
        <p14:creationId xmlns:p14="http://schemas.microsoft.com/office/powerpoint/2010/main" val="2963503596"/>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Screen Shot 2018-01-09 at 00.32.5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7390" y="771550"/>
            <a:ext cx="5509220" cy="4005496"/>
          </a:xfrm>
          <a:prstGeom prst="rect">
            <a:avLst/>
          </a:prstGeom>
        </p:spPr>
      </p:pic>
      <p:sp>
        <p:nvSpPr>
          <p:cNvPr id="5" name="标题 1"/>
          <p:cNvSpPr>
            <a:spLocks noGrp="1"/>
          </p:cNvSpPr>
          <p:nvPr>
            <p:ph type="title"/>
          </p:nvPr>
        </p:nvSpPr>
        <p:spPr>
          <a:xfrm>
            <a:off x="611188" y="86916"/>
            <a:ext cx="7632700" cy="457200"/>
          </a:xfrm>
        </p:spPr>
        <p:txBody>
          <a:bodyPr/>
          <a:lstStyle/>
          <a:p>
            <a:r>
              <a:rPr kumimoji="1" lang="zh-CN" altLang="en-US" sz="3600" dirty="0">
                <a:latin typeface="黑体" panose="02010609060101010101" pitchFamily="49" charset="-122"/>
                <a:ea typeface="黑体" panose="02010609060101010101" pitchFamily="49" charset="-122"/>
              </a:rPr>
              <a:t>项目学习中评价量表的使用</a:t>
            </a:r>
          </a:p>
        </p:txBody>
      </p:sp>
    </p:spTree>
    <p:extLst>
      <p:ext uri="{BB962C8B-B14F-4D97-AF65-F5344CB8AC3E}">
        <p14:creationId xmlns:p14="http://schemas.microsoft.com/office/powerpoint/2010/main" val="932040876"/>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b="9695"/>
          <a:stretch/>
        </p:blipFill>
        <p:spPr>
          <a:xfrm>
            <a:off x="5652118" y="3127276"/>
            <a:ext cx="2520281" cy="1820738"/>
          </a:xfrm>
          <a:prstGeom prst="rect">
            <a:avLst/>
          </a:prstGeom>
        </p:spPr>
      </p:pic>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项目学习进行中的形成性评价量表</a:t>
            </a:r>
          </a:p>
        </p:txBody>
      </p:sp>
      <p:sp>
        <p:nvSpPr>
          <p:cNvPr id="3" name="内容占位符 2"/>
          <p:cNvSpPr>
            <a:spLocks noGrp="1"/>
          </p:cNvSpPr>
          <p:nvPr>
            <p:ph idx="1"/>
          </p:nvPr>
        </p:nvSpPr>
        <p:spPr>
          <a:xfrm>
            <a:off x="539552" y="915566"/>
            <a:ext cx="7849244" cy="3006500"/>
          </a:xfrm>
        </p:spPr>
        <p:txBody>
          <a:bodyPr/>
          <a:lstStyle/>
          <a:p>
            <a:pPr algn="just">
              <a:spcBef>
                <a:spcPts val="1800"/>
              </a:spcBef>
            </a:pPr>
            <a:r>
              <a:rPr lang="zh-CN" altLang="en-US" sz="2300" b="0" dirty="0" smtClean="0">
                <a:latin typeface="楷体" panose="02010609060101010101" pitchFamily="49" charset="-122"/>
                <a:ea typeface="楷体" panose="02010609060101010101" pitchFamily="49" charset="-122"/>
              </a:rPr>
              <a:t>形成性评价量表</a:t>
            </a:r>
            <a:r>
              <a:rPr lang="zh-CN" altLang="en-US" sz="2300" b="0" dirty="0">
                <a:latin typeface="楷体" panose="02010609060101010101" pitchFamily="49" charset="-122"/>
                <a:ea typeface="楷体" panose="02010609060101010101" pitchFamily="49" charset="-122"/>
              </a:rPr>
              <a:t>是指在项目活动进行过</a:t>
            </a:r>
            <a:r>
              <a:rPr lang="zh-CN" altLang="en-US" sz="2300" b="0" dirty="0" smtClean="0">
                <a:latin typeface="楷体" panose="02010609060101010101" pitchFamily="49" charset="-122"/>
                <a:ea typeface="楷体" panose="02010609060101010101" pitchFamily="49" charset="-122"/>
              </a:rPr>
              <a:t>程中评价活动本身的效果</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用以调节活动过程</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保证项</a:t>
            </a:r>
            <a:r>
              <a:rPr lang="zh-CN" altLang="en-US" sz="2300" b="0" dirty="0">
                <a:latin typeface="楷体" panose="02010609060101010101" pitchFamily="49" charset="-122"/>
                <a:ea typeface="楷体" panose="02010609060101010101" pitchFamily="49" charset="-122"/>
              </a:rPr>
              <a:t>目学习</a:t>
            </a:r>
            <a:r>
              <a:rPr lang="zh-CN" altLang="en-US" sz="2300" b="0" dirty="0" smtClean="0">
                <a:latin typeface="楷体" panose="02010609060101010101" pitchFamily="49" charset="-122"/>
                <a:ea typeface="楷体" panose="02010609060101010101" pitchFamily="49" charset="-122"/>
              </a:rPr>
              <a:t>目标实现而设计的评价量表</a:t>
            </a:r>
            <a:r>
              <a:rPr lang="zh-CN" altLang="zh-CN" sz="2300" b="0" dirty="0" smtClean="0">
                <a:latin typeface="楷体" panose="02010609060101010101" pitchFamily="49" charset="-122"/>
                <a:ea typeface="楷体" panose="02010609060101010101" pitchFamily="49" charset="-122"/>
              </a:rPr>
              <a:t>。</a:t>
            </a:r>
            <a:endParaRPr lang="en-US" altLang="zh-CN" sz="2300" b="0" dirty="0">
              <a:latin typeface="楷体" panose="02010609060101010101" pitchFamily="49" charset="-122"/>
              <a:ea typeface="楷体" panose="02010609060101010101" pitchFamily="49" charset="-122"/>
            </a:endParaRPr>
          </a:p>
          <a:p>
            <a:pPr algn="just">
              <a:spcBef>
                <a:spcPts val="1800"/>
              </a:spcBef>
            </a:pPr>
            <a:r>
              <a:rPr lang="zh-CN" altLang="en-US" sz="2300" b="0" dirty="0">
                <a:latin typeface="楷体" panose="02010609060101010101" pitchFamily="49" charset="-122"/>
                <a:ea typeface="楷体" panose="02010609060101010101" pitchFamily="49" charset="-122"/>
              </a:rPr>
              <a:t>评价量表不仅可以评价学生对知识</a:t>
            </a:r>
            <a:r>
              <a:rPr lang="zh-CN" altLang="en-US" sz="2300" b="0" dirty="0" smtClean="0">
                <a:latin typeface="楷体" panose="02010609060101010101" pitchFamily="49" charset="-122"/>
                <a:ea typeface="楷体" panose="02010609060101010101" pitchFamily="49" charset="-122"/>
              </a:rPr>
              <a:t>的学习和掌握情况</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还可以密切关注学生是如何运用知识和技能</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如何收集和运用信息</a:t>
            </a:r>
            <a:r>
              <a:rPr lang="zh-CN" altLang="zh-CN"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如何与小组成员</a:t>
            </a:r>
            <a:r>
              <a:rPr lang="zh-CN" altLang="en-US" sz="2300" b="0" dirty="0">
                <a:latin typeface="楷体" panose="02010609060101010101" pitchFamily="49" charset="-122"/>
                <a:ea typeface="楷体" panose="02010609060101010101" pitchFamily="49" charset="-122"/>
              </a:rPr>
              <a:t>合作和</a:t>
            </a:r>
            <a:r>
              <a:rPr lang="zh-CN" altLang="en-US" sz="2300" b="0" dirty="0" smtClean="0">
                <a:latin typeface="楷体" panose="02010609060101010101" pitchFamily="49" charset="-122"/>
                <a:ea typeface="楷体" panose="02010609060101010101" pitchFamily="49" charset="-122"/>
              </a:rPr>
              <a:t>探究</a:t>
            </a:r>
            <a:r>
              <a:rPr lang="zh-CN" altLang="zh-CN" sz="2300" b="0" dirty="0" smtClean="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这些评价是动态的</a:t>
            </a:r>
            <a:r>
              <a:rPr lang="zh-CN" altLang="en-US" sz="2300" b="0" dirty="0">
                <a:latin typeface="楷体" panose="02010609060101010101" pitchFamily="49" charset="-122"/>
                <a:ea typeface="楷体" panose="02010609060101010101" pitchFamily="49" charset="-122"/>
              </a:rPr>
              <a:t>、</a:t>
            </a:r>
            <a:r>
              <a:rPr lang="zh-CN" altLang="en-US" sz="2300" b="0" dirty="0" smtClean="0">
                <a:latin typeface="楷体" panose="02010609060101010101" pitchFamily="49" charset="-122"/>
                <a:ea typeface="楷体" panose="02010609060101010101" pitchFamily="49" charset="-122"/>
              </a:rPr>
              <a:t>体验性的和非标准化的 </a:t>
            </a:r>
            <a:endParaRPr lang="zh-CN" altLang="en-US" sz="2300" b="0" dirty="0">
              <a:latin typeface="楷体" panose="02010609060101010101" pitchFamily="49" charset="-122"/>
              <a:ea typeface="楷体" panose="02010609060101010101" pitchFamily="49" charset="-122"/>
            </a:endParaRPr>
          </a:p>
          <a:p>
            <a:pPr algn="just">
              <a:spcBef>
                <a:spcPts val="1800"/>
              </a:spcBef>
            </a:pPr>
            <a:endParaRPr lang="zh-CN" altLang="en-US" sz="2300" b="0" dirty="0">
              <a:latin typeface="楷体" panose="02010609060101010101" pitchFamily="49" charset="-122"/>
              <a:ea typeface="楷体" panose="02010609060101010101" pitchFamily="49" charset="-122"/>
            </a:endParaRPr>
          </a:p>
          <a:p>
            <a:pPr algn="just">
              <a:spcBef>
                <a:spcPts val="1800"/>
              </a:spcBef>
            </a:pPr>
            <a:endParaRPr kumimoji="1" lang="zh-CN" altLang="en-US" sz="2300" b="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424711906"/>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Screen Shot 2018-01-09 at 00.36.2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9802" y="771550"/>
            <a:ext cx="3564396" cy="3992473"/>
          </a:xfrm>
          <a:prstGeom prst="rect">
            <a:avLst/>
          </a:prstGeom>
        </p:spPr>
      </p:pic>
      <p:sp>
        <p:nvSpPr>
          <p:cNvPr id="6" name="标题 1"/>
          <p:cNvSpPr>
            <a:spLocks noGrp="1"/>
          </p:cNvSpPr>
          <p:nvPr>
            <p:ph type="title"/>
          </p:nvPr>
        </p:nvSpPr>
        <p:spPr>
          <a:xfrm>
            <a:off x="611188" y="86916"/>
            <a:ext cx="7632700" cy="457200"/>
          </a:xfrm>
        </p:spPr>
        <p:txBody>
          <a:bodyPr/>
          <a:lstStyle/>
          <a:p>
            <a:r>
              <a:rPr kumimoji="1" lang="zh-CN" altLang="en-US" sz="3600" dirty="0">
                <a:latin typeface="黑体" panose="02010609060101010101" pitchFamily="49" charset="-122"/>
                <a:ea typeface="黑体" panose="02010609060101010101" pitchFamily="49" charset="-122"/>
              </a:rPr>
              <a:t>项目学习中评价量表的使用</a:t>
            </a:r>
          </a:p>
        </p:txBody>
      </p:sp>
    </p:spTree>
    <p:extLst>
      <p:ext uri="{BB962C8B-B14F-4D97-AF65-F5344CB8AC3E}">
        <p14:creationId xmlns:p14="http://schemas.microsoft.com/office/powerpoint/2010/main" val="324510930"/>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项目学习团队协作能力评价量表</a:t>
            </a:r>
          </a:p>
        </p:txBody>
      </p:sp>
      <p:pic>
        <p:nvPicPr>
          <p:cNvPr id="6" name="图片 5" descr="Screen Shot 2018-01-09 at 00.38.0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915566"/>
            <a:ext cx="4284340" cy="3300739"/>
          </a:xfrm>
          <a:prstGeom prst="rect">
            <a:avLst/>
          </a:prstGeom>
        </p:spPr>
      </p:pic>
      <p:pic>
        <p:nvPicPr>
          <p:cNvPr id="7" name="图片 6" descr="Screen Shot 2018-01-09 at 00.38.1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804059"/>
            <a:ext cx="4140150" cy="3523751"/>
          </a:xfrm>
          <a:prstGeom prst="rect">
            <a:avLst/>
          </a:prstGeom>
        </p:spPr>
      </p:pic>
    </p:spTree>
    <p:extLst>
      <p:ext uri="{BB962C8B-B14F-4D97-AF65-F5344CB8AC3E}">
        <p14:creationId xmlns:p14="http://schemas.microsoft.com/office/powerpoint/2010/main" val="3004837153"/>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dirty="0">
                <a:solidFill>
                  <a:srgbClr val="FF0000"/>
                </a:solidFill>
                <a:latin typeface="黑体" panose="02010609060101010101" pitchFamily="49" charset="-122"/>
                <a:ea typeface="黑体" panose="02010609060101010101" pitchFamily="49" charset="-122"/>
              </a:rPr>
              <a:t>互评量表</a:t>
            </a:r>
          </a:p>
        </p:txBody>
      </p:sp>
      <p:pic>
        <p:nvPicPr>
          <p:cNvPr id="5" name="图片 4" descr="Screen Shot 2018-01-09 at 00.40.4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2287" y="771550"/>
            <a:ext cx="4199426" cy="3955274"/>
          </a:xfrm>
          <a:prstGeom prst="rect">
            <a:avLst/>
          </a:prstGeom>
        </p:spPr>
      </p:pic>
    </p:spTree>
    <p:extLst>
      <p:ext uri="{BB962C8B-B14F-4D97-AF65-F5344CB8AC3E}">
        <p14:creationId xmlns:p14="http://schemas.microsoft.com/office/powerpoint/2010/main" val="458568864"/>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项目学习结束之后的终结性评价量表 </a:t>
            </a:r>
          </a:p>
        </p:txBody>
      </p:sp>
      <p:sp>
        <p:nvSpPr>
          <p:cNvPr id="3" name="内容占位符 2"/>
          <p:cNvSpPr>
            <a:spLocks noGrp="1"/>
          </p:cNvSpPr>
          <p:nvPr>
            <p:ph idx="1"/>
          </p:nvPr>
        </p:nvSpPr>
        <p:spPr>
          <a:xfrm>
            <a:off x="539552" y="1131590"/>
            <a:ext cx="8075612" cy="1566340"/>
          </a:xfrm>
        </p:spPr>
        <p:txBody>
          <a:bodyPr/>
          <a:lstStyle/>
          <a:p>
            <a:pPr algn="just">
              <a:lnSpc>
                <a:spcPct val="120000"/>
              </a:lnSpc>
            </a:pPr>
            <a:r>
              <a:rPr lang="zh-CN" altLang="en-US" b="0" dirty="0" smtClean="0">
                <a:latin typeface="楷体" panose="02010609060101010101" pitchFamily="49" charset="-122"/>
                <a:ea typeface="楷体" panose="02010609060101010101" pitchFamily="49" charset="-122"/>
              </a:rPr>
              <a:t>终结</a:t>
            </a:r>
            <a:r>
              <a:rPr lang="zh-CN" altLang="en-US" b="0" dirty="0">
                <a:latin typeface="楷体" panose="02010609060101010101" pitchFamily="49" charset="-122"/>
                <a:ea typeface="楷体" panose="02010609060101010101" pitchFamily="49" charset="-122"/>
              </a:rPr>
              <a:t>性评价量表是输指在一个或几个教学</a:t>
            </a:r>
            <a:r>
              <a:rPr lang="zh-CN" altLang="en-US" b="0" dirty="0" smtClean="0">
                <a:latin typeface="楷体" panose="02010609060101010101" pitchFamily="49" charset="-122"/>
                <a:ea typeface="楷体" panose="02010609060101010101" pitchFamily="49" charset="-122"/>
              </a:rPr>
              <a:t>内容的项目学习任务完成之后</a:t>
            </a:r>
            <a:r>
              <a:rPr lang="zh-CN" altLang="zh-CN" b="0" dirty="0">
                <a:latin typeface="楷体" panose="02010609060101010101" pitchFamily="49" charset="-122"/>
                <a:ea typeface="楷体" panose="02010609060101010101" pitchFamily="49" charset="-122"/>
              </a:rPr>
              <a:t>，</a:t>
            </a:r>
            <a:r>
              <a:rPr lang="zh-CN" altLang="en-US" b="0" dirty="0" smtClean="0">
                <a:latin typeface="楷体" panose="02010609060101010101" pitchFamily="49" charset="-122"/>
                <a:ea typeface="楷体" panose="02010609060101010101" pitchFamily="49" charset="-122"/>
              </a:rPr>
              <a:t>对项目学习的的成果进行恰当的评价而设计的量表</a:t>
            </a:r>
            <a:endParaRPr lang="zh-CN" altLang="en-US" b="0" dirty="0">
              <a:latin typeface="楷体" panose="02010609060101010101" pitchFamily="49" charset="-122"/>
              <a:ea typeface="楷体" panose="02010609060101010101" pitchFamily="49" charset="-122"/>
            </a:endParaRPr>
          </a:p>
          <a:p>
            <a:pPr algn="just">
              <a:lnSpc>
                <a:spcPct val="120000"/>
              </a:lnSpc>
            </a:pPr>
            <a:endParaRPr kumimoji="1" lang="zh-CN" altLang="en-US" b="0"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99992" y="2054583"/>
            <a:ext cx="2051774" cy="3003798"/>
          </a:xfrm>
          <a:prstGeom prst="rect">
            <a:avLst/>
          </a:prstGeom>
        </p:spPr>
      </p:pic>
    </p:spTree>
    <p:extLst>
      <p:ext uri="{BB962C8B-B14F-4D97-AF65-F5344CB8AC3E}">
        <p14:creationId xmlns:p14="http://schemas.microsoft.com/office/powerpoint/2010/main" val="1072150697"/>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项目学习调查报告评价量表</a:t>
            </a:r>
          </a:p>
        </p:txBody>
      </p:sp>
      <p:pic>
        <p:nvPicPr>
          <p:cNvPr id="5" name="图片 4" descr="Screen Shot 2018-01-09 at 00.43.1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822997"/>
            <a:ext cx="3745593" cy="3754364"/>
          </a:xfrm>
          <a:prstGeom prst="rect">
            <a:avLst/>
          </a:prstGeom>
        </p:spPr>
      </p:pic>
      <p:pic>
        <p:nvPicPr>
          <p:cNvPr id="6" name="图片 5" descr="Screen Shot 2018-01-09 at 00.43.3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891052"/>
            <a:ext cx="3953642" cy="3686103"/>
          </a:xfrm>
          <a:prstGeom prst="rect">
            <a:avLst/>
          </a:prstGeom>
        </p:spPr>
      </p:pic>
    </p:spTree>
    <p:extLst>
      <p:ext uri="{BB962C8B-B14F-4D97-AF65-F5344CB8AC3E}">
        <p14:creationId xmlns:p14="http://schemas.microsoft.com/office/powerpoint/2010/main" val="3734257714"/>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反思与总结</a:t>
            </a:r>
          </a:p>
        </p:txBody>
      </p:sp>
      <p:sp>
        <p:nvSpPr>
          <p:cNvPr id="3" name="内容占位符 2"/>
          <p:cNvSpPr>
            <a:spLocks noGrp="1"/>
          </p:cNvSpPr>
          <p:nvPr>
            <p:ph idx="1"/>
          </p:nvPr>
        </p:nvSpPr>
        <p:spPr>
          <a:xfrm>
            <a:off x="395536" y="987574"/>
            <a:ext cx="8075612" cy="1710356"/>
          </a:xfrm>
        </p:spPr>
        <p:txBody>
          <a:bodyPr/>
          <a:lstStyle/>
          <a:p>
            <a:pPr algn="just">
              <a:lnSpc>
                <a:spcPct val="120000"/>
              </a:lnSpc>
            </a:pPr>
            <a:r>
              <a:rPr lang="zh-CN" altLang="en-US" b="0" dirty="0" smtClean="0">
                <a:latin typeface="楷体" panose="02010609060101010101" pitchFamily="49" charset="-122"/>
                <a:ea typeface="楷体" panose="02010609060101010101" pitchFamily="49" charset="-122"/>
              </a:rPr>
              <a:t>项目学习完成后，教师引导学生反思项目学习的过程和结果，个体学习和小组协作学习的过程和效果等，帮助学习改进学习方法，提高学习质量。</a:t>
            </a:r>
            <a:endParaRPr kumimoji="1" lang="zh-CN" altLang="en-US" b="0" dirty="0">
              <a:latin typeface="楷体" panose="02010609060101010101" pitchFamily="49" charset="-122"/>
              <a:ea typeface="楷体" panose="02010609060101010101" pitchFamily="49" charset="-122"/>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4281" y="2355726"/>
            <a:ext cx="3125182" cy="2575338"/>
          </a:xfrm>
          <a:prstGeom prst="rect">
            <a:avLst/>
          </a:prstGeom>
        </p:spPr>
      </p:pic>
    </p:spTree>
    <p:extLst>
      <p:ext uri="{BB962C8B-B14F-4D97-AF65-F5344CB8AC3E}">
        <p14:creationId xmlns:p14="http://schemas.microsoft.com/office/powerpoint/2010/main" val="1049071582"/>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自我评价量表</a:t>
            </a:r>
          </a:p>
        </p:txBody>
      </p:sp>
      <p:pic>
        <p:nvPicPr>
          <p:cNvPr id="6" name="图片 5" descr="Screen Shot 2018-01-09 at 00.49.4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9943" y="800353"/>
            <a:ext cx="4304114" cy="3787621"/>
          </a:xfrm>
          <a:prstGeom prst="rect">
            <a:avLst/>
          </a:prstGeom>
        </p:spPr>
      </p:pic>
    </p:spTree>
    <p:extLst>
      <p:ext uri="{BB962C8B-B14F-4D97-AF65-F5344CB8AC3E}">
        <p14:creationId xmlns:p14="http://schemas.microsoft.com/office/powerpoint/2010/main" val="1192157996"/>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en-US" altLang="zh-CN" sz="3600" dirty="0">
                <a:latin typeface="黑体" panose="02010609060101010101" pitchFamily="49" charset="-122"/>
                <a:ea typeface="黑体" panose="02010609060101010101" pitchFamily="49" charset="-122"/>
              </a:rPr>
              <a:t>Word</a:t>
            </a:r>
            <a:r>
              <a:rPr kumimoji="1" lang="zh-CN" altLang="en-US" sz="3600" dirty="0">
                <a:latin typeface="黑体" panose="02010609060101010101" pitchFamily="49" charset="-122"/>
                <a:ea typeface="黑体" panose="02010609060101010101" pitchFamily="49" charset="-122"/>
              </a:rPr>
              <a:t>项目学习的任务</a:t>
            </a:r>
          </a:p>
        </p:txBody>
      </p:sp>
      <p:pic>
        <p:nvPicPr>
          <p:cNvPr id="5" name="图片 4" descr="Screen Shot 2017-12-04 at 21.42.0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3740" y="771550"/>
            <a:ext cx="5256521" cy="3981424"/>
          </a:xfrm>
          <a:prstGeom prst="rect">
            <a:avLst/>
          </a:prstGeom>
        </p:spPr>
      </p:pic>
    </p:spTree>
    <p:extLst>
      <p:ext uri="{BB962C8B-B14F-4D97-AF65-F5344CB8AC3E}">
        <p14:creationId xmlns:p14="http://schemas.microsoft.com/office/powerpoint/2010/main" val="255835762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MH_Number_1">
            <a:hlinkClick r:id="rId5" action="ppaction://hlinksldjump"/>
          </p:cNvPr>
          <p:cNvSpPr/>
          <p:nvPr>
            <p:custDataLst>
              <p:tags r:id="rId2"/>
            </p:custDataLst>
          </p:nvPr>
        </p:nvSpPr>
        <p:spPr>
          <a:xfrm>
            <a:off x="827584" y="1707654"/>
            <a:ext cx="1080120" cy="1193087"/>
          </a:xfrm>
          <a:prstGeom prst="roundRect">
            <a:avLst>
              <a:gd name="adj" fmla="val 761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4000" b="1" dirty="0" smtClean="0">
                <a:solidFill>
                  <a:srgbClr val="FFFFFF"/>
                </a:solidFill>
                <a:ea typeface="华文中宋" panose="02010600040101010101" pitchFamily="2" charset="-122"/>
                <a:cs typeface="Times New Roman" panose="02020603050405020304" pitchFamily="18" charset="0"/>
              </a:rPr>
              <a:t>02</a:t>
            </a:r>
            <a:endParaRPr lang="zh-CN" altLang="en-US" sz="4000" b="1" dirty="0">
              <a:solidFill>
                <a:srgbClr val="FFFFFF"/>
              </a:solidFill>
              <a:ea typeface="华文中宋" panose="02010600040101010101" pitchFamily="2" charset="-122"/>
              <a:cs typeface="Times New Roman" panose="02020603050405020304" pitchFamily="18" charset="0"/>
            </a:endParaRPr>
          </a:p>
        </p:txBody>
      </p:sp>
      <p:sp>
        <p:nvSpPr>
          <p:cNvPr id="15" name="MH_Entry_1">
            <a:hlinkClick r:id="rId5" action="ppaction://hlinksldjump"/>
          </p:cNvPr>
          <p:cNvSpPr/>
          <p:nvPr>
            <p:custDataLst>
              <p:tags r:id="rId3"/>
            </p:custDataLst>
          </p:nvPr>
        </p:nvSpPr>
        <p:spPr>
          <a:xfrm>
            <a:off x="2195736" y="1707654"/>
            <a:ext cx="5976664" cy="1193087"/>
          </a:xfrm>
          <a:prstGeom prst="roundRect">
            <a:avLst>
              <a:gd name="adj" fmla="val 912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eaLnBrk="1" latinLnBrk="1" hangingPunct="1"/>
            <a:r>
              <a:rPr kumimoji="1" lang="zh-CN" altLang="en-US" sz="3200" b="1" dirty="0">
                <a:solidFill>
                  <a:schemeClr val="tx1"/>
                </a:solidFill>
                <a:latin typeface="黑体" panose="02010609060101010101" pitchFamily="49" charset="-122"/>
                <a:ea typeface="黑体" panose="02010609060101010101" pitchFamily="49" charset="-122"/>
                <a:cs typeface="Gulim" charset="0"/>
              </a:rPr>
              <a:t>基于项目的学习概念</a:t>
            </a:r>
          </a:p>
        </p:txBody>
      </p:sp>
    </p:spTree>
    <p:custDataLst>
      <p:tags r:id="rId1"/>
    </p:custDataLst>
    <p:extLst>
      <p:ext uri="{BB962C8B-B14F-4D97-AF65-F5344CB8AC3E}">
        <p14:creationId xmlns:p14="http://schemas.microsoft.com/office/powerpoint/2010/main" val="492405899"/>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项目学习的问题和挑战</a:t>
            </a:r>
          </a:p>
        </p:txBody>
      </p:sp>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t="24801" b="16401"/>
          <a:stretch/>
        </p:blipFill>
        <p:spPr>
          <a:xfrm>
            <a:off x="5796136" y="3650078"/>
            <a:ext cx="2508385" cy="1474910"/>
          </a:xfrm>
          <a:prstGeom prst="rect">
            <a:avLst/>
          </a:prstGeom>
        </p:spPr>
      </p:pic>
      <p:sp>
        <p:nvSpPr>
          <p:cNvPr id="6" name="内容占位符 2"/>
          <p:cNvSpPr>
            <a:spLocks noGrp="1"/>
          </p:cNvSpPr>
          <p:nvPr>
            <p:ph idx="1"/>
          </p:nvPr>
        </p:nvSpPr>
        <p:spPr>
          <a:xfrm>
            <a:off x="395536" y="699542"/>
            <a:ext cx="8075612" cy="3954065"/>
          </a:xfrm>
        </p:spPr>
        <p:txBody>
          <a:bodyPr/>
          <a:lstStyle/>
          <a:p>
            <a:pPr lvl="0">
              <a:lnSpc>
                <a:spcPct val="120000"/>
              </a:lnSpc>
              <a:buSzPct val="100000"/>
              <a:buFont typeface="Wingdings" charset="2"/>
              <a:buChar char="Ø"/>
            </a:pPr>
            <a:r>
              <a:rPr lang="zh-CN" altLang="en-US" b="0" dirty="0" smtClean="0">
                <a:latin typeface="楷体"/>
                <a:ea typeface="楷体"/>
                <a:cs typeface="楷体"/>
              </a:rPr>
              <a:t>应试教育：关注学生的分数而不是学生的发展</a:t>
            </a:r>
            <a:endParaRPr lang="en-US" altLang="zh-CN" b="0" dirty="0" smtClean="0">
              <a:latin typeface="楷体"/>
              <a:ea typeface="楷体"/>
              <a:cs typeface="楷体"/>
            </a:endParaRPr>
          </a:p>
          <a:p>
            <a:pPr>
              <a:lnSpc>
                <a:spcPct val="120000"/>
              </a:lnSpc>
              <a:buSzPct val="100000"/>
              <a:buFont typeface="Wingdings" charset="2"/>
              <a:buChar char="Ø"/>
            </a:pPr>
            <a:r>
              <a:rPr lang="zh-CN" altLang="en-US" b="0" dirty="0" smtClean="0">
                <a:latin typeface="楷体"/>
                <a:ea typeface="楷体"/>
                <a:cs typeface="楷体"/>
              </a:rPr>
              <a:t>教师观念：从教师为中心向学生为中心转变</a:t>
            </a:r>
            <a:endParaRPr lang="en-US" altLang="zh-CN" b="0" dirty="0" smtClean="0">
              <a:latin typeface="楷体"/>
              <a:ea typeface="楷体"/>
              <a:cs typeface="楷体"/>
            </a:endParaRPr>
          </a:p>
          <a:p>
            <a:pPr>
              <a:lnSpc>
                <a:spcPct val="120000"/>
              </a:lnSpc>
              <a:buSzPct val="100000"/>
              <a:buFont typeface="Wingdings" charset="2"/>
              <a:buChar char="Ø"/>
            </a:pPr>
            <a:r>
              <a:rPr kumimoji="1" lang="zh-CN" altLang="en-US" b="0" dirty="0" smtClean="0">
                <a:latin typeface="楷体"/>
                <a:ea typeface="楷体"/>
                <a:cs typeface="楷体"/>
              </a:rPr>
              <a:t>学生期望：知识技能的掌握到能力和思维的提升</a:t>
            </a:r>
            <a:endParaRPr kumimoji="1" lang="en-US" altLang="zh-CN" b="0" dirty="0" smtClean="0">
              <a:latin typeface="楷体"/>
              <a:ea typeface="楷体"/>
              <a:cs typeface="楷体"/>
            </a:endParaRPr>
          </a:p>
          <a:p>
            <a:pPr>
              <a:lnSpc>
                <a:spcPct val="120000"/>
              </a:lnSpc>
              <a:buSzPct val="100000"/>
              <a:buFont typeface="Wingdings" charset="2"/>
              <a:buChar char="Ø"/>
            </a:pPr>
            <a:r>
              <a:rPr kumimoji="1" lang="zh-CN" altLang="en-US" b="0" dirty="0" smtClean="0">
                <a:latin typeface="楷体"/>
                <a:ea typeface="楷体"/>
                <a:cs typeface="楷体"/>
              </a:rPr>
              <a:t>信息素养：教师和学生的信息素养有待加强</a:t>
            </a:r>
          </a:p>
          <a:p>
            <a:pPr>
              <a:lnSpc>
                <a:spcPct val="120000"/>
              </a:lnSpc>
              <a:buSzPct val="100000"/>
              <a:buFont typeface="Wingdings" charset="2"/>
              <a:buChar char="Ø"/>
            </a:pPr>
            <a:r>
              <a:rPr kumimoji="1" lang="zh-CN" altLang="en-US" b="0" dirty="0" smtClean="0">
                <a:latin typeface="楷体"/>
                <a:ea typeface="楷体"/>
                <a:cs typeface="楷体"/>
              </a:rPr>
              <a:t>媒体技术技能：教师和学生的媒体技术技能亟需提高</a:t>
            </a:r>
            <a:endParaRPr kumimoji="1" lang="en-US" altLang="zh-CN" b="0" dirty="0" smtClean="0">
              <a:latin typeface="楷体"/>
              <a:ea typeface="楷体"/>
              <a:cs typeface="楷体"/>
            </a:endParaRPr>
          </a:p>
          <a:p>
            <a:pPr>
              <a:lnSpc>
                <a:spcPct val="120000"/>
              </a:lnSpc>
              <a:buSzPct val="100000"/>
              <a:buFont typeface="Wingdings" charset="2"/>
              <a:buChar char="Ø"/>
            </a:pPr>
            <a:r>
              <a:rPr kumimoji="1" lang="zh-CN" altLang="en-US" b="0" dirty="0" smtClean="0">
                <a:latin typeface="楷体"/>
                <a:ea typeface="楷体"/>
                <a:cs typeface="楷体"/>
              </a:rPr>
              <a:t>学校和教师的支持信息环境下基于项目学习的设施基础的改善</a:t>
            </a:r>
            <a:endParaRPr kumimoji="1" lang="en-US" altLang="zh-CN" b="0" dirty="0" smtClean="0">
              <a:latin typeface="楷体"/>
              <a:ea typeface="楷体"/>
              <a:cs typeface="楷体"/>
            </a:endParaRPr>
          </a:p>
        </p:txBody>
      </p:sp>
    </p:spTree>
    <p:extLst>
      <p:ext uri="{BB962C8B-B14F-4D97-AF65-F5344CB8AC3E}">
        <p14:creationId xmlns:p14="http://schemas.microsoft.com/office/powerpoint/2010/main" val="2645089419"/>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WordArt 3"/>
          <p:cNvSpPr>
            <a:spLocks noChangeArrowheads="1" noChangeShapeType="1" noTextEdit="1"/>
          </p:cNvSpPr>
          <p:nvPr/>
        </p:nvSpPr>
        <p:spPr bwMode="gray">
          <a:xfrm>
            <a:off x="1676400" y="2000250"/>
            <a:ext cx="5715000" cy="628650"/>
          </a:xfrm>
          <a:prstGeom prst="rect">
            <a:avLst/>
          </a:prstGeom>
        </p:spPr>
        <p:txBody>
          <a:bodyPr wrap="none" fromWordArt="1">
            <a:prstTxWarp prst="textDeflate">
              <a:avLst>
                <a:gd name="adj" fmla="val 0"/>
              </a:avLst>
            </a:prstTxWarp>
          </a:bodyPr>
          <a:lstStyle/>
          <a:p>
            <a:pPr algn="ctr"/>
            <a:r>
              <a:rPr lang="en-US" altLang="zh-CN" sz="3600" b="1" kern="10">
                <a:ln w="38100">
                  <a:solidFill>
                    <a:schemeClr val="bg1"/>
                  </a:solidFill>
                  <a:round/>
                  <a:headEnd/>
                  <a:tailEnd/>
                </a:ln>
                <a:gradFill rotWithShape="1">
                  <a:gsLst>
                    <a:gs pos="0">
                      <a:schemeClr val="hlink"/>
                    </a:gs>
                    <a:gs pos="100000">
                      <a:schemeClr val="tx1"/>
                    </a:gs>
                  </a:gsLst>
                  <a:lin ang="0" scaled="1"/>
                </a:gradFill>
                <a:effectLst>
                  <a:outerShdw blurRad="63500" dist="107763" dir="2700000" algn="ctr" rotWithShape="0">
                    <a:srgbClr val="868686">
                      <a:alpha val="50000"/>
                    </a:srgbClr>
                  </a:outerShdw>
                </a:effectLst>
                <a:latin typeface="Arial"/>
                <a:ea typeface="Arial"/>
                <a:cs typeface="Arial"/>
              </a:rPr>
              <a:t>Thank You !</a:t>
            </a:r>
            <a:endParaRPr lang="zh-CN" altLang="en-US" sz="3600" b="1" kern="10">
              <a:ln w="38100">
                <a:solidFill>
                  <a:schemeClr val="bg1"/>
                </a:solidFill>
                <a:round/>
                <a:headEnd/>
                <a:tailEnd/>
              </a:ln>
              <a:gradFill rotWithShape="1">
                <a:gsLst>
                  <a:gs pos="0">
                    <a:schemeClr val="hlink"/>
                  </a:gs>
                  <a:gs pos="100000">
                    <a:schemeClr val="tx1"/>
                  </a:gs>
                </a:gsLst>
                <a:lin ang="0" scaled="1"/>
              </a:gradFill>
              <a:effectLst>
                <a:outerShdw blurRad="63500" dist="107763" dir="2700000" algn="ctr" rotWithShape="0">
                  <a:srgbClr val="868686">
                    <a:alpha val="50000"/>
                  </a:srgbClr>
                </a:outerShdw>
              </a:effectLst>
              <a:latin typeface="Arial"/>
              <a:ea typeface="Arial"/>
              <a:cs typeface="Aria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43011"/>
                                        </p:tgtEl>
                                        <p:attrNameLst>
                                          <p:attrName>style.visibility</p:attrName>
                                        </p:attrNameLst>
                                      </p:cBhvr>
                                      <p:to>
                                        <p:strVal val="visible"/>
                                      </p:to>
                                    </p:set>
                                    <p:anim calcmode="lin" valueType="num">
                                      <p:cBhvr>
                                        <p:cTn id="7" dur="500" fill="hold"/>
                                        <p:tgtEl>
                                          <p:spTgt spid="43011"/>
                                        </p:tgtEl>
                                        <p:attrNameLst>
                                          <p:attrName>ppt_w</p:attrName>
                                        </p:attrNameLst>
                                      </p:cBhvr>
                                      <p:tavLst>
                                        <p:tav tm="0">
                                          <p:val>
                                            <p:fltVal val="0"/>
                                          </p:val>
                                        </p:tav>
                                        <p:tav tm="100000">
                                          <p:val>
                                            <p:strVal val="#ppt_w"/>
                                          </p:val>
                                        </p:tav>
                                      </p:tavLst>
                                    </p:anim>
                                    <p:anim calcmode="lin" valueType="num">
                                      <p:cBhvr>
                                        <p:cTn id="8" dur="500" fill="hold"/>
                                        <p:tgtEl>
                                          <p:spTgt spid="43011"/>
                                        </p:tgtEl>
                                        <p:attrNameLst>
                                          <p:attrName>ppt_h</p:attrName>
                                        </p:attrNameLst>
                                      </p:cBhvr>
                                      <p:tavLst>
                                        <p:tav tm="0">
                                          <p:val>
                                            <p:fltVal val="0"/>
                                          </p:val>
                                        </p:tav>
                                        <p:tav tm="100000">
                                          <p:val>
                                            <p:strVal val="#ppt_h"/>
                                          </p:val>
                                        </p:tav>
                                      </p:tavLst>
                                    </p:anim>
                                    <p:animEffect transition="in" filter="fade">
                                      <p:cBhvr>
                                        <p:cTn id="9" dur="500"/>
                                        <p:tgtEl>
                                          <p:spTgt spid="430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sz="3600" dirty="0">
                <a:latin typeface="黑体" panose="02010609060101010101" pitchFamily="49" charset="-122"/>
                <a:ea typeface="黑体" panose="02010609060101010101" pitchFamily="49" charset="-122"/>
              </a:rPr>
              <a:t>基于项目学习的特点</a:t>
            </a:r>
          </a:p>
        </p:txBody>
      </p:sp>
      <p:sp>
        <p:nvSpPr>
          <p:cNvPr id="3" name="内容占位符 2"/>
          <p:cNvSpPr>
            <a:spLocks noGrp="1"/>
          </p:cNvSpPr>
          <p:nvPr>
            <p:ph idx="1"/>
          </p:nvPr>
        </p:nvSpPr>
        <p:spPr>
          <a:xfrm>
            <a:off x="389732" y="1131590"/>
            <a:ext cx="8075612" cy="2574451"/>
          </a:xfrm>
        </p:spPr>
        <p:txBody>
          <a:bodyPr/>
          <a:lstStyle/>
          <a:p>
            <a:pPr algn="just">
              <a:lnSpc>
                <a:spcPct val="150000"/>
              </a:lnSpc>
              <a:buFont typeface="Arial" panose="020B0604020202020204" pitchFamily="34" charset="0"/>
              <a:buChar char="•"/>
            </a:pPr>
            <a:r>
              <a:rPr kumimoji="1" lang="zh-CN" altLang="en-US" dirty="0" smtClean="0">
                <a:latin typeface="楷体" panose="02010609060101010101" pitchFamily="49" charset="-122"/>
                <a:ea typeface="楷体" panose="02010609060101010101" pitchFamily="49" charset="-122"/>
              </a:rPr>
              <a:t>以学生为中心，以问题为导向，以完成项目成果为目标。</a:t>
            </a:r>
            <a:endParaRPr kumimoji="1" lang="en-US" altLang="zh-CN" dirty="0">
              <a:latin typeface="楷体" panose="02010609060101010101" pitchFamily="49" charset="-122"/>
              <a:ea typeface="楷体" panose="02010609060101010101" pitchFamily="49" charset="-122"/>
            </a:endParaRPr>
          </a:p>
          <a:p>
            <a:pPr algn="just">
              <a:lnSpc>
                <a:spcPct val="150000"/>
              </a:lnSpc>
              <a:buFont typeface="Arial" panose="020B0604020202020204" pitchFamily="34" charset="0"/>
              <a:buChar char="•"/>
            </a:pPr>
            <a:r>
              <a:rPr kumimoji="1" lang="zh-CN" altLang="en-US" dirty="0" smtClean="0">
                <a:latin typeface="楷体" panose="02010609060101010101" pitchFamily="49" charset="-122"/>
                <a:ea typeface="楷体" panose="02010609060101010101" pitchFamily="49" charset="-122"/>
              </a:rPr>
              <a:t>是一种做中学的教育方式。</a:t>
            </a:r>
            <a:endParaRPr kumimoji="1" lang="en-US" altLang="zh-CN" dirty="0" smtClean="0">
              <a:latin typeface="楷体" panose="02010609060101010101" pitchFamily="49" charset="-122"/>
              <a:ea typeface="楷体" panose="02010609060101010101" pitchFamily="49" charset="-122"/>
            </a:endParaRPr>
          </a:p>
          <a:p>
            <a:pPr algn="just">
              <a:lnSpc>
                <a:spcPct val="150000"/>
              </a:lnSpc>
              <a:buFont typeface="Arial" panose="020B0604020202020204" pitchFamily="34" charset="0"/>
              <a:buChar char="•"/>
            </a:pPr>
            <a:r>
              <a:rPr kumimoji="1" lang="zh-CN" altLang="en-US" dirty="0" smtClean="0">
                <a:latin typeface="楷体" panose="02010609060101010101" pitchFamily="49" charset="-122"/>
                <a:ea typeface="楷体" panose="02010609060101010101" pitchFamily="49" charset="-122"/>
              </a:rPr>
              <a:t>可以有效的培养学生的</a:t>
            </a:r>
            <a:r>
              <a:rPr kumimoji="1" lang="en-US" altLang="zh-CN" dirty="0" smtClean="0">
                <a:latin typeface="楷体" panose="02010609060101010101" pitchFamily="49" charset="-122"/>
                <a:ea typeface="楷体" panose="02010609060101010101" pitchFamily="49" charset="-122"/>
              </a:rPr>
              <a:t>21</a:t>
            </a:r>
            <a:r>
              <a:rPr kumimoji="1" lang="zh-CN" altLang="en-US" dirty="0" smtClean="0">
                <a:latin typeface="楷体" panose="02010609060101010101" pitchFamily="49" charset="-122"/>
                <a:ea typeface="楷体" panose="02010609060101010101" pitchFamily="49" charset="-122"/>
              </a:rPr>
              <a:t>世纪能力</a:t>
            </a:r>
            <a:endParaRPr kumimoji="1" lang="en-US" altLang="zh-CN" dirty="0" smtClean="0">
              <a:latin typeface="楷体" panose="02010609060101010101" pitchFamily="49" charset="-122"/>
              <a:ea typeface="楷体" panose="02010609060101010101" pitchFamily="49" charset="-122"/>
            </a:endParaRPr>
          </a:p>
          <a:p>
            <a:pPr algn="just">
              <a:lnSpc>
                <a:spcPct val="150000"/>
              </a:lnSpc>
              <a:buFont typeface="Arial" panose="020B0604020202020204" pitchFamily="34" charset="0"/>
              <a:buChar char="•"/>
            </a:pPr>
            <a:r>
              <a:rPr kumimoji="1" lang="zh-CN" altLang="en-US" dirty="0" smtClean="0">
                <a:latin typeface="楷体" panose="02010609060101010101" pitchFamily="49" charset="-122"/>
                <a:ea typeface="楷体" panose="02010609060101010101" pitchFamily="49" charset="-122"/>
              </a:rPr>
              <a:t>能加深对所学主题</a:t>
            </a:r>
            <a:r>
              <a:rPr lang="zh-CN" altLang="en-US" dirty="0" smtClean="0">
                <a:latin typeface="楷体" panose="02010609060101010101" pitchFamily="49" charset="-122"/>
                <a:ea typeface="楷体" panose="02010609060101010101" pitchFamily="49" charset="-122"/>
                <a:cs typeface="Gulim" charset="0"/>
              </a:rPr>
              <a:t>与知识的理解</a:t>
            </a:r>
            <a:endParaRPr lang="en-US" altLang="zh-CN" dirty="0" smtClean="0">
              <a:latin typeface="楷体" panose="02010609060101010101" pitchFamily="49" charset="-122"/>
              <a:ea typeface="楷体" panose="02010609060101010101" pitchFamily="49" charset="-122"/>
              <a:cs typeface="Gulim" charset="0"/>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0112" y="1923678"/>
            <a:ext cx="3109360" cy="3109360"/>
          </a:xfrm>
          <a:prstGeom prst="rect">
            <a:avLst/>
          </a:prstGeom>
        </p:spPr>
      </p:pic>
    </p:spTree>
    <p:extLst>
      <p:ext uri="{BB962C8B-B14F-4D97-AF65-F5344CB8AC3E}">
        <p14:creationId xmlns:p14="http://schemas.microsoft.com/office/powerpoint/2010/main" val="3315409866"/>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_CONTENTSID" val="349"/>
  <p:tag name="MH_SECTIONID" val="350,351,"/>
</p:tagLst>
</file>

<file path=ppt/tags/tag10.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ENTRY"/>
  <p:tag name="ID" val="547142"/>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ENTRY"/>
  <p:tag name="ID" val="547142"/>
  <p:tag name="MH_ORDER" val="2"/>
</p:tagLst>
</file>

<file path=ppt/tags/tag12.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NUMBER"/>
  <p:tag name="ID" val="547142"/>
  <p:tag name="MH_ORDER" val="2"/>
</p:tagLst>
</file>

<file path=ppt/tags/tag13.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NUMBER"/>
  <p:tag name="ID" val="547142"/>
  <p:tag name="MH_ORDER" val="1"/>
</p:tagLst>
</file>

<file path=ppt/tags/tag14.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ENTRY"/>
  <p:tag name="ID" val="547142"/>
  <p:tag name="MH_ORDER" val="1"/>
</p:tagLst>
</file>

<file path=ppt/tags/tag15.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ENTRY"/>
  <p:tag name="ID" val="547142"/>
  <p:tag name="MH_ORDER" val="2"/>
</p:tagLst>
</file>

<file path=ppt/tags/tag16.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NUMBER"/>
  <p:tag name="ID" val="547142"/>
  <p:tag name="MH_ORDER" val="2"/>
</p:tagLst>
</file>

<file path=ppt/tags/tag17.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AUTOCOLOR" val="TRUE"/>
  <p:tag name="MH_TYPE" val="CONTENTS"/>
  <p:tag name="ID" val="547142"/>
</p:tagLst>
</file>

<file path=ppt/tags/tag18.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NUMBER"/>
  <p:tag name="ID" val="547142"/>
  <p:tag name="MH_ORDER" val="1"/>
</p:tagLst>
</file>

<file path=ppt/tags/tag19.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ENTRY"/>
  <p:tag name="ID" val="547142"/>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AUTOCOLOR" val="TRUE"/>
  <p:tag name="MH_TYPE" val="CONTENTS"/>
  <p:tag name="ID" val="547142"/>
</p:tagLst>
</file>

<file path=ppt/tags/tag20.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AUTOCOLOR" val="TRUE"/>
  <p:tag name="MH_TYPE" val="CONTENTS"/>
  <p:tag name="ID" val="547142"/>
</p:tagLst>
</file>

<file path=ppt/tags/tag21.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NUMBER"/>
  <p:tag name="ID" val="547142"/>
  <p:tag name="MH_ORDER" val="1"/>
</p:tagLst>
</file>

<file path=ppt/tags/tag22.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ENTRY"/>
  <p:tag name="ID" val="547142"/>
  <p:tag name="MH_ORDER" val="1"/>
</p:tagLst>
</file>

<file path=ppt/tags/tag23.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AUTOCOLOR" val="TRUE"/>
  <p:tag name="MH_TYPE" val="CONTENTS"/>
  <p:tag name="ID" val="547142"/>
</p:tagLst>
</file>

<file path=ppt/tags/tag24.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NUMBER"/>
  <p:tag name="ID" val="547142"/>
  <p:tag name="MH_ORDER" val="1"/>
</p:tagLst>
</file>

<file path=ppt/tags/tag25.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ENTRY"/>
  <p:tag name="ID" val="547142"/>
  <p:tag name="MH_ORDER" val="1"/>
</p:tagLst>
</file>

<file path=ppt/tags/tag26.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AUTOCOLOR" val="TRUE"/>
  <p:tag name="MH_TYPE" val="CONTENTS"/>
  <p:tag name="ID" val="547142"/>
</p:tagLst>
</file>

<file path=ppt/tags/tag27.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NUMBER"/>
  <p:tag name="ID" val="547142"/>
  <p:tag name="MH_ORDER" val="1"/>
</p:tagLst>
</file>

<file path=ppt/tags/tag28.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ENTRY"/>
  <p:tag name="ID" val="547142"/>
  <p:tag name="MH_ORDER" val="1"/>
</p:tagLst>
</file>

<file path=ppt/tags/tag29.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AUTOCOLOR" val="TRUE"/>
  <p:tag name="MH_TYPE" val="CONTENTS"/>
  <p:tag name="ID" val="547142"/>
</p:tagLst>
</file>

<file path=ppt/tags/tag3.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OTHERS"/>
  <p:tag name="ID" val="547142"/>
</p:tagLst>
</file>

<file path=ppt/tags/tag30.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NUMBER"/>
  <p:tag name="ID" val="547142"/>
  <p:tag name="MH_ORDER" val="1"/>
</p:tagLst>
</file>

<file path=ppt/tags/tag31.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ENTRY"/>
  <p:tag name="ID" val="547142"/>
  <p:tag name="MH_ORDER" val="1"/>
</p:tagLst>
</file>

<file path=ppt/tags/tag32.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AUTOCOLOR" val="TRUE"/>
  <p:tag name="MH_TYPE" val="CONTENTS"/>
  <p:tag name="ID" val="547142"/>
</p:tagLst>
</file>

<file path=ppt/tags/tag33.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NUMBER"/>
  <p:tag name="ID" val="547142"/>
  <p:tag name="MH_ORDER" val="1"/>
</p:tagLst>
</file>

<file path=ppt/tags/tag34.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ENTRY"/>
  <p:tag name="ID" val="547142"/>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OTHERS"/>
  <p:tag name="ID" val="547142"/>
</p:tagLst>
</file>

<file path=ppt/tags/tag5.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NUMBER"/>
  <p:tag name="ID" val="547142"/>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ENTRY"/>
  <p:tag name="ID" val="547142"/>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ENTRY"/>
  <p:tag name="ID" val="547142"/>
  <p:tag name="MH_ORDER" val="2"/>
</p:tagLst>
</file>

<file path=ppt/tags/tag8.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NUMBER"/>
  <p:tag name="ID" val="547142"/>
  <p:tag name="MH_ORDER" val="2"/>
</p:tagLst>
</file>

<file path=ppt/tags/tag9.xml><?xml version="1.0" encoding="utf-8"?>
<p:tagLst xmlns:a="http://schemas.openxmlformats.org/drawingml/2006/main" xmlns:r="http://schemas.openxmlformats.org/officeDocument/2006/relationships" xmlns:p="http://schemas.openxmlformats.org/presentationml/2006/main">
  <p:tag name="MH" val="20180116083801"/>
  <p:tag name="MH_LIBRARY" val="CONTENTS"/>
  <p:tag name="MH_TYPE" val="NUMBER"/>
  <p:tag name="ID" val="547142"/>
  <p:tag name="MH_ORDER" val="1"/>
</p:tagLst>
</file>

<file path=ppt/theme/theme1.xml><?xml version="1.0" encoding="utf-8"?>
<a:theme xmlns:a="http://schemas.openxmlformats.org/drawingml/2006/main" name="043tgp_diagram_light">
  <a:themeElements>
    <a:clrScheme name="043tgp_diagram_light 3">
      <a:dk1>
        <a:srgbClr val="0F1A81"/>
      </a:dk1>
      <a:lt1>
        <a:srgbClr val="FFFFFF"/>
      </a:lt1>
      <a:dk2>
        <a:srgbClr val="175B5B"/>
      </a:dk2>
      <a:lt2>
        <a:srgbClr val="DDDDDD"/>
      </a:lt2>
      <a:accent1>
        <a:srgbClr val="A4C226"/>
      </a:accent1>
      <a:accent2>
        <a:srgbClr val="6CA5D8"/>
      </a:accent2>
      <a:accent3>
        <a:srgbClr val="FFFFFF"/>
      </a:accent3>
      <a:accent4>
        <a:srgbClr val="0B146D"/>
      </a:accent4>
      <a:accent5>
        <a:srgbClr val="CFDDAC"/>
      </a:accent5>
      <a:accent6>
        <a:srgbClr val="6195C4"/>
      </a:accent6>
      <a:hlink>
        <a:srgbClr val="5D4BC7"/>
      </a:hlink>
      <a:folHlink>
        <a:srgbClr val="878FA5"/>
      </a:folHlink>
    </a:clrScheme>
    <a:fontScheme name="043tgp_diagram_light">
      <a:majorFont>
        <a:latin typeface="Verdana"/>
        <a:ea typeface="宋体"/>
        <a:cs typeface=""/>
      </a:majorFont>
      <a:minorFont>
        <a:latin typeface="Verdana"/>
        <a:ea typeface="宋体"/>
        <a:cs typeface=""/>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imes New Roman" charset="0"/>
            <a:ea typeface="宋体"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imes New Roman" charset="0"/>
            <a:ea typeface="宋体" charset="0"/>
          </a:defRPr>
        </a:defPPr>
      </a:lstStyle>
    </a:lnDef>
  </a:objectDefaults>
  <a:extraClrSchemeLst>
    <a:extraClrScheme>
      <a:clrScheme name="043tgp_diagram_light 1">
        <a:dk1>
          <a:srgbClr val="000000"/>
        </a:dk1>
        <a:lt1>
          <a:srgbClr val="FFFFFF"/>
        </a:lt1>
        <a:dk2>
          <a:srgbClr val="000066"/>
        </a:dk2>
        <a:lt2>
          <a:srgbClr val="DDDDDD"/>
        </a:lt2>
        <a:accent1>
          <a:srgbClr val="E47F6E"/>
        </a:accent1>
        <a:accent2>
          <a:srgbClr val="0099CC"/>
        </a:accent2>
        <a:accent3>
          <a:srgbClr val="FFFFFF"/>
        </a:accent3>
        <a:accent4>
          <a:srgbClr val="000000"/>
        </a:accent4>
        <a:accent5>
          <a:srgbClr val="EFC0BA"/>
        </a:accent5>
        <a:accent6>
          <a:srgbClr val="008AB9"/>
        </a:accent6>
        <a:hlink>
          <a:srgbClr val="7648EA"/>
        </a:hlink>
        <a:folHlink>
          <a:srgbClr val="DFAE6D"/>
        </a:folHlink>
      </a:clrScheme>
      <a:clrMap bg1="lt1" tx1="dk1" bg2="lt2" tx2="dk2" accent1="accent1" accent2="accent2" accent3="accent3" accent4="accent4" accent5="accent5" accent6="accent6" hlink="hlink" folHlink="folHlink"/>
    </a:extraClrScheme>
    <a:extraClrScheme>
      <a:clrScheme name="043tgp_diagram_light 2">
        <a:dk1>
          <a:srgbClr val="333333"/>
        </a:dk1>
        <a:lt1>
          <a:srgbClr val="FFFFFF"/>
        </a:lt1>
        <a:dk2>
          <a:srgbClr val="003366"/>
        </a:dk2>
        <a:lt2>
          <a:srgbClr val="B2B2B2"/>
        </a:lt2>
        <a:accent1>
          <a:srgbClr val="4CA491"/>
        </a:accent1>
        <a:accent2>
          <a:srgbClr val="E2AF52"/>
        </a:accent2>
        <a:accent3>
          <a:srgbClr val="FFFFFF"/>
        </a:accent3>
        <a:accent4>
          <a:srgbClr val="2A2A2A"/>
        </a:accent4>
        <a:accent5>
          <a:srgbClr val="B2CFC7"/>
        </a:accent5>
        <a:accent6>
          <a:srgbClr val="CD9E49"/>
        </a:accent6>
        <a:hlink>
          <a:srgbClr val="576CD5"/>
        </a:hlink>
        <a:folHlink>
          <a:srgbClr val="D87252"/>
        </a:folHlink>
      </a:clrScheme>
      <a:clrMap bg1="lt1" tx1="dk1" bg2="lt2" tx2="dk2" accent1="accent1" accent2="accent2" accent3="accent3" accent4="accent4" accent5="accent5" accent6="accent6" hlink="hlink" folHlink="folHlink"/>
    </a:extraClrScheme>
    <a:extraClrScheme>
      <a:clrScheme name="043tgp_diagram_light 3">
        <a:dk1>
          <a:srgbClr val="0F1A81"/>
        </a:dk1>
        <a:lt1>
          <a:srgbClr val="FFFFFF"/>
        </a:lt1>
        <a:dk2>
          <a:srgbClr val="175B5B"/>
        </a:dk2>
        <a:lt2>
          <a:srgbClr val="DDDDDD"/>
        </a:lt2>
        <a:accent1>
          <a:srgbClr val="A4C226"/>
        </a:accent1>
        <a:accent2>
          <a:srgbClr val="6CA5D8"/>
        </a:accent2>
        <a:accent3>
          <a:srgbClr val="FFFFFF"/>
        </a:accent3>
        <a:accent4>
          <a:srgbClr val="0B146D"/>
        </a:accent4>
        <a:accent5>
          <a:srgbClr val="CFDDAC"/>
        </a:accent5>
        <a:accent6>
          <a:srgbClr val="6195C4"/>
        </a:accent6>
        <a:hlink>
          <a:srgbClr val="5D4BC7"/>
        </a:hlink>
        <a:folHlink>
          <a:srgbClr val="878FA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043tgp_diagram_light</Template>
  <TotalTime>3736</TotalTime>
  <Words>2322</Words>
  <Application>Microsoft Macintosh PowerPoint</Application>
  <PresentationFormat>全屏显示(16:9)</PresentationFormat>
  <Paragraphs>405</Paragraphs>
  <Slides>81</Slides>
  <Notes>0</Notes>
  <HiddenSlides>0</HiddenSlides>
  <MMClips>0</MMClips>
  <ScaleCrop>false</ScaleCrop>
  <HeadingPairs>
    <vt:vector size="4" baseType="variant">
      <vt:variant>
        <vt:lpstr>主题</vt:lpstr>
      </vt:variant>
      <vt:variant>
        <vt:i4>1</vt:i4>
      </vt:variant>
      <vt:variant>
        <vt:lpstr>幻灯片标题</vt:lpstr>
      </vt:variant>
      <vt:variant>
        <vt:i4>81</vt:i4>
      </vt:variant>
    </vt:vector>
  </HeadingPairs>
  <TitlesOfParts>
    <vt:vector size="82" baseType="lpstr">
      <vt:lpstr>043tgp_diagram_light</vt:lpstr>
      <vt:lpstr> 基于项目的协作学习</vt:lpstr>
      <vt:lpstr>PowerPoint 演示文稿</vt:lpstr>
      <vt:lpstr>PowerPoint 演示文稿</vt:lpstr>
      <vt:lpstr>学习的新思维</vt:lpstr>
      <vt:lpstr>面向21世纪的学习者具备的能力</vt:lpstr>
      <vt:lpstr>21世纪学习框架</vt:lpstr>
      <vt:lpstr>21世纪学习框架</vt:lpstr>
      <vt:lpstr>PowerPoint 演示文稿</vt:lpstr>
      <vt:lpstr>基于项目学习的特点</vt:lpstr>
      <vt:lpstr>基于项目学习的特点</vt:lpstr>
      <vt:lpstr>基于项目的教学与传统教学法对比</vt:lpstr>
      <vt:lpstr>什么是项目？</vt:lpstr>
      <vt:lpstr>基于项目的协作学习基本概念</vt:lpstr>
      <vt:lpstr>PowerPoint 演示文稿</vt:lpstr>
      <vt:lpstr>PowerPoint 演示文稿</vt:lpstr>
      <vt:lpstr>基于项目学习的理论基础</vt:lpstr>
      <vt:lpstr>建构主义学习环境要素</vt:lpstr>
      <vt:lpstr>PowerPoint 演示文稿</vt:lpstr>
      <vt:lpstr>杜威的做中学理论</vt:lpstr>
      <vt:lpstr>杜威的做中学理论</vt:lpstr>
      <vt:lpstr>有效的项目学习的共同要素</vt:lpstr>
      <vt:lpstr>基于项目学习中运用21世纪能力 </vt:lpstr>
      <vt:lpstr>基于项目学习中运用21世纪能力 </vt:lpstr>
      <vt:lpstr>基于项目学习的特征</vt:lpstr>
      <vt:lpstr>PowerPoint 演示文稿</vt:lpstr>
      <vt:lpstr>基于项目学习的要素</vt:lpstr>
      <vt:lpstr>基于项目学习的过程</vt:lpstr>
      <vt:lpstr>基于项目学习过程模型</vt:lpstr>
      <vt:lpstr>驱动的问题或挑战</vt:lpstr>
      <vt:lpstr>需要知道的信息</vt:lpstr>
      <vt:lpstr>探究与创新</vt:lpstr>
      <vt:lpstr>21世纪能力</vt:lpstr>
      <vt:lpstr>21世纪能力</vt:lpstr>
      <vt:lpstr>学生的声音和选择</vt:lpstr>
      <vt:lpstr>PowerPoint 演示文稿</vt:lpstr>
      <vt:lpstr>基于项目的学习的教学策略</vt:lpstr>
      <vt:lpstr>PowerPoint 演示文稿</vt:lpstr>
      <vt:lpstr>教学方法</vt:lpstr>
      <vt:lpstr>教学方法</vt:lpstr>
      <vt:lpstr>PowerPoint 演示文稿</vt:lpstr>
      <vt:lpstr>案例1:基于微信的语文项目学习</vt:lpstr>
      <vt:lpstr>1.分享学习过程</vt:lpstr>
      <vt:lpstr>2 拓展合作时空</vt:lpstr>
      <vt:lpstr>3.量化组员业绩</vt:lpstr>
      <vt:lpstr>4.享受学习过程</vt:lpstr>
      <vt:lpstr>2.科学课项目学习案例－桥梁大师养成记 </vt:lpstr>
      <vt:lpstr>科学课项目学习案例－桥梁大师养成记 </vt:lpstr>
      <vt:lpstr>1.选择项目,设计驱动问题和导入情境 </vt:lpstr>
      <vt:lpstr>2. 分组,制订计划和小组分工 </vt:lpstr>
      <vt:lpstr>3. 活动探究 </vt:lpstr>
      <vt:lpstr>4. 制作作品和成果展示 </vt:lpstr>
      <vt:lpstr>5.活动评价</vt:lpstr>
      <vt:lpstr>桥梁结构思维导图</vt:lpstr>
      <vt:lpstr>6.反思交流</vt:lpstr>
      <vt:lpstr>3.信息技术课案例－海报制作</vt:lpstr>
      <vt:lpstr>海报制作</vt:lpstr>
      <vt:lpstr>项目任务</vt:lpstr>
      <vt:lpstr>项目规划</vt:lpstr>
      <vt:lpstr>项目规划</vt:lpstr>
      <vt:lpstr>项目规划</vt:lpstr>
      <vt:lpstr>项目规划</vt:lpstr>
      <vt:lpstr>项目验收</vt:lpstr>
      <vt:lpstr>4.英语课基于项目的学习案例</vt:lpstr>
      <vt:lpstr>项目介绍</vt:lpstr>
      <vt:lpstr>项目过程</vt:lpstr>
      <vt:lpstr>项目具体实施过程</vt:lpstr>
      <vt:lpstr>项目具体实施过程</vt:lpstr>
      <vt:lpstr>项目具体实施过程</vt:lpstr>
      <vt:lpstr>项目学习中评价量表的使用</vt:lpstr>
      <vt:lpstr>项目学习中评价量表的使用</vt:lpstr>
      <vt:lpstr>项目学习进行中的形成性评价量表</vt:lpstr>
      <vt:lpstr>项目学习中评价量表的使用</vt:lpstr>
      <vt:lpstr>项目学习团队协作能力评价量表</vt:lpstr>
      <vt:lpstr>互评量表</vt:lpstr>
      <vt:lpstr>项目学习结束之后的终结性评价量表 </vt:lpstr>
      <vt:lpstr>项目学习调查报告评价量表</vt:lpstr>
      <vt:lpstr>反思与总结</vt:lpstr>
      <vt:lpstr>自我评价量表</vt:lpstr>
      <vt:lpstr>Word项目学习的任务</vt:lpstr>
      <vt:lpstr>项目学习的问题和挑战</vt:lpstr>
      <vt:lpstr>PowerPoint 演示文稿</vt:lpstr>
    </vt:vector>
  </TitlesOfParts>
  <Company>MC SYSTEM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charming</dc:creator>
  <cp:lastModifiedBy>charming</cp:lastModifiedBy>
  <cp:revision>313</cp:revision>
  <dcterms:created xsi:type="dcterms:W3CDTF">2007-09-06T11:47:26Z</dcterms:created>
  <dcterms:modified xsi:type="dcterms:W3CDTF">2018-04-23T02:31:31Z</dcterms:modified>
</cp:coreProperties>
</file>