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20"/>
  </p:notesMasterIdLst>
  <p:handoutMasterIdLst>
    <p:handoutMasterId r:id="rId21"/>
  </p:handoutMasterIdLst>
  <p:sldIdLst>
    <p:sldId id="295" r:id="rId2"/>
    <p:sldId id="369" r:id="rId3"/>
    <p:sldId id="294" r:id="rId4"/>
    <p:sldId id="376" r:id="rId5"/>
    <p:sldId id="380" r:id="rId6"/>
    <p:sldId id="385" r:id="rId7"/>
    <p:sldId id="386" r:id="rId8"/>
    <p:sldId id="387" r:id="rId9"/>
    <p:sldId id="388" r:id="rId10"/>
    <p:sldId id="381" r:id="rId11"/>
    <p:sldId id="372" r:id="rId12"/>
    <p:sldId id="379" r:id="rId13"/>
    <p:sldId id="375" r:id="rId14"/>
    <p:sldId id="373" r:id="rId15"/>
    <p:sldId id="382" r:id="rId16"/>
    <p:sldId id="383" r:id="rId17"/>
    <p:sldId id="370" r:id="rId18"/>
    <p:sldId id="371" r:id="rId19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DEEE12"/>
    <a:srgbClr val="00FF00"/>
    <a:srgbClr val="0000CC"/>
    <a:srgbClr val="000000"/>
    <a:srgbClr val="FFFF00"/>
    <a:srgbClr val="CC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95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21296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1219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25223676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88767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3181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27347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3381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32810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36090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0247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257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90360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4" y="26988"/>
            <a:ext cx="2232249" cy="377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20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20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20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20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函数的三种形态及运用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1268413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21369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C1E6AC9-D914-4D2A-9DA6-36AAAF183683}" type="slidenum">
              <a:rPr lang="en-US" altLang="zh-CN" b="0"/>
              <a:pPr eaLnBrk="1" hangingPunct="1"/>
              <a:t>1</a:t>
            </a:fld>
            <a:endParaRPr lang="en-US" altLang="zh-CN" b="0"/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051720" y="1340694"/>
            <a:ext cx="5257254" cy="1800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函数的三种形态及运用</a:t>
            </a:r>
            <a:endParaRPr lang="zh-CN" altLang="en-US" sz="3600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45828" y="4609703"/>
            <a:ext cx="2657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23928" y="4581128"/>
            <a:ext cx="4032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曾碧卿  教授</a:t>
            </a: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59920"/>
            <a:ext cx="1871985" cy="12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函数的调用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10</a:t>
            </a:fld>
            <a:endParaRPr lang="en-US" altLang="zh-CN"/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628650" y="1772816"/>
            <a:ext cx="7886700" cy="48437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什么是调用？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调用是指将程序的执行交给其他的代码段，通常是一个子例程，同时保存必要的信息，从而使被调用段执行完毕后返回到调用点继续执行。在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 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语言中通过对函数的调用来执行函数体，其调用的一般形式为：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函数名（实际参数列表）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函数的调用方式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844824"/>
            <a:ext cx="8352928" cy="3384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900" dirty="0" smtClean="0"/>
              <a:t>按函数在程序中出现的位置来分，可以有以下三种函数调用方式：</a:t>
            </a:r>
            <a:endParaRPr lang="en-US" altLang="zh-CN" sz="2900" dirty="0" smtClean="0"/>
          </a:p>
          <a:p>
            <a:pPr marL="0" indent="0">
              <a:buNone/>
            </a:pPr>
            <a:r>
              <a:rPr lang="en-US" altLang="zh-CN" sz="2900" dirty="0" smtClean="0"/>
              <a:t>                               1. </a:t>
            </a:r>
            <a:r>
              <a:rPr lang="zh-CN" altLang="en-US" sz="2900" dirty="0" smtClean="0"/>
              <a:t>函数语句</a:t>
            </a:r>
            <a:endParaRPr lang="en-US" altLang="zh-CN" sz="2900" dirty="0" smtClean="0"/>
          </a:p>
          <a:p>
            <a:pPr marL="0" indent="0">
              <a:buNone/>
            </a:pPr>
            <a:r>
              <a:rPr lang="en-US" altLang="zh-CN" sz="2900" dirty="0" smtClean="0"/>
              <a:t>                               2.</a:t>
            </a:r>
            <a:r>
              <a:rPr lang="zh-CN" altLang="en-US" sz="2900" dirty="0" smtClean="0"/>
              <a:t>函数表达式</a:t>
            </a:r>
            <a:endParaRPr lang="en-US" altLang="zh-CN" sz="2900" dirty="0" smtClean="0"/>
          </a:p>
          <a:p>
            <a:pPr marL="0" indent="0">
              <a:buNone/>
            </a:pPr>
            <a:r>
              <a:rPr lang="en-US" altLang="zh-CN" sz="2900" dirty="0" smtClean="0"/>
              <a:t>                               3.</a:t>
            </a:r>
            <a:r>
              <a:rPr lang="zh-CN" altLang="en-US" sz="2900" dirty="0" smtClean="0"/>
              <a:t>函数参数</a:t>
            </a:r>
            <a:endParaRPr lang="en-US" altLang="zh-CN" sz="2900" dirty="0" smtClean="0"/>
          </a:p>
          <a:p>
            <a:pPr marL="0" indent="0">
              <a:buNone/>
            </a:pPr>
            <a:endParaRPr lang="en-US" altLang="zh-CN" sz="29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zh-CN" sz="2400" dirty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11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58713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>
                <a:solidFill>
                  <a:srgbClr val="0000FF"/>
                </a:solidFill>
              </a:rPr>
              <a:t>1.</a:t>
            </a:r>
            <a:r>
              <a:rPr lang="zh-CN" altLang="en-US" dirty="0" smtClean="0">
                <a:solidFill>
                  <a:srgbClr val="0000FF"/>
                </a:solidFill>
              </a:rPr>
              <a:t>函数语句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54452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2400" dirty="0" smtClean="0"/>
              <a:t>把函数调用作为一个语句。如下面的 </a:t>
            </a:r>
            <a:r>
              <a:rPr lang="en-US" altLang="zh-CN" sz="2400" dirty="0" err="1" smtClean="0"/>
              <a:t>printstar</a:t>
            </a:r>
            <a:r>
              <a:rPr lang="en-US" altLang="zh-CN" sz="2400" dirty="0" smtClean="0"/>
              <a:t>( ) </a:t>
            </a:r>
            <a:r>
              <a:rPr lang="zh-CN" altLang="en-US" sz="2400" dirty="0" smtClean="0"/>
              <a:t>函数，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这时不要求函数带回值，只要求函数完成一定的操作。</a:t>
            </a:r>
            <a:endParaRPr lang="en-US" altLang="zh-CN" sz="2400" dirty="0" smtClean="0"/>
          </a:p>
          <a:p>
            <a:pPr marL="0" indent="0">
              <a:lnSpc>
                <a:spcPct val="140000"/>
              </a:lnSpc>
              <a:buNone/>
            </a:pPr>
            <a:r>
              <a:rPr lang="en-US" altLang="zh-CN" sz="2400" dirty="0" smtClean="0"/>
              <a:t># include &lt;</a:t>
            </a:r>
            <a:r>
              <a:rPr lang="en-US" altLang="zh-CN" sz="2400" dirty="0" err="1" smtClean="0"/>
              <a:t>stdio.h</a:t>
            </a:r>
            <a:r>
              <a:rPr lang="en-US" altLang="zh-CN" sz="2400" dirty="0" smtClean="0"/>
              <a:t>&gt;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altLang="zh-CN" sz="2400" dirty="0" smtClean="0"/>
              <a:t>void main()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altLang="zh-CN" sz="2400" dirty="0" smtClean="0"/>
              <a:t>{ void </a:t>
            </a:r>
            <a:r>
              <a:rPr lang="en-US" altLang="zh-CN" sz="2400" dirty="0" err="1" smtClean="0"/>
              <a:t>printstar</a:t>
            </a:r>
            <a:r>
              <a:rPr lang="en-US" altLang="zh-CN" sz="2400" dirty="0" smtClean="0"/>
              <a:t>();           </a:t>
            </a:r>
            <a:r>
              <a:rPr lang="en-US" altLang="zh-CN" sz="2400" dirty="0" smtClean="0">
                <a:solidFill>
                  <a:srgbClr val="FF6600"/>
                </a:solidFill>
              </a:rPr>
              <a:t>/*</a:t>
            </a:r>
            <a:r>
              <a:rPr lang="zh-CN" altLang="en-US" sz="2400" dirty="0" smtClean="0">
                <a:solidFill>
                  <a:srgbClr val="FF6600"/>
                </a:solidFill>
              </a:rPr>
              <a:t>对</a:t>
            </a:r>
            <a:r>
              <a:rPr lang="en-US" altLang="zh-CN" sz="2400" dirty="0" err="1" smtClean="0">
                <a:solidFill>
                  <a:srgbClr val="FF6600"/>
                </a:solidFill>
              </a:rPr>
              <a:t>printstar</a:t>
            </a:r>
            <a:r>
              <a:rPr lang="zh-CN" altLang="en-US" sz="2400" dirty="0" smtClean="0">
                <a:solidFill>
                  <a:srgbClr val="FF6600"/>
                </a:solidFill>
              </a:rPr>
              <a:t>函数声明*</a:t>
            </a:r>
            <a:r>
              <a:rPr lang="en-US" altLang="zh-CN" sz="2400" dirty="0" smtClean="0">
                <a:solidFill>
                  <a:srgbClr val="FF6600"/>
                </a:solidFill>
              </a:rPr>
              <a:t>/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altLang="zh-CN" sz="2400" dirty="0" smtClean="0"/>
              <a:t>  void </a:t>
            </a:r>
            <a:r>
              <a:rPr lang="en-US" altLang="zh-CN" sz="2400" dirty="0" err="1" smtClean="0"/>
              <a:t>print_message</a:t>
            </a:r>
            <a:r>
              <a:rPr lang="en-US" altLang="zh-CN" sz="2400" dirty="0" smtClean="0"/>
              <a:t>();</a:t>
            </a:r>
            <a:r>
              <a:rPr lang="en-US" altLang="zh-CN" sz="2400" dirty="0" smtClean="0">
                <a:solidFill>
                  <a:srgbClr val="FF6600"/>
                </a:solidFill>
              </a:rPr>
              <a:t>   /*</a:t>
            </a:r>
            <a:r>
              <a:rPr lang="zh-CN" altLang="en-US" sz="2400" dirty="0" smtClean="0">
                <a:solidFill>
                  <a:srgbClr val="FF6600"/>
                </a:solidFill>
              </a:rPr>
              <a:t>对</a:t>
            </a:r>
            <a:r>
              <a:rPr lang="en-US" altLang="zh-CN" sz="2400" dirty="0" err="1" smtClean="0">
                <a:solidFill>
                  <a:srgbClr val="FF6600"/>
                </a:solidFill>
              </a:rPr>
              <a:t>print_message</a:t>
            </a:r>
            <a:r>
              <a:rPr lang="zh-CN" altLang="en-US" sz="2400" dirty="0" smtClean="0">
                <a:solidFill>
                  <a:srgbClr val="FF6600"/>
                </a:solidFill>
              </a:rPr>
              <a:t>函数声明*</a:t>
            </a:r>
            <a:r>
              <a:rPr lang="en-US" altLang="zh-CN" sz="2400" dirty="0" smtClean="0">
                <a:solidFill>
                  <a:srgbClr val="FF6600"/>
                </a:solidFill>
              </a:rPr>
              <a:t>/</a:t>
            </a:r>
            <a:endParaRPr lang="en-US" altLang="zh-CN" sz="2400" dirty="0" smtClean="0"/>
          </a:p>
          <a:p>
            <a:pPr marL="0" indent="0">
              <a:lnSpc>
                <a:spcPct val="140000"/>
              </a:lnSpc>
              <a:buNone/>
            </a:pPr>
            <a:r>
              <a:rPr lang="en-US" altLang="zh-CN" sz="2400" dirty="0" smtClean="0"/>
              <a:t>   </a:t>
            </a:r>
            <a:r>
              <a:rPr lang="en-US" altLang="zh-CN" sz="2400" dirty="0" err="1" smtClean="0"/>
              <a:t>printstar</a:t>
            </a:r>
            <a:r>
              <a:rPr lang="en-US" altLang="zh-CN" sz="2400" dirty="0" smtClean="0"/>
              <a:t>();</a:t>
            </a:r>
            <a:r>
              <a:rPr lang="en-US" altLang="zh-CN" sz="2400" dirty="0" smtClean="0">
                <a:solidFill>
                  <a:srgbClr val="FFFFE1"/>
                </a:solidFill>
              </a:rPr>
              <a:t>                 </a:t>
            </a:r>
            <a:r>
              <a:rPr lang="en-US" altLang="zh-CN" sz="2400" dirty="0" smtClean="0">
                <a:solidFill>
                  <a:srgbClr val="FF6600"/>
                </a:solidFill>
              </a:rPr>
              <a:t>/</a:t>
            </a:r>
            <a:r>
              <a:rPr lang="zh-CN" altLang="en-US" sz="2400" dirty="0" smtClean="0">
                <a:solidFill>
                  <a:srgbClr val="FF6600"/>
                </a:solidFill>
              </a:rPr>
              <a:t>*调用</a:t>
            </a:r>
            <a:r>
              <a:rPr lang="en-US" altLang="zh-CN" sz="2400" dirty="0" err="1" smtClean="0">
                <a:solidFill>
                  <a:srgbClr val="FF6600"/>
                </a:solidFill>
              </a:rPr>
              <a:t>printstar</a:t>
            </a:r>
            <a:r>
              <a:rPr lang="zh-CN" altLang="en-US" sz="2400" dirty="0" smtClean="0">
                <a:solidFill>
                  <a:srgbClr val="FF6600"/>
                </a:solidFill>
              </a:rPr>
              <a:t>函数*</a:t>
            </a:r>
            <a:r>
              <a:rPr lang="en-US" altLang="zh-CN" sz="2400" dirty="0" smtClean="0">
                <a:solidFill>
                  <a:srgbClr val="FF6600"/>
                </a:solidFill>
              </a:rPr>
              <a:t>/</a:t>
            </a:r>
            <a:endParaRPr lang="zh-CN" altLang="en-US" sz="2400" dirty="0" smtClean="0">
              <a:solidFill>
                <a:srgbClr val="FF6600"/>
              </a:solidFill>
            </a:endParaRPr>
          </a:p>
          <a:p>
            <a:pPr marL="0" indent="0">
              <a:lnSpc>
                <a:spcPct val="140000"/>
              </a:lnSpc>
              <a:buNone/>
            </a:pPr>
            <a:r>
              <a:rPr lang="zh-CN" altLang="en-US" sz="2400" dirty="0" smtClean="0">
                <a:solidFill>
                  <a:srgbClr val="FFFFE1"/>
                </a:solidFill>
              </a:rPr>
              <a:t>   </a:t>
            </a:r>
            <a:r>
              <a:rPr lang="en-US" altLang="zh-CN" sz="2400" dirty="0" err="1" smtClean="0"/>
              <a:t>print_message</a:t>
            </a:r>
            <a:r>
              <a:rPr lang="en-US" altLang="zh-CN" sz="2400" dirty="0" smtClean="0"/>
              <a:t>();</a:t>
            </a:r>
            <a:r>
              <a:rPr lang="en-US" altLang="zh-CN" sz="2400" dirty="0" smtClean="0">
                <a:solidFill>
                  <a:srgbClr val="FFFFE1"/>
                </a:solidFill>
              </a:rPr>
              <a:t>         </a:t>
            </a:r>
            <a:r>
              <a:rPr lang="en-US" altLang="zh-CN" sz="2400" dirty="0" smtClean="0">
                <a:solidFill>
                  <a:srgbClr val="FF6600"/>
                </a:solidFill>
              </a:rPr>
              <a:t>/*</a:t>
            </a:r>
            <a:r>
              <a:rPr lang="zh-CN" altLang="en-US" sz="2400" dirty="0" smtClean="0">
                <a:solidFill>
                  <a:srgbClr val="FF6600"/>
                </a:solidFill>
              </a:rPr>
              <a:t>调用</a:t>
            </a:r>
            <a:r>
              <a:rPr lang="en-US" altLang="zh-CN" sz="2400" dirty="0" err="1" smtClean="0">
                <a:solidFill>
                  <a:srgbClr val="FF6600"/>
                </a:solidFill>
              </a:rPr>
              <a:t>print_message</a:t>
            </a:r>
            <a:r>
              <a:rPr lang="zh-CN" altLang="en-US" sz="2400" dirty="0" smtClean="0">
                <a:solidFill>
                  <a:srgbClr val="FF6600"/>
                </a:solidFill>
              </a:rPr>
              <a:t>函数*</a:t>
            </a:r>
            <a:r>
              <a:rPr lang="en-US" altLang="zh-CN" sz="2400" dirty="0" smtClean="0">
                <a:solidFill>
                  <a:srgbClr val="FF6600"/>
                </a:solidFill>
              </a:rPr>
              <a:t>/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altLang="zh-CN" sz="2400" dirty="0" smtClean="0">
                <a:solidFill>
                  <a:srgbClr val="FFFF00"/>
                </a:solidFill>
              </a:rPr>
              <a:t>   </a:t>
            </a:r>
            <a:r>
              <a:rPr lang="en-US" altLang="zh-CN" sz="2400" dirty="0" err="1" smtClean="0"/>
              <a:t>printstar</a:t>
            </a:r>
            <a:r>
              <a:rPr lang="en-US" altLang="zh-CN" sz="2400" dirty="0" smtClean="0"/>
              <a:t>();</a:t>
            </a:r>
            <a:r>
              <a:rPr lang="en-US" altLang="zh-CN" sz="2400" dirty="0" smtClean="0">
                <a:solidFill>
                  <a:srgbClr val="FFFFE1"/>
                </a:solidFill>
              </a:rPr>
              <a:t>                 </a:t>
            </a:r>
            <a:r>
              <a:rPr lang="en-US" altLang="zh-CN" sz="2400" dirty="0" smtClean="0">
                <a:solidFill>
                  <a:srgbClr val="FF6600"/>
                </a:solidFill>
              </a:rPr>
              <a:t>/</a:t>
            </a:r>
            <a:r>
              <a:rPr lang="zh-CN" altLang="en-US" sz="2400" dirty="0" smtClean="0">
                <a:solidFill>
                  <a:srgbClr val="FF6600"/>
                </a:solidFill>
              </a:rPr>
              <a:t>*调用</a:t>
            </a:r>
            <a:r>
              <a:rPr lang="en-US" altLang="zh-CN" sz="2400" dirty="0" err="1" smtClean="0">
                <a:solidFill>
                  <a:srgbClr val="FF6600"/>
                </a:solidFill>
              </a:rPr>
              <a:t>printstar</a:t>
            </a:r>
            <a:r>
              <a:rPr lang="zh-CN" altLang="en-US" sz="2400" dirty="0" smtClean="0">
                <a:solidFill>
                  <a:srgbClr val="FF6600"/>
                </a:solidFill>
              </a:rPr>
              <a:t>函数*</a:t>
            </a:r>
            <a:r>
              <a:rPr lang="en-US" altLang="zh-CN" sz="2400" dirty="0" smtClean="0">
                <a:solidFill>
                  <a:srgbClr val="FF6600"/>
                </a:solidFill>
              </a:rPr>
              <a:t>/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en-US" altLang="zh-CN" sz="2400" dirty="0" smtClean="0"/>
              <a:t>}</a:t>
            </a:r>
          </a:p>
          <a:p>
            <a:pPr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12</a:t>
            </a:fld>
            <a:endParaRPr lang="en-US" altLang="zh-CN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>
                <a:solidFill>
                  <a:srgbClr val="0000FF"/>
                </a:solidFill>
              </a:rPr>
              <a:t>2.</a:t>
            </a:r>
            <a:r>
              <a:rPr lang="zh-CN" altLang="en-US" dirty="0" smtClean="0">
                <a:solidFill>
                  <a:srgbClr val="0000FF"/>
                </a:solidFill>
              </a:rPr>
              <a:t>函数表达式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sz="3200" dirty="0" smtClean="0">
                <a:latin typeface="宋体" panose="02010600030101010101" pitchFamily="2" charset="-122"/>
              </a:rPr>
              <a:t>函数出现在一个表达式中，这种表达式称为</a:t>
            </a:r>
            <a:r>
              <a:rPr lang="zh-CN" altLang="en-US" sz="3200" dirty="0" smtClean="0">
                <a:solidFill>
                  <a:srgbClr val="CC0000"/>
                </a:solidFill>
                <a:latin typeface="宋体" panose="02010600030101010101" pitchFamily="2" charset="-122"/>
              </a:rPr>
              <a:t>函数表达式</a:t>
            </a:r>
            <a:r>
              <a:rPr lang="zh-CN" altLang="en-US" sz="3200" dirty="0" smtClean="0">
                <a:latin typeface="宋体" panose="02010600030101010101" pitchFamily="2" charset="-122"/>
              </a:rPr>
              <a:t>。</a:t>
            </a:r>
            <a:endParaRPr lang="en-US" altLang="zh-CN" sz="3200" dirty="0" smtClean="0">
              <a:latin typeface="宋体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3200" dirty="0" smtClean="0">
                <a:latin typeface="宋体" panose="02010600030101010101" pitchFamily="2" charset="-122"/>
              </a:rPr>
              <a:t>这时要求函数带回一个确定的值以参加表达式的运算。</a:t>
            </a:r>
            <a:endParaRPr lang="en-US" altLang="zh-CN" sz="3200" dirty="0" smtClean="0">
              <a:latin typeface="宋体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3200" dirty="0" smtClean="0">
                <a:latin typeface="宋体" panose="02010600030101010101" pitchFamily="2" charset="-122"/>
              </a:rPr>
              <a:t>例如</a:t>
            </a:r>
            <a:r>
              <a:rPr lang="en-US" altLang="zh-CN" sz="3200" dirty="0" smtClean="0">
                <a:latin typeface="宋体" panose="02010600030101010101" pitchFamily="2" charset="-122"/>
              </a:rPr>
              <a:t>:</a:t>
            </a:r>
            <a:r>
              <a:rPr lang="en-US" altLang="zh-CN" sz="3200" b="1" dirty="0" smtClean="0">
                <a:latin typeface="宋体" panose="02010600030101010101" pitchFamily="2" charset="-122"/>
              </a:rPr>
              <a:t>c</a:t>
            </a:r>
            <a:r>
              <a:rPr lang="zh-CN" altLang="en-US" sz="3200" b="1" dirty="0" smtClean="0">
                <a:latin typeface="宋体" panose="02010600030101010101" pitchFamily="2" charset="-122"/>
              </a:rPr>
              <a:t> </a:t>
            </a:r>
            <a:r>
              <a:rPr lang="en-US" altLang="zh-CN" sz="3200" b="1" dirty="0" smtClean="0">
                <a:latin typeface="宋体" panose="02010600030101010101" pitchFamily="2" charset="-122"/>
              </a:rPr>
              <a:t>= 2 </a:t>
            </a:r>
            <a:r>
              <a:rPr lang="zh-CN" altLang="en-US" sz="3200" b="1" dirty="0" smtClean="0">
                <a:latin typeface="宋体" panose="02010600030101010101" pitchFamily="2" charset="-122"/>
              </a:rPr>
              <a:t>*</a:t>
            </a:r>
            <a:r>
              <a:rPr lang="zh-CN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altLang="zh-CN" sz="3200" b="1" dirty="0" smtClean="0">
                <a:latin typeface="宋体" panose="02010600030101010101" pitchFamily="2" charset="-122"/>
              </a:rPr>
              <a:t>(</a:t>
            </a:r>
            <a:r>
              <a:rPr lang="en-US" altLang="zh-CN" sz="3200" b="1" dirty="0" err="1" smtClean="0">
                <a:latin typeface="宋体" panose="02010600030101010101" pitchFamily="2" charset="-122"/>
              </a:rPr>
              <a:t>a,b</a:t>
            </a:r>
            <a:r>
              <a:rPr lang="en-US" altLang="zh-CN" sz="3200" b="1" dirty="0" smtClean="0">
                <a:latin typeface="宋体" panose="02010600030101010101" pitchFamily="2" charset="-122"/>
              </a:rPr>
              <a:t>);</a:t>
            </a:r>
            <a:endParaRPr lang="zh-CN" altLang="en-US" sz="3200" b="1" dirty="0" smtClean="0">
              <a:latin typeface="宋体" panose="02010600030101010101" pitchFamily="2" charset="-122"/>
            </a:endParaRPr>
          </a:p>
          <a:p>
            <a:pPr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13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0000FF"/>
                </a:solidFill>
              </a:rPr>
              <a:t>3.</a:t>
            </a:r>
            <a:r>
              <a:rPr lang="zh-CN" altLang="en-US" dirty="0">
                <a:solidFill>
                  <a:srgbClr val="0000FF"/>
                </a:solidFill>
              </a:rPr>
              <a:t>函数</a:t>
            </a:r>
            <a:r>
              <a:rPr lang="zh-CN" altLang="en-US" dirty="0" smtClean="0">
                <a:solidFill>
                  <a:srgbClr val="0000FF"/>
                </a:solidFill>
              </a:rPr>
              <a:t>参数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484784"/>
            <a:ext cx="7886700" cy="5184576"/>
          </a:xfrm>
        </p:spPr>
        <p:txBody>
          <a:bodyPr>
            <a:normAutofit lnSpcReduction="10000"/>
          </a:bodyPr>
          <a:lstStyle/>
          <a:p>
            <a:pPr>
              <a:lnSpc>
                <a:spcPct val="130000"/>
              </a:lnSpc>
            </a:pPr>
            <a:r>
              <a:rPr lang="zh-CN" altLang="en-US" sz="2800" dirty="0"/>
              <a:t>函数调用作为一个函数的实参。例如</a:t>
            </a:r>
            <a:r>
              <a:rPr lang="en-US" altLang="zh-CN" sz="2800" dirty="0"/>
              <a:t>:</a:t>
            </a:r>
          </a:p>
          <a:p>
            <a:pPr marL="0" indent="0" algn="ctr">
              <a:lnSpc>
                <a:spcPct val="130000"/>
              </a:lnSpc>
              <a:buNone/>
            </a:pPr>
            <a:r>
              <a:rPr lang="en-US" altLang="zh-CN" sz="2800" dirty="0">
                <a:solidFill>
                  <a:srgbClr val="CC0000"/>
                </a:solidFill>
              </a:rPr>
              <a:t>m = max (a , </a:t>
            </a:r>
            <a:r>
              <a:rPr lang="en-US" altLang="zh-CN" sz="2800" dirty="0">
                <a:solidFill>
                  <a:schemeClr val="accent2"/>
                </a:solidFill>
              </a:rPr>
              <a:t>max ( b , c )</a:t>
            </a:r>
            <a:r>
              <a:rPr lang="en-US" altLang="zh-CN" sz="2800" dirty="0">
                <a:solidFill>
                  <a:srgbClr val="CC0000"/>
                </a:solidFill>
              </a:rPr>
              <a:t> ) ;</a:t>
            </a:r>
          </a:p>
          <a:p>
            <a:pPr>
              <a:lnSpc>
                <a:spcPct val="130000"/>
              </a:lnSpc>
            </a:pPr>
            <a:r>
              <a:rPr lang="zh-CN" altLang="en-US" sz="2800" dirty="0"/>
              <a:t>其中</a:t>
            </a:r>
            <a:r>
              <a:rPr lang="en-US" altLang="zh-CN" sz="2800" dirty="0"/>
              <a:t>max ( b , c )</a:t>
            </a:r>
            <a:r>
              <a:rPr lang="zh-CN" altLang="en-US" sz="2800" dirty="0"/>
              <a:t>是一次函数调用，它的值作为</a:t>
            </a:r>
            <a:r>
              <a:rPr lang="en-US" altLang="zh-CN" sz="2800" dirty="0"/>
              <a:t>max</a:t>
            </a:r>
            <a:r>
              <a:rPr lang="zh-CN" altLang="en-US" sz="2800" dirty="0"/>
              <a:t>另一次调用的实参。</a:t>
            </a:r>
            <a:r>
              <a:rPr lang="en-US" altLang="zh-CN" sz="2800" dirty="0"/>
              <a:t>m</a:t>
            </a:r>
            <a:r>
              <a:rPr lang="zh-CN" altLang="en-US" sz="2800" dirty="0"/>
              <a:t>的值是</a:t>
            </a:r>
            <a:r>
              <a:rPr lang="en-US" altLang="zh-CN" sz="2800" dirty="0"/>
              <a:t>a</a:t>
            </a:r>
            <a:r>
              <a:rPr lang="zh-CN" altLang="en-US" sz="2800" dirty="0"/>
              <a:t>、</a:t>
            </a:r>
            <a:r>
              <a:rPr lang="en-US" altLang="zh-CN" sz="2800" dirty="0"/>
              <a:t>b</a:t>
            </a:r>
            <a:r>
              <a:rPr lang="zh-CN" altLang="en-US" sz="2800" dirty="0"/>
              <a:t>、</a:t>
            </a:r>
            <a:r>
              <a:rPr lang="en-US" altLang="zh-CN" sz="2800" dirty="0"/>
              <a:t>c</a:t>
            </a:r>
            <a:r>
              <a:rPr lang="zh-CN" altLang="en-US" sz="2800" dirty="0"/>
              <a:t>三者中的最大者。又如</a:t>
            </a:r>
            <a:r>
              <a:rPr lang="en-US" altLang="zh-CN" sz="2800" dirty="0"/>
              <a:t>:  </a:t>
            </a:r>
            <a:r>
              <a:rPr lang="en-US" altLang="zh-CN" sz="2800" dirty="0" err="1">
                <a:solidFill>
                  <a:srgbClr val="CC0000"/>
                </a:solidFill>
              </a:rPr>
              <a:t>printf</a:t>
            </a:r>
            <a:r>
              <a:rPr lang="en-US" altLang="zh-CN" sz="2800" dirty="0">
                <a:solidFill>
                  <a:srgbClr val="CC0000"/>
                </a:solidFill>
              </a:rPr>
              <a:t> ("%d", </a:t>
            </a:r>
            <a:r>
              <a:rPr lang="en-US" altLang="zh-CN" sz="2800" dirty="0">
                <a:solidFill>
                  <a:schemeClr val="accent2"/>
                </a:solidFill>
              </a:rPr>
              <a:t>max (</a:t>
            </a:r>
            <a:r>
              <a:rPr lang="en-US" altLang="zh-CN" sz="2800" dirty="0" err="1">
                <a:solidFill>
                  <a:schemeClr val="accent2"/>
                </a:solidFill>
              </a:rPr>
              <a:t>a,b</a:t>
            </a:r>
            <a:r>
              <a:rPr lang="en-US" altLang="zh-CN" sz="2800" dirty="0">
                <a:solidFill>
                  <a:schemeClr val="accent2"/>
                </a:solidFill>
              </a:rPr>
              <a:t>)</a:t>
            </a:r>
            <a:r>
              <a:rPr lang="en-US" altLang="zh-CN" sz="2800" dirty="0">
                <a:solidFill>
                  <a:srgbClr val="CC0000"/>
                </a:solidFill>
              </a:rPr>
              <a:t>);</a:t>
            </a:r>
            <a:r>
              <a:rPr lang="zh-CN" altLang="en-US" sz="2800" dirty="0"/>
              <a:t>也是把</a:t>
            </a:r>
            <a:r>
              <a:rPr lang="en-US" altLang="zh-CN" sz="2800" dirty="0"/>
              <a:t>max ( a , b )</a:t>
            </a:r>
            <a:r>
              <a:rPr lang="zh-CN" altLang="en-US" sz="2800" dirty="0"/>
              <a:t>作为</a:t>
            </a:r>
            <a:r>
              <a:rPr lang="en-US" altLang="zh-CN" sz="2800" dirty="0" err="1"/>
              <a:t>printf</a:t>
            </a:r>
            <a:r>
              <a:rPr lang="zh-CN" altLang="en-US" sz="2800" dirty="0"/>
              <a:t>函数的一个参数。</a:t>
            </a:r>
          </a:p>
          <a:p>
            <a:pPr>
              <a:lnSpc>
                <a:spcPct val="130000"/>
              </a:lnSpc>
            </a:pPr>
            <a:r>
              <a:rPr lang="zh-CN" altLang="en-US" sz="2800" dirty="0" smtClean="0"/>
              <a:t>函数</a:t>
            </a:r>
            <a:r>
              <a:rPr lang="zh-CN" altLang="en-US" sz="2800" dirty="0"/>
              <a:t>调用作为函数的参数，实质上也是函数表达式形式调用的一种，因为函数的参数本来就要求是表达式形式。</a:t>
            </a:r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14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329274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函数调用的说明：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CN" altLang="en-US" sz="3200" dirty="0" smtClean="0"/>
              <a:t>（</a:t>
            </a:r>
            <a:r>
              <a:rPr lang="en-US" altLang="zh-CN" sz="3200" dirty="0" smtClean="0"/>
              <a:t>1</a:t>
            </a:r>
            <a:r>
              <a:rPr lang="zh-CN" altLang="en-US" sz="3200" dirty="0" smtClean="0"/>
              <a:t>）对于无参函数调用时，则没有实际参数列表</a:t>
            </a:r>
            <a:endParaRPr lang="en-US" altLang="zh-CN" sz="3200" dirty="0" smtClean="0"/>
          </a:p>
          <a:p>
            <a:pPr>
              <a:buNone/>
            </a:pPr>
            <a:r>
              <a:rPr lang="zh-CN" altLang="en-US" sz="3200" dirty="0" smtClean="0"/>
              <a:t>（</a:t>
            </a:r>
            <a:r>
              <a:rPr lang="en-US" altLang="zh-CN" sz="3200" dirty="0" smtClean="0"/>
              <a:t>2</a:t>
            </a:r>
            <a:r>
              <a:rPr lang="zh-CN" altLang="en-US" sz="3200" dirty="0" smtClean="0"/>
              <a:t>）实际参数列表中的参数可以是变量、常量和表达式。</a:t>
            </a:r>
            <a:endParaRPr lang="en-US" altLang="zh-CN" sz="3200" dirty="0" smtClean="0"/>
          </a:p>
          <a:p>
            <a:pPr>
              <a:buNone/>
            </a:pPr>
            <a:r>
              <a:rPr lang="zh-CN" altLang="en-US" sz="3200" dirty="0" smtClean="0"/>
              <a:t>（</a:t>
            </a:r>
            <a:r>
              <a:rPr lang="en-US" altLang="zh-CN" sz="3200" dirty="0" smtClean="0"/>
              <a:t>3</a:t>
            </a:r>
            <a:r>
              <a:rPr lang="zh-CN" altLang="en-US" sz="3200" dirty="0" smtClean="0"/>
              <a:t>）实际参数之间用逗号分隔</a:t>
            </a:r>
            <a:endParaRPr lang="en-US" altLang="zh-CN" sz="3200" dirty="0" smtClean="0"/>
          </a:p>
          <a:p>
            <a:pPr>
              <a:buNone/>
            </a:pPr>
            <a:r>
              <a:rPr lang="zh-CN" altLang="en-US" sz="3200" dirty="0" smtClean="0"/>
              <a:t>（</a:t>
            </a:r>
            <a:r>
              <a:rPr lang="en-US" altLang="zh-CN" sz="3200" dirty="0" smtClean="0"/>
              <a:t>4</a:t>
            </a:r>
            <a:r>
              <a:rPr lang="zh-CN" altLang="en-US" sz="3200" dirty="0" smtClean="0"/>
              <a:t>）实参的求值顺序是不确定的，不同的编译器略有不同。这样使程序会产生意想不到的结果。</a:t>
            </a:r>
            <a:endParaRPr lang="zh-CN" altLang="en-US" sz="32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15</a:t>
            </a:fld>
            <a:endParaRPr lang="en-US" altLang="zh-CN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例如   求</a:t>
            </a:r>
            <a:r>
              <a:rPr lang="en-US" altLang="zh-CN" dirty="0" smtClean="0"/>
              <a:t>n</a:t>
            </a:r>
            <a:r>
              <a:rPr lang="zh-CN" altLang="en-US" dirty="0" smtClean="0"/>
              <a:t>的</a:t>
            </a:r>
            <a:r>
              <a:rPr lang="en-US" altLang="zh-CN" dirty="0" smtClean="0"/>
              <a:t>n-1</a:t>
            </a:r>
            <a:r>
              <a:rPr lang="zh-CN" altLang="en-US" dirty="0" smtClean="0"/>
              <a:t>次方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556792"/>
            <a:ext cx="3871342" cy="462017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2400" b="1" dirty="0" smtClean="0"/>
              <a:t># include&lt;</a:t>
            </a:r>
            <a:r>
              <a:rPr lang="en-US" altLang="zh-CN" sz="2400" b="1" dirty="0" err="1" smtClean="0"/>
              <a:t>stdio.h</a:t>
            </a:r>
            <a:r>
              <a:rPr lang="en-US" altLang="zh-CN" sz="2400" b="1" dirty="0" smtClean="0"/>
              <a:t>&gt;</a:t>
            </a:r>
          </a:p>
          <a:p>
            <a:pPr>
              <a:buNone/>
            </a:pPr>
            <a:r>
              <a:rPr lang="en-US" altLang="zh-CN" sz="2400" b="1" dirty="0" err="1" smtClean="0"/>
              <a:t>int</a:t>
            </a:r>
            <a:r>
              <a:rPr lang="en-US" altLang="zh-CN" sz="2400" b="1" dirty="0" smtClean="0"/>
              <a:t> </a:t>
            </a:r>
            <a:r>
              <a:rPr lang="en-US" altLang="zh-CN" sz="2400" b="1" dirty="0" err="1" smtClean="0"/>
              <a:t>pow</a:t>
            </a:r>
            <a:r>
              <a:rPr lang="en-US" altLang="zh-CN" sz="2400" b="1" dirty="0" smtClean="0"/>
              <a:t> (</a:t>
            </a:r>
            <a:r>
              <a:rPr lang="en-US" altLang="zh-CN" sz="2400" b="1" dirty="0" err="1" smtClean="0"/>
              <a:t>int</a:t>
            </a:r>
            <a:r>
              <a:rPr lang="en-US" altLang="zh-CN" sz="2400" b="1" dirty="0" smtClean="0"/>
              <a:t> x ,</a:t>
            </a:r>
            <a:r>
              <a:rPr lang="en-US" altLang="zh-CN" sz="2400" b="1" dirty="0" err="1" smtClean="0"/>
              <a:t>int</a:t>
            </a:r>
            <a:r>
              <a:rPr lang="en-US" altLang="zh-CN" sz="2400" b="1" dirty="0" smtClean="0"/>
              <a:t> m );</a:t>
            </a:r>
          </a:p>
          <a:p>
            <a:pPr>
              <a:buNone/>
            </a:pPr>
            <a:r>
              <a:rPr lang="en-US" altLang="zh-CN" sz="2400" b="1" dirty="0" err="1" smtClean="0"/>
              <a:t>int</a:t>
            </a:r>
            <a:r>
              <a:rPr lang="en-US" altLang="zh-CN" sz="2400" b="1" dirty="0" smtClean="0"/>
              <a:t>  main()</a:t>
            </a:r>
          </a:p>
          <a:p>
            <a:pPr>
              <a:buNone/>
            </a:pPr>
            <a:r>
              <a:rPr lang="en-US" altLang="zh-CN" sz="2400" b="1" dirty="0" smtClean="0"/>
              <a:t>{</a:t>
            </a:r>
          </a:p>
          <a:p>
            <a:pPr>
              <a:buNone/>
            </a:pPr>
            <a:r>
              <a:rPr lang="en-US" altLang="zh-CN" sz="2400" b="1" dirty="0" err="1" smtClean="0"/>
              <a:t>int</a:t>
            </a:r>
            <a:r>
              <a:rPr lang="en-US" altLang="zh-CN" sz="2400" b="1" dirty="0" smtClean="0"/>
              <a:t> </a:t>
            </a:r>
            <a:r>
              <a:rPr lang="en-US" altLang="zh-CN" sz="2400" b="1" dirty="0" err="1" smtClean="0"/>
              <a:t>n,result</a:t>
            </a:r>
            <a:r>
              <a:rPr lang="en-US" altLang="zh-CN" sz="2400" b="1" dirty="0" smtClean="0"/>
              <a:t>;</a:t>
            </a:r>
          </a:p>
          <a:p>
            <a:pPr>
              <a:buNone/>
            </a:pPr>
            <a:r>
              <a:rPr lang="en-US" altLang="zh-CN" sz="2400" b="1" dirty="0" err="1" smtClean="0"/>
              <a:t>scanf</a:t>
            </a:r>
            <a:r>
              <a:rPr lang="en-US" altLang="zh-CN" sz="2400" b="1" dirty="0" smtClean="0"/>
              <a:t>(“%d”, &amp;n);</a:t>
            </a:r>
          </a:p>
          <a:p>
            <a:pPr>
              <a:buNone/>
            </a:pPr>
            <a:r>
              <a:rPr lang="en-US" altLang="zh-CN" sz="2400" b="1" dirty="0" smtClean="0"/>
              <a:t>result = </a:t>
            </a:r>
            <a:r>
              <a:rPr lang="en-US" altLang="zh-CN" sz="2400" b="1" dirty="0" err="1" smtClean="0"/>
              <a:t>pow</a:t>
            </a:r>
            <a:r>
              <a:rPr lang="en-US" altLang="zh-CN" sz="2400" b="1" dirty="0" smtClean="0"/>
              <a:t>(n, n--);</a:t>
            </a:r>
          </a:p>
          <a:p>
            <a:pPr>
              <a:buNone/>
            </a:pPr>
            <a:r>
              <a:rPr lang="en-US" altLang="zh-CN" sz="2400" b="1" dirty="0" err="1" smtClean="0"/>
              <a:t>printf</a:t>
            </a:r>
            <a:r>
              <a:rPr lang="en-US" altLang="zh-CN" sz="2400" b="1" dirty="0" smtClean="0"/>
              <a:t>(“result = : %d\n”, result);</a:t>
            </a:r>
          </a:p>
          <a:p>
            <a:pPr>
              <a:buNone/>
            </a:pPr>
            <a:r>
              <a:rPr lang="en-US" altLang="zh-CN" sz="2400" b="1" dirty="0" smtClean="0"/>
              <a:t>return 0;</a:t>
            </a:r>
          </a:p>
          <a:p>
            <a:pPr>
              <a:buNone/>
            </a:pPr>
            <a:r>
              <a:rPr lang="en-US" altLang="zh-CN" sz="2400" b="1" dirty="0" smtClean="0"/>
              <a:t>}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16</a:t>
            </a:fld>
            <a:endParaRPr lang="en-US" altLang="zh-CN"/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4860032" y="1556792"/>
            <a:ext cx="3871342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71450" indent="-171450" algn="l" defTabSz="685800">
              <a:lnSpc>
                <a:spcPct val="90000"/>
              </a:lnSpc>
              <a:spcBef>
                <a:spcPts val="750"/>
              </a:spcBef>
            </a:pPr>
            <a:r>
              <a:rPr lang="en-US" altLang="zh-CN" sz="2400" dirty="0" err="1" smtClean="0">
                <a:latin typeface="+mn-lt"/>
                <a:ea typeface="+mn-ea"/>
              </a:rPr>
              <a:t>int</a:t>
            </a:r>
            <a:r>
              <a:rPr lang="en-US" altLang="zh-CN" sz="2400" dirty="0" smtClean="0">
                <a:latin typeface="+mn-lt"/>
                <a:ea typeface="+mn-ea"/>
              </a:rPr>
              <a:t> </a:t>
            </a:r>
            <a:r>
              <a:rPr lang="en-US" altLang="zh-CN" sz="2400" dirty="0" err="1" smtClean="0">
                <a:latin typeface="+mn-lt"/>
                <a:ea typeface="+mn-ea"/>
              </a:rPr>
              <a:t>pow</a:t>
            </a:r>
            <a:r>
              <a:rPr lang="en-US" altLang="zh-CN" sz="2400" dirty="0" smtClean="0">
                <a:latin typeface="+mn-lt"/>
                <a:ea typeface="+mn-ea"/>
              </a:rPr>
              <a:t>(</a:t>
            </a:r>
            <a:r>
              <a:rPr lang="en-US" altLang="zh-CN" sz="2400" dirty="0" err="1" smtClean="0">
                <a:latin typeface="+mn-lt"/>
                <a:ea typeface="+mn-ea"/>
              </a:rPr>
              <a:t>int</a:t>
            </a:r>
            <a:r>
              <a:rPr lang="en-US" altLang="zh-CN" sz="2400" dirty="0" smtClean="0">
                <a:latin typeface="+mn-lt"/>
                <a:ea typeface="+mn-ea"/>
              </a:rPr>
              <a:t> x, m)</a:t>
            </a:r>
          </a:p>
          <a:p>
            <a:pPr marL="171450" indent="-171450" algn="l" defTabSz="685800">
              <a:lnSpc>
                <a:spcPct val="90000"/>
              </a:lnSpc>
              <a:spcBef>
                <a:spcPts val="750"/>
              </a:spcBef>
            </a:pPr>
            <a:r>
              <a:rPr lang="en-US" altLang="zh-CN" sz="2400" dirty="0" smtClean="0">
                <a:latin typeface="+mn-lt"/>
                <a:ea typeface="+mn-ea"/>
              </a:rPr>
              <a:t>{</a:t>
            </a:r>
          </a:p>
          <a:p>
            <a:pPr marL="171450" indent="-171450" algn="l" defTabSz="685800">
              <a:lnSpc>
                <a:spcPct val="90000"/>
              </a:lnSpc>
              <a:spcBef>
                <a:spcPts val="750"/>
              </a:spcBef>
            </a:pPr>
            <a:r>
              <a:rPr lang="en-US" altLang="zh-CN" sz="2400" dirty="0" err="1" smtClean="0">
                <a:latin typeface="+mn-lt"/>
                <a:ea typeface="+mn-ea"/>
              </a:rPr>
              <a:t>int</a:t>
            </a:r>
            <a:r>
              <a:rPr lang="en-US" altLang="zh-CN" sz="2400" dirty="0" smtClean="0">
                <a:latin typeface="+mn-lt"/>
                <a:ea typeface="+mn-ea"/>
              </a:rPr>
              <a:t> p ;</a:t>
            </a:r>
          </a:p>
          <a:p>
            <a:pPr marL="171450" indent="-171450" algn="l" defTabSz="685800">
              <a:lnSpc>
                <a:spcPct val="90000"/>
              </a:lnSpc>
              <a:spcBef>
                <a:spcPts val="750"/>
              </a:spcBef>
            </a:pPr>
            <a:r>
              <a:rPr lang="en-US" altLang="zh-CN" sz="2400" dirty="0" smtClean="0">
                <a:latin typeface="+mn-lt"/>
                <a:ea typeface="+mn-ea"/>
              </a:rPr>
              <a:t>for(p  =1; m&gt;0;m--)</a:t>
            </a:r>
          </a:p>
          <a:p>
            <a:pPr marL="171450" indent="-171450" algn="l" defTabSz="685800">
              <a:lnSpc>
                <a:spcPct val="90000"/>
              </a:lnSpc>
              <a:spcBef>
                <a:spcPts val="750"/>
              </a:spcBef>
            </a:pPr>
            <a:r>
              <a:rPr lang="en-US" altLang="zh-CN" sz="2400" dirty="0" smtClean="0">
                <a:latin typeface="+mn-lt"/>
                <a:ea typeface="+mn-ea"/>
              </a:rPr>
              <a:t>        p = </a:t>
            </a:r>
            <a:r>
              <a:rPr lang="en-US" altLang="zh-CN" sz="2400" dirty="0" err="1" smtClean="0">
                <a:latin typeface="+mn-lt"/>
                <a:ea typeface="+mn-ea"/>
              </a:rPr>
              <a:t>p</a:t>
            </a:r>
            <a:r>
              <a:rPr lang="en-US" altLang="zh-CN" sz="2400" dirty="0" smtClean="0">
                <a:latin typeface="+mn-lt"/>
                <a:ea typeface="+mn-ea"/>
              </a:rPr>
              <a:t>*x;</a:t>
            </a:r>
          </a:p>
          <a:p>
            <a:pPr marL="171450" indent="-171450" algn="l" defTabSz="685800">
              <a:lnSpc>
                <a:spcPct val="90000"/>
              </a:lnSpc>
              <a:spcBef>
                <a:spcPts val="750"/>
              </a:spcBef>
            </a:pPr>
            <a:r>
              <a:rPr lang="en-US" altLang="zh-CN" sz="2400" dirty="0" smtClean="0">
                <a:latin typeface="+mn-lt"/>
                <a:ea typeface="+mn-ea"/>
              </a:rPr>
              <a:t>return    p;</a:t>
            </a:r>
          </a:p>
          <a:p>
            <a:pPr marL="171450" indent="-171450" algn="l" defTabSz="685800">
              <a:lnSpc>
                <a:spcPct val="90000"/>
              </a:lnSpc>
              <a:spcBef>
                <a:spcPts val="750"/>
              </a:spcBef>
            </a:pPr>
            <a:r>
              <a:rPr lang="en-US" altLang="zh-CN" sz="2400" dirty="0" smtClean="0">
                <a:latin typeface="+mn-lt"/>
                <a:ea typeface="+mn-ea"/>
              </a:rPr>
              <a:t>}</a:t>
            </a:r>
          </a:p>
          <a:p>
            <a:pPr>
              <a:buNone/>
            </a:pPr>
            <a:r>
              <a:rPr lang="en-US" altLang="zh-CN" sz="2400" dirty="0" smtClean="0"/>
              <a:t>    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rgbClr val="FF0000"/>
                </a:solidFill>
              </a:rPr>
              <a:t>三、</a:t>
            </a:r>
            <a:r>
              <a:rPr lang="zh-CN" altLang="en-US" b="1" dirty="0" smtClean="0">
                <a:solidFill>
                  <a:srgbClr val="FF0000"/>
                </a:solidFill>
              </a:rPr>
              <a:t>小结</a:t>
            </a:r>
          </a:p>
        </p:txBody>
      </p:sp>
      <p:sp>
        <p:nvSpPr>
          <p:cNvPr id="4" name="矩形 3"/>
          <p:cNvSpPr/>
          <p:nvPr/>
        </p:nvSpPr>
        <p:spPr>
          <a:xfrm>
            <a:off x="2286000" y="2274838"/>
            <a:ext cx="480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CN" dirty="0" smtClean="0"/>
              <a:t>    </a:t>
            </a:r>
            <a:endParaRPr lang="zh-CN" altLang="en-US" dirty="0"/>
          </a:p>
        </p:txBody>
      </p:sp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645740" y="1412776"/>
            <a:ext cx="7886700" cy="5184576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buNone/>
            </a:pPr>
            <a:r>
              <a:rPr lang="zh-CN" altLang="en-US" sz="2800" dirty="0" smtClean="0"/>
              <a:t>  本小节主要讲了函数的三种形态以及函数的调用，通过对概念的讲解，让大家有个初步的印象，方便以后的学习。</a:t>
            </a:r>
          </a:p>
          <a:p>
            <a:pPr>
              <a:lnSpc>
                <a:spcPct val="130000"/>
              </a:lnSpc>
              <a:buNone/>
            </a:pPr>
            <a:endParaRPr lang="en-US" altLang="zh-CN" sz="2800" dirty="0"/>
          </a:p>
        </p:txBody>
      </p:sp>
    </p:spTree>
    <p:extLst>
      <p:ext uri="{BB962C8B-B14F-4D97-AF65-F5344CB8AC3E}">
        <p14:creationId xmlns="" xmlns:p14="http://schemas.microsoft.com/office/powerpoint/2010/main" val="35000040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370732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dirty="0" smtClean="0">
                <a:solidFill>
                  <a:srgbClr val="0000FF"/>
                </a:solidFill>
                <a:latin typeface="黑体" panose="02010609060101010101" pitchFamily="49" charset="-122"/>
              </a:rPr>
              <a:t>函数的三种形态及运用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altLang="zh-CN" sz="32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32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 smtClean="0">
                <a:solidFill>
                  <a:srgbClr val="FF0000"/>
                </a:solidFill>
              </a:rPr>
              <a:t>二、函数的三种形态</a:t>
            </a:r>
            <a:endParaRPr lang="en-US" altLang="zh-CN" sz="32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 smtClean="0">
                <a:solidFill>
                  <a:srgbClr val="0000FF"/>
                </a:solidFill>
              </a:rPr>
              <a:t>三</a:t>
            </a:r>
            <a:r>
              <a:rPr lang="zh-CN" altLang="en-US" sz="3200" b="1" dirty="0" smtClean="0">
                <a:solidFill>
                  <a:srgbClr val="0000FF"/>
                </a:solidFill>
              </a:rPr>
              <a:t>、小结</a:t>
            </a: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2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0039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1844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了解函数的基本知识</a:t>
            </a:r>
            <a:endParaRPr lang="zh-CN" altLang="en-US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掌握函数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的定义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掌握函数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的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声明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掌握函数的调用</a:t>
            </a:r>
            <a:endParaRPr lang="zh-CN" altLang="en-US" sz="26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二、函数的三种形态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 smtClean="0">
                <a:solidFill>
                  <a:srgbClr val="FF0000"/>
                </a:solidFill>
              </a:rPr>
              <a:t>函数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的定义</a:t>
            </a:r>
            <a:endParaRPr lang="en-US" altLang="zh-CN" sz="32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 smtClean="0">
                <a:solidFill>
                  <a:srgbClr val="FF0000"/>
                </a:solidFill>
              </a:rPr>
              <a:t>函数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的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声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明</a:t>
            </a:r>
            <a:endParaRPr lang="en-US" altLang="zh-CN" sz="32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 smtClean="0">
                <a:solidFill>
                  <a:srgbClr val="FF0000"/>
                </a:solidFill>
              </a:rPr>
              <a:t>函数的调用</a:t>
            </a:r>
            <a:endParaRPr lang="en-US" altLang="zh-CN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4</a:t>
            </a:fld>
            <a:endParaRPr lang="en-US" altLang="zh-C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函数的定义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5</a:t>
            </a:fld>
            <a:endParaRPr lang="en-US" altLang="zh-CN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331913" y="1484313"/>
            <a:ext cx="5400675" cy="2279650"/>
          </a:xfrm>
          <a:prstGeom prst="rect">
            <a:avLst/>
          </a:prstGeom>
          <a:noFill/>
          <a:ln w="12700" algn="ctr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 eaLnBrk="1" hangingPunct="1">
              <a:lnSpc>
                <a:spcPct val="130000"/>
              </a:lnSpc>
            </a:pPr>
            <a:r>
              <a:rPr lang="zh-CN" altLang="en-US" sz="2200" dirty="0"/>
              <a:t>函数返回值类型  函数名 </a:t>
            </a:r>
            <a:r>
              <a:rPr lang="en-US" altLang="zh-CN" sz="2200" dirty="0">
                <a:solidFill>
                  <a:srgbClr val="FF0000"/>
                </a:solidFill>
              </a:rPr>
              <a:t>(</a:t>
            </a:r>
            <a:r>
              <a:rPr lang="zh-CN" altLang="en-US" sz="2200" dirty="0"/>
              <a:t>形式参数列表</a:t>
            </a:r>
            <a:r>
              <a:rPr lang="en-US" altLang="zh-CN" sz="2200" dirty="0">
                <a:solidFill>
                  <a:srgbClr val="FF0000"/>
                </a:solidFill>
              </a:rPr>
              <a:t>)</a:t>
            </a:r>
          </a:p>
          <a:p>
            <a:pPr algn="l" eaLnBrk="1" hangingPunct="1">
              <a:lnSpc>
                <a:spcPct val="130000"/>
              </a:lnSpc>
            </a:pPr>
            <a:r>
              <a:rPr lang="en-US" altLang="zh-CN" sz="2200" dirty="0"/>
              <a:t>{</a:t>
            </a:r>
          </a:p>
          <a:p>
            <a:pPr algn="l" eaLnBrk="1" hangingPunct="1">
              <a:lnSpc>
                <a:spcPct val="130000"/>
              </a:lnSpc>
            </a:pPr>
            <a:r>
              <a:rPr lang="en-US" altLang="zh-CN" sz="2200" dirty="0"/>
              <a:t>      </a:t>
            </a:r>
            <a:r>
              <a:rPr lang="zh-CN" altLang="en-US" sz="2200" dirty="0"/>
              <a:t>函数内部变量定义</a:t>
            </a:r>
          </a:p>
          <a:p>
            <a:pPr algn="l" eaLnBrk="1" hangingPunct="1">
              <a:lnSpc>
                <a:spcPct val="130000"/>
              </a:lnSpc>
            </a:pPr>
            <a:r>
              <a:rPr lang="zh-CN" altLang="en-US" sz="2200" dirty="0"/>
              <a:t>      函数操作语句序列</a:t>
            </a:r>
          </a:p>
          <a:p>
            <a:pPr algn="l" eaLnBrk="1" hangingPunct="1">
              <a:lnSpc>
                <a:spcPct val="130000"/>
              </a:lnSpc>
            </a:pPr>
            <a:r>
              <a:rPr lang="en-US" altLang="zh-CN" sz="2200" dirty="0"/>
              <a:t>}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331913" y="4221088"/>
            <a:ext cx="2663825" cy="2464394"/>
          </a:xfrm>
          <a:prstGeom prst="rect">
            <a:avLst/>
          </a:prstGeom>
          <a:noFill/>
          <a:ln w="12700" algn="ctr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 eaLnBrk="1" hangingPunct="1"/>
            <a:r>
              <a:rPr lang="en-US" altLang="zh-CN" sz="2200" dirty="0" err="1">
                <a:solidFill>
                  <a:schemeClr val="tx1"/>
                </a:solidFill>
              </a:rPr>
              <a:t>int</a:t>
            </a:r>
            <a:r>
              <a:rPr lang="en-US" altLang="zh-CN" sz="2200" dirty="0">
                <a:solidFill>
                  <a:schemeClr val="tx1"/>
                </a:solidFill>
              </a:rPr>
              <a:t> </a:t>
            </a:r>
            <a:r>
              <a:rPr lang="en-US" altLang="zh-CN" sz="2200" dirty="0"/>
              <a:t>max(</a:t>
            </a:r>
            <a:r>
              <a:rPr lang="en-US" altLang="zh-CN" sz="2200" dirty="0" err="1">
                <a:solidFill>
                  <a:schemeClr val="tx1"/>
                </a:solidFill>
              </a:rPr>
              <a:t>int</a:t>
            </a:r>
            <a:r>
              <a:rPr lang="en-US" altLang="zh-CN" sz="2200" dirty="0"/>
              <a:t> </a:t>
            </a:r>
            <a:r>
              <a:rPr lang="en-US" altLang="zh-CN" sz="2200" dirty="0" err="1"/>
              <a:t>x,</a:t>
            </a:r>
            <a:r>
              <a:rPr lang="en-US" altLang="zh-CN" sz="2200" dirty="0" err="1">
                <a:solidFill>
                  <a:schemeClr val="tx1"/>
                </a:solidFill>
              </a:rPr>
              <a:t>int</a:t>
            </a:r>
            <a:r>
              <a:rPr lang="en-US" altLang="zh-CN" sz="2200" dirty="0"/>
              <a:t> y)</a:t>
            </a:r>
          </a:p>
          <a:p>
            <a:pPr algn="l" eaLnBrk="1" hangingPunct="1"/>
            <a:r>
              <a:rPr lang="en-US" altLang="zh-CN" sz="2200" dirty="0"/>
              <a:t>{</a:t>
            </a:r>
          </a:p>
          <a:p>
            <a:pPr algn="l" eaLnBrk="1" hangingPunct="1"/>
            <a:r>
              <a:rPr lang="en-US" altLang="zh-CN" sz="2200" dirty="0">
                <a:solidFill>
                  <a:schemeClr val="tx1"/>
                </a:solidFill>
              </a:rPr>
              <a:t>    </a:t>
            </a:r>
            <a:r>
              <a:rPr lang="en-US" altLang="zh-CN" sz="2200" dirty="0" err="1">
                <a:solidFill>
                  <a:schemeClr val="tx1"/>
                </a:solidFill>
              </a:rPr>
              <a:t>int</a:t>
            </a:r>
            <a:r>
              <a:rPr lang="en-US" altLang="zh-CN" sz="2200" dirty="0"/>
              <a:t> z;</a:t>
            </a:r>
          </a:p>
          <a:p>
            <a:pPr algn="l" eaLnBrk="1" hangingPunct="1"/>
            <a:r>
              <a:rPr lang="en-US" altLang="zh-CN" sz="2200" dirty="0"/>
              <a:t>    z= x&gt;</a:t>
            </a:r>
            <a:r>
              <a:rPr lang="en-US" altLang="zh-CN" sz="2200" dirty="0" err="1"/>
              <a:t>y?x:y</a:t>
            </a:r>
            <a:r>
              <a:rPr lang="en-US" altLang="zh-CN" sz="2200" dirty="0"/>
              <a:t>;</a:t>
            </a:r>
          </a:p>
          <a:p>
            <a:pPr algn="l" eaLnBrk="1" hangingPunct="1"/>
            <a:r>
              <a:rPr lang="en-US" altLang="zh-CN" sz="2200" dirty="0">
                <a:solidFill>
                  <a:schemeClr val="tx1"/>
                </a:solidFill>
              </a:rPr>
              <a:t>    return</a:t>
            </a:r>
            <a:r>
              <a:rPr lang="en-US" altLang="zh-CN" sz="2200" dirty="0"/>
              <a:t> z;</a:t>
            </a:r>
          </a:p>
          <a:p>
            <a:pPr algn="l" eaLnBrk="1" hangingPunct="1"/>
            <a:r>
              <a:rPr lang="en-US" altLang="zh-CN" sz="2200" dirty="0"/>
              <a:t>}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95288" y="3933825"/>
            <a:ext cx="2303462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zh-CN" altLang="en-US"/>
              <a:t>函数定义实例</a:t>
            </a:r>
            <a:r>
              <a:rPr lang="en-US" altLang="zh-CN"/>
              <a:t>:</a:t>
            </a: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250825" y="592138"/>
            <a:ext cx="4537075" cy="620712"/>
          </a:xfrm>
          <a:prstGeom prst="wedgeEllipseCallout">
            <a:avLst>
              <a:gd name="adj1" fmla="val 11546"/>
              <a:gd name="adj2" fmla="val 118796"/>
            </a:avLst>
          </a:prstGeom>
          <a:solidFill>
            <a:srgbClr val="FFFFFF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>
              <a:lnSpc>
                <a:spcPct val="120000"/>
              </a:lnSpc>
            </a:pPr>
            <a:r>
              <a:rPr kumimoji="1" lang="zh-CN" altLang="en-US" sz="2000">
                <a:solidFill>
                  <a:srgbClr val="111111"/>
                </a:solidFill>
              </a:rPr>
              <a:t>若无返回值</a:t>
            </a:r>
            <a:r>
              <a:rPr kumimoji="1" lang="en-US" altLang="zh-CN" sz="2000">
                <a:solidFill>
                  <a:schemeClr val="tx1"/>
                </a:solidFill>
              </a:rPr>
              <a:t>void</a:t>
            </a:r>
            <a:r>
              <a:rPr kumimoji="1" lang="zh-CN" altLang="en-US" sz="2000">
                <a:solidFill>
                  <a:srgbClr val="111111"/>
                </a:solidFill>
              </a:rPr>
              <a:t>；缺省</a:t>
            </a:r>
            <a:r>
              <a:rPr kumimoji="1" lang="en-US" altLang="zh-CN" sz="2000">
                <a:solidFill>
                  <a:schemeClr val="tx1"/>
                </a:solidFill>
              </a:rPr>
              <a:t>int</a:t>
            </a:r>
            <a:r>
              <a:rPr kumimoji="1" lang="zh-CN" altLang="en-US" sz="2000">
                <a:solidFill>
                  <a:srgbClr val="111111"/>
                </a:solidFill>
              </a:rPr>
              <a:t>型</a:t>
            </a: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4356100" y="4221088"/>
            <a:ext cx="3888308" cy="1787285"/>
          </a:xfrm>
          <a:prstGeom prst="rect">
            <a:avLst/>
          </a:prstGeom>
          <a:noFill/>
          <a:ln w="12700" algn="ctr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1" hangingPunct="1"/>
            <a:r>
              <a:rPr lang="en-US" altLang="zh-CN" sz="2200" dirty="0">
                <a:solidFill>
                  <a:schemeClr val="tx1"/>
                </a:solidFill>
              </a:rPr>
              <a:t>void</a:t>
            </a:r>
            <a:r>
              <a:rPr lang="en-US" altLang="zh-CN" sz="2200" dirty="0"/>
              <a:t> </a:t>
            </a:r>
            <a:r>
              <a:rPr lang="en-US" altLang="zh-CN" sz="2200" dirty="0" err="1"/>
              <a:t>printstar</a:t>
            </a:r>
            <a:r>
              <a:rPr lang="en-US" altLang="zh-CN" sz="2200" dirty="0"/>
              <a:t>()</a:t>
            </a:r>
          </a:p>
          <a:p>
            <a:pPr algn="l" eaLnBrk="1" hangingPunct="1"/>
            <a:r>
              <a:rPr lang="en-US" altLang="zh-CN" sz="2200" dirty="0" smtClean="0"/>
              <a:t>{</a:t>
            </a:r>
          </a:p>
          <a:p>
            <a:pPr algn="l" eaLnBrk="1" hangingPunct="1"/>
            <a:r>
              <a:rPr lang="en-US" altLang="zh-CN" sz="2200" dirty="0" smtClean="0"/>
              <a:t>      </a:t>
            </a:r>
            <a:r>
              <a:rPr lang="en-US" altLang="zh-CN" sz="2200" dirty="0" err="1" smtClean="0"/>
              <a:t>printf</a:t>
            </a:r>
            <a:r>
              <a:rPr lang="en-US" altLang="zh-CN" sz="2200" dirty="0" smtClean="0"/>
              <a:t>("*********\n");</a:t>
            </a:r>
          </a:p>
          <a:p>
            <a:pPr algn="l" eaLnBrk="1" hangingPunct="1"/>
            <a:r>
              <a:rPr lang="en-US" altLang="zh-CN" sz="2200" dirty="0" smtClean="0"/>
              <a:t>}</a:t>
            </a:r>
            <a:endParaRPr lang="en-US" altLang="zh-CN" sz="2200" dirty="0"/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5867400" y="333375"/>
            <a:ext cx="2019300" cy="620713"/>
          </a:xfrm>
          <a:prstGeom prst="wedgeEllipseCallout">
            <a:avLst>
              <a:gd name="adj1" fmla="val -135769"/>
              <a:gd name="adj2" fmla="val 148722"/>
            </a:avLst>
          </a:prstGeom>
          <a:solidFill>
            <a:srgbClr val="FFFFFF"/>
          </a:solidFill>
          <a:ln w="12700" algn="ctr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>
              <a:lnSpc>
                <a:spcPct val="120000"/>
              </a:lnSpc>
            </a:pPr>
            <a:r>
              <a:rPr kumimoji="1" lang="zh-CN" altLang="en-US" sz="2000">
                <a:solidFill>
                  <a:srgbClr val="111111"/>
                </a:solidFill>
              </a:rPr>
              <a:t>合法标识符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6</a:t>
            </a:fld>
            <a:endParaRPr lang="en-US" altLang="zh-CN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5497" y="1301994"/>
            <a:ext cx="9108503" cy="551138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1" hangingPunct="1">
              <a:lnSpc>
                <a:spcPct val="160000"/>
              </a:lnSpc>
            </a:pPr>
            <a:r>
              <a:rPr lang="en-US" altLang="zh-CN" sz="2200" dirty="0"/>
              <a:t>① </a:t>
            </a:r>
            <a:r>
              <a:rPr lang="zh-CN" altLang="en-US" sz="2200" dirty="0"/>
              <a:t>形参个数可以是</a:t>
            </a:r>
            <a:r>
              <a:rPr lang="en-US" altLang="zh-CN" sz="2200" dirty="0"/>
              <a:t>0</a:t>
            </a:r>
            <a:r>
              <a:rPr lang="zh-CN" altLang="en-US" sz="2200" dirty="0"/>
              <a:t>或多个</a:t>
            </a:r>
            <a:r>
              <a:rPr lang="en-US" altLang="zh-CN" sz="2200" dirty="0"/>
              <a:t>;</a:t>
            </a:r>
          </a:p>
          <a:p>
            <a:pPr algn="l" eaLnBrk="1" hangingPunct="1">
              <a:lnSpc>
                <a:spcPct val="160000"/>
              </a:lnSpc>
            </a:pPr>
            <a:r>
              <a:rPr lang="en-US" altLang="zh-CN" sz="2200" dirty="0"/>
              <a:t>    </a:t>
            </a:r>
            <a:r>
              <a:rPr lang="zh-CN" altLang="en-US" sz="2200" dirty="0"/>
              <a:t>多个时以逗号分隔，且每个都要说明类型</a:t>
            </a:r>
            <a:r>
              <a:rPr lang="en-US" altLang="zh-CN" sz="2200" dirty="0"/>
              <a:t>!</a:t>
            </a:r>
          </a:p>
          <a:p>
            <a:pPr algn="l" eaLnBrk="1" hangingPunct="1">
              <a:lnSpc>
                <a:spcPct val="160000"/>
              </a:lnSpc>
            </a:pPr>
            <a:r>
              <a:rPr lang="en-US" altLang="zh-CN" sz="2200" dirty="0"/>
              <a:t>② </a:t>
            </a:r>
            <a:r>
              <a:rPr lang="zh-CN" altLang="en-US" sz="2200" dirty="0"/>
              <a:t>如果函数需要返回一个数值，则在函数定义中需要使用如下语句</a:t>
            </a:r>
            <a:r>
              <a:rPr lang="en-US" altLang="zh-CN" sz="2200" dirty="0"/>
              <a:t>:</a:t>
            </a:r>
          </a:p>
          <a:p>
            <a:pPr algn="l" eaLnBrk="1" hangingPunct="1">
              <a:lnSpc>
                <a:spcPct val="160000"/>
              </a:lnSpc>
            </a:pPr>
            <a:r>
              <a:rPr lang="en-US" altLang="zh-CN" sz="2200" dirty="0">
                <a:solidFill>
                  <a:srgbClr val="FF0000"/>
                </a:solidFill>
              </a:rPr>
              <a:t>          return </a:t>
            </a:r>
            <a:r>
              <a:rPr lang="zh-CN" altLang="en-US" sz="2200" dirty="0">
                <a:solidFill>
                  <a:srgbClr val="FF0000"/>
                </a:solidFill>
              </a:rPr>
              <a:t>表达式 </a:t>
            </a:r>
            <a:r>
              <a:rPr lang="zh-CN" altLang="en-US" sz="2200" dirty="0"/>
              <a:t>或 </a:t>
            </a:r>
            <a:r>
              <a:rPr lang="en-US" altLang="zh-CN" sz="2200" dirty="0">
                <a:solidFill>
                  <a:srgbClr val="FF0000"/>
                </a:solidFill>
              </a:rPr>
              <a:t>return (</a:t>
            </a:r>
            <a:r>
              <a:rPr lang="zh-CN" altLang="en-US" sz="2200" dirty="0">
                <a:solidFill>
                  <a:srgbClr val="FF0000"/>
                </a:solidFill>
              </a:rPr>
              <a:t>表达式</a:t>
            </a:r>
            <a:r>
              <a:rPr lang="en-US" altLang="zh-CN" sz="2200" dirty="0">
                <a:solidFill>
                  <a:srgbClr val="FF0000"/>
                </a:solidFill>
              </a:rPr>
              <a:t>)</a:t>
            </a:r>
          </a:p>
          <a:p>
            <a:pPr algn="l" eaLnBrk="1" hangingPunct="1">
              <a:lnSpc>
                <a:spcPct val="160000"/>
              </a:lnSpc>
            </a:pPr>
            <a:r>
              <a:rPr lang="en-US" altLang="zh-CN" sz="2200" dirty="0"/>
              <a:t>    </a:t>
            </a:r>
            <a:r>
              <a:rPr lang="zh-CN" altLang="en-US" sz="2200" dirty="0"/>
              <a:t>其功能为</a:t>
            </a:r>
            <a:r>
              <a:rPr lang="en-US" altLang="zh-CN" sz="2200" dirty="0"/>
              <a:t>: </a:t>
            </a:r>
            <a:r>
              <a:rPr lang="zh-CN" altLang="en-US" sz="2200" dirty="0"/>
              <a:t>计算表达式的值，并返回给主调函数。</a:t>
            </a:r>
          </a:p>
          <a:p>
            <a:pPr algn="l" eaLnBrk="1" hangingPunct="1">
              <a:lnSpc>
                <a:spcPct val="160000"/>
              </a:lnSpc>
            </a:pPr>
            <a:r>
              <a:rPr lang="zh-CN" altLang="en-US" sz="2200" dirty="0"/>
              <a:t>    如果函数没有返回值，则函数中不需要使用</a:t>
            </a:r>
            <a:r>
              <a:rPr lang="en-US" altLang="zh-CN" sz="2200" dirty="0"/>
              <a:t>return</a:t>
            </a:r>
            <a:r>
              <a:rPr lang="zh-CN" altLang="en-US" sz="2200" dirty="0"/>
              <a:t>语句，或者</a:t>
            </a:r>
            <a:r>
              <a:rPr lang="en-US" altLang="zh-CN" sz="2200" dirty="0"/>
              <a:t>:</a:t>
            </a:r>
          </a:p>
          <a:p>
            <a:pPr algn="l" eaLnBrk="1" hangingPunct="1">
              <a:lnSpc>
                <a:spcPct val="160000"/>
              </a:lnSpc>
            </a:pPr>
            <a:r>
              <a:rPr lang="en-US" altLang="zh-CN" sz="2200" dirty="0"/>
              <a:t>                     </a:t>
            </a:r>
            <a:r>
              <a:rPr lang="en-US" altLang="zh-CN" sz="2200" dirty="0">
                <a:solidFill>
                  <a:srgbClr val="FF0000"/>
                </a:solidFill>
              </a:rPr>
              <a:t>return;</a:t>
            </a:r>
          </a:p>
          <a:p>
            <a:pPr algn="l" eaLnBrk="1" hangingPunct="1">
              <a:lnSpc>
                <a:spcPct val="160000"/>
              </a:lnSpc>
            </a:pPr>
            <a:r>
              <a:rPr lang="en-US" altLang="zh-CN" sz="2200" dirty="0"/>
              <a:t> ③ </a:t>
            </a:r>
            <a:r>
              <a:rPr lang="zh-CN" altLang="en-US" sz="2200" dirty="0"/>
              <a:t>函数中允许有多个</a:t>
            </a:r>
            <a:r>
              <a:rPr lang="en-US" altLang="zh-CN" sz="2200" dirty="0"/>
              <a:t>return</a:t>
            </a:r>
            <a:r>
              <a:rPr lang="zh-CN" altLang="en-US" sz="2200" dirty="0"/>
              <a:t>语句，但每次只能有一个</a:t>
            </a:r>
            <a:r>
              <a:rPr lang="en-US" altLang="zh-CN" sz="2200" dirty="0"/>
              <a:t>return</a:t>
            </a:r>
            <a:r>
              <a:rPr lang="zh-CN" altLang="en-US" sz="2200" dirty="0"/>
              <a:t>语</a:t>
            </a:r>
            <a:r>
              <a:rPr lang="zh-CN" altLang="en-US" sz="2200" dirty="0" smtClean="0"/>
              <a:t>句</a:t>
            </a:r>
            <a:endParaRPr lang="en-US" altLang="zh-CN" sz="2200" dirty="0"/>
          </a:p>
          <a:p>
            <a:pPr algn="l" eaLnBrk="1" hangingPunct="1">
              <a:lnSpc>
                <a:spcPct val="160000"/>
              </a:lnSpc>
            </a:pPr>
            <a:r>
              <a:rPr lang="zh-CN" altLang="en-US" sz="2200" dirty="0" smtClean="0"/>
              <a:t>     被</a:t>
            </a:r>
            <a:r>
              <a:rPr lang="zh-CN" altLang="en-US" sz="2200" dirty="0" smtClean="0"/>
              <a:t>执</a:t>
            </a:r>
            <a:r>
              <a:rPr lang="zh-CN" altLang="en-US" sz="2200" dirty="0" smtClean="0"/>
              <a:t>行，即</a:t>
            </a:r>
            <a:r>
              <a:rPr lang="zh-CN" altLang="en-US" sz="2200" dirty="0"/>
              <a:t>只能有一个返回值</a:t>
            </a:r>
            <a:r>
              <a:rPr lang="en-US" altLang="zh-CN" sz="2200" dirty="0"/>
              <a:t>!</a:t>
            </a:r>
          </a:p>
          <a:p>
            <a:pPr algn="l" eaLnBrk="1" hangingPunct="1">
              <a:lnSpc>
                <a:spcPct val="160000"/>
              </a:lnSpc>
            </a:pPr>
            <a:r>
              <a:rPr lang="en-US" altLang="zh-CN" sz="2200" dirty="0"/>
              <a:t> ④ </a:t>
            </a:r>
            <a:r>
              <a:rPr lang="zh-CN" altLang="en-US" sz="2200" dirty="0"/>
              <a:t>不能将一个函数定义在另一个函数内部，即</a:t>
            </a:r>
            <a:r>
              <a:rPr lang="en-US" altLang="zh-CN" sz="2200" dirty="0"/>
              <a:t>: </a:t>
            </a:r>
            <a:r>
              <a:rPr lang="zh-CN" altLang="en-US" sz="2200" dirty="0"/>
              <a:t>函数</a:t>
            </a:r>
            <a:r>
              <a:rPr lang="zh-CN" altLang="en-US" sz="2200" dirty="0">
                <a:solidFill>
                  <a:srgbClr val="FF0000"/>
                </a:solidFill>
              </a:rPr>
              <a:t>不能嵌套定义</a:t>
            </a:r>
            <a:r>
              <a:rPr lang="en-US" altLang="zh-CN" sz="2200" dirty="0">
                <a:solidFill>
                  <a:srgbClr val="FF0000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7</a:t>
            </a:fld>
            <a:endParaRPr lang="en-US" altLang="zh-CN"/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825872" y="3200226"/>
            <a:ext cx="3530104" cy="2532104"/>
          </a:xfrm>
          <a:prstGeom prst="rect">
            <a:avLst/>
          </a:prstGeom>
          <a:noFill/>
          <a:ln w="12700" algn="ctr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1" hangingPunct="1">
              <a:lnSpc>
                <a:spcPct val="120000"/>
              </a:lnSpc>
            </a:pPr>
            <a:r>
              <a:rPr lang="en-US" altLang="zh-CN" sz="2200" dirty="0" err="1">
                <a:solidFill>
                  <a:schemeClr val="tx1"/>
                </a:solidFill>
              </a:rPr>
              <a:t>int</a:t>
            </a:r>
            <a:r>
              <a:rPr lang="en-US" altLang="zh-CN" sz="2200" dirty="0">
                <a:solidFill>
                  <a:schemeClr val="tx1"/>
                </a:solidFill>
              </a:rPr>
              <a:t> </a:t>
            </a:r>
            <a:r>
              <a:rPr lang="en-US" altLang="zh-CN" sz="2200" dirty="0"/>
              <a:t>max(</a:t>
            </a:r>
            <a:r>
              <a:rPr lang="en-US" altLang="zh-CN" sz="2200" dirty="0" err="1">
                <a:solidFill>
                  <a:schemeClr val="tx1"/>
                </a:solidFill>
              </a:rPr>
              <a:t>int</a:t>
            </a:r>
            <a:r>
              <a:rPr lang="en-US" altLang="zh-CN" sz="2200" dirty="0"/>
              <a:t> </a:t>
            </a:r>
            <a:r>
              <a:rPr lang="en-US" altLang="zh-CN" sz="2200" dirty="0" err="1"/>
              <a:t>x,</a:t>
            </a:r>
            <a:r>
              <a:rPr lang="en-US" altLang="zh-CN" sz="2200" dirty="0" err="1">
                <a:solidFill>
                  <a:schemeClr val="tx1"/>
                </a:solidFill>
              </a:rPr>
              <a:t>int</a:t>
            </a:r>
            <a:r>
              <a:rPr lang="en-US" altLang="zh-CN" sz="2200" dirty="0"/>
              <a:t> y)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{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	</a:t>
            </a:r>
            <a:r>
              <a:rPr lang="en-US" altLang="zh-CN" sz="2200" dirty="0" err="1">
                <a:solidFill>
                  <a:schemeClr val="tx1"/>
                </a:solidFill>
              </a:rPr>
              <a:t>int</a:t>
            </a:r>
            <a:r>
              <a:rPr lang="en-US" altLang="zh-CN" sz="2200" dirty="0"/>
              <a:t> z;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	z= x&gt;</a:t>
            </a:r>
            <a:r>
              <a:rPr lang="en-US" altLang="zh-CN" sz="2200" dirty="0" err="1"/>
              <a:t>y?x:y</a:t>
            </a:r>
            <a:r>
              <a:rPr lang="en-US" altLang="zh-CN" sz="2200" dirty="0"/>
              <a:t>;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	</a:t>
            </a:r>
            <a:r>
              <a:rPr lang="en-US" altLang="zh-CN" sz="2200" dirty="0">
                <a:solidFill>
                  <a:schemeClr val="tx1"/>
                </a:solidFill>
              </a:rPr>
              <a:t>return</a:t>
            </a:r>
            <a:r>
              <a:rPr lang="en-US" altLang="zh-CN" sz="2200" dirty="0"/>
              <a:t> z;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}</a:t>
            </a: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4786685" y="3200226"/>
            <a:ext cx="2952750" cy="2514600"/>
          </a:xfrm>
          <a:prstGeom prst="rect">
            <a:avLst/>
          </a:prstGeom>
          <a:noFill/>
          <a:ln w="12700" algn="ctr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 eaLnBrk="1" hangingPunct="1">
              <a:lnSpc>
                <a:spcPct val="120000"/>
              </a:lnSpc>
            </a:pPr>
            <a:r>
              <a:rPr lang="en-US" altLang="zh-CN" sz="2200" dirty="0" err="1">
                <a:solidFill>
                  <a:schemeClr val="tx1"/>
                </a:solidFill>
              </a:rPr>
              <a:t>int</a:t>
            </a:r>
            <a:r>
              <a:rPr lang="en-US" altLang="zh-CN" sz="2200" dirty="0">
                <a:solidFill>
                  <a:schemeClr val="tx1"/>
                </a:solidFill>
              </a:rPr>
              <a:t> </a:t>
            </a:r>
            <a:r>
              <a:rPr lang="en-US" altLang="zh-CN" sz="2200" dirty="0"/>
              <a:t>max(</a:t>
            </a:r>
            <a:r>
              <a:rPr lang="en-US" altLang="zh-CN" sz="2200" dirty="0" err="1">
                <a:solidFill>
                  <a:schemeClr val="tx1"/>
                </a:solidFill>
              </a:rPr>
              <a:t>int</a:t>
            </a:r>
            <a:r>
              <a:rPr lang="en-US" altLang="zh-CN" sz="2200" dirty="0"/>
              <a:t> x, y)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{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	</a:t>
            </a:r>
            <a:r>
              <a:rPr lang="en-US" altLang="zh-CN" sz="2200" dirty="0" err="1">
                <a:solidFill>
                  <a:schemeClr val="tx1"/>
                </a:solidFill>
              </a:rPr>
              <a:t>int</a:t>
            </a:r>
            <a:r>
              <a:rPr lang="en-US" altLang="zh-CN" sz="2200" dirty="0"/>
              <a:t> z;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	z= x&gt;</a:t>
            </a:r>
            <a:r>
              <a:rPr lang="en-US" altLang="zh-CN" sz="2200" dirty="0" err="1"/>
              <a:t>y?x:y</a:t>
            </a:r>
            <a:r>
              <a:rPr lang="en-US" altLang="zh-CN" sz="2200" dirty="0"/>
              <a:t>;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	</a:t>
            </a:r>
            <a:r>
              <a:rPr lang="en-US" altLang="zh-CN" sz="2200" dirty="0">
                <a:solidFill>
                  <a:schemeClr val="tx1"/>
                </a:solidFill>
              </a:rPr>
              <a:t>return</a:t>
            </a:r>
            <a:r>
              <a:rPr lang="en-US" altLang="zh-CN" sz="2200" dirty="0"/>
              <a:t> z;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}</a:t>
            </a:r>
          </a:p>
        </p:txBody>
      </p: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5939210" y="3705051"/>
            <a:ext cx="86518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zh-CN" altLang="en-US"/>
          </a:p>
        </p:txBody>
      </p:sp>
      <p:sp>
        <p:nvSpPr>
          <p:cNvPr id="8" name="Line 12"/>
          <p:cNvSpPr>
            <a:spLocks noChangeShapeType="1"/>
          </p:cNvSpPr>
          <p:nvPr/>
        </p:nvSpPr>
        <p:spPr bwMode="auto">
          <a:xfrm>
            <a:off x="1905372" y="3719338"/>
            <a:ext cx="129698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zh-CN" altLang="en-US"/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3130922" y="2984326"/>
            <a:ext cx="1008063" cy="9144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5400" b="1">
                <a:solidFill>
                  <a:srgbClr val="FF0000"/>
                </a:solidFill>
              </a:rPr>
              <a:t>√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6947272" y="2984326"/>
            <a:ext cx="936625" cy="9144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5400" b="1">
                <a:solidFill>
                  <a:srgbClr val="FF0000"/>
                </a:solidFill>
              </a:rPr>
              <a:t>×</a:t>
            </a: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827435" y="5714826"/>
            <a:ext cx="6192837" cy="103990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 eaLnBrk="1" hangingPunct="1">
              <a:lnSpc>
                <a:spcPct val="150000"/>
              </a:lnSpc>
            </a:pPr>
            <a:r>
              <a:rPr lang="zh-CN" altLang="en-US" sz="2200" dirty="0"/>
              <a:t>形参个数可以是</a:t>
            </a:r>
            <a:r>
              <a:rPr lang="en-US" altLang="zh-CN" sz="2200" dirty="0"/>
              <a:t>0</a:t>
            </a:r>
            <a:r>
              <a:rPr lang="zh-CN" altLang="en-US" sz="2200" dirty="0"/>
              <a:t>或多个</a:t>
            </a:r>
            <a:r>
              <a:rPr lang="en-US" altLang="zh-CN" sz="2200" dirty="0"/>
              <a:t>; </a:t>
            </a:r>
          </a:p>
          <a:p>
            <a:pPr algn="l" eaLnBrk="1" hangingPunct="1">
              <a:lnSpc>
                <a:spcPct val="150000"/>
              </a:lnSpc>
            </a:pPr>
            <a:r>
              <a:rPr lang="zh-CN" altLang="en-US" sz="2200" dirty="0"/>
              <a:t>多个时以</a:t>
            </a:r>
            <a:r>
              <a:rPr lang="zh-CN" altLang="en-US" sz="2200" dirty="0">
                <a:solidFill>
                  <a:srgbClr val="FF0000"/>
                </a:solidFill>
              </a:rPr>
              <a:t>逗号</a:t>
            </a:r>
            <a:r>
              <a:rPr lang="zh-CN" altLang="en-US" sz="2200" dirty="0"/>
              <a:t>分隔，且每个都要</a:t>
            </a:r>
            <a:r>
              <a:rPr lang="zh-CN" altLang="en-US" sz="2200" dirty="0">
                <a:solidFill>
                  <a:srgbClr val="FF0000"/>
                </a:solidFill>
              </a:rPr>
              <a:t>分别说明</a:t>
            </a:r>
            <a:r>
              <a:rPr lang="zh-CN" altLang="en-US" sz="2200" dirty="0"/>
              <a:t>类型</a:t>
            </a:r>
            <a:r>
              <a:rPr lang="en-US" altLang="zh-CN" sz="2200" dirty="0"/>
              <a:t>!</a:t>
            </a:r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827460" y="1246013"/>
            <a:ext cx="4032572" cy="1787285"/>
          </a:xfrm>
          <a:prstGeom prst="rect">
            <a:avLst/>
          </a:prstGeom>
          <a:noFill/>
          <a:ln w="12700" algn="ctr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1" hangingPunct="1"/>
            <a:r>
              <a:rPr lang="en-US" altLang="zh-CN" sz="2200" dirty="0">
                <a:solidFill>
                  <a:schemeClr val="tx1"/>
                </a:solidFill>
              </a:rPr>
              <a:t>void</a:t>
            </a:r>
            <a:r>
              <a:rPr lang="en-US" altLang="zh-CN" sz="2200" dirty="0"/>
              <a:t> </a:t>
            </a:r>
            <a:r>
              <a:rPr lang="en-US" altLang="zh-CN" sz="2200" dirty="0" err="1"/>
              <a:t>printstar</a:t>
            </a:r>
            <a:r>
              <a:rPr lang="en-US" altLang="zh-CN" sz="2200" dirty="0"/>
              <a:t>()</a:t>
            </a:r>
          </a:p>
          <a:p>
            <a:pPr algn="l" eaLnBrk="1" hangingPunct="1"/>
            <a:r>
              <a:rPr lang="en-US" altLang="zh-CN" sz="2200" dirty="0"/>
              <a:t>{</a:t>
            </a:r>
          </a:p>
          <a:p>
            <a:pPr algn="l" eaLnBrk="1" hangingPunct="1"/>
            <a:r>
              <a:rPr lang="en-US" altLang="zh-CN" sz="2200" dirty="0"/>
              <a:t>      </a:t>
            </a:r>
            <a:r>
              <a:rPr lang="en-US" altLang="zh-CN" sz="2200" dirty="0" err="1"/>
              <a:t>printf</a:t>
            </a:r>
            <a:r>
              <a:rPr lang="en-US" altLang="zh-CN" sz="2200" dirty="0"/>
              <a:t>("*********\n");</a:t>
            </a:r>
          </a:p>
          <a:p>
            <a:pPr algn="l" eaLnBrk="1" hangingPunct="1"/>
            <a:r>
              <a:rPr lang="en-US" altLang="zh-CN" sz="2200" dirty="0"/>
              <a:t>}</a:t>
            </a:r>
          </a:p>
        </p:txBody>
      </p:sp>
      <p:sp>
        <p:nvSpPr>
          <p:cNvPr id="13" name="Text Box 20"/>
          <p:cNvSpPr txBox="1">
            <a:spLocks noChangeArrowheads="1"/>
          </p:cNvSpPr>
          <p:nvPr/>
        </p:nvSpPr>
        <p:spPr bwMode="auto">
          <a:xfrm>
            <a:off x="3635747" y="958676"/>
            <a:ext cx="1008063" cy="9144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5400" b="1">
                <a:solidFill>
                  <a:srgbClr val="FF0000"/>
                </a:solidFill>
              </a:rPr>
              <a:t>√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8</a:t>
            </a:fld>
            <a:endParaRPr lang="en-US" altLang="zh-CN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71550" y="1419225"/>
            <a:ext cx="3096394" cy="2532104"/>
          </a:xfrm>
          <a:prstGeom prst="rect">
            <a:avLst/>
          </a:prstGeom>
          <a:noFill/>
          <a:ln w="12700" algn="ctr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1" hangingPunct="1">
              <a:lnSpc>
                <a:spcPct val="120000"/>
              </a:lnSpc>
            </a:pPr>
            <a:r>
              <a:rPr lang="en-US" altLang="zh-CN" sz="2200" dirty="0" err="1">
                <a:solidFill>
                  <a:schemeClr val="tx1"/>
                </a:solidFill>
              </a:rPr>
              <a:t>int</a:t>
            </a:r>
            <a:r>
              <a:rPr lang="en-US" altLang="zh-CN" sz="2200" dirty="0">
                <a:solidFill>
                  <a:schemeClr val="tx1"/>
                </a:solidFill>
              </a:rPr>
              <a:t> </a:t>
            </a:r>
            <a:r>
              <a:rPr lang="en-US" altLang="zh-CN" sz="2200" dirty="0"/>
              <a:t>max(</a:t>
            </a:r>
            <a:r>
              <a:rPr lang="en-US" altLang="zh-CN" sz="2200" dirty="0" err="1">
                <a:solidFill>
                  <a:schemeClr val="tx1"/>
                </a:solidFill>
              </a:rPr>
              <a:t>int</a:t>
            </a:r>
            <a:r>
              <a:rPr lang="en-US" altLang="zh-CN" sz="2200" dirty="0"/>
              <a:t> </a:t>
            </a:r>
            <a:r>
              <a:rPr lang="en-US" altLang="zh-CN" sz="2200" dirty="0" err="1"/>
              <a:t>x,</a:t>
            </a:r>
            <a:r>
              <a:rPr lang="en-US" altLang="zh-CN" sz="2200" dirty="0" err="1">
                <a:solidFill>
                  <a:schemeClr val="tx1"/>
                </a:solidFill>
              </a:rPr>
              <a:t>int</a:t>
            </a:r>
            <a:r>
              <a:rPr lang="en-US" altLang="zh-CN" sz="2200" dirty="0"/>
              <a:t> y)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{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	</a:t>
            </a:r>
            <a:r>
              <a:rPr lang="en-US" altLang="zh-CN" sz="2200" dirty="0" err="1">
                <a:solidFill>
                  <a:schemeClr val="tx1"/>
                </a:solidFill>
              </a:rPr>
              <a:t>int</a:t>
            </a:r>
            <a:r>
              <a:rPr lang="en-US" altLang="zh-CN" sz="2200" dirty="0"/>
              <a:t> z;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	z= x&gt;</a:t>
            </a:r>
            <a:r>
              <a:rPr lang="en-US" altLang="zh-CN" sz="2200" dirty="0" err="1"/>
              <a:t>y?x:y</a:t>
            </a:r>
            <a:r>
              <a:rPr lang="en-US" altLang="zh-CN" sz="2200" dirty="0"/>
              <a:t>;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	</a:t>
            </a:r>
            <a:r>
              <a:rPr lang="en-US" altLang="zh-CN" sz="2200" dirty="0">
                <a:solidFill>
                  <a:srgbClr val="FF0000"/>
                </a:solidFill>
              </a:rPr>
              <a:t>return z;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}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932363" y="1420813"/>
            <a:ext cx="3527425" cy="2916237"/>
          </a:xfrm>
          <a:prstGeom prst="rect">
            <a:avLst/>
          </a:prstGeom>
          <a:noFill/>
          <a:ln w="12700" algn="ctr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 eaLnBrk="1" hangingPunct="1">
              <a:lnSpc>
                <a:spcPct val="120000"/>
              </a:lnSpc>
            </a:pPr>
            <a:r>
              <a:rPr lang="en-US" altLang="zh-CN" sz="2200" dirty="0" err="1">
                <a:solidFill>
                  <a:schemeClr val="tx1"/>
                </a:solidFill>
              </a:rPr>
              <a:t>int</a:t>
            </a:r>
            <a:r>
              <a:rPr lang="en-US" altLang="zh-CN" sz="2200" dirty="0">
                <a:solidFill>
                  <a:schemeClr val="tx1"/>
                </a:solidFill>
              </a:rPr>
              <a:t> </a:t>
            </a:r>
            <a:r>
              <a:rPr lang="en-US" altLang="zh-CN" sz="2200" dirty="0"/>
              <a:t>max(</a:t>
            </a:r>
            <a:r>
              <a:rPr lang="en-US" altLang="zh-CN" sz="2200" dirty="0" err="1">
                <a:solidFill>
                  <a:schemeClr val="tx1"/>
                </a:solidFill>
              </a:rPr>
              <a:t>int</a:t>
            </a:r>
            <a:r>
              <a:rPr lang="en-US" altLang="zh-CN" sz="2200" dirty="0"/>
              <a:t> </a:t>
            </a:r>
            <a:r>
              <a:rPr lang="en-US" altLang="zh-CN" sz="2200" dirty="0" err="1"/>
              <a:t>a,</a:t>
            </a:r>
            <a:r>
              <a:rPr lang="en-US" altLang="zh-CN" sz="2200" dirty="0" err="1">
                <a:solidFill>
                  <a:schemeClr val="tx1"/>
                </a:solidFill>
              </a:rPr>
              <a:t>int</a:t>
            </a:r>
            <a:r>
              <a:rPr lang="en-US" altLang="zh-CN" sz="2200" dirty="0"/>
              <a:t> b)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{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	</a:t>
            </a:r>
            <a:r>
              <a:rPr lang="en-US" altLang="zh-CN" sz="2200" dirty="0">
                <a:solidFill>
                  <a:schemeClr val="tx1"/>
                </a:solidFill>
              </a:rPr>
              <a:t>if</a:t>
            </a:r>
            <a:r>
              <a:rPr lang="en-US" altLang="zh-CN" sz="2200" dirty="0"/>
              <a:t>(a&gt;b)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		</a:t>
            </a:r>
            <a:r>
              <a:rPr lang="en-US" altLang="zh-CN" sz="2200" dirty="0">
                <a:solidFill>
                  <a:srgbClr val="FF0000"/>
                </a:solidFill>
              </a:rPr>
              <a:t>return a;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	</a:t>
            </a:r>
            <a:r>
              <a:rPr lang="en-US" altLang="zh-CN" sz="2200" dirty="0">
                <a:solidFill>
                  <a:schemeClr val="tx1"/>
                </a:solidFill>
              </a:rPr>
              <a:t>else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		</a:t>
            </a:r>
            <a:r>
              <a:rPr lang="en-US" altLang="zh-CN" sz="2200" dirty="0">
                <a:solidFill>
                  <a:srgbClr val="FF0000"/>
                </a:solidFill>
              </a:rPr>
              <a:t>return b;</a:t>
            </a:r>
          </a:p>
          <a:p>
            <a:pPr algn="l" eaLnBrk="1" hangingPunct="1">
              <a:lnSpc>
                <a:spcPct val="120000"/>
              </a:lnSpc>
            </a:pPr>
            <a:r>
              <a:rPr lang="en-US" altLang="zh-CN" sz="2200" dirty="0"/>
              <a:t>}</a:t>
            </a: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4067175" y="2636838"/>
            <a:ext cx="649288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endParaRPr lang="zh-C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50825" y="4724400"/>
            <a:ext cx="8569325" cy="154952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200" dirty="0"/>
              <a:t>函数中允许有多个</a:t>
            </a:r>
            <a:r>
              <a:rPr lang="en-US" altLang="zh-CN" sz="2200" dirty="0"/>
              <a:t>return</a:t>
            </a:r>
            <a:r>
              <a:rPr lang="zh-CN" altLang="en-US" sz="2200" dirty="0"/>
              <a:t>语句，但每次只能有一个</a:t>
            </a:r>
            <a:r>
              <a:rPr lang="en-US" altLang="zh-CN" sz="2200" dirty="0"/>
              <a:t>return</a:t>
            </a:r>
            <a:r>
              <a:rPr lang="zh-CN" altLang="en-US" sz="2200" dirty="0"/>
              <a:t>语句被执</a:t>
            </a:r>
            <a:r>
              <a:rPr lang="zh-CN" altLang="en-US" sz="2200" dirty="0" smtClean="0"/>
              <a:t>行，即</a:t>
            </a:r>
            <a:r>
              <a:rPr lang="zh-CN" altLang="en-US" sz="2200" dirty="0" smtClean="0"/>
              <a:t>只能有一个返回值</a:t>
            </a:r>
            <a:r>
              <a:rPr lang="en-US" altLang="zh-CN" sz="2200" dirty="0" smtClean="0"/>
              <a:t>!</a:t>
            </a:r>
          </a:p>
          <a:p>
            <a:pPr algn="l" eaLnBrk="1" hangingPunct="1">
              <a:lnSpc>
                <a:spcPct val="150000"/>
              </a:lnSpc>
            </a:pPr>
            <a:endParaRPr lang="en-US" altLang="zh-CN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函数声明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9</a:t>
            </a:fld>
            <a:endParaRPr lang="en-US" altLang="zh-CN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1187450" y="2060575"/>
            <a:ext cx="5400675" cy="539750"/>
          </a:xfrm>
          <a:prstGeom prst="rect">
            <a:avLst/>
          </a:prstGeom>
          <a:noFill/>
          <a:ln w="12700" algn="ctr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函数返回值类型  函数名 </a:t>
            </a:r>
            <a:r>
              <a:rPr kumimoji="0" lang="en-US" altLang="zh-CN" sz="2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(</a:t>
            </a:r>
            <a:r>
              <a:rPr kumimoji="0" lang="zh-CN" altLang="en-US" sz="2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形式参数列表</a:t>
            </a:r>
            <a:r>
              <a:rPr kumimoji="0" lang="en-US" altLang="zh-CN" sz="2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)</a:t>
            </a:r>
            <a:r>
              <a:rPr kumimoji="0" lang="en-US" altLang="zh-CN" sz="22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;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395288" y="1316038"/>
            <a:ext cx="3095625" cy="3715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函数声明的语法格式</a:t>
            </a:r>
            <a:r>
              <a:rPr kumimoji="0" lang="en-US" altLang="zh-CN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: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395288" y="2900363"/>
            <a:ext cx="2520950" cy="3715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作用</a:t>
            </a:r>
            <a:r>
              <a:rPr kumimoji="0" lang="en-US" altLang="zh-CN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:</a:t>
            </a: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1008063" y="3357563"/>
            <a:ext cx="8101012" cy="5953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</a:rPr>
              <a:t>告诉编译系统</a:t>
            </a:r>
            <a:r>
              <a:rPr kumimoji="1" lang="zh-CN" alt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sym typeface="Symbol" pitchFamily="18" charset="2"/>
              </a:rPr>
              <a:t>函数类型、参数个数及类型，以便函数调用时检验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395288" y="4149725"/>
            <a:ext cx="2016125" cy="3715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实例</a:t>
            </a:r>
            <a:r>
              <a:rPr kumimoji="0" lang="en-US" altLang="zh-CN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:</a:t>
            </a:r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1258888" y="4437063"/>
            <a:ext cx="3600450" cy="2105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int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</a:rPr>
              <a:t> max(</a:t>
            </a: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int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</a:rPr>
              <a:t> x,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 </a:t>
            </a: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int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</a:rPr>
              <a:t> y);</a:t>
            </a:r>
          </a:p>
          <a:p>
            <a:pPr marL="0" marR="0" lvl="0" indent="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void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</a:rPr>
              <a:t> swap(</a:t>
            </a: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int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</a:rPr>
              <a:t> x, </a:t>
            </a: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int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</a:rPr>
              <a:t> y);</a:t>
            </a:r>
          </a:p>
          <a:p>
            <a:pPr marL="0" marR="0" lvl="0" indent="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int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</a:rPr>
              <a:t> 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abs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</a:rPr>
              <a:t>(</a:t>
            </a: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int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</a:rPr>
              <a:t>);</a:t>
            </a:r>
          </a:p>
          <a:p>
            <a:pPr marL="0" marR="0" lvl="0" indent="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int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</a:rPr>
              <a:t> </a:t>
            </a: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</a:rPr>
              <a:t>getchar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</a:rPr>
              <a:t>();</a:t>
            </a:r>
            <a:endParaRPr kumimoji="1" lang="en-US" altLang="zh-CN" sz="2200" b="0" i="0" u="none" strike="noStrike" kern="0" cap="none" spc="0" normalizeH="0" baseline="0" noProof="0" dirty="0" smtClean="0">
              <a:ln>
                <a:noFill/>
              </a:ln>
              <a:solidFill>
                <a:srgbClr val="111111"/>
              </a:solidFill>
              <a:effectLst/>
              <a:uLnTx/>
              <a:uFillTx/>
              <a:sym typeface="Symbol" pitchFamily="18" charset="2"/>
            </a:endParaRPr>
          </a:p>
        </p:txBody>
      </p:sp>
      <p:sp>
        <p:nvSpPr>
          <p:cNvPr id="20" name="AutoShape 17"/>
          <p:cNvSpPr>
            <a:spLocks/>
          </p:cNvSpPr>
          <p:nvPr/>
        </p:nvSpPr>
        <p:spPr bwMode="auto">
          <a:xfrm>
            <a:off x="1114425" y="4797425"/>
            <a:ext cx="163513" cy="1584325"/>
          </a:xfrm>
          <a:prstGeom prst="leftBrace">
            <a:avLst>
              <a:gd name="adj1" fmla="val 80744"/>
              <a:gd name="adj2" fmla="val 50000"/>
            </a:avLst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3441</TotalTime>
  <Words>1395</Words>
  <Application>Microsoft Office PowerPoint</Application>
  <PresentationFormat>全屏显示(4:3)</PresentationFormat>
  <Paragraphs>167</Paragraphs>
  <Slides>18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19" baseType="lpstr">
      <vt:lpstr>Office 主题</vt:lpstr>
      <vt:lpstr>幻灯片 1</vt:lpstr>
      <vt:lpstr>《函数的三种形态及运用》提纲</vt:lpstr>
      <vt:lpstr>一、教学目标</vt:lpstr>
      <vt:lpstr>二、函数的三种形态</vt:lpstr>
      <vt:lpstr>函数的定义</vt:lpstr>
      <vt:lpstr>幻灯片 6</vt:lpstr>
      <vt:lpstr>幻灯片 7</vt:lpstr>
      <vt:lpstr>幻灯片 8</vt:lpstr>
      <vt:lpstr>函数声明</vt:lpstr>
      <vt:lpstr>函数的调用</vt:lpstr>
      <vt:lpstr>函数的调用方式</vt:lpstr>
      <vt:lpstr>1.函数语句</vt:lpstr>
      <vt:lpstr>2.函数表达式</vt:lpstr>
      <vt:lpstr>3.函数参数</vt:lpstr>
      <vt:lpstr>函数调用的说明：</vt:lpstr>
      <vt:lpstr>例如   求n的n-1次方</vt:lpstr>
      <vt:lpstr>三、小结</vt:lpstr>
      <vt:lpstr>幻灯片 18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Administrator</cp:lastModifiedBy>
  <cp:revision>337</cp:revision>
  <dcterms:created xsi:type="dcterms:W3CDTF">2004-11-26T05:12:32Z</dcterms:created>
  <dcterms:modified xsi:type="dcterms:W3CDTF">2016-12-11T14:38:03Z</dcterms:modified>
</cp:coreProperties>
</file>