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81" r:id="rId2"/>
    <p:sldId id="658" r:id="rId3"/>
    <p:sldId id="672" r:id="rId4"/>
    <p:sldId id="671" r:id="rId5"/>
    <p:sldId id="667" r:id="rId6"/>
    <p:sldId id="673" r:id="rId7"/>
    <p:sldId id="674" r:id="rId8"/>
    <p:sldId id="675" r:id="rId9"/>
    <p:sldId id="676" r:id="rId10"/>
    <p:sldId id="677" r:id="rId11"/>
    <p:sldId id="678" r:id="rId12"/>
    <p:sldId id="679" r:id="rId13"/>
    <p:sldId id="681" r:id="rId14"/>
    <p:sldId id="664" r:id="rId15"/>
    <p:sldId id="682" r:id="rId16"/>
    <p:sldId id="683" r:id="rId17"/>
    <p:sldId id="684" r:id="rId18"/>
    <p:sldId id="685" r:id="rId19"/>
    <p:sldId id="686" r:id="rId20"/>
    <p:sldId id="687" r:id="rId21"/>
    <p:sldId id="688" r:id="rId22"/>
    <p:sldId id="689" r:id="rId23"/>
    <p:sldId id="690" r:id="rId24"/>
    <p:sldId id="507" r:id="rId25"/>
  </p:sldIdLst>
  <p:sldSz cx="9144000" cy="5143500" type="screen16x9"/>
  <p:notesSz cx="6858000" cy="9144000"/>
  <p:embeddedFontLst>
    <p:embeddedFont>
      <p:font typeface="Impact" panose="020B0806030902050204" pitchFamily="34" charset="0"/>
      <p:regular r:id="rId28"/>
    </p:embeddedFont>
    <p:embeddedFont>
      <p:font typeface="Arial Black" panose="020B0A04020102020204" pitchFamily="34" charset="0"/>
      <p:bold r:id="rId29"/>
    </p:embeddedFont>
    <p:embeddedFont>
      <p:font typeface="黑体" panose="02010609060101010101" pitchFamily="49" charset="-122"/>
      <p:regular r:id="rId30"/>
    </p:embeddedFont>
    <p:embeddedFont>
      <p:font typeface="Bodoni MT Condensed" panose="02070606080606020203" pitchFamily="18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微软雅黑" panose="020B0503020204020204" pitchFamily="34" charset="-122"/>
      <p:regular r:id="rId43"/>
      <p:bold r:id="rId44"/>
    </p:embeddedFont>
  </p:embeddedFontLst>
  <p:custDataLst>
    <p:tags r:id="rId45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6733"/>
    <a:srgbClr val="E6325C"/>
    <a:srgbClr val="686868"/>
    <a:srgbClr val="A3CD39"/>
    <a:srgbClr val="60BB46"/>
    <a:srgbClr val="E4BE33"/>
    <a:srgbClr val="727272"/>
    <a:srgbClr val="6153A4"/>
    <a:srgbClr val="4EC0A5"/>
    <a:srgbClr val="FEC0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7" autoAdjust="0"/>
    <p:restoredTop sz="95428" autoAdjust="0"/>
  </p:normalViewPr>
  <p:slideViewPr>
    <p:cSldViewPr>
      <p:cViewPr varScale="1">
        <p:scale>
          <a:sx n="187" d="100"/>
          <a:sy n="187" d="100"/>
        </p:scale>
        <p:origin x="66" y="693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124" d="100"/>
        <a:sy n="124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buFontTx/>
              <a:buNone/>
              <a:defRPr sz="1200" noProof="1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buFontTx/>
              <a:buNone/>
              <a:defRPr sz="1200" noProof="1"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buFontTx/>
              <a:buNone/>
              <a:defRPr sz="1200" noProof="1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buFontTx/>
              <a:buNone/>
              <a:defRPr sz="1200" noProof="1"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5E24C04C-773A-43B8-9AD9-A590B0C5704A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563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buFontTx/>
              <a:buNone/>
              <a:defRPr sz="1200" noProof="1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buFontTx/>
              <a:buNone/>
              <a:defRPr sz="1200" noProof="1"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316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备注占位符 4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buFontTx/>
              <a:buNone/>
              <a:defRPr sz="1200" noProof="1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buFontTx/>
              <a:buNone/>
              <a:defRPr sz="1200" noProof="1"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FEA3DCAC-53C1-4D87-8E77-F7EC0BC8F649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81901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253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2048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fld id="{98942C68-1A12-4C78-BD7F-D3EF77D491A3}" type="slidenum">
              <a:rPr lang="zh-CN" altLang="en-US">
                <a:solidFill>
                  <a:srgbClr val="000000"/>
                </a:solidFill>
                <a:sym typeface="+mn-ea"/>
              </a:rPr>
              <a:t>1</a:t>
            </a:fld>
            <a:endParaRPr lang="zh-CN" altLang="en-US">
              <a:solidFill>
                <a:srgbClr val="000000"/>
              </a:solidFill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50916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3DCAC-53C1-4D87-8E77-F7EC0BC8F64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342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3DCAC-53C1-4D87-8E77-F7EC0BC8F64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821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3DCAC-53C1-4D87-8E77-F7EC0BC8F64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822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3DCAC-53C1-4D87-8E77-F7EC0BC8F64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318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3DCAC-53C1-4D87-8E77-F7EC0BC8F64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869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3DCAC-53C1-4D87-8E77-F7EC0BC8F64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054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3DCAC-53C1-4D87-8E77-F7EC0BC8F64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253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3DCAC-53C1-4D87-8E77-F7EC0BC8F64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176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3DCAC-53C1-4D87-8E77-F7EC0BC8F64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2150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3DCAC-53C1-4D87-8E77-F7EC0BC8F64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32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24BD3D-6417-4288-B275-EC75EF31791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7943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3DCAC-53C1-4D87-8E77-F7EC0BC8F64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954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3DCAC-53C1-4D87-8E77-F7EC0BC8F64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1939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3DCAC-53C1-4D87-8E77-F7EC0BC8F64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831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3DCAC-53C1-4D87-8E77-F7EC0BC8F64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6011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2493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8806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fld id="{03F1007C-EF6E-42CE-BC24-A6C9ABF5EF08}" type="slidenum">
              <a:rPr lang="zh-CN" altLang="en-US">
                <a:solidFill>
                  <a:srgbClr val="000000"/>
                </a:solidFill>
                <a:sym typeface="+mn-ea"/>
              </a:rPr>
              <a:t>24</a:t>
            </a:fld>
            <a:endParaRPr lang="zh-CN" altLang="en-US">
              <a:solidFill>
                <a:srgbClr val="000000"/>
              </a:solidFill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01925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3DCAC-53C1-4D87-8E77-F7EC0BC8F64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106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3DCAC-53C1-4D87-8E77-F7EC0BC8F64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700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3DCAC-53C1-4D87-8E77-F7EC0BC8F64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455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3DCAC-53C1-4D87-8E77-F7EC0BC8F64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109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3DCAC-53C1-4D87-8E77-F7EC0BC8F64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149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3DCAC-53C1-4D87-8E77-F7EC0BC8F64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1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3DCAC-53C1-4D87-8E77-F7EC0BC8F64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104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6429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6544D-DAA8-44C5-80E9-8E5CA0391B8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74D8D-5088-433D-BFDC-2685B65B6E0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advTm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87057-569F-4E77-B57E-04BD95AA6A3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advTm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05355-53A0-49B7-8A87-A03A3B13552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advTm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9ACE5-A5D5-40FC-ABD8-DC15CAE139F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advTm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4301729" y="789385"/>
            <a:ext cx="540544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457200" y="141548"/>
            <a:ext cx="8229600" cy="598313"/>
          </a:xfrm>
          <a:prstGeom prst="rect">
            <a:avLst/>
          </a:prstGeom>
        </p:spPr>
        <p:txBody>
          <a:bodyPr anchor="b"/>
          <a:lstStyle>
            <a:lvl1pPr>
              <a:defRPr sz="27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4301729" y="789385"/>
            <a:ext cx="540544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457200" y="141548"/>
            <a:ext cx="8229600" cy="598313"/>
          </a:xfrm>
          <a:prstGeom prst="rect">
            <a:avLst/>
          </a:prstGeom>
        </p:spPr>
        <p:txBody>
          <a:bodyPr anchor="b"/>
          <a:lstStyle>
            <a:lvl1pPr>
              <a:defRPr sz="27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874835" y="800100"/>
            <a:ext cx="7394331" cy="3543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pic>
        <p:nvPicPr>
          <p:cNvPr id="5" name="Picture 2" descr="app, apple, hand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4" r="32616"/>
          <a:stretch>
            <a:fillRect/>
          </a:stretch>
        </p:blipFill>
        <p:spPr bwMode="auto">
          <a:xfrm>
            <a:off x="874835" y="798216"/>
            <a:ext cx="2409825" cy="354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4301729" y="789385"/>
            <a:ext cx="540544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457200" y="141548"/>
            <a:ext cx="8229600" cy="598313"/>
          </a:xfrm>
          <a:prstGeom prst="rect">
            <a:avLst/>
          </a:prstGeom>
        </p:spPr>
        <p:txBody>
          <a:bodyPr anchor="b"/>
          <a:lstStyle>
            <a:lvl1pPr>
              <a:defRPr sz="27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4301729" y="789385"/>
            <a:ext cx="540544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457200" y="141548"/>
            <a:ext cx="8229600" cy="598313"/>
          </a:xfrm>
          <a:prstGeom prst="rect">
            <a:avLst/>
          </a:prstGeom>
        </p:spPr>
        <p:txBody>
          <a:bodyPr anchor="b"/>
          <a:lstStyle>
            <a:lvl1pPr>
              <a:defRPr sz="27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5" y="-12545"/>
            <a:ext cx="9161084" cy="5156045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4301729" y="789385"/>
            <a:ext cx="540544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457200" y="141548"/>
            <a:ext cx="8229600" cy="598313"/>
          </a:xfrm>
          <a:prstGeom prst="rect">
            <a:avLst/>
          </a:prstGeom>
        </p:spPr>
        <p:txBody>
          <a:bodyPr anchor="b"/>
          <a:lstStyle>
            <a:lvl1pPr>
              <a:defRPr sz="27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4301729" y="789385"/>
            <a:ext cx="540544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457200" y="141548"/>
            <a:ext cx="8229600" cy="598313"/>
          </a:xfrm>
          <a:prstGeom prst="rect">
            <a:avLst/>
          </a:prstGeom>
        </p:spPr>
        <p:txBody>
          <a:bodyPr anchor="b"/>
          <a:lstStyle>
            <a:lvl1pPr>
              <a:defRPr sz="27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4301729" y="789385"/>
            <a:ext cx="540544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457200" y="141548"/>
            <a:ext cx="8229600" cy="598313"/>
          </a:xfrm>
          <a:prstGeom prst="rect">
            <a:avLst/>
          </a:prstGeom>
        </p:spPr>
        <p:txBody>
          <a:bodyPr anchor="b"/>
          <a:lstStyle>
            <a:lvl1pPr>
              <a:defRPr sz="27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4301729" y="789385"/>
            <a:ext cx="540544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457200" y="141548"/>
            <a:ext cx="8229600" cy="598313"/>
          </a:xfrm>
          <a:prstGeom prst="rect">
            <a:avLst/>
          </a:prstGeom>
        </p:spPr>
        <p:txBody>
          <a:bodyPr anchor="b"/>
          <a:lstStyle>
            <a:lvl1pPr>
              <a:defRPr sz="27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4301729" y="789385"/>
            <a:ext cx="540544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457200" y="141548"/>
            <a:ext cx="8229600" cy="598313"/>
          </a:xfrm>
          <a:prstGeom prst="rect">
            <a:avLst/>
          </a:prstGeom>
        </p:spPr>
        <p:txBody>
          <a:bodyPr anchor="b"/>
          <a:lstStyle>
            <a:lvl1pPr>
              <a:defRPr sz="27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4301729" y="789385"/>
            <a:ext cx="540544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457200" y="141548"/>
            <a:ext cx="8229600" cy="598313"/>
          </a:xfrm>
          <a:prstGeom prst="rect">
            <a:avLst/>
          </a:prstGeom>
        </p:spPr>
        <p:txBody>
          <a:bodyPr anchor="b"/>
          <a:lstStyle>
            <a:lvl1pPr>
              <a:defRPr sz="27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4301729" y="789385"/>
            <a:ext cx="540544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457200" y="141548"/>
            <a:ext cx="8229600" cy="598313"/>
          </a:xfrm>
          <a:prstGeom prst="rect">
            <a:avLst/>
          </a:prstGeom>
        </p:spPr>
        <p:txBody>
          <a:bodyPr anchor="b"/>
          <a:lstStyle>
            <a:lvl1pPr>
              <a:defRPr sz="27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4301729" y="789385"/>
            <a:ext cx="540544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457200" y="141548"/>
            <a:ext cx="8229600" cy="598313"/>
          </a:xfrm>
          <a:prstGeom prst="rect">
            <a:avLst/>
          </a:prstGeom>
        </p:spPr>
        <p:txBody>
          <a:bodyPr anchor="b"/>
          <a:lstStyle>
            <a:lvl1pPr>
              <a:defRPr sz="27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4301729" y="789385"/>
            <a:ext cx="540544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457200" y="141548"/>
            <a:ext cx="8229600" cy="598313"/>
          </a:xfrm>
          <a:prstGeom prst="rect">
            <a:avLst/>
          </a:prstGeom>
        </p:spPr>
        <p:txBody>
          <a:bodyPr anchor="b"/>
          <a:lstStyle>
            <a:lvl1pPr>
              <a:defRPr sz="27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8"/>
          <p:cNvGrpSpPr/>
          <p:nvPr userDrawn="1"/>
        </p:nvGrpSpPr>
        <p:grpSpPr bwMode="auto">
          <a:xfrm>
            <a:off x="0" y="301625"/>
            <a:ext cx="250825" cy="431800"/>
            <a:chOff x="0" y="305385"/>
            <a:chExt cx="251520" cy="432048"/>
          </a:xfrm>
        </p:grpSpPr>
        <p:sp>
          <p:nvSpPr>
            <p:cNvPr id="8" name="矩形 7"/>
            <p:cNvSpPr/>
            <p:nvPr/>
          </p:nvSpPr>
          <p:spPr>
            <a:xfrm>
              <a:off x="0" y="305385"/>
              <a:ext cx="251520" cy="216024"/>
            </a:xfrm>
            <a:prstGeom prst="rect">
              <a:avLst/>
            </a:prstGeom>
            <a:solidFill>
              <a:srgbClr val="60BB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521409"/>
              <a:ext cx="251520" cy="216024"/>
            </a:xfrm>
            <a:prstGeom prst="rect">
              <a:avLst/>
            </a:prstGeom>
            <a:solidFill>
              <a:srgbClr val="A3CD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67"/>
          <p:cNvGrpSpPr/>
          <p:nvPr userDrawn="1"/>
        </p:nvGrpSpPr>
        <p:grpSpPr bwMode="auto">
          <a:xfrm>
            <a:off x="9036050" y="301625"/>
            <a:ext cx="107950" cy="431800"/>
            <a:chOff x="9036496" y="305385"/>
            <a:chExt cx="107504" cy="432048"/>
          </a:xfrm>
        </p:grpSpPr>
        <p:sp>
          <p:nvSpPr>
            <p:cNvPr id="11" name="矩形 10"/>
            <p:cNvSpPr/>
            <p:nvPr/>
          </p:nvSpPr>
          <p:spPr>
            <a:xfrm>
              <a:off x="9036496" y="305385"/>
              <a:ext cx="107504" cy="216024"/>
            </a:xfrm>
            <a:prstGeom prst="rect">
              <a:avLst/>
            </a:prstGeom>
            <a:solidFill>
              <a:srgbClr val="60BB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9036496" y="521409"/>
              <a:ext cx="107504" cy="216024"/>
            </a:xfrm>
            <a:prstGeom prst="rect">
              <a:avLst/>
            </a:prstGeom>
            <a:solidFill>
              <a:srgbClr val="A3CD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34BAA-091A-43FF-AA56-19D1242D57A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23DB7-6952-466D-94CC-7FD8E840563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901B3-89AE-465A-8693-C3676A66DE9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190B2-0A82-41DA-B5E4-4684C03DB01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6F8B6-5DDB-458B-B691-AD5CF5F360A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buFontTx/>
              <a:buNone/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buFontTx/>
              <a:buNone/>
              <a:defRPr sz="1200" noProof="1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buFontTx/>
              <a:buNone/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A7A89625-6A02-4BA6-9740-3E032DC4DD0E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</p:sldLayoutIdLst>
  <p:transition advTm="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4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3" descr="scnulogo_nobg.f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95263"/>
            <a:ext cx="18669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文本框 1"/>
          <p:cNvSpPr txBox="1">
            <a:spLocks noChangeArrowheads="1"/>
          </p:cNvSpPr>
          <p:nvPr/>
        </p:nvSpPr>
        <p:spPr bwMode="auto">
          <a:xfrm>
            <a:off x="4211975" y="2355735"/>
            <a:ext cx="43922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en-US" altLang="zh-CN" b="1" dirty="0" err="1" smtClean="0">
                <a:solidFill>
                  <a:srgbClr val="595959"/>
                </a:solidFill>
                <a:latin typeface="微软雅黑" panose="020B0503020204020204" pitchFamily="34" charset="-122"/>
              </a:rPr>
              <a:t>Webex</a:t>
            </a:r>
            <a:r>
              <a:rPr lang="zh-CN" altLang="en-US" b="1" dirty="0" smtClean="0">
                <a:solidFill>
                  <a:srgbClr val="595959"/>
                </a:solidFill>
                <a:latin typeface="微软雅黑" panose="020B0503020204020204" pitchFamily="34" charset="-122"/>
              </a:rPr>
              <a:t>视频会议使用</a:t>
            </a:r>
            <a:endParaRPr lang="zh-CN" altLang="en-US" b="1" dirty="0">
              <a:solidFill>
                <a:srgbClr val="595959"/>
              </a:solidFill>
              <a:latin typeface="微软雅黑" panose="020B0503020204020204" pitchFamily="34" charset="-122"/>
            </a:endParaRPr>
          </a:p>
        </p:txBody>
      </p:sp>
      <p:sp>
        <p:nvSpPr>
          <p:cNvPr id="21508" name="文本框 1"/>
          <p:cNvSpPr txBox="1">
            <a:spLocks noChangeArrowheads="1"/>
          </p:cNvSpPr>
          <p:nvPr/>
        </p:nvSpPr>
        <p:spPr bwMode="auto">
          <a:xfrm>
            <a:off x="5649617" y="1616476"/>
            <a:ext cx="29546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595959"/>
                </a:solidFill>
                <a:latin typeface="微软雅黑" panose="020B0503020204020204" pitchFamily="34" charset="-122"/>
              </a:rPr>
              <a:t>砺儒云</a:t>
            </a:r>
            <a:r>
              <a:rPr lang="zh-CN" altLang="en-US" sz="2400" dirty="0" smtClean="0">
                <a:solidFill>
                  <a:srgbClr val="595959"/>
                </a:solidFill>
                <a:latin typeface="微软雅黑" panose="020B0503020204020204" pitchFamily="34" charset="-122"/>
              </a:rPr>
              <a:t>课堂系列培训</a:t>
            </a:r>
            <a:endParaRPr lang="en-US" altLang="zh-CN" sz="2400" dirty="0">
              <a:solidFill>
                <a:srgbClr val="595959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5" name="Picture 1" descr="D:\用户目录\我的文档\Tencent Files\1148575089\Image\C2C\73D92C0A256AE2C273F8CFB7DCDB7FD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20" y="3291800"/>
            <a:ext cx="1152525" cy="157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3"/>
          <p:cNvSpPr txBox="1">
            <a:spLocks noChangeArrowheads="1"/>
          </p:cNvSpPr>
          <p:nvPr/>
        </p:nvSpPr>
        <p:spPr bwMode="auto">
          <a:xfrm>
            <a:off x="6273185" y="3033438"/>
            <a:ext cx="23310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 dirty="0" smtClean="0">
                <a:solidFill>
                  <a:srgbClr val="686868"/>
                </a:solidFill>
                <a:latin typeface="微软雅黑" panose="020B0503020204020204" pitchFamily="34" charset="-122"/>
              </a:rPr>
              <a:t>砺儒服务团队 林南晖</a:t>
            </a:r>
            <a:endParaRPr lang="zh-CN" altLang="en-US" sz="1800" b="1" dirty="0">
              <a:solidFill>
                <a:srgbClr val="686868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987890" y="1995710"/>
            <a:ext cx="30242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b="1" dirty="0" smtClean="0">
                <a:solidFill>
                  <a:srgbClr val="595959"/>
                </a:solidFill>
                <a:latin typeface="微软雅黑" panose="020B0503020204020204" pitchFamily="34" charset="-122"/>
              </a:rPr>
              <a:t>支持的终端</a:t>
            </a:r>
            <a:endParaRPr lang="zh-CN" altLang="en-US" b="1" dirty="0">
              <a:solidFill>
                <a:srgbClr val="595959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1114844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e pro with your video conference meeting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696">
            <a:off x="4303165" y="2541686"/>
            <a:ext cx="1619233" cy="205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mart room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3457">
            <a:off x="4063738" y="941688"/>
            <a:ext cx="1812678" cy="120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isco Webex Room 55 Sing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194" y="555267"/>
            <a:ext cx="1352144" cy="76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isco Webex Room 55 Du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002" y="3179593"/>
            <a:ext cx="2074601" cy="116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 flipH="1">
            <a:off x="8783976" y="0"/>
            <a:ext cx="3600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2" name="Picture 4" descr="Cisco Webex Room Seri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075" y="1923705"/>
            <a:ext cx="1692600" cy="112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内容占位符 2"/>
          <p:cNvSpPr txBox="1">
            <a:spLocks/>
          </p:cNvSpPr>
          <p:nvPr/>
        </p:nvSpPr>
        <p:spPr>
          <a:xfrm>
            <a:off x="443322" y="1851701"/>
            <a:ext cx="3488974" cy="187213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 smtClean="0"/>
              <a:t>电脑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手机与移动终端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专用设备（使会议效果更好）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但并不要求参会方设备对等</a:t>
            </a:r>
            <a:endParaRPr lang="zh-CN" altLang="en-US" sz="1600" dirty="0"/>
          </a:p>
        </p:txBody>
      </p:sp>
      <p:sp>
        <p:nvSpPr>
          <p:cNvPr id="4" name="AutoShape 14" descr="Cisco IP Ph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8163" y="2209574"/>
            <a:ext cx="949530" cy="866211"/>
          </a:xfrm>
          <a:prstGeom prst="rect">
            <a:avLst/>
          </a:prstGeom>
        </p:spPr>
      </p:pic>
      <p:pic>
        <p:nvPicPr>
          <p:cNvPr id="7172" name="Picture 4" descr="Cisco Webex Meetings with screen sharing featur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2305" flipH="1">
            <a:off x="6815807" y="424877"/>
            <a:ext cx="1421916" cy="197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DA99AD1-319E-43AA-9E98-438D0E120F23}"/>
              </a:ext>
            </a:extLst>
          </p:cNvPr>
          <p:cNvSpPr/>
          <p:nvPr/>
        </p:nvSpPr>
        <p:spPr>
          <a:xfrm>
            <a:off x="3059895" y="4257337"/>
            <a:ext cx="3384235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b="1" dirty="0" smtClean="0">
                <a:solidFill>
                  <a:srgbClr val="4BACC6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手机最好带耳机</a:t>
            </a:r>
            <a:endParaRPr lang="en-US" altLang="zh-CN" b="1" dirty="0">
              <a:solidFill>
                <a:srgbClr val="4BACC6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0430354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771875" y="2139720"/>
            <a:ext cx="34562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b="1" dirty="0" smtClean="0">
                <a:solidFill>
                  <a:srgbClr val="595959"/>
                </a:solidFill>
                <a:latin typeface="微软雅黑" panose="020B0503020204020204" pitchFamily="34" charset="-122"/>
              </a:rPr>
              <a:t>申请与加入会议</a:t>
            </a:r>
            <a:endParaRPr lang="zh-CN" altLang="en-US" b="1" dirty="0">
              <a:solidFill>
                <a:srgbClr val="595959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1446375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flipH="1">
            <a:off x="8783976" y="0"/>
            <a:ext cx="3600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utoShape 14" descr="Cisco IP Ph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TextBox 107"/>
          <p:cNvSpPr txBox="1"/>
          <p:nvPr/>
        </p:nvSpPr>
        <p:spPr>
          <a:xfrm>
            <a:off x="395710" y="295473"/>
            <a:ext cx="49683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会议申请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395710" y="771625"/>
            <a:ext cx="7272506" cy="446431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 smtClean="0"/>
              <a:t>突发性会议</a:t>
            </a:r>
            <a:endParaRPr lang="en-US" altLang="zh-CN" sz="1600" dirty="0" smtClean="0"/>
          </a:p>
          <a:p>
            <a:pPr lvl="1">
              <a:lnSpc>
                <a:spcPct val="150000"/>
              </a:lnSpc>
            </a:pPr>
            <a:r>
              <a:rPr lang="zh-CN" altLang="en-US" sz="1200" dirty="0" smtClean="0"/>
              <a:t>临时需要马上开会</a:t>
            </a:r>
            <a:endParaRPr lang="en-US" altLang="zh-CN" sz="1200" dirty="0" smtClean="0"/>
          </a:p>
          <a:p>
            <a:pPr lvl="1">
              <a:lnSpc>
                <a:spcPct val="150000"/>
              </a:lnSpc>
            </a:pPr>
            <a:r>
              <a:rPr lang="zh-CN" altLang="en-US" sz="1200" dirty="0" smtClean="0"/>
              <a:t>报告会议管理员</a:t>
            </a:r>
            <a:endParaRPr lang="en-US" altLang="zh-CN" sz="1200" dirty="0" smtClean="0"/>
          </a:p>
          <a:p>
            <a:pPr lvl="1">
              <a:lnSpc>
                <a:spcPct val="150000"/>
              </a:lnSpc>
            </a:pPr>
            <a:r>
              <a:rPr lang="zh-CN" altLang="en-US" sz="1200" dirty="0" smtClean="0"/>
              <a:t>管理员即时打开会议室</a:t>
            </a:r>
            <a:endParaRPr lang="en-US" altLang="zh-CN" sz="1200" dirty="0" smtClean="0"/>
          </a:p>
          <a:p>
            <a:pPr lvl="1">
              <a:lnSpc>
                <a:spcPct val="150000"/>
              </a:lnSpc>
            </a:pPr>
            <a:r>
              <a:rPr lang="zh-CN" altLang="en-US" sz="1200" dirty="0" smtClean="0"/>
              <a:t>将加入会议的相关信息告知联系人</a:t>
            </a:r>
            <a:r>
              <a:rPr lang="zh-CN" altLang="en-US" sz="1200" dirty="0"/>
              <a:t>（网址、会议号、主持人密码、参会密码</a:t>
            </a:r>
            <a:r>
              <a:rPr lang="zh-CN" altLang="en-US" sz="1200" dirty="0" smtClean="0"/>
              <a:t>）</a:t>
            </a:r>
            <a:endParaRPr lang="en-US" altLang="zh-CN" sz="1200" dirty="0" smtClean="0"/>
          </a:p>
          <a:p>
            <a:pPr lvl="1">
              <a:lnSpc>
                <a:spcPct val="150000"/>
              </a:lnSpc>
            </a:pPr>
            <a:r>
              <a:rPr lang="zh-CN" altLang="en-US" sz="1200" dirty="0" smtClean="0"/>
              <a:t>所有参会人员通过会议信息加入会议</a:t>
            </a:r>
            <a:endParaRPr lang="en-US" altLang="zh-CN" sz="12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计划会议</a:t>
            </a:r>
            <a:endParaRPr lang="en-US" altLang="zh-CN" sz="1600" dirty="0" smtClean="0"/>
          </a:p>
          <a:p>
            <a:pPr lvl="1">
              <a:lnSpc>
                <a:spcPct val="150000"/>
              </a:lnSpc>
            </a:pPr>
            <a:r>
              <a:rPr lang="zh-CN" altLang="en-US" sz="1200" dirty="0" smtClean="0"/>
              <a:t>预先计划明确的开会时段</a:t>
            </a:r>
            <a:endParaRPr lang="en-US" altLang="zh-CN" sz="1200" dirty="0" smtClean="0"/>
          </a:p>
          <a:p>
            <a:pPr lvl="1">
              <a:lnSpc>
                <a:spcPct val="150000"/>
              </a:lnSpc>
            </a:pPr>
            <a:r>
              <a:rPr lang="zh-CN" altLang="en-US" sz="1200" dirty="0" smtClean="0"/>
              <a:t>管理员根据计划设定会议开启时间</a:t>
            </a:r>
            <a:endParaRPr lang="en-US" altLang="zh-CN" sz="1200" dirty="0" smtClean="0"/>
          </a:p>
          <a:p>
            <a:pPr lvl="1">
              <a:lnSpc>
                <a:spcPct val="150000"/>
              </a:lnSpc>
            </a:pPr>
            <a:r>
              <a:rPr lang="zh-CN" altLang="en-US" sz="1200" dirty="0" smtClean="0"/>
              <a:t>提供所有参会人的电子邮件</a:t>
            </a:r>
            <a:endParaRPr lang="en-US" altLang="zh-CN" sz="1200" dirty="0" smtClean="0"/>
          </a:p>
          <a:p>
            <a:pPr lvl="1">
              <a:lnSpc>
                <a:spcPct val="150000"/>
              </a:lnSpc>
            </a:pPr>
            <a:r>
              <a:rPr lang="zh-CN" altLang="en-US" sz="1200" dirty="0" smtClean="0"/>
              <a:t>提供一位主持人的邮件</a:t>
            </a:r>
            <a:endParaRPr lang="en-US" altLang="zh-CN" sz="1200" dirty="0" smtClean="0"/>
          </a:p>
          <a:p>
            <a:pPr lvl="1">
              <a:lnSpc>
                <a:spcPct val="150000"/>
              </a:lnSpc>
            </a:pPr>
            <a:r>
              <a:rPr lang="zh-CN" altLang="en-US" sz="1200" dirty="0" smtClean="0"/>
              <a:t>系统自动通过邮件通知参会人会议信息（网址、会议号、主持人密码、参会密码）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106106864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4515885"/>
            <a:ext cx="9144000" cy="627615"/>
          </a:xfrm>
          <a:prstGeom prst="rect">
            <a:avLst/>
          </a:prstGeom>
          <a:solidFill>
            <a:srgbClr val="E66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3" name="文本框 7"/>
          <p:cNvSpPr txBox="1">
            <a:spLocks noChangeArrowheads="1"/>
          </p:cNvSpPr>
          <p:nvPr/>
        </p:nvSpPr>
        <p:spPr bwMode="auto">
          <a:xfrm>
            <a:off x="395288" y="263525"/>
            <a:ext cx="34163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dirty="0" smtClean="0">
                <a:latin typeface="微软雅黑" panose="020B0503020204020204" pitchFamily="34" charset="-122"/>
              </a:rPr>
              <a:t>即时会议的加入流程</a:t>
            </a:r>
            <a:endParaRPr lang="zh-CN" altLang="en-US" sz="2800" dirty="0">
              <a:latin typeface="微软雅黑" panose="020B0503020204020204" pitchFamily="34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475785" y="1059645"/>
            <a:ext cx="1404098" cy="576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/>
              <a:t>管理员开启会议</a:t>
            </a:r>
            <a:endParaRPr lang="zh-CN" altLang="en-US" sz="1600" dirty="0"/>
          </a:p>
        </p:txBody>
      </p:sp>
      <p:sp>
        <p:nvSpPr>
          <p:cNvPr id="14" name="圆角矩形 13"/>
          <p:cNvSpPr/>
          <p:nvPr/>
        </p:nvSpPr>
        <p:spPr>
          <a:xfrm>
            <a:off x="3563930" y="1059645"/>
            <a:ext cx="1404098" cy="576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/>
              <a:t>向参会人提供会议信息</a:t>
            </a:r>
            <a:endParaRPr lang="zh-CN" altLang="en-US" sz="1600" dirty="0"/>
          </a:p>
        </p:txBody>
      </p:sp>
      <p:cxnSp>
        <p:nvCxnSpPr>
          <p:cNvPr id="16" name="直接箭头连接符 15"/>
          <p:cNvCxnSpPr>
            <a:stCxn id="3" idx="3"/>
            <a:endCxn id="14" idx="1"/>
          </p:cNvCxnSpPr>
          <p:nvPr/>
        </p:nvCxnSpPr>
        <p:spPr>
          <a:xfrm>
            <a:off x="2879883" y="1347665"/>
            <a:ext cx="6840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圆角矩形 16"/>
          <p:cNvSpPr/>
          <p:nvPr/>
        </p:nvSpPr>
        <p:spPr>
          <a:xfrm>
            <a:off x="5796085" y="1059645"/>
            <a:ext cx="1404098" cy="576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/>
              <a:t>参会人加入</a:t>
            </a:r>
            <a:endParaRPr lang="zh-CN" altLang="en-US" sz="1600" dirty="0"/>
          </a:p>
        </p:txBody>
      </p:sp>
      <p:cxnSp>
        <p:nvCxnSpPr>
          <p:cNvPr id="19" name="直接箭头连接符 18"/>
          <p:cNvCxnSpPr>
            <a:stCxn id="14" idx="3"/>
            <a:endCxn id="17" idx="1"/>
          </p:cNvCxnSpPr>
          <p:nvPr/>
        </p:nvCxnSpPr>
        <p:spPr>
          <a:xfrm>
            <a:off x="4968028" y="1347665"/>
            <a:ext cx="8280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1691800" y="2463742"/>
            <a:ext cx="2520175" cy="1512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手机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通过</a:t>
            </a:r>
            <a:r>
              <a:rPr lang="en-US" altLang="zh-CN" dirty="0" smtClean="0"/>
              <a:t>APP</a:t>
            </a:r>
            <a:r>
              <a:rPr lang="zh-CN" altLang="en-US" dirty="0" smtClean="0"/>
              <a:t>加入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输入会议号</a:t>
            </a:r>
            <a:endParaRPr lang="en-US" altLang="zh-CN" dirty="0" smtClean="0"/>
          </a:p>
          <a:p>
            <a:pPr algn="ctr"/>
            <a:r>
              <a:rPr lang="en-US" altLang="zh-CN" dirty="0" smtClean="0"/>
              <a:t>189 095 196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4572000" y="2463741"/>
            <a:ext cx="2520175" cy="1512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电脑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通过浏览器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输入网址</a:t>
            </a:r>
            <a:endParaRPr lang="en-US" altLang="zh-CN" dirty="0" smtClean="0"/>
          </a:p>
          <a:p>
            <a:pPr algn="ctr"/>
            <a:r>
              <a:rPr lang="en-US" altLang="zh-CN" sz="1400" dirty="0" smtClean="0"/>
              <a:t>https://scnu.webex.com.cn/meet/room1</a:t>
            </a:r>
            <a:endParaRPr lang="zh-CN" alt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flipH="1">
            <a:off x="8783976" y="0"/>
            <a:ext cx="3600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utoShape 14" descr="Cisco IP Ph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TextBox 107"/>
          <p:cNvSpPr txBox="1"/>
          <p:nvPr/>
        </p:nvSpPr>
        <p:spPr>
          <a:xfrm>
            <a:off x="395710" y="295473"/>
            <a:ext cx="49683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手机加入会议的方法</a:t>
            </a:r>
            <a:endParaRPr lang="en-US" altLang="zh-CN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395710" y="771625"/>
            <a:ext cx="7272506" cy="446431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 altLang="en-US" sz="1200" dirty="0"/>
          </a:p>
        </p:txBody>
      </p:sp>
      <p:pic>
        <p:nvPicPr>
          <p:cNvPr id="3" name="SVID_20181129_151049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3905" y="987640"/>
            <a:ext cx="1872130" cy="389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13044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flipH="1">
            <a:off x="8783976" y="0"/>
            <a:ext cx="3600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utoShape 14" descr="Cisco IP Ph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TextBox 107"/>
          <p:cNvSpPr txBox="1"/>
          <p:nvPr/>
        </p:nvSpPr>
        <p:spPr>
          <a:xfrm>
            <a:off x="395710" y="295473"/>
            <a:ext cx="49683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电脑</a:t>
            </a: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加入会议的方法</a:t>
            </a:r>
            <a:endParaRPr lang="en-US" altLang="zh-CN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395710" y="771625"/>
            <a:ext cx="7272506" cy="446431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 altLang="en-US" sz="1200" dirty="0"/>
          </a:p>
        </p:txBody>
      </p:sp>
      <p:pic>
        <p:nvPicPr>
          <p:cNvPr id="3" name="浏览器加入Webex视频会议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3506" y="113165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47847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flipH="1">
            <a:off x="8783976" y="0"/>
            <a:ext cx="3600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utoShape 14" descr="Cisco IP Ph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TextBox 107"/>
          <p:cNvSpPr txBox="1"/>
          <p:nvPr/>
        </p:nvSpPr>
        <p:spPr>
          <a:xfrm>
            <a:off x="395710" y="295473"/>
            <a:ext cx="49683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建立计划会议</a:t>
            </a:r>
            <a:endParaRPr lang="en-US" altLang="zh-CN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395710" y="771625"/>
            <a:ext cx="7272506" cy="446431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 altLang="en-US" sz="1200" dirty="0"/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395710" y="1155184"/>
            <a:ext cx="3384235" cy="228062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 smtClean="0"/>
              <a:t>提供计划会议的会议名称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提供会议的具体日期与时间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提供会议参会人的电子邮件文本</a:t>
            </a:r>
            <a:endParaRPr lang="en-US" altLang="zh-CN" sz="1600" dirty="0" smtClean="0"/>
          </a:p>
          <a:p>
            <a:pPr lvl="1">
              <a:lnSpc>
                <a:spcPct val="150000"/>
              </a:lnSpc>
            </a:pPr>
            <a:r>
              <a:rPr lang="zh-CN" altLang="en-US" sz="1200" dirty="0" smtClean="0"/>
              <a:t>（电子邮件地址间用逗号分隔）</a:t>
            </a:r>
            <a:endParaRPr lang="en-US" altLang="zh-CN" sz="12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rgbClr val="FF0000"/>
                </a:solidFill>
              </a:rPr>
              <a:t>记得索要主持人密码</a:t>
            </a:r>
            <a:endParaRPr lang="en-US" altLang="zh-CN" sz="1600" dirty="0" smtClean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zh-CN" altLang="en-US" sz="1200" dirty="0" smtClean="0"/>
              <a:t>（不会自动发送）</a:t>
            </a:r>
            <a:endParaRPr lang="zh-CN" altLang="en-US" sz="12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50" y="980795"/>
            <a:ext cx="4840549" cy="378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36505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flipH="1">
            <a:off x="8783976" y="0"/>
            <a:ext cx="3600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utoShape 14" descr="Cisco IP Ph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TextBox 107"/>
          <p:cNvSpPr txBox="1"/>
          <p:nvPr/>
        </p:nvSpPr>
        <p:spPr>
          <a:xfrm>
            <a:off x="395710" y="295473"/>
            <a:ext cx="49683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会议主持人的作用与操作</a:t>
            </a:r>
            <a:endParaRPr lang="en-US" altLang="zh-CN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395710" y="771625"/>
            <a:ext cx="7272506" cy="446431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 altLang="en-US" sz="1200" dirty="0"/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395710" y="1155183"/>
            <a:ext cx="6336440" cy="364872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 smtClean="0"/>
              <a:t>每个会议都需要主持人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控制会议有秩序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分发与收回讲演权限</a:t>
            </a:r>
            <a:endParaRPr lang="en-US" altLang="zh-CN" sz="1600" dirty="0" smtClean="0"/>
          </a:p>
          <a:p>
            <a:pPr lvl="1">
              <a:lnSpc>
                <a:spcPct val="150000"/>
              </a:lnSpc>
            </a:pPr>
            <a:r>
              <a:rPr lang="zh-CN" altLang="en-US" sz="1200" dirty="0" smtClean="0"/>
              <a:t>屏幕分享权</a:t>
            </a:r>
            <a:endParaRPr lang="en-US" altLang="zh-CN" sz="1200" dirty="0" smtClean="0"/>
          </a:p>
          <a:p>
            <a:pPr lvl="1">
              <a:lnSpc>
                <a:spcPct val="150000"/>
              </a:lnSpc>
            </a:pPr>
            <a:r>
              <a:rPr lang="zh-CN" altLang="en-US" sz="1200" dirty="0" smtClean="0"/>
              <a:t>锁定会议室</a:t>
            </a:r>
            <a:endParaRPr lang="en-US" altLang="zh-CN" sz="1200" dirty="0" smtClean="0"/>
          </a:p>
          <a:p>
            <a:pPr lvl="1">
              <a:lnSpc>
                <a:spcPct val="150000"/>
              </a:lnSpc>
            </a:pPr>
            <a:r>
              <a:rPr lang="zh-CN" altLang="en-US" sz="1200" dirty="0" smtClean="0"/>
              <a:t>将参会人</a:t>
            </a:r>
            <a:r>
              <a:rPr lang="en-US" altLang="zh-CN" sz="1200" dirty="0" smtClean="0"/>
              <a:t>MIC</a:t>
            </a:r>
            <a:r>
              <a:rPr lang="zh-CN" altLang="en-US" sz="1200" dirty="0" smtClean="0"/>
              <a:t>静音</a:t>
            </a:r>
            <a:endParaRPr lang="en-US" altLang="zh-CN" sz="1200" dirty="0" smtClean="0"/>
          </a:p>
          <a:p>
            <a:pPr lvl="1">
              <a:lnSpc>
                <a:spcPct val="150000"/>
              </a:lnSpc>
            </a:pPr>
            <a:r>
              <a:rPr lang="zh-CN" altLang="en-US" sz="1200" dirty="0" smtClean="0"/>
              <a:t>录制会议过程</a:t>
            </a:r>
            <a:endParaRPr lang="en-US" altLang="zh-CN" sz="1200" dirty="0" smtClean="0"/>
          </a:p>
          <a:p>
            <a:pPr lvl="1">
              <a:lnSpc>
                <a:spcPct val="150000"/>
              </a:lnSpc>
            </a:pPr>
            <a:r>
              <a:rPr lang="en-US" altLang="zh-CN" sz="1200" dirty="0" smtClean="0"/>
              <a:t>……</a:t>
            </a:r>
          </a:p>
          <a:p>
            <a:pPr lvl="1">
              <a:lnSpc>
                <a:spcPct val="150000"/>
              </a:lnSpc>
            </a:pPr>
            <a:r>
              <a:rPr lang="zh-CN" altLang="en-US" sz="1200" dirty="0" smtClean="0"/>
              <a:t>主持人权限转移</a:t>
            </a:r>
            <a:endParaRPr lang="en-US" altLang="zh-CN" sz="12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主持人密码：</a:t>
            </a:r>
            <a:r>
              <a:rPr lang="zh-CN" altLang="en-US" sz="1600" dirty="0" smtClean="0">
                <a:solidFill>
                  <a:srgbClr val="FF0000"/>
                </a:solidFill>
              </a:rPr>
              <a:t>权限转移后，</a:t>
            </a:r>
            <a:r>
              <a:rPr lang="zh-CN" altLang="en-US" sz="1600" dirty="0" smtClean="0"/>
              <a:t>通过密码可通过密码取回主持人权限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041506109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flipH="1">
            <a:off x="8783976" y="0"/>
            <a:ext cx="3600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utoShape 14" descr="Cisco IP Ph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TextBox 107"/>
          <p:cNvSpPr txBox="1"/>
          <p:nvPr/>
        </p:nvSpPr>
        <p:spPr>
          <a:xfrm>
            <a:off x="395710" y="295473"/>
            <a:ext cx="49683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演讲者</a:t>
            </a:r>
            <a:endParaRPr lang="en-US" altLang="zh-CN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395710" y="771625"/>
            <a:ext cx="7272506" cy="446431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 altLang="en-US" sz="1200" dirty="0"/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395710" y="1155183"/>
            <a:ext cx="6408445" cy="364872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 smtClean="0"/>
              <a:t>演讲者（报告人）是具有屏幕分享权限的参会人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会议开始阶段，默认主持人是演讲者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也可通过主持人授权成为演讲者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没有演讲者权限，能发言，但不能分享屏幕</a:t>
            </a:r>
            <a:endParaRPr lang="en-US" altLang="zh-CN" sz="1600" dirty="0" smtClean="0"/>
          </a:p>
        </p:txBody>
      </p:sp>
    </p:spTree>
    <p:extLst>
      <p:ext uri="{BB962C8B-B14F-4D97-AF65-F5344CB8AC3E}">
        <p14:creationId xmlns:p14="http://schemas.microsoft.com/office/powerpoint/2010/main" val="146202833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7"/>
          <p:cNvSpPr txBox="1"/>
          <p:nvPr/>
        </p:nvSpPr>
        <p:spPr>
          <a:xfrm>
            <a:off x="395710" y="295473"/>
            <a:ext cx="49683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培训目标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816232" y="988062"/>
            <a:ext cx="383040" cy="383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zh-CN" altLang="en-US" sz="2400" b="1" dirty="0">
              <a:latin typeface="Cambria" panose="020405030504060302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87765" y="915635"/>
            <a:ext cx="54003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理解</a:t>
            </a:r>
            <a:r>
              <a:rPr lang="en-US" altLang="zh-CN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Webex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的应用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场景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816232" y="1556687"/>
            <a:ext cx="383040" cy="383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zh-CN" altLang="en-US" sz="2400" b="1" dirty="0">
              <a:latin typeface="Cambria" panose="020405030504060302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87765" y="1484260"/>
            <a:ext cx="54003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了解</a:t>
            </a:r>
            <a:r>
              <a:rPr lang="en-US" altLang="zh-CN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Webex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支持的终端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27739" y="2128584"/>
            <a:ext cx="383040" cy="383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zh-CN" altLang="en-US" sz="2400" b="1" dirty="0">
              <a:latin typeface="Cambria" panose="020405030504060302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199272" y="2056157"/>
            <a:ext cx="54003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掌握申请与加入会议的方法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827739" y="2697209"/>
            <a:ext cx="383040" cy="383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zh-CN" altLang="en-US" sz="2400" b="1" dirty="0">
              <a:latin typeface="Cambria" panose="020405030504060302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199272" y="2624782"/>
            <a:ext cx="54003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掌握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演示与屏幕分享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816232" y="3226900"/>
            <a:ext cx="383040" cy="383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zh-CN" altLang="en-US" sz="2800" b="1" dirty="0">
              <a:latin typeface="Cambria" panose="020405030504060302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187765" y="3154473"/>
            <a:ext cx="5400375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掌握主持人与演讲人的权限分配与收回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816232" y="3795525"/>
            <a:ext cx="383040" cy="383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zh-CN" altLang="en-US" sz="2800" b="1" dirty="0">
              <a:latin typeface="Cambria" panose="020405030504060302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87765" y="3723098"/>
            <a:ext cx="5400375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其它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771875" y="2139720"/>
            <a:ext cx="34562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b="1" dirty="0" smtClean="0">
                <a:solidFill>
                  <a:srgbClr val="595959"/>
                </a:solidFill>
                <a:latin typeface="微软雅黑" panose="020B0503020204020204" pitchFamily="34" charset="-122"/>
              </a:rPr>
              <a:t>申请与加入会议</a:t>
            </a:r>
            <a:endParaRPr lang="zh-CN" altLang="en-US" b="1" dirty="0">
              <a:solidFill>
                <a:srgbClr val="595959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4668660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flipH="1">
            <a:off x="8783976" y="0"/>
            <a:ext cx="3600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utoShape 14" descr="Cisco IP Ph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TextBox 107"/>
          <p:cNvSpPr txBox="1"/>
          <p:nvPr/>
        </p:nvSpPr>
        <p:spPr>
          <a:xfrm>
            <a:off x="395710" y="295473"/>
            <a:ext cx="49683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演讲者分享报告</a:t>
            </a:r>
            <a:endParaRPr lang="en-US" altLang="zh-CN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Webex主讲者演示PP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739" y="818693"/>
            <a:ext cx="7128495" cy="400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36873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195835" y="2139720"/>
            <a:ext cx="5040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b="1" dirty="0" err="1" smtClean="0">
                <a:solidFill>
                  <a:srgbClr val="595959"/>
                </a:solidFill>
                <a:latin typeface="微软雅黑" panose="020B0503020204020204" pitchFamily="34" charset="-122"/>
              </a:rPr>
              <a:t>Webex</a:t>
            </a:r>
            <a:r>
              <a:rPr lang="zh-CN" altLang="en-US" b="1" dirty="0" smtClean="0">
                <a:solidFill>
                  <a:srgbClr val="595959"/>
                </a:solidFill>
                <a:latin typeface="微软雅黑" panose="020B0503020204020204" pitchFamily="34" charset="-122"/>
              </a:rPr>
              <a:t>会议主持人的工作</a:t>
            </a:r>
            <a:endParaRPr lang="zh-CN" altLang="en-US" b="1" dirty="0">
              <a:solidFill>
                <a:srgbClr val="595959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1246737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flipH="1">
            <a:off x="8783976" y="0"/>
            <a:ext cx="3600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utoShape 14" descr="Cisco IP Ph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TextBox 107"/>
          <p:cNvSpPr txBox="1"/>
          <p:nvPr/>
        </p:nvSpPr>
        <p:spPr>
          <a:xfrm>
            <a:off x="395710" y="295473"/>
            <a:ext cx="49683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主持人的工作</a:t>
            </a:r>
          </a:p>
        </p:txBody>
      </p:sp>
      <p:pic>
        <p:nvPicPr>
          <p:cNvPr id="3" name="Webex视频会议主持人的工作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765" y="915635"/>
            <a:ext cx="6528453" cy="367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62611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Box 56"/>
          <p:cNvSpPr txBox="1">
            <a:spLocks noChangeArrowheads="1"/>
          </p:cNvSpPr>
          <p:nvPr/>
        </p:nvSpPr>
        <p:spPr bwMode="auto">
          <a:xfrm>
            <a:off x="1763713" y="2067715"/>
            <a:ext cx="6911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000" dirty="0">
                <a:solidFill>
                  <a:srgbClr val="595959"/>
                </a:solidFill>
                <a:latin typeface="Impact" panose="020B0806030902050204" pitchFamily="34" charset="0"/>
              </a:rPr>
              <a:t>Thank YOU  FOR  LISTENING</a:t>
            </a:r>
          </a:p>
        </p:txBody>
      </p:sp>
      <p:grpSp>
        <p:nvGrpSpPr>
          <p:cNvPr id="123907" name="组合 57"/>
          <p:cNvGrpSpPr/>
          <p:nvPr/>
        </p:nvGrpSpPr>
        <p:grpSpPr bwMode="auto">
          <a:xfrm>
            <a:off x="6732588" y="3507815"/>
            <a:ext cx="1943100" cy="338137"/>
            <a:chOff x="2636003" y="3094970"/>
            <a:chExt cx="1943702" cy="338554"/>
          </a:xfrm>
        </p:grpSpPr>
        <p:sp>
          <p:nvSpPr>
            <p:cNvPr id="123909" name="矩形 58"/>
            <p:cNvSpPr>
              <a:spLocks noChangeArrowheads="1"/>
            </p:cNvSpPr>
            <p:nvPr/>
          </p:nvSpPr>
          <p:spPr bwMode="auto">
            <a:xfrm>
              <a:off x="2707991" y="3094970"/>
              <a:ext cx="1871714" cy="338554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E6325C"/>
                </a:solidFill>
              </a:endParaRPr>
            </a:p>
          </p:txBody>
        </p:sp>
        <p:sp>
          <p:nvSpPr>
            <p:cNvPr id="123910" name="矩形 59"/>
            <p:cNvSpPr>
              <a:spLocks noChangeArrowheads="1"/>
            </p:cNvSpPr>
            <p:nvPr/>
          </p:nvSpPr>
          <p:spPr bwMode="auto">
            <a:xfrm>
              <a:off x="2636003" y="3125145"/>
              <a:ext cx="1871714" cy="275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200" dirty="0" smtClean="0">
                  <a:solidFill>
                    <a:srgbClr val="FFFFFF"/>
                  </a:solidFill>
                  <a:latin typeface="微软雅黑" panose="020B0503020204020204" pitchFamily="34" charset="-122"/>
                </a:rPr>
                <a:t>2018.12.20       </a:t>
              </a:r>
              <a:r>
                <a:rPr lang="zh-CN" altLang="en-US" sz="1200" dirty="0" smtClean="0">
                  <a:solidFill>
                    <a:srgbClr val="FFFFFF"/>
                  </a:solidFill>
                  <a:latin typeface="微软雅黑" panose="020B0503020204020204" pitchFamily="34" charset="-122"/>
                </a:rPr>
                <a:t>星期四   </a:t>
              </a:r>
              <a:r>
                <a:rPr lang="en-US" altLang="zh-CN" sz="1200" dirty="0" smtClean="0">
                  <a:solidFill>
                    <a:srgbClr val="FFFFFF"/>
                  </a:solidFill>
                  <a:latin typeface="微软雅黑" panose="020B0503020204020204" pitchFamily="34" charset="-122"/>
                </a:rPr>
                <a:t>                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123908" name="TextBox 7"/>
          <p:cNvSpPr txBox="1">
            <a:spLocks noChangeArrowheads="1"/>
          </p:cNvSpPr>
          <p:nvPr/>
        </p:nvSpPr>
        <p:spPr bwMode="auto">
          <a:xfrm>
            <a:off x="5003800" y="2859770"/>
            <a:ext cx="3816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595959"/>
                </a:solidFill>
                <a:latin typeface="Bodoni MT Condensed" panose="02070606080606020203" pitchFamily="18" charset="0"/>
              </a:rPr>
              <a:t>感谢您的聆听！</a:t>
            </a:r>
          </a:p>
        </p:txBody>
      </p:sp>
      <p:pic>
        <p:nvPicPr>
          <p:cNvPr id="7" name="图片 3" descr="scnulogo_nobg.f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95263"/>
            <a:ext cx="18669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987890" y="1995710"/>
            <a:ext cx="30242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b="1" dirty="0" err="1" smtClean="0">
                <a:solidFill>
                  <a:srgbClr val="595959"/>
                </a:solidFill>
                <a:latin typeface="微软雅黑" panose="020B0503020204020204" pitchFamily="34" charset="-122"/>
              </a:rPr>
              <a:t>Webex</a:t>
            </a:r>
            <a:r>
              <a:rPr lang="zh-CN" altLang="en-US" b="1" dirty="0" smtClean="0">
                <a:solidFill>
                  <a:srgbClr val="595959"/>
                </a:solidFill>
                <a:latin typeface="微软雅黑" panose="020B0503020204020204" pitchFamily="34" charset="-122"/>
              </a:rPr>
              <a:t>简介</a:t>
            </a:r>
            <a:endParaRPr lang="zh-CN" altLang="en-US" b="1" dirty="0">
              <a:solidFill>
                <a:srgbClr val="595959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494407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 txBox="1">
            <a:spLocks/>
          </p:cNvSpPr>
          <p:nvPr/>
        </p:nvSpPr>
        <p:spPr>
          <a:xfrm>
            <a:off x="434981" y="912130"/>
            <a:ext cx="3754775" cy="33940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 smtClean="0"/>
              <a:t>软件视频会议系统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不依赖任何硬件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支持移动设备、</a:t>
            </a:r>
            <a:r>
              <a:rPr lang="en-US" altLang="zh-CN" sz="1600" dirty="0" smtClean="0"/>
              <a:t>Windows</a:t>
            </a:r>
            <a:r>
              <a:rPr lang="zh-CN" altLang="en-US" sz="1600" dirty="0" smtClean="0"/>
              <a:t>、</a:t>
            </a:r>
            <a:r>
              <a:rPr lang="en-US" altLang="zh-CN" sz="1600" dirty="0" smtClean="0"/>
              <a:t>Mac OS</a:t>
            </a:r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电脑用浏览器就可使用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移动设备安装</a:t>
            </a:r>
            <a:r>
              <a:rPr lang="en-US" altLang="zh-CN" sz="1600" dirty="0" err="1" smtClean="0"/>
              <a:t>Webex</a:t>
            </a:r>
            <a:r>
              <a:rPr lang="en-US" altLang="zh-CN" sz="1600" dirty="0" smtClean="0"/>
              <a:t> APP</a:t>
            </a:r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只要在互联网上就可参会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加入容易、操作简单</a:t>
            </a:r>
            <a:endParaRPr lang="en-US" altLang="zh-CN" sz="1600" dirty="0" smtClean="0"/>
          </a:p>
          <a:p>
            <a:endParaRPr lang="zh-CN" altLang="en-US" sz="1600" dirty="0"/>
          </a:p>
        </p:txBody>
      </p:sp>
      <p:pic>
        <p:nvPicPr>
          <p:cNvPr id="1026" name="Picture 2" descr="https://www.webex.com/content/dam/wbx/us/images/hp/home_hero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70" y="699620"/>
            <a:ext cx="4366311" cy="25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DA99AD1-319E-43AA-9E98-438D0E120F23}"/>
              </a:ext>
            </a:extLst>
          </p:cNvPr>
          <p:cNvSpPr/>
          <p:nvPr/>
        </p:nvSpPr>
        <p:spPr>
          <a:xfrm>
            <a:off x="4655901" y="3276309"/>
            <a:ext cx="33842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solidFill>
                  <a:srgbClr val="4BACC6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实现音频、视频、内容共享</a:t>
            </a:r>
            <a:endParaRPr lang="en-US" altLang="zh-CN" b="1" dirty="0">
              <a:solidFill>
                <a:srgbClr val="4BACC6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solidFill>
                  <a:srgbClr val="4BACC6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随时随地开会  跨空间互通</a:t>
            </a:r>
            <a:endParaRPr lang="en-US" altLang="zh-CN" b="1" dirty="0">
              <a:solidFill>
                <a:srgbClr val="4BACC6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2342870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Cisco Webex Room 55 Sing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858" y="915292"/>
            <a:ext cx="1352144" cy="76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isco Webex Room 55 Du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666" y="3539618"/>
            <a:ext cx="2074601" cy="116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 flipH="1">
            <a:off x="8783976" y="0"/>
            <a:ext cx="3600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High-defintion video calling on Cisco Webex Devi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145" y="1244910"/>
            <a:ext cx="1571363" cy="108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isco Webex Room Seri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739" y="2283730"/>
            <a:ext cx="1692600" cy="112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mart room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402" y="1301713"/>
            <a:ext cx="1812678" cy="120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mart meeting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159" y="3219795"/>
            <a:ext cx="1958422" cy="130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内容占位符 2"/>
          <p:cNvSpPr txBox="1">
            <a:spLocks/>
          </p:cNvSpPr>
          <p:nvPr/>
        </p:nvSpPr>
        <p:spPr>
          <a:xfrm>
            <a:off x="443322" y="1851701"/>
            <a:ext cx="3488974" cy="187213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 smtClean="0"/>
              <a:t>也支持专用的硬件设备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专用设备会使会议效果更好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但并不要求参会方设备对等</a:t>
            </a:r>
            <a:endParaRPr lang="zh-CN" altLang="en-US" sz="1600" dirty="0"/>
          </a:p>
        </p:txBody>
      </p:sp>
      <p:sp>
        <p:nvSpPr>
          <p:cNvPr id="4" name="AutoShape 14" descr="Cisco IP Ph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5827" y="2569599"/>
            <a:ext cx="949530" cy="86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99987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771875" y="2139720"/>
            <a:ext cx="34562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b="1" dirty="0" err="1" smtClean="0">
                <a:solidFill>
                  <a:srgbClr val="595959"/>
                </a:solidFill>
                <a:latin typeface="微软雅黑" panose="020B0503020204020204" pitchFamily="34" charset="-122"/>
              </a:rPr>
              <a:t>Webex</a:t>
            </a:r>
            <a:r>
              <a:rPr lang="zh-CN" altLang="en-US" b="1" dirty="0" smtClean="0">
                <a:solidFill>
                  <a:srgbClr val="595959"/>
                </a:solidFill>
                <a:latin typeface="微软雅黑" panose="020B0503020204020204" pitchFamily="34" charset="-122"/>
              </a:rPr>
              <a:t>应用场景</a:t>
            </a:r>
            <a:endParaRPr lang="zh-CN" altLang="en-US" b="1" dirty="0">
              <a:solidFill>
                <a:srgbClr val="595959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7339345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e pro with your video conference meeting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7350">
            <a:off x="6622139" y="638795"/>
            <a:ext cx="1005058" cy="12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isco Webex Meetings with screen sharing featur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8444">
            <a:off x="3558128" y="504428"/>
            <a:ext cx="1120674" cy="155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Join Cisco Webex meetings on any devi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162">
            <a:off x="6490184" y="3086953"/>
            <a:ext cx="1268969" cy="158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un in the cloud or on premis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2535">
            <a:off x="3213656" y="3064155"/>
            <a:ext cx="1809617" cy="120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云形标注 1"/>
          <p:cNvSpPr/>
          <p:nvPr/>
        </p:nvSpPr>
        <p:spPr>
          <a:xfrm>
            <a:off x="4932025" y="1995709"/>
            <a:ext cx="1656115" cy="86406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cxnSp>
        <p:nvCxnSpPr>
          <p:cNvPr id="4" name="直接箭头连接符 3"/>
          <p:cNvCxnSpPr/>
          <p:nvPr/>
        </p:nvCxnSpPr>
        <p:spPr>
          <a:xfrm>
            <a:off x="4644005" y="1635685"/>
            <a:ext cx="504035" cy="504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>
            <a:off x="6516135" y="1707690"/>
            <a:ext cx="360025" cy="443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4499995" y="2787765"/>
            <a:ext cx="720050" cy="288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 flipV="1">
            <a:off x="6228115" y="2751763"/>
            <a:ext cx="648045" cy="324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内容占位符 2"/>
          <p:cNvSpPr txBox="1">
            <a:spLocks/>
          </p:cNvSpPr>
          <p:nvPr/>
        </p:nvSpPr>
        <p:spPr>
          <a:xfrm>
            <a:off x="475883" y="1815698"/>
            <a:ext cx="3488974" cy="187213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 smtClean="0"/>
              <a:t>解决异地开会问题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出差、不在一个校区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通过</a:t>
            </a:r>
            <a:r>
              <a:rPr lang="zh-CN" altLang="en-US" sz="1600" dirty="0"/>
              <a:t>各种终端加入会议</a:t>
            </a:r>
            <a:endParaRPr lang="en-US" altLang="zh-CN" sz="1600" dirty="0"/>
          </a:p>
          <a:p>
            <a:pPr>
              <a:lnSpc>
                <a:spcPct val="150000"/>
              </a:lnSpc>
            </a:pPr>
            <a:endParaRPr lang="zh-CN" altLang="en-US" sz="16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633" y="2244917"/>
            <a:ext cx="1140898" cy="35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79715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flipH="1">
            <a:off x="8783976" y="0"/>
            <a:ext cx="3600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827740" y="1491675"/>
            <a:ext cx="3488974" cy="187213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 smtClean="0"/>
              <a:t>远程面试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远程答辩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国际合作沟通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远程技术咨询</a:t>
            </a:r>
            <a:endParaRPr lang="zh-CN" altLang="en-US" sz="1600" dirty="0"/>
          </a:p>
        </p:txBody>
      </p:sp>
      <p:sp>
        <p:nvSpPr>
          <p:cNvPr id="4" name="AutoShape 14" descr="Cisco IP Ph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098" name="Picture 2" descr="Group meetings with Cisco Webex Board video scre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050" y="1491675"/>
            <a:ext cx="2720515" cy="187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309256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flipH="1">
            <a:off x="8783976" y="0"/>
            <a:ext cx="3600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4788015" y="1347665"/>
            <a:ext cx="3488974" cy="187213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 smtClean="0"/>
              <a:t>远程授课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远程学术报告</a:t>
            </a:r>
            <a:endParaRPr lang="en-US" altLang="zh-CN" sz="1600" dirty="0" smtClean="0"/>
          </a:p>
        </p:txBody>
      </p:sp>
      <p:sp>
        <p:nvSpPr>
          <p:cNvPr id="4" name="AutoShape 14" descr="Cisco IP Ph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7815"/>
            <a:ext cx="9144000" cy="1551271"/>
          </a:xfrm>
          <a:prstGeom prst="rect">
            <a:avLst/>
          </a:prstGeom>
        </p:spPr>
      </p:pic>
      <p:pic>
        <p:nvPicPr>
          <p:cNvPr id="5122" name="Picture 2" descr="Engage audiences with Cisco Webex Even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765" y="987640"/>
            <a:ext cx="2144475" cy="147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768847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4A7CC36-E8C1-4D4C-87FD-14FEAB8E938A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Ki4k00EivnkrywAANxsAAAXAAAAdW5pdmVyc2FsL3VuaXZlcnNhbC5wbmftfQtYkmf/sDvVu5a5Qy2z1G2t1bJ5qEzLgLVaZlZmipiKTMmc58zQPABrLTuprMysTFlTU0EhUiFBoGZJZcpSERWRytLkEcnsAeHxgQ+0tdra//t/1/V/r+/6vteuqyt/z3Pf9+98uu/Hu6Pbt3lazrCZYWFhYem1acMOC4tpjRYWb5/71zTTk+Gvug6Y/nkjaYfnNxaMlgWDJuDtyHVb11lYsCjvjYe9Y4Lf3bNpZ5KFhe1h8983KI9GIiwsYhO9Nqzz3x86JMcdr9LuNCba51pdnf7Jw+sHqavFqWuXXfvxs3ccNi38cB19+6H3R3ysdlzYnrXkSNy17c6bWCf9NxwKkrWfq3G9tgbFGDR08FKYRPJuJlwm7QHAzLnpu6tcYzqKEKOIQPuOISq36xmsJhv7G6xQ9bp7B63iiep0xVsW5j8/pONVIbWpEk2t6nBDILaL6Dzx2KIHU3ugKv4wy6ijGqMS/jX5UIuNC+M0dBoNaiPbbfLRD9XlW4fKxmd8Owm2MFaxqHq1aYRm8+QT9+Pd10k03pvP3zc6r/p9un3GnlE38qibinCeSiZPvNi/Zib+rXkbGQUv4KKbzprbDszxI2LicFJRJ3mmONxaNz6AMuIFBpDJ4SAOeuogvq6/gMMxKjHC7lBjDeI42ahfDT8rQ8lDMfmoIW7JsNaLLFeyYsX5Vd72Azu0I7n6FLPSLO51pX/W0OljfOajGH/gZHhgRa00HMKNHSqYG7r/fkBKeg7ieNhDDgngxE+/Y/ODUowab0DV84eqOL3RCcbcJ9PJT6b7xNaUC2XYYQBnBHEJCemasErS7ibSskot8NSbnAzgqc/will4FFSNSoc6OyCKRxYiW/SeGfvVEJ9YaxmqLsTnklFo1BrjPfNVj3aJo61lVijXYxLrWv7Q4kEGvgPbAwqUq1w/TJYiHExv6VQxfMlfzRyJStdhEaoLUdnhckK+c9Yb5jVD8stWZeWlPSAijmLf6hKP3xH39LLbc9VAMgHLFzJkyJ1GSGiEUPX17Q5tHQTQoBllYE60y8C39SKUYUQmax+oaurINQCXQVY+kl32aLFrlgQipPL5oV4anhDicfIlv+/Ml8i8sUIkmxHMqUIBeRiAqz8Xh4rnL61CXsy8AkbXqggyyk7K6GOShlLrqOju9eHDkWRNJKqeqh83G5MOTxZy44h3uIqnyzIbIk04xB0ki2CUm6wJiIwmGqXiW/p5dFEgh04dJZDBgbQhUI3m4IzbCDICKgJeRtD65acok4HRBAndnwc5piDWs7W+lFIIOWFi90jpS4WbWe25d8CSMZuF0SHds76U3a1kBPvsYuIeBfgESEUdMpNI5Mm/B3HonCZ9D5iMOCCID9b6UXm9OMoFpMLmqmNqLMD2aai2aVQaW2nM5h34u3oe40T5xmwuwzDs+r7kB3+plEqAuYxeBgrgkscOk68Qhb0MikLwJp0RrK1GemIDpJK+CqAjTgpLZSl1VDBQGsdma9EJUkWtXQIxIxsL1gFcbnOyfwWgZANqrFQyECxFWZq1LGbB80zChfiOTCqVW9nLoB4GE0FXBsU0SOZaUiXiDXME28BEQCCFAFKHGA/P36cddZY7B2j5cBcDCtRiqcJhj8JPCfbA2iVQ4vsTjpq0/9eGQMTZEJ81+Wl5jTabO3IHwbefXY4Plko/agU/f5Z2Oa1icTWQLGtSwjZypYpANdEHp71ZP5wgZ7SLVGo6UtMq0qxE0MNimZll4GamDZm9EG3pSSBaWnpnvxuzkkZhhoXDBU4EIlYAX+EquEL9AhMJbBONEJgsNzhqq4mVhSpinMKRrMsn6xpYdEccpaK3NycxwnKvrKmoJnK1yRxUaYcC4J0KiKAjzQ56K6CCYjJLGbiiJh6jlhI7xGJN+gXSx8BTgn1E4UdyeO0WBAN2Dsiv8o2t+IAxDDEib9pIlRpIHTYZcPoqxpfeSHszA1L+DF5PQRzgY6RSC1bRFpxPpTS3TXYhpkIrFalQao2GUKASDStwjsRYCEo9WSRxZtse1miKJTZU5eUqmzyl3qY9up4GYQ+isaGcCgxWhWJs/BkeWAKOyDhSfKUMcRseilPHGFOYFCcwGSsYjoE0O/Lj7Pvaniw7zLI51SGOhnfixNwMk5Fr07I3AZElpEylihsPD1VCy0CSXKzJO12KTM6+E0woGCbZXUTuNiaF5KuEoUByk4abJmQwOcAog1Il2kHhO9JFXHvZBItXjEXdRpcAH2cmJro9V2Vi4xf/BCZlJ5nR1OHgtdnSF8Bvlg9wY42pHJ8f1dSvmYu1WuaCCgC4pfa2k3FVbc6J1sFMa1nvRcEXrkckDvwOoiQCVGO1uARpILuxuhR5kZF+KmzIVx2ZkI6DhFBDJotrhI1fBpgm4TQliKawWD4WNd11milc6Gxy2EzGUhBkyJiyKk4+QVhKCuiQ1kE6ujqXK+BRD3cZQ/K5alhILkQRurDin9MWAKyOPpqsvU9BWjCZZhR+8xuVXv3cDL7y16J9CuQ6PvHX+qIfepFRgtC4y8N4xCDWx+RP0gEaFOhzkgnYrcqSENtBAg802Lxpdl64LOyBc8DBTcQ7er3EOoA5k36hfFqJSdK4MIBNKOAS5Yx4P6mEChqwmSzwdrX3cGQCpJULsKaV8myudWj3IHJspkvjqKcjEVkSbTqRyrzGccSZEiQH7irnAHgACDVFDykhgiwESMoYLqyjowBYn5Yy4YdsoRokIRq5Rq4aTOAi1WlZwEiHgogoMnlDxgSL99aa0pspGjEXl3KUt/rT9tb3MgAp80sHGauCQV98QUqQLX4Qc6p8caWUALw7bPJ1rn5MnwHouUZVnDfigmC4LF5oN1pKUUWlftywiRjXcbO9Qqg1zAkCjFJaWFR2AMBNS8diOqTs9p9rHJkXooi9w0mxxuaOe7XTOJ51VL5KkWK2VByF46joxfBx+E59/eDo2nfFDxRkaEUwCm+S5SHlU3DF9gSm2qjfGYxqA8eUXNeMr2RQVRitF9fw4K5YYTCZKVTnaMVT792XGWufINdyt8pJ6fYTTJ5v+Ghe4/7LRTecfwsxwBNJ6t6gc5blLuu6+P8DeOIHiz1zZuIna4iQdxqsJ3/CXHOeSOYWV9H/5bD7ZQZTyWKY9rwGafnvzbr2PzhsIR/WyNzUAmi4GVILyQu9CB+3n90euT5ld8+hsJkT8TlRMP7ISZHx5Np0q6JZ+SVGekvmmoXc6oUuk6s6t3CEsGq6zwHvVgomckNK8ueZLhNLN54o8Z+C/j+F7sKP+dpeXioMShNC0wZLg8Uo43hzkhjhthlx0eSPrA58x2plS871SSO86n4OZ7nFSTAW7rFxawClyz055yULyunXPm1y4jS0EbdTsFrh8NCm53aaVazbOl57NAVNgU/27u/Lnp4Q9Y2864R148Rba89RYFoZ9NCX7jt0ktLWRvfw+PC5Wfd9T4IuDApST3Us0ZTbl5UFv0z6OHthWwfAFJJGO4ITEFckPoyU3tQBDWsfhdVTq1qiWWKagHt1Av5uRw1XFDjcSprNA0SDXe2Ftkf/cI+VQvi7mi309KxFkuzwFJ07gvcKa9LsjRFBcvwyT0TsbIdzfq+sy71bbp74KMw2O/zbpFfF5WaTF0WgsPaV+lZ+v+1VpjcWL68adjlNTJl341j/q6TEr1zaprTDdyVL/3GapDjrn5D5U9Ycm9Nc8Yoc5d/7X5QgGvfeWhKwsuwV1RCKfc8GaK3tD7+Whr6+38+/ThAZC14vBMr619I0kvgPbOTjSHX8tXdfi2OZZFHfmddLZidC6X5xNSHSM9x6otH8bkEzc372bbN22Yjb//RKIycsaHs9KmzKPNHrBdPUsPmfqFit/P6f1qs4nI3/BzNxJPxtPZPp1Rv0gFX8SK462633e3t8XQyUuOVVUSqSl3EpdqWqv3KX4LFc7knptvkr/fyxB8dRq1bJ54KdThWNLn8xCCZfE+SxRj4d7CQYgVfQpKv5KaO/vedU09C2CzwDsACD9CVi96FoBwbx9lCgx9db/SmSJclFL/P/eel/ElQUgoO6pfG9aUCVfZKlKZKmc8hSfXUMFicHk1/Vfi5QKw3lpQ7XDZDuvOdUv2e0xUO99oqkUumCOhr9e5pBN5AQSobB6fnj34Op5lAs4wAxTy+N0B2ZgCv9Zb0ulto0siXf+R/cnr3xo/STC9ubnIQZow+OOyH3qz3piU9M9nOFCD2eg89knX3ZThB13LBK/W9zBXvSU/nRlSR5uOUGwk45ib+XZqjU5nPltI0l+jMEOcm/OxTD7OwOFQ6bGKGmoNXSviBORY6dJ7FI71EJaCQEAllGqVAiOQ33DCSOtk4QQNfz2hVRWGFjrUSjNtXjfj7sV0jGWK4wtY/4bdjQ4q0VGJ+8tEU7LdfFbNc/XIxKTbcH9K57JPRLSA2LIg/lhBLZDPrd8l4moOwDVFwVbZjTDkvilHrXnCpRMLnj6ikTJcNpQkMPKScODATwHInDLSUSA67u+AFNiTDV5OcJMA0p5pqKWEawkMGyk6ZlEWA9JFWs/ytZ2Stivu+msXbDx67Z/KRcJcNskfxew8BVscpoMmYijdZkqr4vc9Wqx/7aYA6uoS1tLZ0bRxSgscLNlGIGM1FZbvMGgA8AXOKNApmIY6uk2fA78EE4ugokGEEXghASeqMpBPJZO+FfEC93fdjuXI3OZ4bFZCNkHaJ21WmbcuVlkypcykMR6IbfDYLoT7pJsXK2odLE+jdogo6riIYCh5+6d8DIStefqjBxkj45SRCNuOj6QBWcLxmgcTiUMgMD6OOJ2ohEcOxV5Xf8nOTv1tMOgZsrVRb+0f5BVQcq4oOZN2nQTm2t8coOKZoAp/FoAHu9RMMqESXmh1V2G5TX9WdUiuIgShTCQAQu60OAOTHprrR5jUXYl6O5D8MmqnVJm6Wbq2FIVKwHD5RO+wUe8zu4nZ8Wy38QDcXMoOsJPwFzggkw9jCrWOQrJ1jTxfxQ1wDycDClIhTLJo8Dan8JvssQ1EhDXrRbD+/skxkwHsn2xSLmS2Hr8S3CoHOAPQcGD4IDyWtpQIfDJZoezIz5hcai9TJlaNeZEpV51yIATITCKjNrXN0RQ4n+KbaNNNDBmkNJr+WLbdibiYYd9hgpxtREFanG0AfvpY0T7Akwl2kjYePmm/zkFRd33RznWcawKeDK2s+YWKpgRUK3q/Rn0ua0c0ke4+37/fF3uYx4TmYVDSnVwFyFKhBd7CffzV869DixXRSnQNGGmcMpxmh2NHRGQyEbXStlVazKdgLoQtevBd1NnRcvZf35VwxkoVfFFDQF/RugUQOkRu1XBp8k1b/a/ckShMRRlHEUZVX05mu6w1aM4GlegZqk5VkVzcgvKZCtuNCSOXznynv/lnb2vzkMTwTpOL6ugyMgmPlStFI09w/bG57E+OHKyIYBcrwwh/LgOG78QTN1/Ba1p/7pbQc36tj1xfHIpyco5wNg+LTeQ6rgQ+f22D3P0xtpFzwpvVqBll/AUZB48LkvqPr2su43BoMynhXb82Gbfbj5Ldf+KJWMeqZR/13/3UXY5TkSh+tc1mMbCV3EZX6gpf5RLUV33u1DC3ePNOEMeyFQDhUqdIXJn3B3U+GhSBlzjrbgj4HPdtFwnl1EIsfcICVbc5PBmDk85tyXBjzU38YIWknZ+T4ZDz5SOV/3jDcXDJqYRjjizyivNMYAgsZHJqbDPf418hbo8AWPOV+b/+ciaUZYa0ptuvYypGTWN+NUJ+Kgt0qaA936g6m0y4gh6ZeG28zxzR7TRsjja24kvTCSUqIqBsdLBao48RKZrNdUKMqaFKkDhaaq5Rf4ETjApWyTk4hF8EAnO17YLRSmdarWeFLV5QkZffNRGldSX7Zb96dLdNmKsWwZzmXMW/jMO4VbnzHeZy/kM9pVdsnYMgYTGmIEs6lJZLL5CAFB06M6NTiPYac/UsDaaJBWNEAlG/rrBoqgD6jjDxfb9zyYftAPq2n1dkJceThd5cREcbQsDIesqpXGKxgo+w4uHM3HHWxnH5Yzkp7pcvRPGqzIQzEhxb5uby+K+TpjtNlN1sTRBicIoWEeJz+BLhY2VpqdgbwnCofFaZPa9eddf4RlQlh20NvIRBn6UIb7eO4GGBcLMe21uX+I167U5kb0Spop8RRHWEbEHOECzgEcnHbEVEz3hJqbY+OTy2mSAHhnvpRqRWc40U0ZiJEm6VKGcYKpCXQ7oNS8j4N66mp47Inqzvn6lmZOiuyDWFSWxKEhgAxLyUSPPXmuIVVhVfFCRrDWl8xoUup3SG6yHRVBzBnBC3u49UhPUG5yU1bo6gDjXJkmRvTCOs7zAhZKbK4KnhxyWnvl2XTz2Ut2sMSUj+MACR5aR9tI49YbMgIJxJ1V2iZNXqwVT54bDwGzY7YMTfuF1zkL77pX5YRr6LS5Gj07mPOl63bJdrRKRLOppumT0nU2jcqkWCdFd06krAlQB9tzjHNyKL8anNhgbR9pxR8GhA1mfhzcJxWAx5g2Gy/OxAMuVUanoTAOXVyndY8jFz5wYNa3zvo6hTXtEqisBGNmcBo6NZJwuUNth0MdcvSsePzmoyhrOquqtzfoIAaObnS9UoU5LQEpo5tZVWmL7mvST/1pySlxlv7ycnTc4apWuSYsH+ODtw5m7gqmqsM4wNp4EJgtfFbqVNsgxla9UTmNZfPr5uwdsrDKSi60v9PidCaLoa8Hkl1PIrKN+Mp2/GMBpg73RxRNkg73OQcQh/D2PGJ69i65qgPfm9ajlH6JbGH6LpO9URk6gpYwvTM+bui869Co4TAxpXGel7mxZJ4nujhcC9+Gw14ohZ1Zqic3mn1per7hlzQybMSDyZbeoOansFhY8T0gXYocSvbhqslGaCJ4dd8dYLDfCuQLG8tA+hzgado7XbT5JR3E8Wv249coIUWZLBW9QaNcZSqAoMq7DNqF2HTdomj/IQGuDvUiCyypShx8ZGq999yyommBp6p7tRvLXO/4A8nym2BNJita7sk1KR+1AEGDndkb6RJuBowKdz0v2c5GCkhVYbWkd/q49WtbnAPITImGJKV3K6HodMi7vfyKMfQR6UW8KPbH30qL6DzuJNjvsVtCBUlYge21jt/RSpUKkjOXbmkILENeDFIzNWoMkJjMASoh0nk7bZ6fqXSrxESggac2ZWzmF3SKzBC8z6jG2DTamTz57kB6z7o9ugdzhZ0k8V7UH0XogC8dl3fFtq7jSI0RPCYhtdMSafNv0HxIT3M52mrbQJqbKbJqnm4jbqntxakUTOWoSa6FBAXFj7+DPj9jOBomh8uMMvrGS64bVEYxU/V9gOR7CSz8rrTxMpcCf292ZMVODlPECq1g01hDXtnhj/yoen8I0QR/9yIAy4sebt8XR3qEIZXCRY9Izi/KyHiKyZWYWH74JUgQgXxRzw5ihMmX5hNvKo1rAUHCWfGLKKyH79rDvh76n4mmxBMnfOUV39Q8qh43yDM01dQ4YcrZ5hevVsFKpiHaNEtHOPZnWHoWqweEBiD52f14gdnkFcI7f6aMgl6iVp785P5kNoHy6150KZHSBKMmgVNs1WX2SpJx+Z9pZCjNHDLvHuaNALPVc//gZlOrQKsgGzVSssAUxlR1iXP/3HU8DF6bbt+ToWvCxYv/3Gw4ua/dvO2s+fcWPUnth+1J+0erEohAvzxFwddpycaUe7uUkTxSIxAJl78ylDwuIvdkDHgo6syfMtiFfDa4RSJOhrOkYr3vSz3PQHnat0dLRvNJHbyXqijfTJfBNcsnoT1zcpZneUlPPBcafc+psC3cnOeIQg4Vz8S3EnZNquHe0gUR1rmMhc8Fibm/pOHMSqH5OwjBRLI1DIkNQ4eR2jqxPOORAy51z/HzL1Ztz7VpNKgUBtVh0knJAPODdWu8jSDOSBg1n8a7mdNjMFlfRtbfOy2aN0n7lRmeCJPrvtU+gDLqZIsHgKNQ2o8CQyWGPf457Y0Ldt7wl4UX9PPoVLpeQDLpmbzrWZV6NE0SiNXmk3X5Vo7E/c/1yvjNl7IiS2IR4HMngb5YDRzVU687iAyDVMNg8pncllZ9alrnk1rbllbxS/T2zcSDxgUSU1yUPJIZofKiS8zFY00G4wYahl8J3Nbcgk3tlBBJwmLwX2fvhSC6Fkgi981XfK/24SbwNd0xHLxakxcOKdPHHZk2K14IO60HkyX56Ck40FB0hXm/sqgHtx4tF2TS0fzu0nYCwKZzFWmXhZkHbOqjl9A/+KWX2SSFJQ43aNytcqk+AySdGI4BYWK++j6v5/kJzlW0uzLRFA0hcpZq+mWbSiVXZdShOTghiRWqqjWis1yjqzCpkjG0mklhQgxxdeYl2jCeH13FCE7AAHkrW4nPPdOC8rhcZO5B6ZYx12mY2CrMT3E4fm17rla2+ElMfXcozucJM6wSSYLoHwIqbiW9sVrfqaLfVRrsktMHkf4KIUgkPqPPllrwbQ/x/jQhR9vG6H3dgg9ja0nNYWifDiYu9Uot8dtAxAguX5ILAZgVAa5vD00/wIUbisZNNH4QH2y5J2rZz19gUPOBgXI6Cdmxn/3XFZVHx2wuayS5zwCvcZiJqFw8Ahw12LRzP6Uzgk3BeMREZjAWw9kpgdsjAJK2bx2iUTWQP4yPGQtSAHSb35SR5QwHAk8FQq8S+hPtPo3ED8sOjOA/iOF/VmkwXgJ3EbtydhNk+jFwab6+GplsiZOdiEUzDUH4bpsbHbDKs5pAll34xS4mhSqj0GXSuFZ6QkkkmujTIW61uZqzIBv/pyXmz8KDDyEbEdvnthr3KZv4DdnjazQ4AnBtyqOXBTO/ocvijWRWdHYAgFcKpP/ansBcx6CJWBur0fIBw2WuUIVnQJ2UyNaflFCNwC1fH8qgnlCJv0vtdN/9wksJg85fRG0ElY0qdzZxUf+qlx12nzG4r7NhI+v2C+O57fwF1vNPAv+HYkN5ioKo7fdQ6FoOaj8vZOnnMalg8cutnK89aex+s1RoAGWYXIsBf1QfWE36f/+syouo5Zli93Hh2PECBcRX8HSmMAcWUEjPiq8iMKgmcAUWJQNXFL28Z+5JNAWOK7qbnsi95h3SNxej/yaM1UoJBhdH3TS9pZTUQXllcmqtdchh/U4U7aUdqAUSxIFZ59teTQXDt5Lunc95ZS7BpyifCtVR+x5yySktqldyjL/2YWrF/YcFivEvFoNnxRkX4ZSBnr9Nn9vQWTevkfE3VKPh1h5uDZ2ENX8hKzV0Jn5gtzVvm+dLG3/ni7mLxcfDhnpm4qWDfyPCJauwIGxoja3kpf39HGXRWqdMVtKKLGzZq2Ylzx244Zwcn8kC9r0iQFr603rrxpZm5+TCKSammJhi4k8mVKbyAYMjggEpttWvXZG3zxp6VoYiQsTRLjGJzS/qei3P2OVZsFwBy5uF403CHkOUNY/6j+O6mXC3iup6bF7j8OuJpYySs0wvmf8z6kDcChsyl4WWEdrrr1MLx1R2hhJBSTAA46BaHE8nMlXY9nWWK14rj/TzYVkQMGVZU0xMMfGfwERFWNao3vzZtkZRmOTxynrgCUpGCfFNW/f8v5ZgoJLOZPv8+tbADhTwKirBSHbCfon1+ZC/9euLQSfjUyc3oa5A2IW8MKsnAazGovr+3cctSV5kEEO+cctL9rIyFkn2PG1OIOXm6u9EIkfv4YL0616W8MkJKbYJXllnQqlRL3/PVPf5hHpqXj4fDTk5Iejulz/YcLxl1ruL6uWPPPJ3mTV4RvOy8LyXmw1qC/QKpfPMpnGROEXeFHn/N8hTmdaMwUHdzfMT6hNHu2OY8rSBwhS7kOIV7X/Fkj8T71T/5DeVs6YjOEE+C+/Ef9Z6MGZf5t+W9D3MsmkIJekeTVfDvwwUpQ9fC16z/q8y0FwxigL5e+84NLag/8q3efPMyAmEg741ijrrlH9hjeN9mJVWesZ36PxfGZQtagjMDp/4wlIq0NROz3+85W9DimfhXTMR2p4kN6bQoG8OTuCD6wGuNDRdpYmTK17Ly3Xz10L2fhImOiQBMHT8TS4Ge/yahCkTnCJvirz/PXnR1n31Bk2CUXNNWPPs4H/ul41T0BQ0BU1BU9AUNAVNQVPQFDQFTUFT0BQ0BU1BU9AUNAVNQVPQFDQFTUFT0H88BBs1wxfRp+mxb+0h5aKu2t/z3/PJtod3Nuwr+ebtb9e73/o6/Ot/Tfvtru+GE0dyP/lxXvmGdUfe/vSI/dkl099u3vAAU6LQdu0eXEMcHi5LV7fdUvZKLeemqxk0BkM5XHthmKF0jBp6vGTyoC4w58im/JXJ+2ZPHiEu89xQ4m3jsebY5Onh6YWftS7KtrW9MXlw2PTBB4MnG3NywifPDB8dObLPC+/p6TJ5XLh3wwZuCau4+PlJ4erPPsO2dt71neTq0oIPTkyhnUI7hXYK7RTaKbRTaF+LdtT8u2by9YrPPrMqazzy0rgB8y/39hem9KZq379y5KZxB3599gcvLdvKJMNAsyxBCA9f2PPBiWbJme349TYrZl2YJMriXsD2P27/cHg+x+LKnOerW/TMeE6ARfw7z1m24Pw4ya3FD8HrXJ5fIVL1y39zOQqsSiBPXnprcbXU79+FOoRunQ5UcVY5Ccefmi+xkPXw01NG68TE+NXgFeWIpK9SVMCenOZOTko4seZgki9FWP+s1duTMN814asVp320REflCPWybDXXmkc2GvrN931kXKLTRMEUjzirSTyC3ozR5gifB3VHlauiZa2rxNFFSUDcLF/x4KcycmXxcdZcXIYL8qpE0rdNluSngIdTmCVRMqRRJ04gGSEFah/kQ9a3TXyq6KAYa3SzO9cyaL6kzijXosauWdmdWYVyclWsjQsQd51Rm4e+1daoOoxk8kIXUsJt5Rk+CLC9V1VfoftoPuUBtZ0gngG6T4hib7uXC+XBWDdtWM6by0kPGC2JcFqH4FD018tMVCXF2QKJZaq6o0utkU8OWIXkWUbp2R4pw2v3BedFE9LznB+tt9f/LhGrdO7Z3Vr0EQnS+KwMBSv2Vt4uGwk5Rcl4uNDDuzmIQeq47Ko4E8A8vrQgunuMGLrKi3nCk5VDHJWwO2BpTN1FcRNiaRmyrWYY+vna3b4JxTX52r9P7j8b+cDlsvdJNvH06brPwQWo27lv5Dg2th5cMzcqnUE/9tPSJcrIOZZRRTvzllbUlK/4qX/5r8PAz1Bff7RQvMiv8Ct0RCAswNqh3w0So+HQiP79LRtZq/rp0gb3g5eOXdQNMaxITw6yQuYn8zcyeDndmSOQQBddIAJ0/jc60xMvDn4aeSht4qbiPauVSq/Bzs5SLxnSuynkXBqjjY07HD50rnHRwKyvLtMCzzZlY8+7aHorBnZBdfQ3K0jxc0+DkHsB/Tbddwv62sr+L/vA7aVtmi4cqBUMJEtjHnKBcgVA6G52m3FZx/ZUnYr0tKzNqRk+K5owzvwLgvSltnN5G6KgyKiz3n4iD3uJNvvLxvjvT82O6q5suXlW3OlFy5oXuSgxbbBu/o3OZC9/YUK+d8QdVBa0ZTTlRhtDenOrNPFxhryPd/QZae2hmuGdQf2zW7mm5fw2AdMmLgrH5Et4D9VzZKc115Z9lXRUefJYFEQpteZd8N1RElWtCg8PiNi0FXOMz2lN0pI+xg8ajocP7YmSV9fc+bKEIG5dzntqclOPFvKRmvgJH0nRDsuPixoc0d3TTWNK0wZL8x8g3TPDhzI3ep24aElIrceO+n8ZoFCdEgQfa6M1fdoS8XDcFk+AroSEnxXiYwNGKd4fnB6BcQTZFWaYIiVLlZ7ds8/2cIuWNBevGO93cxPqJcxVQkiuZmCnlZpJKPu5A+HdVNJTMtshSj6hqhbz7zjtXzZ0shR2NunqsjQ0/avhw+v5CSYhzSpM/igqPV75c3jlZuZI4S4ZLbYivHLG0TDepXsro1GYdSuLCtIcN+rQN/wQTuiQnKd7Z0eASbM3jS4noJLu+0e0199JXu0KhC6U7vTkO1JSl6kxLhoJk0QYNd+sL0+ByE8b7A3OLTIvoKg0Yg3PznuRPHRC5qqQFPs7rVyzcu+FyIVkI0JnMEhKiC5mEtMs22M+VR1fv6Qxvnxzpq/70GXiPF5YyDeJwSnktWtqmcCOQxGzw/BBeb74oMJS13jmhzFrPYtXzh9tFsuXsJQafR1zH20AIQ81WTFX7Mu2fRqoyUtyy+ullE67JBx/5KQWtLlhhGUrGgVGWI3bSpdp4T5vM4nJFWA7vqJkkBfvNKHX5F4SpKK3Ojenlz/XKQa09Rt07/xUefCxTLk0AJ9ma19YJnG5ZU4YVrbFBQNnJaymRPvBzdsJONcqUrwPMMHUPiWrfVULJ1sUKPMlS5PbFV5bmTBGKIZY7XCHipBFCN0tI2hu7MlVzzeF98X5vZSI2T55Nv9qW1vqyHIfmCsc+3ZZtklyslH1jrf2zvFbOFozoh07O2F2C2vjFoLWmjkHCp/T6AnKdwxad15Ijji1nrBlD0Y5tisFRaisvkjpOyYTgY3o6o2D+7JqULujzrbcDNkmcenWsXVjquToNNviqjsiF/rn9CyY5QTlvGv/gKtwu2j91jZHvj3QNm0helppaia2y869jRs5Wi/TRKQLdJEnzSbn37jYq5/oZ3RmBueUEsxJ4mpdal+224MRJt5/404/2vsFCSa/zLjD2lyZeIPu+z26H+pahRxDUrPRTQHKQMVa9YVW5FmTlSysJfaxsTc6zxRlRUTzAPf+JdM4711lkbUqHlAu3di9GFrS+EOut1qU+HGgZT10jDry7sETNoExl7ZSKzcBRXFilCzfBQFvmbSzNjrQ9nFt1SNuvv+W526epO7l7x8HrPNUO3afv4EWloVXjo+JUAIu8dS3ecRHLe7Hox2vbXyXQ5z5ZHsU9U7r8sLV+AKmX1Yey140LoMunadZ01+m44RedPKi1WjpOw4QEn3CLIyZ0PKLZVSvIO2yr3LbUXeB0+GLquZPXMG9dY2GULnZNrjyx4tZv9GRZ0LbBh5cPFZ4GSG+Qj1VN9Mm8mw2Pr3YfY0k74IJ7+a4GAS7W7DmgzCMC7tQtTfm1IE83cyaropjrJOaW8hjLARptEARW0Q26Ohzr1fG06Oi5t0LG4TdTyIRzvTBPu8Fnq0Zi6rST5+ep4nY4oPKnYh6212nlcpyn9uK22CnlJVcmoPoeObbk7WDvuOQL1YXjfzCLZ75Y+QqquWqGbX6nU0BXGZu12JV7s6gi34VIgSbx07CuKxKiOxCdoUJfgrfSi2zPMYycgrXl8k3dBeVbGamsUhKP2r3WvhZW0Eklah5wwepe9j/EXXsumTtjOWPS7V9NzWfcJvGInd4tXmb5bRiqOlMEemLCa/7VEmNhA92IY/HSndGPA9j8cO9/PkUsm3xcqrLqtvUsNlufQfHiz/vRpJ2Dt4uTJyGtm2an++74J0eQglxucnfluI9GtE8pfp2p1ufOrVul6H7/O1xOLqhU0jhvlAfe1wnJvdm9K+g1i0VKg9xm8wXoLr6NAc3lUBvGhby7UW/cIH27ri+fX36sxfzzdLb3Zmv0vVP6rZtntF9adLqABSgVum8gyb+Z5jzBZjQ1EV2xjUbI3BfVmOz8hK3XD5GTQx+9PPeSOTo0O/4X3gvCOxfIVgqmo0nXAwp7S9875rKapT6p2mx2+eFUVCG/csaTp7jnPbSvjPumYbKeaN6ubHaS8lfdRIZ5zzh/bfGVt68uTZuHPGH8PqJAcYQpXrEyqGZ2mFppmngsamYOy66OgvdhbldEh4bMo21/Pavm21z6VD3qtMOfVtYty9gmrsXqShm/Z61H82YmcyzLuAklj+ga3xUx3cIpcvxPI7PHvdvXQKYR2tQa46xbpkvuCYcvV43tua6CKlhNZvvpmt2Iuu8W+6kCEYL6d67Lwdb7hmE92Y9Iy0bLfsiOQ8P2s1/5AP3aN/Jm6DU0XU7Bbz4ItZe6N8bu+2c23NHuRucwK/Vdn5XNuMs8R207fSqVOWYLCN9DoIAuZN2CtXLnTDf3r1CPLVRmqcRmVRRIarlo0wZ2/RaRr9IiesMGG1HVig4PruttX6iZFEc3thb8/kCZe32PxgYFaPIYGF40iBaeQu+5UPaW0pSFBmuf+QTa76L6MaDQ2Dp8iPTS7VNLq2mKP2d++2yzcRjv/TiG66sUm3iK1rhmRNkI12vdHxXeBHdqppwtNUbVQWqEt0fqY0/0jh/xL2z1BsKNxVt+8x3G/fMPbxfcYylXd9d1LUYpbtFr97Q30o/16L6rDS+YKCiDUTq71KQK+0HPp2zbu0SPi7nRC9lPTEoPISegqGtnV+mHs41x5jz35hNMKlctTzx8+aC54oeepSPyxH95riz28pE2qL0kRtz+0jup8Jj9w60FE6fwTx57NRlhOIwavy+uz3g/e37VpvV+fgSbV9lyx3ab6mCmvBSA8MvxgohcZ/gZbJKep+3mbX5HOq5YuQrxGs/ohzG0mqsTPnDm2CqcWJw3yRuz9o6G8/xW/rj/u1pwgUm1/H59KUlZj+XR4851W9UuCXHtyLPlEY4SgoSBPO011xm43P3fXlD70idFELilzdGTx/7xO5Ur5Nov5PBS7LGFMztpk/cQZKpz6nYFzL0YamKalrgLp0psOEYA036rBYjean6wTL7Jfzb5rs3jKeXgJDm2eKi/eGjY30U1Hb2HuSOD64fbIUeWROapc+KMk7NqmNUPi8w+/juLewfa1TmQi31lMiD4tjYe3yF7bb7P1cvJmmqqdg8C9kNzECfvXGsP1ihD1iGDZSJyYbRw5s/sXvWJSatEuByEpV+BYAgxjZKvoIy0SY5emPvfmW7kDcbLAyK4kW6+gRpdrQnnWdDXFPd3lJ7AFGzdfy3uYJLqU9vLca/cbq9vnYL1+keWdnNLBtbjNam3iFEIGZNNHgLygzv6yHVz/F9J8XnPW54WXjOxQ+MfeaxWwTftyJf0TNYJtdrYv1rfuj++4foqdG9QV/I5062W0HguhHvZaJZqlWOtQsq49ZMTn7kH7nm/G+ElqLyX+mChErHTzEojjeLmfHIAZN/hh61ebKL3E8u9EtIPILnZcsEsOhKgEtysPmyyoKyorToJLNJtce5fvXVZEt49dx/2YT+hiebmre+t593rLMlRxEakwBXbJt88oO3b2En3mjQCvs2vDSErTO6xzzvXr3R2MBHpgA5DuCMx1ZM/sdaV+tos2IfCm8EPjI1813jJvUcee+N52/KW+hcpjGiWodKXkppItVL6s3Pvb7dtoHxzXc//i9QSwMEFAACAAgAqLiTTd5mQKlMAAAAbAAAABsAAAB1bml2ZXJzYWwvdW5pdmVyc2FsLnBuZy54bWyzsa/IzVEoSy0qzszPs1Uy1DNQsrfj5bIpKEoty0wtV6gAigEFIUBJodJWycQIwS3PTCnJAKowMUYSzEjNTM8oAYoamJvARfWBhgIAUEsBAgAAFAACAAgARJRXRyO0Tvv7AgAAsAgAABQAAAAAAAAAAQAAAAAAAAAAAHVuaXZlcnNhbC9wbGF5ZXIueG1sUEsBAgAAFAACAAgAqLiTTQSK+eSvLAAA3GwAABcAAAAAAAAAAAAAAAAALQMAAHVuaXZlcnNhbC91bml2ZXJzYWwucG5nUEsBAgAAFAACAAgAqLiTTd5mQKlMAAAAbAAAABsAAAAAAAAAAQAAAAAAETAAAHVuaXZlcnNhbC91bml2ZXJzYWwucG5nLnhtbFBLBQYAAAAAAwADANAAAACWMAAAAAA="/>
  <p:tag name="ISPRING_PRESENTATION_TITLE" val="Webex使用培训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BBD9CCE-1CC3-4EC9-ABB1-1D01D6AF0AA5}"/>
  <p:tag name="GENSWF_ADVANCE_TIME" val="1.195"/>
  <p:tag name="ISPRING_CUSTOM_TIMING_USED" val="1"/>
</p:tagLst>
</file>

<file path=ppt/theme/theme1.xml><?xml version="1.0" encoding="utf-8"?>
<a:theme xmlns:a="http://schemas.openxmlformats.org/drawingml/2006/main" name="Office 主题​​">
  <a:themeElements>
    <a:clrScheme name="我的主题色">
      <a:dk1>
        <a:sysClr val="windowText" lastClr="000000"/>
      </a:dk1>
      <a:lt1>
        <a:sysClr val="window" lastClr="FFFFFF"/>
      </a:lt1>
      <a:dk2>
        <a:srgbClr val="E6325C"/>
      </a:dk2>
      <a:lt2>
        <a:srgbClr val="E6325C"/>
      </a:lt2>
      <a:accent1>
        <a:srgbClr val="A3CD39"/>
      </a:accent1>
      <a:accent2>
        <a:srgbClr val="A3CD39"/>
      </a:accent2>
      <a:accent3>
        <a:srgbClr val="4EC0A5"/>
      </a:accent3>
      <a:accent4>
        <a:srgbClr val="4EC0A5"/>
      </a:accent4>
      <a:accent5>
        <a:srgbClr val="E4BE33"/>
      </a:accent5>
      <a:accent6>
        <a:srgbClr val="E4BE33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37763</TotalTime>
  <Words>533</Words>
  <Application>Microsoft Office PowerPoint</Application>
  <PresentationFormat>全屏显示(16:9)</PresentationFormat>
  <Paragraphs>139</Paragraphs>
  <Slides>24</Slides>
  <Notes>24</Notes>
  <HiddenSlides>0</HiddenSlides>
  <MMClips>4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Impact</vt:lpstr>
      <vt:lpstr>Arial</vt:lpstr>
      <vt:lpstr>Arial Black</vt:lpstr>
      <vt:lpstr>黑体</vt:lpstr>
      <vt:lpstr>宋体</vt:lpstr>
      <vt:lpstr>Bodoni MT Condensed</vt:lpstr>
      <vt:lpstr>Cambria</vt:lpstr>
      <vt:lpstr>Calibri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Webex使用培训1</dc:title>
  <dc:creator>kan</dc:creator>
  <cp:lastModifiedBy>20031144@msad.scnu.edu.cn</cp:lastModifiedBy>
  <cp:revision>1531</cp:revision>
  <dcterms:created xsi:type="dcterms:W3CDTF">2013-02-20T08:47:00Z</dcterms:created>
  <dcterms:modified xsi:type="dcterms:W3CDTF">2018-12-19T15:10:33Z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