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3"/>
  </p:notesMasterIdLst>
  <p:handoutMasterIdLst>
    <p:handoutMasterId r:id="rId14"/>
  </p:handoutMasterIdLst>
  <p:sldIdLst>
    <p:sldId id="295" r:id="rId2"/>
    <p:sldId id="369" r:id="rId3"/>
    <p:sldId id="294" r:id="rId4"/>
    <p:sldId id="296" r:id="rId5"/>
    <p:sldId id="373" r:id="rId6"/>
    <p:sldId id="386" r:id="rId7"/>
    <p:sldId id="387" r:id="rId8"/>
    <p:sldId id="388" r:id="rId9"/>
    <p:sldId id="389" r:id="rId10"/>
    <p:sldId id="391" r:id="rId11"/>
    <p:sldId id="390" r:id="rId12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14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指针运算符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196752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指针</a:t>
            </a: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运算符</a:t>
            </a: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和表达式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82578" y="4149080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</a:t>
            </a:r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学院 </a:t>
            </a:r>
            <a:endParaRPr lang="zh-CN" alt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endParaRPr lang="zh-CN" altLang="en-US" sz="36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华文行楷" pitchFamily="2" charset="-122"/>
              <a:ea typeface="华文行楷" pitchFamily="2" charset="-122"/>
            </a:endParaRP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32239" y="980728"/>
            <a:ext cx="8675687" cy="4870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zh-CN" altLang="en-US" sz="2000" b="0" dirty="0" smtClean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642100" y="6893843"/>
            <a:ext cx="198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00B08FD-A78A-4315-8170-CB7C4D52C654}" type="slidenum">
              <a:rPr lang="en-US" altLang="zh-CN"/>
              <a:pPr eaLnBrk="1" hangingPunct="1"/>
              <a:t>10</a:t>
            </a:fld>
            <a:endParaRPr lang="en-US" altLang="zh-CN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22300" y="704528"/>
            <a:ext cx="8001000" cy="676275"/>
          </a:xfrm>
        </p:spPr>
        <p:txBody>
          <a:bodyPr>
            <a:norm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五、归纳与小结</a:t>
            </a:r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611188" y="1268413"/>
            <a:ext cx="8001000" cy="4824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endParaRPr lang="zh-CN" altLang="en-US" dirty="0" smtClean="0"/>
          </a:p>
        </p:txBody>
      </p:sp>
      <p:sp>
        <p:nvSpPr>
          <p:cNvPr id="9" name="灯片编号占位符 3"/>
          <p:cNvSpPr txBox="1">
            <a:spLocks/>
          </p:cNvSpPr>
          <p:nvPr/>
        </p:nvSpPr>
        <p:spPr>
          <a:xfrm>
            <a:off x="6553200" y="6245225"/>
            <a:ext cx="19812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/>
            <a:fld id="{2CB6953E-426D-4803-A03C-5A74686FB057}" type="slidenum">
              <a:rPr lang="en-US" altLang="zh-CN" smtClean="0"/>
              <a:pPr eaLnBrk="1" hangingPunct="1"/>
              <a:t>10</a:t>
            </a:fld>
            <a:endParaRPr lang="en-US" altLang="zh-C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755576" y="1628800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3600" dirty="0" smtClean="0">
                <a:solidFill>
                  <a:srgbClr val="0000FF"/>
                </a:solidFill>
              </a:rPr>
              <a:t>·</a:t>
            </a:r>
            <a:r>
              <a:rPr lang="zh-CN" altLang="en-US" sz="3600" dirty="0" smtClean="0"/>
              <a:t>指针运算符与表达式的基本</a:t>
            </a:r>
            <a:r>
              <a:rPr lang="zh-CN" altLang="en-US" sz="3600" dirty="0" smtClean="0">
                <a:solidFill>
                  <a:srgbClr val="0000FF"/>
                </a:solidFill>
              </a:rPr>
              <a:t>含义</a:t>
            </a:r>
            <a:endParaRPr lang="en-US" altLang="zh-CN" sz="3600" dirty="0" smtClean="0">
              <a:solidFill>
                <a:srgbClr val="0000FF"/>
              </a:solidFill>
            </a:endParaRPr>
          </a:p>
          <a:p>
            <a:pPr algn="l"/>
            <a:r>
              <a:rPr lang="en-US" altLang="zh-CN" sz="3600" dirty="0" smtClean="0">
                <a:solidFill>
                  <a:srgbClr val="0000FF"/>
                </a:solidFill>
              </a:rPr>
              <a:t>·</a:t>
            </a:r>
            <a:r>
              <a:rPr lang="zh-CN" altLang="en-US" sz="3600" dirty="0" smtClean="0"/>
              <a:t>指针运算符和表达式的基本</a:t>
            </a:r>
            <a:r>
              <a:rPr lang="zh-CN" altLang="en-US" sz="3600" dirty="0" smtClean="0">
                <a:solidFill>
                  <a:srgbClr val="0000FF"/>
                </a:solidFill>
              </a:rPr>
              <a:t>使用</a:t>
            </a:r>
            <a:endParaRPr lang="zh-CN" alt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26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68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smtClean="0">
                <a:solidFill>
                  <a:srgbClr val="FF0000"/>
                </a:solidFill>
                <a:latin typeface="黑体" panose="02010609060101010101" pitchFamily="49" charset="-122"/>
              </a:rPr>
              <a:t>指针运算符和表达式</a:t>
            </a:r>
            <a:r>
              <a:rPr lang="en-US" altLang="zh-CN" b="1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三、指针运算符和表达式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、基本使用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、归纳与总结</a:t>
            </a:r>
            <a:endParaRPr lang="zh-CN" altLang="en-US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22287" y="1658093"/>
            <a:ext cx="7993063" cy="299504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zh-CN" sz="2600" b="1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理解指针</a:t>
            </a:r>
            <a:r>
              <a:rPr lang="zh-CN" altLang="en-US" sz="2600" b="1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运算符和表达式</a:t>
            </a:r>
            <a:endParaRPr lang="en-US" altLang="zh-CN" sz="2600" b="1" dirty="0" smtClean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zh-CN" sz="28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掌握指针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运算符和表达式的使用</a:t>
            </a:r>
            <a:endParaRPr lang="zh-CN" altLang="zh-CN" sz="2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二、问题引导</a:t>
            </a:r>
            <a:endParaRPr lang="zh-CN" altLang="zh-CN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556891"/>
            <a:ext cx="8001000" cy="3024237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</a:t>
            </a:r>
            <a:r>
              <a:rPr lang="en-US" altLang="zh-CN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：我们学习了指针和指针变量，那该怎么操作它们？</a:t>
            </a:r>
            <a:endParaRPr lang="en-US" altLang="zh-CN" sz="36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eaLnBrk="1" hangingPunct="1"/>
            <a:r>
              <a:rPr lang="zh-CN" altLang="en-US" b="1" dirty="0">
                <a:solidFill>
                  <a:srgbClr val="FF0000"/>
                </a:solidFill>
              </a:rPr>
              <a:t>三</a:t>
            </a:r>
            <a:r>
              <a:rPr lang="zh-CN" altLang="en-US" b="1" dirty="0" smtClean="0">
                <a:solidFill>
                  <a:srgbClr val="FF0000"/>
                </a:solidFill>
              </a:rPr>
              <a:t>、指针运算符与指针表达式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3387" y="1530530"/>
            <a:ext cx="8202887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zh-CN" sz="2800" dirty="0" smtClean="0"/>
              <a:t>指针</a:t>
            </a:r>
            <a:r>
              <a:rPr lang="zh-CN" altLang="zh-CN" sz="2800" dirty="0"/>
              <a:t>运算符与指针表达式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zh-CN" sz="2800" dirty="0"/>
              <a:t>&amp;</a:t>
            </a:r>
            <a:r>
              <a:rPr lang="zh-CN" altLang="zh-CN" sz="2800" dirty="0"/>
              <a:t>运算符</a:t>
            </a:r>
            <a:r>
              <a:rPr lang="en-US" altLang="zh-CN" sz="2800" dirty="0"/>
              <a:t>   </a:t>
            </a:r>
            <a:r>
              <a:rPr lang="zh-CN" altLang="zh-CN" sz="2800" dirty="0"/>
              <a:t>取址运算符</a:t>
            </a:r>
            <a:r>
              <a:rPr lang="en-US" altLang="zh-CN" sz="2800" dirty="0"/>
              <a:t>      </a:t>
            </a:r>
            <a:r>
              <a:rPr lang="en-US" altLang="zh-CN" sz="2800" dirty="0" smtClean="0"/>
              <a:t>  &amp;</a:t>
            </a:r>
            <a:r>
              <a:rPr lang="en-US" altLang="zh-CN" sz="2800" dirty="0"/>
              <a:t>m </a:t>
            </a:r>
            <a:r>
              <a:rPr lang="en-US" altLang="zh-CN" sz="2800" dirty="0" smtClean="0"/>
              <a:t> </a:t>
            </a:r>
            <a:r>
              <a:rPr lang="zh-CN" altLang="zh-CN" sz="2800" dirty="0" smtClean="0"/>
              <a:t>变量</a:t>
            </a:r>
            <a:r>
              <a:rPr lang="en-US" altLang="zh-CN" sz="2800" dirty="0"/>
              <a:t>m</a:t>
            </a:r>
            <a:r>
              <a:rPr lang="zh-CN" altLang="zh-CN" sz="2800" dirty="0"/>
              <a:t>的地址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zh-CN" sz="2800" dirty="0"/>
              <a:t>*</a:t>
            </a:r>
            <a:r>
              <a:rPr lang="zh-CN" altLang="zh-CN" sz="2800" dirty="0"/>
              <a:t>运算符</a:t>
            </a:r>
            <a:r>
              <a:rPr lang="en-US" altLang="zh-CN" sz="2800" dirty="0"/>
              <a:t>   </a:t>
            </a:r>
            <a:r>
              <a:rPr lang="zh-CN" altLang="zh-CN" sz="2800" dirty="0"/>
              <a:t>间接访问运算符</a:t>
            </a:r>
            <a:r>
              <a:rPr lang="en-US" altLang="zh-CN" sz="2800" dirty="0"/>
              <a:t>  </a:t>
            </a:r>
            <a:r>
              <a:rPr lang="en-US" altLang="zh-CN" sz="2800" dirty="0" smtClean="0"/>
              <a:t> *</a:t>
            </a:r>
            <a:r>
              <a:rPr lang="en-US" altLang="zh-CN" sz="2800" dirty="0"/>
              <a:t>p  </a:t>
            </a:r>
            <a:r>
              <a:rPr lang="en-US" altLang="zh-CN" sz="2800" dirty="0" smtClean="0"/>
              <a:t>  </a:t>
            </a:r>
            <a:r>
              <a:rPr lang="en-US" altLang="zh-CN" sz="2800" dirty="0" err="1" smtClean="0"/>
              <a:t>p</a:t>
            </a:r>
            <a:r>
              <a:rPr lang="zh-CN" altLang="zh-CN" sz="2800" dirty="0" smtClean="0"/>
              <a:t>所</a:t>
            </a:r>
            <a:r>
              <a:rPr lang="zh-CN" altLang="zh-CN" sz="2800" dirty="0"/>
              <a:t>指向的变量</a:t>
            </a:r>
            <a:endParaRPr lang="en-US" altLang="zh-CN" sz="2800" dirty="0"/>
          </a:p>
          <a:p>
            <a:pPr algn="l"/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980504"/>
              </p:ext>
            </p:extLst>
          </p:nvPr>
        </p:nvGraphicFramePr>
        <p:xfrm>
          <a:off x="395536" y="3560069"/>
          <a:ext cx="8569325" cy="2588895"/>
        </p:xfrm>
        <a:graphic>
          <a:graphicData uri="http://schemas.openxmlformats.org/drawingml/2006/table">
            <a:tbl>
              <a:tblPr/>
              <a:tblGrid>
                <a:gridCol w="2141538"/>
                <a:gridCol w="1225550"/>
                <a:gridCol w="1450975"/>
                <a:gridCol w="3751262"/>
              </a:tblGrid>
              <a:tr h="6467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变量的定义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类型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&amp;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运算符表达式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含义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char ch;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char</a:t>
                      </a:r>
                      <a:endParaRPr kumimoji="0" lang="zh-CN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&amp;ch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取出变量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ch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的指针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double x;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double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&amp;x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取出变量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x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的指针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int i;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int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&amp;i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取出变量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i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的指针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int a[10];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int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&amp;a[1]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取出数组元素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a[1]</a:t>
                      </a: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的指针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char str[10];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char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&amp;str[0]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取出数组元素</a:t>
                      </a:r>
                      <a:r>
                        <a:rPr kumimoji="0" lang="en-US" altLang="zh-CN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str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[0]</a:t>
                      </a: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的指针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3" marR="68583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49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三、指针运算符与指针表达式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247117"/>
              </p:ext>
            </p:extLst>
          </p:nvPr>
        </p:nvGraphicFramePr>
        <p:xfrm>
          <a:off x="251520" y="1706713"/>
          <a:ext cx="8640763" cy="38798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2229"/>
                <a:gridCol w="6048534"/>
              </a:tblGrid>
              <a:tr h="4891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变量的定义</a:t>
                      </a:r>
                      <a:endParaRPr lang="zh-CN" sz="2000" b="1" kern="100" dirty="0">
                        <a:latin typeface="Cambria" pitchFamily="18" charset="0"/>
                        <a:ea typeface="+mn-ea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indent="459105" algn="ctr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含义</a:t>
                      </a:r>
                      <a:endParaRPr lang="zh-CN" sz="2000" b="1" kern="100" dirty="0">
                        <a:latin typeface="Cambria" pitchFamily="18" charset="0"/>
                        <a:ea typeface="+mn-ea"/>
                        <a:cs typeface="Times New Roman"/>
                      </a:endParaRPr>
                    </a:p>
                  </a:txBody>
                  <a:tcPr marL="68578" marR="68578" marT="0" marB="0"/>
                </a:tc>
              </a:tr>
              <a:tr h="10855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kern="0" dirty="0">
                          <a:latin typeface="Cambria" pitchFamily="18" charset="0"/>
                        </a:rPr>
                        <a:t>char *</a:t>
                      </a:r>
                      <a:r>
                        <a:rPr lang="en-US" sz="2000" b="1" kern="0" dirty="0" err="1" smtClean="0">
                          <a:latin typeface="Cambria" pitchFamily="18" charset="0"/>
                        </a:rPr>
                        <a:t>pc,ch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;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kern="0" dirty="0" smtClean="0">
                          <a:latin typeface="Cambria" pitchFamily="18" charset="0"/>
                        </a:rPr>
                        <a:t>pc 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= &amp;</a:t>
                      </a:r>
                      <a:r>
                        <a:rPr lang="en-US" sz="2000" b="1" kern="0" dirty="0" err="1">
                          <a:latin typeface="Cambria" pitchFamily="18" charset="0"/>
                        </a:rPr>
                        <a:t>ch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;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kern="0" dirty="0" err="1">
                          <a:latin typeface="Cambria" pitchFamily="18" charset="0"/>
                        </a:rPr>
                        <a:t>printf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("%c",*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pc);</a:t>
                      </a:r>
                      <a:endParaRPr lang="zh-CN" sz="2000" b="1" kern="100" dirty="0">
                        <a:latin typeface="Cambria" pitchFamily="18" charset="0"/>
                        <a:ea typeface="+mn-ea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indent="114300" algn="l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定义指向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char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的指针变量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pc</a:t>
                      </a:r>
                      <a:r>
                        <a:rPr lang="zh-CN" sz="2000" b="1" kern="0" dirty="0" smtClean="0">
                          <a:latin typeface="Cambria" pitchFamily="18" charset="0"/>
                        </a:rPr>
                        <a:t>和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char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变量</a:t>
                      </a:r>
                      <a:r>
                        <a:rPr lang="en-US" sz="2000" b="1" kern="0" dirty="0" err="1">
                          <a:latin typeface="Cambria" pitchFamily="18" charset="0"/>
                        </a:rPr>
                        <a:t>ch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indent="114300" algn="l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取出变量</a:t>
                      </a:r>
                      <a:r>
                        <a:rPr lang="en-US" sz="2000" b="1" kern="0" dirty="0" err="1">
                          <a:latin typeface="Cambria" pitchFamily="18" charset="0"/>
                        </a:rPr>
                        <a:t>ch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的指针赋值给指针变量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pc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indent="114300" algn="l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以字符方式输出间接访问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pc</a:t>
                      </a:r>
                      <a:r>
                        <a:rPr lang="zh-CN" sz="2000" b="1" kern="0" dirty="0" smtClean="0">
                          <a:latin typeface="Cambria" pitchFamily="18" charset="0"/>
                        </a:rPr>
                        <a:t>所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指向的指针中的值</a:t>
                      </a:r>
                      <a:endParaRPr lang="zh-CN" sz="2000" b="1" kern="100" dirty="0">
                        <a:latin typeface="Cambria" pitchFamily="18" charset="0"/>
                        <a:ea typeface="+mn-ea"/>
                        <a:cs typeface="Times New Roman"/>
                      </a:endParaRPr>
                    </a:p>
                  </a:txBody>
                  <a:tcPr marL="68578" marR="68578" marT="0" marB="0"/>
                </a:tc>
              </a:tr>
              <a:tr h="12196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kern="0" dirty="0">
                          <a:latin typeface="Cambria" pitchFamily="18" charset="0"/>
                        </a:rPr>
                        <a:t>double *</a:t>
                      </a:r>
                      <a:r>
                        <a:rPr lang="en-US" sz="2000" b="1" kern="0" dirty="0" err="1" smtClean="0">
                          <a:latin typeface="Cambria" pitchFamily="18" charset="0"/>
                        </a:rPr>
                        <a:t>pd,x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;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kern="0" dirty="0" smtClean="0">
                          <a:latin typeface="Cambria" pitchFamily="18" charset="0"/>
                        </a:rPr>
                        <a:t>p</a:t>
                      </a:r>
                      <a:r>
                        <a:rPr lang="en-US" altLang="zh-CN" sz="2000" b="1" kern="0" dirty="0" smtClean="0">
                          <a:latin typeface="Cambria" pitchFamily="18" charset="0"/>
                        </a:rPr>
                        <a:t>d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= &amp;x;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kern="0" dirty="0" err="1">
                          <a:latin typeface="Cambria" pitchFamily="18" charset="0"/>
                        </a:rPr>
                        <a:t>printf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("%lf",*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pd);</a:t>
                      </a:r>
                      <a:endParaRPr lang="zh-CN" sz="2000" b="1" kern="100" dirty="0">
                        <a:latin typeface="Cambria" pitchFamily="18" charset="0"/>
                        <a:ea typeface="+mn-ea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indent="114300" algn="l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定义指向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double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的指针变量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pd</a:t>
                      </a:r>
                      <a:r>
                        <a:rPr lang="zh-CN" sz="2000" b="1" kern="0" dirty="0" smtClean="0">
                          <a:latin typeface="Cambria" pitchFamily="18" charset="0"/>
                        </a:rPr>
                        <a:t>和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double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变量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x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indent="114300" algn="l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取出变量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x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的指针赋值给指针变量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pd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indent="114300" algn="l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以浮点数方式输出间接访问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pd</a:t>
                      </a:r>
                      <a:r>
                        <a:rPr lang="zh-CN" sz="2000" b="1" kern="0" dirty="0" smtClean="0">
                          <a:latin typeface="Cambria" pitchFamily="18" charset="0"/>
                        </a:rPr>
                        <a:t>所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指向的指针中的值</a:t>
                      </a:r>
                      <a:endParaRPr lang="zh-CN" sz="2000" b="1" kern="100" dirty="0">
                        <a:latin typeface="Cambria" pitchFamily="18" charset="0"/>
                        <a:ea typeface="+mn-ea"/>
                        <a:cs typeface="Times New Roman"/>
                      </a:endParaRPr>
                    </a:p>
                  </a:txBody>
                  <a:tcPr marL="68578" marR="68578" marT="0" marB="0"/>
                </a:tc>
              </a:tr>
              <a:tr h="10855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kern="0" dirty="0" err="1">
                          <a:latin typeface="Cambria" pitchFamily="18" charset="0"/>
                        </a:rPr>
                        <a:t>int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 *</a:t>
                      </a:r>
                      <a:r>
                        <a:rPr lang="en-US" sz="2000" b="1" kern="0" dirty="0" err="1" smtClean="0">
                          <a:latin typeface="Cambria" pitchFamily="18" charset="0"/>
                        </a:rPr>
                        <a:t>pi,i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;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kern="0" dirty="0" smtClean="0">
                          <a:latin typeface="Cambria" pitchFamily="18" charset="0"/>
                        </a:rPr>
                        <a:t>pi 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= 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&amp;</a:t>
                      </a:r>
                      <a:r>
                        <a:rPr lang="en-US" sz="2000" b="1" kern="0" dirty="0" err="1" smtClean="0">
                          <a:latin typeface="Cambria" pitchFamily="18" charset="0"/>
                        </a:rPr>
                        <a:t>i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;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kern="0" dirty="0" err="1">
                          <a:latin typeface="Cambria" pitchFamily="18" charset="0"/>
                        </a:rPr>
                        <a:t>printf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("%d",*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pi</a:t>
                      </a:r>
                      <a:r>
                        <a:rPr lang="en-US" sz="2000" b="1" kern="0" dirty="0">
                          <a:latin typeface="Cambria" pitchFamily="18" charset="0"/>
                        </a:rPr>
                        <a:t>);</a:t>
                      </a:r>
                      <a:endParaRPr lang="zh-CN" sz="2000" b="1" kern="100" dirty="0">
                        <a:latin typeface="Cambria" pitchFamily="18" charset="0"/>
                        <a:ea typeface="+mn-ea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indent="114300" algn="l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定义指向</a:t>
                      </a:r>
                      <a:r>
                        <a:rPr lang="en-US" sz="2000" b="1" kern="0" dirty="0" err="1">
                          <a:latin typeface="Cambria" pitchFamily="18" charset="0"/>
                        </a:rPr>
                        <a:t>int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的指针变量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pi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和</a:t>
                      </a:r>
                      <a:r>
                        <a:rPr lang="en-US" sz="2000" b="1" kern="0" dirty="0" err="1">
                          <a:latin typeface="Cambria" pitchFamily="18" charset="0"/>
                        </a:rPr>
                        <a:t>int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变量</a:t>
                      </a:r>
                      <a:r>
                        <a:rPr lang="en-US" sz="2000" b="1" kern="0" dirty="0" err="1">
                          <a:latin typeface="Cambria" pitchFamily="18" charset="0"/>
                        </a:rPr>
                        <a:t>i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indent="114300" algn="l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取出变量</a:t>
                      </a:r>
                      <a:r>
                        <a:rPr lang="en-US" sz="2000" b="1" kern="0" dirty="0" err="1">
                          <a:latin typeface="Cambria" pitchFamily="18" charset="0"/>
                        </a:rPr>
                        <a:t>i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的指针赋值给指针变量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pi</a:t>
                      </a:r>
                      <a:endParaRPr lang="zh-CN" sz="2000" b="1" kern="100" dirty="0">
                        <a:latin typeface="Cambria" pitchFamily="18" charset="0"/>
                      </a:endParaRPr>
                    </a:p>
                    <a:p>
                      <a:pPr indent="114300" algn="l">
                        <a:spcAft>
                          <a:spcPts val="0"/>
                        </a:spcAft>
                      </a:pPr>
                      <a:r>
                        <a:rPr lang="zh-CN" sz="2000" b="1" kern="0" dirty="0">
                          <a:latin typeface="Cambria" pitchFamily="18" charset="0"/>
                        </a:rPr>
                        <a:t>以整型方式输出间接访问</a:t>
                      </a:r>
                      <a:r>
                        <a:rPr lang="en-US" sz="2000" b="1" kern="0" dirty="0" smtClean="0">
                          <a:latin typeface="Cambria" pitchFamily="18" charset="0"/>
                        </a:rPr>
                        <a:t>pi</a:t>
                      </a:r>
                      <a:r>
                        <a:rPr lang="zh-CN" sz="2000" b="1" kern="0" dirty="0">
                          <a:latin typeface="Cambria" pitchFamily="18" charset="0"/>
                        </a:rPr>
                        <a:t>所指向的指针中的值</a:t>
                      </a:r>
                      <a:endParaRPr lang="zh-CN" sz="2000" b="1" kern="100" dirty="0">
                        <a:latin typeface="Cambria" pitchFamily="18" charset="0"/>
                        <a:ea typeface="+mn-ea"/>
                        <a:cs typeface="Times New Roman"/>
                      </a:endParaRPr>
                    </a:p>
                  </a:txBody>
                  <a:tcPr marL="68578" marR="6857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09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三、指针运算符与指针表达式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4840" y="1690689"/>
            <a:ext cx="875432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defRPr/>
            </a:pPr>
            <a:r>
              <a:rPr lang="en-US" altLang="zh-CN" sz="2400" dirty="0" smtClean="0"/>
              <a:t> *</a:t>
            </a:r>
            <a:r>
              <a:rPr lang="zh-CN" altLang="zh-CN" sz="2400" dirty="0"/>
              <a:t>号在</a:t>
            </a:r>
            <a:r>
              <a:rPr lang="en-US" altLang="zh-CN" sz="2400" dirty="0"/>
              <a:t>C</a:t>
            </a:r>
            <a:r>
              <a:rPr lang="zh-CN" altLang="zh-CN" sz="2400" dirty="0"/>
              <a:t>语言中有三种含义，</a:t>
            </a:r>
            <a:endParaRPr lang="en-US" altLang="zh-CN" sz="2400" dirty="0"/>
          </a:p>
          <a:p>
            <a:pPr lvl="1" algn="l">
              <a:defRPr/>
            </a:pPr>
            <a:r>
              <a:rPr lang="zh-CN" altLang="zh-CN" sz="2400" dirty="0">
                <a:solidFill>
                  <a:srgbClr val="0000FF"/>
                </a:solidFill>
              </a:rPr>
              <a:t>表示算术运算中的乘法</a:t>
            </a:r>
            <a:endParaRPr lang="en-US" altLang="zh-CN" sz="2400" dirty="0">
              <a:solidFill>
                <a:srgbClr val="0000FF"/>
              </a:solidFill>
            </a:endParaRPr>
          </a:p>
          <a:p>
            <a:pPr lvl="1" algn="l">
              <a:defRPr/>
            </a:pPr>
            <a:r>
              <a:rPr lang="zh-CN" altLang="zh-CN" sz="2400" dirty="0">
                <a:solidFill>
                  <a:srgbClr val="0000FF"/>
                </a:solidFill>
              </a:rPr>
              <a:t>在变量声明中指针变量的修饰符</a:t>
            </a:r>
            <a:endParaRPr lang="en-US" altLang="zh-CN" sz="2400" dirty="0">
              <a:solidFill>
                <a:srgbClr val="0000FF"/>
              </a:solidFill>
            </a:endParaRPr>
          </a:p>
          <a:p>
            <a:pPr lvl="1" algn="l">
              <a:defRPr/>
            </a:pPr>
            <a:r>
              <a:rPr lang="zh-CN" altLang="zh-CN" sz="2400" dirty="0">
                <a:solidFill>
                  <a:srgbClr val="0000FF"/>
                </a:solidFill>
              </a:rPr>
              <a:t>在表达式中的单目运算符</a:t>
            </a:r>
          </a:p>
          <a:p>
            <a:pPr algn="l">
              <a:defRPr/>
            </a:pPr>
            <a:r>
              <a:rPr lang="zh-CN" altLang="zh-CN" sz="2400" dirty="0"/>
              <a:t>存储单元中的值的访问方式有两种。通过变量名称访问</a:t>
            </a:r>
            <a:r>
              <a:rPr lang="en-US" altLang="zh-CN" sz="2400" dirty="0"/>
              <a:t>,</a:t>
            </a:r>
            <a:r>
              <a:rPr lang="zh-CN" altLang="zh-CN" sz="2400" dirty="0"/>
              <a:t> 比如：</a:t>
            </a:r>
          </a:p>
          <a:p>
            <a:pPr lvl="1" indent="79375" algn="l">
              <a:buFont typeface="Wingdings" panose="05000000000000000000" pitchFamily="2" charset="2"/>
              <a:buNone/>
              <a:defRPr/>
            </a:pPr>
            <a:r>
              <a:rPr lang="en-US" altLang="zh-CN" sz="2400" dirty="0" err="1"/>
              <a:t>int</a:t>
            </a:r>
            <a:r>
              <a:rPr lang="en-US" altLang="zh-CN" sz="2400" dirty="0"/>
              <a:t> a[10],</a:t>
            </a:r>
            <a:r>
              <a:rPr lang="en-US" altLang="zh-CN" sz="2400" dirty="0" err="1"/>
              <a:t>i</a:t>
            </a:r>
            <a:r>
              <a:rPr lang="en-US" altLang="zh-CN" sz="2400" dirty="0"/>
              <a:t> = 1;</a:t>
            </a:r>
            <a:endParaRPr lang="zh-CN" altLang="zh-CN" sz="2400" dirty="0"/>
          </a:p>
          <a:p>
            <a:pPr lvl="1" indent="79375" algn="l">
              <a:buFont typeface="Wingdings" panose="05000000000000000000" pitchFamily="2" charset="2"/>
              <a:buNone/>
              <a:defRPr/>
            </a:pPr>
            <a:r>
              <a:rPr lang="en-US" altLang="zh-CN" sz="2400" dirty="0" err="1"/>
              <a:t>printf</a:t>
            </a:r>
            <a:r>
              <a:rPr lang="en-US" altLang="zh-CN" sz="2400" dirty="0"/>
              <a:t>( "%</a:t>
            </a:r>
            <a:r>
              <a:rPr lang="en-US" altLang="zh-CN" sz="2400" dirty="0" err="1"/>
              <a:t>d”,a</a:t>
            </a:r>
            <a:r>
              <a:rPr lang="en-US" altLang="zh-CN" sz="2400" dirty="0"/>
              <a:t>[</a:t>
            </a:r>
            <a:r>
              <a:rPr lang="en-US" altLang="zh-CN" sz="2400" dirty="0" err="1"/>
              <a:t>i</a:t>
            </a:r>
            <a:r>
              <a:rPr lang="en-US" altLang="zh-CN" sz="2400" dirty="0"/>
              <a:t>] );</a:t>
            </a:r>
          </a:p>
          <a:p>
            <a:pPr algn="l">
              <a:buFont typeface="Wingdings" panose="05000000000000000000" pitchFamily="2" charset="2"/>
              <a:buNone/>
              <a:defRPr/>
            </a:pPr>
            <a:r>
              <a:rPr lang="en-US" altLang="zh-CN" sz="2400" dirty="0"/>
              <a:t>     </a:t>
            </a:r>
            <a:r>
              <a:rPr lang="zh-CN" altLang="zh-CN" sz="2400" dirty="0"/>
              <a:t>通过指针间接访问单元的值</a:t>
            </a:r>
            <a:endParaRPr lang="zh-CN" altLang="en-US" sz="2400" dirty="0"/>
          </a:p>
          <a:p>
            <a:pPr algn="l"/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7769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32239" y="1556792"/>
            <a:ext cx="8675687" cy="4870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#include &lt;</a:t>
            </a:r>
            <a:r>
              <a:rPr lang="en-US" altLang="zh-CN" sz="2000" b="0" dirty="0" err="1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stdio.h</a:t>
            </a: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&gt;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err="1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int</a:t>
            </a: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main ( )</a:t>
            </a:r>
            <a:b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{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 sz="2000" b="0" dirty="0" err="1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int</a:t>
            </a: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*p1,*p2,a,b,t; 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 sz="2000" b="0" dirty="0" err="1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scanf</a:t>
            </a: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 "%</a:t>
            </a:r>
            <a:r>
              <a:rPr lang="en-US" altLang="zh-CN" sz="2000" b="0" dirty="0" err="1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d,%d</a:t>
            </a: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" , &amp;a , &amp;b ) ;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p1=&amp;a; 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p2=&amp;b;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if(*p1 &lt;*p2 )</a:t>
            </a:r>
            <a:b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{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t = *p1; *p1 = *p2;  *p2 = t;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}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</a:t>
            </a:r>
            <a:r>
              <a:rPr lang="en-US" altLang="zh-CN" sz="2000" b="0" dirty="0" err="1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printf</a:t>
            </a: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 "a=%</a:t>
            </a:r>
            <a:r>
              <a:rPr lang="en-US" altLang="zh-CN" sz="2000" b="0" dirty="0" err="1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d,b</a:t>
            </a: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=%d\n" , a, b ) ;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</a:t>
            </a:r>
            <a:r>
              <a:rPr lang="en-US" altLang="zh-CN" sz="2000" b="0" dirty="0" err="1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printf</a:t>
            </a: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 "*p1=%d, *p2b%d\n", *p1, *p2 );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return 0;</a:t>
            </a:r>
            <a: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zh-CN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000" b="0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}</a:t>
            </a:r>
            <a:endParaRPr lang="zh-CN" altLang="en-US" sz="2000" b="0" dirty="0" smtClean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645302" y="1484784"/>
            <a:ext cx="8001000" cy="1008063"/>
          </a:xfrm>
        </p:spPr>
        <p:txBody>
          <a:bodyPr/>
          <a:lstStyle/>
          <a:p>
            <a:pPr marL="0" indent="0">
              <a:buNone/>
            </a:pPr>
            <a:r>
              <a:rPr lang="zh-CN" altLang="zh-CN" b="1" dirty="0" smtClean="0"/>
              <a:t>从键盘输入两个整数，用</a:t>
            </a:r>
            <a:r>
              <a:rPr lang="zh-CN" altLang="zh-CN" b="1" dirty="0" smtClean="0">
                <a:solidFill>
                  <a:srgbClr val="FF0000"/>
                </a:solidFill>
              </a:rPr>
              <a:t>间接访问</a:t>
            </a:r>
            <a:r>
              <a:rPr lang="zh-CN" altLang="zh-CN" b="1" dirty="0" smtClean="0"/>
              <a:t>的形式由大到小的输出这两个数</a:t>
            </a:r>
            <a:endParaRPr lang="zh-CN" altLang="en-US" b="1" dirty="0" smtClean="0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642100" y="6893843"/>
            <a:ext cx="198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00B08FD-A78A-4315-8170-CB7C4D52C654}" type="slidenum">
              <a:rPr lang="en-US" altLang="zh-CN"/>
              <a:pPr eaLnBrk="1" hangingPunct="1"/>
              <a:t>8</a:t>
            </a:fld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80920" y="725795"/>
            <a:ext cx="547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200" b="0" dirty="0" smtClean="0">
                <a:solidFill>
                  <a:srgbClr val="FF0000"/>
                </a:solidFill>
              </a:rPr>
              <a:t>四、基本使用</a:t>
            </a:r>
            <a:endParaRPr lang="zh-CN" altLang="en-US" sz="3200" b="0" dirty="0"/>
          </a:p>
        </p:txBody>
      </p:sp>
    </p:spTree>
    <p:extLst>
      <p:ext uri="{BB962C8B-B14F-4D97-AF65-F5344CB8AC3E}">
        <p14:creationId xmlns:p14="http://schemas.microsoft.com/office/powerpoint/2010/main" val="338146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32239" y="980728"/>
            <a:ext cx="8675687" cy="4870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zh-CN" altLang="en-US" sz="2000" b="0" dirty="0" smtClean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642100" y="6893843"/>
            <a:ext cx="198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00B08FD-A78A-4315-8170-CB7C4D52C654}" type="slidenum">
              <a:rPr lang="en-US" altLang="zh-CN"/>
              <a:pPr eaLnBrk="1" hangingPunct="1"/>
              <a:t>9</a:t>
            </a:fld>
            <a:endParaRPr lang="en-US" altLang="zh-CN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755576" y="711522"/>
            <a:ext cx="8001000" cy="676275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四、基本使用</a:t>
            </a:r>
            <a:endParaRPr lang="zh-CN" altLang="en-US" sz="2800" dirty="0"/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611188" y="1268413"/>
            <a:ext cx="8001000" cy="4824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zh-CN" altLang="zh-CN" dirty="0" smtClean="0"/>
              <a:t>程序运行过程中，指针与所指的变量之间的关系</a:t>
            </a:r>
            <a:endParaRPr lang="zh-CN" altLang="en-US" dirty="0" smtClean="0"/>
          </a:p>
        </p:txBody>
      </p:sp>
      <p:sp>
        <p:nvSpPr>
          <p:cNvPr id="9" name="灯片编号占位符 3"/>
          <p:cNvSpPr txBox="1">
            <a:spLocks/>
          </p:cNvSpPr>
          <p:nvPr/>
        </p:nvSpPr>
        <p:spPr>
          <a:xfrm>
            <a:off x="6553200" y="6245225"/>
            <a:ext cx="19812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/>
            <a:fld id="{2CB6953E-426D-4803-A03C-5A74686FB057}" type="slidenum">
              <a:rPr lang="en-US" altLang="zh-CN" smtClean="0"/>
              <a:pPr eaLnBrk="1" hangingPunct="1"/>
              <a:t>9</a:t>
            </a:fld>
            <a:endParaRPr lang="en-US" altLang="zh-C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083461"/>
              </p:ext>
            </p:extLst>
          </p:nvPr>
        </p:nvGraphicFramePr>
        <p:xfrm>
          <a:off x="0" y="1909130"/>
          <a:ext cx="9239250" cy="254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Visio" r:id="rId3" imgW="4265460" imgH="1178045" progId="Visio.Drawing.11">
                  <p:embed/>
                </p:oleObj>
              </mc:Choice>
              <mc:Fallback>
                <p:oleObj name="Visio" r:id="rId3" imgW="4265460" imgH="1178045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09130"/>
                        <a:ext cx="9239250" cy="254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273243" y="4532569"/>
            <a:ext cx="2165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/>
              <a:t> </a:t>
            </a:r>
            <a:r>
              <a:rPr lang="en-US" altLang="zh-CN" dirty="0" err="1">
                <a:solidFill>
                  <a:srgbClr val="FF0000"/>
                </a:solidFill>
              </a:rPr>
              <a:t>int</a:t>
            </a:r>
            <a:r>
              <a:rPr lang="en-US" altLang="zh-CN" dirty="0">
                <a:solidFill>
                  <a:srgbClr val="FF0000"/>
                </a:solidFill>
              </a:rPr>
              <a:t> *p1,*p2,a,b;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3" name="矩形 7"/>
          <p:cNvSpPr>
            <a:spLocks noChangeArrowheads="1"/>
          </p:cNvSpPr>
          <p:nvPr/>
        </p:nvSpPr>
        <p:spPr bwMode="auto">
          <a:xfrm>
            <a:off x="2459644" y="4537770"/>
            <a:ext cx="3519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/>
              <a:t> </a:t>
            </a:r>
            <a:r>
              <a:rPr lang="en-US" altLang="zh-CN" dirty="0" err="1">
                <a:solidFill>
                  <a:srgbClr val="FF0000"/>
                </a:solidFill>
              </a:rPr>
              <a:t>scanf</a:t>
            </a:r>
            <a:r>
              <a:rPr lang="en-US" altLang="zh-CN" dirty="0">
                <a:solidFill>
                  <a:srgbClr val="FF0000"/>
                </a:solidFill>
              </a:rPr>
              <a:t>( "%</a:t>
            </a:r>
            <a:r>
              <a:rPr lang="en-US" altLang="zh-CN" dirty="0" err="1">
                <a:solidFill>
                  <a:srgbClr val="FF0000"/>
                </a:solidFill>
              </a:rPr>
              <a:t>d,%d</a:t>
            </a:r>
            <a:r>
              <a:rPr lang="en-US" altLang="zh-CN" dirty="0">
                <a:solidFill>
                  <a:srgbClr val="FF0000"/>
                </a:solidFill>
              </a:rPr>
              <a:t>", &amp;a , &amp;b ) 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4" name="矩形 8"/>
          <p:cNvSpPr>
            <a:spLocks noChangeArrowheads="1"/>
          </p:cNvSpPr>
          <p:nvPr/>
        </p:nvSpPr>
        <p:spPr bwMode="auto">
          <a:xfrm>
            <a:off x="5962566" y="4532569"/>
            <a:ext cx="250763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solidFill>
                  <a:srgbClr val="FF0000"/>
                </a:solidFill>
              </a:rPr>
              <a:t>p1=&amp;a; p2=&amp;b;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72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3339</TotalTime>
  <Words>517</Words>
  <Application>Microsoft Office PowerPoint</Application>
  <PresentationFormat>全屏显示(4:3)</PresentationFormat>
  <Paragraphs>88</Paragraphs>
  <Slides>11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3" baseType="lpstr">
      <vt:lpstr>Office 主题</vt:lpstr>
      <vt:lpstr>Visio</vt:lpstr>
      <vt:lpstr>PowerPoint 演示文稿</vt:lpstr>
      <vt:lpstr>《指针运算符和表达式》提纲</vt:lpstr>
      <vt:lpstr>一、教学目标</vt:lpstr>
      <vt:lpstr>二、问题引导</vt:lpstr>
      <vt:lpstr>三、指针运算符与指针表达式</vt:lpstr>
      <vt:lpstr>三、指针运算符与指针表达式</vt:lpstr>
      <vt:lpstr>三、指针运算符与指针表达式</vt:lpstr>
      <vt:lpstr>PowerPoint 演示文稿</vt:lpstr>
      <vt:lpstr>四、基本使用</vt:lpstr>
      <vt:lpstr>五、归纳与小结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rjxy</cp:lastModifiedBy>
  <cp:revision>212</cp:revision>
  <dcterms:created xsi:type="dcterms:W3CDTF">2004-11-26T05:12:32Z</dcterms:created>
  <dcterms:modified xsi:type="dcterms:W3CDTF">2019-11-23T12:22:09Z</dcterms:modified>
</cp:coreProperties>
</file>