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67" r:id="rId2"/>
    <p:sldId id="468" r:id="rId3"/>
    <p:sldId id="469" r:id="rId4"/>
    <p:sldId id="474" r:id="rId5"/>
    <p:sldId id="471" r:id="rId6"/>
    <p:sldId id="476" r:id="rId7"/>
    <p:sldId id="477" r:id="rId8"/>
    <p:sldId id="475" r:id="rId9"/>
    <p:sldId id="478" r:id="rId10"/>
    <p:sldId id="480" r:id="rId11"/>
    <p:sldId id="481" r:id="rId12"/>
    <p:sldId id="479" r:id="rId13"/>
    <p:sldId id="482" r:id="rId14"/>
    <p:sldId id="484" r:id="rId15"/>
    <p:sldId id="483" r:id="rId16"/>
    <p:sldId id="485" r:id="rId17"/>
    <p:sldId id="486" r:id="rId18"/>
    <p:sldId id="487" r:id="rId19"/>
    <p:sldId id="488" r:id="rId20"/>
    <p:sldId id="489" r:id="rId21"/>
    <p:sldId id="490" r:id="rId22"/>
    <p:sldId id="491" r:id="rId23"/>
    <p:sldId id="49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742"/>
    <a:srgbClr val="F2993F"/>
    <a:srgbClr val="F7C490"/>
    <a:srgbClr val="E952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67" d="100"/>
          <a:sy n="67" d="100"/>
        </p:scale>
        <p:origin x="6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56B7F-CF73-4E1A-8718-4C3DA9E98165}" type="doc">
      <dgm:prSet loTypeId="urn:microsoft.com/office/officeart/2005/8/layout/hProcess11" loCatId="process" qsTypeId="urn:microsoft.com/office/officeart/2005/8/quickstyle/3d2" qsCatId="3D" csTypeId="urn:microsoft.com/office/officeart/2005/8/colors/colorful5" csCatId="colorful" phldr="1"/>
      <dgm:spPr/>
    </dgm:pt>
    <dgm:pt modelId="{6212F8B9-AB1B-41A5-8561-EF101B7F2442}">
      <dgm:prSet phldrT="[文本]" custT="1"/>
      <dgm:spPr>
        <a:xfrm>
          <a:off x="36" y="0"/>
          <a:ext cx="1099278" cy="1327447"/>
        </a:xfrm>
        <a:prstGeom prst="rect">
          <a:avLst/>
        </a:prstGeom>
        <a:noFill/>
        <a:ln>
          <a:noFill/>
        </a:ln>
        <a:effectLst/>
      </dgm:spPr>
      <dgm:t>
        <a:bodyPr/>
        <a:lstStyle/>
        <a:p>
          <a:pPr>
            <a:buNone/>
          </a:pPr>
          <a:r>
            <a:rPr lang="en-US" altLang="zh-CN" sz="1200" b="1" dirty="0">
              <a:solidFill>
                <a:srgbClr val="000000">
                  <a:hueOff val="0"/>
                  <a:satOff val="0"/>
                  <a:lumOff val="0"/>
                  <a:alphaOff val="0"/>
                </a:srgbClr>
              </a:solidFill>
              <a:latin typeface="Arial"/>
              <a:ea typeface="黑体" panose="02010609060101010101" pitchFamily="49" charset="-122"/>
              <a:cs typeface="+mn-cs"/>
            </a:rPr>
            <a:t>1840-1860</a:t>
          </a:r>
          <a:r>
            <a:rPr lang="zh-CN" altLang="en-US" sz="1200" b="1" dirty="0">
              <a:solidFill>
                <a:srgbClr val="000000">
                  <a:hueOff val="0"/>
                  <a:satOff val="0"/>
                  <a:lumOff val="0"/>
                  <a:alphaOff val="0"/>
                </a:srgbClr>
              </a:solidFill>
              <a:latin typeface="Arial"/>
              <a:ea typeface="黑体" panose="02010609060101010101" pitchFamily="49" charset="-122"/>
              <a:cs typeface="+mn-cs"/>
            </a:rPr>
            <a:t>年代</a:t>
          </a:r>
          <a:endParaRPr lang="en-US" altLang="zh-CN" sz="1200" b="1"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200" dirty="0">
              <a:solidFill>
                <a:srgbClr val="000000">
                  <a:hueOff val="0"/>
                  <a:satOff val="0"/>
                  <a:lumOff val="0"/>
                  <a:alphaOff val="0"/>
                </a:srgbClr>
              </a:solidFill>
              <a:latin typeface="Arial"/>
              <a:ea typeface="黑体" panose="02010609060101010101" pitchFamily="49" charset="-122"/>
              <a:cs typeface="+mn-cs"/>
            </a:rPr>
            <a:t>远程教育开始</a:t>
          </a:r>
          <a:endParaRPr lang="en-US" altLang="zh-CN" sz="12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200" dirty="0">
              <a:solidFill>
                <a:srgbClr val="000000">
                  <a:hueOff val="0"/>
                  <a:satOff val="0"/>
                  <a:lumOff val="0"/>
                  <a:alphaOff val="0"/>
                </a:srgbClr>
              </a:solidFill>
              <a:latin typeface="Arial"/>
              <a:ea typeface="黑体" panose="02010609060101010101" pitchFamily="49" charset="-122"/>
              <a:cs typeface="+mn-cs"/>
            </a:rPr>
            <a:t>并以个人开展的函授教学为主</a:t>
          </a:r>
          <a:endParaRPr lang="en-US" altLang="zh-CN" sz="1200" dirty="0">
            <a:solidFill>
              <a:srgbClr val="000000">
                <a:hueOff val="0"/>
                <a:satOff val="0"/>
                <a:lumOff val="0"/>
                <a:alphaOff val="0"/>
              </a:srgbClr>
            </a:solidFill>
            <a:latin typeface="Arial"/>
            <a:ea typeface="黑体" panose="02010609060101010101" pitchFamily="49" charset="-122"/>
            <a:cs typeface="+mn-cs"/>
          </a:endParaRPr>
        </a:p>
      </dgm:t>
    </dgm:pt>
    <dgm:pt modelId="{9345BB84-776E-4BC3-AA12-60DD59830674}" type="parTrans" cxnId="{F9242B65-92D1-4F1F-979C-47269587B1D5}">
      <dgm:prSet/>
      <dgm:spPr/>
      <dgm:t>
        <a:bodyPr/>
        <a:lstStyle/>
        <a:p>
          <a:endParaRPr lang="zh-CN" altLang="en-US"/>
        </a:p>
      </dgm:t>
    </dgm:pt>
    <dgm:pt modelId="{16F9C767-1F37-4225-B593-23E217A52480}" type="sibTrans" cxnId="{F9242B65-92D1-4F1F-979C-47269587B1D5}">
      <dgm:prSet/>
      <dgm:spPr/>
      <dgm:t>
        <a:bodyPr/>
        <a:lstStyle/>
        <a:p>
          <a:endParaRPr lang="zh-CN" altLang="en-US"/>
        </a:p>
      </dgm:t>
    </dgm:pt>
    <dgm:pt modelId="{CEDD93C3-CC96-4C47-9C67-390E4FF4DF7A}">
      <dgm:prSet phldrT="[文本]" custT="1"/>
      <dgm:spPr>
        <a:xfrm>
          <a:off x="1148306" y="1991171"/>
          <a:ext cx="1232229" cy="1327447"/>
        </a:xfrm>
        <a:prstGeom prst="rect">
          <a:avLst/>
        </a:prstGeom>
        <a:noFill/>
        <a:ln>
          <a:noFill/>
        </a:ln>
        <a:effectLst/>
      </dgm:spPr>
      <dgm:t>
        <a:bodyPr/>
        <a:lstStyle/>
        <a:p>
          <a:pPr>
            <a:buNone/>
          </a:pPr>
          <a:r>
            <a:rPr lang="en-US" altLang="zh-CN" sz="1100" b="1" dirty="0">
              <a:solidFill>
                <a:srgbClr val="000000">
                  <a:hueOff val="0"/>
                  <a:satOff val="0"/>
                  <a:lumOff val="0"/>
                  <a:alphaOff val="0"/>
                </a:srgbClr>
              </a:solidFill>
              <a:latin typeface="Arial"/>
              <a:ea typeface="黑体" panose="02010609060101010101" pitchFamily="49" charset="-122"/>
              <a:cs typeface="+mn-cs"/>
            </a:rPr>
            <a:t>1860-1900</a:t>
          </a:r>
          <a:r>
            <a:rPr lang="zh-CN" altLang="en-US" sz="1100" b="1"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   院校开展函授教育</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校外课程、继续教育等多种形式学历教育出现</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dgm:t>
    </dgm:pt>
    <dgm:pt modelId="{A071A30E-3482-49CB-A72E-F2C40DE15CCE}" type="parTrans" cxnId="{43CE11E4-9AC7-4089-9055-8C91DAFE8E74}">
      <dgm:prSet/>
      <dgm:spPr/>
      <dgm:t>
        <a:bodyPr/>
        <a:lstStyle/>
        <a:p>
          <a:endParaRPr lang="zh-CN" altLang="en-US"/>
        </a:p>
      </dgm:t>
    </dgm:pt>
    <dgm:pt modelId="{489236A4-F472-4B30-B6AC-3F0EED6471C4}" type="sibTrans" cxnId="{43CE11E4-9AC7-4089-9055-8C91DAFE8E74}">
      <dgm:prSet/>
      <dgm:spPr/>
      <dgm:t>
        <a:bodyPr/>
        <a:lstStyle/>
        <a:p>
          <a:endParaRPr lang="zh-CN" altLang="en-US"/>
        </a:p>
      </dgm:t>
    </dgm:pt>
    <dgm:pt modelId="{EE86EB9B-C499-446E-BFBD-A700021772A0}">
      <dgm:prSet phldrT="[文本]" custT="1"/>
      <dgm:spPr>
        <a:xfrm>
          <a:off x="2429526" y="0"/>
          <a:ext cx="1197838" cy="1327447"/>
        </a:xfrm>
        <a:prstGeom prst="rect">
          <a:avLst/>
        </a:prstGeom>
        <a:noFill/>
        <a:ln>
          <a:noFill/>
        </a:ln>
        <a:effectLst/>
      </dgm:spPr>
      <dgm:t>
        <a:bodyPr/>
        <a:lstStyle/>
        <a:p>
          <a:pPr>
            <a:buNone/>
          </a:pPr>
          <a:r>
            <a:rPr lang="en-US" altLang="zh-CN" sz="1100" b="1" dirty="0">
              <a:solidFill>
                <a:srgbClr val="000000">
                  <a:hueOff val="0"/>
                  <a:satOff val="0"/>
                  <a:lumOff val="0"/>
                  <a:alphaOff val="0"/>
                </a:srgbClr>
              </a:solidFill>
              <a:latin typeface="Arial"/>
              <a:ea typeface="黑体" panose="02010609060101010101" pitchFamily="49" charset="-122"/>
              <a:cs typeface="+mn-cs"/>
            </a:rPr>
            <a:t>1910-1960</a:t>
          </a:r>
          <a:r>
            <a:rPr lang="zh-CN" altLang="en-US" sz="1100" b="1"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新技术和媒体不断发展</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广播电视教育逐渐开展起来</a:t>
          </a:r>
        </a:p>
      </dgm:t>
    </dgm:pt>
    <dgm:pt modelId="{4BDB3058-AAE7-4256-A06F-C08B3FE0C94D}" type="parTrans" cxnId="{B3AA650D-BC3C-4059-8ABB-E1B2976B425A}">
      <dgm:prSet/>
      <dgm:spPr/>
      <dgm:t>
        <a:bodyPr/>
        <a:lstStyle/>
        <a:p>
          <a:endParaRPr lang="zh-CN" altLang="en-US"/>
        </a:p>
      </dgm:t>
    </dgm:pt>
    <dgm:pt modelId="{27FAD517-7AE9-4194-B0BF-6FE333F5202C}" type="sibTrans" cxnId="{B3AA650D-BC3C-4059-8ABB-E1B2976B425A}">
      <dgm:prSet/>
      <dgm:spPr/>
      <dgm:t>
        <a:bodyPr/>
        <a:lstStyle/>
        <a:p>
          <a:endParaRPr lang="zh-CN" altLang="en-US"/>
        </a:p>
      </dgm:t>
    </dgm:pt>
    <dgm:pt modelId="{1491FF5A-F854-4402-BB77-D6CD3612A124}">
      <dgm:prSet phldrT="[文本]" custT="1"/>
      <dgm:spPr>
        <a:xfrm>
          <a:off x="3676355" y="1991171"/>
          <a:ext cx="1152992" cy="1327447"/>
        </a:xfrm>
        <a:prstGeom prst="rect">
          <a:avLst/>
        </a:prstGeom>
        <a:noFill/>
        <a:ln>
          <a:noFill/>
        </a:ln>
        <a:effectLst/>
      </dgm:spPr>
      <dgm:t>
        <a:bodyPr/>
        <a:lstStyle/>
        <a:p>
          <a:pPr>
            <a:buNone/>
          </a:pPr>
          <a:r>
            <a:rPr lang="en-US" altLang="zh-CN" sz="1100" b="1" dirty="0">
              <a:solidFill>
                <a:srgbClr val="000000">
                  <a:hueOff val="0"/>
                  <a:satOff val="0"/>
                  <a:lumOff val="0"/>
                  <a:alphaOff val="0"/>
                </a:srgbClr>
              </a:solidFill>
              <a:latin typeface="Arial"/>
              <a:ea typeface="黑体" panose="02010609060101010101" pitchFamily="49" charset="-122"/>
              <a:cs typeface="+mn-cs"/>
            </a:rPr>
            <a:t>1960-1990</a:t>
          </a:r>
          <a:r>
            <a:rPr lang="zh-CN" altLang="en-US" sz="1100" b="1"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欧美远程教育界在百年实践后</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开始思考远程教育概念的界定和理论的形成</a:t>
          </a:r>
        </a:p>
      </dgm:t>
    </dgm:pt>
    <dgm:pt modelId="{8E4A8FA9-0A72-495B-A128-301CE898DE3E}" type="parTrans" cxnId="{D6B03AB0-C506-4531-B2EC-4353428CCADA}">
      <dgm:prSet/>
      <dgm:spPr/>
      <dgm:t>
        <a:bodyPr/>
        <a:lstStyle/>
        <a:p>
          <a:endParaRPr lang="zh-CN" altLang="en-US"/>
        </a:p>
      </dgm:t>
    </dgm:pt>
    <dgm:pt modelId="{E2FE57EF-5B1B-4CFC-AE97-B279F237BFE3}" type="sibTrans" cxnId="{D6B03AB0-C506-4531-B2EC-4353428CCADA}">
      <dgm:prSet/>
      <dgm:spPr/>
      <dgm:t>
        <a:bodyPr/>
        <a:lstStyle/>
        <a:p>
          <a:endParaRPr lang="zh-CN" altLang="en-US"/>
        </a:p>
      </dgm:t>
    </dgm:pt>
    <dgm:pt modelId="{89B9EAD0-2607-472F-A83A-0CF4954D1646}">
      <dgm:prSet phldrT="[文本]" custT="1"/>
      <dgm:spPr>
        <a:xfrm>
          <a:off x="6935940" y="0"/>
          <a:ext cx="979810" cy="1327447"/>
        </a:xfrm>
        <a:prstGeom prst="rect">
          <a:avLst/>
        </a:prstGeom>
        <a:noFill/>
        <a:ln>
          <a:noFill/>
        </a:ln>
        <a:effectLst/>
      </dgm:spPr>
      <dgm:t>
        <a:bodyPr/>
        <a:lstStyle/>
        <a:p>
          <a:pPr>
            <a:buNone/>
          </a:pPr>
          <a:r>
            <a:rPr lang="en-US" altLang="zh-CN" sz="1100" b="1" dirty="0">
              <a:solidFill>
                <a:srgbClr val="000000">
                  <a:hueOff val="0"/>
                  <a:satOff val="0"/>
                  <a:lumOff val="0"/>
                  <a:alphaOff val="0"/>
                </a:srgbClr>
              </a:solidFill>
              <a:latin typeface="Arial"/>
              <a:ea typeface="黑体" panose="02010609060101010101" pitchFamily="49" charset="-122"/>
              <a:cs typeface="+mn-cs"/>
            </a:rPr>
            <a:t>2010</a:t>
          </a:r>
          <a:r>
            <a:rPr lang="zh-CN" altLang="en-US" sz="1100" b="1" dirty="0">
              <a:solidFill>
                <a:srgbClr val="000000">
                  <a:hueOff val="0"/>
                  <a:satOff val="0"/>
                  <a:lumOff val="0"/>
                  <a:alphaOff val="0"/>
                </a:srgbClr>
              </a:solidFill>
              <a:latin typeface="Arial"/>
              <a:ea typeface="黑体" panose="02010609060101010101" pitchFamily="49" charset="-122"/>
              <a:cs typeface="+mn-cs"/>
            </a:rPr>
            <a:t>年代以来</a:t>
          </a:r>
          <a:endParaRPr lang="en-US" altLang="zh-CN" sz="1100" b="1"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远程教育实践的形式更加丰富</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人们对理论、方法和规律的研究更深入和细致</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同时与常规教育融合带来了方法和规则的通用性</a:t>
          </a:r>
        </a:p>
      </dgm:t>
    </dgm:pt>
    <dgm:pt modelId="{6EBBB8F9-5936-4BFC-976F-5E6A115151A9}" type="parTrans" cxnId="{0E4762DD-FE6E-4386-B804-D377ED01EA51}">
      <dgm:prSet/>
      <dgm:spPr/>
      <dgm:t>
        <a:bodyPr/>
        <a:lstStyle/>
        <a:p>
          <a:endParaRPr lang="zh-CN" altLang="en-US"/>
        </a:p>
      </dgm:t>
    </dgm:pt>
    <dgm:pt modelId="{9F04604A-59F3-4D8C-9CD5-30AB567284CB}" type="sibTrans" cxnId="{0E4762DD-FE6E-4386-B804-D377ED01EA51}">
      <dgm:prSet/>
      <dgm:spPr/>
      <dgm:t>
        <a:bodyPr/>
        <a:lstStyle/>
        <a:p>
          <a:endParaRPr lang="zh-CN" altLang="en-US"/>
        </a:p>
      </dgm:t>
    </dgm:pt>
    <dgm:pt modelId="{1FA6A56D-17AE-46CA-8A1D-F4F7EBC22E0F}">
      <dgm:prSet phldrT="[文本]" custT="1"/>
      <dgm:spPr>
        <a:xfrm>
          <a:off x="4878337" y="0"/>
          <a:ext cx="979810" cy="1327447"/>
        </a:xfrm>
        <a:prstGeom prst="rect">
          <a:avLst/>
        </a:prstGeom>
        <a:noFill/>
        <a:ln>
          <a:noFill/>
        </a:ln>
        <a:effectLst/>
      </dgm:spPr>
      <dgm:t>
        <a:bodyPr/>
        <a:lstStyle/>
        <a:p>
          <a:pPr>
            <a:buNone/>
          </a:pPr>
          <a:r>
            <a:rPr lang="en-US" altLang="zh-CN" sz="1100" b="1" dirty="0">
              <a:solidFill>
                <a:srgbClr val="000000">
                  <a:hueOff val="0"/>
                  <a:satOff val="0"/>
                  <a:lumOff val="0"/>
                  <a:alphaOff val="0"/>
                </a:srgbClr>
              </a:solidFill>
              <a:latin typeface="Arial"/>
              <a:ea typeface="黑体" panose="02010609060101010101" pitchFamily="49" charset="-122"/>
              <a:cs typeface="+mn-cs"/>
            </a:rPr>
            <a:t>1990</a:t>
          </a:r>
          <a:r>
            <a:rPr lang="zh-CN" altLang="en-US" sz="1100" b="1" dirty="0">
              <a:solidFill>
                <a:srgbClr val="000000">
                  <a:hueOff val="0"/>
                  <a:satOff val="0"/>
                  <a:lumOff val="0"/>
                  <a:alphaOff val="0"/>
                </a:srgbClr>
              </a:solidFill>
              <a:latin typeface="Arial"/>
              <a:ea typeface="黑体" panose="02010609060101010101" pitchFamily="49" charset="-122"/>
              <a:cs typeface="+mn-cs"/>
            </a:rPr>
            <a:t>年代后期到</a:t>
          </a:r>
          <a:r>
            <a:rPr lang="en-US" altLang="zh-CN" sz="1100" b="1" dirty="0">
              <a:solidFill>
                <a:srgbClr val="000000">
                  <a:hueOff val="0"/>
                  <a:satOff val="0"/>
                  <a:lumOff val="0"/>
                  <a:alphaOff val="0"/>
                </a:srgbClr>
              </a:solidFill>
              <a:latin typeface="Arial"/>
              <a:ea typeface="黑体" panose="02010609060101010101" pitchFamily="49" charset="-122"/>
              <a:cs typeface="+mn-cs"/>
            </a:rPr>
            <a:t>2010</a:t>
          </a:r>
          <a:r>
            <a:rPr lang="zh-CN" altLang="en-US" sz="1100" b="1"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计算机及网络技术普及应用引发远程教育开展方式发生变化 </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网络远程教育开展起来，并出现对移动教育的尝试</a:t>
          </a:r>
        </a:p>
      </dgm:t>
    </dgm:pt>
    <dgm:pt modelId="{A6A4D680-540E-4FF2-B681-43B5D6511B12}" type="parTrans" cxnId="{101B79FF-DFBF-4DE4-8EC0-43708135929B}">
      <dgm:prSet/>
      <dgm:spPr/>
      <dgm:t>
        <a:bodyPr/>
        <a:lstStyle/>
        <a:p>
          <a:endParaRPr lang="zh-CN" altLang="en-US"/>
        </a:p>
      </dgm:t>
    </dgm:pt>
    <dgm:pt modelId="{37149DAB-2374-4074-918F-38F1ED64D3DE}" type="sibTrans" cxnId="{101B79FF-DFBF-4DE4-8EC0-43708135929B}">
      <dgm:prSet/>
      <dgm:spPr/>
      <dgm:t>
        <a:bodyPr/>
        <a:lstStyle/>
        <a:p>
          <a:endParaRPr lang="zh-CN" altLang="en-US"/>
        </a:p>
      </dgm:t>
    </dgm:pt>
    <dgm:pt modelId="{3519083A-B39A-46D9-AE64-D029E594BEF5}">
      <dgm:prSet phldrT="[文本]" custT="1"/>
      <dgm:spPr>
        <a:xfrm>
          <a:off x="5907139" y="1991171"/>
          <a:ext cx="979810" cy="1327447"/>
        </a:xfrm>
        <a:prstGeom prst="rect">
          <a:avLst/>
        </a:prstGeom>
        <a:noFill/>
        <a:ln>
          <a:noFill/>
        </a:ln>
        <a:effectLst/>
      </dgm:spPr>
      <dgm:t>
        <a:bodyPr/>
        <a:lstStyle/>
        <a:p>
          <a:pPr>
            <a:buNone/>
          </a:pPr>
          <a:r>
            <a:rPr lang="en-US" altLang="zh-CN" sz="1100" b="1" dirty="0">
              <a:solidFill>
                <a:srgbClr val="000000">
                  <a:hueOff val="0"/>
                  <a:satOff val="0"/>
                  <a:lumOff val="0"/>
                  <a:alphaOff val="0"/>
                </a:srgbClr>
              </a:solidFill>
              <a:latin typeface="Arial"/>
              <a:ea typeface="黑体" panose="02010609060101010101" pitchFamily="49" charset="-122"/>
              <a:cs typeface="+mn-cs"/>
            </a:rPr>
            <a:t>2010</a:t>
          </a:r>
          <a:r>
            <a:rPr lang="zh-CN" altLang="en-US" sz="1100" b="1"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网络及移动设备的普及应用</a:t>
          </a:r>
          <a:endParaRPr lang="en-US" altLang="zh-CN" sz="1100" dirty="0">
            <a:solidFill>
              <a:srgbClr val="000000">
                <a:hueOff val="0"/>
                <a:satOff val="0"/>
                <a:lumOff val="0"/>
                <a:alphaOff val="0"/>
              </a:srgbClr>
            </a:solidFill>
            <a:latin typeface="Arial"/>
            <a:ea typeface="黑体" panose="02010609060101010101" pitchFamily="49" charset="-122"/>
            <a:cs typeface="+mn-cs"/>
          </a:endParaRPr>
        </a:p>
        <a:p>
          <a:pPr>
            <a:buNone/>
          </a:pPr>
          <a:r>
            <a:rPr lang="zh-CN" altLang="en-US" sz="1100" dirty="0">
              <a:solidFill>
                <a:srgbClr val="000000">
                  <a:hueOff val="0"/>
                  <a:satOff val="0"/>
                  <a:lumOff val="0"/>
                  <a:alphaOff val="0"/>
                </a:srgbClr>
              </a:solidFill>
              <a:latin typeface="Arial"/>
              <a:ea typeface="黑体" panose="02010609060101010101" pitchFamily="49" charset="-122"/>
              <a:cs typeface="+mn-cs"/>
            </a:rPr>
            <a:t>“开放”理念的深入，远程教育走向在线、走向开放、走向国际化、走向终身学习</a:t>
          </a:r>
        </a:p>
      </dgm:t>
    </dgm:pt>
    <dgm:pt modelId="{90B455A6-3989-4A54-A807-681D1BD6FA42}" type="parTrans" cxnId="{CB1F91C0-B2C9-4A83-B35D-6E718EDFC9D0}">
      <dgm:prSet/>
      <dgm:spPr/>
      <dgm:t>
        <a:bodyPr/>
        <a:lstStyle/>
        <a:p>
          <a:endParaRPr lang="zh-CN" altLang="en-US"/>
        </a:p>
      </dgm:t>
    </dgm:pt>
    <dgm:pt modelId="{EF1E7E31-B091-4F40-99F8-6980062BEDD4}" type="sibTrans" cxnId="{CB1F91C0-B2C9-4A83-B35D-6E718EDFC9D0}">
      <dgm:prSet/>
      <dgm:spPr/>
      <dgm:t>
        <a:bodyPr/>
        <a:lstStyle/>
        <a:p>
          <a:endParaRPr lang="zh-CN" altLang="en-US"/>
        </a:p>
      </dgm:t>
    </dgm:pt>
    <dgm:pt modelId="{32684B11-5AE9-4CB4-862D-A20DFA9BED3C}" type="pres">
      <dgm:prSet presAssocID="{B0856B7F-CF73-4E1A-8718-4C3DA9E98165}" presName="Name0" presStyleCnt="0">
        <dgm:presLayoutVars>
          <dgm:dir/>
          <dgm:resizeHandles val="exact"/>
        </dgm:presLayoutVars>
      </dgm:prSet>
      <dgm:spPr/>
    </dgm:pt>
    <dgm:pt modelId="{9D0FB5DA-65CC-4980-931A-BB9B06BE95DF}" type="pres">
      <dgm:prSet presAssocID="{B0856B7F-CF73-4E1A-8718-4C3DA9E98165}" presName="arrow" presStyleLbl="bgShp" presStyleIdx="0" presStyleCnt="1"/>
      <dgm:spPr>
        <a:xfrm>
          <a:off x="0" y="995585"/>
          <a:ext cx="8795320" cy="1327447"/>
        </a:xfrm>
        <a:prstGeom prst="notchedRightArrow">
          <a:avLst/>
        </a:prstGeom>
        <a:solidFill>
          <a:srgbClr val="DC5924">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144450" h="6350" prst="relaxedInset"/>
          <a:contourClr>
            <a:srgbClr val="FFFFFF"/>
          </a:contourClr>
        </a:sp3d>
      </dgm:spPr>
    </dgm:pt>
    <dgm:pt modelId="{CD3C1DA3-F3AD-42F4-B879-3817B9B5197C}" type="pres">
      <dgm:prSet presAssocID="{B0856B7F-CF73-4E1A-8718-4C3DA9E98165}" presName="points" presStyleCnt="0"/>
      <dgm:spPr/>
    </dgm:pt>
    <dgm:pt modelId="{8B3F09D5-6B60-476C-B4A5-37C672D30D12}" type="pres">
      <dgm:prSet presAssocID="{6212F8B9-AB1B-41A5-8561-EF101B7F2442}" presName="compositeA" presStyleCnt="0"/>
      <dgm:spPr/>
    </dgm:pt>
    <dgm:pt modelId="{E47E2167-A8BB-47E0-8A9D-F88D8EE1CAD6}" type="pres">
      <dgm:prSet presAssocID="{6212F8B9-AB1B-41A5-8561-EF101B7F2442}" presName="textA" presStyleLbl="revTx" presStyleIdx="0" presStyleCnt="7" custScaleX="112193">
        <dgm:presLayoutVars>
          <dgm:bulletEnabled val="1"/>
        </dgm:presLayoutVars>
      </dgm:prSet>
      <dgm:spPr/>
    </dgm:pt>
    <dgm:pt modelId="{ED09D201-0A5B-4FDF-ABB9-7F6E63A3BB47}" type="pres">
      <dgm:prSet presAssocID="{6212F8B9-AB1B-41A5-8561-EF101B7F2442}" presName="circleA" presStyleLbl="node1" presStyleIdx="0" presStyleCnt="7"/>
      <dgm:spPr>
        <a:xfrm>
          <a:off x="383745" y="1493378"/>
          <a:ext cx="331861" cy="331861"/>
        </a:xfrm>
        <a:prstGeom prst="ellipse">
          <a:avLst/>
        </a:prstGeom>
        <a:solidFill>
          <a:srgbClr val="DC5924">
            <a:hueOff val="0"/>
            <a:satOff val="0"/>
            <a:lumOff val="0"/>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gm:spPr>
    </dgm:pt>
    <dgm:pt modelId="{55378621-11E9-43CA-9398-47E033924293}" type="pres">
      <dgm:prSet presAssocID="{6212F8B9-AB1B-41A5-8561-EF101B7F2442}" presName="spaceA" presStyleCnt="0"/>
      <dgm:spPr/>
    </dgm:pt>
    <dgm:pt modelId="{926746D0-B351-481F-BA7B-F7BC0A18A9CB}" type="pres">
      <dgm:prSet presAssocID="{16F9C767-1F37-4225-B593-23E217A52480}" presName="space" presStyleCnt="0"/>
      <dgm:spPr/>
    </dgm:pt>
    <dgm:pt modelId="{CB6907B5-B1E5-45C3-9CD0-92011274339D}" type="pres">
      <dgm:prSet presAssocID="{CEDD93C3-CC96-4C47-9C67-390E4FF4DF7A}" presName="compositeB" presStyleCnt="0"/>
      <dgm:spPr/>
    </dgm:pt>
    <dgm:pt modelId="{05B39C16-A552-42F7-B6A0-D12510A19DF1}" type="pres">
      <dgm:prSet presAssocID="{CEDD93C3-CC96-4C47-9C67-390E4FF4DF7A}" presName="textB" presStyleLbl="revTx" presStyleIdx="1" presStyleCnt="7" custScaleX="125762">
        <dgm:presLayoutVars>
          <dgm:bulletEnabled val="1"/>
        </dgm:presLayoutVars>
      </dgm:prSet>
      <dgm:spPr/>
    </dgm:pt>
    <dgm:pt modelId="{3F570415-A534-4247-A708-B282D2A88A01}" type="pres">
      <dgm:prSet presAssocID="{CEDD93C3-CC96-4C47-9C67-390E4FF4DF7A}" presName="circleB" presStyleLbl="node1" presStyleIdx="1" presStyleCnt="7"/>
      <dgm:spPr>
        <a:xfrm>
          <a:off x="1598490" y="1493378"/>
          <a:ext cx="331861" cy="331861"/>
        </a:xfrm>
        <a:prstGeom prst="ellipse">
          <a:avLst/>
        </a:prstGeom>
        <a:solidFill>
          <a:srgbClr val="DC5924">
            <a:hueOff val="409536"/>
            <a:satOff val="-8994"/>
            <a:lumOff val="2288"/>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gm:spPr>
    </dgm:pt>
    <dgm:pt modelId="{0F9DC3CA-E47F-4909-A735-8B57E3924CD1}" type="pres">
      <dgm:prSet presAssocID="{CEDD93C3-CC96-4C47-9C67-390E4FF4DF7A}" presName="spaceB" presStyleCnt="0"/>
      <dgm:spPr/>
    </dgm:pt>
    <dgm:pt modelId="{E0F0CAD6-14D6-419B-A0EC-6212FD11C1A5}" type="pres">
      <dgm:prSet presAssocID="{489236A4-F472-4B30-B6AC-3F0EED6471C4}" presName="space" presStyleCnt="0"/>
      <dgm:spPr/>
    </dgm:pt>
    <dgm:pt modelId="{C411FF5F-07E3-47F4-9A32-888A4B116CB8}" type="pres">
      <dgm:prSet presAssocID="{EE86EB9B-C499-446E-BFBD-A700021772A0}" presName="compositeA" presStyleCnt="0"/>
      <dgm:spPr/>
    </dgm:pt>
    <dgm:pt modelId="{B6717C56-32AC-4C6C-9EFD-A29DFCDF8C03}" type="pres">
      <dgm:prSet presAssocID="{EE86EB9B-C499-446E-BFBD-A700021772A0}" presName="textA" presStyleLbl="revTx" presStyleIdx="2" presStyleCnt="7" custScaleX="122252">
        <dgm:presLayoutVars>
          <dgm:bulletEnabled val="1"/>
        </dgm:presLayoutVars>
      </dgm:prSet>
      <dgm:spPr/>
    </dgm:pt>
    <dgm:pt modelId="{2B25B706-9F15-4110-9090-C2741220153D}" type="pres">
      <dgm:prSet presAssocID="{EE86EB9B-C499-446E-BFBD-A700021772A0}" presName="circleA" presStyleLbl="node1" presStyleIdx="2" presStyleCnt="7"/>
      <dgm:spPr>
        <a:xfrm>
          <a:off x="2862514" y="1493378"/>
          <a:ext cx="331861" cy="331861"/>
        </a:xfrm>
        <a:prstGeom prst="ellipse">
          <a:avLst/>
        </a:prstGeom>
        <a:solidFill>
          <a:srgbClr val="DC5924">
            <a:hueOff val="819071"/>
            <a:satOff val="-17988"/>
            <a:lumOff val="4575"/>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gm:spPr>
    </dgm:pt>
    <dgm:pt modelId="{DFB0FAD5-5739-4622-970E-1C226CA4BAB4}" type="pres">
      <dgm:prSet presAssocID="{EE86EB9B-C499-446E-BFBD-A700021772A0}" presName="spaceA" presStyleCnt="0"/>
      <dgm:spPr/>
    </dgm:pt>
    <dgm:pt modelId="{36ADC202-7CEF-471C-956D-1E0D9F321D65}" type="pres">
      <dgm:prSet presAssocID="{27FAD517-7AE9-4194-B0BF-6FE333F5202C}" presName="space" presStyleCnt="0"/>
      <dgm:spPr/>
    </dgm:pt>
    <dgm:pt modelId="{7B95C05C-B366-41D1-8F25-255A4C7D7236}" type="pres">
      <dgm:prSet presAssocID="{1491FF5A-F854-4402-BB77-D6CD3612A124}" presName="compositeB" presStyleCnt="0"/>
      <dgm:spPr/>
    </dgm:pt>
    <dgm:pt modelId="{5C380633-ADA1-4C5F-A365-884A8F4B7BCD}" type="pres">
      <dgm:prSet presAssocID="{1491FF5A-F854-4402-BB77-D6CD3612A124}" presName="textB" presStyleLbl="revTx" presStyleIdx="3" presStyleCnt="7" custScaleX="126534">
        <dgm:presLayoutVars>
          <dgm:bulletEnabled val="1"/>
        </dgm:presLayoutVars>
      </dgm:prSet>
      <dgm:spPr/>
    </dgm:pt>
    <dgm:pt modelId="{E5C5CC85-5F15-41DF-8DBC-EEBD6C0A182B}" type="pres">
      <dgm:prSet presAssocID="{1491FF5A-F854-4402-BB77-D6CD3612A124}" presName="circleB" presStyleLbl="node1" presStyleIdx="3" presStyleCnt="7"/>
      <dgm:spPr>
        <a:xfrm>
          <a:off x="4086920" y="1493378"/>
          <a:ext cx="331861" cy="331861"/>
        </a:xfrm>
        <a:prstGeom prst="ellipse">
          <a:avLst/>
        </a:prstGeom>
        <a:solidFill>
          <a:srgbClr val="DC5924">
            <a:hueOff val="1228607"/>
            <a:satOff val="-26981"/>
            <a:lumOff val="6863"/>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gm:spPr>
    </dgm:pt>
    <dgm:pt modelId="{7751FD07-10ED-4A9B-9F00-4BC753FB5C8D}" type="pres">
      <dgm:prSet presAssocID="{1491FF5A-F854-4402-BB77-D6CD3612A124}" presName="spaceB" presStyleCnt="0"/>
      <dgm:spPr/>
    </dgm:pt>
    <dgm:pt modelId="{5BE30E06-22FD-4638-B5D9-DDDDB61B576A}" type="pres">
      <dgm:prSet presAssocID="{E2FE57EF-5B1B-4CFC-AE97-B279F237BFE3}" presName="space" presStyleCnt="0"/>
      <dgm:spPr/>
    </dgm:pt>
    <dgm:pt modelId="{55FA4EE5-7764-499D-AE21-EB19113A366D}" type="pres">
      <dgm:prSet presAssocID="{1FA6A56D-17AE-46CA-8A1D-F4F7EBC22E0F}" presName="compositeA" presStyleCnt="0"/>
      <dgm:spPr/>
    </dgm:pt>
    <dgm:pt modelId="{2DC523BB-0B22-4BB6-AABC-5CDC45565243}" type="pres">
      <dgm:prSet presAssocID="{1FA6A56D-17AE-46CA-8A1D-F4F7EBC22E0F}" presName="textA" presStyleLbl="revTx" presStyleIdx="4" presStyleCnt="7" custScaleX="140590">
        <dgm:presLayoutVars>
          <dgm:bulletEnabled val="1"/>
        </dgm:presLayoutVars>
      </dgm:prSet>
      <dgm:spPr/>
    </dgm:pt>
    <dgm:pt modelId="{1CCC89F1-6C45-4C6C-9E25-D0B228033151}" type="pres">
      <dgm:prSet presAssocID="{1FA6A56D-17AE-46CA-8A1D-F4F7EBC22E0F}" presName="circleA" presStyleLbl="node1" presStyleIdx="4" presStyleCnt="7"/>
      <dgm:spPr>
        <a:xfrm>
          <a:off x="5202312" y="1493378"/>
          <a:ext cx="331861" cy="331861"/>
        </a:xfrm>
        <a:prstGeom prst="ellipse">
          <a:avLst/>
        </a:prstGeom>
        <a:solidFill>
          <a:srgbClr val="DC5924">
            <a:hueOff val="1638143"/>
            <a:satOff val="-35975"/>
            <a:lumOff val="9150"/>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gm:spPr>
    </dgm:pt>
    <dgm:pt modelId="{710189C2-3E86-4CE3-A449-4D6CDFC19EBC}" type="pres">
      <dgm:prSet presAssocID="{1FA6A56D-17AE-46CA-8A1D-F4F7EBC22E0F}" presName="spaceA" presStyleCnt="0"/>
      <dgm:spPr/>
    </dgm:pt>
    <dgm:pt modelId="{9DBFFE10-534C-4E98-A774-1AF6280DBAA9}" type="pres">
      <dgm:prSet presAssocID="{37149DAB-2374-4074-918F-38F1ED64D3DE}" presName="space" presStyleCnt="0"/>
      <dgm:spPr/>
    </dgm:pt>
    <dgm:pt modelId="{6455799C-6683-42BD-8497-90FD403774CA}" type="pres">
      <dgm:prSet presAssocID="{3519083A-B39A-46D9-AE64-D029E594BEF5}" presName="compositeB" presStyleCnt="0"/>
      <dgm:spPr/>
    </dgm:pt>
    <dgm:pt modelId="{3B0E1274-98DE-459B-B07C-8646BE38C785}" type="pres">
      <dgm:prSet presAssocID="{3519083A-B39A-46D9-AE64-D029E594BEF5}" presName="textB" presStyleLbl="revTx" presStyleIdx="5" presStyleCnt="7" custScaleX="103973">
        <dgm:presLayoutVars>
          <dgm:bulletEnabled val="1"/>
        </dgm:presLayoutVars>
      </dgm:prSet>
      <dgm:spPr/>
    </dgm:pt>
    <dgm:pt modelId="{34C91F37-B6AB-405F-A85E-AA30E1CE981F}" type="pres">
      <dgm:prSet presAssocID="{3519083A-B39A-46D9-AE64-D029E594BEF5}" presName="circleB" presStyleLbl="node1" presStyleIdx="5" presStyleCnt="7"/>
      <dgm:spPr>
        <a:xfrm>
          <a:off x="6231113" y="1493378"/>
          <a:ext cx="331861" cy="331861"/>
        </a:xfrm>
        <a:prstGeom prst="ellipse">
          <a:avLst/>
        </a:prstGeom>
        <a:solidFill>
          <a:srgbClr val="DC5924">
            <a:hueOff val="2047678"/>
            <a:satOff val="-44969"/>
            <a:lumOff val="11438"/>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gm:spPr>
    </dgm:pt>
    <dgm:pt modelId="{9DC1B88C-260C-46D8-ABBC-C287FA888125}" type="pres">
      <dgm:prSet presAssocID="{3519083A-B39A-46D9-AE64-D029E594BEF5}" presName="spaceB" presStyleCnt="0"/>
      <dgm:spPr/>
    </dgm:pt>
    <dgm:pt modelId="{8CF6BA38-4FF7-4D6C-911F-5E95042C09A8}" type="pres">
      <dgm:prSet presAssocID="{EF1E7E31-B091-4F40-99F8-6980062BEDD4}" presName="space" presStyleCnt="0"/>
      <dgm:spPr/>
    </dgm:pt>
    <dgm:pt modelId="{C9DBA5CD-97AB-451C-8D45-C82CA0E3DEA1}" type="pres">
      <dgm:prSet presAssocID="{89B9EAD0-2607-472F-A83A-0CF4954D1646}" presName="compositeA" presStyleCnt="0"/>
      <dgm:spPr/>
    </dgm:pt>
    <dgm:pt modelId="{E3D7AC19-C1A2-4CB8-9A9A-F8EF1F545AD6}" type="pres">
      <dgm:prSet presAssocID="{89B9EAD0-2607-472F-A83A-0CF4954D1646}" presName="textA" presStyleLbl="revTx" presStyleIdx="6" presStyleCnt="7" custScaleX="95830">
        <dgm:presLayoutVars>
          <dgm:bulletEnabled val="1"/>
        </dgm:presLayoutVars>
      </dgm:prSet>
      <dgm:spPr/>
    </dgm:pt>
    <dgm:pt modelId="{8ADB67B1-18E3-462F-A421-A90573967A03}" type="pres">
      <dgm:prSet presAssocID="{89B9EAD0-2607-472F-A83A-0CF4954D1646}" presName="circleA" presStyleLbl="node1" presStyleIdx="6" presStyleCnt="7"/>
      <dgm:spPr>
        <a:xfrm>
          <a:off x="7259914" y="1493378"/>
          <a:ext cx="331861" cy="331861"/>
        </a:xfrm>
        <a:prstGeom prst="ellipse">
          <a:avLst/>
        </a:prstGeom>
        <a:solidFill>
          <a:srgbClr val="DC5924">
            <a:hueOff val="2457214"/>
            <a:satOff val="-53963"/>
            <a:lumOff val="13725"/>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gm:spPr>
    </dgm:pt>
    <dgm:pt modelId="{9EDE5B38-3494-4C94-B0F2-6B5A0B1AE1F0}" type="pres">
      <dgm:prSet presAssocID="{89B9EAD0-2607-472F-A83A-0CF4954D1646}" presName="spaceA" presStyleCnt="0"/>
      <dgm:spPr/>
    </dgm:pt>
  </dgm:ptLst>
  <dgm:cxnLst>
    <dgm:cxn modelId="{DAA0CA07-786A-40AD-BBE2-CBEF90EB2585}" type="presOf" srcId="{1491FF5A-F854-4402-BB77-D6CD3612A124}" destId="{5C380633-ADA1-4C5F-A365-884A8F4B7BCD}" srcOrd="0" destOrd="0" presId="urn:microsoft.com/office/officeart/2005/8/layout/hProcess11"/>
    <dgm:cxn modelId="{B3AA650D-BC3C-4059-8ABB-E1B2976B425A}" srcId="{B0856B7F-CF73-4E1A-8718-4C3DA9E98165}" destId="{EE86EB9B-C499-446E-BFBD-A700021772A0}" srcOrd="2" destOrd="0" parTransId="{4BDB3058-AAE7-4256-A06F-C08B3FE0C94D}" sibTransId="{27FAD517-7AE9-4194-B0BF-6FE333F5202C}"/>
    <dgm:cxn modelId="{9BE9C125-00B3-4169-90FB-FAA042C2F014}" type="presOf" srcId="{1FA6A56D-17AE-46CA-8A1D-F4F7EBC22E0F}" destId="{2DC523BB-0B22-4BB6-AABC-5CDC45565243}" srcOrd="0" destOrd="0" presId="urn:microsoft.com/office/officeart/2005/8/layout/hProcess11"/>
    <dgm:cxn modelId="{A78F2545-5DBD-4761-A39F-68A087CADD53}" type="presOf" srcId="{EE86EB9B-C499-446E-BFBD-A700021772A0}" destId="{B6717C56-32AC-4C6C-9EFD-A29DFCDF8C03}" srcOrd="0" destOrd="0" presId="urn:microsoft.com/office/officeart/2005/8/layout/hProcess11"/>
    <dgm:cxn modelId="{F9242B65-92D1-4F1F-979C-47269587B1D5}" srcId="{B0856B7F-CF73-4E1A-8718-4C3DA9E98165}" destId="{6212F8B9-AB1B-41A5-8561-EF101B7F2442}" srcOrd="0" destOrd="0" parTransId="{9345BB84-776E-4BC3-AA12-60DD59830674}" sibTransId="{16F9C767-1F37-4225-B593-23E217A52480}"/>
    <dgm:cxn modelId="{6B85AE90-6C8F-4299-BAB6-7C30D98AB242}" type="presOf" srcId="{CEDD93C3-CC96-4C47-9C67-390E4FF4DF7A}" destId="{05B39C16-A552-42F7-B6A0-D12510A19DF1}" srcOrd="0" destOrd="0" presId="urn:microsoft.com/office/officeart/2005/8/layout/hProcess11"/>
    <dgm:cxn modelId="{D6B03AB0-C506-4531-B2EC-4353428CCADA}" srcId="{B0856B7F-CF73-4E1A-8718-4C3DA9E98165}" destId="{1491FF5A-F854-4402-BB77-D6CD3612A124}" srcOrd="3" destOrd="0" parTransId="{8E4A8FA9-0A72-495B-A128-301CE898DE3E}" sibTransId="{E2FE57EF-5B1B-4CFC-AE97-B279F237BFE3}"/>
    <dgm:cxn modelId="{3B8B17B2-3519-4315-B2F7-437FCB6426EA}" type="presOf" srcId="{3519083A-B39A-46D9-AE64-D029E594BEF5}" destId="{3B0E1274-98DE-459B-B07C-8646BE38C785}" srcOrd="0" destOrd="0" presId="urn:microsoft.com/office/officeart/2005/8/layout/hProcess11"/>
    <dgm:cxn modelId="{CB1F91C0-B2C9-4A83-B35D-6E718EDFC9D0}" srcId="{B0856B7F-CF73-4E1A-8718-4C3DA9E98165}" destId="{3519083A-B39A-46D9-AE64-D029E594BEF5}" srcOrd="5" destOrd="0" parTransId="{90B455A6-3989-4A54-A807-681D1BD6FA42}" sibTransId="{EF1E7E31-B091-4F40-99F8-6980062BEDD4}"/>
    <dgm:cxn modelId="{3386F0C0-3039-4E75-BC18-F07211D76999}" type="presOf" srcId="{6212F8B9-AB1B-41A5-8561-EF101B7F2442}" destId="{E47E2167-A8BB-47E0-8A9D-F88D8EE1CAD6}" srcOrd="0" destOrd="0" presId="urn:microsoft.com/office/officeart/2005/8/layout/hProcess11"/>
    <dgm:cxn modelId="{327B95D1-3B33-47C2-BE5C-EC8D91810891}" type="presOf" srcId="{B0856B7F-CF73-4E1A-8718-4C3DA9E98165}" destId="{32684B11-5AE9-4CB4-862D-A20DFA9BED3C}" srcOrd="0" destOrd="0" presId="urn:microsoft.com/office/officeart/2005/8/layout/hProcess11"/>
    <dgm:cxn modelId="{F5C3A5DA-F549-44DD-98AD-61D3B5985574}" type="presOf" srcId="{89B9EAD0-2607-472F-A83A-0CF4954D1646}" destId="{E3D7AC19-C1A2-4CB8-9A9A-F8EF1F545AD6}" srcOrd="0" destOrd="0" presId="urn:microsoft.com/office/officeart/2005/8/layout/hProcess11"/>
    <dgm:cxn modelId="{0E4762DD-FE6E-4386-B804-D377ED01EA51}" srcId="{B0856B7F-CF73-4E1A-8718-4C3DA9E98165}" destId="{89B9EAD0-2607-472F-A83A-0CF4954D1646}" srcOrd="6" destOrd="0" parTransId="{6EBBB8F9-5936-4BFC-976F-5E6A115151A9}" sibTransId="{9F04604A-59F3-4D8C-9CD5-30AB567284CB}"/>
    <dgm:cxn modelId="{43CE11E4-9AC7-4089-9055-8C91DAFE8E74}" srcId="{B0856B7F-CF73-4E1A-8718-4C3DA9E98165}" destId="{CEDD93C3-CC96-4C47-9C67-390E4FF4DF7A}" srcOrd="1" destOrd="0" parTransId="{A071A30E-3482-49CB-A72E-F2C40DE15CCE}" sibTransId="{489236A4-F472-4B30-B6AC-3F0EED6471C4}"/>
    <dgm:cxn modelId="{101B79FF-DFBF-4DE4-8EC0-43708135929B}" srcId="{B0856B7F-CF73-4E1A-8718-4C3DA9E98165}" destId="{1FA6A56D-17AE-46CA-8A1D-F4F7EBC22E0F}" srcOrd="4" destOrd="0" parTransId="{A6A4D680-540E-4FF2-B681-43B5D6511B12}" sibTransId="{37149DAB-2374-4074-918F-38F1ED64D3DE}"/>
    <dgm:cxn modelId="{8EC03186-4671-4209-9F0D-708A24FE3A69}" type="presParOf" srcId="{32684B11-5AE9-4CB4-862D-A20DFA9BED3C}" destId="{9D0FB5DA-65CC-4980-931A-BB9B06BE95DF}" srcOrd="0" destOrd="0" presId="urn:microsoft.com/office/officeart/2005/8/layout/hProcess11"/>
    <dgm:cxn modelId="{68866D0E-5F96-4A73-88F3-712AAA9F94FB}" type="presParOf" srcId="{32684B11-5AE9-4CB4-862D-A20DFA9BED3C}" destId="{CD3C1DA3-F3AD-42F4-B879-3817B9B5197C}" srcOrd="1" destOrd="0" presId="urn:microsoft.com/office/officeart/2005/8/layout/hProcess11"/>
    <dgm:cxn modelId="{09005C1C-CEEB-446E-8523-3E4F793FBEFD}" type="presParOf" srcId="{CD3C1DA3-F3AD-42F4-B879-3817B9B5197C}" destId="{8B3F09D5-6B60-476C-B4A5-37C672D30D12}" srcOrd="0" destOrd="0" presId="urn:microsoft.com/office/officeart/2005/8/layout/hProcess11"/>
    <dgm:cxn modelId="{75BDEEDB-4A1F-4F81-BA41-A6BA1B80CA50}" type="presParOf" srcId="{8B3F09D5-6B60-476C-B4A5-37C672D30D12}" destId="{E47E2167-A8BB-47E0-8A9D-F88D8EE1CAD6}" srcOrd="0" destOrd="0" presId="urn:microsoft.com/office/officeart/2005/8/layout/hProcess11"/>
    <dgm:cxn modelId="{4D69A30D-C2E9-467F-B054-B5A391E49B7C}" type="presParOf" srcId="{8B3F09D5-6B60-476C-B4A5-37C672D30D12}" destId="{ED09D201-0A5B-4FDF-ABB9-7F6E63A3BB47}" srcOrd="1" destOrd="0" presId="urn:microsoft.com/office/officeart/2005/8/layout/hProcess11"/>
    <dgm:cxn modelId="{AB5890C2-59B0-49D5-AC5A-128749A8AC3C}" type="presParOf" srcId="{8B3F09D5-6B60-476C-B4A5-37C672D30D12}" destId="{55378621-11E9-43CA-9398-47E033924293}" srcOrd="2" destOrd="0" presId="urn:microsoft.com/office/officeart/2005/8/layout/hProcess11"/>
    <dgm:cxn modelId="{66131D0B-B513-486A-A2D9-6ED7337ED734}" type="presParOf" srcId="{CD3C1DA3-F3AD-42F4-B879-3817B9B5197C}" destId="{926746D0-B351-481F-BA7B-F7BC0A18A9CB}" srcOrd="1" destOrd="0" presId="urn:microsoft.com/office/officeart/2005/8/layout/hProcess11"/>
    <dgm:cxn modelId="{689C383B-D679-49C5-8751-007DA0B18BF9}" type="presParOf" srcId="{CD3C1DA3-F3AD-42F4-B879-3817B9B5197C}" destId="{CB6907B5-B1E5-45C3-9CD0-92011274339D}" srcOrd="2" destOrd="0" presId="urn:microsoft.com/office/officeart/2005/8/layout/hProcess11"/>
    <dgm:cxn modelId="{039B567E-7B90-490E-9BE4-34ACA8F4F91C}" type="presParOf" srcId="{CB6907B5-B1E5-45C3-9CD0-92011274339D}" destId="{05B39C16-A552-42F7-B6A0-D12510A19DF1}" srcOrd="0" destOrd="0" presId="urn:microsoft.com/office/officeart/2005/8/layout/hProcess11"/>
    <dgm:cxn modelId="{727EBAAF-C1E0-4FAC-932C-CBD6916624B4}" type="presParOf" srcId="{CB6907B5-B1E5-45C3-9CD0-92011274339D}" destId="{3F570415-A534-4247-A708-B282D2A88A01}" srcOrd="1" destOrd="0" presId="urn:microsoft.com/office/officeart/2005/8/layout/hProcess11"/>
    <dgm:cxn modelId="{70125E17-A736-480D-B33E-FC7F3E0311C8}" type="presParOf" srcId="{CB6907B5-B1E5-45C3-9CD0-92011274339D}" destId="{0F9DC3CA-E47F-4909-A735-8B57E3924CD1}" srcOrd="2" destOrd="0" presId="urn:microsoft.com/office/officeart/2005/8/layout/hProcess11"/>
    <dgm:cxn modelId="{2575F171-2729-456F-92CA-59E5E5226186}" type="presParOf" srcId="{CD3C1DA3-F3AD-42F4-B879-3817B9B5197C}" destId="{E0F0CAD6-14D6-419B-A0EC-6212FD11C1A5}" srcOrd="3" destOrd="0" presId="urn:microsoft.com/office/officeart/2005/8/layout/hProcess11"/>
    <dgm:cxn modelId="{E70BD14B-D5BA-46CC-80E2-2384496B3F5E}" type="presParOf" srcId="{CD3C1DA3-F3AD-42F4-B879-3817B9B5197C}" destId="{C411FF5F-07E3-47F4-9A32-888A4B116CB8}" srcOrd="4" destOrd="0" presId="urn:microsoft.com/office/officeart/2005/8/layout/hProcess11"/>
    <dgm:cxn modelId="{EC879667-27AA-4DB5-8EB3-EDC80D4ACE9D}" type="presParOf" srcId="{C411FF5F-07E3-47F4-9A32-888A4B116CB8}" destId="{B6717C56-32AC-4C6C-9EFD-A29DFCDF8C03}" srcOrd="0" destOrd="0" presId="urn:microsoft.com/office/officeart/2005/8/layout/hProcess11"/>
    <dgm:cxn modelId="{489E92DE-4853-4A1A-8B6B-D386EF9794F9}" type="presParOf" srcId="{C411FF5F-07E3-47F4-9A32-888A4B116CB8}" destId="{2B25B706-9F15-4110-9090-C2741220153D}" srcOrd="1" destOrd="0" presId="urn:microsoft.com/office/officeart/2005/8/layout/hProcess11"/>
    <dgm:cxn modelId="{4854943B-4785-4BBD-96BE-5A4B447A41D5}" type="presParOf" srcId="{C411FF5F-07E3-47F4-9A32-888A4B116CB8}" destId="{DFB0FAD5-5739-4622-970E-1C226CA4BAB4}" srcOrd="2" destOrd="0" presId="urn:microsoft.com/office/officeart/2005/8/layout/hProcess11"/>
    <dgm:cxn modelId="{333C0F90-D8F3-4611-A56D-EA5AFCB310F5}" type="presParOf" srcId="{CD3C1DA3-F3AD-42F4-B879-3817B9B5197C}" destId="{36ADC202-7CEF-471C-956D-1E0D9F321D65}" srcOrd="5" destOrd="0" presId="urn:microsoft.com/office/officeart/2005/8/layout/hProcess11"/>
    <dgm:cxn modelId="{1D2CE539-2862-4749-8200-DE2E68814B38}" type="presParOf" srcId="{CD3C1DA3-F3AD-42F4-B879-3817B9B5197C}" destId="{7B95C05C-B366-41D1-8F25-255A4C7D7236}" srcOrd="6" destOrd="0" presId="urn:microsoft.com/office/officeart/2005/8/layout/hProcess11"/>
    <dgm:cxn modelId="{325827F4-DB77-4151-8404-6C8E89071861}" type="presParOf" srcId="{7B95C05C-B366-41D1-8F25-255A4C7D7236}" destId="{5C380633-ADA1-4C5F-A365-884A8F4B7BCD}" srcOrd="0" destOrd="0" presId="urn:microsoft.com/office/officeart/2005/8/layout/hProcess11"/>
    <dgm:cxn modelId="{0F765A9F-4351-4DCE-8C8B-89B7347BC7AA}" type="presParOf" srcId="{7B95C05C-B366-41D1-8F25-255A4C7D7236}" destId="{E5C5CC85-5F15-41DF-8DBC-EEBD6C0A182B}" srcOrd="1" destOrd="0" presId="urn:microsoft.com/office/officeart/2005/8/layout/hProcess11"/>
    <dgm:cxn modelId="{6064A842-237F-4FC3-A168-906F89CAD733}" type="presParOf" srcId="{7B95C05C-B366-41D1-8F25-255A4C7D7236}" destId="{7751FD07-10ED-4A9B-9F00-4BC753FB5C8D}" srcOrd="2" destOrd="0" presId="urn:microsoft.com/office/officeart/2005/8/layout/hProcess11"/>
    <dgm:cxn modelId="{EA6AB01A-8E04-43A0-9A7E-AE76F9DF892E}" type="presParOf" srcId="{CD3C1DA3-F3AD-42F4-B879-3817B9B5197C}" destId="{5BE30E06-22FD-4638-B5D9-DDDDB61B576A}" srcOrd="7" destOrd="0" presId="urn:microsoft.com/office/officeart/2005/8/layout/hProcess11"/>
    <dgm:cxn modelId="{21229822-E5A6-46B4-BBC0-EF0A99DCE3B9}" type="presParOf" srcId="{CD3C1DA3-F3AD-42F4-B879-3817B9B5197C}" destId="{55FA4EE5-7764-499D-AE21-EB19113A366D}" srcOrd="8" destOrd="0" presId="urn:microsoft.com/office/officeart/2005/8/layout/hProcess11"/>
    <dgm:cxn modelId="{EC9BD2F8-0237-4D30-84EB-27D2F402568D}" type="presParOf" srcId="{55FA4EE5-7764-499D-AE21-EB19113A366D}" destId="{2DC523BB-0B22-4BB6-AABC-5CDC45565243}" srcOrd="0" destOrd="0" presId="urn:microsoft.com/office/officeart/2005/8/layout/hProcess11"/>
    <dgm:cxn modelId="{0FF133D3-9778-47B4-A364-59E33A677333}" type="presParOf" srcId="{55FA4EE5-7764-499D-AE21-EB19113A366D}" destId="{1CCC89F1-6C45-4C6C-9E25-D0B228033151}" srcOrd="1" destOrd="0" presId="urn:microsoft.com/office/officeart/2005/8/layout/hProcess11"/>
    <dgm:cxn modelId="{C313BAE0-7C1A-4D84-8FD3-06B89DBD2F61}" type="presParOf" srcId="{55FA4EE5-7764-499D-AE21-EB19113A366D}" destId="{710189C2-3E86-4CE3-A449-4D6CDFC19EBC}" srcOrd="2" destOrd="0" presId="urn:microsoft.com/office/officeart/2005/8/layout/hProcess11"/>
    <dgm:cxn modelId="{B3491A0B-94E0-447D-BAC1-0576A68991DF}" type="presParOf" srcId="{CD3C1DA3-F3AD-42F4-B879-3817B9B5197C}" destId="{9DBFFE10-534C-4E98-A774-1AF6280DBAA9}" srcOrd="9" destOrd="0" presId="urn:microsoft.com/office/officeart/2005/8/layout/hProcess11"/>
    <dgm:cxn modelId="{82E56D03-AF1F-45E6-B82F-4CCF703793CE}" type="presParOf" srcId="{CD3C1DA3-F3AD-42F4-B879-3817B9B5197C}" destId="{6455799C-6683-42BD-8497-90FD403774CA}" srcOrd="10" destOrd="0" presId="urn:microsoft.com/office/officeart/2005/8/layout/hProcess11"/>
    <dgm:cxn modelId="{D93CE1B3-D2BE-40F7-BFF8-749A6DFA8DB5}" type="presParOf" srcId="{6455799C-6683-42BD-8497-90FD403774CA}" destId="{3B0E1274-98DE-459B-B07C-8646BE38C785}" srcOrd="0" destOrd="0" presId="urn:microsoft.com/office/officeart/2005/8/layout/hProcess11"/>
    <dgm:cxn modelId="{0A954A73-EA0F-49DB-BFFA-4809E402A194}" type="presParOf" srcId="{6455799C-6683-42BD-8497-90FD403774CA}" destId="{34C91F37-B6AB-405F-A85E-AA30E1CE981F}" srcOrd="1" destOrd="0" presId="urn:microsoft.com/office/officeart/2005/8/layout/hProcess11"/>
    <dgm:cxn modelId="{C64BBA2B-4740-4A9F-8D94-5C41C01C9983}" type="presParOf" srcId="{6455799C-6683-42BD-8497-90FD403774CA}" destId="{9DC1B88C-260C-46D8-ABBC-C287FA888125}" srcOrd="2" destOrd="0" presId="urn:microsoft.com/office/officeart/2005/8/layout/hProcess11"/>
    <dgm:cxn modelId="{840BEFFB-7C1A-4A69-8030-5AFDB0D8C1AF}" type="presParOf" srcId="{CD3C1DA3-F3AD-42F4-B879-3817B9B5197C}" destId="{8CF6BA38-4FF7-4D6C-911F-5E95042C09A8}" srcOrd="11" destOrd="0" presId="urn:microsoft.com/office/officeart/2005/8/layout/hProcess11"/>
    <dgm:cxn modelId="{2A099524-E6AC-44BF-A126-9ECD9A98FC57}" type="presParOf" srcId="{CD3C1DA3-F3AD-42F4-B879-3817B9B5197C}" destId="{C9DBA5CD-97AB-451C-8D45-C82CA0E3DEA1}" srcOrd="12" destOrd="0" presId="urn:microsoft.com/office/officeart/2005/8/layout/hProcess11"/>
    <dgm:cxn modelId="{B004B76A-6185-4D54-ADE6-876D5B30CB33}" type="presParOf" srcId="{C9DBA5CD-97AB-451C-8D45-C82CA0E3DEA1}" destId="{E3D7AC19-C1A2-4CB8-9A9A-F8EF1F545AD6}" srcOrd="0" destOrd="0" presId="urn:microsoft.com/office/officeart/2005/8/layout/hProcess11"/>
    <dgm:cxn modelId="{2DCF799C-0917-43D9-A539-A9064D4196D7}" type="presParOf" srcId="{C9DBA5CD-97AB-451C-8D45-C82CA0E3DEA1}" destId="{8ADB67B1-18E3-462F-A421-A90573967A03}" srcOrd="1" destOrd="0" presId="urn:microsoft.com/office/officeart/2005/8/layout/hProcess11"/>
    <dgm:cxn modelId="{BCBA50E2-7C0A-410C-B60E-D45B6E480ECE}" type="presParOf" srcId="{C9DBA5CD-97AB-451C-8D45-C82CA0E3DEA1}" destId="{9EDE5B38-3494-4C94-B0F2-6B5A0B1AE1F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FB5DA-65CC-4980-931A-BB9B06BE95DF}">
      <dsp:nvSpPr>
        <dsp:cNvPr id="0" name=""/>
        <dsp:cNvSpPr/>
      </dsp:nvSpPr>
      <dsp:spPr>
        <a:xfrm>
          <a:off x="0" y="1408970"/>
          <a:ext cx="12192000" cy="1878627"/>
        </a:xfrm>
        <a:prstGeom prst="notchedRightArrow">
          <a:avLst/>
        </a:prstGeom>
        <a:solidFill>
          <a:srgbClr val="DC5924">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144450" h="6350" prst="relaxedInset"/>
          <a:contourClr>
            <a:srgbClr val="FFFFFF"/>
          </a:contourClr>
        </a:sp3d>
      </dsp:spPr>
      <dsp:style>
        <a:lnRef idx="0">
          <a:scrgbClr r="0" g="0" b="0"/>
        </a:lnRef>
        <a:fillRef idx="3">
          <a:scrgbClr r="0" g="0" b="0"/>
        </a:fillRef>
        <a:effectRef idx="0">
          <a:scrgbClr r="0" g="0" b="0"/>
        </a:effectRef>
        <a:fontRef idx="minor"/>
      </dsp:style>
    </dsp:sp>
    <dsp:sp modelId="{E47E2167-A8BB-47E0-8A9D-F88D8EE1CAD6}">
      <dsp:nvSpPr>
        <dsp:cNvPr id="0" name=""/>
        <dsp:cNvSpPr/>
      </dsp:nvSpPr>
      <dsp:spPr>
        <a:xfrm>
          <a:off x="669" y="0"/>
          <a:ext cx="1429136" cy="18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altLang="zh-CN" sz="1200" b="1" kern="1200" dirty="0">
              <a:solidFill>
                <a:srgbClr val="000000">
                  <a:hueOff val="0"/>
                  <a:satOff val="0"/>
                  <a:lumOff val="0"/>
                  <a:alphaOff val="0"/>
                </a:srgbClr>
              </a:solidFill>
              <a:latin typeface="Arial"/>
              <a:ea typeface="黑体" panose="02010609060101010101" pitchFamily="49" charset="-122"/>
              <a:cs typeface="+mn-cs"/>
            </a:rPr>
            <a:t>1840-1860</a:t>
          </a:r>
          <a:r>
            <a:rPr lang="zh-CN" altLang="en-US" sz="1200" b="1" kern="1200" dirty="0">
              <a:solidFill>
                <a:srgbClr val="000000">
                  <a:hueOff val="0"/>
                  <a:satOff val="0"/>
                  <a:lumOff val="0"/>
                  <a:alphaOff val="0"/>
                </a:srgbClr>
              </a:solidFill>
              <a:latin typeface="Arial"/>
              <a:ea typeface="黑体" panose="02010609060101010101" pitchFamily="49" charset="-122"/>
              <a:cs typeface="+mn-cs"/>
            </a:rPr>
            <a:t>年代</a:t>
          </a:r>
          <a:endParaRPr lang="en-US" altLang="zh-CN" sz="1200" b="1"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533400">
            <a:lnSpc>
              <a:spcPct val="90000"/>
            </a:lnSpc>
            <a:spcBef>
              <a:spcPct val="0"/>
            </a:spcBef>
            <a:spcAft>
              <a:spcPct val="35000"/>
            </a:spcAft>
            <a:buNone/>
          </a:pPr>
          <a:r>
            <a:rPr lang="zh-CN" altLang="en-US" sz="1200" kern="1200" dirty="0">
              <a:solidFill>
                <a:srgbClr val="000000">
                  <a:hueOff val="0"/>
                  <a:satOff val="0"/>
                  <a:lumOff val="0"/>
                  <a:alphaOff val="0"/>
                </a:srgbClr>
              </a:solidFill>
              <a:latin typeface="Arial"/>
              <a:ea typeface="黑体" panose="02010609060101010101" pitchFamily="49" charset="-122"/>
              <a:cs typeface="+mn-cs"/>
            </a:rPr>
            <a:t>远程教育开始</a:t>
          </a:r>
          <a:endParaRPr lang="en-US" altLang="zh-CN" sz="12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533400">
            <a:lnSpc>
              <a:spcPct val="90000"/>
            </a:lnSpc>
            <a:spcBef>
              <a:spcPct val="0"/>
            </a:spcBef>
            <a:spcAft>
              <a:spcPct val="35000"/>
            </a:spcAft>
            <a:buNone/>
          </a:pPr>
          <a:r>
            <a:rPr lang="zh-CN" altLang="en-US" sz="1200" kern="1200" dirty="0">
              <a:solidFill>
                <a:srgbClr val="000000">
                  <a:hueOff val="0"/>
                  <a:satOff val="0"/>
                  <a:lumOff val="0"/>
                  <a:alphaOff val="0"/>
                </a:srgbClr>
              </a:solidFill>
              <a:latin typeface="Arial"/>
              <a:ea typeface="黑体" panose="02010609060101010101" pitchFamily="49" charset="-122"/>
              <a:cs typeface="+mn-cs"/>
            </a:rPr>
            <a:t>并以个人开展的函授教学为主</a:t>
          </a:r>
          <a:endParaRPr lang="en-US" altLang="zh-CN" sz="1200" kern="1200" dirty="0">
            <a:solidFill>
              <a:srgbClr val="000000">
                <a:hueOff val="0"/>
                <a:satOff val="0"/>
                <a:lumOff val="0"/>
                <a:alphaOff val="0"/>
              </a:srgbClr>
            </a:solidFill>
            <a:latin typeface="Arial"/>
            <a:ea typeface="黑体" panose="02010609060101010101" pitchFamily="49" charset="-122"/>
            <a:cs typeface="+mn-cs"/>
          </a:endParaRPr>
        </a:p>
      </dsp:txBody>
      <dsp:txXfrm>
        <a:off x="669" y="0"/>
        <a:ext cx="1429136" cy="1878627"/>
      </dsp:txXfrm>
    </dsp:sp>
    <dsp:sp modelId="{ED09D201-0A5B-4FDF-ABB9-7F6E63A3BB47}">
      <dsp:nvSpPr>
        <dsp:cNvPr id="0" name=""/>
        <dsp:cNvSpPr/>
      </dsp:nvSpPr>
      <dsp:spPr>
        <a:xfrm>
          <a:off x="480408" y="2113456"/>
          <a:ext cx="469656" cy="469656"/>
        </a:xfrm>
        <a:prstGeom prst="ellipse">
          <a:avLst/>
        </a:prstGeom>
        <a:solidFill>
          <a:srgbClr val="DC5924">
            <a:hueOff val="0"/>
            <a:satOff val="0"/>
            <a:lumOff val="0"/>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B39C16-A552-42F7-B6A0-D12510A19DF1}">
      <dsp:nvSpPr>
        <dsp:cNvPr id="0" name=""/>
        <dsp:cNvSpPr/>
      </dsp:nvSpPr>
      <dsp:spPr>
        <a:xfrm>
          <a:off x="1493496" y="2817941"/>
          <a:ext cx="1601981" cy="18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altLang="zh-CN" sz="1100" b="1" kern="1200" dirty="0">
              <a:solidFill>
                <a:srgbClr val="000000">
                  <a:hueOff val="0"/>
                  <a:satOff val="0"/>
                  <a:lumOff val="0"/>
                  <a:alphaOff val="0"/>
                </a:srgbClr>
              </a:solidFill>
              <a:latin typeface="Arial"/>
              <a:ea typeface="黑体" panose="02010609060101010101" pitchFamily="49" charset="-122"/>
              <a:cs typeface="+mn-cs"/>
            </a:rPr>
            <a:t>1860-1900</a:t>
          </a:r>
          <a:r>
            <a:rPr lang="zh-CN" altLang="en-US" sz="1100" b="1" kern="1200"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   院校开展函授教育</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校外课程、继续教育等多种形式学历教育出现</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dsp:txBody>
      <dsp:txXfrm>
        <a:off x="1493496" y="2817941"/>
        <a:ext cx="1601981" cy="1878627"/>
      </dsp:txXfrm>
    </dsp:sp>
    <dsp:sp modelId="{3F570415-A534-4247-A708-B282D2A88A01}">
      <dsp:nvSpPr>
        <dsp:cNvPr id="0" name=""/>
        <dsp:cNvSpPr/>
      </dsp:nvSpPr>
      <dsp:spPr>
        <a:xfrm>
          <a:off x="2059659" y="2113456"/>
          <a:ext cx="469656" cy="469656"/>
        </a:xfrm>
        <a:prstGeom prst="ellipse">
          <a:avLst/>
        </a:prstGeom>
        <a:solidFill>
          <a:srgbClr val="DC5924">
            <a:hueOff val="409536"/>
            <a:satOff val="-8994"/>
            <a:lumOff val="2288"/>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717C56-32AC-4C6C-9EFD-A29DFCDF8C03}">
      <dsp:nvSpPr>
        <dsp:cNvPr id="0" name=""/>
        <dsp:cNvSpPr/>
      </dsp:nvSpPr>
      <dsp:spPr>
        <a:xfrm>
          <a:off x="3159169" y="0"/>
          <a:ext cx="1557270" cy="18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altLang="zh-CN" sz="1100" b="1" kern="1200" dirty="0">
              <a:solidFill>
                <a:srgbClr val="000000">
                  <a:hueOff val="0"/>
                  <a:satOff val="0"/>
                  <a:lumOff val="0"/>
                  <a:alphaOff val="0"/>
                </a:srgbClr>
              </a:solidFill>
              <a:latin typeface="Arial"/>
              <a:ea typeface="黑体" panose="02010609060101010101" pitchFamily="49" charset="-122"/>
              <a:cs typeface="+mn-cs"/>
            </a:rPr>
            <a:t>1910-1960</a:t>
          </a:r>
          <a:r>
            <a:rPr lang="zh-CN" altLang="en-US" sz="1100" b="1" kern="1200"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新技术和媒体不断发展</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广播电视教育逐渐开展起来</a:t>
          </a:r>
        </a:p>
      </dsp:txBody>
      <dsp:txXfrm>
        <a:off x="3159169" y="0"/>
        <a:ext cx="1557270" cy="1878627"/>
      </dsp:txXfrm>
    </dsp:sp>
    <dsp:sp modelId="{2B25B706-9F15-4110-9090-C2741220153D}">
      <dsp:nvSpPr>
        <dsp:cNvPr id="0" name=""/>
        <dsp:cNvSpPr/>
      </dsp:nvSpPr>
      <dsp:spPr>
        <a:xfrm>
          <a:off x="3702975" y="2113456"/>
          <a:ext cx="469656" cy="469656"/>
        </a:xfrm>
        <a:prstGeom prst="ellipse">
          <a:avLst/>
        </a:prstGeom>
        <a:solidFill>
          <a:srgbClr val="DC5924">
            <a:hueOff val="819071"/>
            <a:satOff val="-17988"/>
            <a:lumOff val="4575"/>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C380633-ADA1-4C5F-A365-884A8F4B7BCD}">
      <dsp:nvSpPr>
        <dsp:cNvPr id="0" name=""/>
        <dsp:cNvSpPr/>
      </dsp:nvSpPr>
      <dsp:spPr>
        <a:xfrm>
          <a:off x="4780130" y="2817941"/>
          <a:ext cx="1611815" cy="18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altLang="zh-CN" sz="1100" b="1" kern="1200" dirty="0">
              <a:solidFill>
                <a:srgbClr val="000000">
                  <a:hueOff val="0"/>
                  <a:satOff val="0"/>
                  <a:lumOff val="0"/>
                  <a:alphaOff val="0"/>
                </a:srgbClr>
              </a:solidFill>
              <a:latin typeface="Arial"/>
              <a:ea typeface="黑体" panose="02010609060101010101" pitchFamily="49" charset="-122"/>
              <a:cs typeface="+mn-cs"/>
            </a:rPr>
            <a:t>1960-1990</a:t>
          </a:r>
          <a:r>
            <a:rPr lang="zh-CN" altLang="en-US" sz="1100" b="1" kern="1200"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欧美远程教育界在百年实践后</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开始思考远程教育概念的界定和理论的形成</a:t>
          </a:r>
        </a:p>
      </dsp:txBody>
      <dsp:txXfrm>
        <a:off x="4780130" y="2817941"/>
        <a:ext cx="1611815" cy="1878627"/>
      </dsp:txXfrm>
    </dsp:sp>
    <dsp:sp modelId="{E5C5CC85-5F15-41DF-8DBC-EEBD6C0A182B}">
      <dsp:nvSpPr>
        <dsp:cNvPr id="0" name=""/>
        <dsp:cNvSpPr/>
      </dsp:nvSpPr>
      <dsp:spPr>
        <a:xfrm>
          <a:off x="5351209" y="2113456"/>
          <a:ext cx="469656" cy="469656"/>
        </a:xfrm>
        <a:prstGeom prst="ellipse">
          <a:avLst/>
        </a:prstGeom>
        <a:solidFill>
          <a:srgbClr val="DC5924">
            <a:hueOff val="1228607"/>
            <a:satOff val="-26981"/>
            <a:lumOff val="6863"/>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DC523BB-0B22-4BB6-AABC-5CDC45565243}">
      <dsp:nvSpPr>
        <dsp:cNvPr id="0" name=""/>
        <dsp:cNvSpPr/>
      </dsp:nvSpPr>
      <dsp:spPr>
        <a:xfrm>
          <a:off x="6455636" y="0"/>
          <a:ext cx="1790863" cy="18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altLang="zh-CN" sz="1100" b="1" kern="1200" dirty="0">
              <a:solidFill>
                <a:srgbClr val="000000">
                  <a:hueOff val="0"/>
                  <a:satOff val="0"/>
                  <a:lumOff val="0"/>
                  <a:alphaOff val="0"/>
                </a:srgbClr>
              </a:solidFill>
              <a:latin typeface="Arial"/>
              <a:ea typeface="黑体" panose="02010609060101010101" pitchFamily="49" charset="-122"/>
              <a:cs typeface="+mn-cs"/>
            </a:rPr>
            <a:t>1990</a:t>
          </a:r>
          <a:r>
            <a:rPr lang="zh-CN" altLang="en-US" sz="1100" b="1" kern="1200" dirty="0">
              <a:solidFill>
                <a:srgbClr val="000000">
                  <a:hueOff val="0"/>
                  <a:satOff val="0"/>
                  <a:lumOff val="0"/>
                  <a:alphaOff val="0"/>
                </a:srgbClr>
              </a:solidFill>
              <a:latin typeface="Arial"/>
              <a:ea typeface="黑体" panose="02010609060101010101" pitchFamily="49" charset="-122"/>
              <a:cs typeface="+mn-cs"/>
            </a:rPr>
            <a:t>年代后期到</a:t>
          </a:r>
          <a:r>
            <a:rPr lang="en-US" altLang="zh-CN" sz="1100" b="1" kern="1200" dirty="0">
              <a:solidFill>
                <a:srgbClr val="000000">
                  <a:hueOff val="0"/>
                  <a:satOff val="0"/>
                  <a:lumOff val="0"/>
                  <a:alphaOff val="0"/>
                </a:srgbClr>
              </a:solidFill>
              <a:latin typeface="Arial"/>
              <a:ea typeface="黑体" panose="02010609060101010101" pitchFamily="49" charset="-122"/>
              <a:cs typeface="+mn-cs"/>
            </a:rPr>
            <a:t>2010</a:t>
          </a:r>
          <a:r>
            <a:rPr lang="zh-CN" altLang="en-US" sz="1100" b="1" kern="1200"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计算机及网络技术普及应用引发远程教育开展方式发生变化 </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网络远程教育开展起来，并出现对移动教育的尝试</a:t>
          </a:r>
        </a:p>
      </dsp:txBody>
      <dsp:txXfrm>
        <a:off x="6455636" y="0"/>
        <a:ext cx="1790863" cy="1878627"/>
      </dsp:txXfrm>
    </dsp:sp>
    <dsp:sp modelId="{1CCC89F1-6C45-4C6C-9E25-D0B228033151}">
      <dsp:nvSpPr>
        <dsp:cNvPr id="0" name=""/>
        <dsp:cNvSpPr/>
      </dsp:nvSpPr>
      <dsp:spPr>
        <a:xfrm>
          <a:off x="7116240" y="2113456"/>
          <a:ext cx="469656" cy="469656"/>
        </a:xfrm>
        <a:prstGeom prst="ellipse">
          <a:avLst/>
        </a:prstGeom>
        <a:solidFill>
          <a:srgbClr val="DC5924">
            <a:hueOff val="1638143"/>
            <a:satOff val="-35975"/>
            <a:lumOff val="9150"/>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0E1274-98DE-459B-B07C-8646BE38C785}">
      <dsp:nvSpPr>
        <dsp:cNvPr id="0" name=""/>
        <dsp:cNvSpPr/>
      </dsp:nvSpPr>
      <dsp:spPr>
        <a:xfrm>
          <a:off x="8310191" y="2817941"/>
          <a:ext cx="1324428" cy="18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altLang="zh-CN" sz="1100" b="1" kern="1200" dirty="0">
              <a:solidFill>
                <a:srgbClr val="000000">
                  <a:hueOff val="0"/>
                  <a:satOff val="0"/>
                  <a:lumOff val="0"/>
                  <a:alphaOff val="0"/>
                </a:srgbClr>
              </a:solidFill>
              <a:latin typeface="Arial"/>
              <a:ea typeface="黑体" panose="02010609060101010101" pitchFamily="49" charset="-122"/>
              <a:cs typeface="+mn-cs"/>
            </a:rPr>
            <a:t>2010</a:t>
          </a:r>
          <a:r>
            <a:rPr lang="zh-CN" altLang="en-US" sz="1100" b="1" kern="1200" dirty="0">
              <a:solidFill>
                <a:srgbClr val="000000">
                  <a:hueOff val="0"/>
                  <a:satOff val="0"/>
                  <a:lumOff val="0"/>
                  <a:alphaOff val="0"/>
                </a:srgbClr>
              </a:solidFill>
              <a:latin typeface="Arial"/>
              <a:ea typeface="黑体" panose="02010609060101010101" pitchFamily="49" charset="-122"/>
              <a:cs typeface="+mn-cs"/>
            </a:rPr>
            <a:t>年代</a:t>
          </a:r>
          <a:endParaRPr lang="en-US" altLang="zh-CN" sz="1100" b="1"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网络及移动设备的普及应用</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“开放”理念的深入，远程教育走向在线、走向开放、走向国际化、走向终身学习</a:t>
          </a:r>
        </a:p>
      </dsp:txBody>
      <dsp:txXfrm>
        <a:off x="8310191" y="2817941"/>
        <a:ext cx="1324428" cy="1878627"/>
      </dsp:txXfrm>
    </dsp:sp>
    <dsp:sp modelId="{34C91F37-B6AB-405F-A85E-AA30E1CE981F}">
      <dsp:nvSpPr>
        <dsp:cNvPr id="0" name=""/>
        <dsp:cNvSpPr/>
      </dsp:nvSpPr>
      <dsp:spPr>
        <a:xfrm>
          <a:off x="8737577" y="2113456"/>
          <a:ext cx="469656" cy="469656"/>
        </a:xfrm>
        <a:prstGeom prst="ellipse">
          <a:avLst/>
        </a:prstGeom>
        <a:solidFill>
          <a:srgbClr val="DC5924">
            <a:hueOff val="2047678"/>
            <a:satOff val="-44969"/>
            <a:lumOff val="11438"/>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D7AC19-C1A2-4CB8-9A9A-F8EF1F545AD6}">
      <dsp:nvSpPr>
        <dsp:cNvPr id="0" name=""/>
        <dsp:cNvSpPr/>
      </dsp:nvSpPr>
      <dsp:spPr>
        <a:xfrm>
          <a:off x="9724870" y="0"/>
          <a:ext cx="1220701" cy="187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altLang="zh-CN" sz="1100" b="1" kern="1200" dirty="0">
              <a:solidFill>
                <a:srgbClr val="000000">
                  <a:hueOff val="0"/>
                  <a:satOff val="0"/>
                  <a:lumOff val="0"/>
                  <a:alphaOff val="0"/>
                </a:srgbClr>
              </a:solidFill>
              <a:latin typeface="Arial"/>
              <a:ea typeface="黑体" panose="02010609060101010101" pitchFamily="49" charset="-122"/>
              <a:cs typeface="+mn-cs"/>
            </a:rPr>
            <a:t>2010</a:t>
          </a:r>
          <a:r>
            <a:rPr lang="zh-CN" altLang="en-US" sz="1100" b="1" kern="1200" dirty="0">
              <a:solidFill>
                <a:srgbClr val="000000">
                  <a:hueOff val="0"/>
                  <a:satOff val="0"/>
                  <a:lumOff val="0"/>
                  <a:alphaOff val="0"/>
                </a:srgbClr>
              </a:solidFill>
              <a:latin typeface="Arial"/>
              <a:ea typeface="黑体" panose="02010609060101010101" pitchFamily="49" charset="-122"/>
              <a:cs typeface="+mn-cs"/>
            </a:rPr>
            <a:t>年代以来</a:t>
          </a:r>
          <a:endParaRPr lang="en-US" altLang="zh-CN" sz="1100" b="1"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远程教育实践的形式更加丰富</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人们对理论、方法和规律的研究更深入和细致</a:t>
          </a:r>
          <a:endParaRPr lang="en-US" altLang="zh-CN" sz="1100" kern="1200" dirty="0">
            <a:solidFill>
              <a:srgbClr val="000000">
                <a:hueOff val="0"/>
                <a:satOff val="0"/>
                <a:lumOff val="0"/>
                <a:alphaOff val="0"/>
              </a:srgbClr>
            </a:solidFill>
            <a:latin typeface="Arial"/>
            <a:ea typeface="黑体" panose="02010609060101010101" pitchFamily="49" charset="-122"/>
            <a:cs typeface="+mn-cs"/>
          </a:endParaRPr>
        </a:p>
        <a:p>
          <a:pPr marL="0" lvl="0" indent="0" algn="ctr" defTabSz="488950">
            <a:lnSpc>
              <a:spcPct val="90000"/>
            </a:lnSpc>
            <a:spcBef>
              <a:spcPct val="0"/>
            </a:spcBef>
            <a:spcAft>
              <a:spcPct val="35000"/>
            </a:spcAft>
            <a:buNone/>
          </a:pPr>
          <a:r>
            <a:rPr lang="zh-CN" altLang="en-US" sz="1100" kern="1200" dirty="0">
              <a:solidFill>
                <a:srgbClr val="000000">
                  <a:hueOff val="0"/>
                  <a:satOff val="0"/>
                  <a:lumOff val="0"/>
                  <a:alphaOff val="0"/>
                </a:srgbClr>
              </a:solidFill>
              <a:latin typeface="Arial"/>
              <a:ea typeface="黑体" panose="02010609060101010101" pitchFamily="49" charset="-122"/>
              <a:cs typeface="+mn-cs"/>
            </a:rPr>
            <a:t>同时与常规教育融合带来了方法和规则的通用性</a:t>
          </a:r>
        </a:p>
      </dsp:txBody>
      <dsp:txXfrm>
        <a:off x="9724870" y="0"/>
        <a:ext cx="1220701" cy="1878627"/>
      </dsp:txXfrm>
    </dsp:sp>
    <dsp:sp modelId="{8ADB67B1-18E3-462F-A421-A90573967A03}">
      <dsp:nvSpPr>
        <dsp:cNvPr id="0" name=""/>
        <dsp:cNvSpPr/>
      </dsp:nvSpPr>
      <dsp:spPr>
        <a:xfrm>
          <a:off x="10100392" y="2113456"/>
          <a:ext cx="469656" cy="469656"/>
        </a:xfrm>
        <a:prstGeom prst="ellipse">
          <a:avLst/>
        </a:prstGeom>
        <a:solidFill>
          <a:srgbClr val="DC5924">
            <a:hueOff val="2457214"/>
            <a:satOff val="-53963"/>
            <a:lumOff val="13725"/>
            <a:alphaOff val="0"/>
          </a:srgb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EFF79B-6C96-4353-8794-8ACE0D6B7903}"/>
              </a:ext>
            </a:extLst>
          </p:cNvPr>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3204099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9191E18-0EBC-4E48-9A8E-665C08D6CA34}"/>
              </a:ext>
            </a:extLst>
          </p:cNvPr>
          <p:cNvSpPr/>
          <p:nvPr userDrawn="1"/>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214981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67E7C7C-2981-4D01-986C-BF9644E33501}"/>
              </a:ext>
            </a:extLst>
          </p:cNvPr>
          <p:cNvSpPr/>
          <p:nvPr userDrawn="1"/>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2051217"/>
      </p:ext>
    </p:extLst>
  </p:cSld>
  <p:clrMapOvr>
    <a:masterClrMapping/>
  </p:clrMapOvr>
  <p:extLst mod="1">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072331" y="5445224"/>
            <a:ext cx="1033515" cy="296876"/>
          </a:xfrm>
          <a:prstGeom prst="rect">
            <a:avLst/>
          </a:prstGeom>
        </p:spPr>
        <p:txBody>
          <a:bodyPr wrap="square">
            <a:spAutoFit/>
          </a:bodyPr>
          <a:lstStyle/>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fontAlgn="auto">
              <a:spcBef>
                <a:spcPts val="0"/>
              </a:spcBef>
              <a:spcAft>
                <a:spcPts val="0"/>
              </a:spcAft>
            </a:pPr>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素材下载：</a:t>
            </a:r>
            <a:r>
              <a:rPr lang="en-US" altLang="zh-CN" sz="133" dirty="0">
                <a:solidFill>
                  <a:prstClr val="white"/>
                </a:solidFill>
                <a:latin typeface="Calibri"/>
                <a:ea typeface="宋体"/>
              </a:rPr>
              <a:t>www.1ppt.com/sucai/</a:t>
            </a:r>
          </a:p>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图表下载：</a:t>
            </a:r>
            <a:r>
              <a:rPr lang="en-US" altLang="zh-CN" sz="133" dirty="0">
                <a:solidFill>
                  <a:prstClr val="white"/>
                </a:solidFill>
                <a:latin typeface="Calibri"/>
                <a:ea typeface="宋体"/>
              </a:rPr>
              <a:t>www.1ppt.com/tubiao/      </a:t>
            </a:r>
          </a:p>
          <a:p>
            <a:pPr fontAlgn="auto">
              <a:spcBef>
                <a:spcPts val="0"/>
              </a:spcBef>
              <a:spcAft>
                <a:spcPts val="0"/>
              </a:spcAft>
            </a:pPr>
            <a:r>
              <a:rPr lang="zh-CN" altLang="en-US" sz="133" dirty="0">
                <a:solidFill>
                  <a:prstClr val="white"/>
                </a:solidFill>
                <a:latin typeface="Calibri"/>
                <a:ea typeface="宋体"/>
              </a:rPr>
              <a:t>优秀</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fontAlgn="auto">
              <a:spcBef>
                <a:spcPts val="0"/>
              </a:spcBef>
              <a:spcAft>
                <a:spcPts val="0"/>
              </a:spcAft>
            </a:pPr>
            <a:r>
              <a:rPr lang="en-US" altLang="zh-CN" sz="133" dirty="0">
                <a:solidFill>
                  <a:prstClr val="white"/>
                </a:solidFill>
                <a:latin typeface="Calibri"/>
                <a:ea typeface="宋体"/>
              </a:rPr>
              <a:t>Word</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www.1ppt.com/word/              Excel</a:t>
            </a:r>
            <a:r>
              <a:rPr lang="zh-CN" altLang="en-US" sz="133" dirty="0">
                <a:solidFill>
                  <a:prstClr val="white"/>
                </a:solidFill>
                <a:latin typeface="Calibri"/>
                <a:ea typeface="宋体"/>
              </a:rPr>
              <a:t>教程：</a:t>
            </a:r>
            <a:r>
              <a:rPr lang="en-US" altLang="zh-CN" sz="133" dirty="0">
                <a:solidFill>
                  <a:prstClr val="white"/>
                </a:solidFill>
                <a:latin typeface="Calibri"/>
                <a:ea typeface="宋体"/>
              </a:rPr>
              <a:t>www.1ppt.com/excel/  </a:t>
            </a:r>
          </a:p>
          <a:p>
            <a:pPr fontAlgn="auto">
              <a:spcBef>
                <a:spcPts val="0"/>
              </a:spcBef>
              <a:spcAft>
                <a:spcPts val="0"/>
              </a:spcAft>
            </a:pPr>
            <a:r>
              <a:rPr lang="zh-CN" altLang="en-US" sz="133" dirty="0">
                <a:solidFill>
                  <a:prstClr val="white"/>
                </a:solidFill>
                <a:latin typeface="Calibri"/>
                <a:ea typeface="宋体"/>
              </a:rPr>
              <a:t>资料下载：</a:t>
            </a:r>
            <a:r>
              <a:rPr lang="en-US" altLang="zh-CN" sz="133" dirty="0">
                <a:solidFill>
                  <a:prstClr val="white"/>
                </a:solidFill>
                <a:latin typeface="Calibri"/>
                <a:ea typeface="宋体"/>
              </a:rPr>
              <a:t>www.1ppt.com/ziliao/                PPT</a:t>
            </a:r>
            <a:r>
              <a:rPr lang="zh-CN" altLang="en-US" sz="133" dirty="0">
                <a:solidFill>
                  <a:prstClr val="white"/>
                </a:solidFill>
                <a:latin typeface="Calibri"/>
                <a:ea typeface="宋体"/>
              </a:rPr>
              <a:t>课件下载：</a:t>
            </a:r>
            <a:r>
              <a:rPr lang="en-US" altLang="zh-CN" sz="133" dirty="0">
                <a:solidFill>
                  <a:prstClr val="white"/>
                </a:solidFill>
                <a:latin typeface="Calibri"/>
                <a:ea typeface="宋体"/>
              </a:rPr>
              <a:t>www.1ppt.com/kejian/ </a:t>
            </a:r>
          </a:p>
          <a:p>
            <a:pPr fontAlgn="auto">
              <a:spcBef>
                <a:spcPts val="0"/>
              </a:spcBef>
              <a:spcAft>
                <a:spcPts val="0"/>
              </a:spcAft>
            </a:pPr>
            <a:r>
              <a:rPr lang="zh-CN" altLang="en-US" sz="133" dirty="0">
                <a:solidFill>
                  <a:prstClr val="white"/>
                </a:solidFill>
                <a:latin typeface="Calibri"/>
                <a:ea typeface="宋体"/>
              </a:rPr>
              <a:t>范文下载：</a:t>
            </a:r>
            <a:r>
              <a:rPr lang="en-US" altLang="zh-CN" sz="133" dirty="0">
                <a:solidFill>
                  <a:prstClr val="white"/>
                </a:solidFill>
                <a:latin typeface="Calibri"/>
                <a:ea typeface="宋体"/>
              </a:rPr>
              <a:t>www.1ppt.com/fanwen/             </a:t>
            </a:r>
            <a:r>
              <a:rPr lang="zh-CN" altLang="en-US" sz="133" dirty="0">
                <a:solidFill>
                  <a:prstClr val="white"/>
                </a:solidFill>
                <a:latin typeface="Calibri"/>
                <a:ea typeface="宋体"/>
              </a:rPr>
              <a:t>试卷下载：</a:t>
            </a:r>
            <a:r>
              <a:rPr lang="en-US" altLang="zh-CN" sz="133" dirty="0">
                <a:solidFill>
                  <a:prstClr val="white"/>
                </a:solidFill>
                <a:latin typeface="Calibri"/>
                <a:ea typeface="宋体"/>
              </a:rPr>
              <a:t>www.1ppt.com/shiti/  </a:t>
            </a:r>
          </a:p>
          <a:p>
            <a:pPr fontAlgn="auto">
              <a:spcBef>
                <a:spcPts val="0"/>
              </a:spcBef>
              <a:spcAft>
                <a:spcPts val="0"/>
              </a:spcAft>
            </a:pPr>
            <a:r>
              <a:rPr lang="zh-CN" altLang="en-US" sz="133" dirty="0">
                <a:solidFill>
                  <a:prstClr val="white"/>
                </a:solidFill>
                <a:latin typeface="Calibri"/>
                <a:ea typeface="宋体"/>
              </a:rPr>
              <a:t>教案下载：</a:t>
            </a:r>
            <a:r>
              <a:rPr lang="en-US" altLang="zh-CN" sz="133" dirty="0">
                <a:solidFill>
                  <a:prstClr val="white"/>
                </a:solidFill>
                <a:latin typeface="Calibri"/>
                <a:ea typeface="宋体"/>
              </a:rPr>
              <a:t>www.1ppt.com/jiaoan/        </a:t>
            </a:r>
          </a:p>
          <a:p>
            <a:pPr fontAlgn="auto">
              <a:spcBef>
                <a:spcPts val="0"/>
              </a:spcBef>
              <a:spcAft>
                <a:spcPts val="0"/>
              </a:spcAft>
            </a:pP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fontAlgn="auto">
              <a:spcBef>
                <a:spcPts val="0"/>
              </a:spcBef>
              <a:spcAft>
                <a:spcPts val="0"/>
              </a:spcAft>
            </a:pPr>
            <a:r>
              <a:rPr lang="en-US" altLang="zh-CN" sz="133" dirty="0">
                <a:solidFill>
                  <a:prstClr val="white"/>
                </a:solidFill>
                <a:latin typeface="Calibri"/>
                <a:ea typeface="宋体"/>
              </a:rPr>
              <a:t> </a:t>
            </a:r>
            <a:endParaRPr lang="zh-CN" altLang="en-US" sz="133" dirty="0">
              <a:solidFill>
                <a:prstClr val="white"/>
              </a:solidFill>
              <a:latin typeface="Calibri"/>
              <a:ea typeface="宋体"/>
            </a:endParaRPr>
          </a:p>
        </p:txBody>
      </p:sp>
    </p:spTree>
    <p:extLst>
      <p:ext uri="{BB962C8B-B14F-4D97-AF65-F5344CB8AC3E}">
        <p14:creationId xmlns:p14="http://schemas.microsoft.com/office/powerpoint/2010/main" val="35300143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937355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95DF45C-3474-4E86-94E4-B4FF1828C47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213997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5867" kern="1200">
          <a:solidFill>
            <a:schemeClr val="tx1"/>
          </a:solidFill>
          <a:latin typeface="+mj-lt"/>
          <a:ea typeface="微软雅黑" pitchFamily="34" charset="-122"/>
          <a:cs typeface="+mj-cs"/>
        </a:defRPr>
      </a:lvl1pPr>
      <a:lvl2pPr algn="ctr" rtl="0" fontAlgn="base">
        <a:spcBef>
          <a:spcPct val="0"/>
        </a:spcBef>
        <a:spcAft>
          <a:spcPct val="0"/>
        </a:spcAft>
        <a:defRPr sz="5867">
          <a:solidFill>
            <a:schemeClr val="tx1"/>
          </a:solidFill>
          <a:latin typeface="Calibri" pitchFamily="34" charset="0"/>
          <a:ea typeface="宋体" charset="-122"/>
        </a:defRPr>
      </a:lvl2pPr>
      <a:lvl3pPr algn="ctr" rtl="0" fontAlgn="base">
        <a:spcBef>
          <a:spcPct val="0"/>
        </a:spcBef>
        <a:spcAft>
          <a:spcPct val="0"/>
        </a:spcAft>
        <a:defRPr sz="5867">
          <a:solidFill>
            <a:schemeClr val="tx1"/>
          </a:solidFill>
          <a:latin typeface="Calibri" pitchFamily="34" charset="0"/>
          <a:ea typeface="宋体" charset="-122"/>
        </a:defRPr>
      </a:lvl3pPr>
      <a:lvl4pPr algn="ctr" rtl="0" fontAlgn="base">
        <a:spcBef>
          <a:spcPct val="0"/>
        </a:spcBef>
        <a:spcAft>
          <a:spcPct val="0"/>
        </a:spcAft>
        <a:defRPr sz="5867">
          <a:solidFill>
            <a:schemeClr val="tx1"/>
          </a:solidFill>
          <a:latin typeface="Calibri" pitchFamily="34" charset="0"/>
          <a:ea typeface="宋体" charset="-122"/>
        </a:defRPr>
      </a:lvl4pPr>
      <a:lvl5pPr algn="ctr" rtl="0" fontAlgn="base">
        <a:spcBef>
          <a:spcPct val="0"/>
        </a:spcBef>
        <a:spcAft>
          <a:spcPct val="0"/>
        </a:spcAft>
        <a:defRPr sz="5867">
          <a:solidFill>
            <a:schemeClr val="tx1"/>
          </a:solidFill>
          <a:latin typeface="Calibri" pitchFamily="34" charset="0"/>
          <a:ea typeface="宋体" charset="-122"/>
        </a:defRPr>
      </a:lvl5pPr>
      <a:lvl6pPr marL="609585" algn="ctr" rtl="0" fontAlgn="base">
        <a:spcBef>
          <a:spcPct val="0"/>
        </a:spcBef>
        <a:spcAft>
          <a:spcPct val="0"/>
        </a:spcAft>
        <a:defRPr sz="5867">
          <a:solidFill>
            <a:schemeClr val="tx1"/>
          </a:solidFill>
          <a:latin typeface="Calibri" pitchFamily="34" charset="0"/>
          <a:ea typeface="宋体" charset="-122"/>
        </a:defRPr>
      </a:lvl6pPr>
      <a:lvl7pPr marL="1219170" algn="ctr" rtl="0" fontAlgn="base">
        <a:spcBef>
          <a:spcPct val="0"/>
        </a:spcBef>
        <a:spcAft>
          <a:spcPct val="0"/>
        </a:spcAft>
        <a:defRPr sz="5867">
          <a:solidFill>
            <a:schemeClr val="tx1"/>
          </a:solidFill>
          <a:latin typeface="Calibri" pitchFamily="34" charset="0"/>
          <a:ea typeface="宋体" charset="-122"/>
        </a:defRPr>
      </a:lvl7pPr>
      <a:lvl8pPr marL="1828754" algn="ctr" rtl="0" fontAlgn="base">
        <a:spcBef>
          <a:spcPct val="0"/>
        </a:spcBef>
        <a:spcAft>
          <a:spcPct val="0"/>
        </a:spcAft>
        <a:defRPr sz="5867">
          <a:solidFill>
            <a:schemeClr val="tx1"/>
          </a:solidFill>
          <a:latin typeface="Calibri" pitchFamily="34" charset="0"/>
          <a:ea typeface="宋体" charset="-122"/>
        </a:defRPr>
      </a:lvl8pPr>
      <a:lvl9pPr marL="2438339" algn="ctr" rtl="0" fontAlgn="base">
        <a:spcBef>
          <a:spcPct val="0"/>
        </a:spcBef>
        <a:spcAft>
          <a:spcPct val="0"/>
        </a:spcAft>
        <a:defRPr sz="5867">
          <a:solidFill>
            <a:schemeClr val="tx1"/>
          </a:solidFill>
          <a:latin typeface="Calibri" pitchFamily="34" charset="0"/>
          <a:ea typeface="宋体" charset="-122"/>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微软雅黑" pitchFamily="34" charset="-122"/>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微软雅黑" pitchFamily="34" charset="-122"/>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2" name="矩形 11">
            <a:extLst>
              <a:ext uri="{FF2B5EF4-FFF2-40B4-BE49-F238E27FC236}">
                <a16:creationId xmlns:a16="http://schemas.microsoft.com/office/drawing/2014/main" id="{B04D8633-12D9-48DF-A971-60C2FB8FD64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grpSp>
        <p:nvGrpSpPr>
          <p:cNvPr id="9" name="组合 8">
            <a:extLst>
              <a:ext uri="{FF2B5EF4-FFF2-40B4-BE49-F238E27FC236}">
                <a16:creationId xmlns:a16="http://schemas.microsoft.com/office/drawing/2014/main" id="{5A1C8C7D-5549-4319-962D-C7ED832D2642}"/>
              </a:ext>
            </a:extLst>
          </p:cNvPr>
          <p:cNvGrpSpPr/>
          <p:nvPr/>
        </p:nvGrpSpPr>
        <p:grpSpPr>
          <a:xfrm>
            <a:off x="5501026" y="1987460"/>
            <a:ext cx="1181164" cy="1269614"/>
            <a:chOff x="4558307" y="1155997"/>
            <a:chExt cx="410624" cy="443015"/>
          </a:xfrm>
        </p:grpSpPr>
        <p:sp>
          <p:nvSpPr>
            <p:cNvPr id="5" name="矩形: 圆角 4">
              <a:extLst>
                <a:ext uri="{FF2B5EF4-FFF2-40B4-BE49-F238E27FC236}">
                  <a16:creationId xmlns:a16="http://schemas.microsoft.com/office/drawing/2014/main" id="{3B592E88-3047-49E6-82A2-9B73D270B837}"/>
                </a:ext>
              </a:extLst>
            </p:cNvPr>
            <p:cNvSpPr/>
            <p:nvPr/>
          </p:nvSpPr>
          <p:spPr>
            <a:xfrm>
              <a:off x="4558307" y="1178953"/>
              <a:ext cx="383798" cy="385226"/>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sp>
          <p:nvSpPr>
            <p:cNvPr id="6" name="文本框 5">
              <a:extLst>
                <a:ext uri="{FF2B5EF4-FFF2-40B4-BE49-F238E27FC236}">
                  <a16:creationId xmlns:a16="http://schemas.microsoft.com/office/drawing/2014/main" id="{6DF5622F-CF77-4901-914C-F1B464E26CE6}"/>
                </a:ext>
              </a:extLst>
            </p:cNvPr>
            <p:cNvSpPr txBox="1"/>
            <p:nvPr/>
          </p:nvSpPr>
          <p:spPr>
            <a:xfrm>
              <a:off x="4561839" y="1155997"/>
              <a:ext cx="407092" cy="443015"/>
            </a:xfrm>
            <a:prstGeom prst="ellipse">
              <a:avLst/>
            </a:prstGeom>
            <a:noFill/>
          </p:spPr>
          <p:txBody>
            <a:bodyPr wrap="square" lIns="0" tIns="0" rIns="0" bIns="0" rtlCol="0">
              <a:spAutoFit/>
            </a:bodyPr>
            <a:lstStyle/>
            <a:p>
              <a:pPr defTabSz="1219170" fontAlgn="base">
                <a:spcBef>
                  <a:spcPct val="0"/>
                </a:spcBef>
                <a:spcAft>
                  <a:spcPct val="0"/>
                </a:spcAft>
              </a:pPr>
              <a:r>
                <a:rPr lang="zh-CN" altLang="en-US" sz="5867" dirty="0">
                  <a:solidFill>
                    <a:srgbClr val="FFFFFF"/>
                  </a:solidFill>
                  <a:latin typeface="Calibri" pitchFamily="34" charset="0"/>
                  <a:ea typeface="微软雅黑" pitchFamily="34" charset="-122"/>
                  <a:cs typeface="Calibri" panose="020F0502020204030204" pitchFamily="34" charset="0"/>
                </a:rPr>
                <a:t>二</a:t>
              </a: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1391477" y="3709142"/>
            <a:ext cx="9793088" cy="923330"/>
          </a:xfrm>
          <a:prstGeom prst="rect">
            <a:avLst/>
          </a:prstGeom>
          <a:noFill/>
        </p:spPr>
        <p:txBody>
          <a:bodyPr wrap="square" lIns="0" tIns="0" rIns="0" bIns="0" rtlCol="0">
            <a:spAutoFit/>
          </a:bodyPr>
          <a:lstStyle/>
          <a:p>
            <a:pPr algn="ctr">
              <a:defRPr/>
            </a:pPr>
            <a:r>
              <a:rPr kumimoji="1" lang="zh-CN" altLang="en-US" sz="6000" b="1" dirty="0">
                <a:latin typeface="+mj-ea"/>
              </a:rPr>
              <a:t>远程教育的概念、基本特征</a:t>
            </a:r>
          </a:p>
        </p:txBody>
      </p:sp>
      <p:sp>
        <p:nvSpPr>
          <p:cNvPr id="11" name="文本框 10">
            <a:extLst>
              <a:ext uri="{FF2B5EF4-FFF2-40B4-BE49-F238E27FC236}">
                <a16:creationId xmlns:a16="http://schemas.microsoft.com/office/drawing/2014/main" id="{86C2DD2C-6425-44BB-98AE-6D17F0DDEA35}"/>
              </a:ext>
            </a:extLst>
          </p:cNvPr>
          <p:cNvSpPr txBox="1"/>
          <p:nvPr/>
        </p:nvSpPr>
        <p:spPr>
          <a:xfrm>
            <a:off x="4255901" y="2049251"/>
            <a:ext cx="3594248" cy="1107996"/>
          </a:xfrm>
          <a:prstGeom prst="rect">
            <a:avLst/>
          </a:prstGeom>
          <a:noFill/>
        </p:spPr>
        <p:txBody>
          <a:bodyPr wrap="square" lIns="0" tIns="0" rIns="0" bIns="0" rtlCol="0">
            <a:spAutoFit/>
          </a:bodyPr>
          <a:lstStyle/>
          <a:p>
            <a:pPr algn="dist" defTabSz="1219170" fontAlgn="base">
              <a:spcBef>
                <a:spcPct val="0"/>
              </a:spcBef>
              <a:spcAft>
                <a:spcPct val="0"/>
              </a:spcAft>
            </a:pPr>
            <a:r>
              <a:rPr lang="zh-CN" altLang="en-US" sz="7200" b="1" dirty="0">
                <a:solidFill>
                  <a:srgbClr val="272F42"/>
                </a:solidFill>
                <a:latin typeface="微软雅黑" pitchFamily="34" charset="-122"/>
                <a:ea typeface="微软雅黑" pitchFamily="34" charset="-122"/>
              </a:rPr>
              <a:t>第讲</a:t>
            </a:r>
          </a:p>
        </p:txBody>
      </p:sp>
    </p:spTree>
    <p:extLst>
      <p:ext uri="{BB962C8B-B14F-4D97-AF65-F5344CB8AC3E}">
        <p14:creationId xmlns:p14="http://schemas.microsoft.com/office/powerpoint/2010/main" val="176303569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47C1AFA6-C5BC-4FF3-A632-A7015A96D61B}"/>
              </a:ext>
            </a:extLst>
          </p:cNvPr>
          <p:cNvSpPr/>
          <p:nvPr/>
        </p:nvSpPr>
        <p:spPr bwMode="auto">
          <a:xfrm>
            <a:off x="6018090" y="1135292"/>
            <a:ext cx="4338638"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13" name="矩形 12">
            <a:extLst>
              <a:ext uri="{FF2B5EF4-FFF2-40B4-BE49-F238E27FC236}">
                <a16:creationId xmlns:a16="http://schemas.microsoft.com/office/drawing/2014/main" id="{2117C6CC-C3D6-4F2F-94A3-4D0AB6CA42F0}"/>
              </a:ext>
            </a:extLst>
          </p:cNvPr>
          <p:cNvSpPr/>
          <p:nvPr/>
        </p:nvSpPr>
        <p:spPr bwMode="auto">
          <a:xfrm>
            <a:off x="975698" y="1135292"/>
            <a:ext cx="4338638"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4" name="矩形 3">
            <a:extLst>
              <a:ext uri="{FF2B5EF4-FFF2-40B4-BE49-F238E27FC236}">
                <a16:creationId xmlns:a16="http://schemas.microsoft.com/office/drawing/2014/main" id="{50DB9A4C-DFA4-4E52-806D-38AC9B4257FC}"/>
              </a:ext>
            </a:extLst>
          </p:cNvPr>
          <p:cNvSpPr/>
          <p:nvPr/>
        </p:nvSpPr>
        <p:spPr>
          <a:xfrm>
            <a:off x="1194646" y="1287374"/>
            <a:ext cx="3873232" cy="523220"/>
          </a:xfrm>
          <a:prstGeom prst="rect">
            <a:avLst/>
          </a:prstGeom>
        </p:spPr>
        <p:txBody>
          <a:bodyPr wrap="square">
            <a:spAutoFit/>
          </a:bodyPr>
          <a:lstStyle/>
          <a:p>
            <a:pPr algn="ctr"/>
            <a:r>
              <a:rPr lang="zh-CN" altLang="en-US" sz="2800" dirty="0">
                <a:latin typeface="+mj-ea"/>
              </a:rPr>
              <a:t>亚洲开放大学协会定义</a:t>
            </a:r>
            <a:endParaRPr lang="zh-CN" altLang="en-US" sz="2800" dirty="0">
              <a:cs typeface="+mn-ea"/>
              <a:sym typeface="+mn-lt"/>
            </a:endParaRPr>
          </a:p>
        </p:txBody>
      </p:sp>
      <p:sp>
        <p:nvSpPr>
          <p:cNvPr id="5" name="矩形 4">
            <a:extLst>
              <a:ext uri="{FF2B5EF4-FFF2-40B4-BE49-F238E27FC236}">
                <a16:creationId xmlns:a16="http://schemas.microsoft.com/office/drawing/2014/main" id="{EE171922-CA6F-44F7-8334-D72E4F9D3BEA}"/>
              </a:ext>
            </a:extLst>
          </p:cNvPr>
          <p:cNvSpPr/>
          <p:nvPr/>
        </p:nvSpPr>
        <p:spPr>
          <a:xfrm>
            <a:off x="961943" y="2336308"/>
            <a:ext cx="4338638" cy="1323439"/>
          </a:xfrm>
          <a:prstGeom prst="rect">
            <a:avLst/>
          </a:prstGeom>
        </p:spPr>
        <p:txBody>
          <a:bodyPr wrap="square">
            <a:spAutoFit/>
          </a:bodyPr>
          <a:lstStyle/>
          <a:p>
            <a:pPr marL="342900" indent="-342900">
              <a:buFont typeface="Wingdings" panose="05000000000000000000" pitchFamily="2" charset="2"/>
              <a:buChar char="p"/>
            </a:pPr>
            <a:r>
              <a:rPr lang="zh-CN" altLang="en-US" sz="2000" dirty="0">
                <a:latin typeface="华文行楷" pitchFamily="2" charset="-122"/>
              </a:rPr>
              <a:t>学生与教师、学生与教育组织之间，主要采取多种</a:t>
            </a:r>
            <a:r>
              <a:rPr lang="zh-CN" altLang="en-US" sz="2000" dirty="0">
                <a:solidFill>
                  <a:srgbClr val="FF0000"/>
                </a:solidFill>
                <a:latin typeface="华文行楷" pitchFamily="2" charset="-122"/>
              </a:rPr>
              <a:t>媒体</a:t>
            </a:r>
            <a:r>
              <a:rPr lang="zh-CN" altLang="en-US" sz="2000" dirty="0">
                <a:latin typeface="华文行楷" pitchFamily="2" charset="-122"/>
              </a:rPr>
              <a:t>方法，进行</a:t>
            </a:r>
            <a:r>
              <a:rPr lang="zh-CN" altLang="en-US" sz="2000" dirty="0">
                <a:solidFill>
                  <a:srgbClr val="FF0000"/>
                </a:solidFill>
                <a:latin typeface="华文行楷" pitchFamily="2" charset="-122"/>
              </a:rPr>
              <a:t>系统教学</a:t>
            </a:r>
            <a:r>
              <a:rPr lang="zh-CN" altLang="en-US" sz="2000" dirty="0">
                <a:latin typeface="华文行楷" pitchFamily="2" charset="-122"/>
              </a:rPr>
              <a:t>和</a:t>
            </a:r>
            <a:r>
              <a:rPr lang="zh-CN" altLang="en-US" sz="2000" dirty="0">
                <a:solidFill>
                  <a:srgbClr val="FF0000"/>
                </a:solidFill>
                <a:latin typeface="华文行楷" pitchFamily="2" charset="-122"/>
              </a:rPr>
              <a:t>通信联系</a:t>
            </a:r>
            <a:r>
              <a:rPr lang="zh-CN" altLang="en-US" sz="2000" dirty="0">
                <a:latin typeface="华文行楷" pitchFamily="2" charset="-122"/>
              </a:rPr>
              <a:t>的教育形式</a:t>
            </a:r>
            <a:r>
              <a:rPr lang="zh-CN" altLang="en-US" sz="2000" dirty="0">
                <a:latin typeface="楷体_GB2312" pitchFamily="49" charset="-122"/>
              </a:rPr>
              <a:t>。</a:t>
            </a:r>
            <a:endParaRPr lang="en-US" altLang="zh-CN" sz="2000" dirty="0">
              <a:latin typeface="楷体_GB2312" pitchFamily="49" charset="-122"/>
            </a:endParaRPr>
          </a:p>
          <a:p>
            <a:pPr marL="342900" indent="-342900">
              <a:buFont typeface="Wingdings" panose="05000000000000000000" pitchFamily="2" charset="2"/>
              <a:buChar char="p"/>
            </a:pPr>
            <a:endParaRPr lang="zh-CN" altLang="en-US" sz="2000" dirty="0"/>
          </a:p>
        </p:txBody>
      </p:sp>
      <p:sp>
        <p:nvSpPr>
          <p:cNvPr id="6" name="矩形 5">
            <a:extLst>
              <a:ext uri="{FF2B5EF4-FFF2-40B4-BE49-F238E27FC236}">
                <a16:creationId xmlns:a16="http://schemas.microsoft.com/office/drawing/2014/main" id="{31117DBE-7EEB-4786-89AC-8DB9C1835842}"/>
              </a:ext>
            </a:extLst>
          </p:cNvPr>
          <p:cNvSpPr/>
          <p:nvPr/>
        </p:nvSpPr>
        <p:spPr>
          <a:xfrm>
            <a:off x="6018090" y="2336308"/>
            <a:ext cx="4643006" cy="707886"/>
          </a:xfrm>
          <a:prstGeom prst="rect">
            <a:avLst/>
          </a:prstGeom>
        </p:spPr>
        <p:txBody>
          <a:bodyPr wrap="square">
            <a:spAutoFit/>
          </a:bodyPr>
          <a:lstStyle/>
          <a:p>
            <a:pPr marL="342900" indent="-342900">
              <a:buFont typeface="Wingdings" panose="05000000000000000000" pitchFamily="2" charset="2"/>
              <a:buChar char="p"/>
            </a:pPr>
            <a:r>
              <a:rPr lang="zh-CN" altLang="en-US" sz="2000" dirty="0">
                <a:latin typeface="楷体_GB2312" pitchFamily="49" charset="-122"/>
              </a:rPr>
              <a:t> </a:t>
            </a:r>
            <a:r>
              <a:rPr lang="zh-CN" altLang="en-US" sz="2000" dirty="0">
                <a:effectLst>
                  <a:outerShdw blurRad="38100" dist="38100" dir="2700000" algn="tl">
                    <a:srgbClr val="C0C0C0"/>
                  </a:outerShdw>
                </a:effectLst>
                <a:latin typeface="楷体_GB2312" pitchFamily="49" charset="-122"/>
              </a:rPr>
              <a:t>远程教育是一种学生与教师在时间和（或）空间上</a:t>
            </a:r>
            <a:r>
              <a:rPr lang="zh-CN" altLang="en-US" sz="2000" dirty="0">
                <a:solidFill>
                  <a:srgbClr val="FF0000"/>
                </a:solidFill>
                <a:effectLst>
                  <a:outerShdw blurRad="38100" dist="38100" dir="2700000" algn="tl">
                    <a:srgbClr val="C0C0C0"/>
                  </a:outerShdw>
                </a:effectLst>
                <a:latin typeface="楷体_GB2312" pitchFamily="49" charset="-122"/>
              </a:rPr>
              <a:t>分离</a:t>
            </a:r>
            <a:r>
              <a:rPr lang="zh-CN" altLang="en-US" sz="2000" dirty="0">
                <a:effectLst>
                  <a:outerShdw blurRad="38100" dist="38100" dir="2700000" algn="tl">
                    <a:srgbClr val="C0C0C0"/>
                  </a:outerShdw>
                </a:effectLst>
                <a:latin typeface="楷体_GB2312" pitchFamily="49" charset="-122"/>
              </a:rPr>
              <a:t>的教育形式。</a:t>
            </a:r>
            <a:endParaRPr lang="zh-CN" altLang="en-US" sz="2000" dirty="0"/>
          </a:p>
        </p:txBody>
      </p:sp>
      <p:sp>
        <p:nvSpPr>
          <p:cNvPr id="7" name="矩形 6">
            <a:extLst>
              <a:ext uri="{FF2B5EF4-FFF2-40B4-BE49-F238E27FC236}">
                <a16:creationId xmlns:a16="http://schemas.microsoft.com/office/drawing/2014/main" id="{AC91218E-5D98-4D0D-ACCD-E1B923903078}"/>
              </a:ext>
            </a:extLst>
          </p:cNvPr>
          <p:cNvSpPr/>
          <p:nvPr/>
        </p:nvSpPr>
        <p:spPr>
          <a:xfrm>
            <a:off x="763879" y="112644"/>
            <a:ext cx="88742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sp>
        <p:nvSpPr>
          <p:cNvPr id="8" name="矩形 7">
            <a:extLst>
              <a:ext uri="{FF2B5EF4-FFF2-40B4-BE49-F238E27FC236}">
                <a16:creationId xmlns:a16="http://schemas.microsoft.com/office/drawing/2014/main" id="{2D519193-6244-4EC5-AF3B-2C91034CB48F}"/>
              </a:ext>
            </a:extLst>
          </p:cNvPr>
          <p:cNvSpPr/>
          <p:nvPr/>
        </p:nvSpPr>
        <p:spPr>
          <a:xfrm>
            <a:off x="7003002" y="1291387"/>
            <a:ext cx="2742417" cy="523220"/>
          </a:xfrm>
          <a:prstGeom prst="rect">
            <a:avLst/>
          </a:prstGeom>
        </p:spPr>
        <p:txBody>
          <a:bodyPr wrap="none">
            <a:spAutoFit/>
          </a:bodyPr>
          <a:lstStyle/>
          <a:p>
            <a:r>
              <a:rPr lang="zh-CN" altLang="en-US" sz="2800" kern="0" cap="all" spc="-60" dirty="0">
                <a:latin typeface="+mj-lt"/>
                <a:ea typeface="微软雅黑" panose="020B0503020204020204" pitchFamily="34" charset="-122"/>
                <a:cs typeface="+mj-cs"/>
              </a:rPr>
              <a:t>美国版权局定义</a:t>
            </a:r>
          </a:p>
        </p:txBody>
      </p:sp>
      <p:cxnSp>
        <p:nvCxnSpPr>
          <p:cNvPr id="10" name="直接连接符 9">
            <a:extLst>
              <a:ext uri="{FF2B5EF4-FFF2-40B4-BE49-F238E27FC236}">
                <a16:creationId xmlns:a16="http://schemas.microsoft.com/office/drawing/2014/main" id="{E7E5E56E-9715-43E4-85FE-4D30C2AB68E6}"/>
              </a:ext>
            </a:extLst>
          </p:cNvPr>
          <p:cNvCxnSpPr>
            <a:cxnSpLocks/>
          </p:cNvCxnSpPr>
          <p:nvPr/>
        </p:nvCxnSpPr>
        <p:spPr>
          <a:xfrm>
            <a:off x="5689324" y="2428875"/>
            <a:ext cx="0" cy="3453353"/>
          </a:xfrm>
          <a:prstGeom prst="line">
            <a:avLst/>
          </a:prstGeom>
          <a:ln w="15875">
            <a:prstDash val="sysDot"/>
          </a:ln>
        </p:spPr>
        <p:style>
          <a:lnRef idx="1">
            <a:schemeClr val="dk1"/>
          </a:lnRef>
          <a:fillRef idx="0">
            <a:schemeClr val="dk1"/>
          </a:fillRef>
          <a:effectRef idx="0">
            <a:schemeClr val="dk1"/>
          </a:effectRef>
          <a:fontRef idx="minor">
            <a:schemeClr val="tx1"/>
          </a:fontRef>
        </p:style>
      </p:cxnSp>
      <p:pic>
        <p:nvPicPr>
          <p:cNvPr id="11" name="Picture 2" descr="1">
            <a:extLst>
              <a:ext uri="{FF2B5EF4-FFF2-40B4-BE49-F238E27FC236}">
                <a16:creationId xmlns:a16="http://schemas.microsoft.com/office/drawing/2014/main" id="{B4754020-F58A-4D9B-B643-6E9E5EC844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470" y="3577972"/>
            <a:ext cx="2253583" cy="2304256"/>
          </a:xfrm>
          <a:prstGeom prst="rect">
            <a:avLst/>
          </a:prstGeom>
          <a:noFill/>
          <a:ln w="9525">
            <a:solidFill>
              <a:srgbClr val="D0304B"/>
            </a:solidFill>
            <a:miter lim="800000"/>
            <a:headEnd/>
            <a:tailEnd/>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AAD1F40F-9E1F-4C55-A4B5-1396BC02AABB}"/>
              </a:ext>
            </a:extLst>
          </p:cNvPr>
          <p:cNvPicPr>
            <a:picLocks noChangeAspect="1"/>
          </p:cNvPicPr>
          <p:nvPr/>
        </p:nvPicPr>
        <p:blipFill>
          <a:blip r:embed="rId3"/>
          <a:stretch>
            <a:fillRect/>
          </a:stretch>
        </p:blipFill>
        <p:spPr>
          <a:xfrm>
            <a:off x="6018090" y="3485373"/>
            <a:ext cx="4900410" cy="2489453"/>
          </a:xfrm>
          <a:prstGeom prst="rect">
            <a:avLst/>
          </a:prstGeom>
        </p:spPr>
      </p:pic>
    </p:spTree>
    <p:extLst>
      <p:ext uri="{BB962C8B-B14F-4D97-AF65-F5344CB8AC3E}">
        <p14:creationId xmlns:p14="http://schemas.microsoft.com/office/powerpoint/2010/main" val="35709229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117C6CC-C3D6-4F2F-94A3-4D0AB6CA42F0}"/>
              </a:ext>
            </a:extLst>
          </p:cNvPr>
          <p:cNvSpPr/>
          <p:nvPr/>
        </p:nvSpPr>
        <p:spPr bwMode="auto">
          <a:xfrm>
            <a:off x="1280497" y="1135292"/>
            <a:ext cx="4539277"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4" name="矩形 3">
            <a:extLst>
              <a:ext uri="{FF2B5EF4-FFF2-40B4-BE49-F238E27FC236}">
                <a16:creationId xmlns:a16="http://schemas.microsoft.com/office/drawing/2014/main" id="{50DB9A4C-DFA4-4E52-806D-38AC9B4257FC}"/>
              </a:ext>
            </a:extLst>
          </p:cNvPr>
          <p:cNvSpPr/>
          <p:nvPr/>
        </p:nvSpPr>
        <p:spPr>
          <a:xfrm>
            <a:off x="1349532" y="1291387"/>
            <a:ext cx="4401205" cy="523220"/>
          </a:xfrm>
          <a:prstGeom prst="rect">
            <a:avLst/>
          </a:prstGeom>
        </p:spPr>
        <p:txBody>
          <a:bodyPr wrap="none">
            <a:spAutoFit/>
          </a:bodyPr>
          <a:lstStyle/>
          <a:p>
            <a:pPr lvl="0"/>
            <a:r>
              <a:rPr lang="zh-CN" altLang="en-US" sz="2800" kern="0" cap="all" spc="-60" dirty="0">
                <a:latin typeface="+mj-lt"/>
                <a:ea typeface="微软雅黑" panose="020B0503020204020204" pitchFamily="34" charset="-122"/>
                <a:cs typeface="+mj-cs"/>
              </a:rPr>
              <a:t>中国教育科研网刊登的定义</a:t>
            </a:r>
            <a:endParaRPr kumimoji="0" lang="zh-CN" altLang="en-US" sz="1400" i="0" u="none" strike="noStrike" kern="0" cap="none" spc="0" normalizeH="0" baseline="0" noProof="0" dirty="0">
              <a:ln>
                <a:noFill/>
              </a:ln>
              <a:effectLst/>
              <a:uLnTx/>
              <a:uFillTx/>
              <a:latin typeface="+mj-lt"/>
            </a:endParaRPr>
          </a:p>
        </p:txBody>
      </p:sp>
      <p:sp>
        <p:nvSpPr>
          <p:cNvPr id="6" name="矩形 5">
            <a:extLst>
              <a:ext uri="{FF2B5EF4-FFF2-40B4-BE49-F238E27FC236}">
                <a16:creationId xmlns:a16="http://schemas.microsoft.com/office/drawing/2014/main" id="{31117DBE-7EEB-4786-89AC-8DB9C1835842}"/>
              </a:ext>
            </a:extLst>
          </p:cNvPr>
          <p:cNvSpPr/>
          <p:nvPr/>
        </p:nvSpPr>
        <p:spPr>
          <a:xfrm>
            <a:off x="1068679" y="2541015"/>
            <a:ext cx="4827296" cy="2346283"/>
          </a:xfrm>
          <a:prstGeom prst="rect">
            <a:avLst/>
          </a:prstGeom>
        </p:spPr>
        <p:txBody>
          <a:bodyPr wrap="square">
            <a:spAutoFit/>
          </a:bodyPr>
          <a:lstStyle/>
          <a:p>
            <a:pPr marL="342900" indent="-342900">
              <a:lnSpc>
                <a:spcPct val="150000"/>
              </a:lnSpc>
              <a:buFont typeface="Wingdings" panose="05000000000000000000" pitchFamily="2" charset="2"/>
              <a:buChar char="p"/>
              <a:defRPr/>
            </a:pPr>
            <a:r>
              <a:rPr lang="zh-CN" altLang="en-US" sz="2000" dirty="0">
                <a:effectLst>
                  <a:outerShdw blurRad="38100" dist="38100" dir="2700000" algn="tl">
                    <a:srgbClr val="C0C0C0"/>
                  </a:outerShdw>
                </a:effectLst>
                <a:latin typeface="楷体_GB2312" pitchFamily="49" charset="-122"/>
              </a:rPr>
              <a:t>远程教育是指将课程传送到校园外的一处或多处学员的教育。现代远程教育则是指通过音频、视频（直播或录像）及包括实时和非实时在内的计算机技术把课程传送到校园外的教育</a:t>
            </a:r>
            <a:r>
              <a:rPr lang="zh-CN" altLang="en-US" sz="2000" dirty="0">
                <a:latin typeface="楷体_GB2312" pitchFamily="49" charset="-122"/>
              </a:rPr>
              <a:t>。</a:t>
            </a:r>
            <a:endParaRPr lang="zh-CN" altLang="en-US" sz="2000" dirty="0">
              <a:effectLst>
                <a:outerShdw blurRad="38100" dist="38100" dir="2700000" algn="tl">
                  <a:srgbClr val="C0C0C0"/>
                </a:outerShdw>
              </a:effectLst>
              <a:latin typeface="楷体_GB2312" pitchFamily="49" charset="-122"/>
            </a:endParaRPr>
          </a:p>
        </p:txBody>
      </p:sp>
      <p:sp>
        <p:nvSpPr>
          <p:cNvPr id="7" name="矩形 6">
            <a:extLst>
              <a:ext uri="{FF2B5EF4-FFF2-40B4-BE49-F238E27FC236}">
                <a16:creationId xmlns:a16="http://schemas.microsoft.com/office/drawing/2014/main" id="{AC91218E-5D98-4D0D-ACCD-E1B923903078}"/>
              </a:ext>
            </a:extLst>
          </p:cNvPr>
          <p:cNvSpPr/>
          <p:nvPr/>
        </p:nvSpPr>
        <p:spPr>
          <a:xfrm>
            <a:off x="763879" y="112644"/>
            <a:ext cx="88742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pic>
        <p:nvPicPr>
          <p:cNvPr id="2" name="图片 1">
            <a:extLst>
              <a:ext uri="{FF2B5EF4-FFF2-40B4-BE49-F238E27FC236}">
                <a16:creationId xmlns:a16="http://schemas.microsoft.com/office/drawing/2014/main" id="{AC6617EB-B8A2-4BE5-A7D5-397F0358EB50}"/>
              </a:ext>
            </a:extLst>
          </p:cNvPr>
          <p:cNvPicPr>
            <a:picLocks noChangeAspect="1"/>
          </p:cNvPicPr>
          <p:nvPr/>
        </p:nvPicPr>
        <p:blipFill>
          <a:blip r:embed="rId2"/>
          <a:stretch>
            <a:fillRect/>
          </a:stretch>
        </p:blipFill>
        <p:spPr>
          <a:xfrm>
            <a:off x="6296027" y="2469574"/>
            <a:ext cx="4827294" cy="2616776"/>
          </a:xfrm>
          <a:prstGeom prst="rect">
            <a:avLst/>
          </a:prstGeom>
        </p:spPr>
      </p:pic>
    </p:spTree>
    <p:extLst>
      <p:ext uri="{BB962C8B-B14F-4D97-AF65-F5344CB8AC3E}">
        <p14:creationId xmlns:p14="http://schemas.microsoft.com/office/powerpoint/2010/main" val="3763012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922C3CD-AD37-4736-9324-A9CC2849BD2D}"/>
              </a:ext>
            </a:extLst>
          </p:cNvPr>
          <p:cNvSpPr/>
          <p:nvPr/>
        </p:nvSpPr>
        <p:spPr>
          <a:xfrm>
            <a:off x="763879" y="112644"/>
            <a:ext cx="354937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概念</a:t>
            </a:r>
            <a:r>
              <a:rPr lang="en-US" altLang="zh-CN" sz="2800" kern="0" cap="all" spc="-60" dirty="0">
                <a:solidFill>
                  <a:srgbClr val="D1282E"/>
                </a:solidFill>
                <a:latin typeface="+mj-lt"/>
                <a:ea typeface="微软雅黑" panose="020B0503020204020204" pitchFamily="34" charset="-122"/>
                <a:cs typeface="+mj-cs"/>
              </a:rPr>
              <a:t>2</a:t>
            </a: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：远程学习定义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sp>
        <p:nvSpPr>
          <p:cNvPr id="5" name="剪去单角的矩形 3">
            <a:extLst>
              <a:ext uri="{FF2B5EF4-FFF2-40B4-BE49-F238E27FC236}">
                <a16:creationId xmlns:a16="http://schemas.microsoft.com/office/drawing/2014/main" id="{4EC0598D-6F01-481D-87BA-7A0AAD19EB8E}"/>
              </a:ext>
            </a:extLst>
          </p:cNvPr>
          <p:cNvSpPr/>
          <p:nvPr/>
        </p:nvSpPr>
        <p:spPr>
          <a:xfrm>
            <a:off x="2845132" y="1170151"/>
            <a:ext cx="6691966" cy="4813151"/>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43" name="组合 42">
            <a:extLst>
              <a:ext uri="{FF2B5EF4-FFF2-40B4-BE49-F238E27FC236}">
                <a16:creationId xmlns:a16="http://schemas.microsoft.com/office/drawing/2014/main" id="{7B6F7F1B-82F9-4B70-8608-538CD6A884B1}"/>
              </a:ext>
            </a:extLst>
          </p:cNvPr>
          <p:cNvGrpSpPr/>
          <p:nvPr/>
        </p:nvGrpSpPr>
        <p:grpSpPr>
          <a:xfrm>
            <a:off x="3295288" y="1244851"/>
            <a:ext cx="6168028" cy="4032292"/>
            <a:chOff x="3092644" y="987574"/>
            <a:chExt cx="3722550" cy="2639358"/>
          </a:xfrm>
        </p:grpSpPr>
        <p:sp>
          <p:nvSpPr>
            <p:cNvPr id="44" name="直角三角形 43">
              <a:extLst>
                <a:ext uri="{FF2B5EF4-FFF2-40B4-BE49-F238E27FC236}">
                  <a16:creationId xmlns:a16="http://schemas.microsoft.com/office/drawing/2014/main" id="{4F471E93-CC6C-4B3D-9B14-49508EA4108B}"/>
                </a:ext>
              </a:extLst>
            </p:cNvPr>
            <p:cNvSpPr/>
            <p:nvPr/>
          </p:nvSpPr>
          <p:spPr>
            <a:xfrm>
              <a:off x="6284766" y="987574"/>
              <a:ext cx="530428" cy="527518"/>
            </a:xfrm>
            <a:prstGeom prst="r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6" name="组合 45">
              <a:extLst>
                <a:ext uri="{FF2B5EF4-FFF2-40B4-BE49-F238E27FC236}">
                  <a16:creationId xmlns:a16="http://schemas.microsoft.com/office/drawing/2014/main" id="{975C41F7-01A2-44BB-85C1-1EE1BA0344F6}"/>
                </a:ext>
              </a:extLst>
            </p:cNvPr>
            <p:cNvGrpSpPr/>
            <p:nvPr/>
          </p:nvGrpSpPr>
          <p:grpSpPr>
            <a:xfrm>
              <a:off x="3092644" y="2737004"/>
              <a:ext cx="3425516" cy="889928"/>
              <a:chOff x="3688885" y="3306952"/>
              <a:chExt cx="4567355" cy="1186574"/>
            </a:xfrm>
          </p:grpSpPr>
          <p:sp>
            <p:nvSpPr>
              <p:cNvPr id="59" name="圆角矩形 10">
                <a:extLst>
                  <a:ext uri="{FF2B5EF4-FFF2-40B4-BE49-F238E27FC236}">
                    <a16:creationId xmlns:a16="http://schemas.microsoft.com/office/drawing/2014/main" id="{5B230F2E-C27E-430F-8D8B-B66002FE0E57}"/>
                  </a:ext>
                </a:extLst>
              </p:cNvPr>
              <p:cNvSpPr/>
              <p:nvPr/>
            </p:nvSpPr>
            <p:spPr>
              <a:xfrm>
                <a:off x="3688885" y="3306952"/>
                <a:ext cx="4567355" cy="118241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rmAutofit/>
              </a:bodyPr>
              <a:lstStyle/>
              <a:p>
                <a:pPr>
                  <a:lnSpc>
                    <a:spcPct val="120000"/>
                  </a:lnSpc>
                </a:pPr>
                <a:endParaRPr lang="zh-CN" altLang="en-US" sz="1100" dirty="0">
                  <a:solidFill>
                    <a:schemeClr val="tx1">
                      <a:lumMod val="75000"/>
                      <a:lumOff val="25000"/>
                    </a:schemeClr>
                  </a:solidFill>
                  <a:cs typeface="+mn-ea"/>
                  <a:sym typeface="+mn-lt"/>
                </a:endParaRPr>
              </a:p>
            </p:txBody>
          </p:sp>
          <p:sp>
            <p:nvSpPr>
              <p:cNvPr id="60" name="任意多边形 11">
                <a:extLst>
                  <a:ext uri="{FF2B5EF4-FFF2-40B4-BE49-F238E27FC236}">
                    <a16:creationId xmlns:a16="http://schemas.microsoft.com/office/drawing/2014/main" id="{8DF94DB0-227E-44D6-A890-E8794B04904A}"/>
                  </a:ext>
                </a:extLst>
              </p:cNvPr>
              <p:cNvSpPr/>
              <p:nvPr/>
            </p:nvSpPr>
            <p:spPr>
              <a:xfrm>
                <a:off x="3688885" y="3311113"/>
                <a:ext cx="550836" cy="118241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47" name="组合 46">
              <a:extLst>
                <a:ext uri="{FF2B5EF4-FFF2-40B4-BE49-F238E27FC236}">
                  <a16:creationId xmlns:a16="http://schemas.microsoft.com/office/drawing/2014/main" id="{AE5E7BB3-BE5B-4A10-9866-B3E5012D77FA}"/>
                </a:ext>
              </a:extLst>
            </p:cNvPr>
            <p:cNvGrpSpPr/>
            <p:nvPr/>
          </p:nvGrpSpPr>
          <p:grpSpPr>
            <a:xfrm>
              <a:off x="3092644" y="1618491"/>
              <a:ext cx="3425516" cy="891829"/>
              <a:chOff x="3688885" y="1815597"/>
              <a:chExt cx="4567355" cy="1189108"/>
            </a:xfrm>
          </p:grpSpPr>
          <p:sp>
            <p:nvSpPr>
              <p:cNvPr id="56" name="圆角矩形 8">
                <a:extLst>
                  <a:ext uri="{FF2B5EF4-FFF2-40B4-BE49-F238E27FC236}">
                    <a16:creationId xmlns:a16="http://schemas.microsoft.com/office/drawing/2014/main" id="{6D75F881-FC11-4C1C-B4D4-826B579E6B47}"/>
                  </a:ext>
                </a:extLst>
              </p:cNvPr>
              <p:cNvSpPr/>
              <p:nvPr/>
            </p:nvSpPr>
            <p:spPr>
              <a:xfrm>
                <a:off x="3688885" y="1819751"/>
                <a:ext cx="4567355" cy="118495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rmAutofit/>
              </a:bodyPr>
              <a:lstStyle/>
              <a:p>
                <a:pPr>
                  <a:lnSpc>
                    <a:spcPct val="120000"/>
                  </a:lnSpc>
                </a:pPr>
                <a:endParaRPr lang="zh-CN" altLang="en-US" sz="1100" dirty="0">
                  <a:solidFill>
                    <a:schemeClr val="tx1">
                      <a:lumMod val="75000"/>
                      <a:lumOff val="25000"/>
                    </a:schemeClr>
                  </a:solidFill>
                  <a:cs typeface="+mn-ea"/>
                  <a:sym typeface="+mn-lt"/>
                </a:endParaRPr>
              </a:p>
            </p:txBody>
          </p:sp>
          <p:sp>
            <p:nvSpPr>
              <p:cNvPr id="57" name="任意多边形 9">
                <a:extLst>
                  <a:ext uri="{FF2B5EF4-FFF2-40B4-BE49-F238E27FC236}">
                    <a16:creationId xmlns:a16="http://schemas.microsoft.com/office/drawing/2014/main" id="{FD7D3ECB-03E3-420D-B048-51E66AA78554}"/>
                  </a:ext>
                </a:extLst>
              </p:cNvPr>
              <p:cNvSpPr/>
              <p:nvPr/>
            </p:nvSpPr>
            <p:spPr>
              <a:xfrm>
                <a:off x="3688885" y="1815597"/>
                <a:ext cx="550836" cy="1184954"/>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grpSp>
        <p:nvGrpSpPr>
          <p:cNvPr id="6" name="组合 5">
            <a:extLst>
              <a:ext uri="{FF2B5EF4-FFF2-40B4-BE49-F238E27FC236}">
                <a16:creationId xmlns:a16="http://schemas.microsoft.com/office/drawing/2014/main" id="{EC842463-DBB0-4395-BD98-67485F7100FB}"/>
              </a:ext>
            </a:extLst>
          </p:cNvPr>
          <p:cNvGrpSpPr/>
          <p:nvPr/>
        </p:nvGrpSpPr>
        <p:grpSpPr>
          <a:xfrm>
            <a:off x="1025835" y="2290566"/>
            <a:ext cx="1819297" cy="2686418"/>
            <a:chOff x="1764836" y="2477342"/>
            <a:chExt cx="2425729" cy="3581891"/>
          </a:xfrm>
        </p:grpSpPr>
        <p:sp>
          <p:nvSpPr>
            <p:cNvPr id="7" name="任意多边形 17">
              <a:extLst>
                <a:ext uri="{FF2B5EF4-FFF2-40B4-BE49-F238E27FC236}">
                  <a16:creationId xmlns:a16="http://schemas.microsoft.com/office/drawing/2014/main" id="{DCE93295-2DC2-4E14-A1A8-7686BC04716A}"/>
                </a:ext>
              </a:extLst>
            </p:cNvPr>
            <p:cNvSpPr>
              <a:spLocks/>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8" name="矩形 7">
              <a:extLst>
                <a:ext uri="{FF2B5EF4-FFF2-40B4-BE49-F238E27FC236}">
                  <a16:creationId xmlns:a16="http://schemas.microsoft.com/office/drawing/2014/main" id="{45005EC3-892A-4D85-B515-F721A82127E1}"/>
                </a:ext>
              </a:extLst>
            </p:cNvPr>
            <p:cNvSpPr>
              <a:spLocks/>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9" name="任意多边形 19">
              <a:extLst>
                <a:ext uri="{FF2B5EF4-FFF2-40B4-BE49-F238E27FC236}">
                  <a16:creationId xmlns:a16="http://schemas.microsoft.com/office/drawing/2014/main" id="{FE73C21B-7534-4D70-946A-E28A0CD0B4D3}"/>
                </a:ext>
              </a:extLst>
            </p:cNvPr>
            <p:cNvSpPr>
              <a:spLocks/>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0" name="任意多边形 20">
              <a:extLst>
                <a:ext uri="{FF2B5EF4-FFF2-40B4-BE49-F238E27FC236}">
                  <a16:creationId xmlns:a16="http://schemas.microsoft.com/office/drawing/2014/main" id="{8740B2F1-62A2-426D-A82F-E8456DD4E0A7}"/>
                </a:ext>
              </a:extLst>
            </p:cNvPr>
            <p:cNvSpPr>
              <a:spLocks/>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1" name="任意多边形 21">
              <a:extLst>
                <a:ext uri="{FF2B5EF4-FFF2-40B4-BE49-F238E27FC236}">
                  <a16:creationId xmlns:a16="http://schemas.microsoft.com/office/drawing/2014/main" id="{D8DA2C99-C6FD-4762-B5BA-F000219DE93C}"/>
                </a:ext>
              </a:extLst>
            </p:cNvPr>
            <p:cNvSpPr>
              <a:spLocks/>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2" name="任意多边形 22">
              <a:extLst>
                <a:ext uri="{FF2B5EF4-FFF2-40B4-BE49-F238E27FC236}">
                  <a16:creationId xmlns:a16="http://schemas.microsoft.com/office/drawing/2014/main" id="{53F363AD-C7F5-4C46-8CD3-C3DB4CFB5CD2}"/>
                </a:ext>
              </a:extLst>
            </p:cNvPr>
            <p:cNvSpPr>
              <a:spLocks/>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 name="任意多边形 23">
              <a:extLst>
                <a:ext uri="{FF2B5EF4-FFF2-40B4-BE49-F238E27FC236}">
                  <a16:creationId xmlns:a16="http://schemas.microsoft.com/office/drawing/2014/main" id="{D334EFDF-7936-47E1-B8BF-EB20FBD5B5D9}"/>
                </a:ext>
              </a:extLst>
            </p:cNvPr>
            <p:cNvSpPr>
              <a:spLocks/>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 name="矩形 13">
              <a:extLst>
                <a:ext uri="{FF2B5EF4-FFF2-40B4-BE49-F238E27FC236}">
                  <a16:creationId xmlns:a16="http://schemas.microsoft.com/office/drawing/2014/main" id="{A0FDB658-A8A9-4710-8A8F-A79B47840095}"/>
                </a:ext>
              </a:extLst>
            </p:cNvPr>
            <p:cNvSpPr>
              <a:spLocks/>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15" name="矩形 14">
              <a:extLst>
                <a:ext uri="{FF2B5EF4-FFF2-40B4-BE49-F238E27FC236}">
                  <a16:creationId xmlns:a16="http://schemas.microsoft.com/office/drawing/2014/main" id="{3BE97336-28B5-4807-BD6E-AABB26A56538}"/>
                </a:ext>
              </a:extLst>
            </p:cNvPr>
            <p:cNvSpPr>
              <a:spLocks/>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16" name="任意多边形 26">
              <a:extLst>
                <a:ext uri="{FF2B5EF4-FFF2-40B4-BE49-F238E27FC236}">
                  <a16:creationId xmlns:a16="http://schemas.microsoft.com/office/drawing/2014/main" id="{B0F592B0-AC7E-4C19-9EFC-8012F45C7605}"/>
                </a:ext>
              </a:extLst>
            </p:cNvPr>
            <p:cNvSpPr>
              <a:spLocks/>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7" name="任意多边形 27">
              <a:extLst>
                <a:ext uri="{FF2B5EF4-FFF2-40B4-BE49-F238E27FC236}">
                  <a16:creationId xmlns:a16="http://schemas.microsoft.com/office/drawing/2014/main" id="{C35942FD-0128-49D0-A3E3-15C4BA02B308}"/>
                </a:ext>
              </a:extLst>
            </p:cNvPr>
            <p:cNvSpPr>
              <a:spLocks/>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8" name="任意多边形 28">
              <a:extLst>
                <a:ext uri="{FF2B5EF4-FFF2-40B4-BE49-F238E27FC236}">
                  <a16:creationId xmlns:a16="http://schemas.microsoft.com/office/drawing/2014/main" id="{6A339B47-0C42-4C47-9018-A8205025C64B}"/>
                </a:ext>
              </a:extLst>
            </p:cNvPr>
            <p:cNvSpPr>
              <a:spLocks/>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9" name="任意多边形 29">
              <a:extLst>
                <a:ext uri="{FF2B5EF4-FFF2-40B4-BE49-F238E27FC236}">
                  <a16:creationId xmlns:a16="http://schemas.microsoft.com/office/drawing/2014/main" id="{E9EBA5E8-6BD0-4A2E-AADF-429423A8B22D}"/>
                </a:ext>
              </a:extLst>
            </p:cNvPr>
            <p:cNvSpPr>
              <a:spLocks/>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0" name="任意多边形 30">
              <a:extLst>
                <a:ext uri="{FF2B5EF4-FFF2-40B4-BE49-F238E27FC236}">
                  <a16:creationId xmlns:a16="http://schemas.microsoft.com/office/drawing/2014/main" id="{0E2CE1EA-D029-42AA-9F11-D2BC17D84C49}"/>
                </a:ext>
              </a:extLst>
            </p:cNvPr>
            <p:cNvSpPr>
              <a:spLocks/>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1" name="任意多边形 31">
              <a:extLst>
                <a:ext uri="{FF2B5EF4-FFF2-40B4-BE49-F238E27FC236}">
                  <a16:creationId xmlns:a16="http://schemas.microsoft.com/office/drawing/2014/main" id="{34F83544-509E-45CC-9F59-5F8923C85770}"/>
                </a:ext>
              </a:extLst>
            </p:cNvPr>
            <p:cNvSpPr>
              <a:spLocks/>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2" name="任意多边形 32">
              <a:extLst>
                <a:ext uri="{FF2B5EF4-FFF2-40B4-BE49-F238E27FC236}">
                  <a16:creationId xmlns:a16="http://schemas.microsoft.com/office/drawing/2014/main" id="{CBCC3208-0E87-42CB-92D8-B68256A824BE}"/>
                </a:ext>
              </a:extLst>
            </p:cNvPr>
            <p:cNvSpPr>
              <a:spLocks/>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3" name="任意多边形 33">
              <a:extLst>
                <a:ext uri="{FF2B5EF4-FFF2-40B4-BE49-F238E27FC236}">
                  <a16:creationId xmlns:a16="http://schemas.microsoft.com/office/drawing/2014/main" id="{02B19EDD-44C5-4E33-99B8-66CE61CD1CD3}"/>
                </a:ext>
              </a:extLst>
            </p:cNvPr>
            <p:cNvSpPr>
              <a:spLocks/>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4" name="任意多边形 34">
              <a:extLst>
                <a:ext uri="{FF2B5EF4-FFF2-40B4-BE49-F238E27FC236}">
                  <a16:creationId xmlns:a16="http://schemas.microsoft.com/office/drawing/2014/main" id="{095AC3F4-E99D-439E-872E-0C611C415260}"/>
                </a:ext>
              </a:extLst>
            </p:cNvPr>
            <p:cNvSpPr>
              <a:spLocks/>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5" name="任意多边形 35">
              <a:extLst>
                <a:ext uri="{FF2B5EF4-FFF2-40B4-BE49-F238E27FC236}">
                  <a16:creationId xmlns:a16="http://schemas.microsoft.com/office/drawing/2014/main" id="{FA2AFEAC-0CE6-4844-AC23-B4DE59B51415}"/>
                </a:ext>
              </a:extLst>
            </p:cNvPr>
            <p:cNvSpPr>
              <a:spLocks/>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6" name="任意多边形 36">
              <a:extLst>
                <a:ext uri="{FF2B5EF4-FFF2-40B4-BE49-F238E27FC236}">
                  <a16:creationId xmlns:a16="http://schemas.microsoft.com/office/drawing/2014/main" id="{6E62D869-7059-4869-96F3-CA97B0CA0628}"/>
                </a:ext>
              </a:extLst>
            </p:cNvPr>
            <p:cNvSpPr>
              <a:spLocks/>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7" name="任意多边形 37">
              <a:extLst>
                <a:ext uri="{FF2B5EF4-FFF2-40B4-BE49-F238E27FC236}">
                  <a16:creationId xmlns:a16="http://schemas.microsoft.com/office/drawing/2014/main" id="{1A3EE074-4406-431D-8CFE-218BF80DBE66}"/>
                </a:ext>
              </a:extLst>
            </p:cNvPr>
            <p:cNvSpPr>
              <a:spLocks/>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8" name="任意多边形 38">
              <a:extLst>
                <a:ext uri="{FF2B5EF4-FFF2-40B4-BE49-F238E27FC236}">
                  <a16:creationId xmlns:a16="http://schemas.microsoft.com/office/drawing/2014/main" id="{C29569FB-6CF7-467A-B1F6-C59CE6FD919D}"/>
                </a:ext>
              </a:extLst>
            </p:cNvPr>
            <p:cNvSpPr>
              <a:spLocks/>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9" name="任意多边形 39">
              <a:extLst>
                <a:ext uri="{FF2B5EF4-FFF2-40B4-BE49-F238E27FC236}">
                  <a16:creationId xmlns:a16="http://schemas.microsoft.com/office/drawing/2014/main" id="{7D89FD78-D7B5-4899-AA2B-E215FE7B3C5C}"/>
                </a:ext>
              </a:extLst>
            </p:cNvPr>
            <p:cNvSpPr>
              <a:spLocks/>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0" name="任意多边形 40">
              <a:extLst>
                <a:ext uri="{FF2B5EF4-FFF2-40B4-BE49-F238E27FC236}">
                  <a16:creationId xmlns:a16="http://schemas.microsoft.com/office/drawing/2014/main" id="{7FC6B344-9E59-4654-B563-6F3F69852A5E}"/>
                </a:ext>
              </a:extLst>
            </p:cNvPr>
            <p:cNvSpPr>
              <a:spLocks/>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1" name="任意多边形 41">
              <a:extLst>
                <a:ext uri="{FF2B5EF4-FFF2-40B4-BE49-F238E27FC236}">
                  <a16:creationId xmlns:a16="http://schemas.microsoft.com/office/drawing/2014/main" id="{E968F8A8-3B2F-49B6-AB9E-BD1D880459B7}"/>
                </a:ext>
              </a:extLst>
            </p:cNvPr>
            <p:cNvSpPr>
              <a:spLocks/>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2" name="任意多边形 42">
              <a:extLst>
                <a:ext uri="{FF2B5EF4-FFF2-40B4-BE49-F238E27FC236}">
                  <a16:creationId xmlns:a16="http://schemas.microsoft.com/office/drawing/2014/main" id="{EED1530A-F459-4678-A55A-34F8AF342A19}"/>
                </a:ext>
              </a:extLst>
            </p:cNvPr>
            <p:cNvSpPr>
              <a:spLocks/>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3" name="任意多边形 43">
              <a:extLst>
                <a:ext uri="{FF2B5EF4-FFF2-40B4-BE49-F238E27FC236}">
                  <a16:creationId xmlns:a16="http://schemas.microsoft.com/office/drawing/2014/main" id="{1297CA00-9D69-45E1-8868-9F3B5653125B}"/>
                </a:ext>
              </a:extLst>
            </p:cNvPr>
            <p:cNvSpPr>
              <a:spLocks/>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4" name="任意多边形 44">
              <a:extLst>
                <a:ext uri="{FF2B5EF4-FFF2-40B4-BE49-F238E27FC236}">
                  <a16:creationId xmlns:a16="http://schemas.microsoft.com/office/drawing/2014/main" id="{921BD075-8DF9-4C8C-B105-820EA2C72730}"/>
                </a:ext>
              </a:extLst>
            </p:cNvPr>
            <p:cNvSpPr>
              <a:spLocks/>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5" name="任意多边形 45">
              <a:extLst>
                <a:ext uri="{FF2B5EF4-FFF2-40B4-BE49-F238E27FC236}">
                  <a16:creationId xmlns:a16="http://schemas.microsoft.com/office/drawing/2014/main" id="{8A6CB161-D6A8-42BC-88ED-A400507AB555}"/>
                </a:ext>
              </a:extLst>
            </p:cNvPr>
            <p:cNvSpPr>
              <a:spLocks/>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6" name="椭圆 35">
              <a:extLst>
                <a:ext uri="{FF2B5EF4-FFF2-40B4-BE49-F238E27FC236}">
                  <a16:creationId xmlns:a16="http://schemas.microsoft.com/office/drawing/2014/main" id="{DD7EB336-7D4A-43D2-92F1-300E88C54860}"/>
                </a:ext>
              </a:extLst>
            </p:cNvPr>
            <p:cNvSpPr>
              <a:spLocks/>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7" name="任意多边形 47">
              <a:extLst>
                <a:ext uri="{FF2B5EF4-FFF2-40B4-BE49-F238E27FC236}">
                  <a16:creationId xmlns:a16="http://schemas.microsoft.com/office/drawing/2014/main" id="{709E6D95-0F4E-4A01-8D45-38AD94C07609}"/>
                </a:ext>
              </a:extLst>
            </p:cNvPr>
            <p:cNvSpPr>
              <a:spLocks/>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8" name="椭圆 37">
              <a:extLst>
                <a:ext uri="{FF2B5EF4-FFF2-40B4-BE49-F238E27FC236}">
                  <a16:creationId xmlns:a16="http://schemas.microsoft.com/office/drawing/2014/main" id="{A2BD1C98-718E-4C48-8394-39B3A77C8856}"/>
                </a:ext>
              </a:extLst>
            </p:cNvPr>
            <p:cNvSpPr>
              <a:spLocks/>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39" name="椭圆 38">
              <a:extLst>
                <a:ext uri="{FF2B5EF4-FFF2-40B4-BE49-F238E27FC236}">
                  <a16:creationId xmlns:a16="http://schemas.microsoft.com/office/drawing/2014/main" id="{B3D5E9A2-0E8C-45AD-90B9-95B2E3822D32}"/>
                </a:ext>
              </a:extLst>
            </p:cNvPr>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椭圆 39">
              <a:extLst>
                <a:ext uri="{FF2B5EF4-FFF2-40B4-BE49-F238E27FC236}">
                  <a16:creationId xmlns:a16="http://schemas.microsoft.com/office/drawing/2014/main" id="{FA72438E-51FC-4BBA-8ED7-882FF74FB675}"/>
                </a:ext>
              </a:extLst>
            </p:cNvPr>
            <p:cNvSpPr>
              <a:spLocks/>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41" name="椭圆 40">
              <a:extLst>
                <a:ext uri="{FF2B5EF4-FFF2-40B4-BE49-F238E27FC236}">
                  <a16:creationId xmlns:a16="http://schemas.microsoft.com/office/drawing/2014/main" id="{E4D4A058-79FD-4884-AA52-774BA68F9601}"/>
                </a:ext>
              </a:extLst>
            </p:cNvPr>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任意多边形 52">
              <a:extLst>
                <a:ext uri="{FF2B5EF4-FFF2-40B4-BE49-F238E27FC236}">
                  <a16:creationId xmlns:a16="http://schemas.microsoft.com/office/drawing/2014/main" id="{E9528840-32E3-40E9-844E-BC4C2E2F7EFF}"/>
                </a:ext>
              </a:extLst>
            </p:cNvPr>
            <p:cNvSpPr>
              <a:spLocks/>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grpSp>
      <p:sp>
        <p:nvSpPr>
          <p:cNvPr id="4" name="矩形 3">
            <a:extLst>
              <a:ext uri="{FF2B5EF4-FFF2-40B4-BE49-F238E27FC236}">
                <a16:creationId xmlns:a16="http://schemas.microsoft.com/office/drawing/2014/main" id="{190D4A15-7A4F-4942-BBDA-BDC202BFAF4F}"/>
              </a:ext>
            </a:extLst>
          </p:cNvPr>
          <p:cNvSpPr/>
          <p:nvPr/>
        </p:nvSpPr>
        <p:spPr>
          <a:xfrm>
            <a:off x="3972189" y="4117240"/>
            <a:ext cx="4943212" cy="1015663"/>
          </a:xfrm>
          <a:prstGeom prst="rect">
            <a:avLst/>
          </a:prstGeom>
        </p:spPr>
        <p:txBody>
          <a:bodyPr wrap="square">
            <a:spAutoFit/>
          </a:bodyPr>
          <a:lstStyle/>
          <a:p>
            <a:pPr algn="just"/>
            <a:r>
              <a:rPr lang="zh-CN" altLang="en-US" sz="2000" dirty="0"/>
              <a:t>学习者利用各类技术媒体的独立自主的学习</a:t>
            </a:r>
            <a:r>
              <a:rPr lang="en-US" altLang="zh-CN" sz="2000" dirty="0"/>
              <a:t>,</a:t>
            </a:r>
            <a:r>
              <a:rPr lang="zh-CN" altLang="en-US" sz="2000" dirty="0"/>
              <a:t>基于资源的开放灵活学习</a:t>
            </a:r>
            <a:r>
              <a:rPr lang="en-US" altLang="zh-CN" sz="2000" dirty="0"/>
              <a:t>,</a:t>
            </a:r>
            <a:r>
              <a:rPr lang="zh-CN" altLang="en-US" sz="2000" dirty="0"/>
              <a:t>通过网络的学习或在线学习等都认为是广义的远程学习。</a:t>
            </a:r>
            <a:endParaRPr lang="en-US" altLang="zh-CN" sz="2000" dirty="0"/>
          </a:p>
        </p:txBody>
      </p:sp>
      <p:sp>
        <p:nvSpPr>
          <p:cNvPr id="65" name="矩形 64">
            <a:extLst>
              <a:ext uri="{FF2B5EF4-FFF2-40B4-BE49-F238E27FC236}">
                <a16:creationId xmlns:a16="http://schemas.microsoft.com/office/drawing/2014/main" id="{5A05CFB7-C0A7-4102-AB0E-F49F974D566E}"/>
              </a:ext>
            </a:extLst>
          </p:cNvPr>
          <p:cNvSpPr/>
          <p:nvPr/>
        </p:nvSpPr>
        <p:spPr>
          <a:xfrm>
            <a:off x="3967763" y="2568844"/>
            <a:ext cx="5090512" cy="707886"/>
          </a:xfrm>
          <a:prstGeom prst="rect">
            <a:avLst/>
          </a:prstGeom>
        </p:spPr>
        <p:txBody>
          <a:bodyPr wrap="square">
            <a:spAutoFit/>
          </a:bodyPr>
          <a:lstStyle/>
          <a:p>
            <a:r>
              <a:rPr lang="zh-CN" altLang="en-US" sz="2000" dirty="0"/>
              <a:t>学习者利用各类学习资源，在没有助学者连续指导情境下的学习活动。</a:t>
            </a:r>
            <a:endParaRPr lang="en-US" altLang="zh-CN" sz="2000" dirty="0"/>
          </a:p>
        </p:txBody>
      </p:sp>
    </p:spTree>
    <p:extLst>
      <p:ext uri="{BB962C8B-B14F-4D97-AF65-F5344CB8AC3E}">
        <p14:creationId xmlns:p14="http://schemas.microsoft.com/office/powerpoint/2010/main" val="18842032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7845954-A1C1-4A91-B038-718A59937F02}"/>
              </a:ext>
            </a:extLst>
          </p:cNvPr>
          <p:cNvSpPr/>
          <p:nvPr/>
        </p:nvSpPr>
        <p:spPr>
          <a:xfrm>
            <a:off x="763879" y="112644"/>
            <a:ext cx="354937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概念</a:t>
            </a:r>
            <a:r>
              <a:rPr kumimoji="0" lang="en-US" altLang="zh-CN"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3</a:t>
            </a: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：远程教学定义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grpSp>
        <p:nvGrpSpPr>
          <p:cNvPr id="4" name="组合 3">
            <a:extLst>
              <a:ext uri="{FF2B5EF4-FFF2-40B4-BE49-F238E27FC236}">
                <a16:creationId xmlns:a16="http://schemas.microsoft.com/office/drawing/2014/main" id="{1E6F4ECF-3887-4C0C-8B2C-83C96C6CA7FF}"/>
              </a:ext>
            </a:extLst>
          </p:cNvPr>
          <p:cNvGrpSpPr>
            <a:grpSpLocks/>
          </p:cNvGrpSpPr>
          <p:nvPr/>
        </p:nvGrpSpPr>
        <p:grpSpPr bwMode="auto">
          <a:xfrm>
            <a:off x="1688091" y="1323975"/>
            <a:ext cx="8189333" cy="4352925"/>
            <a:chOff x="8540751" y="4843463"/>
            <a:chExt cx="8012112" cy="4562475"/>
          </a:xfrm>
          <a:effectLst/>
        </p:grpSpPr>
        <p:sp>
          <p:nvSpPr>
            <p:cNvPr id="6" name="任意多边形: 形状 5">
              <a:extLst>
                <a:ext uri="{FF2B5EF4-FFF2-40B4-BE49-F238E27FC236}">
                  <a16:creationId xmlns:a16="http://schemas.microsoft.com/office/drawing/2014/main" id="{433927EE-0D2C-4BEA-9C71-D9646C2650AC}"/>
                </a:ext>
              </a:extLst>
            </p:cNvPr>
            <p:cNvSpPr>
              <a:spLocks/>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7" name="任意多边形: 形状 6">
              <a:extLst>
                <a:ext uri="{FF2B5EF4-FFF2-40B4-BE49-F238E27FC236}">
                  <a16:creationId xmlns:a16="http://schemas.microsoft.com/office/drawing/2014/main" id="{BDA83AF8-D9A7-4BA3-B2D2-9BD3F8B07F42}"/>
                </a:ext>
              </a:extLst>
            </p:cNvPr>
            <p:cNvSpPr>
              <a:spLocks/>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8" name="任意多边形: 形状 7">
              <a:extLst>
                <a:ext uri="{FF2B5EF4-FFF2-40B4-BE49-F238E27FC236}">
                  <a16:creationId xmlns:a16="http://schemas.microsoft.com/office/drawing/2014/main" id="{7EECE541-D75C-4E63-B22E-03F7D21C4A00}"/>
                </a:ext>
              </a:extLst>
            </p:cNvPr>
            <p:cNvSpPr>
              <a:spLocks/>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latin typeface="+mn-lt"/>
                <a:ea typeface="+mn-ea"/>
                <a:cs typeface="+mn-ea"/>
                <a:sym typeface="+mn-lt"/>
              </a:endParaRPr>
            </a:p>
          </p:txBody>
        </p:sp>
        <p:sp>
          <p:nvSpPr>
            <p:cNvPr id="9" name="任意多边形: 形状 8">
              <a:extLst>
                <a:ext uri="{FF2B5EF4-FFF2-40B4-BE49-F238E27FC236}">
                  <a16:creationId xmlns:a16="http://schemas.microsoft.com/office/drawing/2014/main" id="{E9C9EE51-4A48-4B06-B263-5B9D6E5F739E}"/>
                </a:ext>
              </a:extLst>
            </p:cNvPr>
            <p:cNvSpPr>
              <a:spLocks/>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10" name="任意多边形: 形状 9">
              <a:extLst>
                <a:ext uri="{FF2B5EF4-FFF2-40B4-BE49-F238E27FC236}">
                  <a16:creationId xmlns:a16="http://schemas.microsoft.com/office/drawing/2014/main" id="{054640A2-8FF1-45FB-A29E-A0E249554631}"/>
                </a:ext>
              </a:extLst>
            </p:cNvPr>
            <p:cNvSpPr>
              <a:spLocks/>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11" name="任意多边形: 形状 10">
              <a:extLst>
                <a:ext uri="{FF2B5EF4-FFF2-40B4-BE49-F238E27FC236}">
                  <a16:creationId xmlns:a16="http://schemas.microsoft.com/office/drawing/2014/main" id="{0C7DB57D-FACC-4310-8187-2B78F31A4B7E}"/>
                </a:ext>
              </a:extLst>
            </p:cNvPr>
            <p:cNvSpPr>
              <a:spLocks/>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grpSp>
      <p:sp>
        <p:nvSpPr>
          <p:cNvPr id="15" name="矩形 14">
            <a:extLst>
              <a:ext uri="{FF2B5EF4-FFF2-40B4-BE49-F238E27FC236}">
                <a16:creationId xmlns:a16="http://schemas.microsoft.com/office/drawing/2014/main" id="{448E44CB-D47B-4FAA-A1F4-AEBE110A1A74}"/>
              </a:ext>
            </a:extLst>
          </p:cNvPr>
          <p:cNvSpPr/>
          <p:nvPr/>
        </p:nvSpPr>
        <p:spPr>
          <a:xfrm>
            <a:off x="2792896" y="1520687"/>
            <a:ext cx="6013174" cy="3737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000" dirty="0">
                <a:solidFill>
                  <a:schemeClr val="tx1"/>
                </a:solidFill>
              </a:rPr>
              <a:t>在非连续面授指导的情境中，助学者</a:t>
            </a:r>
            <a:r>
              <a:rPr lang="en-US" altLang="zh-CN" sz="2000" dirty="0">
                <a:solidFill>
                  <a:schemeClr val="tx1"/>
                </a:solidFill>
              </a:rPr>
              <a:t>(</a:t>
            </a:r>
            <a:r>
              <a:rPr lang="zh-CN" altLang="en-US" sz="2000" dirty="0">
                <a:solidFill>
                  <a:schemeClr val="tx1"/>
                </a:solidFill>
              </a:rPr>
              <a:t>教师</a:t>
            </a:r>
            <a:r>
              <a:rPr lang="en-US" altLang="zh-CN" sz="2000" dirty="0">
                <a:solidFill>
                  <a:schemeClr val="tx1"/>
                </a:solidFill>
              </a:rPr>
              <a:t>)</a:t>
            </a:r>
          </a:p>
          <a:p>
            <a:pPr algn="ctr">
              <a:lnSpc>
                <a:spcPct val="200000"/>
              </a:lnSpc>
            </a:pPr>
            <a:r>
              <a:rPr lang="zh-CN" altLang="en-US" sz="2000" dirty="0">
                <a:solidFill>
                  <a:schemeClr val="tx1"/>
                </a:solidFill>
              </a:rPr>
              <a:t>和学习者</a:t>
            </a:r>
            <a:r>
              <a:rPr lang="en-US" altLang="zh-CN" sz="2000" dirty="0">
                <a:solidFill>
                  <a:schemeClr val="tx1"/>
                </a:solidFill>
              </a:rPr>
              <a:t>(</a:t>
            </a:r>
            <a:r>
              <a:rPr lang="zh-CN" altLang="en-US" sz="2000" dirty="0">
                <a:solidFill>
                  <a:schemeClr val="tx1"/>
                </a:solidFill>
              </a:rPr>
              <a:t>学生</a:t>
            </a:r>
            <a:r>
              <a:rPr lang="en-US" altLang="zh-CN" sz="2000" dirty="0">
                <a:solidFill>
                  <a:schemeClr val="tx1"/>
                </a:solidFill>
              </a:rPr>
              <a:t>)</a:t>
            </a:r>
            <a:r>
              <a:rPr lang="zh-CN" altLang="en-US" sz="2000" dirty="0">
                <a:solidFill>
                  <a:schemeClr val="tx1"/>
                </a:solidFill>
              </a:rPr>
              <a:t>之间通过各类教育资源和双</a:t>
            </a:r>
            <a:endParaRPr lang="en-US" altLang="zh-CN" sz="2000" dirty="0">
              <a:solidFill>
                <a:schemeClr val="tx1"/>
              </a:solidFill>
            </a:endParaRPr>
          </a:p>
          <a:p>
            <a:pPr algn="ctr">
              <a:lnSpc>
                <a:spcPct val="200000"/>
              </a:lnSpc>
            </a:pPr>
            <a:r>
              <a:rPr lang="zh-CN" altLang="en-US" sz="2000" dirty="0">
                <a:solidFill>
                  <a:schemeClr val="tx1"/>
                </a:solidFill>
              </a:rPr>
              <a:t>向通信实现教与学双边交互活动。</a:t>
            </a:r>
            <a:endParaRPr lang="en-US" altLang="zh-CN" sz="2000" dirty="0">
              <a:solidFill>
                <a:schemeClr val="tx1"/>
              </a:solidFill>
            </a:endParaRPr>
          </a:p>
          <a:p>
            <a:pPr algn="ctr"/>
            <a:endParaRPr lang="zh-CN" altLang="en-US" dirty="0"/>
          </a:p>
        </p:txBody>
      </p:sp>
    </p:spTree>
    <p:extLst>
      <p:ext uri="{BB962C8B-B14F-4D97-AF65-F5344CB8AC3E}">
        <p14:creationId xmlns:p14="http://schemas.microsoft.com/office/powerpoint/2010/main" val="35470863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28279A58-E6AE-4CC5-9F05-6BC9284B082E}"/>
              </a:ext>
            </a:extLst>
          </p:cNvPr>
          <p:cNvGrpSpPr/>
          <p:nvPr/>
        </p:nvGrpSpPr>
        <p:grpSpPr>
          <a:xfrm>
            <a:off x="772794" y="1323354"/>
            <a:ext cx="10935265" cy="4211292"/>
            <a:chOff x="500710" y="1762125"/>
            <a:chExt cx="10935265" cy="4211292"/>
          </a:xfrm>
        </p:grpSpPr>
        <p:sp>
          <p:nvSpPr>
            <p:cNvPr id="2" name="Rectangle 3">
              <a:extLst>
                <a:ext uri="{FF2B5EF4-FFF2-40B4-BE49-F238E27FC236}">
                  <a16:creationId xmlns:a16="http://schemas.microsoft.com/office/drawing/2014/main" id="{BF51916B-BF6A-47D9-B1AE-B1B61294A081}"/>
                </a:ext>
              </a:extLst>
            </p:cNvPr>
            <p:cNvSpPr>
              <a:spLocks noChangeArrowheads="1"/>
            </p:cNvSpPr>
            <p:nvPr/>
          </p:nvSpPr>
          <p:spPr bwMode="auto">
            <a:xfrm>
              <a:off x="516835" y="1762125"/>
              <a:ext cx="10575235" cy="4211292"/>
            </a:xfrm>
            <a:prstGeom prst="rect">
              <a:avLst/>
            </a:prstGeom>
            <a:noFill/>
            <a:ln w="158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3" name="Oval 4">
              <a:extLst>
                <a:ext uri="{FF2B5EF4-FFF2-40B4-BE49-F238E27FC236}">
                  <a16:creationId xmlns:a16="http://schemas.microsoft.com/office/drawing/2014/main" id="{9F037EDB-2B80-47A5-A0E2-D6EEBA64BC98}"/>
                </a:ext>
              </a:extLst>
            </p:cNvPr>
            <p:cNvSpPr>
              <a:spLocks noChangeArrowheads="1"/>
            </p:cNvSpPr>
            <p:nvPr/>
          </p:nvSpPr>
          <p:spPr bwMode="auto">
            <a:xfrm>
              <a:off x="1320848" y="2117370"/>
              <a:ext cx="5737066" cy="3023370"/>
            </a:xfrm>
            <a:prstGeom prst="ellipse">
              <a:avLst/>
            </a:prstGeom>
            <a:solidFill>
              <a:srgbClr val="EF774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4" name="Oval 5">
              <a:extLst>
                <a:ext uri="{FF2B5EF4-FFF2-40B4-BE49-F238E27FC236}">
                  <a16:creationId xmlns:a16="http://schemas.microsoft.com/office/drawing/2014/main" id="{FE43C6A5-3DA8-402A-B925-F0CE21F7F282}"/>
                </a:ext>
              </a:extLst>
            </p:cNvPr>
            <p:cNvSpPr>
              <a:spLocks noChangeArrowheads="1"/>
            </p:cNvSpPr>
            <p:nvPr/>
          </p:nvSpPr>
          <p:spPr bwMode="auto">
            <a:xfrm>
              <a:off x="4617376" y="2085975"/>
              <a:ext cx="5637069" cy="3023370"/>
            </a:xfrm>
            <a:prstGeom prst="ellipse">
              <a:avLst/>
            </a:prstGeom>
            <a:solidFill>
              <a:srgbClr val="FFCC99">
                <a:alpha val="47058"/>
              </a:srgbClr>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5" name="Text Box 6">
              <a:extLst>
                <a:ext uri="{FF2B5EF4-FFF2-40B4-BE49-F238E27FC236}">
                  <a16:creationId xmlns:a16="http://schemas.microsoft.com/office/drawing/2014/main" id="{2C835C56-56F7-47A5-B1E3-E93AD768C82F}"/>
                </a:ext>
              </a:extLst>
            </p:cNvPr>
            <p:cNvSpPr txBox="1">
              <a:spLocks noChangeArrowheads="1"/>
            </p:cNvSpPr>
            <p:nvPr/>
          </p:nvSpPr>
          <p:spPr bwMode="auto">
            <a:xfrm>
              <a:off x="7696340" y="3288436"/>
              <a:ext cx="2467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2000" b="1" dirty="0"/>
                <a:t>基于资源独立</a:t>
              </a:r>
            </a:p>
            <a:p>
              <a:pPr>
                <a:defRPr/>
              </a:pPr>
              <a:r>
                <a:rPr lang="zh-CN" altLang="en-US" sz="2000" b="1" dirty="0"/>
                <a:t>自主远程学习</a:t>
              </a:r>
            </a:p>
          </p:txBody>
        </p:sp>
        <p:sp>
          <p:nvSpPr>
            <p:cNvPr id="6" name="Text Box 7">
              <a:extLst>
                <a:ext uri="{FF2B5EF4-FFF2-40B4-BE49-F238E27FC236}">
                  <a16:creationId xmlns:a16="http://schemas.microsoft.com/office/drawing/2014/main" id="{6367C2CC-2F1A-4D01-8EB2-BFDA44AE0208}"/>
                </a:ext>
              </a:extLst>
            </p:cNvPr>
            <p:cNvSpPr txBox="1">
              <a:spLocks noChangeArrowheads="1"/>
            </p:cNvSpPr>
            <p:nvPr/>
          </p:nvSpPr>
          <p:spPr bwMode="auto">
            <a:xfrm>
              <a:off x="2140705" y="3429000"/>
              <a:ext cx="1732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2000" b="1" dirty="0"/>
                <a:t>远程教导</a:t>
              </a:r>
            </a:p>
          </p:txBody>
        </p:sp>
        <p:sp>
          <p:nvSpPr>
            <p:cNvPr id="7" name="Text Box 8">
              <a:extLst>
                <a:ext uri="{FF2B5EF4-FFF2-40B4-BE49-F238E27FC236}">
                  <a16:creationId xmlns:a16="http://schemas.microsoft.com/office/drawing/2014/main" id="{BE3C40B8-57B1-40CF-8EFB-F174147CD549}"/>
                </a:ext>
              </a:extLst>
            </p:cNvPr>
            <p:cNvSpPr txBox="1">
              <a:spLocks noChangeArrowheads="1"/>
            </p:cNvSpPr>
            <p:nvPr/>
          </p:nvSpPr>
          <p:spPr bwMode="auto">
            <a:xfrm>
              <a:off x="5171308" y="3134546"/>
              <a:ext cx="17327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2000" b="1" dirty="0"/>
                <a:t>远程教学</a:t>
              </a:r>
            </a:p>
            <a:p>
              <a:pPr>
                <a:defRPr/>
              </a:pPr>
              <a:r>
                <a:rPr lang="zh-CN" altLang="en-US" sz="2000" b="1" dirty="0"/>
                <a:t>情境下的</a:t>
              </a:r>
            </a:p>
            <a:p>
              <a:pPr>
                <a:defRPr/>
              </a:pPr>
              <a:r>
                <a:rPr lang="zh-CN" altLang="en-US" sz="2000" b="1" dirty="0"/>
                <a:t>远程学习</a:t>
              </a:r>
            </a:p>
          </p:txBody>
        </p:sp>
        <p:sp>
          <p:nvSpPr>
            <p:cNvPr id="8" name="Text Box 9">
              <a:extLst>
                <a:ext uri="{FF2B5EF4-FFF2-40B4-BE49-F238E27FC236}">
                  <a16:creationId xmlns:a16="http://schemas.microsoft.com/office/drawing/2014/main" id="{3220D93A-D9D4-45D4-925E-8BC3AFE9FD3A}"/>
                </a:ext>
              </a:extLst>
            </p:cNvPr>
            <p:cNvSpPr txBox="1">
              <a:spLocks noChangeArrowheads="1"/>
            </p:cNvSpPr>
            <p:nvPr/>
          </p:nvSpPr>
          <p:spPr bwMode="auto">
            <a:xfrm>
              <a:off x="5325173" y="5295930"/>
              <a:ext cx="1732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2000" b="1" dirty="0"/>
                <a:t>远程教育</a:t>
              </a:r>
            </a:p>
          </p:txBody>
        </p:sp>
        <p:sp>
          <p:nvSpPr>
            <p:cNvPr id="9" name="Text Box 10">
              <a:extLst>
                <a:ext uri="{FF2B5EF4-FFF2-40B4-BE49-F238E27FC236}">
                  <a16:creationId xmlns:a16="http://schemas.microsoft.com/office/drawing/2014/main" id="{EC7209DA-CEBA-470A-973D-D248184E4900}"/>
                </a:ext>
              </a:extLst>
            </p:cNvPr>
            <p:cNvSpPr txBox="1">
              <a:spLocks noChangeArrowheads="1"/>
            </p:cNvSpPr>
            <p:nvPr/>
          </p:nvSpPr>
          <p:spPr bwMode="auto">
            <a:xfrm>
              <a:off x="500710" y="3288436"/>
              <a:ext cx="997833" cy="707886"/>
            </a:xfrm>
            <a:prstGeom prst="rect">
              <a:avLst/>
            </a:prstGeom>
            <a:noFill/>
            <a:ln>
              <a:noFill/>
            </a:ln>
            <a:effectLst>
              <a:outerShdw dist="35921"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zh-CN" altLang="en-US" sz="2000" b="1" dirty="0"/>
                <a:t>远程</a:t>
              </a:r>
            </a:p>
            <a:p>
              <a:pPr>
                <a:defRPr/>
              </a:pPr>
              <a:r>
                <a:rPr lang="zh-CN" altLang="en-US" sz="2000" b="1" dirty="0"/>
                <a:t>教学</a:t>
              </a:r>
            </a:p>
          </p:txBody>
        </p:sp>
        <p:sp>
          <p:nvSpPr>
            <p:cNvPr id="10" name="Text Box 11">
              <a:extLst>
                <a:ext uri="{FF2B5EF4-FFF2-40B4-BE49-F238E27FC236}">
                  <a16:creationId xmlns:a16="http://schemas.microsoft.com/office/drawing/2014/main" id="{21440B25-759E-4DE8-A46B-1D564E722B94}"/>
                </a:ext>
              </a:extLst>
            </p:cNvPr>
            <p:cNvSpPr txBox="1">
              <a:spLocks noChangeArrowheads="1"/>
            </p:cNvSpPr>
            <p:nvPr/>
          </p:nvSpPr>
          <p:spPr bwMode="auto">
            <a:xfrm>
              <a:off x="10438142" y="3288436"/>
              <a:ext cx="9978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2000" b="1" dirty="0"/>
                <a:t>远程</a:t>
              </a:r>
            </a:p>
            <a:p>
              <a:pPr>
                <a:defRPr/>
              </a:pPr>
              <a:r>
                <a:rPr lang="zh-CN" altLang="en-US" sz="2000" b="1" dirty="0"/>
                <a:t>学习</a:t>
              </a:r>
            </a:p>
          </p:txBody>
        </p:sp>
        <p:sp>
          <p:nvSpPr>
            <p:cNvPr id="11" name="Line 12">
              <a:extLst>
                <a:ext uri="{FF2B5EF4-FFF2-40B4-BE49-F238E27FC236}">
                  <a16:creationId xmlns:a16="http://schemas.microsoft.com/office/drawing/2014/main" id="{44A89D86-5365-4D4F-944E-389089DAF299}"/>
                </a:ext>
              </a:extLst>
            </p:cNvPr>
            <p:cNvSpPr>
              <a:spLocks noChangeShapeType="1"/>
            </p:cNvSpPr>
            <p:nvPr/>
          </p:nvSpPr>
          <p:spPr bwMode="auto">
            <a:xfrm>
              <a:off x="1168547" y="3653590"/>
              <a:ext cx="820471"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13">
              <a:extLst>
                <a:ext uri="{FF2B5EF4-FFF2-40B4-BE49-F238E27FC236}">
                  <a16:creationId xmlns:a16="http://schemas.microsoft.com/office/drawing/2014/main" id="{C96DE0FE-0105-4FA0-99FC-FD53C188689F}"/>
                </a:ext>
              </a:extLst>
            </p:cNvPr>
            <p:cNvSpPr>
              <a:spLocks noChangeShapeType="1"/>
            </p:cNvSpPr>
            <p:nvPr/>
          </p:nvSpPr>
          <p:spPr bwMode="auto">
            <a:xfrm flipH="1">
              <a:off x="9660108" y="3642378"/>
              <a:ext cx="82047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13468761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2CC398C-0F69-417B-A5C7-68D452CBCE58}"/>
              </a:ext>
            </a:extLst>
          </p:cNvPr>
          <p:cNvSpPr/>
          <p:nvPr/>
        </p:nvSpPr>
        <p:spPr>
          <a:xfrm>
            <a:off x="763879" y="112644"/>
            <a:ext cx="354937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概念</a:t>
            </a:r>
            <a:r>
              <a:rPr kumimoji="0" lang="en-US" altLang="zh-CN"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3</a:t>
            </a: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：开放学习定义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sp>
        <p:nvSpPr>
          <p:cNvPr id="3" name="矩形 2">
            <a:extLst>
              <a:ext uri="{FF2B5EF4-FFF2-40B4-BE49-F238E27FC236}">
                <a16:creationId xmlns:a16="http://schemas.microsoft.com/office/drawing/2014/main" id="{53655630-7ACF-49DE-96B5-E9F6AEA1BDCC}"/>
              </a:ext>
            </a:extLst>
          </p:cNvPr>
          <p:cNvSpPr/>
          <p:nvPr/>
        </p:nvSpPr>
        <p:spPr>
          <a:xfrm>
            <a:off x="3617483" y="2656250"/>
            <a:ext cx="4957034" cy="1938992"/>
          </a:xfrm>
          <a:prstGeom prst="rect">
            <a:avLst/>
          </a:prstGeom>
        </p:spPr>
        <p:txBody>
          <a:bodyPr wrap="square">
            <a:spAutoFit/>
          </a:bodyPr>
          <a:lstStyle/>
          <a:p>
            <a:pPr marL="342900" indent="-342900">
              <a:buFont typeface="Wingdings" panose="05000000000000000000" pitchFamily="2" charset="2"/>
              <a:buChar char="p"/>
            </a:pPr>
            <a:r>
              <a:rPr lang="zh-CN" altLang="en-US" sz="2000" dirty="0"/>
              <a:t>开放学习用来描述为满足个人需求提供灵活设计的课程。通常用于表示那些努力排除参加传统课程学习障碍的教育设置，主张以学生为中性的教育哲学思想。</a:t>
            </a:r>
            <a:endParaRPr lang="en-US" altLang="zh-CN" sz="2000" dirty="0"/>
          </a:p>
          <a:p>
            <a:endParaRPr lang="en-US" altLang="zh-CN" sz="2000" dirty="0"/>
          </a:p>
          <a:p>
            <a:pPr marL="342900" indent="-342900">
              <a:buFont typeface="Wingdings" panose="05000000000000000000" pitchFamily="2" charset="2"/>
              <a:buChar char="p"/>
            </a:pPr>
            <a:r>
              <a:rPr lang="en-US" altLang="zh-CN" sz="2000" dirty="0"/>
              <a:t> </a:t>
            </a:r>
            <a:r>
              <a:rPr lang="zh-CN" altLang="en-US" sz="2000" dirty="0"/>
              <a:t>刘易斯</a:t>
            </a:r>
            <a:r>
              <a:rPr lang="en-US" altLang="zh-CN" sz="2000" dirty="0"/>
              <a:t>(1986)</a:t>
            </a:r>
          </a:p>
        </p:txBody>
      </p:sp>
      <p:grpSp>
        <p:nvGrpSpPr>
          <p:cNvPr id="4" name="组合 3">
            <a:extLst>
              <a:ext uri="{FF2B5EF4-FFF2-40B4-BE49-F238E27FC236}">
                <a16:creationId xmlns:a16="http://schemas.microsoft.com/office/drawing/2014/main" id="{54CEF568-7597-40D5-8CBF-F2D66D62BFFC}"/>
              </a:ext>
            </a:extLst>
          </p:cNvPr>
          <p:cNvGrpSpPr/>
          <p:nvPr/>
        </p:nvGrpSpPr>
        <p:grpSpPr>
          <a:xfrm>
            <a:off x="1115450" y="3027996"/>
            <a:ext cx="2142102" cy="4134804"/>
            <a:chOff x="5056965" y="1875744"/>
            <a:chExt cx="2207493" cy="4475140"/>
          </a:xfrm>
        </p:grpSpPr>
        <p:sp>
          <p:nvSpPr>
            <p:cNvPr id="5" name="任意多边形: 形状 4">
              <a:extLst>
                <a:ext uri="{FF2B5EF4-FFF2-40B4-BE49-F238E27FC236}">
                  <a16:creationId xmlns:a16="http://schemas.microsoft.com/office/drawing/2014/main" id="{5187312D-C014-40A0-9EDB-A1DEE261C6C3}"/>
                </a:ext>
              </a:extLst>
            </p:cNvPr>
            <p:cNvSpPr/>
            <p:nvPr/>
          </p:nvSpPr>
          <p:spPr>
            <a:xfrm>
              <a:off x="5612222" y="1875744"/>
              <a:ext cx="1333001" cy="4475140"/>
            </a:xfrm>
            <a:custGeom>
              <a:avLst/>
              <a:gdLst/>
              <a:ahLst/>
              <a:cxnLst>
                <a:cxn ang="0">
                  <a:pos x="wd2" y="hd2"/>
                </a:cxn>
                <a:cxn ang="5400000">
                  <a:pos x="wd2" y="hd2"/>
                </a:cxn>
                <a:cxn ang="10800000">
                  <a:pos x="wd2" y="hd2"/>
                </a:cxn>
                <a:cxn ang="16200000">
                  <a:pos x="wd2" y="hd2"/>
                </a:cxn>
              </a:cxnLst>
              <a:rect l="0" t="0" r="r" b="b"/>
              <a:pathLst>
                <a:path w="21600" h="21599" extrusionOk="0">
                  <a:moveTo>
                    <a:pt x="483" y="5910"/>
                  </a:moveTo>
                  <a:cubicBezTo>
                    <a:pt x="4942" y="5905"/>
                    <a:pt x="9660" y="6766"/>
                    <a:pt x="11775" y="7950"/>
                  </a:cubicBezTo>
                  <a:cubicBezTo>
                    <a:pt x="12072" y="8114"/>
                    <a:pt x="12518" y="8411"/>
                    <a:pt x="12774" y="8726"/>
                  </a:cubicBezTo>
                  <a:cubicBezTo>
                    <a:pt x="12937" y="8962"/>
                    <a:pt x="13029" y="9185"/>
                    <a:pt x="13027" y="9393"/>
                  </a:cubicBezTo>
                  <a:cubicBezTo>
                    <a:pt x="13025" y="9729"/>
                    <a:pt x="12800" y="10020"/>
                    <a:pt x="12284" y="10278"/>
                  </a:cubicBezTo>
                  <a:cubicBezTo>
                    <a:pt x="11795" y="10521"/>
                    <a:pt x="11026" y="10742"/>
                    <a:pt x="9834" y="10935"/>
                  </a:cubicBezTo>
                  <a:cubicBezTo>
                    <a:pt x="8668" y="11116"/>
                    <a:pt x="7611" y="11356"/>
                    <a:pt x="6771" y="11654"/>
                  </a:cubicBezTo>
                  <a:cubicBezTo>
                    <a:pt x="6567" y="11499"/>
                    <a:pt x="6206" y="11372"/>
                    <a:pt x="5742" y="11285"/>
                  </a:cubicBezTo>
                  <a:cubicBezTo>
                    <a:pt x="5002" y="11143"/>
                    <a:pt x="4037" y="11084"/>
                    <a:pt x="2974" y="11084"/>
                  </a:cubicBezTo>
                  <a:cubicBezTo>
                    <a:pt x="2629" y="11084"/>
                    <a:pt x="2274" y="11090"/>
                    <a:pt x="1912" y="11103"/>
                  </a:cubicBezTo>
                  <a:lnTo>
                    <a:pt x="2010" y="11356"/>
                  </a:lnTo>
                  <a:cubicBezTo>
                    <a:pt x="2342" y="11345"/>
                    <a:pt x="2665" y="11339"/>
                    <a:pt x="2974" y="11339"/>
                  </a:cubicBezTo>
                  <a:cubicBezTo>
                    <a:pt x="3931" y="11339"/>
                    <a:pt x="4744" y="11395"/>
                    <a:pt x="5276" y="11499"/>
                  </a:cubicBezTo>
                  <a:cubicBezTo>
                    <a:pt x="5777" y="11599"/>
                    <a:pt x="6057" y="11728"/>
                    <a:pt x="6094" y="11931"/>
                  </a:cubicBezTo>
                  <a:cubicBezTo>
                    <a:pt x="5696" y="12119"/>
                    <a:pt x="5374" y="12325"/>
                    <a:pt x="5153" y="12550"/>
                  </a:cubicBezTo>
                  <a:cubicBezTo>
                    <a:pt x="4858" y="12850"/>
                    <a:pt x="4729" y="13146"/>
                    <a:pt x="4729" y="13436"/>
                  </a:cubicBezTo>
                  <a:cubicBezTo>
                    <a:pt x="4744" y="14664"/>
                    <a:pt x="6991" y="15748"/>
                    <a:pt x="8751" y="16729"/>
                  </a:cubicBezTo>
                  <a:cubicBezTo>
                    <a:pt x="11623" y="18319"/>
                    <a:pt x="12718" y="19912"/>
                    <a:pt x="12824" y="21599"/>
                  </a:cubicBezTo>
                  <a:lnTo>
                    <a:pt x="14539" y="21599"/>
                  </a:lnTo>
                  <a:cubicBezTo>
                    <a:pt x="14435" y="19849"/>
                    <a:pt x="13284" y="18159"/>
                    <a:pt x="10260" y="16487"/>
                  </a:cubicBezTo>
                  <a:cubicBezTo>
                    <a:pt x="9436" y="16035"/>
                    <a:pt x="8570" y="15576"/>
                    <a:pt x="7871" y="15113"/>
                  </a:cubicBezTo>
                  <a:cubicBezTo>
                    <a:pt x="7872" y="14681"/>
                    <a:pt x="8510" y="14329"/>
                    <a:pt x="9454" y="14079"/>
                  </a:cubicBezTo>
                  <a:cubicBezTo>
                    <a:pt x="10397" y="13829"/>
                    <a:pt x="11649" y="13688"/>
                    <a:pt x="12826" y="13688"/>
                  </a:cubicBezTo>
                  <a:cubicBezTo>
                    <a:pt x="13804" y="13688"/>
                    <a:pt x="14721" y="13783"/>
                    <a:pt x="15410" y="13988"/>
                  </a:cubicBezTo>
                  <a:lnTo>
                    <a:pt x="15865" y="13853"/>
                  </a:lnTo>
                  <a:lnTo>
                    <a:pt x="15864" y="13853"/>
                  </a:lnTo>
                  <a:cubicBezTo>
                    <a:pt x="15040" y="13607"/>
                    <a:pt x="13942" y="13496"/>
                    <a:pt x="12826" y="13497"/>
                  </a:cubicBezTo>
                  <a:cubicBezTo>
                    <a:pt x="10486" y="13498"/>
                    <a:pt x="7976" y="13978"/>
                    <a:pt x="7367" y="14755"/>
                  </a:cubicBezTo>
                  <a:cubicBezTo>
                    <a:pt x="6804" y="14317"/>
                    <a:pt x="6436" y="13877"/>
                    <a:pt x="6443" y="13436"/>
                  </a:cubicBezTo>
                  <a:cubicBezTo>
                    <a:pt x="6443" y="13191"/>
                    <a:pt x="6551" y="12945"/>
                    <a:pt x="6798" y="12694"/>
                  </a:cubicBezTo>
                  <a:cubicBezTo>
                    <a:pt x="7365" y="12118"/>
                    <a:pt x="8737" y="11688"/>
                    <a:pt x="10557" y="11399"/>
                  </a:cubicBezTo>
                  <a:cubicBezTo>
                    <a:pt x="10571" y="11396"/>
                    <a:pt x="10585" y="11394"/>
                    <a:pt x="10600" y="11392"/>
                  </a:cubicBezTo>
                  <a:cubicBezTo>
                    <a:pt x="10721" y="11373"/>
                    <a:pt x="10844" y="11354"/>
                    <a:pt x="10968" y="11337"/>
                  </a:cubicBezTo>
                  <a:cubicBezTo>
                    <a:pt x="12044" y="11183"/>
                    <a:pt x="13310" y="11126"/>
                    <a:pt x="14674" y="11062"/>
                  </a:cubicBezTo>
                  <a:cubicBezTo>
                    <a:pt x="16033" y="10996"/>
                    <a:pt x="17495" y="10922"/>
                    <a:pt x="18885" y="10689"/>
                  </a:cubicBezTo>
                  <a:cubicBezTo>
                    <a:pt x="19761" y="10543"/>
                    <a:pt x="20465" y="10336"/>
                    <a:pt x="20924" y="10079"/>
                  </a:cubicBezTo>
                  <a:cubicBezTo>
                    <a:pt x="21385" y="9822"/>
                    <a:pt x="21600" y="9522"/>
                    <a:pt x="21600" y="9188"/>
                  </a:cubicBezTo>
                  <a:lnTo>
                    <a:pt x="19886" y="9188"/>
                  </a:lnTo>
                  <a:cubicBezTo>
                    <a:pt x="19885" y="9458"/>
                    <a:pt x="19714" y="9670"/>
                    <a:pt x="19412" y="9838"/>
                  </a:cubicBezTo>
                  <a:cubicBezTo>
                    <a:pt x="19108" y="10007"/>
                    <a:pt x="18672" y="10138"/>
                    <a:pt x="18041" y="10245"/>
                  </a:cubicBezTo>
                  <a:cubicBezTo>
                    <a:pt x="16982" y="10424"/>
                    <a:pt x="15747" y="10495"/>
                    <a:pt x="14404" y="10558"/>
                  </a:cubicBezTo>
                  <a:cubicBezTo>
                    <a:pt x="14151" y="10570"/>
                    <a:pt x="13893" y="10582"/>
                    <a:pt x="13634" y="10595"/>
                  </a:cubicBezTo>
                  <a:cubicBezTo>
                    <a:pt x="13674" y="10577"/>
                    <a:pt x="13718" y="10559"/>
                    <a:pt x="13755" y="10540"/>
                  </a:cubicBezTo>
                  <a:cubicBezTo>
                    <a:pt x="14459" y="10190"/>
                    <a:pt x="14742" y="9797"/>
                    <a:pt x="14741" y="9393"/>
                  </a:cubicBezTo>
                  <a:cubicBezTo>
                    <a:pt x="14738" y="9141"/>
                    <a:pt x="14631" y="8882"/>
                    <a:pt x="14450" y="8619"/>
                  </a:cubicBezTo>
                  <a:lnTo>
                    <a:pt x="14451" y="8618"/>
                  </a:lnTo>
                  <a:cubicBezTo>
                    <a:pt x="14449" y="8617"/>
                    <a:pt x="14448" y="8615"/>
                    <a:pt x="14446" y="8613"/>
                  </a:cubicBezTo>
                  <a:cubicBezTo>
                    <a:pt x="14084" y="8089"/>
                    <a:pt x="13426" y="7546"/>
                    <a:pt x="12683" y="6993"/>
                  </a:cubicBezTo>
                  <a:cubicBezTo>
                    <a:pt x="11559" y="6160"/>
                    <a:pt x="10230" y="5304"/>
                    <a:pt x="9347" y="4494"/>
                  </a:cubicBezTo>
                  <a:cubicBezTo>
                    <a:pt x="8742" y="3940"/>
                    <a:pt x="8480" y="3429"/>
                    <a:pt x="8480" y="2973"/>
                  </a:cubicBezTo>
                  <a:cubicBezTo>
                    <a:pt x="8480" y="2192"/>
                    <a:pt x="9248" y="1571"/>
                    <a:pt x="10385" y="1151"/>
                  </a:cubicBezTo>
                  <a:cubicBezTo>
                    <a:pt x="11528" y="731"/>
                    <a:pt x="13016" y="511"/>
                    <a:pt x="14578" y="510"/>
                  </a:cubicBezTo>
                  <a:lnTo>
                    <a:pt x="14578" y="0"/>
                  </a:lnTo>
                  <a:cubicBezTo>
                    <a:pt x="12455" y="-1"/>
                    <a:pt x="10465" y="307"/>
                    <a:pt x="9052" y="831"/>
                  </a:cubicBezTo>
                  <a:cubicBezTo>
                    <a:pt x="7633" y="1355"/>
                    <a:pt x="6766" y="2093"/>
                    <a:pt x="6766" y="2973"/>
                  </a:cubicBezTo>
                  <a:cubicBezTo>
                    <a:pt x="6766" y="3488"/>
                    <a:pt x="7062" y="4051"/>
                    <a:pt x="7717" y="4652"/>
                  </a:cubicBezTo>
                  <a:cubicBezTo>
                    <a:pt x="8415" y="5290"/>
                    <a:pt x="9348" y="5936"/>
                    <a:pt x="10234" y="6564"/>
                  </a:cubicBezTo>
                  <a:cubicBezTo>
                    <a:pt x="7564" y="5848"/>
                    <a:pt x="4027" y="5403"/>
                    <a:pt x="483" y="5399"/>
                  </a:cubicBezTo>
                  <a:cubicBezTo>
                    <a:pt x="321" y="5399"/>
                    <a:pt x="160" y="5400"/>
                    <a:pt x="0" y="5402"/>
                  </a:cubicBezTo>
                  <a:lnTo>
                    <a:pt x="70" y="5913"/>
                  </a:lnTo>
                  <a:cubicBezTo>
                    <a:pt x="207" y="5911"/>
                    <a:pt x="345" y="5910"/>
                    <a:pt x="483" y="5910"/>
                  </a:cubicBezTo>
                  <a:close/>
                </a:path>
              </a:pathLst>
            </a:custGeom>
            <a:solidFill>
              <a:schemeClr val="tx2">
                <a:lumMod val="20000"/>
                <a:lumOff val="80000"/>
              </a:schemeClr>
            </a:solidFill>
            <a:ln w="12700">
              <a:miter lim="400000"/>
            </a:ln>
          </p:spPr>
          <p:txBody>
            <a:bodyPr anchor="ctr"/>
            <a:lstStyle/>
            <a:p>
              <a:pPr algn="ctr"/>
              <a:endParaRPr>
                <a:latin typeface="+mn-lt"/>
                <a:ea typeface="+mn-ea"/>
                <a:cs typeface="+mn-ea"/>
                <a:sym typeface="+mn-lt"/>
              </a:endParaRPr>
            </a:p>
          </p:txBody>
        </p:sp>
        <p:sp>
          <p:nvSpPr>
            <p:cNvPr id="12" name="任意多边形: 形状 11">
              <a:extLst>
                <a:ext uri="{FF2B5EF4-FFF2-40B4-BE49-F238E27FC236}">
                  <a16:creationId xmlns:a16="http://schemas.microsoft.com/office/drawing/2014/main" id="{9CA87056-4E84-49A7-BF19-26F965782436}"/>
                </a:ext>
              </a:extLst>
            </p:cNvPr>
            <p:cNvSpPr/>
            <p:nvPr/>
          </p:nvSpPr>
          <p:spPr>
            <a:xfrm>
              <a:off x="5056965" y="3620844"/>
              <a:ext cx="705784" cy="646951"/>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6F9161">
                <a:alpha val="54000"/>
              </a:srgbClr>
            </a:solidFill>
            <a:ln w="12700">
              <a:miter lim="400000"/>
            </a:ln>
          </p:spPr>
          <p:txBody>
            <a:bodyPr anchor="ctr"/>
            <a:lstStyle/>
            <a:p>
              <a:pPr algn="ctr"/>
              <a:endParaRPr dirty="0">
                <a:latin typeface="+mn-lt"/>
                <a:ea typeface="+mn-ea"/>
                <a:cs typeface="+mn-ea"/>
                <a:sym typeface="+mn-lt"/>
              </a:endParaRPr>
            </a:p>
          </p:txBody>
        </p:sp>
        <p:sp>
          <p:nvSpPr>
            <p:cNvPr id="13" name="任意多边形: 形状 12">
              <a:extLst>
                <a:ext uri="{FF2B5EF4-FFF2-40B4-BE49-F238E27FC236}">
                  <a16:creationId xmlns:a16="http://schemas.microsoft.com/office/drawing/2014/main" id="{3904CA45-0309-40AE-BA98-82507DC46A00}"/>
                </a:ext>
              </a:extLst>
            </p:cNvPr>
            <p:cNvSpPr/>
            <p:nvPr/>
          </p:nvSpPr>
          <p:spPr>
            <a:xfrm>
              <a:off x="6550876" y="4585937"/>
              <a:ext cx="713582" cy="529856"/>
            </a:xfrm>
            <a:custGeom>
              <a:avLst/>
              <a:gdLst/>
              <a:ahLst/>
              <a:cxnLst>
                <a:cxn ang="0">
                  <a:pos x="wd2" y="hd2"/>
                </a:cxn>
                <a:cxn ang="5400000">
                  <a:pos x="wd2" y="hd2"/>
                </a:cxn>
                <a:cxn ang="10800000">
                  <a:pos x="wd2" y="hd2"/>
                </a:cxn>
                <a:cxn ang="16200000">
                  <a:pos x="wd2" y="hd2"/>
                </a:cxn>
              </a:cxnLst>
              <a:rect l="0" t="0" r="r" b="b"/>
              <a:pathLst>
                <a:path w="21600" h="19111" extrusionOk="0">
                  <a:moveTo>
                    <a:pt x="4342" y="14903"/>
                  </a:moveTo>
                  <a:lnTo>
                    <a:pt x="0" y="6480"/>
                  </a:lnTo>
                  <a:lnTo>
                    <a:pt x="7069" y="1307"/>
                  </a:lnTo>
                  <a:cubicBezTo>
                    <a:pt x="10556" y="-1244"/>
                    <a:pt x="15117" y="54"/>
                    <a:pt x="17258" y="4209"/>
                  </a:cubicBezTo>
                  <a:lnTo>
                    <a:pt x="21600" y="12631"/>
                  </a:lnTo>
                  <a:lnTo>
                    <a:pt x="14531" y="17805"/>
                  </a:lnTo>
                  <a:cubicBezTo>
                    <a:pt x="11045" y="20356"/>
                    <a:pt x="6483" y="19057"/>
                    <a:pt x="4342" y="14903"/>
                  </a:cubicBezTo>
                  <a:close/>
                </a:path>
              </a:pathLst>
            </a:custGeom>
            <a:solidFill>
              <a:srgbClr val="6F9161">
                <a:alpha val="54000"/>
              </a:srgbClr>
            </a:solidFill>
            <a:ln w="12700">
              <a:miter lim="400000"/>
            </a:ln>
          </p:spPr>
          <p:txBody>
            <a:bodyPr anchor="ctr"/>
            <a:lstStyle/>
            <a:p>
              <a:pPr algn="ctr"/>
              <a:endParaRPr>
                <a:latin typeface="+mn-lt"/>
                <a:ea typeface="+mn-ea"/>
                <a:cs typeface="+mn-ea"/>
                <a:sym typeface="+mn-lt"/>
              </a:endParaRPr>
            </a:p>
          </p:txBody>
        </p:sp>
      </p:grpSp>
      <p:sp>
        <p:nvSpPr>
          <p:cNvPr id="14" name="任意多边形: 形状 13">
            <a:extLst>
              <a:ext uri="{FF2B5EF4-FFF2-40B4-BE49-F238E27FC236}">
                <a16:creationId xmlns:a16="http://schemas.microsoft.com/office/drawing/2014/main" id="{D157C30E-2B80-4C91-BB6E-81F6D2997308}"/>
              </a:ext>
            </a:extLst>
          </p:cNvPr>
          <p:cNvSpPr/>
          <p:nvPr/>
        </p:nvSpPr>
        <p:spPr>
          <a:xfrm>
            <a:off x="683060" y="3027996"/>
            <a:ext cx="684877" cy="597750"/>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6F9161">
              <a:alpha val="54000"/>
            </a:srgbClr>
          </a:solidFill>
          <a:ln w="12700">
            <a:miter lim="400000"/>
          </a:ln>
        </p:spPr>
        <p:txBody>
          <a:bodyPr anchor="ctr"/>
          <a:lstStyle/>
          <a:p>
            <a:pPr algn="ctr"/>
            <a:endParaRPr dirty="0">
              <a:latin typeface="+mn-lt"/>
              <a:ea typeface="+mn-ea"/>
              <a:cs typeface="+mn-ea"/>
              <a:sym typeface="+mn-lt"/>
            </a:endParaRPr>
          </a:p>
        </p:txBody>
      </p:sp>
      <p:grpSp>
        <p:nvGrpSpPr>
          <p:cNvPr id="15" name="组合 14">
            <a:extLst>
              <a:ext uri="{FF2B5EF4-FFF2-40B4-BE49-F238E27FC236}">
                <a16:creationId xmlns:a16="http://schemas.microsoft.com/office/drawing/2014/main" id="{C9B72B18-202B-40FB-B4D7-4DE3EC714F38}"/>
              </a:ext>
            </a:extLst>
          </p:cNvPr>
          <p:cNvGrpSpPr/>
          <p:nvPr/>
        </p:nvGrpSpPr>
        <p:grpSpPr>
          <a:xfrm>
            <a:off x="2911330" y="970966"/>
            <a:ext cx="6924320" cy="4916067"/>
            <a:chOff x="1066734" y="3910939"/>
            <a:chExt cx="2331826" cy="2097580"/>
          </a:xfrm>
        </p:grpSpPr>
        <p:sp>
          <p:nvSpPr>
            <p:cNvPr id="16" name="矩形 15">
              <a:extLst>
                <a:ext uri="{FF2B5EF4-FFF2-40B4-BE49-F238E27FC236}">
                  <a16:creationId xmlns:a16="http://schemas.microsoft.com/office/drawing/2014/main" id="{DA2AA193-8BA7-4D6D-A4D8-E5628E18B205}"/>
                </a:ext>
              </a:extLst>
            </p:cNvPr>
            <p:cNvSpPr/>
            <p:nvPr/>
          </p:nvSpPr>
          <p:spPr>
            <a:xfrm>
              <a:off x="1066734" y="4189243"/>
              <a:ext cx="2331826" cy="23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cs typeface="+mn-ea"/>
                <a:sym typeface="+mn-lt"/>
              </a:endParaRPr>
            </a:p>
          </p:txBody>
        </p:sp>
        <p:sp>
          <p:nvSpPr>
            <p:cNvPr id="17" name="矩形 16">
              <a:extLst>
                <a:ext uri="{FF2B5EF4-FFF2-40B4-BE49-F238E27FC236}">
                  <a16:creationId xmlns:a16="http://schemas.microsoft.com/office/drawing/2014/main" id="{922E53A5-EAE7-46E2-A24D-3695FBCC0BA7}"/>
                </a:ext>
              </a:extLst>
            </p:cNvPr>
            <p:cNvSpPr/>
            <p:nvPr/>
          </p:nvSpPr>
          <p:spPr>
            <a:xfrm>
              <a:off x="1066734" y="4419600"/>
              <a:ext cx="2331826" cy="140081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任意多边形 5">
              <a:extLst>
                <a:ext uri="{FF2B5EF4-FFF2-40B4-BE49-F238E27FC236}">
                  <a16:creationId xmlns:a16="http://schemas.microsoft.com/office/drawing/2014/main" id="{61F0CA52-9CC1-4AA5-8594-485AE744DD41}"/>
                </a:ext>
              </a:extLst>
            </p:cNvPr>
            <p:cNvSpPr>
              <a:spLocks/>
            </p:cNvSpPr>
            <p:nvPr/>
          </p:nvSpPr>
          <p:spPr bwMode="auto">
            <a:xfrm>
              <a:off x="2693875" y="5694178"/>
              <a:ext cx="398376" cy="23447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D53232"/>
            </a:solidFill>
            <a:ln>
              <a:noFill/>
            </a:ln>
            <a:extLst/>
          </p:spPr>
          <p:txBody>
            <a:bodyPr anchor="ctr"/>
            <a:lstStyle/>
            <a:p>
              <a:pPr algn="ctr"/>
              <a:endParaRPr dirty="0">
                <a:latin typeface="+mn-lt"/>
                <a:ea typeface="+mn-ea"/>
                <a:cs typeface="+mn-ea"/>
                <a:sym typeface="+mn-lt"/>
              </a:endParaRPr>
            </a:p>
          </p:txBody>
        </p:sp>
        <p:sp>
          <p:nvSpPr>
            <p:cNvPr id="19" name="文本框 6">
              <a:extLst>
                <a:ext uri="{FF2B5EF4-FFF2-40B4-BE49-F238E27FC236}">
                  <a16:creationId xmlns:a16="http://schemas.microsoft.com/office/drawing/2014/main" id="{27FA2606-061A-42CD-878B-9D078DA1F47F}"/>
                </a:ext>
              </a:extLst>
            </p:cNvPr>
            <p:cNvSpPr txBox="1">
              <a:spLocks/>
            </p:cNvSpPr>
            <p:nvPr/>
          </p:nvSpPr>
          <p:spPr>
            <a:xfrm>
              <a:off x="1066734" y="3910939"/>
              <a:ext cx="2331826" cy="508660"/>
            </a:xfrm>
            <a:prstGeom prst="rect">
              <a:avLst/>
            </a:prstGeom>
          </p:spPr>
          <p:txBody>
            <a:bodyPr anchor="ctr"/>
            <a:lstStyle/>
            <a:p>
              <a:pPr algn="ctr"/>
              <a:endParaRPr>
                <a:latin typeface="+mn-lt"/>
                <a:ea typeface="+mn-ea"/>
                <a:cs typeface="+mn-ea"/>
                <a:sym typeface="+mn-lt"/>
              </a:endParaRPr>
            </a:p>
          </p:txBody>
        </p:sp>
        <p:sp>
          <p:nvSpPr>
            <p:cNvPr id="20" name="文本框 7">
              <a:extLst>
                <a:ext uri="{FF2B5EF4-FFF2-40B4-BE49-F238E27FC236}">
                  <a16:creationId xmlns:a16="http://schemas.microsoft.com/office/drawing/2014/main" id="{F73BDE5A-42A5-42F5-B020-468F23D4E25E}"/>
                </a:ext>
              </a:extLst>
            </p:cNvPr>
            <p:cNvSpPr txBox="1">
              <a:spLocks/>
            </p:cNvSpPr>
            <p:nvPr/>
          </p:nvSpPr>
          <p:spPr>
            <a:xfrm>
              <a:off x="2693875" y="5630263"/>
              <a:ext cx="398376" cy="378256"/>
            </a:xfrm>
            <a:prstGeom prst="rect">
              <a:avLst/>
            </a:prstGeom>
          </p:spPr>
          <p:txBody>
            <a:bodyPr wrap="none" anchor="ctr">
              <a:normAutofit/>
            </a:bodyPr>
            <a:lstStyle/>
            <a:p>
              <a:pPr algn="ctr"/>
              <a:r>
                <a:rPr lang="en-US" altLang="zh-CN" sz="1400" dirty="0">
                  <a:solidFill>
                    <a:schemeClr val="bg1"/>
                  </a:solidFill>
                  <a:cs typeface="+mn-ea"/>
                  <a:sym typeface="+mn-lt"/>
                </a:rPr>
                <a:t>♡</a:t>
              </a:r>
              <a:endParaRPr lang="en-US" sz="1400"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2655552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B7473EC-A514-43C3-9493-E9B1A4A77E89}"/>
              </a:ext>
            </a:extLst>
          </p:cNvPr>
          <p:cNvSpPr/>
          <p:nvPr/>
        </p:nvSpPr>
        <p:spPr>
          <a:xfrm>
            <a:off x="741997" y="139184"/>
            <a:ext cx="4401205" cy="523220"/>
          </a:xfrm>
          <a:prstGeom prst="rect">
            <a:avLst/>
          </a:prstGeom>
        </p:spPr>
        <p:txBody>
          <a:bodyPr wrap="none">
            <a:spAutoFit/>
          </a:bodyPr>
          <a:lstStyle/>
          <a:p>
            <a:r>
              <a:rPr lang="zh-CN" altLang="en-US" sz="2800" kern="0" cap="all" spc="-60" dirty="0">
                <a:solidFill>
                  <a:srgbClr val="D1282E"/>
                </a:solidFill>
                <a:latin typeface="+mj-lt"/>
                <a:ea typeface="微软雅黑" panose="020B0503020204020204" pitchFamily="34" charset="-122"/>
                <a:cs typeface="+mj-cs"/>
              </a:rPr>
              <a:t>远程教育与开放教育的比较</a:t>
            </a:r>
          </a:p>
        </p:txBody>
      </p:sp>
      <p:graphicFrame>
        <p:nvGraphicFramePr>
          <p:cNvPr id="3" name="表格 2">
            <a:extLst>
              <a:ext uri="{FF2B5EF4-FFF2-40B4-BE49-F238E27FC236}">
                <a16:creationId xmlns:a16="http://schemas.microsoft.com/office/drawing/2014/main" id="{E9926634-158D-4F63-AAD0-E9D8798B4639}"/>
              </a:ext>
            </a:extLst>
          </p:cNvPr>
          <p:cNvGraphicFramePr>
            <a:graphicFrameLocks noGrp="1"/>
          </p:cNvGraphicFramePr>
          <p:nvPr>
            <p:extLst>
              <p:ext uri="{D42A27DB-BD31-4B8C-83A1-F6EECF244321}">
                <p14:modId xmlns:p14="http://schemas.microsoft.com/office/powerpoint/2010/main" val="3665146993"/>
              </p:ext>
            </p:extLst>
          </p:nvPr>
        </p:nvGraphicFramePr>
        <p:xfrm>
          <a:off x="858880" y="1359174"/>
          <a:ext cx="10474240" cy="4542222"/>
        </p:xfrm>
        <a:graphic>
          <a:graphicData uri="http://schemas.openxmlformats.org/drawingml/2006/table">
            <a:tbl>
              <a:tblPr firstRow="1" bandRow="1">
                <a:tableStyleId>{21E4AEA4-8DFA-4A89-87EB-49C32662AFE0}</a:tableStyleId>
              </a:tblPr>
              <a:tblGrid>
                <a:gridCol w="1732155">
                  <a:extLst>
                    <a:ext uri="{9D8B030D-6E8A-4147-A177-3AD203B41FA5}">
                      <a16:colId xmlns:a16="http://schemas.microsoft.com/office/drawing/2014/main" val="20000"/>
                    </a:ext>
                  </a:extLst>
                </a:gridCol>
                <a:gridCol w="4332010">
                  <a:extLst>
                    <a:ext uri="{9D8B030D-6E8A-4147-A177-3AD203B41FA5}">
                      <a16:colId xmlns:a16="http://schemas.microsoft.com/office/drawing/2014/main" val="20001"/>
                    </a:ext>
                  </a:extLst>
                </a:gridCol>
                <a:gridCol w="4410075">
                  <a:extLst>
                    <a:ext uri="{9D8B030D-6E8A-4147-A177-3AD203B41FA5}">
                      <a16:colId xmlns:a16="http://schemas.microsoft.com/office/drawing/2014/main" val="20002"/>
                    </a:ext>
                  </a:extLst>
                </a:gridCol>
              </a:tblGrid>
              <a:tr h="503281">
                <a:tc>
                  <a:txBody>
                    <a:bodyPr/>
                    <a:lstStyle/>
                    <a:p>
                      <a:pPr algn="ctr">
                        <a:lnSpc>
                          <a:spcPct val="200000"/>
                        </a:lnSpc>
                      </a:pPr>
                      <a:endParaRPr lang="zh-CN" altLang="en-US" sz="1800" dirty="0">
                        <a:latin typeface="+mj-ea"/>
                        <a:ea typeface="+mj-ea"/>
                      </a:endParaRPr>
                    </a:p>
                  </a:txBody>
                  <a:tcPr/>
                </a:tc>
                <a:tc>
                  <a:txBody>
                    <a:bodyPr/>
                    <a:lstStyle/>
                    <a:p>
                      <a:pPr algn="ctr">
                        <a:lnSpc>
                          <a:spcPct val="150000"/>
                        </a:lnSpc>
                      </a:pPr>
                      <a:r>
                        <a:rPr lang="zh-CN" altLang="en-US" sz="1800" dirty="0">
                          <a:latin typeface="+mj-ea"/>
                          <a:ea typeface="+mj-ea"/>
                        </a:rPr>
                        <a:t>远程教育</a:t>
                      </a:r>
                    </a:p>
                  </a:txBody>
                  <a:tcPr/>
                </a:tc>
                <a:tc>
                  <a:txBody>
                    <a:bodyPr/>
                    <a:lstStyle/>
                    <a:p>
                      <a:pPr algn="ctr">
                        <a:lnSpc>
                          <a:spcPct val="150000"/>
                        </a:lnSpc>
                      </a:pPr>
                      <a:r>
                        <a:rPr lang="zh-CN" altLang="en-US" sz="1800" dirty="0">
                          <a:latin typeface="+mj-ea"/>
                          <a:ea typeface="+mj-ea"/>
                        </a:rPr>
                        <a:t>开放教育</a:t>
                      </a:r>
                    </a:p>
                  </a:txBody>
                  <a:tcPr/>
                </a:tc>
                <a:extLst>
                  <a:ext uri="{0D108BD9-81ED-4DB2-BD59-A6C34878D82A}">
                    <a16:rowId xmlns:a16="http://schemas.microsoft.com/office/drawing/2014/main" val="10000"/>
                  </a:ext>
                </a:extLst>
              </a:tr>
              <a:tr h="1240966">
                <a:tc>
                  <a:txBody>
                    <a:bodyPr/>
                    <a:lstStyle/>
                    <a:p>
                      <a:pPr algn="ctr">
                        <a:lnSpc>
                          <a:spcPct val="300000"/>
                        </a:lnSpc>
                      </a:pPr>
                      <a:r>
                        <a:rPr lang="zh-CN" altLang="en-US" sz="1800" b="1" dirty="0">
                          <a:latin typeface="+mj-ea"/>
                          <a:ea typeface="+mj-ea"/>
                        </a:rPr>
                        <a:t>本  质</a:t>
                      </a:r>
                    </a:p>
                  </a:txBody>
                  <a:tcPr/>
                </a:tc>
                <a:tc>
                  <a:txBody>
                    <a:bodyPr/>
                    <a:lstStyle/>
                    <a:p>
                      <a:pPr>
                        <a:lnSpc>
                          <a:spcPct val="200000"/>
                        </a:lnSpc>
                      </a:pPr>
                      <a:r>
                        <a:rPr lang="zh-CN" altLang="en-US" sz="1800" dirty="0">
                          <a:latin typeface="+mj-ea"/>
                          <a:ea typeface="+mj-ea"/>
                        </a:rPr>
                        <a:t>利用媒体技术克服时空距离障碍的教育形式的总称</a:t>
                      </a:r>
                    </a:p>
                  </a:txBody>
                  <a:tcPr/>
                </a:tc>
                <a:tc>
                  <a:txBody>
                    <a:bodyPr/>
                    <a:lstStyle/>
                    <a:p>
                      <a:pPr>
                        <a:lnSpc>
                          <a:spcPct val="200000"/>
                        </a:lnSpc>
                      </a:pPr>
                      <a:r>
                        <a:rPr lang="zh-CN" altLang="en-US" sz="1800" dirty="0">
                          <a:latin typeface="+mj-ea"/>
                          <a:ea typeface="+mj-ea"/>
                        </a:rPr>
                        <a:t>人人有受教育的权利，教育对象、资源、过程和观念的开放</a:t>
                      </a:r>
                    </a:p>
                  </a:txBody>
                  <a:tcPr/>
                </a:tc>
                <a:extLst>
                  <a:ext uri="{0D108BD9-81ED-4DB2-BD59-A6C34878D82A}">
                    <a16:rowId xmlns:a16="http://schemas.microsoft.com/office/drawing/2014/main" val="10001"/>
                  </a:ext>
                </a:extLst>
              </a:tr>
              <a:tr h="503281">
                <a:tc>
                  <a:txBody>
                    <a:bodyPr/>
                    <a:lstStyle/>
                    <a:p>
                      <a:pPr algn="ctr">
                        <a:lnSpc>
                          <a:spcPct val="150000"/>
                        </a:lnSpc>
                      </a:pPr>
                      <a:r>
                        <a:rPr lang="zh-CN" altLang="en-US" sz="1800" b="1" dirty="0">
                          <a:latin typeface="+mj-ea"/>
                          <a:ea typeface="+mj-ea"/>
                        </a:rPr>
                        <a:t>特  征</a:t>
                      </a:r>
                    </a:p>
                  </a:txBody>
                  <a:tcPr/>
                </a:tc>
                <a:tc>
                  <a:txBody>
                    <a:bodyPr/>
                    <a:lstStyle/>
                    <a:p>
                      <a:pPr>
                        <a:lnSpc>
                          <a:spcPct val="150000"/>
                        </a:lnSpc>
                      </a:pPr>
                      <a:r>
                        <a:rPr lang="zh-CN" altLang="en-US" sz="1800" dirty="0">
                          <a:latin typeface="+mj-ea"/>
                          <a:ea typeface="+mj-ea"/>
                        </a:rPr>
                        <a:t>有定义和鲜明特征</a:t>
                      </a:r>
                    </a:p>
                  </a:txBody>
                  <a:tcPr/>
                </a:tc>
                <a:tc>
                  <a:txBody>
                    <a:bodyPr/>
                    <a:lstStyle/>
                    <a:p>
                      <a:pPr>
                        <a:lnSpc>
                          <a:spcPct val="150000"/>
                        </a:lnSpc>
                      </a:pPr>
                      <a:r>
                        <a:rPr lang="zh-CN" altLang="en-US" sz="1800" dirty="0">
                          <a:latin typeface="+mj-ea"/>
                          <a:ea typeface="+mj-ea"/>
                        </a:rPr>
                        <a:t>无定义</a:t>
                      </a:r>
                    </a:p>
                  </a:txBody>
                  <a:tcPr/>
                </a:tc>
                <a:extLst>
                  <a:ext uri="{0D108BD9-81ED-4DB2-BD59-A6C34878D82A}">
                    <a16:rowId xmlns:a16="http://schemas.microsoft.com/office/drawing/2014/main" val="10002"/>
                  </a:ext>
                </a:extLst>
              </a:tr>
              <a:tr h="503281">
                <a:tc>
                  <a:txBody>
                    <a:bodyPr/>
                    <a:lstStyle/>
                    <a:p>
                      <a:pPr algn="ctr">
                        <a:lnSpc>
                          <a:spcPct val="150000"/>
                        </a:lnSpc>
                      </a:pPr>
                      <a:r>
                        <a:rPr lang="zh-CN" altLang="en-US" sz="1800" b="1" dirty="0">
                          <a:latin typeface="+mj-ea"/>
                          <a:ea typeface="+mj-ea"/>
                        </a:rPr>
                        <a:t>对立面</a:t>
                      </a:r>
                    </a:p>
                  </a:txBody>
                  <a:tcPr/>
                </a:tc>
                <a:tc>
                  <a:txBody>
                    <a:bodyPr/>
                    <a:lstStyle/>
                    <a:p>
                      <a:pPr>
                        <a:lnSpc>
                          <a:spcPct val="150000"/>
                        </a:lnSpc>
                      </a:pPr>
                      <a:r>
                        <a:rPr lang="zh-CN" altLang="en-US" sz="1800" dirty="0">
                          <a:latin typeface="+mj-ea"/>
                          <a:ea typeface="+mj-ea"/>
                        </a:rPr>
                        <a:t>面对面的常规教育</a:t>
                      </a:r>
                    </a:p>
                  </a:txBody>
                  <a:tcPr/>
                </a:tc>
                <a:tc>
                  <a:txBody>
                    <a:bodyPr/>
                    <a:lstStyle/>
                    <a:p>
                      <a:pPr>
                        <a:lnSpc>
                          <a:spcPct val="150000"/>
                        </a:lnSpc>
                      </a:pPr>
                      <a:r>
                        <a:rPr lang="zh-CN" altLang="en-US" sz="1800" dirty="0">
                          <a:latin typeface="+mj-ea"/>
                          <a:ea typeface="+mj-ea"/>
                        </a:rPr>
                        <a:t>封闭教育</a:t>
                      </a:r>
                    </a:p>
                  </a:txBody>
                  <a:tcPr/>
                </a:tc>
                <a:extLst>
                  <a:ext uri="{0D108BD9-81ED-4DB2-BD59-A6C34878D82A}">
                    <a16:rowId xmlns:a16="http://schemas.microsoft.com/office/drawing/2014/main" val="10003"/>
                  </a:ext>
                </a:extLst>
              </a:tr>
              <a:tr h="868677">
                <a:tc>
                  <a:txBody>
                    <a:bodyPr/>
                    <a:lstStyle/>
                    <a:p>
                      <a:pPr algn="ctr">
                        <a:lnSpc>
                          <a:spcPct val="200000"/>
                        </a:lnSpc>
                      </a:pPr>
                      <a:r>
                        <a:rPr lang="zh-CN" altLang="en-US" sz="1800" b="1" dirty="0">
                          <a:latin typeface="+mj-ea"/>
                          <a:ea typeface="+mj-ea"/>
                        </a:rPr>
                        <a:t>实  践</a:t>
                      </a:r>
                    </a:p>
                  </a:txBody>
                  <a:tcPr/>
                </a:tc>
                <a:tc>
                  <a:txBody>
                    <a:bodyPr/>
                    <a:lstStyle/>
                    <a:p>
                      <a:pPr>
                        <a:lnSpc>
                          <a:spcPct val="200000"/>
                        </a:lnSpc>
                      </a:pPr>
                      <a:r>
                        <a:rPr lang="zh-CN" altLang="en-US" sz="1800" dirty="0">
                          <a:latin typeface="+mj-ea"/>
                          <a:ea typeface="+mj-ea"/>
                        </a:rPr>
                        <a:t>多种模式，依据数据不同而不同</a:t>
                      </a:r>
                    </a:p>
                  </a:txBody>
                  <a:tcPr/>
                </a:tc>
                <a:tc>
                  <a:txBody>
                    <a:bodyPr/>
                    <a:lstStyle/>
                    <a:p>
                      <a:pPr>
                        <a:lnSpc>
                          <a:spcPct val="200000"/>
                        </a:lnSpc>
                      </a:pPr>
                      <a:r>
                        <a:rPr lang="zh-CN" altLang="en-US" sz="1800" dirty="0">
                          <a:latin typeface="+mj-ea"/>
                          <a:ea typeface="+mj-ea"/>
                        </a:rPr>
                        <a:t>开放在线课程、开放教育资源</a:t>
                      </a:r>
                    </a:p>
                  </a:txBody>
                  <a:tcPr/>
                </a:tc>
                <a:extLst>
                  <a:ext uri="{0D108BD9-81ED-4DB2-BD59-A6C34878D82A}">
                    <a16:rowId xmlns:a16="http://schemas.microsoft.com/office/drawing/2014/main" val="10004"/>
                  </a:ext>
                </a:extLst>
              </a:tr>
              <a:tr h="868677">
                <a:tc>
                  <a:txBody>
                    <a:bodyPr/>
                    <a:lstStyle/>
                    <a:p>
                      <a:pPr algn="ctr">
                        <a:lnSpc>
                          <a:spcPct val="200000"/>
                        </a:lnSpc>
                      </a:pPr>
                      <a:r>
                        <a:rPr lang="zh-CN" altLang="en-US" sz="1800" b="1" dirty="0">
                          <a:latin typeface="+mj-ea"/>
                          <a:ea typeface="+mj-ea"/>
                        </a:rPr>
                        <a:t>关  系</a:t>
                      </a:r>
                    </a:p>
                  </a:txBody>
                  <a:tcPr/>
                </a:tc>
                <a:tc>
                  <a:txBody>
                    <a:bodyPr/>
                    <a:lstStyle/>
                    <a:p>
                      <a:pPr>
                        <a:lnSpc>
                          <a:spcPct val="200000"/>
                        </a:lnSpc>
                      </a:pPr>
                      <a:r>
                        <a:rPr lang="zh-CN" altLang="en-US" sz="1800" dirty="0">
                          <a:latin typeface="+mj-ea"/>
                          <a:ea typeface="+mj-ea"/>
                        </a:rPr>
                        <a:t>可开放，可不开放，更适于开放</a:t>
                      </a:r>
                    </a:p>
                  </a:txBody>
                  <a:tcPr/>
                </a:tc>
                <a:tc>
                  <a:txBody>
                    <a:bodyPr/>
                    <a:lstStyle/>
                    <a:p>
                      <a:pPr>
                        <a:lnSpc>
                          <a:spcPct val="200000"/>
                        </a:lnSpc>
                      </a:pPr>
                      <a:r>
                        <a:rPr lang="zh-CN" altLang="en-US" sz="1800" dirty="0">
                          <a:latin typeface="+mj-ea"/>
                          <a:ea typeface="+mj-ea"/>
                        </a:rPr>
                        <a:t>可以是远程，也可是面授条件</a:t>
                      </a:r>
                      <a:r>
                        <a:rPr lang="zh-CN" altLang="en-US" sz="1800" baseline="0" dirty="0">
                          <a:latin typeface="+mj-ea"/>
                          <a:ea typeface="+mj-ea"/>
                        </a:rPr>
                        <a:t>下进行的</a:t>
                      </a:r>
                      <a:endParaRPr lang="zh-CN" altLang="en-US" sz="1800" dirty="0">
                        <a:latin typeface="+mj-ea"/>
                        <a:ea typeface="+mj-ea"/>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62369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FD4E9CE-2B78-4ADC-B78C-1F48995218FC}"/>
              </a:ext>
            </a:extLst>
          </p:cNvPr>
          <p:cNvSpPr/>
          <p:nvPr/>
        </p:nvSpPr>
        <p:spPr>
          <a:xfrm>
            <a:off x="708362" y="110609"/>
            <a:ext cx="2995692" cy="523220"/>
          </a:xfrm>
          <a:prstGeom prst="rect">
            <a:avLst/>
          </a:prstGeom>
        </p:spPr>
        <p:txBody>
          <a:bodyPr wrap="none">
            <a:spAutoFit/>
          </a:bodyPr>
          <a:lstStyle/>
          <a:p>
            <a:r>
              <a:rPr lang="zh-CN" altLang="en-US" sz="2800" kern="0" cap="all" spc="-60" dirty="0">
                <a:solidFill>
                  <a:srgbClr val="D1282E"/>
                </a:solidFill>
                <a:latin typeface="+mj-lt"/>
                <a:ea typeface="微软雅黑" panose="020B0503020204020204" pitchFamily="34" charset="-122"/>
                <a:cs typeface="+mj-cs"/>
              </a:rPr>
              <a:t>远程培训十大特征</a:t>
            </a:r>
          </a:p>
        </p:txBody>
      </p:sp>
      <p:sp>
        <p:nvSpPr>
          <p:cNvPr id="5" name="Rectangle 5">
            <a:extLst>
              <a:ext uri="{FF2B5EF4-FFF2-40B4-BE49-F238E27FC236}">
                <a16:creationId xmlns:a16="http://schemas.microsoft.com/office/drawing/2014/main" id="{8B9B4A5C-FD95-4806-91F1-68B18F0C90AD}"/>
              </a:ext>
            </a:extLst>
          </p:cNvPr>
          <p:cNvSpPr txBox="1">
            <a:spLocks noChangeArrowheads="1"/>
          </p:cNvSpPr>
          <p:nvPr/>
        </p:nvSpPr>
        <p:spPr>
          <a:xfrm>
            <a:off x="8509630" y="1680842"/>
            <a:ext cx="2667000" cy="600075"/>
          </a:xfrm>
          <a:prstGeom prst="rect">
            <a:avLst/>
          </a:prstGeom>
        </p:spPr>
        <p:txBody>
          <a:bodyPr>
            <a:normAutofit/>
          </a:bodyPr>
          <a:lstStyle>
            <a:lvl1pPr marL="457189" indent="-457189" algn="l" rtl="0" fontAlgn="base">
              <a:spcBef>
                <a:spcPct val="20000"/>
              </a:spcBef>
              <a:spcAft>
                <a:spcPct val="0"/>
              </a:spcAft>
              <a:buFont typeface="Arial" charset="0"/>
              <a:buChar char="•"/>
              <a:defRPr sz="4267" kern="1200">
                <a:solidFill>
                  <a:schemeClr val="tx1"/>
                </a:solidFill>
                <a:latin typeface="+mn-lt"/>
                <a:ea typeface="微软雅黑" pitchFamily="34" charset="-122"/>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微软雅黑" pitchFamily="34" charset="-122"/>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60000"/>
              </a:lnSpc>
              <a:buFont typeface="Wingdings" pitchFamily="2" charset="2"/>
              <a:buNone/>
              <a:defRPr/>
            </a:pPr>
            <a:r>
              <a:rPr lang="zh-CN" altLang="en-US" sz="2000" dirty="0">
                <a:ea typeface="+mn-ea"/>
              </a:rPr>
              <a:t>就地学习</a:t>
            </a:r>
          </a:p>
        </p:txBody>
      </p:sp>
      <p:sp>
        <p:nvSpPr>
          <p:cNvPr id="6" name="Rectangle 6">
            <a:extLst>
              <a:ext uri="{FF2B5EF4-FFF2-40B4-BE49-F238E27FC236}">
                <a16:creationId xmlns:a16="http://schemas.microsoft.com/office/drawing/2014/main" id="{76684EE0-A3B9-4705-BDCB-45606A73ECF5}"/>
              </a:ext>
            </a:extLst>
          </p:cNvPr>
          <p:cNvSpPr>
            <a:spLocks noChangeArrowheads="1"/>
          </p:cNvSpPr>
          <p:nvPr/>
        </p:nvSpPr>
        <p:spPr bwMode="auto">
          <a:xfrm>
            <a:off x="8548653" y="2457479"/>
            <a:ext cx="1210588" cy="522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457189" indent="-457189" fontAlgn="base">
              <a:lnSpc>
                <a:spcPct val="160000"/>
              </a:lnSpc>
              <a:spcBef>
                <a:spcPct val="20000"/>
              </a:spcBef>
              <a:spcAft>
                <a:spcPct val="0"/>
              </a:spcAft>
              <a:defRPr/>
            </a:pPr>
            <a:r>
              <a:rPr lang="zh-CN" altLang="en-US" sz="2000" dirty="0"/>
              <a:t>移动学习</a:t>
            </a:r>
          </a:p>
        </p:txBody>
      </p:sp>
      <p:grpSp>
        <p:nvGrpSpPr>
          <p:cNvPr id="110" name="Group 26">
            <a:extLst>
              <a:ext uri="{FF2B5EF4-FFF2-40B4-BE49-F238E27FC236}">
                <a16:creationId xmlns:a16="http://schemas.microsoft.com/office/drawing/2014/main" id="{7F7FFAA4-7392-402A-8BD5-D13A4FA72737}"/>
              </a:ext>
            </a:extLst>
          </p:cNvPr>
          <p:cNvGrpSpPr/>
          <p:nvPr/>
        </p:nvGrpSpPr>
        <p:grpSpPr>
          <a:xfrm>
            <a:off x="4197098" y="1959074"/>
            <a:ext cx="3324142" cy="3104253"/>
            <a:chOff x="4606669" y="1047093"/>
            <a:chExt cx="2984496" cy="2851430"/>
          </a:xfrm>
        </p:grpSpPr>
        <p:sp>
          <p:nvSpPr>
            <p:cNvPr id="113" name="Freeform: Shape 29">
              <a:extLst>
                <a:ext uri="{FF2B5EF4-FFF2-40B4-BE49-F238E27FC236}">
                  <a16:creationId xmlns:a16="http://schemas.microsoft.com/office/drawing/2014/main" id="{B21B6F3B-2D0F-4C18-B659-EB9559BD61BC}"/>
                </a:ext>
              </a:extLst>
            </p:cNvPr>
            <p:cNvSpPr>
              <a:spLocks/>
            </p:cNvSpPr>
            <p:nvPr/>
          </p:nvSpPr>
          <p:spPr bwMode="auto">
            <a:xfrm>
              <a:off x="5944249" y="1753901"/>
              <a:ext cx="309336" cy="235027"/>
            </a:xfrm>
            <a:custGeom>
              <a:avLst/>
              <a:gdLst>
                <a:gd name="T0" fmla="*/ 0 w 179"/>
                <a:gd name="T1" fmla="*/ 0 h 136"/>
                <a:gd name="T2" fmla="*/ 0 w 179"/>
                <a:gd name="T3" fmla="*/ 79 h 136"/>
                <a:gd name="T4" fmla="*/ 87 w 179"/>
                <a:gd name="T5" fmla="*/ 136 h 136"/>
                <a:gd name="T6" fmla="*/ 179 w 179"/>
                <a:gd name="T7" fmla="*/ 79 h 136"/>
                <a:gd name="T8" fmla="*/ 179 w 179"/>
                <a:gd name="T9" fmla="*/ 0 h 136"/>
                <a:gd name="T10" fmla="*/ 0 w 179"/>
                <a:gd name="T11" fmla="*/ 0 h 136"/>
              </a:gdLst>
              <a:ahLst/>
              <a:cxnLst>
                <a:cxn ang="0">
                  <a:pos x="T0" y="T1"/>
                </a:cxn>
                <a:cxn ang="0">
                  <a:pos x="T2" y="T3"/>
                </a:cxn>
                <a:cxn ang="0">
                  <a:pos x="T4" y="T5"/>
                </a:cxn>
                <a:cxn ang="0">
                  <a:pos x="T6" y="T7"/>
                </a:cxn>
                <a:cxn ang="0">
                  <a:pos x="T8" y="T9"/>
                </a:cxn>
                <a:cxn ang="0">
                  <a:pos x="T10" y="T11"/>
                </a:cxn>
              </a:cxnLst>
              <a:rect l="0" t="0" r="r" b="b"/>
              <a:pathLst>
                <a:path w="179" h="136">
                  <a:moveTo>
                    <a:pt x="0" y="0"/>
                  </a:moveTo>
                  <a:lnTo>
                    <a:pt x="0" y="79"/>
                  </a:lnTo>
                  <a:lnTo>
                    <a:pt x="87" y="136"/>
                  </a:lnTo>
                  <a:lnTo>
                    <a:pt x="179" y="79"/>
                  </a:lnTo>
                  <a:lnTo>
                    <a:pt x="179" y="0"/>
                  </a:lnTo>
                  <a:lnTo>
                    <a:pt x="0" y="0"/>
                  </a:lnTo>
                  <a:close/>
                </a:path>
              </a:pathLst>
            </a:custGeom>
            <a:solidFill>
              <a:srgbClr val="FDD8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14" name="Freeform: Shape 30">
              <a:extLst>
                <a:ext uri="{FF2B5EF4-FFF2-40B4-BE49-F238E27FC236}">
                  <a16:creationId xmlns:a16="http://schemas.microsoft.com/office/drawing/2014/main" id="{EA07AB0B-ED49-4849-A27A-28244BE40252}"/>
                </a:ext>
              </a:extLst>
            </p:cNvPr>
            <p:cNvSpPr>
              <a:spLocks/>
            </p:cNvSpPr>
            <p:nvPr/>
          </p:nvSpPr>
          <p:spPr bwMode="auto">
            <a:xfrm>
              <a:off x="5944249" y="1753901"/>
              <a:ext cx="309336" cy="235027"/>
            </a:xfrm>
            <a:custGeom>
              <a:avLst/>
              <a:gdLst>
                <a:gd name="T0" fmla="*/ 0 w 179"/>
                <a:gd name="T1" fmla="*/ 0 h 136"/>
                <a:gd name="T2" fmla="*/ 0 w 179"/>
                <a:gd name="T3" fmla="*/ 79 h 136"/>
                <a:gd name="T4" fmla="*/ 87 w 179"/>
                <a:gd name="T5" fmla="*/ 136 h 136"/>
                <a:gd name="T6" fmla="*/ 179 w 179"/>
                <a:gd name="T7" fmla="*/ 79 h 136"/>
                <a:gd name="T8" fmla="*/ 179 w 179"/>
                <a:gd name="T9" fmla="*/ 0 h 136"/>
                <a:gd name="T10" fmla="*/ 0 w 179"/>
                <a:gd name="T11" fmla="*/ 0 h 136"/>
              </a:gdLst>
              <a:ahLst/>
              <a:cxnLst>
                <a:cxn ang="0">
                  <a:pos x="T0" y="T1"/>
                </a:cxn>
                <a:cxn ang="0">
                  <a:pos x="T2" y="T3"/>
                </a:cxn>
                <a:cxn ang="0">
                  <a:pos x="T4" y="T5"/>
                </a:cxn>
                <a:cxn ang="0">
                  <a:pos x="T6" y="T7"/>
                </a:cxn>
                <a:cxn ang="0">
                  <a:pos x="T8" y="T9"/>
                </a:cxn>
                <a:cxn ang="0">
                  <a:pos x="T10" y="T11"/>
                </a:cxn>
              </a:cxnLst>
              <a:rect l="0" t="0" r="r" b="b"/>
              <a:pathLst>
                <a:path w="179" h="136">
                  <a:moveTo>
                    <a:pt x="0" y="0"/>
                  </a:moveTo>
                  <a:lnTo>
                    <a:pt x="0" y="79"/>
                  </a:lnTo>
                  <a:lnTo>
                    <a:pt x="87" y="136"/>
                  </a:lnTo>
                  <a:lnTo>
                    <a:pt x="179" y="79"/>
                  </a:lnTo>
                  <a:lnTo>
                    <a:pt x="17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15" name="Freeform: Shape 31">
              <a:extLst>
                <a:ext uri="{FF2B5EF4-FFF2-40B4-BE49-F238E27FC236}">
                  <a16:creationId xmlns:a16="http://schemas.microsoft.com/office/drawing/2014/main" id="{2D39EBD2-9575-4C27-9186-3DEAF351B875}"/>
                </a:ext>
              </a:extLst>
            </p:cNvPr>
            <p:cNvSpPr>
              <a:spLocks/>
            </p:cNvSpPr>
            <p:nvPr/>
          </p:nvSpPr>
          <p:spPr bwMode="auto">
            <a:xfrm>
              <a:off x="5944249" y="1753901"/>
              <a:ext cx="309336" cy="190095"/>
            </a:xfrm>
            <a:custGeom>
              <a:avLst/>
              <a:gdLst>
                <a:gd name="T0" fmla="*/ 0 w 179"/>
                <a:gd name="T1" fmla="*/ 0 h 110"/>
                <a:gd name="T2" fmla="*/ 0 w 179"/>
                <a:gd name="T3" fmla="*/ 79 h 110"/>
                <a:gd name="T4" fmla="*/ 49 w 179"/>
                <a:gd name="T5" fmla="*/ 110 h 110"/>
                <a:gd name="T6" fmla="*/ 179 w 179"/>
                <a:gd name="T7" fmla="*/ 30 h 110"/>
                <a:gd name="T8" fmla="*/ 179 w 179"/>
                <a:gd name="T9" fmla="*/ 0 h 110"/>
                <a:gd name="T10" fmla="*/ 0 w 179"/>
                <a:gd name="T11" fmla="*/ 0 h 110"/>
              </a:gdLst>
              <a:ahLst/>
              <a:cxnLst>
                <a:cxn ang="0">
                  <a:pos x="T0" y="T1"/>
                </a:cxn>
                <a:cxn ang="0">
                  <a:pos x="T2" y="T3"/>
                </a:cxn>
                <a:cxn ang="0">
                  <a:pos x="T4" y="T5"/>
                </a:cxn>
                <a:cxn ang="0">
                  <a:pos x="T6" y="T7"/>
                </a:cxn>
                <a:cxn ang="0">
                  <a:pos x="T8" y="T9"/>
                </a:cxn>
                <a:cxn ang="0">
                  <a:pos x="T10" y="T11"/>
                </a:cxn>
              </a:cxnLst>
              <a:rect l="0" t="0" r="r" b="b"/>
              <a:pathLst>
                <a:path w="179" h="110">
                  <a:moveTo>
                    <a:pt x="0" y="0"/>
                  </a:moveTo>
                  <a:lnTo>
                    <a:pt x="0" y="79"/>
                  </a:lnTo>
                  <a:lnTo>
                    <a:pt x="49" y="110"/>
                  </a:lnTo>
                  <a:lnTo>
                    <a:pt x="179" y="30"/>
                  </a:lnTo>
                  <a:lnTo>
                    <a:pt x="179" y="0"/>
                  </a:lnTo>
                  <a:lnTo>
                    <a:pt x="0" y="0"/>
                  </a:lnTo>
                  <a:close/>
                </a:path>
              </a:pathLst>
            </a:custGeom>
            <a:solidFill>
              <a:srgbClr val="F7BF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16" name="Freeform: Shape 32">
              <a:extLst>
                <a:ext uri="{FF2B5EF4-FFF2-40B4-BE49-F238E27FC236}">
                  <a16:creationId xmlns:a16="http://schemas.microsoft.com/office/drawing/2014/main" id="{927BF173-00D0-4853-9A42-65941E45176C}"/>
                </a:ext>
              </a:extLst>
            </p:cNvPr>
            <p:cNvSpPr>
              <a:spLocks/>
            </p:cNvSpPr>
            <p:nvPr/>
          </p:nvSpPr>
          <p:spPr bwMode="auto">
            <a:xfrm>
              <a:off x="5790444" y="1140413"/>
              <a:ext cx="616945" cy="729275"/>
            </a:xfrm>
            <a:custGeom>
              <a:avLst/>
              <a:gdLst>
                <a:gd name="T0" fmla="*/ 320 w 340"/>
                <a:gd name="T1" fmla="*/ 172 h 403"/>
                <a:gd name="T2" fmla="*/ 303 w 340"/>
                <a:gd name="T3" fmla="*/ 174 h 403"/>
                <a:gd name="T4" fmla="*/ 170 w 340"/>
                <a:gd name="T5" fmla="*/ 0 h 403"/>
                <a:gd name="T6" fmla="*/ 37 w 340"/>
                <a:gd name="T7" fmla="*/ 174 h 403"/>
                <a:gd name="T8" fmla="*/ 20 w 340"/>
                <a:gd name="T9" fmla="*/ 172 h 403"/>
                <a:gd name="T10" fmla="*/ 49 w 340"/>
                <a:gd name="T11" fmla="*/ 266 h 403"/>
                <a:gd name="T12" fmla="*/ 93 w 340"/>
                <a:gd name="T13" fmla="*/ 359 h 403"/>
                <a:gd name="T14" fmla="*/ 170 w 340"/>
                <a:gd name="T15" fmla="*/ 403 h 403"/>
                <a:gd name="T16" fmla="*/ 249 w 340"/>
                <a:gd name="T17" fmla="*/ 353 h 403"/>
                <a:gd name="T18" fmla="*/ 291 w 340"/>
                <a:gd name="T19" fmla="*/ 266 h 403"/>
                <a:gd name="T20" fmla="*/ 320 w 340"/>
                <a:gd name="T21" fmla="*/ 17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403">
                  <a:moveTo>
                    <a:pt x="320" y="172"/>
                  </a:moveTo>
                  <a:cubicBezTo>
                    <a:pt x="320" y="172"/>
                    <a:pt x="309" y="158"/>
                    <a:pt x="303" y="174"/>
                  </a:cubicBezTo>
                  <a:cubicBezTo>
                    <a:pt x="303" y="174"/>
                    <a:pt x="340" y="0"/>
                    <a:pt x="170" y="0"/>
                  </a:cubicBezTo>
                  <a:cubicBezTo>
                    <a:pt x="0" y="0"/>
                    <a:pt x="37" y="174"/>
                    <a:pt x="37" y="174"/>
                  </a:cubicBezTo>
                  <a:cubicBezTo>
                    <a:pt x="31" y="158"/>
                    <a:pt x="20" y="172"/>
                    <a:pt x="20" y="172"/>
                  </a:cubicBezTo>
                  <a:cubicBezTo>
                    <a:pt x="10" y="259"/>
                    <a:pt x="49" y="266"/>
                    <a:pt x="49" y="266"/>
                  </a:cubicBezTo>
                  <a:cubicBezTo>
                    <a:pt x="49" y="266"/>
                    <a:pt x="49" y="314"/>
                    <a:pt x="93" y="359"/>
                  </a:cubicBezTo>
                  <a:cubicBezTo>
                    <a:pt x="137" y="403"/>
                    <a:pt x="170" y="403"/>
                    <a:pt x="170" y="403"/>
                  </a:cubicBezTo>
                  <a:cubicBezTo>
                    <a:pt x="170" y="403"/>
                    <a:pt x="205" y="397"/>
                    <a:pt x="249" y="353"/>
                  </a:cubicBezTo>
                  <a:cubicBezTo>
                    <a:pt x="293" y="309"/>
                    <a:pt x="291" y="266"/>
                    <a:pt x="291" y="266"/>
                  </a:cubicBezTo>
                  <a:cubicBezTo>
                    <a:pt x="291" y="266"/>
                    <a:pt x="330" y="259"/>
                    <a:pt x="320" y="172"/>
                  </a:cubicBezTo>
                  <a:close/>
                </a:path>
              </a:pathLst>
            </a:custGeom>
            <a:solidFill>
              <a:srgbClr val="FDD8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17" name="Freeform: Shape 33">
              <a:extLst>
                <a:ext uri="{FF2B5EF4-FFF2-40B4-BE49-F238E27FC236}">
                  <a16:creationId xmlns:a16="http://schemas.microsoft.com/office/drawing/2014/main" id="{D31A2871-FE3E-46EC-AF98-84AF0F7BCB66}"/>
                </a:ext>
              </a:extLst>
            </p:cNvPr>
            <p:cNvSpPr>
              <a:spLocks/>
            </p:cNvSpPr>
            <p:nvPr/>
          </p:nvSpPr>
          <p:spPr bwMode="auto">
            <a:xfrm>
              <a:off x="4613582" y="2398498"/>
              <a:ext cx="509801" cy="260950"/>
            </a:xfrm>
            <a:custGeom>
              <a:avLst/>
              <a:gdLst>
                <a:gd name="T0" fmla="*/ 110 w 282"/>
                <a:gd name="T1" fmla="*/ 1 h 144"/>
                <a:gd name="T2" fmla="*/ 179 w 282"/>
                <a:gd name="T3" fmla="*/ 21 h 144"/>
                <a:gd name="T4" fmla="*/ 239 w 282"/>
                <a:gd name="T5" fmla="*/ 46 h 144"/>
                <a:gd name="T6" fmla="*/ 256 w 282"/>
                <a:gd name="T7" fmla="*/ 68 h 144"/>
                <a:gd name="T8" fmla="*/ 282 w 282"/>
                <a:gd name="T9" fmla="*/ 88 h 144"/>
                <a:gd name="T10" fmla="*/ 223 w 282"/>
                <a:gd name="T11" fmla="*/ 144 h 144"/>
                <a:gd name="T12" fmla="*/ 196 w 282"/>
                <a:gd name="T13" fmla="*/ 129 h 144"/>
                <a:gd name="T14" fmla="*/ 83 w 282"/>
                <a:gd name="T15" fmla="*/ 102 h 144"/>
                <a:gd name="T16" fmla="*/ 1 w 282"/>
                <a:gd name="T17" fmla="*/ 10 h 144"/>
                <a:gd name="T18" fmla="*/ 4 w 282"/>
                <a:gd name="T19" fmla="*/ 1 h 144"/>
                <a:gd name="T20" fmla="*/ 34 w 282"/>
                <a:gd name="T21" fmla="*/ 16 h 144"/>
                <a:gd name="T22" fmla="*/ 80 w 282"/>
                <a:gd name="T23" fmla="*/ 62 h 144"/>
                <a:gd name="T24" fmla="*/ 35 w 282"/>
                <a:gd name="T25" fmla="*/ 10 h 144"/>
                <a:gd name="T26" fmla="*/ 35 w 282"/>
                <a:gd name="T27" fmla="*/ 1 h 144"/>
                <a:gd name="T28" fmla="*/ 66 w 282"/>
                <a:gd name="T29" fmla="*/ 15 h 144"/>
                <a:gd name="T30" fmla="*/ 146 w 282"/>
                <a:gd name="T31" fmla="*/ 67 h 144"/>
                <a:gd name="T32" fmla="*/ 162 w 282"/>
                <a:gd name="T33" fmla="*/ 45 h 144"/>
                <a:gd name="T34" fmla="*/ 127 w 282"/>
                <a:gd name="T35" fmla="*/ 36 h 144"/>
                <a:gd name="T36" fmla="*/ 110 w 282"/>
                <a:gd name="T37"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2" h="144">
                  <a:moveTo>
                    <a:pt x="110" y="1"/>
                  </a:moveTo>
                  <a:cubicBezTo>
                    <a:pt x="110" y="1"/>
                    <a:pt x="165" y="19"/>
                    <a:pt x="179" y="21"/>
                  </a:cubicBezTo>
                  <a:cubicBezTo>
                    <a:pt x="193" y="23"/>
                    <a:pt x="223" y="27"/>
                    <a:pt x="239" y="46"/>
                  </a:cubicBezTo>
                  <a:cubicBezTo>
                    <a:pt x="256" y="64"/>
                    <a:pt x="250" y="63"/>
                    <a:pt x="256" y="68"/>
                  </a:cubicBezTo>
                  <a:cubicBezTo>
                    <a:pt x="262" y="72"/>
                    <a:pt x="282" y="88"/>
                    <a:pt x="282" y="88"/>
                  </a:cubicBezTo>
                  <a:cubicBezTo>
                    <a:pt x="223" y="144"/>
                    <a:pt x="223" y="144"/>
                    <a:pt x="223" y="144"/>
                  </a:cubicBezTo>
                  <a:cubicBezTo>
                    <a:pt x="223" y="144"/>
                    <a:pt x="203" y="131"/>
                    <a:pt x="196" y="129"/>
                  </a:cubicBezTo>
                  <a:cubicBezTo>
                    <a:pt x="189" y="127"/>
                    <a:pt x="91" y="108"/>
                    <a:pt x="83" y="102"/>
                  </a:cubicBezTo>
                  <a:cubicBezTo>
                    <a:pt x="75" y="97"/>
                    <a:pt x="2" y="13"/>
                    <a:pt x="1" y="10"/>
                  </a:cubicBezTo>
                  <a:cubicBezTo>
                    <a:pt x="0" y="7"/>
                    <a:pt x="1" y="2"/>
                    <a:pt x="4" y="1"/>
                  </a:cubicBezTo>
                  <a:cubicBezTo>
                    <a:pt x="7" y="1"/>
                    <a:pt x="20" y="0"/>
                    <a:pt x="34" y="16"/>
                  </a:cubicBezTo>
                  <a:cubicBezTo>
                    <a:pt x="47" y="32"/>
                    <a:pt x="80" y="62"/>
                    <a:pt x="80" y="62"/>
                  </a:cubicBezTo>
                  <a:cubicBezTo>
                    <a:pt x="35" y="10"/>
                    <a:pt x="35" y="10"/>
                    <a:pt x="35" y="10"/>
                  </a:cubicBezTo>
                  <a:cubicBezTo>
                    <a:pt x="35" y="10"/>
                    <a:pt x="34" y="1"/>
                    <a:pt x="35" y="1"/>
                  </a:cubicBezTo>
                  <a:cubicBezTo>
                    <a:pt x="37" y="1"/>
                    <a:pt x="51" y="0"/>
                    <a:pt x="66" y="15"/>
                  </a:cubicBezTo>
                  <a:cubicBezTo>
                    <a:pt x="82" y="30"/>
                    <a:pt x="113" y="70"/>
                    <a:pt x="146" y="67"/>
                  </a:cubicBezTo>
                  <a:cubicBezTo>
                    <a:pt x="179" y="63"/>
                    <a:pt x="162" y="45"/>
                    <a:pt x="162" y="45"/>
                  </a:cubicBezTo>
                  <a:cubicBezTo>
                    <a:pt x="162" y="45"/>
                    <a:pt x="134" y="36"/>
                    <a:pt x="127" y="36"/>
                  </a:cubicBezTo>
                  <a:cubicBezTo>
                    <a:pt x="120" y="36"/>
                    <a:pt x="101" y="20"/>
                    <a:pt x="110" y="1"/>
                  </a:cubicBezTo>
                  <a:close/>
                </a:path>
              </a:pathLst>
            </a:custGeom>
            <a:solidFill>
              <a:srgbClr val="FDD8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22" name="Freeform: Shape 38">
              <a:extLst>
                <a:ext uri="{FF2B5EF4-FFF2-40B4-BE49-F238E27FC236}">
                  <a16:creationId xmlns:a16="http://schemas.microsoft.com/office/drawing/2014/main" id="{F96C82E7-D479-452C-9938-4E079592C14D}"/>
                </a:ext>
              </a:extLst>
            </p:cNvPr>
            <p:cNvSpPr>
              <a:spLocks/>
            </p:cNvSpPr>
            <p:nvPr/>
          </p:nvSpPr>
          <p:spPr bwMode="auto">
            <a:xfrm>
              <a:off x="7167771" y="1836852"/>
              <a:ext cx="179726" cy="131339"/>
            </a:xfrm>
            <a:custGeom>
              <a:avLst/>
              <a:gdLst>
                <a:gd name="T0" fmla="*/ 0 w 104"/>
                <a:gd name="T1" fmla="*/ 17 h 76"/>
                <a:gd name="T2" fmla="*/ 17 w 104"/>
                <a:gd name="T3" fmla="*/ 0 h 76"/>
                <a:gd name="T4" fmla="*/ 104 w 104"/>
                <a:gd name="T5" fmla="*/ 56 h 76"/>
                <a:gd name="T6" fmla="*/ 81 w 104"/>
                <a:gd name="T7" fmla="*/ 76 h 76"/>
                <a:gd name="T8" fmla="*/ 0 w 104"/>
                <a:gd name="T9" fmla="*/ 17 h 76"/>
              </a:gdLst>
              <a:ahLst/>
              <a:cxnLst>
                <a:cxn ang="0">
                  <a:pos x="T0" y="T1"/>
                </a:cxn>
                <a:cxn ang="0">
                  <a:pos x="T2" y="T3"/>
                </a:cxn>
                <a:cxn ang="0">
                  <a:pos x="T4" y="T5"/>
                </a:cxn>
                <a:cxn ang="0">
                  <a:pos x="T6" y="T7"/>
                </a:cxn>
                <a:cxn ang="0">
                  <a:pos x="T8" y="T9"/>
                </a:cxn>
              </a:cxnLst>
              <a:rect l="0" t="0" r="r" b="b"/>
              <a:pathLst>
                <a:path w="104" h="76">
                  <a:moveTo>
                    <a:pt x="0" y="17"/>
                  </a:moveTo>
                  <a:lnTo>
                    <a:pt x="17" y="0"/>
                  </a:lnTo>
                  <a:lnTo>
                    <a:pt x="104" y="56"/>
                  </a:lnTo>
                  <a:lnTo>
                    <a:pt x="81" y="76"/>
                  </a:lnTo>
                  <a:lnTo>
                    <a:pt x="0" y="17"/>
                  </a:lnTo>
                  <a:close/>
                </a:path>
              </a:pathLst>
            </a:custGeom>
            <a:solidFill>
              <a:srgbClr val="FD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23" name="Freeform: Shape 39">
              <a:extLst>
                <a:ext uri="{FF2B5EF4-FFF2-40B4-BE49-F238E27FC236}">
                  <a16:creationId xmlns:a16="http://schemas.microsoft.com/office/drawing/2014/main" id="{1B881E3B-AE90-4DF8-A085-EE0A091B856D}"/>
                </a:ext>
              </a:extLst>
            </p:cNvPr>
            <p:cNvSpPr>
              <a:spLocks/>
            </p:cNvSpPr>
            <p:nvPr/>
          </p:nvSpPr>
          <p:spPr bwMode="auto">
            <a:xfrm>
              <a:off x="4850336" y="1836852"/>
              <a:ext cx="181454" cy="131339"/>
            </a:xfrm>
            <a:custGeom>
              <a:avLst/>
              <a:gdLst>
                <a:gd name="T0" fmla="*/ 105 w 105"/>
                <a:gd name="T1" fmla="*/ 17 h 76"/>
                <a:gd name="T2" fmla="*/ 87 w 105"/>
                <a:gd name="T3" fmla="*/ 0 h 76"/>
                <a:gd name="T4" fmla="*/ 0 w 105"/>
                <a:gd name="T5" fmla="*/ 56 h 76"/>
                <a:gd name="T6" fmla="*/ 23 w 105"/>
                <a:gd name="T7" fmla="*/ 76 h 76"/>
                <a:gd name="T8" fmla="*/ 105 w 105"/>
                <a:gd name="T9" fmla="*/ 17 h 76"/>
              </a:gdLst>
              <a:ahLst/>
              <a:cxnLst>
                <a:cxn ang="0">
                  <a:pos x="T0" y="T1"/>
                </a:cxn>
                <a:cxn ang="0">
                  <a:pos x="T2" y="T3"/>
                </a:cxn>
                <a:cxn ang="0">
                  <a:pos x="T4" y="T5"/>
                </a:cxn>
                <a:cxn ang="0">
                  <a:pos x="T6" y="T7"/>
                </a:cxn>
                <a:cxn ang="0">
                  <a:pos x="T8" y="T9"/>
                </a:cxn>
              </a:cxnLst>
              <a:rect l="0" t="0" r="r" b="b"/>
              <a:pathLst>
                <a:path w="105" h="76">
                  <a:moveTo>
                    <a:pt x="105" y="17"/>
                  </a:moveTo>
                  <a:lnTo>
                    <a:pt x="87" y="0"/>
                  </a:lnTo>
                  <a:lnTo>
                    <a:pt x="0" y="56"/>
                  </a:lnTo>
                  <a:lnTo>
                    <a:pt x="23" y="76"/>
                  </a:lnTo>
                  <a:lnTo>
                    <a:pt x="105" y="17"/>
                  </a:lnTo>
                  <a:close/>
                </a:path>
              </a:pathLst>
            </a:custGeom>
            <a:solidFill>
              <a:srgbClr val="FD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24" name="Freeform: Shape 40">
              <a:extLst>
                <a:ext uri="{FF2B5EF4-FFF2-40B4-BE49-F238E27FC236}">
                  <a16:creationId xmlns:a16="http://schemas.microsoft.com/office/drawing/2014/main" id="{551C348D-8E25-4BAA-AA62-6EF1E738E337}"/>
                </a:ext>
              </a:extLst>
            </p:cNvPr>
            <p:cNvSpPr>
              <a:spLocks/>
            </p:cNvSpPr>
            <p:nvPr/>
          </p:nvSpPr>
          <p:spPr bwMode="auto">
            <a:xfrm>
              <a:off x="4853792" y="1848950"/>
              <a:ext cx="1100824" cy="489064"/>
            </a:xfrm>
            <a:custGeom>
              <a:avLst/>
              <a:gdLst>
                <a:gd name="T0" fmla="*/ 608 w 608"/>
                <a:gd name="T1" fmla="*/ 234 h 270"/>
                <a:gd name="T2" fmla="*/ 482 w 608"/>
                <a:gd name="T3" fmla="*/ 79 h 270"/>
                <a:gd name="T4" fmla="*/ 255 w 608"/>
                <a:gd name="T5" fmla="*/ 123 h 270"/>
                <a:gd name="T6" fmla="*/ 97 w 608"/>
                <a:gd name="T7" fmla="*/ 0 h 270"/>
                <a:gd name="T8" fmla="*/ 0 w 608"/>
                <a:gd name="T9" fmla="*/ 62 h 270"/>
                <a:gd name="T10" fmla="*/ 259 w 608"/>
                <a:gd name="T11" fmla="*/ 268 h 270"/>
                <a:gd name="T12" fmla="*/ 261 w 608"/>
                <a:gd name="T13" fmla="*/ 268 h 270"/>
                <a:gd name="T14" fmla="*/ 608 w 608"/>
                <a:gd name="T15" fmla="*/ 234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8" h="270">
                  <a:moveTo>
                    <a:pt x="608" y="234"/>
                  </a:moveTo>
                  <a:cubicBezTo>
                    <a:pt x="482" y="79"/>
                    <a:pt x="482" y="79"/>
                    <a:pt x="482" y="79"/>
                  </a:cubicBezTo>
                  <a:cubicBezTo>
                    <a:pt x="255" y="123"/>
                    <a:pt x="255" y="123"/>
                    <a:pt x="255" y="123"/>
                  </a:cubicBezTo>
                  <a:cubicBezTo>
                    <a:pt x="97" y="0"/>
                    <a:pt x="97" y="0"/>
                    <a:pt x="97" y="0"/>
                  </a:cubicBezTo>
                  <a:cubicBezTo>
                    <a:pt x="0" y="62"/>
                    <a:pt x="0" y="62"/>
                    <a:pt x="0" y="62"/>
                  </a:cubicBezTo>
                  <a:cubicBezTo>
                    <a:pt x="0" y="62"/>
                    <a:pt x="220" y="270"/>
                    <a:pt x="259" y="268"/>
                  </a:cubicBezTo>
                  <a:cubicBezTo>
                    <a:pt x="260" y="268"/>
                    <a:pt x="261" y="268"/>
                    <a:pt x="261" y="268"/>
                  </a:cubicBezTo>
                  <a:lnTo>
                    <a:pt x="608" y="23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25" name="Freeform: Shape 41">
              <a:extLst>
                <a:ext uri="{FF2B5EF4-FFF2-40B4-BE49-F238E27FC236}">
                  <a16:creationId xmlns:a16="http://schemas.microsoft.com/office/drawing/2014/main" id="{F731E689-2044-4CB2-9203-E5AFDA2FF614}"/>
                </a:ext>
              </a:extLst>
            </p:cNvPr>
            <p:cNvSpPr>
              <a:spLocks/>
            </p:cNvSpPr>
            <p:nvPr/>
          </p:nvSpPr>
          <p:spPr bwMode="auto">
            <a:xfrm>
              <a:off x="6243216" y="1848950"/>
              <a:ext cx="1100824" cy="489064"/>
            </a:xfrm>
            <a:custGeom>
              <a:avLst/>
              <a:gdLst>
                <a:gd name="T0" fmla="*/ 0 w 608"/>
                <a:gd name="T1" fmla="*/ 234 h 270"/>
                <a:gd name="T2" fmla="*/ 126 w 608"/>
                <a:gd name="T3" fmla="*/ 79 h 270"/>
                <a:gd name="T4" fmla="*/ 353 w 608"/>
                <a:gd name="T5" fmla="*/ 123 h 270"/>
                <a:gd name="T6" fmla="*/ 511 w 608"/>
                <a:gd name="T7" fmla="*/ 0 h 270"/>
                <a:gd name="T8" fmla="*/ 608 w 608"/>
                <a:gd name="T9" fmla="*/ 62 h 270"/>
                <a:gd name="T10" fmla="*/ 349 w 608"/>
                <a:gd name="T11" fmla="*/ 268 h 270"/>
                <a:gd name="T12" fmla="*/ 347 w 608"/>
                <a:gd name="T13" fmla="*/ 268 h 270"/>
                <a:gd name="T14" fmla="*/ 0 w 608"/>
                <a:gd name="T15" fmla="*/ 234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8" h="270">
                  <a:moveTo>
                    <a:pt x="0" y="234"/>
                  </a:moveTo>
                  <a:cubicBezTo>
                    <a:pt x="126" y="79"/>
                    <a:pt x="126" y="79"/>
                    <a:pt x="126" y="79"/>
                  </a:cubicBezTo>
                  <a:cubicBezTo>
                    <a:pt x="353" y="123"/>
                    <a:pt x="353" y="123"/>
                    <a:pt x="353" y="123"/>
                  </a:cubicBezTo>
                  <a:cubicBezTo>
                    <a:pt x="511" y="0"/>
                    <a:pt x="511" y="0"/>
                    <a:pt x="511" y="0"/>
                  </a:cubicBezTo>
                  <a:cubicBezTo>
                    <a:pt x="608" y="62"/>
                    <a:pt x="608" y="62"/>
                    <a:pt x="608" y="62"/>
                  </a:cubicBezTo>
                  <a:cubicBezTo>
                    <a:pt x="608" y="62"/>
                    <a:pt x="388" y="270"/>
                    <a:pt x="349" y="268"/>
                  </a:cubicBezTo>
                  <a:cubicBezTo>
                    <a:pt x="348" y="268"/>
                    <a:pt x="347" y="268"/>
                    <a:pt x="347" y="268"/>
                  </a:cubicBezTo>
                  <a:lnTo>
                    <a:pt x="0" y="23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28" name="Freeform: Shape 44">
              <a:extLst>
                <a:ext uri="{FF2B5EF4-FFF2-40B4-BE49-F238E27FC236}">
                  <a16:creationId xmlns:a16="http://schemas.microsoft.com/office/drawing/2014/main" id="{3CB52174-64A8-4980-9860-8AF7DEFEFAA3}"/>
                </a:ext>
              </a:extLst>
            </p:cNvPr>
            <p:cNvSpPr>
              <a:spLocks/>
            </p:cNvSpPr>
            <p:nvPr/>
          </p:nvSpPr>
          <p:spPr bwMode="auto">
            <a:xfrm>
              <a:off x="4881443" y="3018900"/>
              <a:ext cx="50115" cy="190095"/>
            </a:xfrm>
            <a:custGeom>
              <a:avLst/>
              <a:gdLst>
                <a:gd name="T0" fmla="*/ 24 w 29"/>
                <a:gd name="T1" fmla="*/ 0 h 110"/>
                <a:gd name="T2" fmla="*/ 0 w 29"/>
                <a:gd name="T3" fmla="*/ 7 h 110"/>
                <a:gd name="T4" fmla="*/ 0 w 29"/>
                <a:gd name="T5" fmla="*/ 110 h 110"/>
                <a:gd name="T6" fmla="*/ 29 w 29"/>
                <a:gd name="T7" fmla="*/ 101 h 110"/>
                <a:gd name="T8" fmla="*/ 24 w 29"/>
                <a:gd name="T9" fmla="*/ 0 h 110"/>
              </a:gdLst>
              <a:ahLst/>
              <a:cxnLst>
                <a:cxn ang="0">
                  <a:pos x="T0" y="T1"/>
                </a:cxn>
                <a:cxn ang="0">
                  <a:pos x="T2" y="T3"/>
                </a:cxn>
                <a:cxn ang="0">
                  <a:pos x="T4" y="T5"/>
                </a:cxn>
                <a:cxn ang="0">
                  <a:pos x="T6" y="T7"/>
                </a:cxn>
                <a:cxn ang="0">
                  <a:pos x="T8" y="T9"/>
                </a:cxn>
              </a:cxnLst>
              <a:rect l="0" t="0" r="r" b="b"/>
              <a:pathLst>
                <a:path w="29" h="110">
                  <a:moveTo>
                    <a:pt x="24" y="0"/>
                  </a:moveTo>
                  <a:lnTo>
                    <a:pt x="0" y="7"/>
                  </a:lnTo>
                  <a:lnTo>
                    <a:pt x="0" y="110"/>
                  </a:lnTo>
                  <a:lnTo>
                    <a:pt x="29" y="101"/>
                  </a:lnTo>
                  <a:lnTo>
                    <a:pt x="24" y="0"/>
                  </a:lnTo>
                  <a:close/>
                </a:path>
              </a:pathLst>
            </a:custGeom>
            <a:solidFill>
              <a:srgbClr val="FD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29" name="Freeform: Shape 45">
              <a:extLst>
                <a:ext uri="{FF2B5EF4-FFF2-40B4-BE49-F238E27FC236}">
                  <a16:creationId xmlns:a16="http://schemas.microsoft.com/office/drawing/2014/main" id="{6A50D482-61B9-427C-B684-DCB049E480F9}"/>
                </a:ext>
              </a:extLst>
            </p:cNvPr>
            <p:cNvSpPr>
              <a:spLocks/>
            </p:cNvSpPr>
            <p:nvPr/>
          </p:nvSpPr>
          <p:spPr bwMode="auto">
            <a:xfrm>
              <a:off x="4905637" y="2529837"/>
              <a:ext cx="1024786" cy="689528"/>
            </a:xfrm>
            <a:custGeom>
              <a:avLst/>
              <a:gdLst>
                <a:gd name="T0" fmla="*/ 566 w 566"/>
                <a:gd name="T1" fmla="*/ 14 h 381"/>
                <a:gd name="T2" fmla="*/ 393 w 566"/>
                <a:gd name="T3" fmla="*/ 0 h 381"/>
                <a:gd name="T4" fmla="*/ 270 w 566"/>
                <a:gd name="T5" fmla="*/ 158 h 381"/>
                <a:gd name="T6" fmla="*/ 1 w 566"/>
                <a:gd name="T7" fmla="*/ 267 h 381"/>
                <a:gd name="T8" fmla="*/ 0 w 566"/>
                <a:gd name="T9" fmla="*/ 381 h 381"/>
                <a:gd name="T10" fmla="*/ 314 w 566"/>
                <a:gd name="T11" fmla="*/ 275 h 381"/>
                <a:gd name="T12" fmla="*/ 315 w 566"/>
                <a:gd name="T13" fmla="*/ 273 h 381"/>
                <a:gd name="T14" fmla="*/ 566 w 566"/>
                <a:gd name="T15" fmla="*/ 14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81">
                  <a:moveTo>
                    <a:pt x="566" y="14"/>
                  </a:moveTo>
                  <a:cubicBezTo>
                    <a:pt x="393" y="0"/>
                    <a:pt x="393" y="0"/>
                    <a:pt x="393" y="0"/>
                  </a:cubicBezTo>
                  <a:cubicBezTo>
                    <a:pt x="270" y="158"/>
                    <a:pt x="270" y="158"/>
                    <a:pt x="270" y="158"/>
                  </a:cubicBezTo>
                  <a:cubicBezTo>
                    <a:pt x="1" y="267"/>
                    <a:pt x="1" y="267"/>
                    <a:pt x="1" y="267"/>
                  </a:cubicBezTo>
                  <a:cubicBezTo>
                    <a:pt x="0" y="381"/>
                    <a:pt x="0" y="381"/>
                    <a:pt x="0" y="381"/>
                  </a:cubicBezTo>
                  <a:cubicBezTo>
                    <a:pt x="0" y="381"/>
                    <a:pt x="294" y="309"/>
                    <a:pt x="314" y="275"/>
                  </a:cubicBezTo>
                  <a:cubicBezTo>
                    <a:pt x="314" y="274"/>
                    <a:pt x="315" y="274"/>
                    <a:pt x="315" y="273"/>
                  </a:cubicBezTo>
                  <a:lnTo>
                    <a:pt x="566"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0" name="Freeform: Shape 46">
              <a:extLst>
                <a:ext uri="{FF2B5EF4-FFF2-40B4-BE49-F238E27FC236}">
                  <a16:creationId xmlns:a16="http://schemas.microsoft.com/office/drawing/2014/main" id="{2A3E0095-114C-4EBC-825A-F00AFDABCCE9}"/>
                </a:ext>
              </a:extLst>
            </p:cNvPr>
            <p:cNvSpPr>
              <a:spLocks/>
            </p:cNvSpPr>
            <p:nvPr/>
          </p:nvSpPr>
          <p:spPr bwMode="auto">
            <a:xfrm>
              <a:off x="7266275" y="3018900"/>
              <a:ext cx="50115" cy="190095"/>
            </a:xfrm>
            <a:custGeom>
              <a:avLst/>
              <a:gdLst>
                <a:gd name="T0" fmla="*/ 5 w 29"/>
                <a:gd name="T1" fmla="*/ 0 h 110"/>
                <a:gd name="T2" fmla="*/ 29 w 29"/>
                <a:gd name="T3" fmla="*/ 7 h 110"/>
                <a:gd name="T4" fmla="*/ 29 w 29"/>
                <a:gd name="T5" fmla="*/ 110 h 110"/>
                <a:gd name="T6" fmla="*/ 0 w 29"/>
                <a:gd name="T7" fmla="*/ 101 h 110"/>
                <a:gd name="T8" fmla="*/ 5 w 29"/>
                <a:gd name="T9" fmla="*/ 0 h 110"/>
              </a:gdLst>
              <a:ahLst/>
              <a:cxnLst>
                <a:cxn ang="0">
                  <a:pos x="T0" y="T1"/>
                </a:cxn>
                <a:cxn ang="0">
                  <a:pos x="T2" y="T3"/>
                </a:cxn>
                <a:cxn ang="0">
                  <a:pos x="T4" y="T5"/>
                </a:cxn>
                <a:cxn ang="0">
                  <a:pos x="T6" y="T7"/>
                </a:cxn>
                <a:cxn ang="0">
                  <a:pos x="T8" y="T9"/>
                </a:cxn>
              </a:cxnLst>
              <a:rect l="0" t="0" r="r" b="b"/>
              <a:pathLst>
                <a:path w="29" h="110">
                  <a:moveTo>
                    <a:pt x="5" y="0"/>
                  </a:moveTo>
                  <a:lnTo>
                    <a:pt x="29" y="7"/>
                  </a:lnTo>
                  <a:lnTo>
                    <a:pt x="29" y="110"/>
                  </a:lnTo>
                  <a:lnTo>
                    <a:pt x="0" y="101"/>
                  </a:lnTo>
                  <a:lnTo>
                    <a:pt x="5" y="0"/>
                  </a:lnTo>
                  <a:close/>
                </a:path>
              </a:pathLst>
            </a:custGeom>
            <a:solidFill>
              <a:srgbClr val="FD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1" name="Freeform: Shape 47">
              <a:extLst>
                <a:ext uri="{FF2B5EF4-FFF2-40B4-BE49-F238E27FC236}">
                  <a16:creationId xmlns:a16="http://schemas.microsoft.com/office/drawing/2014/main" id="{7374F064-44C6-490F-8F81-0F68B52FBC34}"/>
                </a:ext>
              </a:extLst>
            </p:cNvPr>
            <p:cNvSpPr>
              <a:spLocks/>
            </p:cNvSpPr>
            <p:nvPr/>
          </p:nvSpPr>
          <p:spPr bwMode="auto">
            <a:xfrm>
              <a:off x="6267410" y="2529837"/>
              <a:ext cx="1024786" cy="689528"/>
            </a:xfrm>
            <a:custGeom>
              <a:avLst/>
              <a:gdLst>
                <a:gd name="T0" fmla="*/ 0 w 566"/>
                <a:gd name="T1" fmla="*/ 14 h 381"/>
                <a:gd name="T2" fmla="*/ 173 w 566"/>
                <a:gd name="T3" fmla="*/ 0 h 381"/>
                <a:gd name="T4" fmla="*/ 296 w 566"/>
                <a:gd name="T5" fmla="*/ 158 h 381"/>
                <a:gd name="T6" fmla="*/ 565 w 566"/>
                <a:gd name="T7" fmla="*/ 267 h 381"/>
                <a:gd name="T8" fmla="*/ 566 w 566"/>
                <a:gd name="T9" fmla="*/ 381 h 381"/>
                <a:gd name="T10" fmla="*/ 252 w 566"/>
                <a:gd name="T11" fmla="*/ 275 h 381"/>
                <a:gd name="T12" fmla="*/ 251 w 566"/>
                <a:gd name="T13" fmla="*/ 273 h 381"/>
                <a:gd name="T14" fmla="*/ 0 w 566"/>
                <a:gd name="T15" fmla="*/ 14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81">
                  <a:moveTo>
                    <a:pt x="0" y="14"/>
                  </a:moveTo>
                  <a:cubicBezTo>
                    <a:pt x="173" y="0"/>
                    <a:pt x="173" y="0"/>
                    <a:pt x="173" y="0"/>
                  </a:cubicBezTo>
                  <a:cubicBezTo>
                    <a:pt x="296" y="158"/>
                    <a:pt x="296" y="158"/>
                    <a:pt x="296" y="158"/>
                  </a:cubicBezTo>
                  <a:cubicBezTo>
                    <a:pt x="565" y="267"/>
                    <a:pt x="565" y="267"/>
                    <a:pt x="565" y="267"/>
                  </a:cubicBezTo>
                  <a:cubicBezTo>
                    <a:pt x="566" y="381"/>
                    <a:pt x="566" y="381"/>
                    <a:pt x="566" y="381"/>
                  </a:cubicBezTo>
                  <a:cubicBezTo>
                    <a:pt x="566" y="381"/>
                    <a:pt x="272" y="309"/>
                    <a:pt x="252" y="275"/>
                  </a:cubicBezTo>
                  <a:cubicBezTo>
                    <a:pt x="252" y="274"/>
                    <a:pt x="251" y="274"/>
                    <a:pt x="251" y="273"/>
                  </a:cubicBezTo>
                  <a:lnTo>
                    <a:pt x="0"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2" name="Freeform: Shape 48">
              <a:extLst>
                <a:ext uri="{FF2B5EF4-FFF2-40B4-BE49-F238E27FC236}">
                  <a16:creationId xmlns:a16="http://schemas.microsoft.com/office/drawing/2014/main" id="{D2D6BD7D-1B33-4A37-A442-1D83C78BF025}"/>
                </a:ext>
              </a:extLst>
            </p:cNvPr>
            <p:cNvSpPr>
              <a:spLocks/>
            </p:cNvSpPr>
            <p:nvPr/>
          </p:nvSpPr>
          <p:spPr bwMode="auto">
            <a:xfrm>
              <a:off x="4606669" y="2398498"/>
              <a:ext cx="511529" cy="260950"/>
            </a:xfrm>
            <a:custGeom>
              <a:avLst/>
              <a:gdLst>
                <a:gd name="T0" fmla="*/ 110 w 282"/>
                <a:gd name="T1" fmla="*/ 1 h 144"/>
                <a:gd name="T2" fmla="*/ 178 w 282"/>
                <a:gd name="T3" fmla="*/ 21 h 144"/>
                <a:gd name="T4" fmla="*/ 239 w 282"/>
                <a:gd name="T5" fmla="*/ 46 h 144"/>
                <a:gd name="T6" fmla="*/ 256 w 282"/>
                <a:gd name="T7" fmla="*/ 68 h 144"/>
                <a:gd name="T8" fmla="*/ 282 w 282"/>
                <a:gd name="T9" fmla="*/ 88 h 144"/>
                <a:gd name="T10" fmla="*/ 223 w 282"/>
                <a:gd name="T11" fmla="*/ 144 h 144"/>
                <a:gd name="T12" fmla="*/ 196 w 282"/>
                <a:gd name="T13" fmla="*/ 129 h 144"/>
                <a:gd name="T14" fmla="*/ 82 w 282"/>
                <a:gd name="T15" fmla="*/ 102 h 144"/>
                <a:gd name="T16" fmla="*/ 1 w 282"/>
                <a:gd name="T17" fmla="*/ 10 h 144"/>
                <a:gd name="T18" fmla="*/ 3 w 282"/>
                <a:gd name="T19" fmla="*/ 1 h 144"/>
                <a:gd name="T20" fmla="*/ 33 w 282"/>
                <a:gd name="T21" fmla="*/ 16 h 144"/>
                <a:gd name="T22" fmla="*/ 79 w 282"/>
                <a:gd name="T23" fmla="*/ 62 h 144"/>
                <a:gd name="T24" fmla="*/ 35 w 282"/>
                <a:gd name="T25" fmla="*/ 10 h 144"/>
                <a:gd name="T26" fmla="*/ 35 w 282"/>
                <a:gd name="T27" fmla="*/ 1 h 144"/>
                <a:gd name="T28" fmla="*/ 66 w 282"/>
                <a:gd name="T29" fmla="*/ 15 h 144"/>
                <a:gd name="T30" fmla="*/ 146 w 282"/>
                <a:gd name="T31" fmla="*/ 67 h 144"/>
                <a:gd name="T32" fmla="*/ 161 w 282"/>
                <a:gd name="T33" fmla="*/ 45 h 144"/>
                <a:gd name="T34" fmla="*/ 127 w 282"/>
                <a:gd name="T35" fmla="*/ 36 h 144"/>
                <a:gd name="T36" fmla="*/ 110 w 282"/>
                <a:gd name="T37"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2" h="144">
                  <a:moveTo>
                    <a:pt x="110" y="1"/>
                  </a:moveTo>
                  <a:cubicBezTo>
                    <a:pt x="110" y="1"/>
                    <a:pt x="165" y="19"/>
                    <a:pt x="178" y="21"/>
                  </a:cubicBezTo>
                  <a:cubicBezTo>
                    <a:pt x="192" y="23"/>
                    <a:pt x="223" y="27"/>
                    <a:pt x="239" y="46"/>
                  </a:cubicBezTo>
                  <a:cubicBezTo>
                    <a:pt x="256" y="64"/>
                    <a:pt x="250" y="63"/>
                    <a:pt x="256" y="68"/>
                  </a:cubicBezTo>
                  <a:cubicBezTo>
                    <a:pt x="262" y="72"/>
                    <a:pt x="282" y="88"/>
                    <a:pt x="282" y="88"/>
                  </a:cubicBezTo>
                  <a:cubicBezTo>
                    <a:pt x="223" y="144"/>
                    <a:pt x="223" y="144"/>
                    <a:pt x="223" y="144"/>
                  </a:cubicBezTo>
                  <a:cubicBezTo>
                    <a:pt x="223" y="144"/>
                    <a:pt x="202" y="131"/>
                    <a:pt x="196" y="129"/>
                  </a:cubicBezTo>
                  <a:cubicBezTo>
                    <a:pt x="189" y="127"/>
                    <a:pt x="90" y="108"/>
                    <a:pt x="82" y="102"/>
                  </a:cubicBezTo>
                  <a:cubicBezTo>
                    <a:pt x="75" y="97"/>
                    <a:pt x="2" y="13"/>
                    <a:pt x="1" y="10"/>
                  </a:cubicBezTo>
                  <a:cubicBezTo>
                    <a:pt x="0" y="7"/>
                    <a:pt x="0" y="2"/>
                    <a:pt x="3" y="1"/>
                  </a:cubicBezTo>
                  <a:cubicBezTo>
                    <a:pt x="7" y="1"/>
                    <a:pt x="20" y="0"/>
                    <a:pt x="33" y="16"/>
                  </a:cubicBezTo>
                  <a:cubicBezTo>
                    <a:pt x="47" y="32"/>
                    <a:pt x="79" y="62"/>
                    <a:pt x="79" y="62"/>
                  </a:cubicBezTo>
                  <a:cubicBezTo>
                    <a:pt x="35" y="10"/>
                    <a:pt x="35" y="10"/>
                    <a:pt x="35" y="10"/>
                  </a:cubicBezTo>
                  <a:cubicBezTo>
                    <a:pt x="35" y="10"/>
                    <a:pt x="33" y="1"/>
                    <a:pt x="35" y="1"/>
                  </a:cubicBezTo>
                  <a:cubicBezTo>
                    <a:pt x="37" y="1"/>
                    <a:pt x="50" y="0"/>
                    <a:pt x="66" y="15"/>
                  </a:cubicBezTo>
                  <a:cubicBezTo>
                    <a:pt x="82" y="30"/>
                    <a:pt x="113" y="70"/>
                    <a:pt x="146" y="67"/>
                  </a:cubicBezTo>
                  <a:cubicBezTo>
                    <a:pt x="179" y="63"/>
                    <a:pt x="161" y="45"/>
                    <a:pt x="161" y="45"/>
                  </a:cubicBezTo>
                  <a:cubicBezTo>
                    <a:pt x="161" y="45"/>
                    <a:pt x="134" y="36"/>
                    <a:pt x="127" y="36"/>
                  </a:cubicBezTo>
                  <a:cubicBezTo>
                    <a:pt x="120" y="36"/>
                    <a:pt x="101" y="20"/>
                    <a:pt x="110" y="1"/>
                  </a:cubicBezTo>
                  <a:close/>
                </a:path>
              </a:pathLst>
            </a:custGeom>
            <a:solidFill>
              <a:srgbClr val="FDD8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3" name="Freeform: Shape 49">
              <a:extLst>
                <a:ext uri="{FF2B5EF4-FFF2-40B4-BE49-F238E27FC236}">
                  <a16:creationId xmlns:a16="http://schemas.microsoft.com/office/drawing/2014/main" id="{AE974DE0-2FD7-446D-BABC-C1CBE583EBB1}"/>
                </a:ext>
              </a:extLst>
            </p:cNvPr>
            <p:cNvSpPr>
              <a:spLocks/>
            </p:cNvSpPr>
            <p:nvPr/>
          </p:nvSpPr>
          <p:spPr bwMode="auto">
            <a:xfrm>
              <a:off x="7079636" y="2398498"/>
              <a:ext cx="511529" cy="260950"/>
            </a:xfrm>
            <a:custGeom>
              <a:avLst/>
              <a:gdLst>
                <a:gd name="T0" fmla="*/ 172 w 282"/>
                <a:gd name="T1" fmla="*/ 1 h 144"/>
                <a:gd name="T2" fmla="*/ 104 w 282"/>
                <a:gd name="T3" fmla="*/ 21 h 144"/>
                <a:gd name="T4" fmla="*/ 43 w 282"/>
                <a:gd name="T5" fmla="*/ 46 h 144"/>
                <a:gd name="T6" fmla="*/ 26 w 282"/>
                <a:gd name="T7" fmla="*/ 68 h 144"/>
                <a:gd name="T8" fmla="*/ 0 w 282"/>
                <a:gd name="T9" fmla="*/ 88 h 144"/>
                <a:gd name="T10" fmla="*/ 59 w 282"/>
                <a:gd name="T11" fmla="*/ 144 h 144"/>
                <a:gd name="T12" fmla="*/ 86 w 282"/>
                <a:gd name="T13" fmla="*/ 129 h 144"/>
                <a:gd name="T14" fmla="*/ 200 w 282"/>
                <a:gd name="T15" fmla="*/ 102 h 144"/>
                <a:gd name="T16" fmla="*/ 281 w 282"/>
                <a:gd name="T17" fmla="*/ 10 h 144"/>
                <a:gd name="T18" fmla="*/ 279 w 282"/>
                <a:gd name="T19" fmla="*/ 1 h 144"/>
                <a:gd name="T20" fmla="*/ 249 w 282"/>
                <a:gd name="T21" fmla="*/ 16 h 144"/>
                <a:gd name="T22" fmla="*/ 203 w 282"/>
                <a:gd name="T23" fmla="*/ 62 h 144"/>
                <a:gd name="T24" fmla="*/ 247 w 282"/>
                <a:gd name="T25" fmla="*/ 10 h 144"/>
                <a:gd name="T26" fmla="*/ 247 w 282"/>
                <a:gd name="T27" fmla="*/ 1 h 144"/>
                <a:gd name="T28" fmla="*/ 216 w 282"/>
                <a:gd name="T29" fmla="*/ 15 h 144"/>
                <a:gd name="T30" fmla="*/ 136 w 282"/>
                <a:gd name="T31" fmla="*/ 67 h 144"/>
                <a:gd name="T32" fmla="*/ 121 w 282"/>
                <a:gd name="T33" fmla="*/ 45 h 144"/>
                <a:gd name="T34" fmla="*/ 155 w 282"/>
                <a:gd name="T35" fmla="*/ 36 h 144"/>
                <a:gd name="T36" fmla="*/ 172 w 282"/>
                <a:gd name="T37"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2" h="144">
                  <a:moveTo>
                    <a:pt x="172" y="1"/>
                  </a:moveTo>
                  <a:cubicBezTo>
                    <a:pt x="172" y="1"/>
                    <a:pt x="117" y="19"/>
                    <a:pt x="104" y="21"/>
                  </a:cubicBezTo>
                  <a:cubicBezTo>
                    <a:pt x="90" y="23"/>
                    <a:pt x="59" y="27"/>
                    <a:pt x="43" y="46"/>
                  </a:cubicBezTo>
                  <a:cubicBezTo>
                    <a:pt x="26" y="64"/>
                    <a:pt x="32" y="63"/>
                    <a:pt x="26" y="68"/>
                  </a:cubicBezTo>
                  <a:cubicBezTo>
                    <a:pt x="20" y="72"/>
                    <a:pt x="0" y="88"/>
                    <a:pt x="0" y="88"/>
                  </a:cubicBezTo>
                  <a:cubicBezTo>
                    <a:pt x="59" y="144"/>
                    <a:pt x="59" y="144"/>
                    <a:pt x="59" y="144"/>
                  </a:cubicBezTo>
                  <a:cubicBezTo>
                    <a:pt x="59" y="144"/>
                    <a:pt x="80" y="131"/>
                    <a:pt x="86" y="129"/>
                  </a:cubicBezTo>
                  <a:cubicBezTo>
                    <a:pt x="93" y="127"/>
                    <a:pt x="192" y="108"/>
                    <a:pt x="200" y="102"/>
                  </a:cubicBezTo>
                  <a:cubicBezTo>
                    <a:pt x="207" y="97"/>
                    <a:pt x="280" y="13"/>
                    <a:pt x="281" y="10"/>
                  </a:cubicBezTo>
                  <a:cubicBezTo>
                    <a:pt x="282" y="7"/>
                    <a:pt x="282" y="2"/>
                    <a:pt x="279" y="1"/>
                  </a:cubicBezTo>
                  <a:cubicBezTo>
                    <a:pt x="275" y="1"/>
                    <a:pt x="262" y="0"/>
                    <a:pt x="249" y="16"/>
                  </a:cubicBezTo>
                  <a:cubicBezTo>
                    <a:pt x="235" y="32"/>
                    <a:pt x="203" y="62"/>
                    <a:pt x="203" y="62"/>
                  </a:cubicBezTo>
                  <a:cubicBezTo>
                    <a:pt x="247" y="10"/>
                    <a:pt x="247" y="10"/>
                    <a:pt x="247" y="10"/>
                  </a:cubicBezTo>
                  <a:cubicBezTo>
                    <a:pt x="247" y="10"/>
                    <a:pt x="249" y="1"/>
                    <a:pt x="247" y="1"/>
                  </a:cubicBezTo>
                  <a:cubicBezTo>
                    <a:pt x="245" y="1"/>
                    <a:pt x="232" y="0"/>
                    <a:pt x="216" y="15"/>
                  </a:cubicBezTo>
                  <a:cubicBezTo>
                    <a:pt x="200" y="30"/>
                    <a:pt x="169" y="70"/>
                    <a:pt x="136" y="67"/>
                  </a:cubicBezTo>
                  <a:cubicBezTo>
                    <a:pt x="103" y="63"/>
                    <a:pt x="121" y="45"/>
                    <a:pt x="121" y="45"/>
                  </a:cubicBezTo>
                  <a:cubicBezTo>
                    <a:pt x="121" y="45"/>
                    <a:pt x="148" y="36"/>
                    <a:pt x="155" y="36"/>
                  </a:cubicBezTo>
                  <a:cubicBezTo>
                    <a:pt x="162" y="36"/>
                    <a:pt x="181" y="20"/>
                    <a:pt x="172" y="1"/>
                  </a:cubicBezTo>
                  <a:close/>
                </a:path>
              </a:pathLst>
            </a:custGeom>
            <a:solidFill>
              <a:srgbClr val="FDD8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4" name="Freeform: Shape 50">
              <a:extLst>
                <a:ext uri="{FF2B5EF4-FFF2-40B4-BE49-F238E27FC236}">
                  <a16:creationId xmlns:a16="http://schemas.microsoft.com/office/drawing/2014/main" id="{0FCF46EF-E574-442F-A6AE-8D5CD7F83D22}"/>
                </a:ext>
              </a:extLst>
            </p:cNvPr>
            <p:cNvSpPr>
              <a:spLocks/>
            </p:cNvSpPr>
            <p:nvPr/>
          </p:nvSpPr>
          <p:spPr bwMode="auto">
            <a:xfrm>
              <a:off x="7007054" y="2503914"/>
              <a:ext cx="207377" cy="222931"/>
            </a:xfrm>
            <a:custGeom>
              <a:avLst/>
              <a:gdLst>
                <a:gd name="T0" fmla="*/ 0 w 120"/>
                <a:gd name="T1" fmla="*/ 28 h 129"/>
                <a:gd name="T2" fmla="*/ 50 w 120"/>
                <a:gd name="T3" fmla="*/ 0 h 129"/>
                <a:gd name="T4" fmla="*/ 120 w 120"/>
                <a:gd name="T5" fmla="*/ 102 h 129"/>
                <a:gd name="T6" fmla="*/ 74 w 120"/>
                <a:gd name="T7" fmla="*/ 129 h 129"/>
                <a:gd name="T8" fmla="*/ 0 w 120"/>
                <a:gd name="T9" fmla="*/ 28 h 129"/>
              </a:gdLst>
              <a:ahLst/>
              <a:cxnLst>
                <a:cxn ang="0">
                  <a:pos x="T0" y="T1"/>
                </a:cxn>
                <a:cxn ang="0">
                  <a:pos x="T2" y="T3"/>
                </a:cxn>
                <a:cxn ang="0">
                  <a:pos x="T4" y="T5"/>
                </a:cxn>
                <a:cxn ang="0">
                  <a:pos x="T6" y="T7"/>
                </a:cxn>
                <a:cxn ang="0">
                  <a:pos x="T8" y="T9"/>
                </a:cxn>
              </a:cxnLst>
              <a:rect l="0" t="0" r="r" b="b"/>
              <a:pathLst>
                <a:path w="120" h="129">
                  <a:moveTo>
                    <a:pt x="0" y="28"/>
                  </a:moveTo>
                  <a:lnTo>
                    <a:pt x="50" y="0"/>
                  </a:lnTo>
                  <a:lnTo>
                    <a:pt x="120" y="102"/>
                  </a:lnTo>
                  <a:lnTo>
                    <a:pt x="74" y="129"/>
                  </a:lnTo>
                  <a:lnTo>
                    <a:pt x="0" y="28"/>
                  </a:lnTo>
                  <a:close/>
                </a:path>
              </a:pathLst>
            </a:custGeom>
            <a:solidFill>
              <a:srgbClr val="FD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5" name="Freeform: Shape 51">
              <a:extLst>
                <a:ext uri="{FF2B5EF4-FFF2-40B4-BE49-F238E27FC236}">
                  <a16:creationId xmlns:a16="http://schemas.microsoft.com/office/drawing/2014/main" id="{33DBB2CD-E238-4D4B-992C-72DB6E8EE678}"/>
                </a:ext>
              </a:extLst>
            </p:cNvPr>
            <p:cNvSpPr>
              <a:spLocks/>
            </p:cNvSpPr>
            <p:nvPr/>
          </p:nvSpPr>
          <p:spPr bwMode="auto">
            <a:xfrm>
              <a:off x="4986860" y="2503914"/>
              <a:ext cx="207377" cy="222931"/>
            </a:xfrm>
            <a:custGeom>
              <a:avLst/>
              <a:gdLst>
                <a:gd name="T0" fmla="*/ 120 w 120"/>
                <a:gd name="T1" fmla="*/ 28 h 129"/>
                <a:gd name="T2" fmla="*/ 71 w 120"/>
                <a:gd name="T3" fmla="*/ 0 h 129"/>
                <a:gd name="T4" fmla="*/ 0 w 120"/>
                <a:gd name="T5" fmla="*/ 102 h 129"/>
                <a:gd name="T6" fmla="*/ 46 w 120"/>
                <a:gd name="T7" fmla="*/ 129 h 129"/>
                <a:gd name="T8" fmla="*/ 120 w 120"/>
                <a:gd name="T9" fmla="*/ 28 h 129"/>
              </a:gdLst>
              <a:ahLst/>
              <a:cxnLst>
                <a:cxn ang="0">
                  <a:pos x="T0" y="T1"/>
                </a:cxn>
                <a:cxn ang="0">
                  <a:pos x="T2" y="T3"/>
                </a:cxn>
                <a:cxn ang="0">
                  <a:pos x="T4" y="T5"/>
                </a:cxn>
                <a:cxn ang="0">
                  <a:pos x="T6" y="T7"/>
                </a:cxn>
                <a:cxn ang="0">
                  <a:pos x="T8" y="T9"/>
                </a:cxn>
              </a:cxnLst>
              <a:rect l="0" t="0" r="r" b="b"/>
              <a:pathLst>
                <a:path w="120" h="129">
                  <a:moveTo>
                    <a:pt x="120" y="28"/>
                  </a:moveTo>
                  <a:lnTo>
                    <a:pt x="71" y="0"/>
                  </a:lnTo>
                  <a:lnTo>
                    <a:pt x="0" y="102"/>
                  </a:lnTo>
                  <a:lnTo>
                    <a:pt x="46" y="129"/>
                  </a:lnTo>
                  <a:lnTo>
                    <a:pt x="120" y="28"/>
                  </a:lnTo>
                  <a:close/>
                </a:path>
              </a:pathLst>
            </a:custGeom>
            <a:solidFill>
              <a:srgbClr val="FD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6" name="Freeform: Shape 52">
              <a:extLst>
                <a:ext uri="{FF2B5EF4-FFF2-40B4-BE49-F238E27FC236}">
                  <a16:creationId xmlns:a16="http://schemas.microsoft.com/office/drawing/2014/main" id="{9B2CE191-45D5-45BD-8D84-ACF2979119B1}"/>
                </a:ext>
              </a:extLst>
            </p:cNvPr>
            <p:cNvSpPr>
              <a:spLocks/>
            </p:cNvSpPr>
            <p:nvPr/>
          </p:nvSpPr>
          <p:spPr bwMode="auto">
            <a:xfrm>
              <a:off x="5031791" y="1890425"/>
              <a:ext cx="2139436" cy="1328940"/>
            </a:xfrm>
            <a:custGeom>
              <a:avLst/>
              <a:gdLst>
                <a:gd name="T0" fmla="*/ 1105 w 1182"/>
                <a:gd name="T1" fmla="*/ 339 h 734"/>
                <a:gd name="T2" fmla="*/ 1010 w 1182"/>
                <a:gd name="T3" fmla="*/ 393 h 734"/>
                <a:gd name="T4" fmla="*/ 881 w 1182"/>
                <a:gd name="T5" fmla="*/ 89 h 734"/>
                <a:gd name="T6" fmla="*/ 675 w 1182"/>
                <a:gd name="T7" fmla="*/ 0 h 734"/>
                <a:gd name="T8" fmla="*/ 590 w 1182"/>
                <a:gd name="T9" fmla="*/ 339 h 734"/>
                <a:gd name="T10" fmla="*/ 505 w 1182"/>
                <a:gd name="T11" fmla="*/ 0 h 734"/>
                <a:gd name="T12" fmla="*/ 292 w 1182"/>
                <a:gd name="T13" fmla="*/ 93 h 734"/>
                <a:gd name="T14" fmla="*/ 172 w 1182"/>
                <a:gd name="T15" fmla="*/ 393 h 734"/>
                <a:gd name="T16" fmla="*/ 77 w 1182"/>
                <a:gd name="T17" fmla="*/ 339 h 734"/>
                <a:gd name="T18" fmla="*/ 0 w 1182"/>
                <a:gd name="T19" fmla="*/ 461 h 734"/>
                <a:gd name="T20" fmla="*/ 184 w 1182"/>
                <a:gd name="T21" fmla="*/ 559 h 734"/>
                <a:gd name="T22" fmla="*/ 217 w 1182"/>
                <a:gd name="T23" fmla="*/ 540 h 734"/>
                <a:gd name="T24" fmla="*/ 353 w 1182"/>
                <a:gd name="T25" fmla="*/ 375 h 734"/>
                <a:gd name="T26" fmla="*/ 353 w 1182"/>
                <a:gd name="T27" fmla="*/ 734 h 734"/>
                <a:gd name="T28" fmla="*/ 590 w 1182"/>
                <a:gd name="T29" fmla="*/ 734 h 734"/>
                <a:gd name="T30" fmla="*/ 829 w 1182"/>
                <a:gd name="T31" fmla="*/ 734 h 734"/>
                <a:gd name="T32" fmla="*/ 829 w 1182"/>
                <a:gd name="T33" fmla="*/ 375 h 734"/>
                <a:gd name="T34" fmla="*/ 965 w 1182"/>
                <a:gd name="T35" fmla="*/ 540 h 734"/>
                <a:gd name="T36" fmla="*/ 998 w 1182"/>
                <a:gd name="T37" fmla="*/ 559 h 734"/>
                <a:gd name="T38" fmla="*/ 1182 w 1182"/>
                <a:gd name="T39" fmla="*/ 461 h 734"/>
                <a:gd name="T40" fmla="*/ 1105 w 1182"/>
                <a:gd name="T41" fmla="*/ 339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2" h="734">
                  <a:moveTo>
                    <a:pt x="1105" y="339"/>
                  </a:moveTo>
                  <a:cubicBezTo>
                    <a:pt x="1010" y="393"/>
                    <a:pt x="1010" y="393"/>
                    <a:pt x="1010" y="393"/>
                  </a:cubicBezTo>
                  <a:cubicBezTo>
                    <a:pt x="881" y="89"/>
                    <a:pt x="881" y="89"/>
                    <a:pt x="881" y="89"/>
                  </a:cubicBezTo>
                  <a:cubicBezTo>
                    <a:pt x="675" y="0"/>
                    <a:pt x="675" y="0"/>
                    <a:pt x="675" y="0"/>
                  </a:cubicBezTo>
                  <a:cubicBezTo>
                    <a:pt x="590" y="339"/>
                    <a:pt x="590" y="339"/>
                    <a:pt x="590" y="339"/>
                  </a:cubicBezTo>
                  <a:cubicBezTo>
                    <a:pt x="505" y="0"/>
                    <a:pt x="505" y="0"/>
                    <a:pt x="505" y="0"/>
                  </a:cubicBezTo>
                  <a:cubicBezTo>
                    <a:pt x="292" y="93"/>
                    <a:pt x="292" y="93"/>
                    <a:pt x="292" y="93"/>
                  </a:cubicBezTo>
                  <a:cubicBezTo>
                    <a:pt x="172" y="393"/>
                    <a:pt x="172" y="393"/>
                    <a:pt x="172" y="393"/>
                  </a:cubicBezTo>
                  <a:cubicBezTo>
                    <a:pt x="77" y="339"/>
                    <a:pt x="77" y="339"/>
                    <a:pt x="77" y="339"/>
                  </a:cubicBezTo>
                  <a:cubicBezTo>
                    <a:pt x="0" y="461"/>
                    <a:pt x="0" y="461"/>
                    <a:pt x="0" y="461"/>
                  </a:cubicBezTo>
                  <a:cubicBezTo>
                    <a:pt x="0" y="461"/>
                    <a:pt x="176" y="559"/>
                    <a:pt x="184" y="559"/>
                  </a:cubicBezTo>
                  <a:cubicBezTo>
                    <a:pt x="192" y="559"/>
                    <a:pt x="192" y="563"/>
                    <a:pt x="217" y="540"/>
                  </a:cubicBezTo>
                  <a:cubicBezTo>
                    <a:pt x="242" y="516"/>
                    <a:pt x="353" y="375"/>
                    <a:pt x="353" y="375"/>
                  </a:cubicBezTo>
                  <a:cubicBezTo>
                    <a:pt x="353" y="734"/>
                    <a:pt x="353" y="734"/>
                    <a:pt x="353" y="734"/>
                  </a:cubicBezTo>
                  <a:cubicBezTo>
                    <a:pt x="590" y="734"/>
                    <a:pt x="590" y="734"/>
                    <a:pt x="590" y="734"/>
                  </a:cubicBezTo>
                  <a:cubicBezTo>
                    <a:pt x="829" y="734"/>
                    <a:pt x="829" y="734"/>
                    <a:pt x="829" y="734"/>
                  </a:cubicBezTo>
                  <a:cubicBezTo>
                    <a:pt x="829" y="375"/>
                    <a:pt x="829" y="375"/>
                    <a:pt x="829" y="375"/>
                  </a:cubicBezTo>
                  <a:cubicBezTo>
                    <a:pt x="829" y="375"/>
                    <a:pt x="940" y="516"/>
                    <a:pt x="965" y="540"/>
                  </a:cubicBezTo>
                  <a:cubicBezTo>
                    <a:pt x="990" y="563"/>
                    <a:pt x="990" y="559"/>
                    <a:pt x="998" y="559"/>
                  </a:cubicBezTo>
                  <a:cubicBezTo>
                    <a:pt x="1006" y="559"/>
                    <a:pt x="1182" y="461"/>
                    <a:pt x="1182" y="461"/>
                  </a:cubicBezTo>
                  <a:cubicBezTo>
                    <a:pt x="1105" y="339"/>
                    <a:pt x="1105" y="339"/>
                    <a:pt x="1105" y="339"/>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7" name="Freeform: Shape 53">
              <a:extLst>
                <a:ext uri="{FF2B5EF4-FFF2-40B4-BE49-F238E27FC236}">
                  <a16:creationId xmlns:a16="http://schemas.microsoft.com/office/drawing/2014/main" id="{931D9102-409C-42B6-B3D6-914DD9E423A1}"/>
                </a:ext>
              </a:extLst>
            </p:cNvPr>
            <p:cNvSpPr>
              <a:spLocks/>
            </p:cNvSpPr>
            <p:nvPr/>
          </p:nvSpPr>
          <p:spPr bwMode="auto">
            <a:xfrm>
              <a:off x="5944249" y="1881784"/>
              <a:ext cx="155533" cy="622130"/>
            </a:xfrm>
            <a:custGeom>
              <a:avLst/>
              <a:gdLst>
                <a:gd name="T0" fmla="*/ 0 w 90"/>
                <a:gd name="T1" fmla="*/ 0 h 360"/>
                <a:gd name="T2" fmla="*/ 87 w 90"/>
                <a:gd name="T3" fmla="*/ 56 h 360"/>
                <a:gd name="T4" fmla="*/ 90 w 90"/>
                <a:gd name="T5" fmla="*/ 360 h 360"/>
                <a:gd name="T6" fmla="*/ 0 w 90"/>
                <a:gd name="T7" fmla="*/ 5 h 360"/>
                <a:gd name="T8" fmla="*/ 0 w 90"/>
                <a:gd name="T9" fmla="*/ 0 h 360"/>
              </a:gdLst>
              <a:ahLst/>
              <a:cxnLst>
                <a:cxn ang="0">
                  <a:pos x="T0" y="T1"/>
                </a:cxn>
                <a:cxn ang="0">
                  <a:pos x="T2" y="T3"/>
                </a:cxn>
                <a:cxn ang="0">
                  <a:pos x="T4" y="T5"/>
                </a:cxn>
                <a:cxn ang="0">
                  <a:pos x="T6" y="T7"/>
                </a:cxn>
                <a:cxn ang="0">
                  <a:pos x="T8" y="T9"/>
                </a:cxn>
              </a:cxnLst>
              <a:rect l="0" t="0" r="r" b="b"/>
              <a:pathLst>
                <a:path w="90" h="360">
                  <a:moveTo>
                    <a:pt x="0" y="0"/>
                  </a:moveTo>
                  <a:lnTo>
                    <a:pt x="87" y="56"/>
                  </a:lnTo>
                  <a:lnTo>
                    <a:pt x="90" y="360"/>
                  </a:lnTo>
                  <a:lnTo>
                    <a:pt x="0" y="5"/>
                  </a:ln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8" name="Freeform: Shape 54">
              <a:extLst>
                <a:ext uri="{FF2B5EF4-FFF2-40B4-BE49-F238E27FC236}">
                  <a16:creationId xmlns:a16="http://schemas.microsoft.com/office/drawing/2014/main" id="{277B7E01-8DDB-41BE-A298-C4DDFF16499C}"/>
                </a:ext>
              </a:extLst>
            </p:cNvPr>
            <p:cNvSpPr>
              <a:spLocks/>
            </p:cNvSpPr>
            <p:nvPr/>
          </p:nvSpPr>
          <p:spPr bwMode="auto">
            <a:xfrm>
              <a:off x="5944249" y="1881784"/>
              <a:ext cx="155533" cy="622130"/>
            </a:xfrm>
            <a:custGeom>
              <a:avLst/>
              <a:gdLst>
                <a:gd name="T0" fmla="*/ 0 w 90"/>
                <a:gd name="T1" fmla="*/ 0 h 360"/>
                <a:gd name="T2" fmla="*/ 87 w 90"/>
                <a:gd name="T3" fmla="*/ 56 h 360"/>
                <a:gd name="T4" fmla="*/ 90 w 90"/>
                <a:gd name="T5" fmla="*/ 360 h 360"/>
                <a:gd name="T6" fmla="*/ 0 w 90"/>
                <a:gd name="T7" fmla="*/ 5 h 360"/>
                <a:gd name="T8" fmla="*/ 0 w 90"/>
                <a:gd name="T9" fmla="*/ 0 h 360"/>
              </a:gdLst>
              <a:ahLst/>
              <a:cxnLst>
                <a:cxn ang="0">
                  <a:pos x="T0" y="T1"/>
                </a:cxn>
                <a:cxn ang="0">
                  <a:pos x="T2" y="T3"/>
                </a:cxn>
                <a:cxn ang="0">
                  <a:pos x="T4" y="T5"/>
                </a:cxn>
                <a:cxn ang="0">
                  <a:pos x="T6" y="T7"/>
                </a:cxn>
                <a:cxn ang="0">
                  <a:pos x="T8" y="T9"/>
                </a:cxn>
              </a:cxnLst>
              <a:rect l="0" t="0" r="r" b="b"/>
              <a:pathLst>
                <a:path w="90" h="360">
                  <a:moveTo>
                    <a:pt x="0" y="0"/>
                  </a:moveTo>
                  <a:lnTo>
                    <a:pt x="87" y="56"/>
                  </a:lnTo>
                  <a:lnTo>
                    <a:pt x="90" y="36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39" name="Freeform: Shape 55">
              <a:extLst>
                <a:ext uri="{FF2B5EF4-FFF2-40B4-BE49-F238E27FC236}">
                  <a16:creationId xmlns:a16="http://schemas.microsoft.com/office/drawing/2014/main" id="{70F1CF35-7EA1-4B92-BC0B-37C05DCAE9B9}"/>
                </a:ext>
              </a:extLst>
            </p:cNvPr>
            <p:cNvSpPr>
              <a:spLocks/>
            </p:cNvSpPr>
            <p:nvPr/>
          </p:nvSpPr>
          <p:spPr bwMode="auto">
            <a:xfrm>
              <a:off x="6091140" y="1885240"/>
              <a:ext cx="162445" cy="618674"/>
            </a:xfrm>
            <a:custGeom>
              <a:avLst/>
              <a:gdLst>
                <a:gd name="T0" fmla="*/ 94 w 94"/>
                <a:gd name="T1" fmla="*/ 0 h 358"/>
                <a:gd name="T2" fmla="*/ 0 w 94"/>
                <a:gd name="T3" fmla="*/ 53 h 358"/>
                <a:gd name="T4" fmla="*/ 5 w 94"/>
                <a:gd name="T5" fmla="*/ 358 h 358"/>
                <a:gd name="T6" fmla="*/ 94 w 94"/>
                <a:gd name="T7" fmla="*/ 3 h 358"/>
                <a:gd name="T8" fmla="*/ 94 w 94"/>
                <a:gd name="T9" fmla="*/ 0 h 358"/>
              </a:gdLst>
              <a:ahLst/>
              <a:cxnLst>
                <a:cxn ang="0">
                  <a:pos x="T0" y="T1"/>
                </a:cxn>
                <a:cxn ang="0">
                  <a:pos x="T2" y="T3"/>
                </a:cxn>
                <a:cxn ang="0">
                  <a:pos x="T4" y="T5"/>
                </a:cxn>
                <a:cxn ang="0">
                  <a:pos x="T6" y="T7"/>
                </a:cxn>
                <a:cxn ang="0">
                  <a:pos x="T8" y="T9"/>
                </a:cxn>
              </a:cxnLst>
              <a:rect l="0" t="0" r="r" b="b"/>
              <a:pathLst>
                <a:path w="94" h="358">
                  <a:moveTo>
                    <a:pt x="94" y="0"/>
                  </a:moveTo>
                  <a:lnTo>
                    <a:pt x="0" y="53"/>
                  </a:lnTo>
                  <a:lnTo>
                    <a:pt x="5" y="358"/>
                  </a:lnTo>
                  <a:lnTo>
                    <a:pt x="94" y="3"/>
                  </a:lnTo>
                  <a:lnTo>
                    <a:pt x="94"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0" name="Freeform: Shape 56">
              <a:extLst>
                <a:ext uri="{FF2B5EF4-FFF2-40B4-BE49-F238E27FC236}">
                  <a16:creationId xmlns:a16="http://schemas.microsoft.com/office/drawing/2014/main" id="{3B221854-9C88-422A-8BA0-24BD2D176F7E}"/>
                </a:ext>
              </a:extLst>
            </p:cNvPr>
            <p:cNvSpPr>
              <a:spLocks/>
            </p:cNvSpPr>
            <p:nvPr/>
          </p:nvSpPr>
          <p:spPr bwMode="auto">
            <a:xfrm>
              <a:off x="6091140" y="1885240"/>
              <a:ext cx="162445" cy="618674"/>
            </a:xfrm>
            <a:custGeom>
              <a:avLst/>
              <a:gdLst>
                <a:gd name="T0" fmla="*/ 94 w 94"/>
                <a:gd name="T1" fmla="*/ 0 h 358"/>
                <a:gd name="T2" fmla="*/ 0 w 94"/>
                <a:gd name="T3" fmla="*/ 53 h 358"/>
                <a:gd name="T4" fmla="*/ 5 w 94"/>
                <a:gd name="T5" fmla="*/ 358 h 358"/>
                <a:gd name="T6" fmla="*/ 94 w 94"/>
                <a:gd name="T7" fmla="*/ 3 h 358"/>
                <a:gd name="T8" fmla="*/ 94 w 94"/>
                <a:gd name="T9" fmla="*/ 0 h 358"/>
              </a:gdLst>
              <a:ahLst/>
              <a:cxnLst>
                <a:cxn ang="0">
                  <a:pos x="T0" y="T1"/>
                </a:cxn>
                <a:cxn ang="0">
                  <a:pos x="T2" y="T3"/>
                </a:cxn>
                <a:cxn ang="0">
                  <a:pos x="T4" y="T5"/>
                </a:cxn>
                <a:cxn ang="0">
                  <a:pos x="T6" y="T7"/>
                </a:cxn>
                <a:cxn ang="0">
                  <a:pos x="T8" y="T9"/>
                </a:cxn>
              </a:cxnLst>
              <a:rect l="0" t="0" r="r" b="b"/>
              <a:pathLst>
                <a:path w="94" h="358">
                  <a:moveTo>
                    <a:pt x="94" y="0"/>
                  </a:moveTo>
                  <a:lnTo>
                    <a:pt x="0" y="53"/>
                  </a:lnTo>
                  <a:lnTo>
                    <a:pt x="5" y="358"/>
                  </a:lnTo>
                  <a:lnTo>
                    <a:pt x="94" y="3"/>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1" name="Freeform: Shape 57">
              <a:extLst>
                <a:ext uri="{FF2B5EF4-FFF2-40B4-BE49-F238E27FC236}">
                  <a16:creationId xmlns:a16="http://schemas.microsoft.com/office/drawing/2014/main" id="{33EDAADD-CD91-4B73-9838-C40A5EE21DFD}"/>
                </a:ext>
              </a:extLst>
            </p:cNvPr>
            <p:cNvSpPr>
              <a:spLocks/>
            </p:cNvSpPr>
            <p:nvPr/>
          </p:nvSpPr>
          <p:spPr bwMode="auto">
            <a:xfrm>
              <a:off x="5980539" y="1976832"/>
              <a:ext cx="119241" cy="527083"/>
            </a:xfrm>
            <a:custGeom>
              <a:avLst/>
              <a:gdLst>
                <a:gd name="T0" fmla="*/ 64 w 69"/>
                <a:gd name="T1" fmla="*/ 0 h 305"/>
                <a:gd name="T2" fmla="*/ 0 w 69"/>
                <a:gd name="T3" fmla="*/ 33 h 305"/>
                <a:gd name="T4" fmla="*/ 69 w 69"/>
                <a:gd name="T5" fmla="*/ 305 h 305"/>
                <a:gd name="T6" fmla="*/ 64 w 69"/>
                <a:gd name="T7" fmla="*/ 0 h 305"/>
              </a:gdLst>
              <a:ahLst/>
              <a:cxnLst>
                <a:cxn ang="0">
                  <a:pos x="T0" y="T1"/>
                </a:cxn>
                <a:cxn ang="0">
                  <a:pos x="T2" y="T3"/>
                </a:cxn>
                <a:cxn ang="0">
                  <a:pos x="T4" y="T5"/>
                </a:cxn>
                <a:cxn ang="0">
                  <a:pos x="T6" y="T7"/>
                </a:cxn>
              </a:cxnLst>
              <a:rect l="0" t="0" r="r" b="b"/>
              <a:pathLst>
                <a:path w="69" h="305">
                  <a:moveTo>
                    <a:pt x="64" y="0"/>
                  </a:moveTo>
                  <a:lnTo>
                    <a:pt x="0" y="33"/>
                  </a:lnTo>
                  <a:lnTo>
                    <a:pt x="69" y="305"/>
                  </a:lnTo>
                  <a:lnTo>
                    <a:pt x="64"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2" name="Freeform: Shape 58">
              <a:extLst>
                <a:ext uri="{FF2B5EF4-FFF2-40B4-BE49-F238E27FC236}">
                  <a16:creationId xmlns:a16="http://schemas.microsoft.com/office/drawing/2014/main" id="{681B0DB3-4DEF-42A3-9C86-6D56F80D9D85}"/>
                </a:ext>
              </a:extLst>
            </p:cNvPr>
            <p:cNvSpPr>
              <a:spLocks/>
            </p:cNvSpPr>
            <p:nvPr/>
          </p:nvSpPr>
          <p:spPr bwMode="auto">
            <a:xfrm>
              <a:off x="5980539" y="1976832"/>
              <a:ext cx="119241" cy="527083"/>
            </a:xfrm>
            <a:custGeom>
              <a:avLst/>
              <a:gdLst>
                <a:gd name="T0" fmla="*/ 64 w 69"/>
                <a:gd name="T1" fmla="*/ 0 h 305"/>
                <a:gd name="T2" fmla="*/ 0 w 69"/>
                <a:gd name="T3" fmla="*/ 33 h 305"/>
                <a:gd name="T4" fmla="*/ 69 w 69"/>
                <a:gd name="T5" fmla="*/ 305 h 305"/>
                <a:gd name="T6" fmla="*/ 64 w 69"/>
                <a:gd name="T7" fmla="*/ 0 h 305"/>
              </a:gdLst>
              <a:ahLst/>
              <a:cxnLst>
                <a:cxn ang="0">
                  <a:pos x="T0" y="T1"/>
                </a:cxn>
                <a:cxn ang="0">
                  <a:pos x="T2" y="T3"/>
                </a:cxn>
                <a:cxn ang="0">
                  <a:pos x="T4" y="T5"/>
                </a:cxn>
                <a:cxn ang="0">
                  <a:pos x="T6" y="T7"/>
                </a:cxn>
              </a:cxnLst>
              <a:rect l="0" t="0" r="r" b="b"/>
              <a:pathLst>
                <a:path w="69" h="305">
                  <a:moveTo>
                    <a:pt x="64" y="0"/>
                  </a:moveTo>
                  <a:lnTo>
                    <a:pt x="0" y="33"/>
                  </a:lnTo>
                  <a:lnTo>
                    <a:pt x="69" y="305"/>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3" name="Freeform: Shape 59">
              <a:extLst>
                <a:ext uri="{FF2B5EF4-FFF2-40B4-BE49-F238E27FC236}">
                  <a16:creationId xmlns:a16="http://schemas.microsoft.com/office/drawing/2014/main" id="{6FC7777F-5DCF-4A3A-84FF-FCE4EA2B1FB3}"/>
                </a:ext>
              </a:extLst>
            </p:cNvPr>
            <p:cNvSpPr>
              <a:spLocks/>
            </p:cNvSpPr>
            <p:nvPr/>
          </p:nvSpPr>
          <p:spPr bwMode="auto">
            <a:xfrm>
              <a:off x="6091140" y="1976832"/>
              <a:ext cx="127882" cy="527083"/>
            </a:xfrm>
            <a:custGeom>
              <a:avLst/>
              <a:gdLst>
                <a:gd name="T0" fmla="*/ 0 w 74"/>
                <a:gd name="T1" fmla="*/ 0 h 305"/>
                <a:gd name="T2" fmla="*/ 0 w 74"/>
                <a:gd name="T3" fmla="*/ 0 h 305"/>
                <a:gd name="T4" fmla="*/ 5 w 74"/>
                <a:gd name="T5" fmla="*/ 305 h 305"/>
                <a:gd name="T6" fmla="*/ 74 w 74"/>
                <a:gd name="T7" fmla="*/ 28 h 305"/>
                <a:gd name="T8" fmla="*/ 0 w 74"/>
                <a:gd name="T9" fmla="*/ 0 h 305"/>
              </a:gdLst>
              <a:ahLst/>
              <a:cxnLst>
                <a:cxn ang="0">
                  <a:pos x="T0" y="T1"/>
                </a:cxn>
                <a:cxn ang="0">
                  <a:pos x="T2" y="T3"/>
                </a:cxn>
                <a:cxn ang="0">
                  <a:pos x="T4" y="T5"/>
                </a:cxn>
                <a:cxn ang="0">
                  <a:pos x="T6" y="T7"/>
                </a:cxn>
                <a:cxn ang="0">
                  <a:pos x="T8" y="T9"/>
                </a:cxn>
              </a:cxnLst>
              <a:rect l="0" t="0" r="r" b="b"/>
              <a:pathLst>
                <a:path w="74" h="305">
                  <a:moveTo>
                    <a:pt x="0" y="0"/>
                  </a:moveTo>
                  <a:lnTo>
                    <a:pt x="0" y="0"/>
                  </a:lnTo>
                  <a:lnTo>
                    <a:pt x="5" y="305"/>
                  </a:lnTo>
                  <a:lnTo>
                    <a:pt x="74" y="28"/>
                  </a:lnTo>
                  <a:lnTo>
                    <a:pt x="0"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4" name="Freeform: Shape 60">
              <a:extLst>
                <a:ext uri="{FF2B5EF4-FFF2-40B4-BE49-F238E27FC236}">
                  <a16:creationId xmlns:a16="http://schemas.microsoft.com/office/drawing/2014/main" id="{9366B6C7-E856-4FBA-B8C9-E12DF6881A06}"/>
                </a:ext>
              </a:extLst>
            </p:cNvPr>
            <p:cNvSpPr>
              <a:spLocks/>
            </p:cNvSpPr>
            <p:nvPr/>
          </p:nvSpPr>
          <p:spPr bwMode="auto">
            <a:xfrm>
              <a:off x="6091140" y="1976832"/>
              <a:ext cx="127882" cy="527083"/>
            </a:xfrm>
            <a:custGeom>
              <a:avLst/>
              <a:gdLst>
                <a:gd name="T0" fmla="*/ 0 w 74"/>
                <a:gd name="T1" fmla="*/ 0 h 305"/>
                <a:gd name="T2" fmla="*/ 0 w 74"/>
                <a:gd name="T3" fmla="*/ 0 h 305"/>
                <a:gd name="T4" fmla="*/ 5 w 74"/>
                <a:gd name="T5" fmla="*/ 305 h 305"/>
                <a:gd name="T6" fmla="*/ 74 w 74"/>
                <a:gd name="T7" fmla="*/ 28 h 305"/>
                <a:gd name="T8" fmla="*/ 0 w 74"/>
                <a:gd name="T9" fmla="*/ 0 h 305"/>
              </a:gdLst>
              <a:ahLst/>
              <a:cxnLst>
                <a:cxn ang="0">
                  <a:pos x="T0" y="T1"/>
                </a:cxn>
                <a:cxn ang="0">
                  <a:pos x="T2" y="T3"/>
                </a:cxn>
                <a:cxn ang="0">
                  <a:pos x="T4" y="T5"/>
                </a:cxn>
                <a:cxn ang="0">
                  <a:pos x="T6" y="T7"/>
                </a:cxn>
                <a:cxn ang="0">
                  <a:pos x="T8" y="T9"/>
                </a:cxn>
              </a:cxnLst>
              <a:rect l="0" t="0" r="r" b="b"/>
              <a:pathLst>
                <a:path w="74" h="305">
                  <a:moveTo>
                    <a:pt x="0" y="0"/>
                  </a:moveTo>
                  <a:lnTo>
                    <a:pt x="0" y="0"/>
                  </a:lnTo>
                  <a:lnTo>
                    <a:pt x="5" y="305"/>
                  </a:lnTo>
                  <a:lnTo>
                    <a:pt x="7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5" name="Freeform: Shape 61">
              <a:extLst>
                <a:ext uri="{FF2B5EF4-FFF2-40B4-BE49-F238E27FC236}">
                  <a16:creationId xmlns:a16="http://schemas.microsoft.com/office/drawing/2014/main" id="{624ED418-EC2E-4441-8DEC-642EB66FBA61}"/>
                </a:ext>
              </a:extLst>
            </p:cNvPr>
            <p:cNvSpPr>
              <a:spLocks/>
            </p:cNvSpPr>
            <p:nvPr/>
          </p:nvSpPr>
          <p:spPr bwMode="auto">
            <a:xfrm>
              <a:off x="6035840" y="1976832"/>
              <a:ext cx="63941" cy="527083"/>
            </a:xfrm>
            <a:custGeom>
              <a:avLst/>
              <a:gdLst>
                <a:gd name="T0" fmla="*/ 37 w 37"/>
                <a:gd name="T1" fmla="*/ 305 h 305"/>
                <a:gd name="T2" fmla="*/ 32 w 37"/>
                <a:gd name="T3" fmla="*/ 60 h 305"/>
                <a:gd name="T4" fmla="*/ 32 w 37"/>
                <a:gd name="T5" fmla="*/ 0 h 305"/>
                <a:gd name="T6" fmla="*/ 0 w 37"/>
                <a:gd name="T7" fmla="*/ 16 h 305"/>
                <a:gd name="T8" fmla="*/ 20 w 37"/>
                <a:gd name="T9" fmla="*/ 43 h 305"/>
                <a:gd name="T10" fmla="*/ 5 w 37"/>
                <a:gd name="T11" fmla="*/ 185 h 305"/>
                <a:gd name="T12" fmla="*/ 37 w 37"/>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7" h="305">
                  <a:moveTo>
                    <a:pt x="37" y="305"/>
                  </a:moveTo>
                  <a:lnTo>
                    <a:pt x="32" y="60"/>
                  </a:lnTo>
                  <a:lnTo>
                    <a:pt x="32" y="0"/>
                  </a:lnTo>
                  <a:lnTo>
                    <a:pt x="0" y="16"/>
                  </a:lnTo>
                  <a:lnTo>
                    <a:pt x="20" y="43"/>
                  </a:lnTo>
                  <a:lnTo>
                    <a:pt x="5" y="185"/>
                  </a:lnTo>
                  <a:lnTo>
                    <a:pt x="37" y="30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6" name="Freeform: Shape 62">
              <a:extLst>
                <a:ext uri="{FF2B5EF4-FFF2-40B4-BE49-F238E27FC236}">
                  <a16:creationId xmlns:a16="http://schemas.microsoft.com/office/drawing/2014/main" id="{99E5D49E-4A0A-4C8F-A02E-B565B4182BC0}"/>
                </a:ext>
              </a:extLst>
            </p:cNvPr>
            <p:cNvSpPr>
              <a:spLocks/>
            </p:cNvSpPr>
            <p:nvPr/>
          </p:nvSpPr>
          <p:spPr bwMode="auto">
            <a:xfrm>
              <a:off x="6091140" y="1976832"/>
              <a:ext cx="60484" cy="527083"/>
            </a:xfrm>
            <a:custGeom>
              <a:avLst/>
              <a:gdLst>
                <a:gd name="T0" fmla="*/ 5 w 35"/>
                <a:gd name="T1" fmla="*/ 305 h 305"/>
                <a:gd name="T2" fmla="*/ 0 w 35"/>
                <a:gd name="T3" fmla="*/ 60 h 305"/>
                <a:gd name="T4" fmla="*/ 0 w 35"/>
                <a:gd name="T5" fmla="*/ 0 h 305"/>
                <a:gd name="T6" fmla="*/ 32 w 35"/>
                <a:gd name="T7" fmla="*/ 16 h 305"/>
                <a:gd name="T8" fmla="*/ 12 w 35"/>
                <a:gd name="T9" fmla="*/ 43 h 305"/>
                <a:gd name="T10" fmla="*/ 35 w 35"/>
                <a:gd name="T11" fmla="*/ 190 h 305"/>
                <a:gd name="T12" fmla="*/ 5 w 35"/>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5" h="305">
                  <a:moveTo>
                    <a:pt x="5" y="305"/>
                  </a:moveTo>
                  <a:lnTo>
                    <a:pt x="0" y="60"/>
                  </a:lnTo>
                  <a:lnTo>
                    <a:pt x="0" y="0"/>
                  </a:lnTo>
                  <a:lnTo>
                    <a:pt x="32" y="16"/>
                  </a:lnTo>
                  <a:lnTo>
                    <a:pt x="12" y="43"/>
                  </a:lnTo>
                  <a:lnTo>
                    <a:pt x="35" y="190"/>
                  </a:lnTo>
                  <a:lnTo>
                    <a:pt x="5" y="30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7" name="Freeform: Shape 63">
              <a:extLst>
                <a:ext uri="{FF2B5EF4-FFF2-40B4-BE49-F238E27FC236}">
                  <a16:creationId xmlns:a16="http://schemas.microsoft.com/office/drawing/2014/main" id="{298D463C-28C3-495A-98C5-E648B4666A3D}"/>
                </a:ext>
              </a:extLst>
            </p:cNvPr>
            <p:cNvSpPr>
              <a:spLocks/>
            </p:cNvSpPr>
            <p:nvPr/>
          </p:nvSpPr>
          <p:spPr bwMode="auto">
            <a:xfrm>
              <a:off x="6044481" y="1976832"/>
              <a:ext cx="55300" cy="527083"/>
            </a:xfrm>
            <a:custGeom>
              <a:avLst/>
              <a:gdLst>
                <a:gd name="T0" fmla="*/ 32 w 32"/>
                <a:gd name="T1" fmla="*/ 301 h 305"/>
                <a:gd name="T2" fmla="*/ 32 w 32"/>
                <a:gd name="T3" fmla="*/ 305 h 305"/>
                <a:gd name="T4" fmla="*/ 0 w 32"/>
                <a:gd name="T5" fmla="*/ 185 h 305"/>
                <a:gd name="T6" fmla="*/ 27 w 32"/>
                <a:gd name="T7" fmla="*/ 0 h 305"/>
                <a:gd name="T8" fmla="*/ 32 w 32"/>
                <a:gd name="T9" fmla="*/ 301 h 305"/>
              </a:gdLst>
              <a:ahLst/>
              <a:cxnLst>
                <a:cxn ang="0">
                  <a:pos x="T0" y="T1"/>
                </a:cxn>
                <a:cxn ang="0">
                  <a:pos x="T2" y="T3"/>
                </a:cxn>
                <a:cxn ang="0">
                  <a:pos x="T4" y="T5"/>
                </a:cxn>
                <a:cxn ang="0">
                  <a:pos x="T6" y="T7"/>
                </a:cxn>
                <a:cxn ang="0">
                  <a:pos x="T8" y="T9"/>
                </a:cxn>
              </a:cxnLst>
              <a:rect l="0" t="0" r="r" b="b"/>
              <a:pathLst>
                <a:path w="32" h="305">
                  <a:moveTo>
                    <a:pt x="32" y="301"/>
                  </a:moveTo>
                  <a:lnTo>
                    <a:pt x="32" y="305"/>
                  </a:lnTo>
                  <a:lnTo>
                    <a:pt x="0" y="185"/>
                  </a:lnTo>
                  <a:lnTo>
                    <a:pt x="27" y="0"/>
                  </a:lnTo>
                  <a:lnTo>
                    <a:pt x="32" y="30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8" name="Freeform: Shape 64">
              <a:extLst>
                <a:ext uri="{FF2B5EF4-FFF2-40B4-BE49-F238E27FC236}">
                  <a16:creationId xmlns:a16="http://schemas.microsoft.com/office/drawing/2014/main" id="{03980300-E0C9-44C6-AA00-B8418E0D6992}"/>
                </a:ext>
              </a:extLst>
            </p:cNvPr>
            <p:cNvSpPr>
              <a:spLocks/>
            </p:cNvSpPr>
            <p:nvPr/>
          </p:nvSpPr>
          <p:spPr bwMode="auto">
            <a:xfrm>
              <a:off x="5792173" y="1881784"/>
              <a:ext cx="307609" cy="622130"/>
            </a:xfrm>
            <a:custGeom>
              <a:avLst/>
              <a:gdLst>
                <a:gd name="T0" fmla="*/ 88 w 178"/>
                <a:gd name="T1" fmla="*/ 0 h 360"/>
                <a:gd name="T2" fmla="*/ 0 w 178"/>
                <a:gd name="T3" fmla="*/ 40 h 360"/>
                <a:gd name="T4" fmla="*/ 54 w 178"/>
                <a:gd name="T5" fmla="*/ 96 h 360"/>
                <a:gd name="T6" fmla="*/ 29 w 178"/>
                <a:gd name="T7" fmla="*/ 143 h 360"/>
                <a:gd name="T8" fmla="*/ 178 w 178"/>
                <a:gd name="T9" fmla="*/ 360 h 360"/>
                <a:gd name="T10" fmla="*/ 88 w 178"/>
                <a:gd name="T11" fmla="*/ 0 h 360"/>
              </a:gdLst>
              <a:ahLst/>
              <a:cxnLst>
                <a:cxn ang="0">
                  <a:pos x="T0" y="T1"/>
                </a:cxn>
                <a:cxn ang="0">
                  <a:pos x="T2" y="T3"/>
                </a:cxn>
                <a:cxn ang="0">
                  <a:pos x="T4" y="T5"/>
                </a:cxn>
                <a:cxn ang="0">
                  <a:pos x="T6" y="T7"/>
                </a:cxn>
                <a:cxn ang="0">
                  <a:pos x="T8" y="T9"/>
                </a:cxn>
                <a:cxn ang="0">
                  <a:pos x="T10" y="T11"/>
                </a:cxn>
              </a:cxnLst>
              <a:rect l="0" t="0" r="r" b="b"/>
              <a:pathLst>
                <a:path w="178" h="360">
                  <a:moveTo>
                    <a:pt x="88" y="0"/>
                  </a:moveTo>
                  <a:lnTo>
                    <a:pt x="0" y="40"/>
                  </a:lnTo>
                  <a:lnTo>
                    <a:pt x="54" y="96"/>
                  </a:lnTo>
                  <a:lnTo>
                    <a:pt x="29" y="143"/>
                  </a:lnTo>
                  <a:lnTo>
                    <a:pt x="178" y="360"/>
                  </a:lnTo>
                  <a:lnTo>
                    <a:pt x="88" y="0"/>
                  </a:lnTo>
                  <a:close/>
                </a:path>
              </a:pathLst>
            </a:custGeom>
            <a:solidFill>
              <a:srgbClr val="62667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49" name="Freeform: Shape 65">
              <a:extLst>
                <a:ext uri="{FF2B5EF4-FFF2-40B4-BE49-F238E27FC236}">
                  <a16:creationId xmlns:a16="http://schemas.microsoft.com/office/drawing/2014/main" id="{137937DD-2530-46C3-8E78-8E49A95C7C9E}"/>
                </a:ext>
              </a:extLst>
            </p:cNvPr>
            <p:cNvSpPr>
              <a:spLocks/>
            </p:cNvSpPr>
            <p:nvPr/>
          </p:nvSpPr>
          <p:spPr bwMode="auto">
            <a:xfrm>
              <a:off x="6096325" y="1885240"/>
              <a:ext cx="305880" cy="618674"/>
            </a:xfrm>
            <a:custGeom>
              <a:avLst/>
              <a:gdLst>
                <a:gd name="T0" fmla="*/ 91 w 177"/>
                <a:gd name="T1" fmla="*/ 0 h 358"/>
                <a:gd name="T2" fmla="*/ 177 w 177"/>
                <a:gd name="T3" fmla="*/ 37 h 358"/>
                <a:gd name="T4" fmla="*/ 124 w 177"/>
                <a:gd name="T5" fmla="*/ 94 h 358"/>
                <a:gd name="T6" fmla="*/ 148 w 177"/>
                <a:gd name="T7" fmla="*/ 141 h 358"/>
                <a:gd name="T8" fmla="*/ 0 w 177"/>
                <a:gd name="T9" fmla="*/ 358 h 358"/>
                <a:gd name="T10" fmla="*/ 91 w 177"/>
                <a:gd name="T11" fmla="*/ 0 h 358"/>
              </a:gdLst>
              <a:ahLst/>
              <a:cxnLst>
                <a:cxn ang="0">
                  <a:pos x="T0" y="T1"/>
                </a:cxn>
                <a:cxn ang="0">
                  <a:pos x="T2" y="T3"/>
                </a:cxn>
                <a:cxn ang="0">
                  <a:pos x="T4" y="T5"/>
                </a:cxn>
                <a:cxn ang="0">
                  <a:pos x="T6" y="T7"/>
                </a:cxn>
                <a:cxn ang="0">
                  <a:pos x="T8" y="T9"/>
                </a:cxn>
                <a:cxn ang="0">
                  <a:pos x="T10" y="T11"/>
                </a:cxn>
              </a:cxnLst>
              <a:rect l="0" t="0" r="r" b="b"/>
              <a:pathLst>
                <a:path w="177" h="358">
                  <a:moveTo>
                    <a:pt x="91" y="0"/>
                  </a:moveTo>
                  <a:lnTo>
                    <a:pt x="177" y="37"/>
                  </a:lnTo>
                  <a:lnTo>
                    <a:pt x="124" y="94"/>
                  </a:lnTo>
                  <a:lnTo>
                    <a:pt x="148" y="141"/>
                  </a:lnTo>
                  <a:lnTo>
                    <a:pt x="0" y="358"/>
                  </a:lnTo>
                  <a:lnTo>
                    <a:pt x="91" y="0"/>
                  </a:lnTo>
                  <a:close/>
                </a:path>
              </a:pathLst>
            </a:custGeom>
            <a:solidFill>
              <a:srgbClr val="4C50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0" name="Rectangle 66">
              <a:extLst>
                <a:ext uri="{FF2B5EF4-FFF2-40B4-BE49-F238E27FC236}">
                  <a16:creationId xmlns:a16="http://schemas.microsoft.com/office/drawing/2014/main" id="{F7C1123D-5F47-4620-A85E-9D055A8ED19E}"/>
                </a:ext>
              </a:extLst>
            </p:cNvPr>
            <p:cNvSpPr>
              <a:spLocks/>
            </p:cNvSpPr>
            <p:nvPr/>
          </p:nvSpPr>
          <p:spPr bwMode="auto">
            <a:xfrm>
              <a:off x="5747241" y="2885833"/>
              <a:ext cx="190095" cy="44932"/>
            </a:xfrm>
            <a:prstGeom prst="rect">
              <a:avLst/>
            </a:prstGeom>
            <a:solidFill>
              <a:srgbClr val="626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151" name="Rectangle 67">
              <a:extLst>
                <a:ext uri="{FF2B5EF4-FFF2-40B4-BE49-F238E27FC236}">
                  <a16:creationId xmlns:a16="http://schemas.microsoft.com/office/drawing/2014/main" id="{2910B145-2418-4005-826D-FE003CE114AA}"/>
                </a:ext>
              </a:extLst>
            </p:cNvPr>
            <p:cNvSpPr>
              <a:spLocks/>
            </p:cNvSpPr>
            <p:nvPr/>
          </p:nvSpPr>
          <p:spPr bwMode="auto">
            <a:xfrm>
              <a:off x="6260498" y="2885833"/>
              <a:ext cx="190095" cy="44932"/>
            </a:xfrm>
            <a:prstGeom prst="rect">
              <a:avLst/>
            </a:prstGeom>
            <a:solidFill>
              <a:srgbClr val="626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152" name="Freeform: Shape 68">
              <a:extLst>
                <a:ext uri="{FF2B5EF4-FFF2-40B4-BE49-F238E27FC236}">
                  <a16:creationId xmlns:a16="http://schemas.microsoft.com/office/drawing/2014/main" id="{6FF39C34-DBAA-480E-A825-DD8AD129C8A3}"/>
                </a:ext>
              </a:extLst>
            </p:cNvPr>
            <p:cNvSpPr>
              <a:spLocks/>
            </p:cNvSpPr>
            <p:nvPr/>
          </p:nvSpPr>
          <p:spPr bwMode="auto">
            <a:xfrm>
              <a:off x="5795629" y="1047093"/>
              <a:ext cx="616945" cy="494248"/>
            </a:xfrm>
            <a:custGeom>
              <a:avLst/>
              <a:gdLst>
                <a:gd name="T0" fmla="*/ 41 w 341"/>
                <a:gd name="T1" fmla="*/ 273 h 273"/>
                <a:gd name="T2" fmla="*/ 1 w 341"/>
                <a:gd name="T3" fmla="*/ 140 h 273"/>
                <a:gd name="T4" fmla="*/ 151 w 341"/>
                <a:gd name="T5" fmla="*/ 2 h 273"/>
                <a:gd name="T6" fmla="*/ 261 w 341"/>
                <a:gd name="T7" fmla="*/ 28 h 273"/>
                <a:gd name="T8" fmla="*/ 279 w 341"/>
                <a:gd name="T9" fmla="*/ 2 h 273"/>
                <a:gd name="T10" fmla="*/ 336 w 341"/>
                <a:gd name="T11" fmla="*/ 128 h 273"/>
                <a:gd name="T12" fmla="*/ 298 w 341"/>
                <a:gd name="T13" fmla="*/ 264 h 273"/>
                <a:gd name="T14" fmla="*/ 288 w 341"/>
                <a:gd name="T15" fmla="*/ 176 h 273"/>
                <a:gd name="T16" fmla="*/ 279 w 341"/>
                <a:gd name="T17" fmla="*/ 192 h 273"/>
                <a:gd name="T18" fmla="*/ 105 w 341"/>
                <a:gd name="T19" fmla="*/ 177 h 273"/>
                <a:gd name="T20" fmla="*/ 43 w 341"/>
                <a:gd name="T21" fmla="*/ 188 h 273"/>
                <a:gd name="T22" fmla="*/ 41 w 341"/>
                <a:gd name="T2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273">
                  <a:moveTo>
                    <a:pt x="41" y="273"/>
                  </a:moveTo>
                  <a:cubicBezTo>
                    <a:pt x="41" y="273"/>
                    <a:pt x="2" y="263"/>
                    <a:pt x="1" y="140"/>
                  </a:cubicBezTo>
                  <a:cubicBezTo>
                    <a:pt x="0" y="18"/>
                    <a:pt x="134" y="0"/>
                    <a:pt x="151" y="2"/>
                  </a:cubicBezTo>
                  <a:cubicBezTo>
                    <a:pt x="167" y="5"/>
                    <a:pt x="252" y="38"/>
                    <a:pt x="261" y="28"/>
                  </a:cubicBezTo>
                  <a:cubicBezTo>
                    <a:pt x="270" y="17"/>
                    <a:pt x="279" y="2"/>
                    <a:pt x="279" y="2"/>
                  </a:cubicBezTo>
                  <a:cubicBezTo>
                    <a:pt x="279" y="2"/>
                    <a:pt x="341" y="29"/>
                    <a:pt x="336" y="128"/>
                  </a:cubicBezTo>
                  <a:cubicBezTo>
                    <a:pt x="331" y="228"/>
                    <a:pt x="298" y="264"/>
                    <a:pt x="298" y="264"/>
                  </a:cubicBezTo>
                  <a:cubicBezTo>
                    <a:pt x="288" y="176"/>
                    <a:pt x="288" y="176"/>
                    <a:pt x="288" y="176"/>
                  </a:cubicBezTo>
                  <a:cubicBezTo>
                    <a:pt x="288" y="176"/>
                    <a:pt x="287" y="192"/>
                    <a:pt x="279" y="192"/>
                  </a:cubicBezTo>
                  <a:cubicBezTo>
                    <a:pt x="272" y="192"/>
                    <a:pt x="162" y="203"/>
                    <a:pt x="105" y="177"/>
                  </a:cubicBezTo>
                  <a:cubicBezTo>
                    <a:pt x="49" y="152"/>
                    <a:pt x="43" y="188"/>
                    <a:pt x="43" y="188"/>
                  </a:cubicBezTo>
                  <a:cubicBezTo>
                    <a:pt x="43" y="188"/>
                    <a:pt x="27" y="254"/>
                    <a:pt x="41" y="27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3" name="Freeform: Shape 69">
              <a:extLst>
                <a:ext uri="{FF2B5EF4-FFF2-40B4-BE49-F238E27FC236}">
                  <a16:creationId xmlns:a16="http://schemas.microsoft.com/office/drawing/2014/main" id="{15361618-C2BB-4999-857F-215244BA2BFD}"/>
                </a:ext>
              </a:extLst>
            </p:cNvPr>
            <p:cNvSpPr>
              <a:spLocks/>
            </p:cNvSpPr>
            <p:nvPr/>
          </p:nvSpPr>
          <p:spPr bwMode="auto">
            <a:xfrm>
              <a:off x="5672930" y="3153694"/>
              <a:ext cx="858885" cy="217746"/>
            </a:xfrm>
            <a:custGeom>
              <a:avLst/>
              <a:gdLst>
                <a:gd name="T0" fmla="*/ 0 w 497"/>
                <a:gd name="T1" fmla="*/ 0 h 126"/>
                <a:gd name="T2" fmla="*/ 497 w 497"/>
                <a:gd name="T3" fmla="*/ 0 h 126"/>
                <a:gd name="T4" fmla="*/ 497 w 497"/>
                <a:gd name="T5" fmla="*/ 72 h 126"/>
                <a:gd name="T6" fmla="*/ 242 w 497"/>
                <a:gd name="T7" fmla="*/ 126 h 126"/>
                <a:gd name="T8" fmla="*/ 0 w 497"/>
                <a:gd name="T9" fmla="*/ 77 h 126"/>
                <a:gd name="T10" fmla="*/ 0 w 497"/>
                <a:gd name="T11" fmla="*/ 0 h 126"/>
              </a:gdLst>
              <a:ahLst/>
              <a:cxnLst>
                <a:cxn ang="0">
                  <a:pos x="T0" y="T1"/>
                </a:cxn>
                <a:cxn ang="0">
                  <a:pos x="T2" y="T3"/>
                </a:cxn>
                <a:cxn ang="0">
                  <a:pos x="T4" y="T5"/>
                </a:cxn>
                <a:cxn ang="0">
                  <a:pos x="T6" y="T7"/>
                </a:cxn>
                <a:cxn ang="0">
                  <a:pos x="T8" y="T9"/>
                </a:cxn>
                <a:cxn ang="0">
                  <a:pos x="T10" y="T11"/>
                </a:cxn>
              </a:cxnLst>
              <a:rect l="0" t="0" r="r" b="b"/>
              <a:pathLst>
                <a:path w="497" h="126">
                  <a:moveTo>
                    <a:pt x="0" y="0"/>
                  </a:moveTo>
                  <a:lnTo>
                    <a:pt x="497" y="0"/>
                  </a:lnTo>
                  <a:lnTo>
                    <a:pt x="497" y="72"/>
                  </a:lnTo>
                  <a:lnTo>
                    <a:pt x="242" y="126"/>
                  </a:lnTo>
                  <a:lnTo>
                    <a:pt x="0" y="77"/>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4" name="Freeform: Shape 70">
              <a:extLst>
                <a:ext uri="{FF2B5EF4-FFF2-40B4-BE49-F238E27FC236}">
                  <a16:creationId xmlns:a16="http://schemas.microsoft.com/office/drawing/2014/main" id="{A03F38E2-F392-4D40-9FC9-6792800FA0C4}"/>
                </a:ext>
              </a:extLst>
            </p:cNvPr>
            <p:cNvSpPr>
              <a:spLocks/>
            </p:cNvSpPr>
            <p:nvPr/>
          </p:nvSpPr>
          <p:spPr bwMode="auto">
            <a:xfrm>
              <a:off x="5714406" y="3017172"/>
              <a:ext cx="1323755" cy="774206"/>
            </a:xfrm>
            <a:custGeom>
              <a:avLst/>
              <a:gdLst>
                <a:gd name="T0" fmla="*/ 73 w 731"/>
                <a:gd name="T1" fmla="*/ 423 h 428"/>
                <a:gd name="T2" fmla="*/ 703 w 731"/>
                <a:gd name="T3" fmla="*/ 175 h 428"/>
                <a:gd name="T4" fmla="*/ 723 w 731"/>
                <a:gd name="T5" fmla="*/ 126 h 428"/>
                <a:gd name="T6" fmla="*/ 678 w 731"/>
                <a:gd name="T7" fmla="*/ 23 h 428"/>
                <a:gd name="T8" fmla="*/ 632 w 731"/>
                <a:gd name="T9" fmla="*/ 9 h 428"/>
                <a:gd name="T10" fmla="*/ 29 w 731"/>
                <a:gd name="T11" fmla="*/ 251 h 428"/>
                <a:gd name="T12" fmla="*/ 5 w 731"/>
                <a:gd name="T13" fmla="*/ 292 h 428"/>
                <a:gd name="T14" fmla="*/ 32 w 731"/>
                <a:gd name="T15" fmla="*/ 399 h 428"/>
                <a:gd name="T16" fmla="*/ 73 w 731"/>
                <a:gd name="T1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428">
                  <a:moveTo>
                    <a:pt x="73" y="423"/>
                  </a:moveTo>
                  <a:cubicBezTo>
                    <a:pt x="285" y="365"/>
                    <a:pt x="496" y="282"/>
                    <a:pt x="703" y="175"/>
                  </a:cubicBezTo>
                  <a:cubicBezTo>
                    <a:pt x="722" y="165"/>
                    <a:pt x="731" y="143"/>
                    <a:pt x="723" y="126"/>
                  </a:cubicBezTo>
                  <a:cubicBezTo>
                    <a:pt x="708" y="91"/>
                    <a:pt x="693" y="57"/>
                    <a:pt x="678" y="23"/>
                  </a:cubicBezTo>
                  <a:cubicBezTo>
                    <a:pt x="670" y="6"/>
                    <a:pt x="649" y="0"/>
                    <a:pt x="632" y="9"/>
                  </a:cubicBezTo>
                  <a:cubicBezTo>
                    <a:pt x="433" y="114"/>
                    <a:pt x="231" y="194"/>
                    <a:pt x="29" y="251"/>
                  </a:cubicBezTo>
                  <a:cubicBezTo>
                    <a:pt x="11" y="256"/>
                    <a:pt x="0" y="274"/>
                    <a:pt x="5" y="292"/>
                  </a:cubicBezTo>
                  <a:cubicBezTo>
                    <a:pt x="14" y="328"/>
                    <a:pt x="23" y="363"/>
                    <a:pt x="32" y="399"/>
                  </a:cubicBezTo>
                  <a:cubicBezTo>
                    <a:pt x="36" y="417"/>
                    <a:pt x="54" y="428"/>
                    <a:pt x="73" y="4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5" name="Freeform: Shape 71">
              <a:extLst>
                <a:ext uri="{FF2B5EF4-FFF2-40B4-BE49-F238E27FC236}">
                  <a16:creationId xmlns:a16="http://schemas.microsoft.com/office/drawing/2014/main" id="{616084DB-7654-484A-B222-AA66F6944F07}"/>
                </a:ext>
              </a:extLst>
            </p:cNvPr>
            <p:cNvSpPr>
              <a:spLocks/>
            </p:cNvSpPr>
            <p:nvPr/>
          </p:nvSpPr>
          <p:spPr bwMode="auto">
            <a:xfrm>
              <a:off x="5648737" y="3504507"/>
              <a:ext cx="226386" cy="317978"/>
            </a:xfrm>
            <a:custGeom>
              <a:avLst/>
              <a:gdLst>
                <a:gd name="T0" fmla="*/ 102 w 125"/>
                <a:gd name="T1" fmla="*/ 73 h 176"/>
                <a:gd name="T2" fmla="*/ 43 w 125"/>
                <a:gd name="T3" fmla="*/ 5 h 176"/>
                <a:gd name="T4" fmla="*/ 0 w 125"/>
                <a:gd name="T5" fmla="*/ 18 h 176"/>
                <a:gd name="T6" fmla="*/ 24 w 125"/>
                <a:gd name="T7" fmla="*/ 97 h 176"/>
                <a:gd name="T8" fmla="*/ 49 w 125"/>
                <a:gd name="T9" fmla="*/ 176 h 176"/>
                <a:gd name="T10" fmla="*/ 92 w 125"/>
                <a:gd name="T11" fmla="*/ 163 h 176"/>
                <a:gd name="T12" fmla="*/ 102 w 125"/>
                <a:gd name="T13" fmla="*/ 73 h 176"/>
              </a:gdLst>
              <a:ahLst/>
              <a:cxnLst>
                <a:cxn ang="0">
                  <a:pos x="T0" y="T1"/>
                </a:cxn>
                <a:cxn ang="0">
                  <a:pos x="T2" y="T3"/>
                </a:cxn>
                <a:cxn ang="0">
                  <a:pos x="T4" y="T5"/>
                </a:cxn>
                <a:cxn ang="0">
                  <a:pos x="T6" y="T7"/>
                </a:cxn>
                <a:cxn ang="0">
                  <a:pos x="T8" y="T9"/>
                </a:cxn>
                <a:cxn ang="0">
                  <a:pos x="T10" y="T11"/>
                </a:cxn>
                <a:cxn ang="0">
                  <a:pos x="T12" y="T13"/>
                </a:cxn>
              </a:cxnLst>
              <a:rect l="0" t="0" r="r" b="b"/>
              <a:pathLst>
                <a:path w="125" h="176">
                  <a:moveTo>
                    <a:pt x="102" y="73"/>
                  </a:moveTo>
                  <a:cubicBezTo>
                    <a:pt x="80" y="0"/>
                    <a:pt x="43" y="5"/>
                    <a:pt x="43" y="5"/>
                  </a:cubicBezTo>
                  <a:cubicBezTo>
                    <a:pt x="0" y="18"/>
                    <a:pt x="0" y="18"/>
                    <a:pt x="0" y="18"/>
                  </a:cubicBezTo>
                  <a:cubicBezTo>
                    <a:pt x="24" y="97"/>
                    <a:pt x="24" y="97"/>
                    <a:pt x="24" y="97"/>
                  </a:cubicBezTo>
                  <a:cubicBezTo>
                    <a:pt x="49" y="176"/>
                    <a:pt x="49" y="176"/>
                    <a:pt x="49" y="176"/>
                  </a:cubicBezTo>
                  <a:cubicBezTo>
                    <a:pt x="92" y="163"/>
                    <a:pt x="92" y="163"/>
                    <a:pt x="92" y="163"/>
                  </a:cubicBezTo>
                  <a:cubicBezTo>
                    <a:pt x="92" y="163"/>
                    <a:pt x="125" y="145"/>
                    <a:pt x="102"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6" name="Freeform: Shape 72">
              <a:extLst>
                <a:ext uri="{FF2B5EF4-FFF2-40B4-BE49-F238E27FC236}">
                  <a16:creationId xmlns:a16="http://schemas.microsoft.com/office/drawing/2014/main" id="{73BF3890-21F5-4A17-9A8F-E4FDA7F6EE83}"/>
                </a:ext>
              </a:extLst>
            </p:cNvPr>
            <p:cNvSpPr>
              <a:spLocks/>
            </p:cNvSpPr>
            <p:nvPr/>
          </p:nvSpPr>
          <p:spPr bwMode="auto">
            <a:xfrm>
              <a:off x="5529495" y="3506235"/>
              <a:ext cx="292055" cy="375007"/>
            </a:xfrm>
            <a:custGeom>
              <a:avLst/>
              <a:gdLst>
                <a:gd name="T0" fmla="*/ 57 w 162"/>
                <a:gd name="T1" fmla="*/ 207 h 207"/>
                <a:gd name="T2" fmla="*/ 0 w 162"/>
                <a:gd name="T3" fmla="*/ 24 h 207"/>
                <a:gd name="T4" fmla="*/ 27 w 162"/>
                <a:gd name="T5" fmla="*/ 16 h 207"/>
                <a:gd name="T6" fmla="*/ 147 w 162"/>
                <a:gd name="T7" fmla="*/ 79 h 207"/>
                <a:gd name="T8" fmla="*/ 84 w 162"/>
                <a:gd name="T9" fmla="*/ 199 h 207"/>
                <a:gd name="T10" fmla="*/ 57 w 162"/>
                <a:gd name="T11" fmla="*/ 207 h 207"/>
              </a:gdLst>
              <a:ahLst/>
              <a:cxnLst>
                <a:cxn ang="0">
                  <a:pos x="T0" y="T1"/>
                </a:cxn>
                <a:cxn ang="0">
                  <a:pos x="T2" y="T3"/>
                </a:cxn>
                <a:cxn ang="0">
                  <a:pos x="T4" y="T5"/>
                </a:cxn>
                <a:cxn ang="0">
                  <a:pos x="T6" y="T7"/>
                </a:cxn>
                <a:cxn ang="0">
                  <a:pos x="T8" y="T9"/>
                </a:cxn>
                <a:cxn ang="0">
                  <a:pos x="T10" y="T11"/>
                </a:cxn>
              </a:cxnLst>
              <a:rect l="0" t="0" r="r" b="b"/>
              <a:pathLst>
                <a:path w="162" h="207">
                  <a:moveTo>
                    <a:pt x="57" y="207"/>
                  </a:moveTo>
                  <a:cubicBezTo>
                    <a:pt x="0" y="24"/>
                    <a:pt x="0" y="24"/>
                    <a:pt x="0" y="24"/>
                  </a:cubicBezTo>
                  <a:cubicBezTo>
                    <a:pt x="27" y="16"/>
                    <a:pt x="27" y="16"/>
                    <a:pt x="27" y="16"/>
                  </a:cubicBezTo>
                  <a:cubicBezTo>
                    <a:pt x="77" y="0"/>
                    <a:pt x="131" y="28"/>
                    <a:pt x="147" y="79"/>
                  </a:cubicBezTo>
                  <a:cubicBezTo>
                    <a:pt x="162" y="129"/>
                    <a:pt x="134" y="183"/>
                    <a:pt x="84" y="199"/>
                  </a:cubicBezTo>
                  <a:lnTo>
                    <a:pt x="57" y="207"/>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7" name="Freeform: Shape 73">
              <a:extLst>
                <a:ext uri="{FF2B5EF4-FFF2-40B4-BE49-F238E27FC236}">
                  <a16:creationId xmlns:a16="http://schemas.microsoft.com/office/drawing/2014/main" id="{9FCBCFB1-2347-47AF-97AA-486AD4CE9499}"/>
                </a:ext>
              </a:extLst>
            </p:cNvPr>
            <p:cNvSpPr>
              <a:spLocks/>
            </p:cNvSpPr>
            <p:nvPr/>
          </p:nvSpPr>
          <p:spPr bwMode="auto">
            <a:xfrm>
              <a:off x="5500117" y="3537341"/>
              <a:ext cx="134795" cy="361182"/>
            </a:xfrm>
            <a:custGeom>
              <a:avLst/>
              <a:gdLst>
                <a:gd name="T0" fmla="*/ 64 w 78"/>
                <a:gd name="T1" fmla="*/ 209 h 209"/>
                <a:gd name="T2" fmla="*/ 0 w 78"/>
                <a:gd name="T3" fmla="*/ 5 h 209"/>
                <a:gd name="T4" fmla="*/ 14 w 78"/>
                <a:gd name="T5" fmla="*/ 0 h 209"/>
                <a:gd name="T6" fmla="*/ 78 w 78"/>
                <a:gd name="T7" fmla="*/ 205 h 209"/>
                <a:gd name="T8" fmla="*/ 64 w 78"/>
                <a:gd name="T9" fmla="*/ 209 h 209"/>
              </a:gdLst>
              <a:ahLst/>
              <a:cxnLst>
                <a:cxn ang="0">
                  <a:pos x="T0" y="T1"/>
                </a:cxn>
                <a:cxn ang="0">
                  <a:pos x="T2" y="T3"/>
                </a:cxn>
                <a:cxn ang="0">
                  <a:pos x="T4" y="T5"/>
                </a:cxn>
                <a:cxn ang="0">
                  <a:pos x="T6" y="T7"/>
                </a:cxn>
                <a:cxn ang="0">
                  <a:pos x="T8" y="T9"/>
                </a:cxn>
              </a:cxnLst>
              <a:rect l="0" t="0" r="r" b="b"/>
              <a:pathLst>
                <a:path w="78" h="209">
                  <a:moveTo>
                    <a:pt x="64" y="209"/>
                  </a:moveTo>
                  <a:lnTo>
                    <a:pt x="0" y="5"/>
                  </a:lnTo>
                  <a:lnTo>
                    <a:pt x="14" y="0"/>
                  </a:lnTo>
                  <a:lnTo>
                    <a:pt x="78" y="205"/>
                  </a:lnTo>
                  <a:lnTo>
                    <a:pt x="64" y="20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8" name="Freeform: Shape 74">
              <a:extLst>
                <a:ext uri="{FF2B5EF4-FFF2-40B4-BE49-F238E27FC236}">
                  <a16:creationId xmlns:a16="http://schemas.microsoft.com/office/drawing/2014/main" id="{AB20162E-D3CC-4D96-AA11-D8544A865AC2}"/>
                </a:ext>
              </a:extLst>
            </p:cNvPr>
            <p:cNvSpPr>
              <a:spLocks/>
            </p:cNvSpPr>
            <p:nvPr/>
          </p:nvSpPr>
          <p:spPr bwMode="auto">
            <a:xfrm>
              <a:off x="5159674" y="3013716"/>
              <a:ext cx="1339307" cy="794944"/>
            </a:xfrm>
            <a:custGeom>
              <a:avLst/>
              <a:gdLst>
                <a:gd name="T0" fmla="*/ 23 w 740"/>
                <a:gd name="T1" fmla="*/ 163 h 439"/>
                <a:gd name="T2" fmla="*/ 644 w 740"/>
                <a:gd name="T3" fmla="*/ 433 h 439"/>
                <a:gd name="T4" fmla="*/ 693 w 740"/>
                <a:gd name="T5" fmla="*/ 412 h 439"/>
                <a:gd name="T6" fmla="*/ 733 w 740"/>
                <a:gd name="T7" fmla="*/ 308 h 439"/>
                <a:gd name="T8" fmla="*/ 710 w 740"/>
                <a:gd name="T9" fmla="*/ 265 h 439"/>
                <a:gd name="T10" fmla="*/ 114 w 740"/>
                <a:gd name="T11" fmla="*/ 10 h 439"/>
                <a:gd name="T12" fmla="*/ 67 w 740"/>
                <a:gd name="T13" fmla="*/ 22 h 439"/>
                <a:gd name="T14" fmla="*/ 10 w 740"/>
                <a:gd name="T15" fmla="*/ 117 h 439"/>
                <a:gd name="T16" fmla="*/ 23 w 740"/>
                <a:gd name="T17" fmla="*/ 16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0" h="439">
                  <a:moveTo>
                    <a:pt x="23" y="163"/>
                  </a:moveTo>
                  <a:cubicBezTo>
                    <a:pt x="213" y="271"/>
                    <a:pt x="421" y="362"/>
                    <a:pt x="644" y="433"/>
                  </a:cubicBezTo>
                  <a:cubicBezTo>
                    <a:pt x="663" y="439"/>
                    <a:pt x="686" y="430"/>
                    <a:pt x="693" y="412"/>
                  </a:cubicBezTo>
                  <a:cubicBezTo>
                    <a:pt x="707" y="377"/>
                    <a:pt x="720" y="343"/>
                    <a:pt x="733" y="308"/>
                  </a:cubicBezTo>
                  <a:cubicBezTo>
                    <a:pt x="740" y="290"/>
                    <a:pt x="729" y="271"/>
                    <a:pt x="710" y="265"/>
                  </a:cubicBezTo>
                  <a:cubicBezTo>
                    <a:pt x="496" y="199"/>
                    <a:pt x="297" y="112"/>
                    <a:pt x="114" y="10"/>
                  </a:cubicBezTo>
                  <a:cubicBezTo>
                    <a:pt x="97" y="0"/>
                    <a:pt x="77" y="6"/>
                    <a:pt x="67" y="22"/>
                  </a:cubicBezTo>
                  <a:cubicBezTo>
                    <a:pt x="49" y="54"/>
                    <a:pt x="30" y="85"/>
                    <a:pt x="10" y="117"/>
                  </a:cubicBezTo>
                  <a:cubicBezTo>
                    <a:pt x="0" y="132"/>
                    <a:pt x="6" y="153"/>
                    <a:pt x="23" y="16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59" name="Freeform: Shape 75">
              <a:extLst>
                <a:ext uri="{FF2B5EF4-FFF2-40B4-BE49-F238E27FC236}">
                  <a16:creationId xmlns:a16="http://schemas.microsoft.com/office/drawing/2014/main" id="{161562DB-82CB-4267-8DC4-971C3E6B04E8}"/>
                </a:ext>
              </a:extLst>
            </p:cNvPr>
            <p:cNvSpPr>
              <a:spLocks/>
            </p:cNvSpPr>
            <p:nvPr/>
          </p:nvSpPr>
          <p:spPr bwMode="auto">
            <a:xfrm>
              <a:off x="6322711" y="3504507"/>
              <a:ext cx="226386" cy="317978"/>
            </a:xfrm>
            <a:custGeom>
              <a:avLst/>
              <a:gdLst>
                <a:gd name="T0" fmla="*/ 23 w 125"/>
                <a:gd name="T1" fmla="*/ 73 h 176"/>
                <a:gd name="T2" fmla="*/ 82 w 125"/>
                <a:gd name="T3" fmla="*/ 5 h 176"/>
                <a:gd name="T4" fmla="*/ 125 w 125"/>
                <a:gd name="T5" fmla="*/ 18 h 176"/>
                <a:gd name="T6" fmla="*/ 101 w 125"/>
                <a:gd name="T7" fmla="*/ 97 h 176"/>
                <a:gd name="T8" fmla="*/ 76 w 125"/>
                <a:gd name="T9" fmla="*/ 176 h 176"/>
                <a:gd name="T10" fmla="*/ 33 w 125"/>
                <a:gd name="T11" fmla="*/ 163 h 176"/>
                <a:gd name="T12" fmla="*/ 23 w 125"/>
                <a:gd name="T13" fmla="*/ 73 h 176"/>
              </a:gdLst>
              <a:ahLst/>
              <a:cxnLst>
                <a:cxn ang="0">
                  <a:pos x="T0" y="T1"/>
                </a:cxn>
                <a:cxn ang="0">
                  <a:pos x="T2" y="T3"/>
                </a:cxn>
                <a:cxn ang="0">
                  <a:pos x="T4" y="T5"/>
                </a:cxn>
                <a:cxn ang="0">
                  <a:pos x="T6" y="T7"/>
                </a:cxn>
                <a:cxn ang="0">
                  <a:pos x="T8" y="T9"/>
                </a:cxn>
                <a:cxn ang="0">
                  <a:pos x="T10" y="T11"/>
                </a:cxn>
                <a:cxn ang="0">
                  <a:pos x="T12" y="T13"/>
                </a:cxn>
              </a:cxnLst>
              <a:rect l="0" t="0" r="r" b="b"/>
              <a:pathLst>
                <a:path w="125" h="176">
                  <a:moveTo>
                    <a:pt x="23" y="73"/>
                  </a:moveTo>
                  <a:cubicBezTo>
                    <a:pt x="45" y="0"/>
                    <a:pt x="82" y="5"/>
                    <a:pt x="82" y="5"/>
                  </a:cubicBezTo>
                  <a:cubicBezTo>
                    <a:pt x="125" y="18"/>
                    <a:pt x="125" y="18"/>
                    <a:pt x="125" y="18"/>
                  </a:cubicBezTo>
                  <a:cubicBezTo>
                    <a:pt x="101" y="97"/>
                    <a:pt x="101" y="97"/>
                    <a:pt x="101" y="97"/>
                  </a:cubicBezTo>
                  <a:cubicBezTo>
                    <a:pt x="76" y="176"/>
                    <a:pt x="76" y="176"/>
                    <a:pt x="76" y="176"/>
                  </a:cubicBezTo>
                  <a:cubicBezTo>
                    <a:pt x="33" y="163"/>
                    <a:pt x="33" y="163"/>
                    <a:pt x="33" y="163"/>
                  </a:cubicBezTo>
                  <a:cubicBezTo>
                    <a:pt x="33" y="163"/>
                    <a:pt x="0" y="145"/>
                    <a:pt x="23"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60" name="Freeform: Shape 76">
              <a:extLst>
                <a:ext uri="{FF2B5EF4-FFF2-40B4-BE49-F238E27FC236}">
                  <a16:creationId xmlns:a16="http://schemas.microsoft.com/office/drawing/2014/main" id="{AB86FC95-CA78-4167-9FEF-4216DAA470A7}"/>
                </a:ext>
              </a:extLst>
            </p:cNvPr>
            <p:cNvSpPr>
              <a:spLocks/>
            </p:cNvSpPr>
            <p:nvPr/>
          </p:nvSpPr>
          <p:spPr bwMode="auto">
            <a:xfrm>
              <a:off x="6376284" y="3506235"/>
              <a:ext cx="292055" cy="375007"/>
            </a:xfrm>
            <a:custGeom>
              <a:avLst/>
              <a:gdLst>
                <a:gd name="T0" fmla="*/ 105 w 162"/>
                <a:gd name="T1" fmla="*/ 207 h 207"/>
                <a:gd name="T2" fmla="*/ 162 w 162"/>
                <a:gd name="T3" fmla="*/ 24 h 207"/>
                <a:gd name="T4" fmla="*/ 135 w 162"/>
                <a:gd name="T5" fmla="*/ 16 h 207"/>
                <a:gd name="T6" fmla="*/ 15 w 162"/>
                <a:gd name="T7" fmla="*/ 79 h 207"/>
                <a:gd name="T8" fmla="*/ 78 w 162"/>
                <a:gd name="T9" fmla="*/ 199 h 207"/>
                <a:gd name="T10" fmla="*/ 105 w 162"/>
                <a:gd name="T11" fmla="*/ 207 h 207"/>
              </a:gdLst>
              <a:ahLst/>
              <a:cxnLst>
                <a:cxn ang="0">
                  <a:pos x="T0" y="T1"/>
                </a:cxn>
                <a:cxn ang="0">
                  <a:pos x="T2" y="T3"/>
                </a:cxn>
                <a:cxn ang="0">
                  <a:pos x="T4" y="T5"/>
                </a:cxn>
                <a:cxn ang="0">
                  <a:pos x="T6" y="T7"/>
                </a:cxn>
                <a:cxn ang="0">
                  <a:pos x="T8" y="T9"/>
                </a:cxn>
                <a:cxn ang="0">
                  <a:pos x="T10" y="T11"/>
                </a:cxn>
              </a:cxnLst>
              <a:rect l="0" t="0" r="r" b="b"/>
              <a:pathLst>
                <a:path w="162" h="207">
                  <a:moveTo>
                    <a:pt x="105" y="207"/>
                  </a:moveTo>
                  <a:cubicBezTo>
                    <a:pt x="162" y="24"/>
                    <a:pt x="162" y="24"/>
                    <a:pt x="162" y="24"/>
                  </a:cubicBezTo>
                  <a:cubicBezTo>
                    <a:pt x="135" y="16"/>
                    <a:pt x="135" y="16"/>
                    <a:pt x="135" y="16"/>
                  </a:cubicBezTo>
                  <a:cubicBezTo>
                    <a:pt x="85" y="0"/>
                    <a:pt x="31" y="28"/>
                    <a:pt x="15" y="79"/>
                  </a:cubicBezTo>
                  <a:cubicBezTo>
                    <a:pt x="0" y="129"/>
                    <a:pt x="28" y="183"/>
                    <a:pt x="78" y="199"/>
                  </a:cubicBezTo>
                  <a:lnTo>
                    <a:pt x="105" y="207"/>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61" name="Freeform: Shape 77">
              <a:extLst>
                <a:ext uri="{FF2B5EF4-FFF2-40B4-BE49-F238E27FC236}">
                  <a16:creationId xmlns:a16="http://schemas.microsoft.com/office/drawing/2014/main" id="{9AD861BC-963B-441E-8597-0A8E4F620C96}"/>
                </a:ext>
              </a:extLst>
            </p:cNvPr>
            <p:cNvSpPr>
              <a:spLocks/>
            </p:cNvSpPr>
            <p:nvPr/>
          </p:nvSpPr>
          <p:spPr bwMode="auto">
            <a:xfrm>
              <a:off x="6562923" y="3537341"/>
              <a:ext cx="134795" cy="361182"/>
            </a:xfrm>
            <a:custGeom>
              <a:avLst/>
              <a:gdLst>
                <a:gd name="T0" fmla="*/ 14 w 78"/>
                <a:gd name="T1" fmla="*/ 209 h 209"/>
                <a:gd name="T2" fmla="*/ 78 w 78"/>
                <a:gd name="T3" fmla="*/ 5 h 209"/>
                <a:gd name="T4" fmla="*/ 64 w 78"/>
                <a:gd name="T5" fmla="*/ 0 h 209"/>
                <a:gd name="T6" fmla="*/ 0 w 78"/>
                <a:gd name="T7" fmla="*/ 205 h 209"/>
                <a:gd name="T8" fmla="*/ 14 w 78"/>
                <a:gd name="T9" fmla="*/ 209 h 209"/>
              </a:gdLst>
              <a:ahLst/>
              <a:cxnLst>
                <a:cxn ang="0">
                  <a:pos x="T0" y="T1"/>
                </a:cxn>
                <a:cxn ang="0">
                  <a:pos x="T2" y="T3"/>
                </a:cxn>
                <a:cxn ang="0">
                  <a:pos x="T4" y="T5"/>
                </a:cxn>
                <a:cxn ang="0">
                  <a:pos x="T6" y="T7"/>
                </a:cxn>
                <a:cxn ang="0">
                  <a:pos x="T8" y="T9"/>
                </a:cxn>
              </a:cxnLst>
              <a:rect l="0" t="0" r="r" b="b"/>
              <a:pathLst>
                <a:path w="78" h="209">
                  <a:moveTo>
                    <a:pt x="14" y="209"/>
                  </a:moveTo>
                  <a:lnTo>
                    <a:pt x="78" y="5"/>
                  </a:lnTo>
                  <a:lnTo>
                    <a:pt x="64" y="0"/>
                  </a:lnTo>
                  <a:lnTo>
                    <a:pt x="0" y="205"/>
                  </a:lnTo>
                  <a:lnTo>
                    <a:pt x="14" y="20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62" name="Rectangle 78">
              <a:extLst>
                <a:ext uri="{FF2B5EF4-FFF2-40B4-BE49-F238E27FC236}">
                  <a16:creationId xmlns:a16="http://schemas.microsoft.com/office/drawing/2014/main" id="{8466BB9F-A048-4DBC-81DC-F16C2312A503}"/>
                </a:ext>
              </a:extLst>
            </p:cNvPr>
            <p:cNvSpPr>
              <a:spLocks/>
            </p:cNvSpPr>
            <p:nvPr/>
          </p:nvSpPr>
          <p:spPr bwMode="auto">
            <a:xfrm>
              <a:off x="6016831" y="3153694"/>
              <a:ext cx="164173" cy="41475"/>
            </a:xfrm>
            <a:prstGeom prst="rect">
              <a:avLst/>
            </a:prstGeom>
            <a:solidFill>
              <a:srgbClr val="B9BCC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163" name="Freeform: Shape 79">
              <a:extLst>
                <a:ext uri="{FF2B5EF4-FFF2-40B4-BE49-F238E27FC236}">
                  <a16:creationId xmlns:a16="http://schemas.microsoft.com/office/drawing/2014/main" id="{B4C06EE0-4F80-4A8E-BAC0-0768773EED9F}"/>
                </a:ext>
              </a:extLst>
            </p:cNvPr>
            <p:cNvSpPr>
              <a:spLocks/>
            </p:cNvSpPr>
            <p:nvPr/>
          </p:nvSpPr>
          <p:spPr bwMode="auto">
            <a:xfrm>
              <a:off x="5702309" y="3145054"/>
              <a:ext cx="397472" cy="93320"/>
            </a:xfrm>
            <a:custGeom>
              <a:avLst/>
              <a:gdLst>
                <a:gd name="T0" fmla="*/ 230 w 230"/>
                <a:gd name="T1" fmla="*/ 0 h 54"/>
                <a:gd name="T2" fmla="*/ 169 w 230"/>
                <a:gd name="T3" fmla="*/ 54 h 54"/>
                <a:gd name="T4" fmla="*/ 0 w 230"/>
                <a:gd name="T5" fmla="*/ 5 h 54"/>
                <a:gd name="T6" fmla="*/ 230 w 230"/>
                <a:gd name="T7" fmla="*/ 0 h 54"/>
              </a:gdLst>
              <a:ahLst/>
              <a:cxnLst>
                <a:cxn ang="0">
                  <a:pos x="T0" y="T1"/>
                </a:cxn>
                <a:cxn ang="0">
                  <a:pos x="T2" y="T3"/>
                </a:cxn>
                <a:cxn ang="0">
                  <a:pos x="T4" y="T5"/>
                </a:cxn>
                <a:cxn ang="0">
                  <a:pos x="T6" y="T7"/>
                </a:cxn>
              </a:cxnLst>
              <a:rect l="0" t="0" r="r" b="b"/>
              <a:pathLst>
                <a:path w="230" h="54">
                  <a:moveTo>
                    <a:pt x="230" y="0"/>
                  </a:moveTo>
                  <a:lnTo>
                    <a:pt x="169" y="54"/>
                  </a:lnTo>
                  <a:lnTo>
                    <a:pt x="0" y="5"/>
                  </a:lnTo>
                  <a:lnTo>
                    <a:pt x="23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64" name="Freeform: Shape 80">
              <a:extLst>
                <a:ext uri="{FF2B5EF4-FFF2-40B4-BE49-F238E27FC236}">
                  <a16:creationId xmlns:a16="http://schemas.microsoft.com/office/drawing/2014/main" id="{91E556E0-F076-4CBB-9053-A450FD34FDF2}"/>
                </a:ext>
              </a:extLst>
            </p:cNvPr>
            <p:cNvSpPr>
              <a:spLocks/>
            </p:cNvSpPr>
            <p:nvPr/>
          </p:nvSpPr>
          <p:spPr bwMode="auto">
            <a:xfrm>
              <a:off x="6099781" y="3145054"/>
              <a:ext cx="395743" cy="93320"/>
            </a:xfrm>
            <a:custGeom>
              <a:avLst/>
              <a:gdLst>
                <a:gd name="T0" fmla="*/ 0 w 229"/>
                <a:gd name="T1" fmla="*/ 0 h 54"/>
                <a:gd name="T2" fmla="*/ 60 w 229"/>
                <a:gd name="T3" fmla="*/ 54 h 54"/>
                <a:gd name="T4" fmla="*/ 229 w 229"/>
                <a:gd name="T5" fmla="*/ 5 h 54"/>
                <a:gd name="T6" fmla="*/ 0 w 229"/>
                <a:gd name="T7" fmla="*/ 0 h 54"/>
              </a:gdLst>
              <a:ahLst/>
              <a:cxnLst>
                <a:cxn ang="0">
                  <a:pos x="T0" y="T1"/>
                </a:cxn>
                <a:cxn ang="0">
                  <a:pos x="T2" y="T3"/>
                </a:cxn>
                <a:cxn ang="0">
                  <a:pos x="T4" y="T5"/>
                </a:cxn>
                <a:cxn ang="0">
                  <a:pos x="T6" y="T7"/>
                </a:cxn>
              </a:cxnLst>
              <a:rect l="0" t="0" r="r" b="b"/>
              <a:pathLst>
                <a:path w="229" h="54">
                  <a:moveTo>
                    <a:pt x="0" y="0"/>
                  </a:moveTo>
                  <a:lnTo>
                    <a:pt x="60" y="54"/>
                  </a:lnTo>
                  <a:lnTo>
                    <a:pt x="229" y="5"/>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grpSp>
      <p:sp>
        <p:nvSpPr>
          <p:cNvPr id="165" name="Rectangle 5">
            <a:extLst>
              <a:ext uri="{FF2B5EF4-FFF2-40B4-BE49-F238E27FC236}">
                <a16:creationId xmlns:a16="http://schemas.microsoft.com/office/drawing/2014/main" id="{3B3CFAE7-BC96-4EBC-A379-CED2F5C84060}"/>
              </a:ext>
            </a:extLst>
          </p:cNvPr>
          <p:cNvSpPr/>
          <p:nvPr/>
        </p:nvSpPr>
        <p:spPr>
          <a:xfrm>
            <a:off x="7633049" y="1754628"/>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6" name="Freeform: Shape 7">
            <a:extLst>
              <a:ext uri="{FF2B5EF4-FFF2-40B4-BE49-F238E27FC236}">
                <a16:creationId xmlns:a16="http://schemas.microsoft.com/office/drawing/2014/main" id="{AAFD96EE-2EAB-4910-9C61-3E3DC035FA0E}"/>
              </a:ext>
            </a:extLst>
          </p:cNvPr>
          <p:cNvSpPr>
            <a:spLocks/>
          </p:cNvSpPr>
          <p:nvPr/>
        </p:nvSpPr>
        <p:spPr bwMode="auto">
          <a:xfrm rot="5400000">
            <a:off x="7632269" y="1753253"/>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67" name="Rectangle 5">
            <a:extLst>
              <a:ext uri="{FF2B5EF4-FFF2-40B4-BE49-F238E27FC236}">
                <a16:creationId xmlns:a16="http://schemas.microsoft.com/office/drawing/2014/main" id="{43ABBE80-83A3-4A85-9B75-DB1B1E8762C0}"/>
              </a:ext>
            </a:extLst>
          </p:cNvPr>
          <p:cNvSpPr/>
          <p:nvPr/>
        </p:nvSpPr>
        <p:spPr>
          <a:xfrm>
            <a:off x="7633049" y="2508803"/>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8" name="Freeform: Shape 7">
            <a:extLst>
              <a:ext uri="{FF2B5EF4-FFF2-40B4-BE49-F238E27FC236}">
                <a16:creationId xmlns:a16="http://schemas.microsoft.com/office/drawing/2014/main" id="{591AD135-1409-440D-BB04-563D266EE330}"/>
              </a:ext>
            </a:extLst>
          </p:cNvPr>
          <p:cNvSpPr>
            <a:spLocks/>
          </p:cNvSpPr>
          <p:nvPr/>
        </p:nvSpPr>
        <p:spPr bwMode="auto">
          <a:xfrm rot="5400000">
            <a:off x="7632269" y="2488378"/>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69" name="Rectangle 5">
            <a:extLst>
              <a:ext uri="{FF2B5EF4-FFF2-40B4-BE49-F238E27FC236}">
                <a16:creationId xmlns:a16="http://schemas.microsoft.com/office/drawing/2014/main" id="{EF9081C2-E945-45D5-AB47-1DB7BDF310D1}"/>
              </a:ext>
            </a:extLst>
          </p:cNvPr>
          <p:cNvSpPr/>
          <p:nvPr/>
        </p:nvSpPr>
        <p:spPr>
          <a:xfrm>
            <a:off x="7633049" y="3261486"/>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0" name="Freeform: Shape 7">
            <a:extLst>
              <a:ext uri="{FF2B5EF4-FFF2-40B4-BE49-F238E27FC236}">
                <a16:creationId xmlns:a16="http://schemas.microsoft.com/office/drawing/2014/main" id="{E5106E09-FA84-4742-A282-6C06BBB860EB}"/>
              </a:ext>
            </a:extLst>
          </p:cNvPr>
          <p:cNvSpPr>
            <a:spLocks/>
          </p:cNvSpPr>
          <p:nvPr/>
        </p:nvSpPr>
        <p:spPr bwMode="auto">
          <a:xfrm rot="5400000">
            <a:off x="7632269" y="3250586"/>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71" name="Rectangle 5">
            <a:extLst>
              <a:ext uri="{FF2B5EF4-FFF2-40B4-BE49-F238E27FC236}">
                <a16:creationId xmlns:a16="http://schemas.microsoft.com/office/drawing/2014/main" id="{2C28BF09-7220-41B2-916D-6F5E65672FF7}"/>
              </a:ext>
            </a:extLst>
          </p:cNvPr>
          <p:cNvSpPr/>
          <p:nvPr/>
        </p:nvSpPr>
        <p:spPr>
          <a:xfrm>
            <a:off x="7633049" y="3995281"/>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2" name="Freeform: Shape 7">
            <a:extLst>
              <a:ext uri="{FF2B5EF4-FFF2-40B4-BE49-F238E27FC236}">
                <a16:creationId xmlns:a16="http://schemas.microsoft.com/office/drawing/2014/main" id="{2D55788E-F787-415E-8509-2DBC925D2918}"/>
              </a:ext>
            </a:extLst>
          </p:cNvPr>
          <p:cNvSpPr>
            <a:spLocks/>
          </p:cNvSpPr>
          <p:nvPr/>
        </p:nvSpPr>
        <p:spPr bwMode="auto">
          <a:xfrm rot="5400000">
            <a:off x="7632269" y="4012956"/>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73" name="Rectangle 5">
            <a:extLst>
              <a:ext uri="{FF2B5EF4-FFF2-40B4-BE49-F238E27FC236}">
                <a16:creationId xmlns:a16="http://schemas.microsoft.com/office/drawing/2014/main" id="{49068074-7AE3-4A00-90F4-D5034EC44BE2}"/>
              </a:ext>
            </a:extLst>
          </p:cNvPr>
          <p:cNvSpPr/>
          <p:nvPr/>
        </p:nvSpPr>
        <p:spPr>
          <a:xfrm>
            <a:off x="7633049" y="4698839"/>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4" name="Freeform: Shape 7">
            <a:extLst>
              <a:ext uri="{FF2B5EF4-FFF2-40B4-BE49-F238E27FC236}">
                <a16:creationId xmlns:a16="http://schemas.microsoft.com/office/drawing/2014/main" id="{4E999530-0A39-47F2-B8A2-323CD0B081DC}"/>
              </a:ext>
            </a:extLst>
          </p:cNvPr>
          <p:cNvSpPr>
            <a:spLocks/>
          </p:cNvSpPr>
          <p:nvPr/>
        </p:nvSpPr>
        <p:spPr bwMode="auto">
          <a:xfrm rot="5400000">
            <a:off x="7632269" y="4745089"/>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75" name="Rectangle 5">
            <a:extLst>
              <a:ext uri="{FF2B5EF4-FFF2-40B4-BE49-F238E27FC236}">
                <a16:creationId xmlns:a16="http://schemas.microsoft.com/office/drawing/2014/main" id="{3D5AA5F9-B6E6-4016-ABAE-3BA166485A25}"/>
              </a:ext>
            </a:extLst>
          </p:cNvPr>
          <p:cNvSpPr/>
          <p:nvPr/>
        </p:nvSpPr>
        <p:spPr>
          <a:xfrm>
            <a:off x="3452687" y="1754628"/>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6" name="Freeform: Shape 7">
            <a:extLst>
              <a:ext uri="{FF2B5EF4-FFF2-40B4-BE49-F238E27FC236}">
                <a16:creationId xmlns:a16="http://schemas.microsoft.com/office/drawing/2014/main" id="{F09A3427-4D4B-415D-80D7-FDA825417940}"/>
              </a:ext>
            </a:extLst>
          </p:cNvPr>
          <p:cNvSpPr>
            <a:spLocks/>
          </p:cNvSpPr>
          <p:nvPr/>
        </p:nvSpPr>
        <p:spPr bwMode="auto">
          <a:xfrm rot="5400000">
            <a:off x="3451907" y="1753253"/>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77" name="Rectangle 5">
            <a:extLst>
              <a:ext uri="{FF2B5EF4-FFF2-40B4-BE49-F238E27FC236}">
                <a16:creationId xmlns:a16="http://schemas.microsoft.com/office/drawing/2014/main" id="{A8228418-0B42-4A9E-A586-974F69D6AC54}"/>
              </a:ext>
            </a:extLst>
          </p:cNvPr>
          <p:cNvSpPr/>
          <p:nvPr/>
        </p:nvSpPr>
        <p:spPr>
          <a:xfrm>
            <a:off x="3452687" y="2508803"/>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8" name="Freeform: Shape 7">
            <a:extLst>
              <a:ext uri="{FF2B5EF4-FFF2-40B4-BE49-F238E27FC236}">
                <a16:creationId xmlns:a16="http://schemas.microsoft.com/office/drawing/2014/main" id="{A212E11E-C3F2-4DE6-A2E3-C0F5DF3943E8}"/>
              </a:ext>
            </a:extLst>
          </p:cNvPr>
          <p:cNvSpPr>
            <a:spLocks/>
          </p:cNvSpPr>
          <p:nvPr/>
        </p:nvSpPr>
        <p:spPr bwMode="auto">
          <a:xfrm rot="5400000">
            <a:off x="3451907" y="2488378"/>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79" name="Rectangle 5">
            <a:extLst>
              <a:ext uri="{FF2B5EF4-FFF2-40B4-BE49-F238E27FC236}">
                <a16:creationId xmlns:a16="http://schemas.microsoft.com/office/drawing/2014/main" id="{8C28EABD-D7E7-4CB2-A772-B782FF9C2A06}"/>
              </a:ext>
            </a:extLst>
          </p:cNvPr>
          <p:cNvSpPr/>
          <p:nvPr/>
        </p:nvSpPr>
        <p:spPr>
          <a:xfrm>
            <a:off x="3452687" y="3261486"/>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0" name="Freeform: Shape 7">
            <a:extLst>
              <a:ext uri="{FF2B5EF4-FFF2-40B4-BE49-F238E27FC236}">
                <a16:creationId xmlns:a16="http://schemas.microsoft.com/office/drawing/2014/main" id="{BCD15DD6-E43B-473F-A64C-661C78F51B44}"/>
              </a:ext>
            </a:extLst>
          </p:cNvPr>
          <p:cNvSpPr>
            <a:spLocks/>
          </p:cNvSpPr>
          <p:nvPr/>
        </p:nvSpPr>
        <p:spPr bwMode="auto">
          <a:xfrm rot="5400000">
            <a:off x="3451907" y="3250586"/>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81" name="Rectangle 5">
            <a:extLst>
              <a:ext uri="{FF2B5EF4-FFF2-40B4-BE49-F238E27FC236}">
                <a16:creationId xmlns:a16="http://schemas.microsoft.com/office/drawing/2014/main" id="{DEF6EF31-9120-4BBC-BBC8-A1E729824DAF}"/>
              </a:ext>
            </a:extLst>
          </p:cNvPr>
          <p:cNvSpPr/>
          <p:nvPr/>
        </p:nvSpPr>
        <p:spPr>
          <a:xfrm>
            <a:off x="3452687" y="3995281"/>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2" name="Freeform: Shape 7">
            <a:extLst>
              <a:ext uri="{FF2B5EF4-FFF2-40B4-BE49-F238E27FC236}">
                <a16:creationId xmlns:a16="http://schemas.microsoft.com/office/drawing/2014/main" id="{B3FA3F70-9E9E-4BCB-8667-F11320AEE76C}"/>
              </a:ext>
            </a:extLst>
          </p:cNvPr>
          <p:cNvSpPr>
            <a:spLocks/>
          </p:cNvSpPr>
          <p:nvPr/>
        </p:nvSpPr>
        <p:spPr bwMode="auto">
          <a:xfrm rot="5400000">
            <a:off x="3451907" y="4012956"/>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83" name="Rectangle 5">
            <a:extLst>
              <a:ext uri="{FF2B5EF4-FFF2-40B4-BE49-F238E27FC236}">
                <a16:creationId xmlns:a16="http://schemas.microsoft.com/office/drawing/2014/main" id="{55D6EA83-9169-44DA-835E-D3ABA98B4EA7}"/>
              </a:ext>
            </a:extLst>
          </p:cNvPr>
          <p:cNvSpPr/>
          <p:nvPr/>
        </p:nvSpPr>
        <p:spPr>
          <a:xfrm>
            <a:off x="3452687" y="4698839"/>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4" name="Freeform: Shape 7">
            <a:extLst>
              <a:ext uri="{FF2B5EF4-FFF2-40B4-BE49-F238E27FC236}">
                <a16:creationId xmlns:a16="http://schemas.microsoft.com/office/drawing/2014/main" id="{6F5EA1C7-056E-48A4-9F44-402DC34D367D}"/>
              </a:ext>
            </a:extLst>
          </p:cNvPr>
          <p:cNvSpPr>
            <a:spLocks/>
          </p:cNvSpPr>
          <p:nvPr/>
        </p:nvSpPr>
        <p:spPr bwMode="auto">
          <a:xfrm rot="5400000">
            <a:off x="3451907" y="4745089"/>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a:latin typeface="+mn-lt"/>
              <a:ea typeface="+mn-ea"/>
              <a:cs typeface="+mn-ea"/>
              <a:sym typeface="+mn-lt"/>
            </a:endParaRPr>
          </a:p>
        </p:txBody>
      </p:sp>
      <p:sp>
        <p:nvSpPr>
          <p:cNvPr id="185" name="矩形 184">
            <a:extLst>
              <a:ext uri="{FF2B5EF4-FFF2-40B4-BE49-F238E27FC236}">
                <a16:creationId xmlns:a16="http://schemas.microsoft.com/office/drawing/2014/main" id="{2AD7ACC3-EF23-41E4-AB81-E1E2BBCF55A0}"/>
              </a:ext>
            </a:extLst>
          </p:cNvPr>
          <p:cNvSpPr/>
          <p:nvPr/>
        </p:nvSpPr>
        <p:spPr>
          <a:xfrm>
            <a:off x="1004161" y="1780825"/>
            <a:ext cx="2356735" cy="400110"/>
          </a:xfrm>
          <a:prstGeom prst="rect">
            <a:avLst/>
          </a:prstGeom>
        </p:spPr>
        <p:txBody>
          <a:bodyPr wrap="none">
            <a:spAutoFit/>
          </a:bodyPr>
          <a:lstStyle/>
          <a:p>
            <a:r>
              <a:rPr lang="en-US" altLang="zh-CN" sz="2000" dirty="0"/>
              <a:t> </a:t>
            </a:r>
            <a:r>
              <a:rPr lang="zh-CN" altLang="en-US" sz="2000" dirty="0">
                <a:solidFill>
                  <a:schemeClr val="accent2"/>
                </a:solidFill>
              </a:rPr>
              <a:t>培训面向纳税人    </a:t>
            </a:r>
            <a:endParaRPr lang="zh-CN" altLang="en-US" sz="2000" dirty="0"/>
          </a:p>
        </p:txBody>
      </p:sp>
      <p:sp>
        <p:nvSpPr>
          <p:cNvPr id="186" name="矩形 185">
            <a:extLst>
              <a:ext uri="{FF2B5EF4-FFF2-40B4-BE49-F238E27FC236}">
                <a16:creationId xmlns:a16="http://schemas.microsoft.com/office/drawing/2014/main" id="{B87F1021-6511-461D-A9B7-B01C4EEC5E96}"/>
              </a:ext>
            </a:extLst>
          </p:cNvPr>
          <p:cNvSpPr/>
          <p:nvPr/>
        </p:nvSpPr>
        <p:spPr>
          <a:xfrm>
            <a:off x="1299317" y="2561731"/>
            <a:ext cx="2100255" cy="400110"/>
          </a:xfrm>
          <a:prstGeom prst="rect">
            <a:avLst/>
          </a:prstGeom>
        </p:spPr>
        <p:txBody>
          <a:bodyPr wrap="none">
            <a:spAutoFit/>
          </a:bodyPr>
          <a:lstStyle/>
          <a:p>
            <a:r>
              <a:rPr lang="zh-CN" altLang="en-US" sz="2000" dirty="0"/>
              <a:t>全球化全学科     </a:t>
            </a:r>
          </a:p>
        </p:txBody>
      </p:sp>
      <p:sp>
        <p:nvSpPr>
          <p:cNvPr id="187" name="矩形 186">
            <a:extLst>
              <a:ext uri="{FF2B5EF4-FFF2-40B4-BE49-F238E27FC236}">
                <a16:creationId xmlns:a16="http://schemas.microsoft.com/office/drawing/2014/main" id="{6B516B72-F033-4CC4-813A-9454BFFE2BCB}"/>
              </a:ext>
            </a:extLst>
          </p:cNvPr>
          <p:cNvSpPr/>
          <p:nvPr/>
        </p:nvSpPr>
        <p:spPr>
          <a:xfrm>
            <a:off x="2024342" y="3269323"/>
            <a:ext cx="1856598" cy="476541"/>
          </a:xfrm>
          <a:prstGeom prst="rect">
            <a:avLst/>
          </a:prstGeom>
        </p:spPr>
        <p:txBody>
          <a:bodyPr wrap="none">
            <a:spAutoFit/>
          </a:bodyPr>
          <a:lstStyle/>
          <a:p>
            <a:pPr>
              <a:lnSpc>
                <a:spcPct val="140000"/>
              </a:lnSpc>
              <a:buFont typeface="Wingdings" pitchFamily="2" charset="2"/>
              <a:buNone/>
              <a:defRPr/>
            </a:pPr>
            <a:r>
              <a:rPr lang="zh-CN" altLang="en-US" sz="2000" dirty="0">
                <a:solidFill>
                  <a:srgbClr val="FF0000"/>
                </a:solidFill>
              </a:rPr>
              <a:t>个别化</a:t>
            </a:r>
            <a:r>
              <a:rPr lang="zh-CN" altLang="en-US" sz="2000" dirty="0">
                <a:solidFill>
                  <a:srgbClr val="0C0600"/>
                </a:solidFill>
              </a:rPr>
              <a:t> </a:t>
            </a:r>
            <a:r>
              <a:rPr lang="zh-CN" altLang="en-US" dirty="0">
                <a:solidFill>
                  <a:srgbClr val="0C0600"/>
                </a:solidFill>
              </a:rPr>
              <a:t>            </a:t>
            </a:r>
          </a:p>
        </p:txBody>
      </p:sp>
      <p:sp>
        <p:nvSpPr>
          <p:cNvPr id="188" name="矩形 187">
            <a:extLst>
              <a:ext uri="{FF2B5EF4-FFF2-40B4-BE49-F238E27FC236}">
                <a16:creationId xmlns:a16="http://schemas.microsoft.com/office/drawing/2014/main" id="{36744CCA-2F83-48A2-A2B3-184C3F99F48C}"/>
              </a:ext>
            </a:extLst>
          </p:cNvPr>
          <p:cNvSpPr/>
          <p:nvPr/>
        </p:nvSpPr>
        <p:spPr>
          <a:xfrm>
            <a:off x="2040545" y="3978504"/>
            <a:ext cx="1787669" cy="476541"/>
          </a:xfrm>
          <a:prstGeom prst="rect">
            <a:avLst/>
          </a:prstGeom>
        </p:spPr>
        <p:txBody>
          <a:bodyPr wrap="none">
            <a:spAutoFit/>
          </a:bodyPr>
          <a:lstStyle/>
          <a:p>
            <a:pPr>
              <a:lnSpc>
                <a:spcPct val="140000"/>
              </a:lnSpc>
              <a:buFont typeface="Wingdings" pitchFamily="2" charset="2"/>
              <a:buNone/>
              <a:defRPr/>
            </a:pPr>
            <a:r>
              <a:rPr lang="zh-CN" altLang="en-US" sz="2000" dirty="0">
                <a:solidFill>
                  <a:srgbClr val="FF0000"/>
                </a:solidFill>
              </a:rPr>
              <a:t>个人化</a:t>
            </a:r>
            <a:r>
              <a:rPr lang="zh-CN" altLang="en-US" sz="2000" dirty="0">
                <a:solidFill>
                  <a:srgbClr val="0C0600"/>
                </a:solidFill>
              </a:rPr>
              <a:t> </a:t>
            </a:r>
            <a:r>
              <a:rPr lang="zh-CN" altLang="en-US" dirty="0">
                <a:solidFill>
                  <a:srgbClr val="0C0600"/>
                </a:solidFill>
              </a:rPr>
              <a:t>           </a:t>
            </a:r>
          </a:p>
        </p:txBody>
      </p:sp>
      <p:sp>
        <p:nvSpPr>
          <p:cNvPr id="189" name="矩形 188">
            <a:extLst>
              <a:ext uri="{FF2B5EF4-FFF2-40B4-BE49-F238E27FC236}">
                <a16:creationId xmlns:a16="http://schemas.microsoft.com/office/drawing/2014/main" id="{F272458A-A180-4EA8-9ED0-20CE23B27584}"/>
              </a:ext>
            </a:extLst>
          </p:cNvPr>
          <p:cNvSpPr/>
          <p:nvPr/>
        </p:nvSpPr>
        <p:spPr>
          <a:xfrm>
            <a:off x="2248815" y="4689370"/>
            <a:ext cx="697627" cy="476541"/>
          </a:xfrm>
          <a:prstGeom prst="rect">
            <a:avLst/>
          </a:prstGeom>
        </p:spPr>
        <p:txBody>
          <a:bodyPr wrap="none">
            <a:spAutoFit/>
          </a:bodyPr>
          <a:lstStyle/>
          <a:p>
            <a:pPr>
              <a:lnSpc>
                <a:spcPct val="140000"/>
              </a:lnSpc>
              <a:buFont typeface="Wingdings" pitchFamily="2" charset="2"/>
              <a:buNone/>
              <a:defRPr/>
            </a:pPr>
            <a:r>
              <a:rPr lang="zh-CN" altLang="en-US" sz="2000" dirty="0">
                <a:solidFill>
                  <a:srgbClr val="FF0000"/>
                </a:solidFill>
              </a:rPr>
              <a:t>便宜</a:t>
            </a:r>
          </a:p>
        </p:txBody>
      </p:sp>
      <p:sp>
        <p:nvSpPr>
          <p:cNvPr id="190" name="矩形 189">
            <a:extLst>
              <a:ext uri="{FF2B5EF4-FFF2-40B4-BE49-F238E27FC236}">
                <a16:creationId xmlns:a16="http://schemas.microsoft.com/office/drawing/2014/main" id="{870F4E90-F842-4446-9B85-5A2C9F5AD177}"/>
              </a:ext>
            </a:extLst>
          </p:cNvPr>
          <p:cNvSpPr/>
          <p:nvPr/>
        </p:nvSpPr>
        <p:spPr>
          <a:xfrm>
            <a:off x="8592823" y="3242877"/>
            <a:ext cx="1210588" cy="476541"/>
          </a:xfrm>
          <a:prstGeom prst="rect">
            <a:avLst/>
          </a:prstGeom>
        </p:spPr>
        <p:txBody>
          <a:bodyPr wrap="none">
            <a:spAutoFit/>
          </a:bodyPr>
          <a:lstStyle/>
          <a:p>
            <a:pPr>
              <a:lnSpc>
                <a:spcPct val="140000"/>
              </a:lnSpc>
              <a:buFont typeface="Wingdings" pitchFamily="2" charset="2"/>
              <a:buNone/>
              <a:defRPr/>
            </a:pPr>
            <a:r>
              <a:rPr lang="zh-CN" altLang="en-US" sz="2000" dirty="0">
                <a:solidFill>
                  <a:srgbClr val="FF0000"/>
                </a:solidFill>
              </a:rPr>
              <a:t>快速反应</a:t>
            </a:r>
            <a:endParaRPr lang="zh-CN" altLang="en-US" dirty="0">
              <a:solidFill>
                <a:srgbClr val="0C0600"/>
              </a:solidFill>
            </a:endParaRPr>
          </a:p>
        </p:txBody>
      </p:sp>
      <p:sp>
        <p:nvSpPr>
          <p:cNvPr id="191" name="矩形 190">
            <a:extLst>
              <a:ext uri="{FF2B5EF4-FFF2-40B4-BE49-F238E27FC236}">
                <a16:creationId xmlns:a16="http://schemas.microsoft.com/office/drawing/2014/main" id="{AAFE073D-DBA0-464E-B19B-324BA335D97A}"/>
              </a:ext>
            </a:extLst>
          </p:cNvPr>
          <p:cNvSpPr/>
          <p:nvPr/>
        </p:nvSpPr>
        <p:spPr>
          <a:xfrm>
            <a:off x="8675858" y="3988298"/>
            <a:ext cx="956178" cy="476541"/>
          </a:xfrm>
          <a:prstGeom prst="rect">
            <a:avLst/>
          </a:prstGeom>
        </p:spPr>
        <p:txBody>
          <a:bodyPr wrap="square">
            <a:spAutoFit/>
          </a:bodyPr>
          <a:lstStyle/>
          <a:p>
            <a:pPr>
              <a:lnSpc>
                <a:spcPct val="140000"/>
              </a:lnSpc>
              <a:buFont typeface="Wingdings" pitchFamily="2" charset="2"/>
              <a:buNone/>
              <a:defRPr/>
            </a:pPr>
            <a:r>
              <a:rPr lang="zh-CN" altLang="en-US" sz="2000" dirty="0">
                <a:solidFill>
                  <a:srgbClr val="FF0000"/>
                </a:solidFill>
              </a:rPr>
              <a:t>工业化</a:t>
            </a:r>
            <a:endParaRPr lang="zh-CN" altLang="en-US" dirty="0">
              <a:solidFill>
                <a:srgbClr val="0C0600"/>
              </a:solidFill>
            </a:endParaRPr>
          </a:p>
        </p:txBody>
      </p:sp>
      <p:sp>
        <p:nvSpPr>
          <p:cNvPr id="192" name="矩形 191">
            <a:extLst>
              <a:ext uri="{FF2B5EF4-FFF2-40B4-BE49-F238E27FC236}">
                <a16:creationId xmlns:a16="http://schemas.microsoft.com/office/drawing/2014/main" id="{57FFCECA-9495-4FDD-A300-80777B754838}"/>
              </a:ext>
            </a:extLst>
          </p:cNvPr>
          <p:cNvSpPr/>
          <p:nvPr/>
        </p:nvSpPr>
        <p:spPr>
          <a:xfrm>
            <a:off x="8618685" y="4697167"/>
            <a:ext cx="1382281" cy="476541"/>
          </a:xfrm>
          <a:prstGeom prst="rect">
            <a:avLst/>
          </a:prstGeom>
        </p:spPr>
        <p:txBody>
          <a:bodyPr wrap="square">
            <a:spAutoFit/>
          </a:bodyPr>
          <a:lstStyle/>
          <a:p>
            <a:pPr>
              <a:lnSpc>
                <a:spcPct val="140000"/>
              </a:lnSpc>
              <a:buFont typeface="Wingdings" pitchFamily="2" charset="2"/>
              <a:buNone/>
              <a:defRPr/>
            </a:pPr>
            <a:r>
              <a:rPr lang="zh-CN" altLang="en-US" sz="2000" dirty="0">
                <a:solidFill>
                  <a:srgbClr val="FF0000"/>
                </a:solidFill>
              </a:rPr>
              <a:t>高新技术</a:t>
            </a:r>
            <a:endParaRPr lang="zh-CN" altLang="en-US" dirty="0">
              <a:solidFill>
                <a:srgbClr val="0C0600"/>
              </a:solidFill>
            </a:endParaRPr>
          </a:p>
        </p:txBody>
      </p:sp>
    </p:spTree>
    <p:extLst>
      <p:ext uri="{BB962C8B-B14F-4D97-AF65-F5344CB8AC3E}">
        <p14:creationId xmlns:p14="http://schemas.microsoft.com/office/powerpoint/2010/main" val="21212398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0" name="矩形 9">
            <a:extLst>
              <a:ext uri="{FF2B5EF4-FFF2-40B4-BE49-F238E27FC236}">
                <a16:creationId xmlns:a16="http://schemas.microsoft.com/office/drawing/2014/main" id="{29F1C440-7D60-4E94-A8A6-21DA194753C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962760" y="1988839"/>
            <a:ext cx="1436677" cy="2831546"/>
            <a:chOff x="4499992" y="1114046"/>
            <a:chExt cx="519809" cy="575153"/>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itchFamily="34" charset="-122"/>
                  <a:cs typeface="Calibri" panose="020F0502020204030204" pitchFamily="34" charset="0"/>
                </a:rPr>
                <a:t>2</a:t>
              </a:r>
              <a:endParaRPr lang="zh-CN" altLang="en-US" sz="184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750611" y="2903457"/>
            <a:ext cx="6478630" cy="738664"/>
          </a:xfrm>
          <a:prstGeom prst="rect">
            <a:avLst/>
          </a:prstGeom>
          <a:noFill/>
        </p:spPr>
        <p:txBody>
          <a:bodyPr wrap="square" lIns="0" tIns="0" rIns="0" bIns="0" rtlCol="0">
            <a:spAutoFit/>
          </a:bodyPr>
          <a:lstStyle/>
          <a:p>
            <a:pPr algn="dist"/>
            <a:r>
              <a:rPr lang="zh-CN" altLang="en-US" sz="4800" b="1" dirty="0">
                <a:solidFill>
                  <a:schemeClr val="accent6"/>
                </a:solidFill>
                <a:latin typeface="微软雅黑" pitchFamily="34" charset="-122"/>
                <a:ea typeface="微软雅黑" pitchFamily="34" charset="-122"/>
              </a:rPr>
              <a:t>远程教育的基本特征</a:t>
            </a:r>
          </a:p>
        </p:txBody>
      </p:sp>
    </p:spTree>
    <p:extLst>
      <p:ext uri="{BB962C8B-B14F-4D97-AF65-F5344CB8AC3E}">
        <p14:creationId xmlns:p14="http://schemas.microsoft.com/office/powerpoint/2010/main" val="41574438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8A4A6B-67AB-4536-9593-BA097C65F163}"/>
              </a:ext>
            </a:extLst>
          </p:cNvPr>
          <p:cNvSpPr/>
          <p:nvPr/>
        </p:nvSpPr>
        <p:spPr>
          <a:xfrm>
            <a:off x="8448683" y="3822028"/>
            <a:ext cx="3175417" cy="799706"/>
          </a:xfrm>
          <a:prstGeom prst="rect">
            <a:avLst/>
          </a:prstGeom>
        </p:spPr>
        <p:txBody>
          <a:bodyPr wrap="square">
            <a:spAutoFit/>
          </a:bodyPr>
          <a:lstStyle/>
          <a:p>
            <a:pPr marL="342900" indent="-342900">
              <a:lnSpc>
                <a:spcPct val="120000"/>
              </a:lnSpc>
              <a:buFont typeface="Wingdings" panose="05000000000000000000" pitchFamily="2" charset="2"/>
              <a:buChar char="ü"/>
              <a:defRPr/>
            </a:pPr>
            <a:r>
              <a:rPr lang="zh-CN" altLang="en-US" sz="2000" dirty="0"/>
              <a:t>学生为教学和社交，进行</a:t>
            </a:r>
            <a:r>
              <a:rPr lang="zh-CN" altLang="en-US" sz="2000" dirty="0">
                <a:solidFill>
                  <a:srgbClr val="FF0000"/>
                </a:solidFill>
              </a:rPr>
              <a:t>必要的会谈和会议</a:t>
            </a:r>
          </a:p>
        </p:txBody>
      </p:sp>
      <p:sp>
        <p:nvSpPr>
          <p:cNvPr id="3" name="矩形 2">
            <a:extLst>
              <a:ext uri="{FF2B5EF4-FFF2-40B4-BE49-F238E27FC236}">
                <a16:creationId xmlns:a16="http://schemas.microsoft.com/office/drawing/2014/main" id="{6FD3B8CC-4DD0-4BFC-9A9D-3337D638C01B}"/>
              </a:ext>
            </a:extLst>
          </p:cNvPr>
          <p:cNvSpPr/>
          <p:nvPr/>
        </p:nvSpPr>
        <p:spPr>
          <a:xfrm>
            <a:off x="708362" y="110609"/>
            <a:ext cx="1590179" cy="523220"/>
          </a:xfrm>
          <a:prstGeom prst="rect">
            <a:avLst/>
          </a:prstGeom>
        </p:spPr>
        <p:txBody>
          <a:bodyPr wrap="none">
            <a:spAutoFit/>
          </a:bodyPr>
          <a:lstStyle/>
          <a:p>
            <a:r>
              <a:rPr lang="zh-CN" altLang="en-US" sz="2800" kern="0" cap="all" spc="-60" dirty="0">
                <a:solidFill>
                  <a:srgbClr val="D1282E"/>
                </a:solidFill>
                <a:latin typeface="+mj-lt"/>
                <a:ea typeface="微软雅黑" panose="020B0503020204020204" pitchFamily="34" charset="-122"/>
                <a:cs typeface="+mj-cs"/>
              </a:rPr>
              <a:t>基本特征</a:t>
            </a:r>
          </a:p>
        </p:txBody>
      </p:sp>
      <p:grpSp>
        <p:nvGrpSpPr>
          <p:cNvPr id="4" name="Group 1">
            <a:extLst>
              <a:ext uri="{FF2B5EF4-FFF2-40B4-BE49-F238E27FC236}">
                <a16:creationId xmlns:a16="http://schemas.microsoft.com/office/drawing/2014/main" id="{03591431-225F-467F-90C6-2531374FBDF8}"/>
              </a:ext>
            </a:extLst>
          </p:cNvPr>
          <p:cNvGrpSpPr/>
          <p:nvPr/>
        </p:nvGrpSpPr>
        <p:grpSpPr>
          <a:xfrm>
            <a:off x="4191862" y="1836980"/>
            <a:ext cx="3808275" cy="3775447"/>
            <a:chOff x="6513526" y="1639850"/>
            <a:chExt cx="5049903" cy="5218150"/>
          </a:xfrm>
        </p:grpSpPr>
        <p:sp>
          <p:nvSpPr>
            <p:cNvPr id="5" name="Freeform: Shape 2">
              <a:extLst>
                <a:ext uri="{FF2B5EF4-FFF2-40B4-BE49-F238E27FC236}">
                  <a16:creationId xmlns:a16="http://schemas.microsoft.com/office/drawing/2014/main" id="{FDADA307-A05A-4AB9-B167-53B6D24A9F4E}"/>
                </a:ext>
              </a:extLst>
            </p:cNvPr>
            <p:cNvSpPr>
              <a:spLocks/>
            </p:cNvSpPr>
            <p:nvPr/>
          </p:nvSpPr>
          <p:spPr bwMode="auto">
            <a:xfrm>
              <a:off x="7602087"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anchor="ctr"/>
            <a:lstStyle/>
            <a:p>
              <a:pPr algn="ctr"/>
              <a:endParaRPr>
                <a:latin typeface="+mn-lt"/>
                <a:ea typeface="+mn-ea"/>
                <a:cs typeface="+mn-ea"/>
                <a:sym typeface="+mn-lt"/>
              </a:endParaRPr>
            </a:p>
          </p:txBody>
        </p:sp>
        <p:grpSp>
          <p:nvGrpSpPr>
            <p:cNvPr id="6" name="Group 3">
              <a:extLst>
                <a:ext uri="{FF2B5EF4-FFF2-40B4-BE49-F238E27FC236}">
                  <a16:creationId xmlns:a16="http://schemas.microsoft.com/office/drawing/2014/main" id="{F01FEAA8-22E1-48C0-898F-283FA14AE714}"/>
                </a:ext>
              </a:extLst>
            </p:cNvPr>
            <p:cNvGrpSpPr/>
            <p:nvPr/>
          </p:nvGrpSpPr>
          <p:grpSpPr>
            <a:xfrm>
              <a:off x="6685154" y="1639850"/>
              <a:ext cx="4779675" cy="3671505"/>
              <a:chOff x="7223605" y="1034167"/>
              <a:chExt cx="4779675" cy="3671505"/>
            </a:xfrm>
            <a:solidFill>
              <a:schemeClr val="accent5">
                <a:alpha val="70000"/>
              </a:schemeClr>
            </a:solidFill>
          </p:grpSpPr>
          <p:sp>
            <p:nvSpPr>
              <p:cNvPr id="51" name="Oval 49">
                <a:extLst>
                  <a:ext uri="{FF2B5EF4-FFF2-40B4-BE49-F238E27FC236}">
                    <a16:creationId xmlns:a16="http://schemas.microsoft.com/office/drawing/2014/main" id="{00A8EE54-FCB9-4367-95B2-0885D8F4DAE7}"/>
                  </a:ext>
                </a:extLst>
              </p:cNvPr>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2" name="Oval 50">
                <a:extLst>
                  <a:ext uri="{FF2B5EF4-FFF2-40B4-BE49-F238E27FC236}">
                    <a16:creationId xmlns:a16="http://schemas.microsoft.com/office/drawing/2014/main" id="{68E771C1-9B6B-4048-BD1A-1B09B99B1DCD}"/>
                  </a:ext>
                </a:extLst>
              </p:cNvPr>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3" name="Oval 51">
                <a:extLst>
                  <a:ext uri="{FF2B5EF4-FFF2-40B4-BE49-F238E27FC236}">
                    <a16:creationId xmlns:a16="http://schemas.microsoft.com/office/drawing/2014/main" id="{AFD63E58-D123-482B-8815-976C45BF55ED}"/>
                  </a:ext>
                </a:extLst>
              </p:cNvPr>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4" name="Oval 52">
                <a:extLst>
                  <a:ext uri="{FF2B5EF4-FFF2-40B4-BE49-F238E27FC236}">
                    <a16:creationId xmlns:a16="http://schemas.microsoft.com/office/drawing/2014/main" id="{51FE19AB-A95B-43EE-AC5E-CAB1F09BE30D}"/>
                  </a:ext>
                </a:extLst>
              </p:cNvPr>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5" name="Oval 53">
                <a:extLst>
                  <a:ext uri="{FF2B5EF4-FFF2-40B4-BE49-F238E27FC236}">
                    <a16:creationId xmlns:a16="http://schemas.microsoft.com/office/drawing/2014/main" id="{912599ED-4884-453E-A53F-F36104A58D61}"/>
                  </a:ext>
                </a:extLst>
              </p:cNvPr>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6" name="Oval 54">
                <a:extLst>
                  <a:ext uri="{FF2B5EF4-FFF2-40B4-BE49-F238E27FC236}">
                    <a16:creationId xmlns:a16="http://schemas.microsoft.com/office/drawing/2014/main" id="{7CA432F9-E218-48C8-8E27-1ADBDF299A50}"/>
                  </a:ext>
                </a:extLst>
              </p:cNvPr>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7" name="Oval 55">
                <a:extLst>
                  <a:ext uri="{FF2B5EF4-FFF2-40B4-BE49-F238E27FC236}">
                    <a16:creationId xmlns:a16="http://schemas.microsoft.com/office/drawing/2014/main" id="{8FCDB146-B063-4758-B9E8-B4226ABE4030}"/>
                  </a:ext>
                </a:extLst>
              </p:cNvPr>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8" name="Oval 56">
                <a:extLst>
                  <a:ext uri="{FF2B5EF4-FFF2-40B4-BE49-F238E27FC236}">
                    <a16:creationId xmlns:a16="http://schemas.microsoft.com/office/drawing/2014/main" id="{0A685543-A6EC-4886-8822-008B8D43F2A0}"/>
                  </a:ext>
                </a:extLst>
              </p:cNvPr>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9" name="Oval 57">
                <a:extLst>
                  <a:ext uri="{FF2B5EF4-FFF2-40B4-BE49-F238E27FC236}">
                    <a16:creationId xmlns:a16="http://schemas.microsoft.com/office/drawing/2014/main" id="{2A5A646A-6B8D-40DB-A79E-0094097A8F5D}"/>
                  </a:ext>
                </a:extLst>
              </p:cNvPr>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7" name="Group 4">
              <a:extLst>
                <a:ext uri="{FF2B5EF4-FFF2-40B4-BE49-F238E27FC236}">
                  <a16:creationId xmlns:a16="http://schemas.microsoft.com/office/drawing/2014/main" id="{0BD20A94-CC55-4C42-A038-664EA1DF27D7}"/>
                </a:ext>
              </a:extLst>
            </p:cNvPr>
            <p:cNvGrpSpPr/>
            <p:nvPr/>
          </p:nvGrpSpPr>
          <p:grpSpPr>
            <a:xfrm>
              <a:off x="6574014" y="1946200"/>
              <a:ext cx="4788017" cy="3731205"/>
              <a:chOff x="7071416" y="1121303"/>
              <a:chExt cx="4788017" cy="3731205"/>
            </a:xfrm>
            <a:solidFill>
              <a:schemeClr val="accent2">
                <a:alpha val="40000"/>
              </a:schemeClr>
            </a:solidFill>
          </p:grpSpPr>
          <p:sp>
            <p:nvSpPr>
              <p:cNvPr id="41" name="Oval 39">
                <a:extLst>
                  <a:ext uri="{FF2B5EF4-FFF2-40B4-BE49-F238E27FC236}">
                    <a16:creationId xmlns:a16="http://schemas.microsoft.com/office/drawing/2014/main" id="{653F43B4-311D-4C42-A611-0B77BCDB4964}"/>
                  </a:ext>
                </a:extLst>
              </p:cNvPr>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Oval 40">
                <a:extLst>
                  <a:ext uri="{FF2B5EF4-FFF2-40B4-BE49-F238E27FC236}">
                    <a16:creationId xmlns:a16="http://schemas.microsoft.com/office/drawing/2014/main" id="{8B174583-0664-4328-AD81-2F0133A55033}"/>
                  </a:ext>
                </a:extLst>
              </p:cNvPr>
              <p:cNvSpPr/>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Oval 41">
                <a:extLst>
                  <a:ext uri="{FF2B5EF4-FFF2-40B4-BE49-F238E27FC236}">
                    <a16:creationId xmlns:a16="http://schemas.microsoft.com/office/drawing/2014/main" id="{352040A6-846F-40AA-980E-FDFAD663035E}"/>
                  </a:ext>
                </a:extLst>
              </p:cNvPr>
              <p:cNvSpPr/>
              <p:nvPr/>
            </p:nvSpPr>
            <p:spPr>
              <a:xfrm>
                <a:off x="8444595" y="4164419"/>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4" name="Oval 42">
                <a:extLst>
                  <a:ext uri="{FF2B5EF4-FFF2-40B4-BE49-F238E27FC236}">
                    <a16:creationId xmlns:a16="http://schemas.microsoft.com/office/drawing/2014/main" id="{BBD21FCB-EE5B-4853-923A-EBDA797A0A0C}"/>
                  </a:ext>
                </a:extLst>
              </p:cNvPr>
              <p:cNvSpPr/>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Oval 43">
                <a:extLst>
                  <a:ext uri="{FF2B5EF4-FFF2-40B4-BE49-F238E27FC236}">
                    <a16:creationId xmlns:a16="http://schemas.microsoft.com/office/drawing/2014/main" id="{46C37D4F-2A34-465C-89ED-A19D8CB0BEF0}"/>
                  </a:ext>
                </a:extLst>
              </p:cNvPr>
              <p:cNvSpPr/>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6" name="Oval 44">
                <a:extLst>
                  <a:ext uri="{FF2B5EF4-FFF2-40B4-BE49-F238E27FC236}">
                    <a16:creationId xmlns:a16="http://schemas.microsoft.com/office/drawing/2014/main" id="{1CEAC759-3C54-453C-9921-E6430EA56A20}"/>
                  </a:ext>
                </a:extLst>
              </p:cNvPr>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7" name="Oval 45">
                <a:extLst>
                  <a:ext uri="{FF2B5EF4-FFF2-40B4-BE49-F238E27FC236}">
                    <a16:creationId xmlns:a16="http://schemas.microsoft.com/office/drawing/2014/main" id="{0D32AB88-9A89-410F-80BB-DFD57DAB4A74}"/>
                  </a:ext>
                </a:extLst>
              </p:cNvPr>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8" name="Oval 46">
                <a:extLst>
                  <a:ext uri="{FF2B5EF4-FFF2-40B4-BE49-F238E27FC236}">
                    <a16:creationId xmlns:a16="http://schemas.microsoft.com/office/drawing/2014/main" id="{CC91D8A8-87E5-4914-87DA-A786913D7EEA}"/>
                  </a:ext>
                </a:extLst>
              </p:cNvPr>
              <p:cNvSpPr/>
              <p:nvPr/>
            </p:nvSpPr>
            <p:spPr>
              <a:xfrm>
                <a:off x="7838577" y="1121303"/>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9" name="Oval 47">
                <a:extLst>
                  <a:ext uri="{FF2B5EF4-FFF2-40B4-BE49-F238E27FC236}">
                    <a16:creationId xmlns:a16="http://schemas.microsoft.com/office/drawing/2014/main" id="{72D263B6-0DAD-4B1A-88FB-4EE788B91C54}"/>
                  </a:ext>
                </a:extLst>
              </p:cNvPr>
              <p:cNvSpPr/>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Oval 48">
                <a:extLst>
                  <a:ext uri="{FF2B5EF4-FFF2-40B4-BE49-F238E27FC236}">
                    <a16:creationId xmlns:a16="http://schemas.microsoft.com/office/drawing/2014/main" id="{6AD112A1-31A7-4631-8F98-BACD59676E25}"/>
                  </a:ext>
                </a:extLst>
              </p:cNvPr>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8" name="Group 5">
              <a:extLst>
                <a:ext uri="{FF2B5EF4-FFF2-40B4-BE49-F238E27FC236}">
                  <a16:creationId xmlns:a16="http://schemas.microsoft.com/office/drawing/2014/main" id="{4A63A92D-2F1D-4301-A56D-9ED858E602E9}"/>
                </a:ext>
              </a:extLst>
            </p:cNvPr>
            <p:cNvGrpSpPr/>
            <p:nvPr/>
          </p:nvGrpSpPr>
          <p:grpSpPr>
            <a:xfrm>
              <a:off x="7210995" y="2279145"/>
              <a:ext cx="4142805" cy="3446444"/>
              <a:chOff x="7242069" y="1000204"/>
              <a:chExt cx="4142805" cy="3446444"/>
            </a:xfrm>
            <a:solidFill>
              <a:schemeClr val="accent1">
                <a:alpha val="20000"/>
              </a:schemeClr>
            </a:solidFill>
          </p:grpSpPr>
          <p:sp>
            <p:nvSpPr>
              <p:cNvPr id="31" name="Oval 29">
                <a:extLst>
                  <a:ext uri="{FF2B5EF4-FFF2-40B4-BE49-F238E27FC236}">
                    <a16:creationId xmlns:a16="http://schemas.microsoft.com/office/drawing/2014/main" id="{B2C637FD-5F67-4976-85BC-B577B5CB4918}"/>
                  </a:ext>
                </a:extLst>
              </p:cNvPr>
              <p:cNvSpPr/>
              <p:nvPr/>
            </p:nvSpPr>
            <p:spPr>
              <a:xfrm>
                <a:off x="8373143"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Oval 30">
                <a:extLst>
                  <a:ext uri="{FF2B5EF4-FFF2-40B4-BE49-F238E27FC236}">
                    <a16:creationId xmlns:a16="http://schemas.microsoft.com/office/drawing/2014/main" id="{DF2268E9-0718-4EA0-8FDA-3014120D7D57}"/>
                  </a:ext>
                </a:extLst>
              </p:cNvPr>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Oval 31">
                <a:extLst>
                  <a:ext uri="{FF2B5EF4-FFF2-40B4-BE49-F238E27FC236}">
                    <a16:creationId xmlns:a16="http://schemas.microsoft.com/office/drawing/2014/main" id="{F0EF1692-9537-45D5-AC0B-C5BCF040D1AA}"/>
                  </a:ext>
                </a:extLst>
              </p:cNvPr>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Oval 32">
                <a:extLst>
                  <a:ext uri="{FF2B5EF4-FFF2-40B4-BE49-F238E27FC236}">
                    <a16:creationId xmlns:a16="http://schemas.microsoft.com/office/drawing/2014/main" id="{CAF0FE7D-3F6B-440D-ABA4-3038BF21CD6C}"/>
                  </a:ext>
                </a:extLst>
              </p:cNvPr>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Oval 33">
                <a:extLst>
                  <a:ext uri="{FF2B5EF4-FFF2-40B4-BE49-F238E27FC236}">
                    <a16:creationId xmlns:a16="http://schemas.microsoft.com/office/drawing/2014/main" id="{6C66F2FF-3F3E-4FE9-8F73-9CE66E15594F}"/>
                  </a:ext>
                </a:extLst>
              </p:cNvPr>
              <p:cNvSpPr/>
              <p:nvPr/>
            </p:nvSpPr>
            <p:spPr>
              <a:xfrm>
                <a:off x="7242069"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Oval 34">
                <a:extLst>
                  <a:ext uri="{FF2B5EF4-FFF2-40B4-BE49-F238E27FC236}">
                    <a16:creationId xmlns:a16="http://schemas.microsoft.com/office/drawing/2014/main" id="{1F0FAD8C-0CF4-4EA2-BFB0-BC85A80EC127}"/>
                  </a:ext>
                </a:extLst>
              </p:cNvPr>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Oval 35">
                <a:extLst>
                  <a:ext uri="{FF2B5EF4-FFF2-40B4-BE49-F238E27FC236}">
                    <a16:creationId xmlns:a16="http://schemas.microsoft.com/office/drawing/2014/main" id="{9C49307C-AC86-4D23-BD6F-25E77B04AB5C}"/>
                  </a:ext>
                </a:extLst>
              </p:cNvPr>
              <p:cNvSpPr/>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Oval 36">
                <a:extLst>
                  <a:ext uri="{FF2B5EF4-FFF2-40B4-BE49-F238E27FC236}">
                    <a16:creationId xmlns:a16="http://schemas.microsoft.com/office/drawing/2014/main" id="{56094989-FBA9-4EBE-BAC2-A371ED976879}"/>
                  </a:ext>
                </a:extLst>
              </p:cNvPr>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Oval 37">
                <a:extLst>
                  <a:ext uri="{FF2B5EF4-FFF2-40B4-BE49-F238E27FC236}">
                    <a16:creationId xmlns:a16="http://schemas.microsoft.com/office/drawing/2014/main" id="{E58A4D03-818A-42F4-A95D-3452D576CD67}"/>
                  </a:ext>
                </a:extLst>
              </p:cNvPr>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Oval 38">
                <a:extLst>
                  <a:ext uri="{FF2B5EF4-FFF2-40B4-BE49-F238E27FC236}">
                    <a16:creationId xmlns:a16="http://schemas.microsoft.com/office/drawing/2014/main" id="{BAC75269-F859-4077-8DE5-00C16B6028D3}"/>
                  </a:ext>
                </a:extLst>
              </p:cNvPr>
              <p:cNvSpPr/>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9" name="Group 6">
              <a:extLst>
                <a:ext uri="{FF2B5EF4-FFF2-40B4-BE49-F238E27FC236}">
                  <a16:creationId xmlns:a16="http://schemas.microsoft.com/office/drawing/2014/main" id="{030A65FD-DC76-41E0-A632-3B5C15307657}"/>
                </a:ext>
              </a:extLst>
            </p:cNvPr>
            <p:cNvGrpSpPr/>
            <p:nvPr/>
          </p:nvGrpSpPr>
          <p:grpSpPr>
            <a:xfrm rot="9000000">
              <a:off x="7380010" y="1811773"/>
              <a:ext cx="3591334" cy="2758680"/>
              <a:chOff x="7223605" y="1034167"/>
              <a:chExt cx="4779675" cy="3671505"/>
            </a:xfrm>
            <a:solidFill>
              <a:schemeClr val="accent4">
                <a:alpha val="70000"/>
              </a:schemeClr>
            </a:solidFill>
          </p:grpSpPr>
          <p:sp>
            <p:nvSpPr>
              <p:cNvPr id="22" name="Oval 20">
                <a:extLst>
                  <a:ext uri="{FF2B5EF4-FFF2-40B4-BE49-F238E27FC236}">
                    <a16:creationId xmlns:a16="http://schemas.microsoft.com/office/drawing/2014/main" id="{D9F07C58-A4B8-47C8-AB04-28DA0C5B10B7}"/>
                  </a:ext>
                </a:extLst>
              </p:cNvPr>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21">
                <a:extLst>
                  <a:ext uri="{FF2B5EF4-FFF2-40B4-BE49-F238E27FC236}">
                    <a16:creationId xmlns:a16="http://schemas.microsoft.com/office/drawing/2014/main" id="{598A8C2E-33BA-432C-B536-46AF1A51C576}"/>
                  </a:ext>
                </a:extLst>
              </p:cNvPr>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22">
                <a:extLst>
                  <a:ext uri="{FF2B5EF4-FFF2-40B4-BE49-F238E27FC236}">
                    <a16:creationId xmlns:a16="http://schemas.microsoft.com/office/drawing/2014/main" id="{F0193265-4FEC-4A02-B02F-7692EFD33B06}"/>
                  </a:ext>
                </a:extLst>
              </p:cNvPr>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Oval 23">
                <a:extLst>
                  <a:ext uri="{FF2B5EF4-FFF2-40B4-BE49-F238E27FC236}">
                    <a16:creationId xmlns:a16="http://schemas.microsoft.com/office/drawing/2014/main" id="{9E64928D-2AD7-45EB-83CA-F33887B64754}"/>
                  </a:ext>
                </a:extLst>
              </p:cNvPr>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Oval 24">
                <a:extLst>
                  <a:ext uri="{FF2B5EF4-FFF2-40B4-BE49-F238E27FC236}">
                    <a16:creationId xmlns:a16="http://schemas.microsoft.com/office/drawing/2014/main" id="{3E28AA46-44B1-4AEB-B2A5-BBC5C6EF2330}"/>
                  </a:ext>
                </a:extLst>
              </p:cNvPr>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Oval 25">
                <a:extLst>
                  <a:ext uri="{FF2B5EF4-FFF2-40B4-BE49-F238E27FC236}">
                    <a16:creationId xmlns:a16="http://schemas.microsoft.com/office/drawing/2014/main" id="{564A3D8D-6749-427E-99CB-C2939CBB08D4}"/>
                  </a:ext>
                </a:extLst>
              </p:cNvPr>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Oval 26">
                <a:extLst>
                  <a:ext uri="{FF2B5EF4-FFF2-40B4-BE49-F238E27FC236}">
                    <a16:creationId xmlns:a16="http://schemas.microsoft.com/office/drawing/2014/main" id="{10347040-2BE5-4BF9-B178-39FA3BC610A4}"/>
                  </a:ext>
                </a:extLst>
              </p:cNvPr>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Oval 27">
                <a:extLst>
                  <a:ext uri="{FF2B5EF4-FFF2-40B4-BE49-F238E27FC236}">
                    <a16:creationId xmlns:a16="http://schemas.microsoft.com/office/drawing/2014/main" id="{4433AA59-F25D-4983-8264-DE242AD3E0DE}"/>
                  </a:ext>
                </a:extLst>
              </p:cNvPr>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Oval 28">
                <a:extLst>
                  <a:ext uri="{FF2B5EF4-FFF2-40B4-BE49-F238E27FC236}">
                    <a16:creationId xmlns:a16="http://schemas.microsoft.com/office/drawing/2014/main" id="{D3F4DA15-4A49-469A-AC39-9F69FC4CDE15}"/>
                  </a:ext>
                </a:extLst>
              </p:cNvPr>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0" name="Oval 7">
              <a:extLst>
                <a:ext uri="{FF2B5EF4-FFF2-40B4-BE49-F238E27FC236}">
                  <a16:creationId xmlns:a16="http://schemas.microsoft.com/office/drawing/2014/main" id="{8249DB05-CE7E-4D17-81C5-2725137EB9C3}"/>
                </a:ext>
              </a:extLst>
            </p:cNvPr>
            <p:cNvSpPr/>
            <p:nvPr/>
          </p:nvSpPr>
          <p:spPr>
            <a:xfrm>
              <a:off x="7498233" y="1881011"/>
              <a:ext cx="1514855" cy="151485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Oval 8">
              <a:extLst>
                <a:ext uri="{FF2B5EF4-FFF2-40B4-BE49-F238E27FC236}">
                  <a16:creationId xmlns:a16="http://schemas.microsoft.com/office/drawing/2014/main" id="{1F3020CC-971A-49F4-8FC5-B7C0A674B980}"/>
                </a:ext>
              </a:extLst>
            </p:cNvPr>
            <p:cNvSpPr/>
            <p:nvPr/>
          </p:nvSpPr>
          <p:spPr>
            <a:xfrm>
              <a:off x="9449885" y="2141135"/>
              <a:ext cx="1437159" cy="1437159"/>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Oval 9">
              <a:extLst>
                <a:ext uri="{FF2B5EF4-FFF2-40B4-BE49-F238E27FC236}">
                  <a16:creationId xmlns:a16="http://schemas.microsoft.com/office/drawing/2014/main" id="{F0701459-4B0B-4690-92CE-315C805E6E14}"/>
                </a:ext>
              </a:extLst>
            </p:cNvPr>
            <p:cNvSpPr/>
            <p:nvPr/>
          </p:nvSpPr>
          <p:spPr>
            <a:xfrm>
              <a:off x="6513526" y="3453959"/>
              <a:ext cx="1437159" cy="143715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Oval 10">
              <a:extLst>
                <a:ext uri="{FF2B5EF4-FFF2-40B4-BE49-F238E27FC236}">
                  <a16:creationId xmlns:a16="http://schemas.microsoft.com/office/drawing/2014/main" id="{04962149-39B3-4C60-9D52-6DFD82B0CC30}"/>
                </a:ext>
              </a:extLst>
            </p:cNvPr>
            <p:cNvSpPr/>
            <p:nvPr/>
          </p:nvSpPr>
          <p:spPr>
            <a:xfrm>
              <a:off x="10126270" y="3664860"/>
              <a:ext cx="1437159" cy="1437159"/>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4" name="Group 11">
              <a:extLst>
                <a:ext uri="{FF2B5EF4-FFF2-40B4-BE49-F238E27FC236}">
                  <a16:creationId xmlns:a16="http://schemas.microsoft.com/office/drawing/2014/main" id="{04D58639-D32A-4A4F-853B-0F1402CC4072}"/>
                </a:ext>
              </a:extLst>
            </p:cNvPr>
            <p:cNvGrpSpPr/>
            <p:nvPr/>
          </p:nvGrpSpPr>
          <p:grpSpPr>
            <a:xfrm>
              <a:off x="9937478" y="2603151"/>
              <a:ext cx="500065" cy="470320"/>
              <a:chOff x="4433888" y="4613275"/>
              <a:chExt cx="1147763" cy="1079500"/>
            </a:xfrm>
            <a:solidFill>
              <a:schemeClr val="bg1"/>
            </a:solidFill>
          </p:grpSpPr>
          <p:sp>
            <p:nvSpPr>
              <p:cNvPr id="20" name="Oval 18">
                <a:extLst>
                  <a:ext uri="{FF2B5EF4-FFF2-40B4-BE49-F238E27FC236}">
                    <a16:creationId xmlns:a16="http://schemas.microsoft.com/office/drawing/2014/main" id="{8CE4AE3E-EBD1-40AA-AC80-6F45CA20F4AF}"/>
                  </a:ext>
                </a:extLst>
              </p:cNvPr>
              <p:cNvSpPr>
                <a:spLocks/>
              </p:cNvSpPr>
              <p:nvPr/>
            </p:nvSpPr>
            <p:spPr bwMode="auto">
              <a:xfrm>
                <a:off x="4991100" y="5203825"/>
                <a:ext cx="138113"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21" name="Freeform: Shape 19">
                <a:extLst>
                  <a:ext uri="{FF2B5EF4-FFF2-40B4-BE49-F238E27FC236}">
                    <a16:creationId xmlns:a16="http://schemas.microsoft.com/office/drawing/2014/main" id="{8B0F8F78-8DB5-483F-8ACD-B37D97D47931}"/>
                  </a:ext>
                </a:extLst>
              </p:cNvPr>
              <p:cNvSpPr>
                <a:spLocks/>
              </p:cNvSpPr>
              <p:nvPr/>
            </p:nvSpPr>
            <p:spPr bwMode="auto">
              <a:xfrm>
                <a:off x="4433888" y="4613275"/>
                <a:ext cx="1147763" cy="1079500"/>
              </a:xfrm>
              <a:custGeom>
                <a:avLst/>
                <a:gdLst>
                  <a:gd name="T0" fmla="*/ 268 w 305"/>
                  <a:gd name="T1" fmla="*/ 111 h 287"/>
                  <a:gd name="T2" fmla="*/ 268 w 305"/>
                  <a:gd name="T3" fmla="*/ 51 h 287"/>
                  <a:gd name="T4" fmla="*/ 240 w 305"/>
                  <a:gd name="T5" fmla="*/ 0 h 287"/>
                  <a:gd name="T6" fmla="*/ 51 w 305"/>
                  <a:gd name="T7" fmla="*/ 0 h 287"/>
                  <a:gd name="T8" fmla="*/ 0 w 305"/>
                  <a:gd name="T9" fmla="*/ 236 h 287"/>
                  <a:gd name="T10" fmla="*/ 217 w 305"/>
                  <a:gd name="T11" fmla="*/ 287 h 287"/>
                  <a:gd name="T12" fmla="*/ 268 w 305"/>
                  <a:gd name="T13" fmla="*/ 222 h 287"/>
                  <a:gd name="T14" fmla="*/ 268 w 305"/>
                  <a:gd name="T15" fmla="*/ 111 h 287"/>
                  <a:gd name="T16" fmla="*/ 203 w 305"/>
                  <a:gd name="T17" fmla="*/ 19 h 287"/>
                  <a:gd name="T18" fmla="*/ 250 w 305"/>
                  <a:gd name="T19" fmla="*/ 28 h 287"/>
                  <a:gd name="T20" fmla="*/ 250 w 305"/>
                  <a:gd name="T21" fmla="*/ 56 h 287"/>
                  <a:gd name="T22" fmla="*/ 240 w 305"/>
                  <a:gd name="T23" fmla="*/ 83 h 287"/>
                  <a:gd name="T24" fmla="*/ 240 w 305"/>
                  <a:gd name="T25" fmla="*/ 74 h 287"/>
                  <a:gd name="T26" fmla="*/ 240 w 305"/>
                  <a:gd name="T27" fmla="*/ 37 h 287"/>
                  <a:gd name="T28" fmla="*/ 37 w 305"/>
                  <a:gd name="T29" fmla="*/ 28 h 287"/>
                  <a:gd name="T30" fmla="*/ 28 w 305"/>
                  <a:gd name="T31" fmla="*/ 56 h 287"/>
                  <a:gd name="T32" fmla="*/ 18 w 305"/>
                  <a:gd name="T33" fmla="*/ 51 h 287"/>
                  <a:gd name="T34" fmla="*/ 231 w 305"/>
                  <a:gd name="T35" fmla="*/ 46 h 287"/>
                  <a:gd name="T36" fmla="*/ 37 w 305"/>
                  <a:gd name="T37" fmla="*/ 37 h 287"/>
                  <a:gd name="T38" fmla="*/ 231 w 305"/>
                  <a:gd name="T39" fmla="*/ 46 h 287"/>
                  <a:gd name="T40" fmla="*/ 231 w 305"/>
                  <a:gd name="T41" fmla="*/ 65 h 287"/>
                  <a:gd name="T42" fmla="*/ 37 w 305"/>
                  <a:gd name="T43" fmla="*/ 56 h 287"/>
                  <a:gd name="T44" fmla="*/ 231 w 305"/>
                  <a:gd name="T45" fmla="*/ 74 h 287"/>
                  <a:gd name="T46" fmla="*/ 203 w 305"/>
                  <a:gd name="T47" fmla="*/ 83 h 287"/>
                  <a:gd name="T48" fmla="*/ 37 w 305"/>
                  <a:gd name="T49" fmla="*/ 80 h 287"/>
                  <a:gd name="T50" fmla="*/ 231 w 305"/>
                  <a:gd name="T51" fmla="*/ 74 h 287"/>
                  <a:gd name="T52" fmla="*/ 217 w 305"/>
                  <a:gd name="T53" fmla="*/ 268 h 287"/>
                  <a:gd name="T54" fmla="*/ 18 w 305"/>
                  <a:gd name="T55" fmla="*/ 236 h 287"/>
                  <a:gd name="T56" fmla="*/ 51 w 305"/>
                  <a:gd name="T57" fmla="*/ 102 h 287"/>
                  <a:gd name="T58" fmla="*/ 240 w 305"/>
                  <a:gd name="T59" fmla="*/ 102 h 287"/>
                  <a:gd name="T60" fmla="*/ 250 w 305"/>
                  <a:gd name="T61" fmla="*/ 130 h 287"/>
                  <a:gd name="T62" fmla="*/ 120 w 305"/>
                  <a:gd name="T63" fmla="*/ 176 h 287"/>
                  <a:gd name="T64" fmla="*/ 250 w 305"/>
                  <a:gd name="T65" fmla="*/ 222 h 287"/>
                  <a:gd name="T66" fmla="*/ 262 w 305"/>
                  <a:gd name="T67" fmla="*/ 204 h 287"/>
                  <a:gd name="T68" fmla="*/ 139 w 305"/>
                  <a:gd name="T69" fmla="*/ 176 h 287"/>
                  <a:gd name="T70" fmla="*/ 250 w 305"/>
                  <a:gd name="T71" fmla="*/ 148 h 287"/>
                  <a:gd name="T72" fmla="*/ 267 w 305"/>
                  <a:gd name="T73" fmla="*/ 136 h 287"/>
                  <a:gd name="T74" fmla="*/ 277 w 305"/>
                  <a:gd name="T75" fmla="*/ 1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87">
                    <a:moveTo>
                      <a:pt x="268" y="111"/>
                    </a:moveTo>
                    <a:cubicBezTo>
                      <a:pt x="268" y="111"/>
                      <a:pt x="268" y="111"/>
                      <a:pt x="268" y="111"/>
                    </a:cubicBezTo>
                    <a:cubicBezTo>
                      <a:pt x="268" y="56"/>
                      <a:pt x="268" y="56"/>
                      <a:pt x="268" y="56"/>
                    </a:cubicBezTo>
                    <a:cubicBezTo>
                      <a:pt x="268" y="51"/>
                      <a:pt x="268" y="51"/>
                      <a:pt x="268" y="51"/>
                    </a:cubicBezTo>
                    <a:cubicBezTo>
                      <a:pt x="268" y="28"/>
                      <a:pt x="268" y="28"/>
                      <a:pt x="268" y="28"/>
                    </a:cubicBezTo>
                    <a:cubicBezTo>
                      <a:pt x="268" y="13"/>
                      <a:pt x="256" y="0"/>
                      <a:pt x="240" y="0"/>
                    </a:cubicBezTo>
                    <a:cubicBezTo>
                      <a:pt x="203" y="0"/>
                      <a:pt x="203" y="0"/>
                      <a:pt x="203" y="0"/>
                    </a:cubicBezTo>
                    <a:cubicBezTo>
                      <a:pt x="51" y="0"/>
                      <a:pt x="51" y="0"/>
                      <a:pt x="51" y="0"/>
                    </a:cubicBezTo>
                    <a:cubicBezTo>
                      <a:pt x="23" y="0"/>
                      <a:pt x="0" y="23"/>
                      <a:pt x="0" y="51"/>
                    </a:cubicBezTo>
                    <a:cubicBezTo>
                      <a:pt x="0" y="236"/>
                      <a:pt x="0" y="236"/>
                      <a:pt x="0" y="236"/>
                    </a:cubicBezTo>
                    <a:cubicBezTo>
                      <a:pt x="0" y="264"/>
                      <a:pt x="23" y="287"/>
                      <a:pt x="51" y="287"/>
                    </a:cubicBezTo>
                    <a:cubicBezTo>
                      <a:pt x="217" y="287"/>
                      <a:pt x="217" y="287"/>
                      <a:pt x="217" y="287"/>
                    </a:cubicBezTo>
                    <a:cubicBezTo>
                      <a:pt x="245" y="287"/>
                      <a:pt x="268" y="264"/>
                      <a:pt x="268" y="236"/>
                    </a:cubicBezTo>
                    <a:cubicBezTo>
                      <a:pt x="268" y="222"/>
                      <a:pt x="268" y="222"/>
                      <a:pt x="268" y="222"/>
                    </a:cubicBezTo>
                    <a:cubicBezTo>
                      <a:pt x="268" y="222"/>
                      <a:pt x="268" y="222"/>
                      <a:pt x="268" y="222"/>
                    </a:cubicBezTo>
                    <a:cubicBezTo>
                      <a:pt x="305" y="194"/>
                      <a:pt x="305" y="139"/>
                      <a:pt x="268" y="111"/>
                    </a:cubicBezTo>
                    <a:close/>
                    <a:moveTo>
                      <a:pt x="51" y="19"/>
                    </a:moveTo>
                    <a:cubicBezTo>
                      <a:pt x="203" y="19"/>
                      <a:pt x="203" y="19"/>
                      <a:pt x="203" y="19"/>
                    </a:cubicBezTo>
                    <a:cubicBezTo>
                      <a:pt x="240" y="19"/>
                      <a:pt x="240" y="19"/>
                      <a:pt x="240" y="19"/>
                    </a:cubicBezTo>
                    <a:cubicBezTo>
                      <a:pt x="246" y="19"/>
                      <a:pt x="250" y="23"/>
                      <a:pt x="250" y="28"/>
                    </a:cubicBezTo>
                    <a:cubicBezTo>
                      <a:pt x="250" y="51"/>
                      <a:pt x="250" y="51"/>
                      <a:pt x="250" y="51"/>
                    </a:cubicBezTo>
                    <a:cubicBezTo>
                      <a:pt x="250" y="56"/>
                      <a:pt x="250" y="56"/>
                      <a:pt x="250" y="56"/>
                    </a:cubicBezTo>
                    <a:cubicBezTo>
                      <a:pt x="250" y="85"/>
                      <a:pt x="250" y="85"/>
                      <a:pt x="250" y="85"/>
                    </a:cubicBezTo>
                    <a:cubicBezTo>
                      <a:pt x="247" y="84"/>
                      <a:pt x="244" y="83"/>
                      <a:pt x="240" y="83"/>
                    </a:cubicBezTo>
                    <a:cubicBezTo>
                      <a:pt x="240" y="83"/>
                      <a:pt x="240" y="83"/>
                      <a:pt x="240" y="83"/>
                    </a:cubicBezTo>
                    <a:cubicBezTo>
                      <a:pt x="240" y="74"/>
                      <a:pt x="240" y="74"/>
                      <a:pt x="240" y="74"/>
                    </a:cubicBezTo>
                    <a:cubicBezTo>
                      <a:pt x="240" y="56"/>
                      <a:pt x="240" y="56"/>
                      <a:pt x="240" y="56"/>
                    </a:cubicBezTo>
                    <a:cubicBezTo>
                      <a:pt x="240" y="37"/>
                      <a:pt x="240" y="37"/>
                      <a:pt x="240" y="37"/>
                    </a:cubicBezTo>
                    <a:cubicBezTo>
                      <a:pt x="240" y="32"/>
                      <a:pt x="236" y="28"/>
                      <a:pt x="231" y="28"/>
                    </a:cubicBezTo>
                    <a:cubicBezTo>
                      <a:pt x="37" y="28"/>
                      <a:pt x="37" y="28"/>
                      <a:pt x="37" y="28"/>
                    </a:cubicBezTo>
                    <a:cubicBezTo>
                      <a:pt x="32" y="28"/>
                      <a:pt x="28" y="32"/>
                      <a:pt x="28" y="37"/>
                    </a:cubicBezTo>
                    <a:cubicBezTo>
                      <a:pt x="28" y="56"/>
                      <a:pt x="28" y="56"/>
                      <a:pt x="28" y="56"/>
                    </a:cubicBezTo>
                    <a:cubicBezTo>
                      <a:pt x="28" y="74"/>
                      <a:pt x="28" y="74"/>
                      <a:pt x="28" y="74"/>
                    </a:cubicBezTo>
                    <a:cubicBezTo>
                      <a:pt x="22" y="68"/>
                      <a:pt x="18" y="60"/>
                      <a:pt x="18" y="51"/>
                    </a:cubicBezTo>
                    <a:cubicBezTo>
                      <a:pt x="18" y="33"/>
                      <a:pt x="33" y="19"/>
                      <a:pt x="51" y="19"/>
                    </a:cubicBezTo>
                    <a:close/>
                    <a:moveTo>
                      <a:pt x="231" y="46"/>
                    </a:moveTo>
                    <a:cubicBezTo>
                      <a:pt x="37" y="46"/>
                      <a:pt x="37" y="46"/>
                      <a:pt x="37" y="46"/>
                    </a:cubicBezTo>
                    <a:cubicBezTo>
                      <a:pt x="37" y="37"/>
                      <a:pt x="37" y="37"/>
                      <a:pt x="37" y="37"/>
                    </a:cubicBezTo>
                    <a:cubicBezTo>
                      <a:pt x="231" y="37"/>
                      <a:pt x="231" y="37"/>
                      <a:pt x="231" y="37"/>
                    </a:cubicBezTo>
                    <a:lnTo>
                      <a:pt x="231" y="46"/>
                    </a:lnTo>
                    <a:close/>
                    <a:moveTo>
                      <a:pt x="231" y="56"/>
                    </a:moveTo>
                    <a:cubicBezTo>
                      <a:pt x="231" y="65"/>
                      <a:pt x="231" y="65"/>
                      <a:pt x="231" y="65"/>
                    </a:cubicBezTo>
                    <a:cubicBezTo>
                      <a:pt x="37" y="65"/>
                      <a:pt x="37" y="65"/>
                      <a:pt x="37" y="65"/>
                    </a:cubicBezTo>
                    <a:cubicBezTo>
                      <a:pt x="37" y="56"/>
                      <a:pt x="37" y="56"/>
                      <a:pt x="37" y="56"/>
                    </a:cubicBezTo>
                    <a:lnTo>
                      <a:pt x="231" y="56"/>
                    </a:lnTo>
                    <a:close/>
                    <a:moveTo>
                      <a:pt x="231" y="74"/>
                    </a:moveTo>
                    <a:cubicBezTo>
                      <a:pt x="231" y="83"/>
                      <a:pt x="231" y="83"/>
                      <a:pt x="231" y="83"/>
                    </a:cubicBezTo>
                    <a:cubicBezTo>
                      <a:pt x="203" y="83"/>
                      <a:pt x="203" y="83"/>
                      <a:pt x="203" y="83"/>
                    </a:cubicBezTo>
                    <a:cubicBezTo>
                      <a:pt x="51" y="83"/>
                      <a:pt x="51" y="83"/>
                      <a:pt x="51" y="83"/>
                    </a:cubicBezTo>
                    <a:cubicBezTo>
                      <a:pt x="46" y="83"/>
                      <a:pt x="41" y="82"/>
                      <a:pt x="37" y="80"/>
                    </a:cubicBezTo>
                    <a:cubicBezTo>
                      <a:pt x="37" y="74"/>
                      <a:pt x="37" y="74"/>
                      <a:pt x="37" y="74"/>
                    </a:cubicBezTo>
                    <a:lnTo>
                      <a:pt x="231" y="74"/>
                    </a:lnTo>
                    <a:close/>
                    <a:moveTo>
                      <a:pt x="250" y="236"/>
                    </a:moveTo>
                    <a:cubicBezTo>
                      <a:pt x="250" y="254"/>
                      <a:pt x="235" y="268"/>
                      <a:pt x="217" y="268"/>
                    </a:cubicBezTo>
                    <a:cubicBezTo>
                      <a:pt x="51" y="268"/>
                      <a:pt x="51" y="268"/>
                      <a:pt x="51" y="268"/>
                    </a:cubicBezTo>
                    <a:cubicBezTo>
                      <a:pt x="33" y="268"/>
                      <a:pt x="18" y="254"/>
                      <a:pt x="18" y="236"/>
                    </a:cubicBezTo>
                    <a:cubicBezTo>
                      <a:pt x="18" y="90"/>
                      <a:pt x="18" y="90"/>
                      <a:pt x="18" y="90"/>
                    </a:cubicBezTo>
                    <a:cubicBezTo>
                      <a:pt x="27" y="98"/>
                      <a:pt x="38" y="102"/>
                      <a:pt x="51" y="102"/>
                    </a:cubicBezTo>
                    <a:cubicBezTo>
                      <a:pt x="203" y="102"/>
                      <a:pt x="203" y="102"/>
                      <a:pt x="203" y="102"/>
                    </a:cubicBezTo>
                    <a:cubicBezTo>
                      <a:pt x="240" y="102"/>
                      <a:pt x="240" y="102"/>
                      <a:pt x="240" y="102"/>
                    </a:cubicBezTo>
                    <a:cubicBezTo>
                      <a:pt x="246" y="102"/>
                      <a:pt x="250" y="106"/>
                      <a:pt x="250" y="111"/>
                    </a:cubicBezTo>
                    <a:cubicBezTo>
                      <a:pt x="250" y="130"/>
                      <a:pt x="250" y="130"/>
                      <a:pt x="250" y="130"/>
                    </a:cubicBezTo>
                    <a:cubicBezTo>
                      <a:pt x="166" y="130"/>
                      <a:pt x="166" y="130"/>
                      <a:pt x="166" y="130"/>
                    </a:cubicBezTo>
                    <a:cubicBezTo>
                      <a:pt x="141" y="130"/>
                      <a:pt x="120" y="150"/>
                      <a:pt x="120" y="176"/>
                    </a:cubicBezTo>
                    <a:cubicBezTo>
                      <a:pt x="120" y="201"/>
                      <a:pt x="141" y="222"/>
                      <a:pt x="166" y="222"/>
                    </a:cubicBezTo>
                    <a:cubicBezTo>
                      <a:pt x="250" y="222"/>
                      <a:pt x="250" y="222"/>
                      <a:pt x="250" y="222"/>
                    </a:cubicBezTo>
                    <a:lnTo>
                      <a:pt x="250" y="236"/>
                    </a:lnTo>
                    <a:close/>
                    <a:moveTo>
                      <a:pt x="262" y="204"/>
                    </a:moveTo>
                    <a:cubicBezTo>
                      <a:pt x="166" y="204"/>
                      <a:pt x="166" y="204"/>
                      <a:pt x="166" y="204"/>
                    </a:cubicBezTo>
                    <a:cubicBezTo>
                      <a:pt x="151" y="204"/>
                      <a:pt x="139" y="191"/>
                      <a:pt x="139" y="176"/>
                    </a:cubicBezTo>
                    <a:cubicBezTo>
                      <a:pt x="139" y="161"/>
                      <a:pt x="151" y="148"/>
                      <a:pt x="166" y="148"/>
                    </a:cubicBezTo>
                    <a:cubicBezTo>
                      <a:pt x="250" y="148"/>
                      <a:pt x="250" y="148"/>
                      <a:pt x="250" y="148"/>
                    </a:cubicBezTo>
                    <a:cubicBezTo>
                      <a:pt x="255" y="148"/>
                      <a:pt x="261" y="145"/>
                      <a:pt x="265" y="141"/>
                    </a:cubicBezTo>
                    <a:cubicBezTo>
                      <a:pt x="266" y="139"/>
                      <a:pt x="266" y="138"/>
                      <a:pt x="267" y="136"/>
                    </a:cubicBezTo>
                    <a:cubicBezTo>
                      <a:pt x="267" y="136"/>
                      <a:pt x="267" y="136"/>
                      <a:pt x="267" y="136"/>
                    </a:cubicBezTo>
                    <a:cubicBezTo>
                      <a:pt x="274" y="145"/>
                      <a:pt x="277" y="155"/>
                      <a:pt x="277" y="167"/>
                    </a:cubicBezTo>
                    <a:cubicBezTo>
                      <a:pt x="277" y="181"/>
                      <a:pt x="272" y="194"/>
                      <a:pt x="262"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grpSp>
        <p:sp>
          <p:nvSpPr>
            <p:cNvPr id="15" name="Freeform: Shape 12">
              <a:extLst>
                <a:ext uri="{FF2B5EF4-FFF2-40B4-BE49-F238E27FC236}">
                  <a16:creationId xmlns:a16="http://schemas.microsoft.com/office/drawing/2014/main" id="{C86095DB-EEC9-4A8D-AD48-C17C9B0E1C75}"/>
                </a:ext>
              </a:extLst>
            </p:cNvPr>
            <p:cNvSpPr>
              <a:spLocks/>
            </p:cNvSpPr>
            <p:nvPr/>
          </p:nvSpPr>
          <p:spPr bwMode="auto">
            <a:xfrm>
              <a:off x="10624922" y="4125900"/>
              <a:ext cx="485537" cy="485537"/>
            </a:xfrm>
            <a:custGeom>
              <a:avLst/>
              <a:gdLst>
                <a:gd name="T0" fmla="*/ 263 w 296"/>
                <a:gd name="T1" fmla="*/ 67 h 296"/>
                <a:gd name="T2" fmla="*/ 259 w 296"/>
                <a:gd name="T3" fmla="*/ 19 h 296"/>
                <a:gd name="T4" fmla="*/ 55 w 296"/>
                <a:gd name="T5" fmla="*/ 0 h 296"/>
                <a:gd name="T6" fmla="*/ 37 w 296"/>
                <a:gd name="T7" fmla="*/ 63 h 296"/>
                <a:gd name="T8" fmla="*/ 5 w 296"/>
                <a:gd name="T9" fmla="*/ 104 h 296"/>
                <a:gd name="T10" fmla="*/ 0 w 296"/>
                <a:gd name="T11" fmla="*/ 130 h 296"/>
                <a:gd name="T12" fmla="*/ 28 w 296"/>
                <a:gd name="T13" fmla="*/ 158 h 296"/>
                <a:gd name="T14" fmla="*/ 46 w 296"/>
                <a:gd name="T15" fmla="*/ 296 h 296"/>
                <a:gd name="T16" fmla="*/ 268 w 296"/>
                <a:gd name="T17" fmla="*/ 278 h 296"/>
                <a:gd name="T18" fmla="*/ 268 w 296"/>
                <a:gd name="T19" fmla="*/ 158 h 296"/>
                <a:gd name="T20" fmla="*/ 296 w 296"/>
                <a:gd name="T21" fmla="*/ 121 h 296"/>
                <a:gd name="T22" fmla="*/ 241 w 296"/>
                <a:gd name="T23" fmla="*/ 19 h 296"/>
                <a:gd name="T24" fmla="*/ 55 w 296"/>
                <a:gd name="T25" fmla="*/ 56 h 296"/>
                <a:gd name="T26" fmla="*/ 55 w 296"/>
                <a:gd name="T27" fmla="*/ 19 h 296"/>
                <a:gd name="T28" fmla="*/ 94 w 296"/>
                <a:gd name="T29" fmla="*/ 139 h 296"/>
                <a:gd name="T30" fmla="*/ 93 w 296"/>
                <a:gd name="T31" fmla="*/ 74 h 296"/>
                <a:gd name="T32" fmla="*/ 94 w 296"/>
                <a:gd name="T33" fmla="*/ 139 h 296"/>
                <a:gd name="T34" fmla="*/ 143 w 296"/>
                <a:gd name="T35" fmla="*/ 74 h 296"/>
                <a:gd name="T36" fmla="*/ 104 w 296"/>
                <a:gd name="T37" fmla="*/ 139 h 296"/>
                <a:gd name="T38" fmla="*/ 153 w 296"/>
                <a:gd name="T39" fmla="*/ 74 h 296"/>
                <a:gd name="T40" fmla="*/ 192 w 296"/>
                <a:gd name="T41" fmla="*/ 139 h 296"/>
                <a:gd name="T42" fmla="*/ 153 w 296"/>
                <a:gd name="T43" fmla="*/ 74 h 296"/>
                <a:gd name="T44" fmla="*/ 204 w 296"/>
                <a:gd name="T45" fmla="*/ 74 h 296"/>
                <a:gd name="T46" fmla="*/ 202 w 296"/>
                <a:gd name="T47" fmla="*/ 139 h 296"/>
                <a:gd name="T48" fmla="*/ 18 w 296"/>
                <a:gd name="T49" fmla="*/ 130 h 296"/>
                <a:gd name="T50" fmla="*/ 20 w 296"/>
                <a:gd name="T51" fmla="*/ 115 h 296"/>
                <a:gd name="T52" fmla="*/ 55 w 296"/>
                <a:gd name="T53" fmla="*/ 74 h 296"/>
                <a:gd name="T54" fmla="*/ 45 w 296"/>
                <a:gd name="T55" fmla="*/ 139 h 296"/>
                <a:gd name="T56" fmla="*/ 18 w 296"/>
                <a:gd name="T57" fmla="*/ 130 h 296"/>
                <a:gd name="T58" fmla="*/ 116 w 296"/>
                <a:gd name="T59" fmla="*/ 278 h 296"/>
                <a:gd name="T60" fmla="*/ 185 w 296"/>
                <a:gd name="T61" fmla="*/ 185 h 296"/>
                <a:gd name="T62" fmla="*/ 250 w 296"/>
                <a:gd name="T63" fmla="*/ 278 h 296"/>
                <a:gd name="T64" fmla="*/ 194 w 296"/>
                <a:gd name="T65" fmla="*/ 185 h 296"/>
                <a:gd name="T66" fmla="*/ 116 w 296"/>
                <a:gd name="T67" fmla="*/ 176 h 296"/>
                <a:gd name="T68" fmla="*/ 106 w 296"/>
                <a:gd name="T69" fmla="*/ 278 h 296"/>
                <a:gd name="T70" fmla="*/ 46 w 296"/>
                <a:gd name="T71" fmla="*/ 158 h 296"/>
                <a:gd name="T72" fmla="*/ 250 w 296"/>
                <a:gd name="T73" fmla="*/ 278 h 296"/>
                <a:gd name="T74" fmla="*/ 268 w 296"/>
                <a:gd name="T75" fmla="*/ 139 h 296"/>
                <a:gd name="T76" fmla="*/ 214 w 296"/>
                <a:gd name="T77" fmla="*/ 74 h 296"/>
                <a:gd name="T78" fmla="*/ 241 w 296"/>
                <a:gd name="T79" fmla="*/ 74 h 296"/>
                <a:gd name="T80" fmla="*/ 276 w 296"/>
                <a:gd name="T81" fmla="*/ 115 h 296"/>
                <a:gd name="T82" fmla="*/ 278 w 296"/>
                <a:gd name="T83"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96">
                  <a:moveTo>
                    <a:pt x="291" y="104"/>
                  </a:moveTo>
                  <a:cubicBezTo>
                    <a:pt x="263" y="67"/>
                    <a:pt x="263" y="67"/>
                    <a:pt x="263" y="67"/>
                  </a:cubicBezTo>
                  <a:cubicBezTo>
                    <a:pt x="262" y="66"/>
                    <a:pt x="260" y="64"/>
                    <a:pt x="259" y="63"/>
                  </a:cubicBezTo>
                  <a:cubicBezTo>
                    <a:pt x="259" y="19"/>
                    <a:pt x="259" y="19"/>
                    <a:pt x="259" y="19"/>
                  </a:cubicBezTo>
                  <a:cubicBezTo>
                    <a:pt x="259" y="9"/>
                    <a:pt x="251" y="0"/>
                    <a:pt x="241" y="0"/>
                  </a:cubicBezTo>
                  <a:cubicBezTo>
                    <a:pt x="55" y="0"/>
                    <a:pt x="55" y="0"/>
                    <a:pt x="55" y="0"/>
                  </a:cubicBezTo>
                  <a:cubicBezTo>
                    <a:pt x="45" y="0"/>
                    <a:pt x="37" y="9"/>
                    <a:pt x="37" y="19"/>
                  </a:cubicBezTo>
                  <a:cubicBezTo>
                    <a:pt x="37" y="63"/>
                    <a:pt x="37" y="63"/>
                    <a:pt x="37" y="63"/>
                  </a:cubicBezTo>
                  <a:cubicBezTo>
                    <a:pt x="36" y="64"/>
                    <a:pt x="34" y="66"/>
                    <a:pt x="33" y="67"/>
                  </a:cubicBezTo>
                  <a:cubicBezTo>
                    <a:pt x="5" y="104"/>
                    <a:pt x="5" y="104"/>
                    <a:pt x="5" y="104"/>
                  </a:cubicBezTo>
                  <a:cubicBezTo>
                    <a:pt x="2" y="109"/>
                    <a:pt x="0" y="115"/>
                    <a:pt x="0" y="121"/>
                  </a:cubicBezTo>
                  <a:cubicBezTo>
                    <a:pt x="0" y="130"/>
                    <a:pt x="0" y="130"/>
                    <a:pt x="0" y="130"/>
                  </a:cubicBezTo>
                  <a:cubicBezTo>
                    <a:pt x="0" y="145"/>
                    <a:pt x="12" y="158"/>
                    <a:pt x="28" y="158"/>
                  </a:cubicBezTo>
                  <a:cubicBezTo>
                    <a:pt x="28" y="158"/>
                    <a:pt x="28" y="158"/>
                    <a:pt x="28" y="158"/>
                  </a:cubicBezTo>
                  <a:cubicBezTo>
                    <a:pt x="28" y="278"/>
                    <a:pt x="28" y="278"/>
                    <a:pt x="28" y="278"/>
                  </a:cubicBezTo>
                  <a:cubicBezTo>
                    <a:pt x="28" y="288"/>
                    <a:pt x="36" y="296"/>
                    <a:pt x="46" y="296"/>
                  </a:cubicBezTo>
                  <a:cubicBezTo>
                    <a:pt x="250" y="296"/>
                    <a:pt x="250" y="296"/>
                    <a:pt x="250" y="296"/>
                  </a:cubicBezTo>
                  <a:cubicBezTo>
                    <a:pt x="260" y="296"/>
                    <a:pt x="268" y="288"/>
                    <a:pt x="268" y="278"/>
                  </a:cubicBezTo>
                  <a:cubicBezTo>
                    <a:pt x="268" y="158"/>
                    <a:pt x="268" y="158"/>
                    <a:pt x="268" y="158"/>
                  </a:cubicBezTo>
                  <a:cubicBezTo>
                    <a:pt x="268" y="158"/>
                    <a:pt x="268" y="158"/>
                    <a:pt x="268" y="158"/>
                  </a:cubicBezTo>
                  <a:cubicBezTo>
                    <a:pt x="284" y="158"/>
                    <a:pt x="296" y="145"/>
                    <a:pt x="296" y="130"/>
                  </a:cubicBezTo>
                  <a:cubicBezTo>
                    <a:pt x="296" y="121"/>
                    <a:pt x="296" y="121"/>
                    <a:pt x="296" y="121"/>
                  </a:cubicBezTo>
                  <a:cubicBezTo>
                    <a:pt x="296" y="115"/>
                    <a:pt x="294" y="109"/>
                    <a:pt x="291" y="104"/>
                  </a:cubicBezTo>
                  <a:close/>
                  <a:moveTo>
                    <a:pt x="241" y="19"/>
                  </a:moveTo>
                  <a:cubicBezTo>
                    <a:pt x="241" y="56"/>
                    <a:pt x="241" y="56"/>
                    <a:pt x="241" y="56"/>
                  </a:cubicBezTo>
                  <a:cubicBezTo>
                    <a:pt x="55" y="56"/>
                    <a:pt x="55" y="56"/>
                    <a:pt x="55" y="56"/>
                  </a:cubicBezTo>
                  <a:cubicBezTo>
                    <a:pt x="55" y="56"/>
                    <a:pt x="55" y="56"/>
                    <a:pt x="55" y="56"/>
                  </a:cubicBezTo>
                  <a:cubicBezTo>
                    <a:pt x="55" y="19"/>
                    <a:pt x="55" y="19"/>
                    <a:pt x="55" y="19"/>
                  </a:cubicBezTo>
                  <a:lnTo>
                    <a:pt x="241" y="19"/>
                  </a:lnTo>
                  <a:close/>
                  <a:moveTo>
                    <a:pt x="94" y="139"/>
                  </a:moveTo>
                  <a:cubicBezTo>
                    <a:pt x="55" y="139"/>
                    <a:pt x="55" y="139"/>
                    <a:pt x="55" y="139"/>
                  </a:cubicBezTo>
                  <a:cubicBezTo>
                    <a:pt x="93" y="74"/>
                    <a:pt x="93" y="74"/>
                    <a:pt x="93" y="74"/>
                  </a:cubicBezTo>
                  <a:cubicBezTo>
                    <a:pt x="113" y="74"/>
                    <a:pt x="113" y="74"/>
                    <a:pt x="113" y="74"/>
                  </a:cubicBezTo>
                  <a:lnTo>
                    <a:pt x="94" y="139"/>
                  </a:lnTo>
                  <a:close/>
                  <a:moveTo>
                    <a:pt x="122" y="74"/>
                  </a:moveTo>
                  <a:cubicBezTo>
                    <a:pt x="143" y="74"/>
                    <a:pt x="143" y="74"/>
                    <a:pt x="143" y="74"/>
                  </a:cubicBezTo>
                  <a:cubicBezTo>
                    <a:pt x="143" y="139"/>
                    <a:pt x="143" y="139"/>
                    <a:pt x="143" y="139"/>
                  </a:cubicBezTo>
                  <a:cubicBezTo>
                    <a:pt x="104" y="139"/>
                    <a:pt x="104" y="139"/>
                    <a:pt x="104" y="139"/>
                  </a:cubicBezTo>
                  <a:lnTo>
                    <a:pt x="122" y="74"/>
                  </a:lnTo>
                  <a:close/>
                  <a:moveTo>
                    <a:pt x="153" y="74"/>
                  </a:moveTo>
                  <a:cubicBezTo>
                    <a:pt x="174" y="74"/>
                    <a:pt x="174" y="74"/>
                    <a:pt x="174" y="74"/>
                  </a:cubicBezTo>
                  <a:cubicBezTo>
                    <a:pt x="192" y="139"/>
                    <a:pt x="192" y="139"/>
                    <a:pt x="192" y="139"/>
                  </a:cubicBezTo>
                  <a:cubicBezTo>
                    <a:pt x="153" y="139"/>
                    <a:pt x="153" y="139"/>
                    <a:pt x="153" y="139"/>
                  </a:cubicBezTo>
                  <a:lnTo>
                    <a:pt x="153" y="74"/>
                  </a:lnTo>
                  <a:close/>
                  <a:moveTo>
                    <a:pt x="183" y="74"/>
                  </a:moveTo>
                  <a:cubicBezTo>
                    <a:pt x="204" y="74"/>
                    <a:pt x="204" y="74"/>
                    <a:pt x="204" y="74"/>
                  </a:cubicBezTo>
                  <a:cubicBezTo>
                    <a:pt x="241" y="139"/>
                    <a:pt x="241" y="139"/>
                    <a:pt x="241" y="139"/>
                  </a:cubicBezTo>
                  <a:cubicBezTo>
                    <a:pt x="202" y="139"/>
                    <a:pt x="202" y="139"/>
                    <a:pt x="202" y="139"/>
                  </a:cubicBezTo>
                  <a:lnTo>
                    <a:pt x="183" y="74"/>
                  </a:lnTo>
                  <a:close/>
                  <a:moveTo>
                    <a:pt x="18" y="130"/>
                  </a:moveTo>
                  <a:cubicBezTo>
                    <a:pt x="18" y="121"/>
                    <a:pt x="18" y="121"/>
                    <a:pt x="18" y="121"/>
                  </a:cubicBezTo>
                  <a:cubicBezTo>
                    <a:pt x="18" y="119"/>
                    <a:pt x="19" y="117"/>
                    <a:pt x="20" y="115"/>
                  </a:cubicBezTo>
                  <a:cubicBezTo>
                    <a:pt x="48" y="78"/>
                    <a:pt x="48" y="78"/>
                    <a:pt x="48" y="78"/>
                  </a:cubicBezTo>
                  <a:cubicBezTo>
                    <a:pt x="50" y="76"/>
                    <a:pt x="53" y="74"/>
                    <a:pt x="55" y="74"/>
                  </a:cubicBezTo>
                  <a:cubicBezTo>
                    <a:pt x="82" y="74"/>
                    <a:pt x="82" y="74"/>
                    <a:pt x="82" y="74"/>
                  </a:cubicBezTo>
                  <a:cubicBezTo>
                    <a:pt x="45" y="139"/>
                    <a:pt x="45" y="139"/>
                    <a:pt x="45" y="139"/>
                  </a:cubicBezTo>
                  <a:cubicBezTo>
                    <a:pt x="28" y="139"/>
                    <a:pt x="28" y="139"/>
                    <a:pt x="28" y="139"/>
                  </a:cubicBezTo>
                  <a:cubicBezTo>
                    <a:pt x="23" y="139"/>
                    <a:pt x="18" y="135"/>
                    <a:pt x="18" y="130"/>
                  </a:cubicBezTo>
                  <a:close/>
                  <a:moveTo>
                    <a:pt x="185" y="278"/>
                  </a:moveTo>
                  <a:cubicBezTo>
                    <a:pt x="116" y="278"/>
                    <a:pt x="116" y="278"/>
                    <a:pt x="116" y="278"/>
                  </a:cubicBezTo>
                  <a:cubicBezTo>
                    <a:pt x="116" y="185"/>
                    <a:pt x="116" y="185"/>
                    <a:pt x="116" y="185"/>
                  </a:cubicBezTo>
                  <a:cubicBezTo>
                    <a:pt x="185" y="185"/>
                    <a:pt x="185" y="185"/>
                    <a:pt x="185" y="185"/>
                  </a:cubicBezTo>
                  <a:lnTo>
                    <a:pt x="185" y="278"/>
                  </a:lnTo>
                  <a:close/>
                  <a:moveTo>
                    <a:pt x="250" y="278"/>
                  </a:moveTo>
                  <a:cubicBezTo>
                    <a:pt x="194" y="278"/>
                    <a:pt x="194" y="278"/>
                    <a:pt x="194" y="278"/>
                  </a:cubicBezTo>
                  <a:cubicBezTo>
                    <a:pt x="194" y="185"/>
                    <a:pt x="194" y="185"/>
                    <a:pt x="194" y="185"/>
                  </a:cubicBezTo>
                  <a:cubicBezTo>
                    <a:pt x="194" y="180"/>
                    <a:pt x="190" y="176"/>
                    <a:pt x="185" y="176"/>
                  </a:cubicBezTo>
                  <a:cubicBezTo>
                    <a:pt x="116" y="176"/>
                    <a:pt x="116" y="176"/>
                    <a:pt x="116" y="176"/>
                  </a:cubicBezTo>
                  <a:cubicBezTo>
                    <a:pt x="111" y="176"/>
                    <a:pt x="106" y="180"/>
                    <a:pt x="106" y="185"/>
                  </a:cubicBezTo>
                  <a:cubicBezTo>
                    <a:pt x="106" y="278"/>
                    <a:pt x="106" y="278"/>
                    <a:pt x="106" y="278"/>
                  </a:cubicBezTo>
                  <a:cubicBezTo>
                    <a:pt x="46" y="278"/>
                    <a:pt x="46" y="278"/>
                    <a:pt x="46" y="278"/>
                  </a:cubicBezTo>
                  <a:cubicBezTo>
                    <a:pt x="46" y="158"/>
                    <a:pt x="46" y="158"/>
                    <a:pt x="46" y="158"/>
                  </a:cubicBezTo>
                  <a:cubicBezTo>
                    <a:pt x="250" y="158"/>
                    <a:pt x="250" y="158"/>
                    <a:pt x="250" y="158"/>
                  </a:cubicBezTo>
                  <a:lnTo>
                    <a:pt x="250" y="278"/>
                  </a:lnTo>
                  <a:close/>
                  <a:moveTo>
                    <a:pt x="278" y="130"/>
                  </a:moveTo>
                  <a:cubicBezTo>
                    <a:pt x="278" y="135"/>
                    <a:pt x="273" y="139"/>
                    <a:pt x="268" y="139"/>
                  </a:cubicBezTo>
                  <a:cubicBezTo>
                    <a:pt x="251" y="139"/>
                    <a:pt x="251" y="139"/>
                    <a:pt x="251" y="139"/>
                  </a:cubicBezTo>
                  <a:cubicBezTo>
                    <a:pt x="214" y="74"/>
                    <a:pt x="214" y="74"/>
                    <a:pt x="214" y="74"/>
                  </a:cubicBezTo>
                  <a:cubicBezTo>
                    <a:pt x="241" y="74"/>
                    <a:pt x="241" y="74"/>
                    <a:pt x="241" y="74"/>
                  </a:cubicBezTo>
                  <a:cubicBezTo>
                    <a:pt x="241" y="74"/>
                    <a:pt x="241" y="74"/>
                    <a:pt x="241" y="74"/>
                  </a:cubicBezTo>
                  <a:cubicBezTo>
                    <a:pt x="243" y="74"/>
                    <a:pt x="246" y="76"/>
                    <a:pt x="248" y="78"/>
                  </a:cubicBezTo>
                  <a:cubicBezTo>
                    <a:pt x="276" y="115"/>
                    <a:pt x="276" y="115"/>
                    <a:pt x="276" y="115"/>
                  </a:cubicBezTo>
                  <a:cubicBezTo>
                    <a:pt x="277" y="117"/>
                    <a:pt x="278" y="119"/>
                    <a:pt x="278" y="121"/>
                  </a:cubicBezTo>
                  <a:lnTo>
                    <a:pt x="278" y="1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grpSp>
          <p:nvGrpSpPr>
            <p:cNvPr id="16" name="Group 13">
              <a:extLst>
                <a:ext uri="{FF2B5EF4-FFF2-40B4-BE49-F238E27FC236}">
                  <a16:creationId xmlns:a16="http://schemas.microsoft.com/office/drawing/2014/main" id="{A547B171-2671-4DBD-BD6D-E30B938DE304}"/>
                </a:ext>
              </a:extLst>
            </p:cNvPr>
            <p:cNvGrpSpPr/>
            <p:nvPr/>
          </p:nvGrpSpPr>
          <p:grpSpPr>
            <a:xfrm>
              <a:off x="6993231" y="3943997"/>
              <a:ext cx="486920" cy="424672"/>
              <a:chOff x="4233863" y="2697163"/>
              <a:chExt cx="1117600" cy="974725"/>
            </a:xfrm>
            <a:solidFill>
              <a:schemeClr val="bg1"/>
            </a:solidFill>
          </p:grpSpPr>
          <p:sp>
            <p:nvSpPr>
              <p:cNvPr id="18" name="Freeform: Shape 16">
                <a:extLst>
                  <a:ext uri="{FF2B5EF4-FFF2-40B4-BE49-F238E27FC236}">
                    <a16:creationId xmlns:a16="http://schemas.microsoft.com/office/drawing/2014/main" id="{E1044240-6A29-4AA5-A91F-15B68ABEB69E}"/>
                  </a:ext>
                </a:extLst>
              </p:cNvPr>
              <p:cNvSpPr>
                <a:spLocks/>
              </p:cNvSpPr>
              <p:nvPr/>
            </p:nvSpPr>
            <p:spPr bwMode="auto">
              <a:xfrm>
                <a:off x="4233863" y="2697163"/>
                <a:ext cx="1117600" cy="974725"/>
              </a:xfrm>
              <a:custGeom>
                <a:avLst/>
                <a:gdLst>
                  <a:gd name="T0" fmla="*/ 296 w 297"/>
                  <a:gd name="T1" fmla="*/ 152 h 259"/>
                  <a:gd name="T2" fmla="*/ 259 w 297"/>
                  <a:gd name="T3" fmla="*/ 13 h 259"/>
                  <a:gd name="T4" fmla="*/ 241 w 297"/>
                  <a:gd name="T5" fmla="*/ 0 h 259"/>
                  <a:gd name="T6" fmla="*/ 148 w 297"/>
                  <a:gd name="T7" fmla="*/ 0 h 259"/>
                  <a:gd name="T8" fmla="*/ 56 w 297"/>
                  <a:gd name="T9" fmla="*/ 0 h 259"/>
                  <a:gd name="T10" fmla="*/ 38 w 297"/>
                  <a:gd name="T11" fmla="*/ 13 h 259"/>
                  <a:gd name="T12" fmla="*/ 1 w 297"/>
                  <a:gd name="T13" fmla="*/ 152 h 259"/>
                  <a:gd name="T14" fmla="*/ 0 w 297"/>
                  <a:gd name="T15" fmla="*/ 157 h 259"/>
                  <a:gd name="T16" fmla="*/ 0 w 297"/>
                  <a:gd name="T17" fmla="*/ 222 h 259"/>
                  <a:gd name="T18" fmla="*/ 37 w 297"/>
                  <a:gd name="T19" fmla="*/ 259 h 259"/>
                  <a:gd name="T20" fmla="*/ 260 w 297"/>
                  <a:gd name="T21" fmla="*/ 259 h 259"/>
                  <a:gd name="T22" fmla="*/ 297 w 297"/>
                  <a:gd name="T23" fmla="*/ 222 h 259"/>
                  <a:gd name="T24" fmla="*/ 297 w 297"/>
                  <a:gd name="T25" fmla="*/ 157 h 259"/>
                  <a:gd name="T26" fmla="*/ 296 w 297"/>
                  <a:gd name="T27" fmla="*/ 152 h 259"/>
                  <a:gd name="T28" fmla="*/ 278 w 297"/>
                  <a:gd name="T29" fmla="*/ 222 h 259"/>
                  <a:gd name="T30" fmla="*/ 260 w 297"/>
                  <a:gd name="T31" fmla="*/ 241 h 259"/>
                  <a:gd name="T32" fmla="*/ 37 w 297"/>
                  <a:gd name="T33" fmla="*/ 241 h 259"/>
                  <a:gd name="T34" fmla="*/ 19 w 297"/>
                  <a:gd name="T35" fmla="*/ 222 h 259"/>
                  <a:gd name="T36" fmla="*/ 19 w 297"/>
                  <a:gd name="T37" fmla="*/ 157 h 259"/>
                  <a:gd name="T38" fmla="*/ 56 w 297"/>
                  <a:gd name="T39" fmla="*/ 19 h 259"/>
                  <a:gd name="T40" fmla="*/ 241 w 297"/>
                  <a:gd name="T41" fmla="*/ 19 h 259"/>
                  <a:gd name="T42" fmla="*/ 278 w 297"/>
                  <a:gd name="T43" fmla="*/ 157 h 259"/>
                  <a:gd name="T44" fmla="*/ 278 w 297"/>
                  <a:gd name="T45"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59">
                    <a:moveTo>
                      <a:pt x="296" y="152"/>
                    </a:moveTo>
                    <a:cubicBezTo>
                      <a:pt x="259" y="13"/>
                      <a:pt x="259" y="13"/>
                      <a:pt x="259" y="13"/>
                    </a:cubicBezTo>
                    <a:cubicBezTo>
                      <a:pt x="257" y="6"/>
                      <a:pt x="249" y="0"/>
                      <a:pt x="241" y="0"/>
                    </a:cubicBezTo>
                    <a:cubicBezTo>
                      <a:pt x="148" y="0"/>
                      <a:pt x="148" y="0"/>
                      <a:pt x="148" y="0"/>
                    </a:cubicBezTo>
                    <a:cubicBezTo>
                      <a:pt x="56" y="0"/>
                      <a:pt x="56" y="0"/>
                      <a:pt x="56" y="0"/>
                    </a:cubicBezTo>
                    <a:cubicBezTo>
                      <a:pt x="48" y="0"/>
                      <a:pt x="40" y="6"/>
                      <a:pt x="38" y="13"/>
                    </a:cubicBezTo>
                    <a:cubicBezTo>
                      <a:pt x="1" y="152"/>
                      <a:pt x="1" y="152"/>
                      <a:pt x="1" y="152"/>
                    </a:cubicBezTo>
                    <a:cubicBezTo>
                      <a:pt x="1" y="154"/>
                      <a:pt x="0" y="156"/>
                      <a:pt x="0" y="157"/>
                    </a:cubicBezTo>
                    <a:cubicBezTo>
                      <a:pt x="0" y="222"/>
                      <a:pt x="0" y="222"/>
                      <a:pt x="0" y="222"/>
                    </a:cubicBezTo>
                    <a:cubicBezTo>
                      <a:pt x="0" y="243"/>
                      <a:pt x="17" y="259"/>
                      <a:pt x="37" y="259"/>
                    </a:cubicBezTo>
                    <a:cubicBezTo>
                      <a:pt x="260" y="259"/>
                      <a:pt x="260" y="259"/>
                      <a:pt x="260" y="259"/>
                    </a:cubicBezTo>
                    <a:cubicBezTo>
                      <a:pt x="280" y="259"/>
                      <a:pt x="297" y="243"/>
                      <a:pt x="297" y="222"/>
                    </a:cubicBezTo>
                    <a:cubicBezTo>
                      <a:pt x="297" y="157"/>
                      <a:pt x="297" y="157"/>
                      <a:pt x="297" y="157"/>
                    </a:cubicBezTo>
                    <a:cubicBezTo>
                      <a:pt x="297" y="156"/>
                      <a:pt x="296" y="154"/>
                      <a:pt x="296" y="152"/>
                    </a:cubicBezTo>
                    <a:close/>
                    <a:moveTo>
                      <a:pt x="278" y="222"/>
                    </a:moveTo>
                    <a:cubicBezTo>
                      <a:pt x="278" y="232"/>
                      <a:pt x="270" y="241"/>
                      <a:pt x="260" y="241"/>
                    </a:cubicBezTo>
                    <a:cubicBezTo>
                      <a:pt x="37" y="241"/>
                      <a:pt x="37" y="241"/>
                      <a:pt x="37" y="241"/>
                    </a:cubicBezTo>
                    <a:cubicBezTo>
                      <a:pt x="27" y="241"/>
                      <a:pt x="19" y="232"/>
                      <a:pt x="19" y="222"/>
                    </a:cubicBezTo>
                    <a:cubicBezTo>
                      <a:pt x="19" y="157"/>
                      <a:pt x="19" y="157"/>
                      <a:pt x="19" y="157"/>
                    </a:cubicBezTo>
                    <a:cubicBezTo>
                      <a:pt x="56" y="19"/>
                      <a:pt x="56" y="19"/>
                      <a:pt x="56" y="19"/>
                    </a:cubicBezTo>
                    <a:cubicBezTo>
                      <a:pt x="241" y="19"/>
                      <a:pt x="241" y="19"/>
                      <a:pt x="241" y="19"/>
                    </a:cubicBezTo>
                    <a:cubicBezTo>
                      <a:pt x="278" y="157"/>
                      <a:pt x="278" y="157"/>
                      <a:pt x="278" y="157"/>
                    </a:cubicBezTo>
                    <a:lnTo>
                      <a:pt x="278"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sp>
            <p:nvSpPr>
              <p:cNvPr id="19" name="Freeform: Shape 17">
                <a:extLst>
                  <a:ext uri="{FF2B5EF4-FFF2-40B4-BE49-F238E27FC236}">
                    <a16:creationId xmlns:a16="http://schemas.microsoft.com/office/drawing/2014/main" id="{7CA6E28F-8DAA-4612-949B-C98ACA49BFA5}"/>
                  </a:ext>
                </a:extLst>
              </p:cNvPr>
              <p:cNvSpPr>
                <a:spLocks/>
              </p:cNvSpPr>
              <p:nvPr/>
            </p:nvSpPr>
            <p:spPr bwMode="auto">
              <a:xfrm>
                <a:off x="4365625" y="2835275"/>
                <a:ext cx="854075" cy="628650"/>
              </a:xfrm>
              <a:custGeom>
                <a:avLst/>
                <a:gdLst>
                  <a:gd name="T0" fmla="*/ 185 w 227"/>
                  <a:gd name="T1" fmla="*/ 0 h 167"/>
                  <a:gd name="T2" fmla="*/ 42 w 227"/>
                  <a:gd name="T3" fmla="*/ 0 h 167"/>
                  <a:gd name="T4" fmla="*/ 33 w 227"/>
                  <a:gd name="T5" fmla="*/ 7 h 167"/>
                  <a:gd name="T6" fmla="*/ 1 w 227"/>
                  <a:gd name="T7" fmla="*/ 118 h 167"/>
                  <a:gd name="T8" fmla="*/ 3 w 227"/>
                  <a:gd name="T9" fmla="*/ 126 h 167"/>
                  <a:gd name="T10" fmla="*/ 10 w 227"/>
                  <a:gd name="T11" fmla="*/ 130 h 167"/>
                  <a:gd name="T12" fmla="*/ 37 w 227"/>
                  <a:gd name="T13" fmla="*/ 130 h 167"/>
                  <a:gd name="T14" fmla="*/ 47 w 227"/>
                  <a:gd name="T15" fmla="*/ 130 h 167"/>
                  <a:gd name="T16" fmla="*/ 52 w 227"/>
                  <a:gd name="T17" fmla="*/ 130 h 167"/>
                  <a:gd name="T18" fmla="*/ 66 w 227"/>
                  <a:gd name="T19" fmla="*/ 156 h 167"/>
                  <a:gd name="T20" fmla="*/ 82 w 227"/>
                  <a:gd name="T21" fmla="*/ 167 h 167"/>
                  <a:gd name="T22" fmla="*/ 145 w 227"/>
                  <a:gd name="T23" fmla="*/ 167 h 167"/>
                  <a:gd name="T24" fmla="*/ 161 w 227"/>
                  <a:gd name="T25" fmla="*/ 156 h 167"/>
                  <a:gd name="T26" fmla="*/ 175 w 227"/>
                  <a:gd name="T27" fmla="*/ 130 h 167"/>
                  <a:gd name="T28" fmla="*/ 180 w 227"/>
                  <a:gd name="T29" fmla="*/ 130 h 167"/>
                  <a:gd name="T30" fmla="*/ 190 w 227"/>
                  <a:gd name="T31" fmla="*/ 130 h 167"/>
                  <a:gd name="T32" fmla="*/ 217 w 227"/>
                  <a:gd name="T33" fmla="*/ 130 h 167"/>
                  <a:gd name="T34" fmla="*/ 224 w 227"/>
                  <a:gd name="T35" fmla="*/ 126 h 167"/>
                  <a:gd name="T36" fmla="*/ 226 w 227"/>
                  <a:gd name="T37" fmla="*/ 118 h 167"/>
                  <a:gd name="T38" fmla="*/ 194 w 227"/>
                  <a:gd name="T39" fmla="*/ 7 h 167"/>
                  <a:gd name="T40" fmla="*/ 185 w 227"/>
                  <a:gd name="T41" fmla="*/ 0 h 167"/>
                  <a:gd name="T42" fmla="*/ 190 w 227"/>
                  <a:gd name="T43" fmla="*/ 111 h 167"/>
                  <a:gd name="T44" fmla="*/ 175 w 227"/>
                  <a:gd name="T45" fmla="*/ 111 h 167"/>
                  <a:gd name="T46" fmla="*/ 158 w 227"/>
                  <a:gd name="T47" fmla="*/ 121 h 167"/>
                  <a:gd name="T48" fmla="*/ 145 w 227"/>
                  <a:gd name="T49" fmla="*/ 148 h 167"/>
                  <a:gd name="T50" fmla="*/ 82 w 227"/>
                  <a:gd name="T51" fmla="*/ 148 h 167"/>
                  <a:gd name="T52" fmla="*/ 69 w 227"/>
                  <a:gd name="T53" fmla="*/ 121 h 167"/>
                  <a:gd name="T54" fmla="*/ 52 w 227"/>
                  <a:gd name="T55" fmla="*/ 111 h 167"/>
                  <a:gd name="T56" fmla="*/ 37 w 227"/>
                  <a:gd name="T57" fmla="*/ 111 h 167"/>
                  <a:gd name="T58" fmla="*/ 15 w 227"/>
                  <a:gd name="T59" fmla="*/ 111 h 167"/>
                  <a:gd name="T60" fmla="*/ 42 w 227"/>
                  <a:gd name="T61" fmla="*/ 9 h 167"/>
                  <a:gd name="T62" fmla="*/ 185 w 227"/>
                  <a:gd name="T63" fmla="*/ 9 h 167"/>
                  <a:gd name="T64" fmla="*/ 212 w 227"/>
                  <a:gd name="T65" fmla="*/ 111 h 167"/>
                  <a:gd name="T66" fmla="*/ 190 w 227"/>
                  <a:gd name="T67"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67">
                    <a:moveTo>
                      <a:pt x="185" y="0"/>
                    </a:moveTo>
                    <a:cubicBezTo>
                      <a:pt x="42" y="0"/>
                      <a:pt x="42" y="0"/>
                      <a:pt x="42" y="0"/>
                    </a:cubicBezTo>
                    <a:cubicBezTo>
                      <a:pt x="38" y="0"/>
                      <a:pt x="34" y="3"/>
                      <a:pt x="33" y="7"/>
                    </a:cubicBezTo>
                    <a:cubicBezTo>
                      <a:pt x="1" y="118"/>
                      <a:pt x="1" y="118"/>
                      <a:pt x="1" y="118"/>
                    </a:cubicBezTo>
                    <a:cubicBezTo>
                      <a:pt x="0" y="121"/>
                      <a:pt x="1" y="124"/>
                      <a:pt x="3" y="126"/>
                    </a:cubicBezTo>
                    <a:cubicBezTo>
                      <a:pt x="4" y="128"/>
                      <a:pt x="7" y="130"/>
                      <a:pt x="10" y="130"/>
                    </a:cubicBezTo>
                    <a:cubicBezTo>
                      <a:pt x="37" y="130"/>
                      <a:pt x="37" y="130"/>
                      <a:pt x="37" y="130"/>
                    </a:cubicBezTo>
                    <a:cubicBezTo>
                      <a:pt x="47" y="130"/>
                      <a:pt x="47" y="130"/>
                      <a:pt x="47" y="130"/>
                    </a:cubicBezTo>
                    <a:cubicBezTo>
                      <a:pt x="52" y="130"/>
                      <a:pt x="52" y="130"/>
                      <a:pt x="52" y="130"/>
                    </a:cubicBezTo>
                    <a:cubicBezTo>
                      <a:pt x="66" y="156"/>
                      <a:pt x="66" y="156"/>
                      <a:pt x="66" y="156"/>
                    </a:cubicBezTo>
                    <a:cubicBezTo>
                      <a:pt x="69" y="163"/>
                      <a:pt x="75" y="167"/>
                      <a:pt x="82" y="167"/>
                    </a:cubicBezTo>
                    <a:cubicBezTo>
                      <a:pt x="145" y="167"/>
                      <a:pt x="145" y="167"/>
                      <a:pt x="145" y="167"/>
                    </a:cubicBezTo>
                    <a:cubicBezTo>
                      <a:pt x="152" y="167"/>
                      <a:pt x="158" y="163"/>
                      <a:pt x="161" y="156"/>
                    </a:cubicBezTo>
                    <a:cubicBezTo>
                      <a:pt x="175" y="130"/>
                      <a:pt x="175" y="130"/>
                      <a:pt x="175" y="130"/>
                    </a:cubicBezTo>
                    <a:cubicBezTo>
                      <a:pt x="180" y="130"/>
                      <a:pt x="180" y="130"/>
                      <a:pt x="180" y="130"/>
                    </a:cubicBezTo>
                    <a:cubicBezTo>
                      <a:pt x="190" y="130"/>
                      <a:pt x="190" y="130"/>
                      <a:pt x="190" y="130"/>
                    </a:cubicBezTo>
                    <a:cubicBezTo>
                      <a:pt x="217" y="130"/>
                      <a:pt x="217" y="130"/>
                      <a:pt x="217" y="130"/>
                    </a:cubicBezTo>
                    <a:cubicBezTo>
                      <a:pt x="220" y="130"/>
                      <a:pt x="223" y="128"/>
                      <a:pt x="224" y="126"/>
                    </a:cubicBezTo>
                    <a:cubicBezTo>
                      <a:pt x="226" y="124"/>
                      <a:pt x="227" y="121"/>
                      <a:pt x="226" y="118"/>
                    </a:cubicBezTo>
                    <a:cubicBezTo>
                      <a:pt x="194" y="7"/>
                      <a:pt x="194" y="7"/>
                      <a:pt x="194" y="7"/>
                    </a:cubicBezTo>
                    <a:cubicBezTo>
                      <a:pt x="193" y="3"/>
                      <a:pt x="189" y="0"/>
                      <a:pt x="185" y="0"/>
                    </a:cubicBezTo>
                    <a:close/>
                    <a:moveTo>
                      <a:pt x="190" y="111"/>
                    </a:moveTo>
                    <a:cubicBezTo>
                      <a:pt x="175" y="111"/>
                      <a:pt x="175" y="111"/>
                      <a:pt x="175" y="111"/>
                    </a:cubicBezTo>
                    <a:cubicBezTo>
                      <a:pt x="168" y="111"/>
                      <a:pt x="161" y="115"/>
                      <a:pt x="158" y="121"/>
                    </a:cubicBezTo>
                    <a:cubicBezTo>
                      <a:pt x="145" y="148"/>
                      <a:pt x="145" y="148"/>
                      <a:pt x="145" y="148"/>
                    </a:cubicBezTo>
                    <a:cubicBezTo>
                      <a:pt x="82" y="148"/>
                      <a:pt x="82" y="148"/>
                      <a:pt x="82" y="148"/>
                    </a:cubicBezTo>
                    <a:cubicBezTo>
                      <a:pt x="69" y="121"/>
                      <a:pt x="69" y="121"/>
                      <a:pt x="69" y="121"/>
                    </a:cubicBezTo>
                    <a:cubicBezTo>
                      <a:pt x="66" y="115"/>
                      <a:pt x="59" y="111"/>
                      <a:pt x="52" y="111"/>
                    </a:cubicBezTo>
                    <a:cubicBezTo>
                      <a:pt x="37" y="111"/>
                      <a:pt x="37" y="111"/>
                      <a:pt x="37" y="111"/>
                    </a:cubicBezTo>
                    <a:cubicBezTo>
                      <a:pt x="15" y="111"/>
                      <a:pt x="15" y="111"/>
                      <a:pt x="15" y="111"/>
                    </a:cubicBezTo>
                    <a:cubicBezTo>
                      <a:pt x="42" y="9"/>
                      <a:pt x="42" y="9"/>
                      <a:pt x="42" y="9"/>
                    </a:cubicBezTo>
                    <a:cubicBezTo>
                      <a:pt x="185" y="9"/>
                      <a:pt x="185" y="9"/>
                      <a:pt x="185" y="9"/>
                    </a:cubicBezTo>
                    <a:cubicBezTo>
                      <a:pt x="212" y="111"/>
                      <a:pt x="212" y="111"/>
                      <a:pt x="212" y="111"/>
                    </a:cubicBezTo>
                    <a:lnTo>
                      <a:pt x="19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mn-lt"/>
                  <a:ea typeface="+mn-ea"/>
                  <a:cs typeface="+mn-ea"/>
                  <a:sym typeface="+mn-lt"/>
                </a:endParaRPr>
              </a:p>
            </p:txBody>
          </p:sp>
        </p:grpSp>
        <p:sp>
          <p:nvSpPr>
            <p:cNvPr id="17" name="Freeform: Shape 14">
              <a:extLst>
                <a:ext uri="{FF2B5EF4-FFF2-40B4-BE49-F238E27FC236}">
                  <a16:creationId xmlns:a16="http://schemas.microsoft.com/office/drawing/2014/main" id="{F1DFEC95-B42D-41E0-AEE1-445B96E3BCE6}"/>
                </a:ext>
              </a:extLst>
            </p:cNvPr>
            <p:cNvSpPr>
              <a:spLocks/>
            </p:cNvSpPr>
            <p:nvPr/>
          </p:nvSpPr>
          <p:spPr bwMode="auto">
            <a:xfrm>
              <a:off x="8024168" y="2472432"/>
              <a:ext cx="485537" cy="363807"/>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anchor="ctr"/>
            <a:lstStyle/>
            <a:p>
              <a:pPr algn="ctr"/>
              <a:endParaRPr>
                <a:latin typeface="+mn-lt"/>
                <a:ea typeface="+mn-ea"/>
                <a:cs typeface="+mn-ea"/>
                <a:sym typeface="+mn-lt"/>
              </a:endParaRPr>
            </a:p>
          </p:txBody>
        </p:sp>
      </p:grpSp>
      <p:sp>
        <p:nvSpPr>
          <p:cNvPr id="87" name="矩形 86">
            <a:extLst>
              <a:ext uri="{FF2B5EF4-FFF2-40B4-BE49-F238E27FC236}">
                <a16:creationId xmlns:a16="http://schemas.microsoft.com/office/drawing/2014/main" id="{2F26BC65-EE1D-4779-B6BE-2809EA5E07AE}"/>
              </a:ext>
            </a:extLst>
          </p:cNvPr>
          <p:cNvSpPr/>
          <p:nvPr/>
        </p:nvSpPr>
        <p:spPr>
          <a:xfrm>
            <a:off x="631084" y="1688299"/>
            <a:ext cx="3605085" cy="707886"/>
          </a:xfrm>
          <a:prstGeom prst="rect">
            <a:avLst/>
          </a:prstGeom>
        </p:spPr>
        <p:txBody>
          <a:bodyPr wrap="square">
            <a:spAutoFit/>
          </a:bodyPr>
          <a:lstStyle/>
          <a:p>
            <a:pPr marL="285750" indent="-285750">
              <a:buFont typeface="Wingdings" panose="05000000000000000000" pitchFamily="2" charset="2"/>
              <a:buChar char="ü"/>
            </a:pPr>
            <a:r>
              <a:rPr lang="zh-CN" altLang="en-US" sz="2000" dirty="0"/>
              <a:t>师生、</a:t>
            </a:r>
            <a:r>
              <a:rPr lang="zh-CN" altLang="en-US" sz="2000" dirty="0">
                <a:solidFill>
                  <a:srgbClr val="FF0000"/>
                </a:solidFill>
              </a:rPr>
              <a:t>教的过程与学</a:t>
            </a:r>
            <a:r>
              <a:rPr lang="zh-CN" altLang="en-US" sz="2000" dirty="0"/>
              <a:t>的过程处于“</a:t>
            </a:r>
            <a:r>
              <a:rPr lang="zh-CN" altLang="en-US" sz="2000" dirty="0">
                <a:solidFill>
                  <a:srgbClr val="FF0000"/>
                </a:solidFill>
              </a:rPr>
              <a:t>准永久性分离</a:t>
            </a:r>
            <a:r>
              <a:rPr lang="zh-CN" altLang="en-US" sz="2000" dirty="0"/>
              <a:t>”状况</a:t>
            </a:r>
          </a:p>
        </p:txBody>
      </p:sp>
      <p:sp>
        <p:nvSpPr>
          <p:cNvPr id="90" name="矩形 89">
            <a:extLst>
              <a:ext uri="{FF2B5EF4-FFF2-40B4-BE49-F238E27FC236}">
                <a16:creationId xmlns:a16="http://schemas.microsoft.com/office/drawing/2014/main" id="{68F24DE4-3C28-4A58-8AAC-5CB580A7DB61}"/>
              </a:ext>
            </a:extLst>
          </p:cNvPr>
          <p:cNvSpPr/>
          <p:nvPr/>
        </p:nvSpPr>
        <p:spPr>
          <a:xfrm>
            <a:off x="4431807" y="5269083"/>
            <a:ext cx="3443623" cy="1169038"/>
          </a:xfrm>
          <a:prstGeom prst="rect">
            <a:avLst/>
          </a:prstGeom>
        </p:spPr>
        <p:txBody>
          <a:bodyPr wrap="square">
            <a:spAutoFit/>
          </a:bodyPr>
          <a:lstStyle/>
          <a:p>
            <a:pPr marL="342900" indent="-342900">
              <a:lnSpc>
                <a:spcPct val="120000"/>
              </a:lnSpc>
              <a:buFont typeface="Wingdings" panose="05000000000000000000" pitchFamily="2" charset="2"/>
              <a:buChar char="ü"/>
              <a:defRPr/>
            </a:pPr>
            <a:r>
              <a:rPr lang="zh-CN" altLang="en-US" sz="2000" dirty="0"/>
              <a:t>教育组织在教学材料、教学计划和教学过程的</a:t>
            </a:r>
            <a:r>
              <a:rPr lang="zh-CN" altLang="en-US" sz="2000" dirty="0">
                <a:solidFill>
                  <a:srgbClr val="FF0000"/>
                </a:solidFill>
              </a:rPr>
              <a:t>学习支持服务</a:t>
            </a:r>
            <a:r>
              <a:rPr lang="zh-CN" altLang="en-US" sz="2000" dirty="0"/>
              <a:t>方面给学生帮助</a:t>
            </a:r>
          </a:p>
        </p:txBody>
      </p:sp>
      <p:sp>
        <p:nvSpPr>
          <p:cNvPr id="91" name="矩形 90">
            <a:extLst>
              <a:ext uri="{FF2B5EF4-FFF2-40B4-BE49-F238E27FC236}">
                <a16:creationId xmlns:a16="http://schemas.microsoft.com/office/drawing/2014/main" id="{F944891E-E450-47A5-B935-2BF7DF3333C1}"/>
              </a:ext>
            </a:extLst>
          </p:cNvPr>
          <p:cNvSpPr/>
          <p:nvPr/>
        </p:nvSpPr>
        <p:spPr>
          <a:xfrm>
            <a:off x="672581" y="3886470"/>
            <a:ext cx="3251920" cy="707886"/>
          </a:xfrm>
          <a:prstGeom prst="rect">
            <a:avLst/>
          </a:prstGeom>
        </p:spPr>
        <p:txBody>
          <a:bodyPr wrap="square">
            <a:spAutoFit/>
          </a:bodyPr>
          <a:lstStyle/>
          <a:p>
            <a:pPr marL="342900" indent="-342900">
              <a:buFont typeface="Wingdings" panose="05000000000000000000" pitchFamily="2" charset="2"/>
              <a:buChar char="ü"/>
            </a:pPr>
            <a:r>
              <a:rPr lang="zh-CN" altLang="en-US" sz="2000" dirty="0">
                <a:solidFill>
                  <a:srgbClr val="FF0000"/>
                </a:solidFill>
              </a:rPr>
              <a:t>依靠技术媒体</a:t>
            </a:r>
            <a:r>
              <a:rPr lang="zh-CN" altLang="en-US" sz="2000" dirty="0"/>
              <a:t>－承载传播教学内容，联系师生</a:t>
            </a:r>
          </a:p>
        </p:txBody>
      </p:sp>
      <p:sp>
        <p:nvSpPr>
          <p:cNvPr id="92" name="矩形 91">
            <a:extLst>
              <a:ext uri="{FF2B5EF4-FFF2-40B4-BE49-F238E27FC236}">
                <a16:creationId xmlns:a16="http://schemas.microsoft.com/office/drawing/2014/main" id="{09A2624E-2298-41ED-8642-6D0AE1F97375}"/>
              </a:ext>
            </a:extLst>
          </p:cNvPr>
          <p:cNvSpPr/>
          <p:nvPr/>
        </p:nvSpPr>
        <p:spPr>
          <a:xfrm>
            <a:off x="8390036" y="1639666"/>
            <a:ext cx="3081602" cy="799706"/>
          </a:xfrm>
          <a:prstGeom prst="rect">
            <a:avLst/>
          </a:prstGeom>
        </p:spPr>
        <p:txBody>
          <a:bodyPr wrap="square">
            <a:spAutoFit/>
          </a:bodyPr>
          <a:lstStyle/>
          <a:p>
            <a:pPr marL="342900" indent="-342900">
              <a:lnSpc>
                <a:spcPct val="120000"/>
              </a:lnSpc>
              <a:buFont typeface="Wingdings" panose="05000000000000000000" pitchFamily="2" charset="2"/>
              <a:buChar char="ü"/>
              <a:defRPr/>
            </a:pPr>
            <a:r>
              <a:rPr lang="zh-CN" altLang="en-US" sz="2000" dirty="0"/>
              <a:t>师生、学生与教育组织之间必须有</a:t>
            </a:r>
            <a:r>
              <a:rPr lang="zh-CN" altLang="en-US" sz="2000" dirty="0">
                <a:solidFill>
                  <a:srgbClr val="FF0000"/>
                </a:solidFill>
              </a:rPr>
              <a:t>双向通信</a:t>
            </a:r>
          </a:p>
        </p:txBody>
      </p:sp>
    </p:spTree>
    <p:extLst>
      <p:ext uri="{BB962C8B-B14F-4D97-AF65-F5344CB8AC3E}">
        <p14:creationId xmlns:p14="http://schemas.microsoft.com/office/powerpoint/2010/main" val="36779115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6">
            <a:extLst>
              <a:ext uri="{FF2B5EF4-FFF2-40B4-BE49-F238E27FC236}">
                <a16:creationId xmlns:a16="http://schemas.microsoft.com/office/drawing/2014/main" id="{543DAE6A-7406-4A8D-B18A-6560BDB7EBE4}"/>
              </a:ext>
            </a:extLst>
          </p:cNvPr>
          <p:cNvSpPr txBox="1"/>
          <p:nvPr/>
        </p:nvSpPr>
        <p:spPr>
          <a:xfrm>
            <a:off x="576196" y="143973"/>
            <a:ext cx="2776604" cy="523220"/>
          </a:xfrm>
          <a:prstGeom prst="rect">
            <a:avLst/>
          </a:prstGeom>
          <a:noFill/>
        </p:spPr>
        <p:txBody>
          <a:bodyPr wrap="square" rtlCol="0">
            <a:spAutoFit/>
          </a:bodyPr>
          <a:lstStyle/>
          <a:p>
            <a:pPr algn="dist"/>
            <a:r>
              <a:rPr lang="zh-CN" altLang="en-US" sz="2800" dirty="0">
                <a:solidFill>
                  <a:srgbClr val="C00000"/>
                </a:solidFill>
                <a:cs typeface="+mn-ea"/>
                <a:sym typeface="+mn-lt"/>
              </a:rPr>
              <a:t>发展的关键阶段 </a:t>
            </a:r>
            <a:endParaRPr lang="en-US" altLang="zh-CN" sz="2800" dirty="0">
              <a:solidFill>
                <a:srgbClr val="C00000"/>
              </a:solidFill>
              <a:latin typeface="+mn-lt"/>
              <a:ea typeface="+mn-ea"/>
              <a:cs typeface="+mn-ea"/>
              <a:sym typeface="+mn-lt"/>
            </a:endParaRPr>
          </a:p>
        </p:txBody>
      </p:sp>
      <p:graphicFrame>
        <p:nvGraphicFramePr>
          <p:cNvPr id="8" name="内容占位符 5">
            <a:extLst>
              <a:ext uri="{FF2B5EF4-FFF2-40B4-BE49-F238E27FC236}">
                <a16:creationId xmlns:a16="http://schemas.microsoft.com/office/drawing/2014/main" id="{061D2C46-0346-49F2-AC3D-6A5CA71FB428}"/>
              </a:ext>
            </a:extLst>
          </p:cNvPr>
          <p:cNvGraphicFramePr>
            <a:graphicFrameLocks/>
          </p:cNvGraphicFramePr>
          <p:nvPr>
            <p:extLst>
              <p:ext uri="{D42A27DB-BD31-4B8C-83A1-F6EECF244321}">
                <p14:modId xmlns:p14="http://schemas.microsoft.com/office/powerpoint/2010/main" val="3492820541"/>
              </p:ext>
            </p:extLst>
          </p:nvPr>
        </p:nvGraphicFramePr>
        <p:xfrm>
          <a:off x="0" y="1247031"/>
          <a:ext cx="12192000" cy="4696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3829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F6B5701-8F75-4A68-9822-85F07B8E6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861" y="747697"/>
            <a:ext cx="7427573" cy="5541512"/>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27276123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6E4213-3A40-4063-B0B1-5617DC1F867F}"/>
              </a:ext>
            </a:extLst>
          </p:cNvPr>
          <p:cNvSpPr/>
          <p:nvPr/>
        </p:nvSpPr>
        <p:spPr>
          <a:xfrm>
            <a:off x="661277" y="133387"/>
            <a:ext cx="3347070" cy="523220"/>
          </a:xfrm>
          <a:prstGeom prst="rect">
            <a:avLst/>
          </a:prstGeom>
        </p:spPr>
        <p:txBody>
          <a:bodyPr wrap="none">
            <a:spAutoFit/>
          </a:bodyPr>
          <a:lstStyle/>
          <a:p>
            <a:r>
              <a:rPr lang="zh-CN" altLang="en-US" sz="2800" kern="0" cap="all" spc="-60" dirty="0">
                <a:solidFill>
                  <a:srgbClr val="D1282E"/>
                </a:solidFill>
                <a:latin typeface="+mj-lt"/>
                <a:ea typeface="微软雅黑" panose="020B0503020204020204" pitchFamily="34" charset="-122"/>
                <a:cs typeface="+mj-cs"/>
              </a:rPr>
              <a:t>远程教育实践的特点</a:t>
            </a:r>
          </a:p>
        </p:txBody>
      </p:sp>
      <p:sp>
        <p:nvSpPr>
          <p:cNvPr id="3" name="矩形 2">
            <a:extLst>
              <a:ext uri="{FF2B5EF4-FFF2-40B4-BE49-F238E27FC236}">
                <a16:creationId xmlns:a16="http://schemas.microsoft.com/office/drawing/2014/main" id="{92ABBDEF-0875-4AF8-9350-E9563417EFD7}"/>
              </a:ext>
            </a:extLst>
          </p:cNvPr>
          <p:cNvSpPr/>
          <p:nvPr/>
        </p:nvSpPr>
        <p:spPr>
          <a:xfrm>
            <a:off x="7723107" y="4209214"/>
            <a:ext cx="2822309" cy="1393779"/>
          </a:xfrm>
          <a:prstGeom prst="rect">
            <a:avLst/>
          </a:prstGeom>
        </p:spPr>
        <p:txBody>
          <a:bodyPr wrap="square">
            <a:spAutoFit/>
          </a:bodyPr>
          <a:lstStyle/>
          <a:p>
            <a:pPr marL="285750" indent="-285750">
              <a:lnSpc>
                <a:spcPct val="120000"/>
              </a:lnSpc>
              <a:spcBef>
                <a:spcPts val="300"/>
              </a:spcBef>
              <a:buFont typeface="Wingdings" panose="05000000000000000000" pitchFamily="2" charset="2"/>
              <a:buChar char="ü"/>
            </a:pPr>
            <a:r>
              <a:rPr lang="zh-CN" altLang="en-US" dirty="0"/>
              <a:t>技术和媒体的使用目的主要在：发送学习材料、组织学习过程、实现学习支持服务和评估学习</a:t>
            </a:r>
            <a:endParaRPr lang="en-US" altLang="zh-CN" dirty="0"/>
          </a:p>
        </p:txBody>
      </p:sp>
      <p:grpSp>
        <p:nvGrpSpPr>
          <p:cNvPr id="4" name="Group 62">
            <a:extLst>
              <a:ext uri="{FF2B5EF4-FFF2-40B4-BE49-F238E27FC236}">
                <a16:creationId xmlns:a16="http://schemas.microsoft.com/office/drawing/2014/main" id="{083BCEEB-EAAD-4CDD-B974-2C653FE81507}"/>
              </a:ext>
            </a:extLst>
          </p:cNvPr>
          <p:cNvGrpSpPr/>
          <p:nvPr/>
        </p:nvGrpSpPr>
        <p:grpSpPr>
          <a:xfrm>
            <a:off x="582786" y="739671"/>
            <a:ext cx="10649096" cy="2847091"/>
            <a:chOff x="1073149" y="496536"/>
            <a:chExt cx="10045704" cy="2170046"/>
          </a:xfrm>
        </p:grpSpPr>
        <p:sp>
          <p:nvSpPr>
            <p:cNvPr id="5" name="Freeform: Shape 2">
              <a:extLst>
                <a:ext uri="{FF2B5EF4-FFF2-40B4-BE49-F238E27FC236}">
                  <a16:creationId xmlns:a16="http://schemas.microsoft.com/office/drawing/2014/main" id="{F0D3ED35-F575-4FF9-B46D-95FE10D81026}"/>
                </a:ext>
              </a:extLst>
            </p:cNvPr>
            <p:cNvSpPr/>
            <p:nvPr/>
          </p:nvSpPr>
          <p:spPr>
            <a:xfrm>
              <a:off x="1073149" y="1799083"/>
              <a:ext cx="1004571" cy="862097"/>
            </a:xfrm>
            <a:custGeom>
              <a:avLst/>
              <a:gdLst/>
              <a:ahLst/>
              <a:cxnLst>
                <a:cxn ang="0">
                  <a:pos x="wd2" y="hd2"/>
                </a:cxn>
                <a:cxn ang="5400000">
                  <a:pos x="wd2" y="hd2"/>
                </a:cxn>
                <a:cxn ang="10800000">
                  <a:pos x="wd2" y="hd2"/>
                </a:cxn>
                <a:cxn ang="16200000">
                  <a:pos x="wd2" y="hd2"/>
                </a:cxn>
              </a:cxnLst>
              <a:rect l="0" t="0" r="r" b="b"/>
              <a:pathLst>
                <a:path w="21600" h="21600" extrusionOk="0">
                  <a:moveTo>
                    <a:pt x="8605" y="5478"/>
                  </a:moveTo>
                  <a:lnTo>
                    <a:pt x="6126" y="8350"/>
                  </a:lnTo>
                  <a:cubicBezTo>
                    <a:pt x="1357" y="10288"/>
                    <a:pt x="0" y="12899"/>
                    <a:pt x="0" y="14094"/>
                  </a:cubicBezTo>
                  <a:cubicBezTo>
                    <a:pt x="0" y="20043"/>
                    <a:pt x="15755" y="21399"/>
                    <a:pt x="21600" y="21600"/>
                  </a:cubicBezTo>
                  <a:lnTo>
                    <a:pt x="21600" y="0"/>
                  </a:lnTo>
                  <a:cubicBezTo>
                    <a:pt x="16641" y="723"/>
                    <a:pt x="11387" y="2259"/>
                    <a:pt x="8605" y="5478"/>
                  </a:cubicBezTo>
                  <a:close/>
                </a:path>
              </a:pathLst>
            </a:custGeom>
            <a:solidFill>
              <a:schemeClr val="accent1">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6" name="Freeform: Shape 3">
              <a:extLst>
                <a:ext uri="{FF2B5EF4-FFF2-40B4-BE49-F238E27FC236}">
                  <a16:creationId xmlns:a16="http://schemas.microsoft.com/office/drawing/2014/main" id="{AEF4AD50-CEB7-4677-BB35-57BE6D4C6C86}"/>
                </a:ext>
              </a:extLst>
            </p:cNvPr>
            <p:cNvSpPr/>
            <p:nvPr/>
          </p:nvSpPr>
          <p:spPr>
            <a:xfrm>
              <a:off x="207771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9081" y="0"/>
                  </a:moveTo>
                  <a:cubicBezTo>
                    <a:pt x="6847" y="0"/>
                    <a:pt x="3495" y="98"/>
                    <a:pt x="0" y="590"/>
                  </a:cubicBezTo>
                  <a:lnTo>
                    <a:pt x="0" y="21571"/>
                  </a:lnTo>
                  <a:cubicBezTo>
                    <a:pt x="609" y="21590"/>
                    <a:pt x="1110" y="21600"/>
                    <a:pt x="1477" y="21600"/>
                  </a:cubicBezTo>
                  <a:lnTo>
                    <a:pt x="21600" y="21600"/>
                  </a:lnTo>
                  <a:lnTo>
                    <a:pt x="21600" y="0"/>
                  </a:lnTo>
                  <a:cubicBezTo>
                    <a:pt x="21600" y="0"/>
                    <a:pt x="9081" y="0"/>
                    <a:pt x="9081" y="0"/>
                  </a:cubicBezTo>
                  <a:close/>
                </a:path>
              </a:pathLst>
            </a:custGeom>
            <a:solidFill>
              <a:schemeClr val="accent2">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7" name="Freeform: Shape 4">
              <a:extLst>
                <a:ext uri="{FF2B5EF4-FFF2-40B4-BE49-F238E27FC236}">
                  <a16:creationId xmlns:a16="http://schemas.microsoft.com/office/drawing/2014/main" id="{52858C0D-2682-4E11-8EA0-FC2A8C1B8888}"/>
                </a:ext>
              </a:extLst>
            </p:cNvPr>
            <p:cNvSpPr/>
            <p:nvPr/>
          </p:nvSpPr>
          <p:spPr>
            <a:xfrm>
              <a:off x="3082288" y="1779044"/>
              <a:ext cx="1004572"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3">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8" name="Freeform: Shape 5">
              <a:extLst>
                <a:ext uri="{FF2B5EF4-FFF2-40B4-BE49-F238E27FC236}">
                  <a16:creationId xmlns:a16="http://schemas.microsoft.com/office/drawing/2014/main" id="{1047C755-C968-4558-B72C-4DA8030C0316}"/>
                </a:ext>
              </a:extLst>
            </p:cNvPr>
            <p:cNvSpPr/>
            <p:nvPr/>
          </p:nvSpPr>
          <p:spPr>
            <a:xfrm>
              <a:off x="4086859" y="1779044"/>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331"/>
                  </a:lnTo>
                  <a:lnTo>
                    <a:pt x="21600" y="0"/>
                  </a:lnTo>
                  <a:lnTo>
                    <a:pt x="0" y="0"/>
                  </a:lnTo>
                  <a:close/>
                </a:path>
              </a:pathLst>
            </a:custGeom>
            <a:solidFill>
              <a:schemeClr val="accent4">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9" name="Freeform: Shape 6">
              <a:extLst>
                <a:ext uri="{FF2B5EF4-FFF2-40B4-BE49-F238E27FC236}">
                  <a16:creationId xmlns:a16="http://schemas.microsoft.com/office/drawing/2014/main" id="{49005268-2505-4F58-A552-72D3D85FEE35}"/>
                </a:ext>
              </a:extLst>
            </p:cNvPr>
            <p:cNvSpPr/>
            <p:nvPr/>
          </p:nvSpPr>
          <p:spPr>
            <a:xfrm>
              <a:off x="5091430" y="1779044"/>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31"/>
                  </a:lnTo>
                  <a:lnTo>
                    <a:pt x="21600" y="21600"/>
                  </a:lnTo>
                  <a:lnTo>
                    <a:pt x="21600" y="0"/>
                  </a:lnTo>
                  <a:lnTo>
                    <a:pt x="0" y="0"/>
                  </a:lnTo>
                  <a:close/>
                </a:path>
              </a:pathLst>
            </a:custGeom>
            <a:solidFill>
              <a:schemeClr val="accent5">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10" name="Freeform: Shape 7">
              <a:extLst>
                <a:ext uri="{FF2B5EF4-FFF2-40B4-BE49-F238E27FC236}">
                  <a16:creationId xmlns:a16="http://schemas.microsoft.com/office/drawing/2014/main" id="{676848CD-A570-49D1-A4E3-D6BD2F65A96F}"/>
                </a:ext>
              </a:extLst>
            </p:cNvPr>
            <p:cNvSpPr/>
            <p:nvPr/>
          </p:nvSpPr>
          <p:spPr>
            <a:xfrm>
              <a:off x="6096000"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6">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11" name="Freeform: Shape 8">
              <a:extLst>
                <a:ext uri="{FF2B5EF4-FFF2-40B4-BE49-F238E27FC236}">
                  <a16:creationId xmlns:a16="http://schemas.microsoft.com/office/drawing/2014/main" id="{0546CF00-EA78-4886-BA52-81D7B8849F9B}"/>
                </a:ext>
              </a:extLst>
            </p:cNvPr>
            <p:cNvSpPr/>
            <p:nvPr/>
          </p:nvSpPr>
          <p:spPr>
            <a:xfrm>
              <a:off x="710056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1">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12" name="Freeform: Shape 9">
              <a:extLst>
                <a:ext uri="{FF2B5EF4-FFF2-40B4-BE49-F238E27FC236}">
                  <a16:creationId xmlns:a16="http://schemas.microsoft.com/office/drawing/2014/main" id="{2DD10939-0B40-4E05-9A87-B4ACC649F3D6}"/>
                </a:ext>
              </a:extLst>
            </p:cNvPr>
            <p:cNvSpPr/>
            <p:nvPr/>
          </p:nvSpPr>
          <p:spPr>
            <a:xfrm>
              <a:off x="810513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29" y="21600"/>
                  </a:lnTo>
                  <a:cubicBezTo>
                    <a:pt x="7543" y="21600"/>
                    <a:pt x="13854" y="20683"/>
                    <a:pt x="21600" y="19020"/>
                  </a:cubicBezTo>
                  <a:lnTo>
                    <a:pt x="21600" y="0"/>
                  </a:lnTo>
                  <a:lnTo>
                    <a:pt x="0" y="0"/>
                  </a:lnTo>
                  <a:close/>
                </a:path>
              </a:pathLst>
            </a:custGeom>
            <a:solidFill>
              <a:schemeClr val="accent2">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grpSp>
          <p:nvGrpSpPr>
            <p:cNvPr id="13" name="Group 10">
              <a:extLst>
                <a:ext uri="{FF2B5EF4-FFF2-40B4-BE49-F238E27FC236}">
                  <a16:creationId xmlns:a16="http://schemas.microsoft.com/office/drawing/2014/main" id="{CA311CCC-91BF-43FE-90FB-17DFD01D99FB}"/>
                </a:ext>
              </a:extLst>
            </p:cNvPr>
            <p:cNvGrpSpPr/>
            <p:nvPr/>
          </p:nvGrpSpPr>
          <p:grpSpPr>
            <a:xfrm>
              <a:off x="1374519" y="1999476"/>
              <a:ext cx="7283331" cy="109199"/>
              <a:chOff x="0" y="0"/>
              <a:chExt cx="7283331" cy="109198"/>
            </a:xfrm>
          </p:grpSpPr>
          <p:sp>
            <p:nvSpPr>
              <p:cNvPr id="16" name="Freeform: Shape 13">
                <a:extLst>
                  <a:ext uri="{FF2B5EF4-FFF2-40B4-BE49-F238E27FC236}">
                    <a16:creationId xmlns:a16="http://schemas.microsoft.com/office/drawing/2014/main" id="{33AD2C55-C02D-4C81-92FE-CD84A79B10F4}"/>
                  </a:ext>
                </a:extLst>
              </p:cNvPr>
              <p:cNvSpPr/>
              <p:nvPr/>
            </p:nvSpPr>
            <p:spPr>
              <a:xfrm>
                <a:off x="0" y="0"/>
                <a:ext cx="170984" cy="108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36" y="0"/>
                    </a:lnTo>
                    <a:lnTo>
                      <a:pt x="21600" y="0"/>
                    </a:lnTo>
                    <a:lnTo>
                      <a:pt x="12641" y="21600"/>
                    </a:lnTo>
                    <a:cubicBezTo>
                      <a:pt x="12641" y="21600"/>
                      <a:pt x="0" y="21600"/>
                      <a:pt x="0" y="216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7" name="Freeform: Shape 14">
                <a:extLst>
                  <a:ext uri="{FF2B5EF4-FFF2-40B4-BE49-F238E27FC236}">
                    <a16:creationId xmlns:a16="http://schemas.microsoft.com/office/drawing/2014/main" id="{7B9ADF04-2DBB-4010-8C48-2970E018C4DC}"/>
                  </a:ext>
                </a:extLst>
              </p:cNvPr>
              <p:cNvSpPr/>
              <p:nvPr/>
            </p:nvSpPr>
            <p:spPr>
              <a:xfrm>
                <a:off x="140639" y="0"/>
                <a:ext cx="133804" cy="108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78" y="0"/>
                    </a:lnTo>
                    <a:lnTo>
                      <a:pt x="21600" y="0"/>
                    </a:lnTo>
                    <a:cubicBezTo>
                      <a:pt x="21600" y="0"/>
                      <a:pt x="21600" y="21600"/>
                      <a:pt x="21600" y="216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8" name="Freeform: Shape 15">
                <a:extLst>
                  <a:ext uri="{FF2B5EF4-FFF2-40B4-BE49-F238E27FC236}">
                    <a16:creationId xmlns:a16="http://schemas.microsoft.com/office/drawing/2014/main" id="{2C0F1FC3-825E-4FE6-8F6F-B64C9882AA1B}"/>
                  </a:ext>
                </a:extLst>
              </p:cNvPr>
              <p:cNvSpPr/>
              <p:nvPr/>
            </p:nvSpPr>
            <p:spPr>
              <a:xfrm>
                <a:off x="301370" y="0"/>
                <a:ext cx="118539" cy="1091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441"/>
                    </a:lnTo>
                    <a:lnTo>
                      <a:pt x="0" y="0"/>
                    </a:lnTo>
                    <a:lnTo>
                      <a:pt x="15779" y="0"/>
                    </a:lnTo>
                    <a:lnTo>
                      <a:pt x="21600" y="6619"/>
                    </a:lnTo>
                    <a:cubicBezTo>
                      <a:pt x="21600" y="6619"/>
                      <a:pt x="21600" y="21600"/>
                      <a:pt x="21600" y="216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19" name="Freeform: Shape 16">
                <a:extLst>
                  <a:ext uri="{FF2B5EF4-FFF2-40B4-BE49-F238E27FC236}">
                    <a16:creationId xmlns:a16="http://schemas.microsoft.com/office/drawing/2014/main" id="{4456FC60-0BAD-427D-AC2C-6A827EE97188}"/>
                  </a:ext>
                </a:extLst>
              </p:cNvPr>
              <p:cNvSpPr/>
              <p:nvPr/>
            </p:nvSpPr>
            <p:spPr>
              <a:xfrm>
                <a:off x="1024661"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0" name="Freeform: Shape 17">
                <a:extLst>
                  <a:ext uri="{FF2B5EF4-FFF2-40B4-BE49-F238E27FC236}">
                    <a16:creationId xmlns:a16="http://schemas.microsoft.com/office/drawing/2014/main" id="{DE5EBE14-D39A-4D9E-A5FB-4F502D2E1FF1}"/>
                  </a:ext>
                </a:extLst>
              </p:cNvPr>
              <p:cNvSpPr/>
              <p:nvPr/>
            </p:nvSpPr>
            <p:spPr>
              <a:xfrm>
                <a:off x="1125118"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98" y="21600"/>
                      <a:pt x="13424" y="21600"/>
                    </a:cubicBezTo>
                    <a:lnTo>
                      <a:pt x="8176" y="21600"/>
                    </a:lnTo>
                    <a:cubicBezTo>
                      <a:pt x="3613" y="21600"/>
                      <a:pt x="0" y="18963"/>
                      <a:pt x="0" y="15700"/>
                    </a:cubicBezTo>
                    <a:lnTo>
                      <a:pt x="0" y="5961"/>
                    </a:lnTo>
                    <a:cubicBezTo>
                      <a:pt x="0" y="2698"/>
                      <a:pt x="3613" y="0"/>
                      <a:pt x="8176" y="0"/>
                    </a:cubicBezTo>
                    <a:lnTo>
                      <a:pt x="13424" y="0"/>
                    </a:lnTo>
                    <a:cubicBezTo>
                      <a:pt x="1789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1" name="Freeform: Shape 18">
                <a:extLst>
                  <a:ext uri="{FF2B5EF4-FFF2-40B4-BE49-F238E27FC236}">
                    <a16:creationId xmlns:a16="http://schemas.microsoft.com/office/drawing/2014/main" id="{A475D6AA-DA06-47A2-AA11-18F38D7896D3}"/>
                  </a:ext>
                </a:extLst>
              </p:cNvPr>
              <p:cNvSpPr/>
              <p:nvPr/>
            </p:nvSpPr>
            <p:spPr>
              <a:xfrm>
                <a:off x="1245666"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599" y="21600"/>
                      <a:pt x="0" y="18963"/>
                      <a:pt x="0" y="15700"/>
                    </a:cubicBezTo>
                    <a:lnTo>
                      <a:pt x="0" y="5961"/>
                    </a:lnTo>
                    <a:cubicBezTo>
                      <a:pt x="0" y="2698"/>
                      <a:pt x="3599"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2" name="Freeform: Shape 19">
                <a:extLst>
                  <a:ext uri="{FF2B5EF4-FFF2-40B4-BE49-F238E27FC236}">
                    <a16:creationId xmlns:a16="http://schemas.microsoft.com/office/drawing/2014/main" id="{0A586F1A-93FB-4D3D-8ECB-50B49FAEB2DA}"/>
                  </a:ext>
                </a:extLst>
              </p:cNvPr>
              <p:cNvSpPr/>
              <p:nvPr/>
            </p:nvSpPr>
            <p:spPr>
              <a:xfrm>
                <a:off x="1366215"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0" y="21600"/>
                    </a:lnTo>
                    <a:cubicBezTo>
                      <a:pt x="3599" y="21600"/>
                      <a:pt x="0" y="18963"/>
                      <a:pt x="0" y="15700"/>
                    </a:cubicBezTo>
                    <a:lnTo>
                      <a:pt x="0" y="5961"/>
                    </a:lnTo>
                    <a:cubicBezTo>
                      <a:pt x="0" y="2698"/>
                      <a:pt x="3599" y="0"/>
                      <a:pt x="8140"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3" name="Freeform: Shape 20">
                <a:extLst>
                  <a:ext uri="{FF2B5EF4-FFF2-40B4-BE49-F238E27FC236}">
                    <a16:creationId xmlns:a16="http://schemas.microsoft.com/office/drawing/2014/main" id="{8E3FF636-ED63-4DA7-A6B9-D1CAA170B461}"/>
                  </a:ext>
                </a:extLst>
              </p:cNvPr>
              <p:cNvSpPr/>
              <p:nvPr/>
            </p:nvSpPr>
            <p:spPr>
              <a:xfrm>
                <a:off x="1486763"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683" y="21600"/>
                      <a:pt x="0" y="18963"/>
                      <a:pt x="0" y="15700"/>
                    </a:cubicBezTo>
                    <a:lnTo>
                      <a:pt x="0" y="5961"/>
                    </a:lnTo>
                    <a:cubicBezTo>
                      <a:pt x="0" y="2698"/>
                      <a:pt x="3683"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4" name="Freeform: Shape 21">
                <a:extLst>
                  <a:ext uri="{FF2B5EF4-FFF2-40B4-BE49-F238E27FC236}">
                    <a16:creationId xmlns:a16="http://schemas.microsoft.com/office/drawing/2014/main" id="{BF26578D-1C6E-417D-BB67-F3C4B03496B2}"/>
                  </a:ext>
                </a:extLst>
              </p:cNvPr>
              <p:cNvSpPr/>
              <p:nvPr/>
            </p:nvSpPr>
            <p:spPr>
              <a:xfrm>
                <a:off x="1607312"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5" name="Freeform: Shape 22">
                <a:extLst>
                  <a:ext uri="{FF2B5EF4-FFF2-40B4-BE49-F238E27FC236}">
                    <a16:creationId xmlns:a16="http://schemas.microsoft.com/office/drawing/2014/main" id="{241F768A-55D3-4A40-857B-79410A979435}"/>
                  </a:ext>
                </a:extLst>
              </p:cNvPr>
              <p:cNvSpPr/>
              <p:nvPr/>
            </p:nvSpPr>
            <p:spPr>
              <a:xfrm>
                <a:off x="1727860"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4" y="21600"/>
                      <a:pt x="13405" y="21600"/>
                    </a:cubicBezTo>
                    <a:lnTo>
                      <a:pt x="8111" y="21600"/>
                    </a:lnTo>
                    <a:cubicBezTo>
                      <a:pt x="3672" y="21600"/>
                      <a:pt x="0" y="18963"/>
                      <a:pt x="0" y="15700"/>
                    </a:cubicBezTo>
                    <a:lnTo>
                      <a:pt x="0" y="5961"/>
                    </a:lnTo>
                    <a:cubicBezTo>
                      <a:pt x="0" y="2698"/>
                      <a:pt x="3672" y="0"/>
                      <a:pt x="8111" y="0"/>
                    </a:cubicBezTo>
                    <a:lnTo>
                      <a:pt x="13405" y="0"/>
                    </a:lnTo>
                    <a:cubicBezTo>
                      <a:pt x="1784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6" name="Freeform: Shape 23">
                <a:extLst>
                  <a:ext uri="{FF2B5EF4-FFF2-40B4-BE49-F238E27FC236}">
                    <a16:creationId xmlns:a16="http://schemas.microsoft.com/office/drawing/2014/main" id="{520DFCF7-07BB-4032-8D30-36575B035DC3}"/>
                  </a:ext>
                </a:extLst>
              </p:cNvPr>
              <p:cNvSpPr/>
              <p:nvPr/>
            </p:nvSpPr>
            <p:spPr>
              <a:xfrm>
                <a:off x="182831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174" y="21600"/>
                    </a:lnTo>
                    <a:cubicBezTo>
                      <a:pt x="3614" y="21600"/>
                      <a:pt x="0" y="18963"/>
                      <a:pt x="0" y="15700"/>
                    </a:cubicBezTo>
                    <a:lnTo>
                      <a:pt x="0" y="5961"/>
                    </a:lnTo>
                    <a:cubicBezTo>
                      <a:pt x="0" y="2698"/>
                      <a:pt x="3614" y="0"/>
                      <a:pt x="8174"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7" name="Freeform: Shape 24">
                <a:extLst>
                  <a:ext uri="{FF2B5EF4-FFF2-40B4-BE49-F238E27FC236}">
                    <a16:creationId xmlns:a16="http://schemas.microsoft.com/office/drawing/2014/main" id="{DE9EBD9D-4E8A-4BB7-AAE7-515186D5A41E}"/>
                  </a:ext>
                </a:extLst>
              </p:cNvPr>
              <p:cNvSpPr/>
              <p:nvPr/>
            </p:nvSpPr>
            <p:spPr>
              <a:xfrm>
                <a:off x="1948866"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60" y="21600"/>
                    </a:cubicBezTo>
                    <a:lnTo>
                      <a:pt x="8144" y="21600"/>
                    </a:lnTo>
                    <a:cubicBezTo>
                      <a:pt x="3603" y="21600"/>
                      <a:pt x="0" y="18963"/>
                      <a:pt x="0" y="15700"/>
                    </a:cubicBezTo>
                    <a:lnTo>
                      <a:pt x="0" y="5961"/>
                    </a:lnTo>
                    <a:cubicBezTo>
                      <a:pt x="0" y="2698"/>
                      <a:pt x="3603" y="0"/>
                      <a:pt x="8144" y="0"/>
                    </a:cubicBezTo>
                    <a:lnTo>
                      <a:pt x="13460"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8" name="Freeform: Shape 25">
                <a:extLst>
                  <a:ext uri="{FF2B5EF4-FFF2-40B4-BE49-F238E27FC236}">
                    <a16:creationId xmlns:a16="http://schemas.microsoft.com/office/drawing/2014/main" id="{B1536A88-2C54-4DEE-879D-AF08D93E4ABB}"/>
                  </a:ext>
                </a:extLst>
              </p:cNvPr>
              <p:cNvSpPr/>
              <p:nvPr/>
            </p:nvSpPr>
            <p:spPr>
              <a:xfrm>
                <a:off x="206941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7" y="21600"/>
                      <a:pt x="13460" y="21600"/>
                    </a:cubicBezTo>
                    <a:lnTo>
                      <a:pt x="8144" y="21600"/>
                    </a:lnTo>
                    <a:cubicBezTo>
                      <a:pt x="3687" y="21600"/>
                      <a:pt x="0" y="18963"/>
                      <a:pt x="0" y="15700"/>
                    </a:cubicBezTo>
                    <a:lnTo>
                      <a:pt x="0" y="5961"/>
                    </a:lnTo>
                    <a:cubicBezTo>
                      <a:pt x="0" y="2698"/>
                      <a:pt x="3687" y="0"/>
                      <a:pt x="8144" y="0"/>
                    </a:cubicBezTo>
                    <a:lnTo>
                      <a:pt x="13460" y="0"/>
                    </a:lnTo>
                    <a:cubicBezTo>
                      <a:pt x="1791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29" name="Freeform: Shape 26">
                <a:extLst>
                  <a:ext uri="{FF2B5EF4-FFF2-40B4-BE49-F238E27FC236}">
                    <a16:creationId xmlns:a16="http://schemas.microsoft.com/office/drawing/2014/main" id="{AF8F0408-BFEE-4F11-A4A3-B73F03DB7EC1}"/>
                  </a:ext>
                </a:extLst>
              </p:cNvPr>
              <p:cNvSpPr/>
              <p:nvPr/>
            </p:nvSpPr>
            <p:spPr>
              <a:xfrm>
                <a:off x="218996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0" name="Freeform: Shape 27">
                <a:extLst>
                  <a:ext uri="{FF2B5EF4-FFF2-40B4-BE49-F238E27FC236}">
                    <a16:creationId xmlns:a16="http://schemas.microsoft.com/office/drawing/2014/main" id="{52617B29-242C-4E38-92CC-5187E90B0DBE}"/>
                  </a:ext>
                </a:extLst>
              </p:cNvPr>
              <p:cNvSpPr/>
              <p:nvPr/>
            </p:nvSpPr>
            <p:spPr>
              <a:xfrm>
                <a:off x="2310511"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228" y="21600"/>
                    </a:lnTo>
                    <a:cubicBezTo>
                      <a:pt x="3687" y="21600"/>
                      <a:pt x="0" y="18963"/>
                      <a:pt x="0" y="15700"/>
                    </a:cubicBezTo>
                    <a:lnTo>
                      <a:pt x="0" y="5961"/>
                    </a:lnTo>
                    <a:cubicBezTo>
                      <a:pt x="0" y="2698"/>
                      <a:pt x="3687" y="0"/>
                      <a:pt x="8228"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1" name="Freeform: Shape 28">
                <a:extLst>
                  <a:ext uri="{FF2B5EF4-FFF2-40B4-BE49-F238E27FC236}">
                    <a16:creationId xmlns:a16="http://schemas.microsoft.com/office/drawing/2014/main" id="{9DD7A48D-7D49-4A0E-B865-449B9C18EE41}"/>
                  </a:ext>
                </a:extLst>
              </p:cNvPr>
              <p:cNvSpPr/>
              <p:nvPr/>
            </p:nvSpPr>
            <p:spPr>
              <a:xfrm>
                <a:off x="2431059"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2" name="Freeform: Shape 29">
                <a:extLst>
                  <a:ext uri="{FF2B5EF4-FFF2-40B4-BE49-F238E27FC236}">
                    <a16:creationId xmlns:a16="http://schemas.microsoft.com/office/drawing/2014/main" id="{4FD42F37-D3EE-446F-BF11-21F45112AA00}"/>
                  </a:ext>
                </a:extLst>
              </p:cNvPr>
              <p:cNvSpPr/>
              <p:nvPr/>
            </p:nvSpPr>
            <p:spPr>
              <a:xfrm>
                <a:off x="289316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4" y="21600"/>
                    </a:lnTo>
                    <a:cubicBezTo>
                      <a:pt x="3687" y="21600"/>
                      <a:pt x="0" y="18963"/>
                      <a:pt x="0" y="15700"/>
                    </a:cubicBezTo>
                    <a:lnTo>
                      <a:pt x="0" y="5961"/>
                    </a:lnTo>
                    <a:cubicBezTo>
                      <a:pt x="0" y="2698"/>
                      <a:pt x="3687" y="0"/>
                      <a:pt x="8144"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3" name="Freeform: Shape 30">
                <a:extLst>
                  <a:ext uri="{FF2B5EF4-FFF2-40B4-BE49-F238E27FC236}">
                    <a16:creationId xmlns:a16="http://schemas.microsoft.com/office/drawing/2014/main" id="{BD526B3A-0DB0-4AA8-9661-A4F5D6BEE6EC}"/>
                  </a:ext>
                </a:extLst>
              </p:cNvPr>
              <p:cNvSpPr/>
              <p:nvPr/>
            </p:nvSpPr>
            <p:spPr>
              <a:xfrm>
                <a:off x="301371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4" name="Freeform: Shape 31">
                <a:extLst>
                  <a:ext uri="{FF2B5EF4-FFF2-40B4-BE49-F238E27FC236}">
                    <a16:creationId xmlns:a16="http://schemas.microsoft.com/office/drawing/2014/main" id="{A287FD92-E31E-4E03-B765-E811494B4C2D}"/>
                  </a:ext>
                </a:extLst>
              </p:cNvPr>
              <p:cNvSpPr/>
              <p:nvPr/>
            </p:nvSpPr>
            <p:spPr>
              <a:xfrm>
                <a:off x="3134258"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04" y="21600"/>
                    </a:cubicBezTo>
                    <a:lnTo>
                      <a:pt x="8196" y="21600"/>
                    </a:lnTo>
                    <a:cubicBezTo>
                      <a:pt x="3669" y="21600"/>
                      <a:pt x="0" y="18963"/>
                      <a:pt x="0" y="15700"/>
                    </a:cubicBezTo>
                    <a:lnTo>
                      <a:pt x="0" y="5961"/>
                    </a:lnTo>
                    <a:cubicBezTo>
                      <a:pt x="0" y="2698"/>
                      <a:pt x="3669" y="0"/>
                      <a:pt x="8196" y="0"/>
                    </a:cubicBezTo>
                    <a:lnTo>
                      <a:pt x="13404"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5" name="Freeform: Shape 32">
                <a:extLst>
                  <a:ext uri="{FF2B5EF4-FFF2-40B4-BE49-F238E27FC236}">
                    <a16:creationId xmlns:a16="http://schemas.microsoft.com/office/drawing/2014/main" id="{5D881977-4E47-4928-AEBF-1B4A98D39E23}"/>
                  </a:ext>
                </a:extLst>
              </p:cNvPr>
              <p:cNvSpPr/>
              <p:nvPr/>
            </p:nvSpPr>
            <p:spPr>
              <a:xfrm>
                <a:off x="3234715"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6" name="Freeform: Shape 33">
                <a:extLst>
                  <a:ext uri="{FF2B5EF4-FFF2-40B4-BE49-F238E27FC236}">
                    <a16:creationId xmlns:a16="http://schemas.microsoft.com/office/drawing/2014/main" id="{F27B44DE-98D5-49C8-B2A7-952266BDF447}"/>
                  </a:ext>
                </a:extLst>
              </p:cNvPr>
              <p:cNvSpPr/>
              <p:nvPr/>
            </p:nvSpPr>
            <p:spPr>
              <a:xfrm>
                <a:off x="335526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4" y="21600"/>
                    </a:lnTo>
                    <a:cubicBezTo>
                      <a:pt x="3687" y="21600"/>
                      <a:pt x="0" y="18963"/>
                      <a:pt x="0" y="15700"/>
                    </a:cubicBezTo>
                    <a:lnTo>
                      <a:pt x="0" y="5961"/>
                    </a:lnTo>
                    <a:cubicBezTo>
                      <a:pt x="0" y="2698"/>
                      <a:pt x="3687" y="0"/>
                      <a:pt x="8144"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7" name="Freeform: Shape 34">
                <a:extLst>
                  <a:ext uri="{FF2B5EF4-FFF2-40B4-BE49-F238E27FC236}">
                    <a16:creationId xmlns:a16="http://schemas.microsoft.com/office/drawing/2014/main" id="{C5D29EA2-226D-49D1-82AC-9B4DF33F6BBB}"/>
                  </a:ext>
                </a:extLst>
              </p:cNvPr>
              <p:cNvSpPr/>
              <p:nvPr/>
            </p:nvSpPr>
            <p:spPr>
              <a:xfrm>
                <a:off x="3475812"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8" name="Freeform: Shape 35">
                <a:extLst>
                  <a:ext uri="{FF2B5EF4-FFF2-40B4-BE49-F238E27FC236}">
                    <a16:creationId xmlns:a16="http://schemas.microsoft.com/office/drawing/2014/main" id="{63B2BB1A-2275-48E0-9319-9738D18019CE}"/>
                  </a:ext>
                </a:extLst>
              </p:cNvPr>
              <p:cNvSpPr/>
              <p:nvPr/>
            </p:nvSpPr>
            <p:spPr>
              <a:xfrm>
                <a:off x="359636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39" name="Freeform: Shape 36">
                <a:extLst>
                  <a:ext uri="{FF2B5EF4-FFF2-40B4-BE49-F238E27FC236}">
                    <a16:creationId xmlns:a16="http://schemas.microsoft.com/office/drawing/2014/main" id="{EBCF7EB2-D400-4B74-AF83-03FB0DA6B215}"/>
                  </a:ext>
                </a:extLst>
              </p:cNvPr>
              <p:cNvSpPr/>
              <p:nvPr/>
            </p:nvSpPr>
            <p:spPr>
              <a:xfrm>
                <a:off x="3958005"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0" name="Freeform: Shape 37">
                <a:extLst>
                  <a:ext uri="{FF2B5EF4-FFF2-40B4-BE49-F238E27FC236}">
                    <a16:creationId xmlns:a16="http://schemas.microsoft.com/office/drawing/2014/main" id="{1327F797-FFE2-48CC-A917-3169BF4F74D4}"/>
                  </a:ext>
                </a:extLst>
              </p:cNvPr>
              <p:cNvSpPr/>
              <p:nvPr/>
            </p:nvSpPr>
            <p:spPr>
              <a:xfrm>
                <a:off x="4078554"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368" y="21600"/>
                    </a:cubicBezTo>
                    <a:lnTo>
                      <a:pt x="8140" y="21600"/>
                    </a:lnTo>
                    <a:cubicBezTo>
                      <a:pt x="3683" y="21600"/>
                      <a:pt x="0" y="18963"/>
                      <a:pt x="0" y="15700"/>
                    </a:cubicBezTo>
                    <a:lnTo>
                      <a:pt x="0" y="5961"/>
                    </a:lnTo>
                    <a:cubicBezTo>
                      <a:pt x="0" y="2698"/>
                      <a:pt x="3683" y="0"/>
                      <a:pt x="8140" y="0"/>
                    </a:cubicBezTo>
                    <a:lnTo>
                      <a:pt x="13368"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1" name="Freeform: Shape 38">
                <a:extLst>
                  <a:ext uri="{FF2B5EF4-FFF2-40B4-BE49-F238E27FC236}">
                    <a16:creationId xmlns:a16="http://schemas.microsoft.com/office/drawing/2014/main" id="{7E967C79-39BD-49AD-9920-4FA393899CD8}"/>
                  </a:ext>
                </a:extLst>
              </p:cNvPr>
              <p:cNvSpPr/>
              <p:nvPr/>
            </p:nvSpPr>
            <p:spPr>
              <a:xfrm>
                <a:off x="4199102"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176" y="21600"/>
                    </a:lnTo>
                    <a:cubicBezTo>
                      <a:pt x="3618" y="21600"/>
                      <a:pt x="0" y="18963"/>
                      <a:pt x="0" y="15700"/>
                    </a:cubicBezTo>
                    <a:lnTo>
                      <a:pt x="0" y="5961"/>
                    </a:lnTo>
                    <a:cubicBezTo>
                      <a:pt x="0" y="2698"/>
                      <a:pt x="3618" y="0"/>
                      <a:pt x="8176"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2" name="Freeform: Shape 39">
                <a:extLst>
                  <a:ext uri="{FF2B5EF4-FFF2-40B4-BE49-F238E27FC236}">
                    <a16:creationId xmlns:a16="http://schemas.microsoft.com/office/drawing/2014/main" id="{4081445A-BF22-4411-8F3D-B6D3E17D3410}"/>
                  </a:ext>
                </a:extLst>
              </p:cNvPr>
              <p:cNvSpPr/>
              <p:nvPr/>
            </p:nvSpPr>
            <p:spPr>
              <a:xfrm>
                <a:off x="431965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543" y="21600"/>
                    </a:cubicBezTo>
                    <a:lnTo>
                      <a:pt x="8144" y="21600"/>
                    </a:lnTo>
                    <a:cubicBezTo>
                      <a:pt x="3687" y="21600"/>
                      <a:pt x="0" y="18963"/>
                      <a:pt x="0" y="15700"/>
                    </a:cubicBezTo>
                    <a:lnTo>
                      <a:pt x="0" y="5961"/>
                    </a:lnTo>
                    <a:cubicBezTo>
                      <a:pt x="0" y="2698"/>
                      <a:pt x="3687" y="0"/>
                      <a:pt x="8144" y="0"/>
                    </a:cubicBezTo>
                    <a:lnTo>
                      <a:pt x="13543"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3" name="Freeform: Shape 40">
                <a:extLst>
                  <a:ext uri="{FF2B5EF4-FFF2-40B4-BE49-F238E27FC236}">
                    <a16:creationId xmlns:a16="http://schemas.microsoft.com/office/drawing/2014/main" id="{58BD0C97-00D3-4C57-8919-7634E36BAA3F}"/>
                  </a:ext>
                </a:extLst>
              </p:cNvPr>
              <p:cNvSpPr/>
              <p:nvPr/>
            </p:nvSpPr>
            <p:spPr>
              <a:xfrm>
                <a:off x="4440199"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28" y="21600"/>
                      <a:pt x="13401" y="21600"/>
                    </a:cubicBezTo>
                    <a:lnTo>
                      <a:pt x="8195" y="21600"/>
                    </a:lnTo>
                    <a:cubicBezTo>
                      <a:pt x="3672" y="21600"/>
                      <a:pt x="0" y="18963"/>
                      <a:pt x="0" y="15700"/>
                    </a:cubicBezTo>
                    <a:lnTo>
                      <a:pt x="0" y="5961"/>
                    </a:lnTo>
                    <a:cubicBezTo>
                      <a:pt x="0" y="2698"/>
                      <a:pt x="3672" y="0"/>
                      <a:pt x="8195" y="0"/>
                    </a:cubicBezTo>
                    <a:lnTo>
                      <a:pt x="13401" y="0"/>
                    </a:lnTo>
                    <a:cubicBezTo>
                      <a:pt x="1792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4" name="Freeform: Shape 41">
                <a:extLst>
                  <a:ext uri="{FF2B5EF4-FFF2-40B4-BE49-F238E27FC236}">
                    <a16:creationId xmlns:a16="http://schemas.microsoft.com/office/drawing/2014/main" id="{4A5974C6-190B-48FE-A51D-512371B87291}"/>
                  </a:ext>
                </a:extLst>
              </p:cNvPr>
              <p:cNvSpPr/>
              <p:nvPr/>
            </p:nvSpPr>
            <p:spPr>
              <a:xfrm>
                <a:off x="4560747"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5" name="Freeform: Shape 42">
                <a:extLst>
                  <a:ext uri="{FF2B5EF4-FFF2-40B4-BE49-F238E27FC236}">
                    <a16:creationId xmlns:a16="http://schemas.microsoft.com/office/drawing/2014/main" id="{01485AE2-5D66-4699-930C-9AF128B09CA9}"/>
                  </a:ext>
                </a:extLst>
              </p:cNvPr>
              <p:cNvSpPr/>
              <p:nvPr/>
            </p:nvSpPr>
            <p:spPr>
              <a:xfrm>
                <a:off x="4661205"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91" y="21600"/>
                    </a:cubicBezTo>
                    <a:lnTo>
                      <a:pt x="8196" y="21600"/>
                    </a:lnTo>
                    <a:cubicBezTo>
                      <a:pt x="3756" y="21600"/>
                      <a:pt x="0" y="18963"/>
                      <a:pt x="0" y="15700"/>
                    </a:cubicBezTo>
                    <a:lnTo>
                      <a:pt x="0" y="5961"/>
                    </a:lnTo>
                    <a:cubicBezTo>
                      <a:pt x="0" y="2698"/>
                      <a:pt x="3756" y="0"/>
                      <a:pt x="8196" y="0"/>
                    </a:cubicBezTo>
                    <a:lnTo>
                      <a:pt x="13491"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6" name="Freeform: Shape 43">
                <a:extLst>
                  <a:ext uri="{FF2B5EF4-FFF2-40B4-BE49-F238E27FC236}">
                    <a16:creationId xmlns:a16="http://schemas.microsoft.com/office/drawing/2014/main" id="{737F72E8-D51B-455A-B2DB-97AE702364B4}"/>
                  </a:ext>
                </a:extLst>
              </p:cNvPr>
              <p:cNvSpPr/>
              <p:nvPr/>
            </p:nvSpPr>
            <p:spPr>
              <a:xfrm>
                <a:off x="478175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69" y="21600"/>
                    </a:lnTo>
                    <a:cubicBezTo>
                      <a:pt x="3614" y="21600"/>
                      <a:pt x="0" y="18963"/>
                      <a:pt x="0" y="15700"/>
                    </a:cubicBezTo>
                    <a:lnTo>
                      <a:pt x="0" y="5961"/>
                    </a:lnTo>
                    <a:cubicBezTo>
                      <a:pt x="0" y="2698"/>
                      <a:pt x="3614" y="0"/>
                      <a:pt x="8169"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7" name="Freeform: Shape 44">
                <a:extLst>
                  <a:ext uri="{FF2B5EF4-FFF2-40B4-BE49-F238E27FC236}">
                    <a16:creationId xmlns:a16="http://schemas.microsoft.com/office/drawing/2014/main" id="{BE39AD8E-0C3F-4EB5-865B-801D09F0B102}"/>
                  </a:ext>
                </a:extLst>
              </p:cNvPr>
              <p:cNvSpPr/>
              <p:nvPr/>
            </p:nvSpPr>
            <p:spPr>
              <a:xfrm>
                <a:off x="4902302"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8" name="Freeform: Shape 45">
                <a:extLst>
                  <a:ext uri="{FF2B5EF4-FFF2-40B4-BE49-F238E27FC236}">
                    <a16:creationId xmlns:a16="http://schemas.microsoft.com/office/drawing/2014/main" id="{A11D6DD4-2E93-473A-A03D-0E9488D35E20}"/>
                  </a:ext>
                </a:extLst>
              </p:cNvPr>
              <p:cNvSpPr/>
              <p:nvPr/>
            </p:nvSpPr>
            <p:spPr>
              <a:xfrm>
                <a:off x="5344313" y="20039"/>
                <a:ext cx="5081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4" y="21600"/>
                      <a:pt x="13402" y="21600"/>
                    </a:cubicBezTo>
                    <a:lnTo>
                      <a:pt x="8198" y="21600"/>
                    </a:lnTo>
                    <a:cubicBezTo>
                      <a:pt x="3669" y="21600"/>
                      <a:pt x="0" y="18963"/>
                      <a:pt x="0" y="15700"/>
                    </a:cubicBezTo>
                    <a:lnTo>
                      <a:pt x="0" y="5961"/>
                    </a:lnTo>
                    <a:cubicBezTo>
                      <a:pt x="0" y="2698"/>
                      <a:pt x="3669" y="0"/>
                      <a:pt x="8198" y="0"/>
                    </a:cubicBezTo>
                    <a:lnTo>
                      <a:pt x="13402" y="0"/>
                    </a:lnTo>
                    <a:cubicBezTo>
                      <a:pt x="1801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49" name="Freeform: Shape 46">
                <a:extLst>
                  <a:ext uri="{FF2B5EF4-FFF2-40B4-BE49-F238E27FC236}">
                    <a16:creationId xmlns:a16="http://schemas.microsoft.com/office/drawing/2014/main" id="{08981580-321D-45DC-B7F0-58C55EE030CB}"/>
                  </a:ext>
                </a:extLst>
              </p:cNvPr>
              <p:cNvSpPr/>
              <p:nvPr/>
            </p:nvSpPr>
            <p:spPr>
              <a:xfrm>
                <a:off x="5464861"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78" y="21600"/>
                    </a:lnTo>
                    <a:cubicBezTo>
                      <a:pt x="3698" y="21600"/>
                      <a:pt x="0" y="18963"/>
                      <a:pt x="0" y="15700"/>
                    </a:cubicBezTo>
                    <a:lnTo>
                      <a:pt x="0" y="5961"/>
                    </a:lnTo>
                    <a:cubicBezTo>
                      <a:pt x="0" y="2698"/>
                      <a:pt x="3698" y="0"/>
                      <a:pt x="8178"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0" name="Freeform: Shape 47">
                <a:extLst>
                  <a:ext uri="{FF2B5EF4-FFF2-40B4-BE49-F238E27FC236}">
                    <a16:creationId xmlns:a16="http://schemas.microsoft.com/office/drawing/2014/main" id="{436E1B6E-7E06-469A-BDD0-13B2AB7DFF28}"/>
                  </a:ext>
                </a:extLst>
              </p:cNvPr>
              <p:cNvSpPr/>
              <p:nvPr/>
            </p:nvSpPr>
            <p:spPr>
              <a:xfrm>
                <a:off x="5585409"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85" y="21600"/>
                    </a:lnTo>
                    <a:cubicBezTo>
                      <a:pt x="3614" y="21600"/>
                      <a:pt x="0" y="18963"/>
                      <a:pt x="0" y="15700"/>
                    </a:cubicBezTo>
                    <a:lnTo>
                      <a:pt x="0" y="5961"/>
                    </a:lnTo>
                    <a:cubicBezTo>
                      <a:pt x="0" y="2698"/>
                      <a:pt x="3614" y="0"/>
                      <a:pt x="8085"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1" name="Freeform: Shape 48">
                <a:extLst>
                  <a:ext uri="{FF2B5EF4-FFF2-40B4-BE49-F238E27FC236}">
                    <a16:creationId xmlns:a16="http://schemas.microsoft.com/office/drawing/2014/main" id="{52DC43C3-9BBD-4B73-A370-43B1A32A70CC}"/>
                  </a:ext>
                </a:extLst>
              </p:cNvPr>
              <p:cNvSpPr/>
              <p:nvPr/>
            </p:nvSpPr>
            <p:spPr>
              <a:xfrm>
                <a:off x="5826506"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2" name="Freeform: Shape 49">
                <a:extLst>
                  <a:ext uri="{FF2B5EF4-FFF2-40B4-BE49-F238E27FC236}">
                    <a16:creationId xmlns:a16="http://schemas.microsoft.com/office/drawing/2014/main" id="{9C48FBC4-CC70-4CD8-AF7C-6A8CB0444186}"/>
                  </a:ext>
                </a:extLst>
              </p:cNvPr>
              <p:cNvSpPr/>
              <p:nvPr/>
            </p:nvSpPr>
            <p:spPr>
              <a:xfrm>
                <a:off x="5947055"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33" y="21600"/>
                      <a:pt x="13370" y="21600"/>
                    </a:cubicBezTo>
                    <a:lnTo>
                      <a:pt x="8138" y="21600"/>
                    </a:lnTo>
                    <a:cubicBezTo>
                      <a:pt x="3600" y="21600"/>
                      <a:pt x="0" y="18963"/>
                      <a:pt x="0" y="15700"/>
                    </a:cubicBezTo>
                    <a:lnTo>
                      <a:pt x="0" y="5961"/>
                    </a:lnTo>
                    <a:cubicBezTo>
                      <a:pt x="0" y="2698"/>
                      <a:pt x="3600" y="0"/>
                      <a:pt x="8138" y="0"/>
                    </a:cubicBezTo>
                    <a:lnTo>
                      <a:pt x="13370" y="0"/>
                    </a:lnTo>
                    <a:cubicBezTo>
                      <a:pt x="1783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3" name="Freeform: Shape 50">
                <a:extLst>
                  <a:ext uri="{FF2B5EF4-FFF2-40B4-BE49-F238E27FC236}">
                    <a16:creationId xmlns:a16="http://schemas.microsoft.com/office/drawing/2014/main" id="{CB62F279-B0D7-4879-8F5E-43471E311F9F}"/>
                  </a:ext>
                </a:extLst>
              </p:cNvPr>
              <p:cNvSpPr/>
              <p:nvPr/>
            </p:nvSpPr>
            <p:spPr>
              <a:xfrm>
                <a:off x="6047512"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6" y="21600"/>
                      <a:pt x="13454" y="21600"/>
                    </a:cubicBezTo>
                    <a:lnTo>
                      <a:pt x="8054" y="21600"/>
                    </a:lnTo>
                    <a:cubicBezTo>
                      <a:pt x="3600" y="21600"/>
                      <a:pt x="0" y="18963"/>
                      <a:pt x="0" y="15700"/>
                    </a:cubicBezTo>
                    <a:lnTo>
                      <a:pt x="0" y="5961"/>
                    </a:lnTo>
                    <a:cubicBezTo>
                      <a:pt x="0" y="2698"/>
                      <a:pt x="3600" y="0"/>
                      <a:pt x="8054" y="0"/>
                    </a:cubicBezTo>
                    <a:lnTo>
                      <a:pt x="13454" y="0"/>
                    </a:lnTo>
                    <a:cubicBezTo>
                      <a:pt x="1791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4" name="Freeform: Shape 51">
                <a:extLst>
                  <a:ext uri="{FF2B5EF4-FFF2-40B4-BE49-F238E27FC236}">
                    <a16:creationId xmlns:a16="http://schemas.microsoft.com/office/drawing/2014/main" id="{07529411-299B-40BD-A857-72579768503D}"/>
                  </a:ext>
                </a:extLst>
              </p:cNvPr>
              <p:cNvSpPr/>
              <p:nvPr/>
            </p:nvSpPr>
            <p:spPr>
              <a:xfrm>
                <a:off x="6168060"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422" y="21600"/>
                    </a:cubicBezTo>
                    <a:lnTo>
                      <a:pt x="8085" y="21600"/>
                    </a:lnTo>
                    <a:cubicBezTo>
                      <a:pt x="3614" y="21600"/>
                      <a:pt x="0" y="18963"/>
                      <a:pt x="0" y="15700"/>
                    </a:cubicBezTo>
                    <a:lnTo>
                      <a:pt x="0" y="5961"/>
                    </a:lnTo>
                    <a:cubicBezTo>
                      <a:pt x="0" y="2698"/>
                      <a:pt x="3614" y="0"/>
                      <a:pt x="8085" y="0"/>
                    </a:cubicBezTo>
                    <a:lnTo>
                      <a:pt x="13422"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5" name="Freeform: Shape 52">
                <a:extLst>
                  <a:ext uri="{FF2B5EF4-FFF2-40B4-BE49-F238E27FC236}">
                    <a16:creationId xmlns:a16="http://schemas.microsoft.com/office/drawing/2014/main" id="{AEF0288F-4DB0-47B2-BB83-B66ED9D9085A}"/>
                  </a:ext>
                </a:extLst>
              </p:cNvPr>
              <p:cNvSpPr/>
              <p:nvPr/>
            </p:nvSpPr>
            <p:spPr>
              <a:xfrm>
                <a:off x="6288608"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6" name="Freeform: Shape 53">
                <a:extLst>
                  <a:ext uri="{FF2B5EF4-FFF2-40B4-BE49-F238E27FC236}">
                    <a16:creationId xmlns:a16="http://schemas.microsoft.com/office/drawing/2014/main" id="{F3A40D81-AF10-4BC1-9DE9-F51CBB045E10}"/>
                  </a:ext>
                </a:extLst>
              </p:cNvPr>
              <p:cNvSpPr/>
              <p:nvPr/>
            </p:nvSpPr>
            <p:spPr>
              <a:xfrm>
                <a:off x="640915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7" name="Freeform: Shape 54">
                <a:extLst>
                  <a:ext uri="{FF2B5EF4-FFF2-40B4-BE49-F238E27FC236}">
                    <a16:creationId xmlns:a16="http://schemas.microsoft.com/office/drawing/2014/main" id="{28078E2D-2E4F-479A-B6B1-1BE3FFFEE066}"/>
                  </a:ext>
                </a:extLst>
              </p:cNvPr>
              <p:cNvSpPr/>
              <p:nvPr/>
            </p:nvSpPr>
            <p:spPr>
              <a:xfrm>
                <a:off x="6529705"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0" y="21600"/>
                      <a:pt x="13405" y="21600"/>
                    </a:cubicBezTo>
                    <a:lnTo>
                      <a:pt x="8195" y="21600"/>
                    </a:lnTo>
                    <a:cubicBezTo>
                      <a:pt x="3676" y="21600"/>
                      <a:pt x="0" y="18963"/>
                      <a:pt x="0" y="15700"/>
                    </a:cubicBezTo>
                    <a:lnTo>
                      <a:pt x="0" y="5961"/>
                    </a:lnTo>
                    <a:cubicBezTo>
                      <a:pt x="0" y="2698"/>
                      <a:pt x="3676" y="0"/>
                      <a:pt x="8195" y="0"/>
                    </a:cubicBezTo>
                    <a:lnTo>
                      <a:pt x="13405" y="0"/>
                    </a:lnTo>
                    <a:cubicBezTo>
                      <a:pt x="17840"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8" name="Freeform: Shape 55">
                <a:extLst>
                  <a:ext uri="{FF2B5EF4-FFF2-40B4-BE49-F238E27FC236}">
                    <a16:creationId xmlns:a16="http://schemas.microsoft.com/office/drawing/2014/main" id="{C015B87C-2329-41FF-9AA0-6440526AD9C1}"/>
                  </a:ext>
                </a:extLst>
              </p:cNvPr>
              <p:cNvSpPr/>
              <p:nvPr/>
            </p:nvSpPr>
            <p:spPr>
              <a:xfrm>
                <a:off x="6650253" y="20039"/>
                <a:ext cx="50445"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59" name="Freeform: Shape 56">
                <a:extLst>
                  <a:ext uri="{FF2B5EF4-FFF2-40B4-BE49-F238E27FC236}">
                    <a16:creationId xmlns:a16="http://schemas.microsoft.com/office/drawing/2014/main" id="{8A7F1F29-1E3F-4CE0-BB52-6B6E8CF86F66}"/>
                  </a:ext>
                </a:extLst>
              </p:cNvPr>
              <p:cNvSpPr/>
              <p:nvPr/>
            </p:nvSpPr>
            <p:spPr>
              <a:xfrm>
                <a:off x="6750711"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5" y="21600"/>
                      <a:pt x="13489" y="21600"/>
                    </a:cubicBezTo>
                    <a:lnTo>
                      <a:pt x="8195" y="21600"/>
                    </a:lnTo>
                    <a:cubicBezTo>
                      <a:pt x="3760" y="21600"/>
                      <a:pt x="0" y="18963"/>
                      <a:pt x="0" y="15700"/>
                    </a:cubicBezTo>
                    <a:lnTo>
                      <a:pt x="0" y="5961"/>
                    </a:lnTo>
                    <a:cubicBezTo>
                      <a:pt x="0" y="2698"/>
                      <a:pt x="3760" y="0"/>
                      <a:pt x="8195" y="0"/>
                    </a:cubicBezTo>
                    <a:lnTo>
                      <a:pt x="13489" y="0"/>
                    </a:lnTo>
                    <a:cubicBezTo>
                      <a:pt x="18015"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60" name="Freeform: Shape 57">
                <a:extLst>
                  <a:ext uri="{FF2B5EF4-FFF2-40B4-BE49-F238E27FC236}">
                    <a16:creationId xmlns:a16="http://schemas.microsoft.com/office/drawing/2014/main" id="{395EE173-8BAE-4C10-96EB-EAE3C93160D4}"/>
                  </a:ext>
                </a:extLst>
              </p:cNvPr>
              <p:cNvSpPr/>
              <p:nvPr/>
            </p:nvSpPr>
            <p:spPr>
              <a:xfrm>
                <a:off x="6871258" y="20039"/>
                <a:ext cx="5064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059" y="21600"/>
                    </a:lnTo>
                    <a:cubicBezTo>
                      <a:pt x="3599" y="21600"/>
                      <a:pt x="0" y="18963"/>
                      <a:pt x="0" y="15700"/>
                    </a:cubicBezTo>
                    <a:lnTo>
                      <a:pt x="0" y="5961"/>
                    </a:lnTo>
                    <a:cubicBezTo>
                      <a:pt x="0" y="2698"/>
                      <a:pt x="3599" y="0"/>
                      <a:pt x="8059"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61" name="Freeform: Shape 58">
                <a:extLst>
                  <a:ext uri="{FF2B5EF4-FFF2-40B4-BE49-F238E27FC236}">
                    <a16:creationId xmlns:a16="http://schemas.microsoft.com/office/drawing/2014/main" id="{06A4D4E0-138B-4B61-A987-D6228774C0A2}"/>
                  </a:ext>
                </a:extLst>
              </p:cNvPr>
              <p:cNvSpPr/>
              <p:nvPr/>
            </p:nvSpPr>
            <p:spPr>
              <a:xfrm>
                <a:off x="6991807" y="20039"/>
                <a:ext cx="50444"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62" name="Freeform: Shape 59">
                <a:extLst>
                  <a:ext uri="{FF2B5EF4-FFF2-40B4-BE49-F238E27FC236}">
                    <a16:creationId xmlns:a16="http://schemas.microsoft.com/office/drawing/2014/main" id="{4B58C99D-51BC-48CB-AC2F-4D8841679610}"/>
                  </a:ext>
                </a:extLst>
              </p:cNvPr>
              <p:cNvSpPr/>
              <p:nvPr/>
            </p:nvSpPr>
            <p:spPr>
              <a:xfrm>
                <a:off x="7112357"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143" y="21600"/>
                    </a:lnTo>
                    <a:cubicBezTo>
                      <a:pt x="3599" y="21600"/>
                      <a:pt x="0" y="18963"/>
                      <a:pt x="0" y="15700"/>
                    </a:cubicBezTo>
                    <a:lnTo>
                      <a:pt x="0" y="5961"/>
                    </a:lnTo>
                    <a:cubicBezTo>
                      <a:pt x="0" y="2698"/>
                      <a:pt x="3599" y="0"/>
                      <a:pt x="8143"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sp>
            <p:nvSpPr>
              <p:cNvPr id="63" name="Freeform: Shape 60">
                <a:extLst>
                  <a:ext uri="{FF2B5EF4-FFF2-40B4-BE49-F238E27FC236}">
                    <a16:creationId xmlns:a16="http://schemas.microsoft.com/office/drawing/2014/main" id="{93B92C96-BC8F-4E51-9041-6713D315C1DB}"/>
                  </a:ext>
                </a:extLst>
              </p:cNvPr>
              <p:cNvSpPr/>
              <p:nvPr/>
            </p:nvSpPr>
            <p:spPr>
              <a:xfrm>
                <a:off x="7232905"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94" y="21600"/>
                    </a:lnTo>
                    <a:cubicBezTo>
                      <a:pt x="3614" y="21600"/>
                      <a:pt x="0" y="18963"/>
                      <a:pt x="0" y="15700"/>
                    </a:cubicBezTo>
                    <a:lnTo>
                      <a:pt x="0" y="5961"/>
                    </a:lnTo>
                    <a:cubicBezTo>
                      <a:pt x="0" y="2698"/>
                      <a:pt x="3614" y="0"/>
                      <a:pt x="8094"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a:latin typeface="+mn-lt"/>
                  <a:ea typeface="+mn-ea"/>
                  <a:cs typeface="+mn-ea"/>
                  <a:sym typeface="+mn-lt"/>
                </a:endParaRPr>
              </a:p>
            </p:txBody>
          </p:sp>
        </p:grpSp>
        <p:sp>
          <p:nvSpPr>
            <p:cNvPr id="14" name="Freeform: Shape 11">
              <a:extLst>
                <a:ext uri="{FF2B5EF4-FFF2-40B4-BE49-F238E27FC236}">
                  <a16:creationId xmlns:a16="http://schemas.microsoft.com/office/drawing/2014/main" id="{0A84ACF3-B5EB-4987-8B7C-BF60925D7C56}"/>
                </a:ext>
              </a:extLst>
            </p:cNvPr>
            <p:cNvSpPr/>
            <p:nvPr/>
          </p:nvSpPr>
          <p:spPr>
            <a:xfrm>
              <a:off x="9109711" y="977477"/>
              <a:ext cx="1004571" cy="15830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8420"/>
                  </a:lnTo>
                  <a:cubicBezTo>
                    <a:pt x="17483" y="19076"/>
                    <a:pt x="12748" y="19774"/>
                    <a:pt x="7366" y="20490"/>
                  </a:cubicBezTo>
                  <a:cubicBezTo>
                    <a:pt x="4800" y="20856"/>
                    <a:pt x="2333" y="21321"/>
                    <a:pt x="0" y="21600"/>
                  </a:cubicBezTo>
                  <a:lnTo>
                    <a:pt x="0" y="10937"/>
                  </a:lnTo>
                  <a:lnTo>
                    <a:pt x="1996" y="10740"/>
                  </a:lnTo>
                  <a:cubicBezTo>
                    <a:pt x="4765" y="10568"/>
                    <a:pt x="9422" y="9310"/>
                    <a:pt x="12649" y="6901"/>
                  </a:cubicBezTo>
                  <a:lnTo>
                    <a:pt x="21600" y="0"/>
                  </a:lnTo>
                  <a:close/>
                </a:path>
              </a:pathLst>
            </a:custGeom>
            <a:solidFill>
              <a:schemeClr val="accent3">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sp>
          <p:nvSpPr>
            <p:cNvPr id="15" name="Freeform: Shape 12">
              <a:extLst>
                <a:ext uri="{FF2B5EF4-FFF2-40B4-BE49-F238E27FC236}">
                  <a16:creationId xmlns:a16="http://schemas.microsoft.com/office/drawing/2014/main" id="{8ADA10FD-F683-460A-87E3-753554CE4265}"/>
                </a:ext>
              </a:extLst>
            </p:cNvPr>
            <p:cNvSpPr/>
            <p:nvPr/>
          </p:nvSpPr>
          <p:spPr>
            <a:xfrm>
              <a:off x="10114282" y="496536"/>
              <a:ext cx="1004571" cy="1823568"/>
            </a:xfrm>
            <a:custGeom>
              <a:avLst/>
              <a:gdLst/>
              <a:ahLst/>
              <a:cxnLst>
                <a:cxn ang="0">
                  <a:pos x="wd2" y="hd2"/>
                </a:cxn>
                <a:cxn ang="5400000">
                  <a:pos x="wd2" y="hd2"/>
                </a:cxn>
                <a:cxn ang="10800000">
                  <a:pos x="wd2" y="hd2"/>
                </a:cxn>
                <a:cxn ang="16200000">
                  <a:pos x="wd2" y="hd2"/>
                </a:cxn>
              </a:cxnLst>
              <a:rect l="0" t="0" r="r" b="b"/>
              <a:pathLst>
                <a:path w="21600" h="21600" extrusionOk="0">
                  <a:moveTo>
                    <a:pt x="21600" y="18146"/>
                  </a:moveTo>
                  <a:cubicBezTo>
                    <a:pt x="21600" y="18146"/>
                    <a:pt x="14813" y="19556"/>
                    <a:pt x="0" y="21600"/>
                  </a:cubicBezTo>
                  <a:lnTo>
                    <a:pt x="0" y="5756"/>
                  </a:lnTo>
                  <a:lnTo>
                    <a:pt x="7547" y="705"/>
                  </a:lnTo>
                  <a:cubicBezTo>
                    <a:pt x="8450" y="107"/>
                    <a:pt x="9802" y="0"/>
                    <a:pt x="10580" y="0"/>
                  </a:cubicBezTo>
                  <a:lnTo>
                    <a:pt x="17798" y="0"/>
                  </a:lnTo>
                  <a:lnTo>
                    <a:pt x="10813" y="15801"/>
                  </a:lnTo>
                  <a:cubicBezTo>
                    <a:pt x="15889" y="16055"/>
                    <a:pt x="19902" y="16390"/>
                    <a:pt x="21280" y="16808"/>
                  </a:cubicBezTo>
                  <a:lnTo>
                    <a:pt x="21600" y="18146"/>
                  </a:lnTo>
                  <a:close/>
                </a:path>
              </a:pathLst>
            </a:custGeom>
            <a:solidFill>
              <a:schemeClr val="accent4">
                <a:lumMod val="100000"/>
              </a:schemeClr>
            </a:solidFill>
            <a:ln w="6350" cap="flat">
              <a:solidFill>
                <a:srgbClr val="FFFFFF"/>
              </a:solidFill>
              <a:prstDash val="solid"/>
              <a:miter lim="400000"/>
            </a:ln>
            <a:effectLst/>
          </p:spPr>
          <p:txBody>
            <a:bodyPr anchor="ctr"/>
            <a:lstStyle/>
            <a:p>
              <a:pPr algn="ctr"/>
              <a:endParaRPr>
                <a:latin typeface="+mn-lt"/>
                <a:ea typeface="+mn-ea"/>
                <a:cs typeface="+mn-ea"/>
                <a:sym typeface="+mn-lt"/>
              </a:endParaRPr>
            </a:p>
          </p:txBody>
        </p:sp>
      </p:grpSp>
      <p:sp>
        <p:nvSpPr>
          <p:cNvPr id="74" name="矩形 73">
            <a:extLst>
              <a:ext uri="{FF2B5EF4-FFF2-40B4-BE49-F238E27FC236}">
                <a16:creationId xmlns:a16="http://schemas.microsoft.com/office/drawing/2014/main" id="{75D42796-B54C-4805-AD0D-DAB20C7FB678}"/>
              </a:ext>
            </a:extLst>
          </p:cNvPr>
          <p:cNvSpPr/>
          <p:nvPr/>
        </p:nvSpPr>
        <p:spPr>
          <a:xfrm>
            <a:off x="835906" y="4251728"/>
            <a:ext cx="2453166" cy="1061381"/>
          </a:xfrm>
          <a:prstGeom prst="rect">
            <a:avLst/>
          </a:prstGeom>
        </p:spPr>
        <p:txBody>
          <a:bodyPr wrap="square">
            <a:spAutoFit/>
          </a:bodyPr>
          <a:lstStyle/>
          <a:p>
            <a:pPr marL="285750" indent="-285750">
              <a:lnSpc>
                <a:spcPct val="120000"/>
              </a:lnSpc>
              <a:spcBef>
                <a:spcPts val="300"/>
              </a:spcBef>
              <a:buFont typeface="Wingdings" panose="05000000000000000000" pitchFamily="2" charset="2"/>
              <a:buChar char="ü"/>
            </a:pPr>
            <a:r>
              <a:rPr lang="zh-CN" altLang="en-US" dirty="0"/>
              <a:t>以</a:t>
            </a:r>
            <a:r>
              <a:rPr lang="zh-CN" altLang="en-US" dirty="0">
                <a:solidFill>
                  <a:srgbClr val="FF0000"/>
                </a:solidFill>
              </a:rPr>
              <a:t>学生和学习为中心</a:t>
            </a:r>
            <a:r>
              <a:rPr lang="zh-CN" altLang="en-US" dirty="0"/>
              <a:t>，而不是以教师、院校和教为中心</a:t>
            </a:r>
            <a:endParaRPr lang="en-US" altLang="zh-CN" dirty="0"/>
          </a:p>
        </p:txBody>
      </p:sp>
      <p:sp>
        <p:nvSpPr>
          <p:cNvPr id="75" name="矩形 74">
            <a:extLst>
              <a:ext uri="{FF2B5EF4-FFF2-40B4-BE49-F238E27FC236}">
                <a16:creationId xmlns:a16="http://schemas.microsoft.com/office/drawing/2014/main" id="{87242463-A884-4AF3-AE75-920805A9F5CC}"/>
              </a:ext>
            </a:extLst>
          </p:cNvPr>
          <p:cNvSpPr/>
          <p:nvPr/>
        </p:nvSpPr>
        <p:spPr>
          <a:xfrm>
            <a:off x="3996032" y="4239569"/>
            <a:ext cx="3021214" cy="1393779"/>
          </a:xfrm>
          <a:prstGeom prst="rect">
            <a:avLst/>
          </a:prstGeom>
        </p:spPr>
        <p:txBody>
          <a:bodyPr wrap="square">
            <a:spAutoFit/>
          </a:bodyPr>
          <a:lstStyle/>
          <a:p>
            <a:pPr marL="285750" indent="-285750">
              <a:lnSpc>
                <a:spcPct val="120000"/>
              </a:lnSpc>
              <a:spcBef>
                <a:spcPts val="300"/>
              </a:spcBef>
              <a:buFont typeface="Wingdings" panose="05000000000000000000" pitchFamily="2" charset="2"/>
              <a:buChar char="ü"/>
            </a:pPr>
            <a:r>
              <a:rPr lang="zh-CN" altLang="en-US" dirty="0"/>
              <a:t>采取</a:t>
            </a:r>
            <a:r>
              <a:rPr lang="zh-CN" altLang="en-US" dirty="0">
                <a:solidFill>
                  <a:srgbClr val="FF0000"/>
                </a:solidFill>
              </a:rPr>
              <a:t>符合远程学习的多种教和学</a:t>
            </a:r>
            <a:r>
              <a:rPr lang="zh-CN" altLang="en-US" dirty="0"/>
              <a:t>的方法及技术手段，消除和突破各种可能对学习的限制和障碍</a:t>
            </a:r>
            <a:endParaRPr lang="en-US" altLang="zh-CN" dirty="0"/>
          </a:p>
        </p:txBody>
      </p:sp>
    </p:spTree>
    <p:extLst>
      <p:ext uri="{BB962C8B-B14F-4D97-AF65-F5344CB8AC3E}">
        <p14:creationId xmlns:p14="http://schemas.microsoft.com/office/powerpoint/2010/main" val="23354276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61C8E24-00E2-4C14-8112-BE027C5961E3}"/>
              </a:ext>
            </a:extLst>
          </p:cNvPr>
          <p:cNvSpPr/>
          <p:nvPr/>
        </p:nvSpPr>
        <p:spPr>
          <a:xfrm>
            <a:off x="661278" y="113509"/>
            <a:ext cx="3347070" cy="523220"/>
          </a:xfrm>
          <a:prstGeom prst="rect">
            <a:avLst/>
          </a:prstGeom>
        </p:spPr>
        <p:txBody>
          <a:bodyPr wrap="none">
            <a:spAutoFit/>
          </a:bodyPr>
          <a:lstStyle/>
          <a:p>
            <a:r>
              <a:rPr lang="zh-CN" altLang="en-US" sz="2800" kern="0" cap="all" spc="-60" dirty="0">
                <a:solidFill>
                  <a:srgbClr val="D1282E"/>
                </a:solidFill>
                <a:latin typeface="+mj-lt"/>
                <a:ea typeface="微软雅黑" panose="020B0503020204020204" pitchFamily="34" charset="-122"/>
                <a:cs typeface="+mj-cs"/>
              </a:rPr>
              <a:t>现代远程教育的特点</a:t>
            </a:r>
          </a:p>
        </p:txBody>
      </p:sp>
      <p:grpSp>
        <p:nvGrpSpPr>
          <p:cNvPr id="4" name="组合 3">
            <a:extLst>
              <a:ext uri="{FF2B5EF4-FFF2-40B4-BE49-F238E27FC236}">
                <a16:creationId xmlns:a16="http://schemas.microsoft.com/office/drawing/2014/main" id="{3A3CB92B-7513-4153-B126-DBF654519C59}"/>
              </a:ext>
            </a:extLst>
          </p:cNvPr>
          <p:cNvGrpSpPr/>
          <p:nvPr/>
        </p:nvGrpSpPr>
        <p:grpSpPr>
          <a:xfrm>
            <a:off x="1121051" y="1628874"/>
            <a:ext cx="3006976" cy="1687350"/>
            <a:chOff x="998244" y="1469467"/>
            <a:chExt cx="3343158" cy="1875997"/>
          </a:xfrm>
        </p:grpSpPr>
        <p:grpSp>
          <p:nvGrpSpPr>
            <p:cNvPr id="5" name="组合 4">
              <a:extLst>
                <a:ext uri="{FF2B5EF4-FFF2-40B4-BE49-F238E27FC236}">
                  <a16:creationId xmlns:a16="http://schemas.microsoft.com/office/drawing/2014/main" id="{075C140F-C1AA-46E2-843F-794FCEE14685}"/>
                </a:ext>
              </a:extLst>
            </p:cNvPr>
            <p:cNvGrpSpPr/>
            <p:nvPr/>
          </p:nvGrpSpPr>
          <p:grpSpPr>
            <a:xfrm>
              <a:off x="998244" y="1469467"/>
              <a:ext cx="3220470" cy="1875997"/>
              <a:chOff x="3287072" y="1345115"/>
              <a:chExt cx="2531662" cy="1474751"/>
            </a:xfrm>
          </p:grpSpPr>
          <p:sp>
            <p:nvSpPr>
              <p:cNvPr id="9" name="矩形 8">
                <a:extLst>
                  <a:ext uri="{FF2B5EF4-FFF2-40B4-BE49-F238E27FC236}">
                    <a16:creationId xmlns:a16="http://schemas.microsoft.com/office/drawing/2014/main" id="{4AF3EDF6-64E8-4607-8AB8-77F09E69C34F}"/>
                  </a:ext>
                </a:extLst>
              </p:cNvPr>
              <p:cNvSpPr/>
              <p:nvPr/>
            </p:nvSpPr>
            <p:spPr>
              <a:xfrm>
                <a:off x="3287072" y="1413122"/>
                <a:ext cx="2531662" cy="1406744"/>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10" name="矩形 9">
                <a:extLst>
                  <a:ext uri="{FF2B5EF4-FFF2-40B4-BE49-F238E27FC236}">
                    <a16:creationId xmlns:a16="http://schemas.microsoft.com/office/drawing/2014/main" id="{81D865FA-B167-4EB6-A89D-8CD32BE840FA}"/>
                  </a:ext>
                </a:extLst>
              </p:cNvPr>
              <p:cNvSpPr/>
              <p:nvPr/>
            </p:nvSpPr>
            <p:spPr>
              <a:xfrm>
                <a:off x="3355880" y="1345115"/>
                <a:ext cx="600362" cy="6982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2500">
                    <a:cs typeface="+mn-ea"/>
                    <a:sym typeface="+mn-lt"/>
                  </a:rPr>
                  <a:t>01</a:t>
                </a:r>
              </a:p>
            </p:txBody>
          </p:sp>
        </p:grpSp>
        <p:sp>
          <p:nvSpPr>
            <p:cNvPr id="7" name="矩形 6">
              <a:extLst>
                <a:ext uri="{FF2B5EF4-FFF2-40B4-BE49-F238E27FC236}">
                  <a16:creationId xmlns:a16="http://schemas.microsoft.com/office/drawing/2014/main" id="{A63D953D-911B-4BDD-8B9A-F3689D96A758}"/>
                </a:ext>
              </a:extLst>
            </p:cNvPr>
            <p:cNvSpPr/>
            <p:nvPr/>
          </p:nvSpPr>
          <p:spPr>
            <a:xfrm>
              <a:off x="2126627" y="2242022"/>
              <a:ext cx="2214775" cy="458260"/>
            </a:xfrm>
            <a:prstGeom prst="rect">
              <a:avLst/>
            </a:prstGeom>
            <a:noFill/>
            <a:ln w="25400" cap="flat">
              <a:noFill/>
              <a:miter lim="400000"/>
            </a:ln>
            <a:effectLst/>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0" tIns="0" rIns="0" bIns="0" anchor="t">
              <a:normAutofit/>
            </a:bodyPr>
            <a:lstStyle/>
            <a:p>
              <a:pPr marL="0" lvl="1"/>
              <a:r>
                <a:rPr lang="zh-CN" altLang="en-US" sz="2000" b="1" dirty="0">
                  <a:solidFill>
                    <a:schemeClr val="accent1"/>
                  </a:solidFill>
                  <a:cs typeface="+mn-ea"/>
                  <a:sym typeface="+mn-lt"/>
                </a:rPr>
                <a:t>教学交互性强</a:t>
              </a:r>
            </a:p>
          </p:txBody>
        </p:sp>
      </p:grpSp>
      <p:grpSp>
        <p:nvGrpSpPr>
          <p:cNvPr id="11" name="组合 10">
            <a:extLst>
              <a:ext uri="{FF2B5EF4-FFF2-40B4-BE49-F238E27FC236}">
                <a16:creationId xmlns:a16="http://schemas.microsoft.com/office/drawing/2014/main" id="{2E587C88-819A-46D1-88BB-BC912F94E976}"/>
              </a:ext>
            </a:extLst>
          </p:cNvPr>
          <p:cNvGrpSpPr/>
          <p:nvPr/>
        </p:nvGrpSpPr>
        <p:grpSpPr>
          <a:xfrm>
            <a:off x="4377306" y="1628874"/>
            <a:ext cx="2975352" cy="1735583"/>
            <a:chOff x="4479402" y="1469467"/>
            <a:chExt cx="3307999" cy="1929623"/>
          </a:xfrm>
        </p:grpSpPr>
        <p:sp>
          <p:nvSpPr>
            <p:cNvPr id="12" name="矩形 11">
              <a:extLst>
                <a:ext uri="{FF2B5EF4-FFF2-40B4-BE49-F238E27FC236}">
                  <a16:creationId xmlns:a16="http://schemas.microsoft.com/office/drawing/2014/main" id="{A0329072-A9E5-44B4-A9AC-9C6BBD46CBE5}"/>
                </a:ext>
              </a:extLst>
            </p:cNvPr>
            <p:cNvSpPr/>
            <p:nvPr/>
          </p:nvSpPr>
          <p:spPr>
            <a:xfrm>
              <a:off x="4479402" y="1555977"/>
              <a:ext cx="3220470" cy="1789487"/>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3" name="矩形 12">
              <a:extLst>
                <a:ext uri="{FF2B5EF4-FFF2-40B4-BE49-F238E27FC236}">
                  <a16:creationId xmlns:a16="http://schemas.microsoft.com/office/drawing/2014/main" id="{4FF2628B-17F4-464C-85AA-D66210505539}"/>
                </a:ext>
              </a:extLst>
            </p:cNvPr>
            <p:cNvSpPr/>
            <p:nvPr/>
          </p:nvSpPr>
          <p:spPr>
            <a:xfrm>
              <a:off x="4566931" y="1469467"/>
              <a:ext cx="763707" cy="8882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2500">
                  <a:cs typeface="+mn-ea"/>
                  <a:sym typeface="+mn-lt"/>
                </a:rPr>
                <a:t>03</a:t>
              </a:r>
            </a:p>
          </p:txBody>
        </p:sp>
        <p:sp>
          <p:nvSpPr>
            <p:cNvPr id="15" name="矩形 14">
              <a:extLst>
                <a:ext uri="{FF2B5EF4-FFF2-40B4-BE49-F238E27FC236}">
                  <a16:creationId xmlns:a16="http://schemas.microsoft.com/office/drawing/2014/main" id="{43588890-AF7C-45AB-82C3-8D3FCE2900E7}"/>
                </a:ext>
              </a:extLst>
            </p:cNvPr>
            <p:cNvSpPr/>
            <p:nvPr/>
          </p:nvSpPr>
          <p:spPr>
            <a:xfrm>
              <a:off x="5572626" y="2244658"/>
              <a:ext cx="2214775" cy="1154432"/>
            </a:xfrm>
            <a:prstGeom prst="rect">
              <a:avLst/>
            </a:prstGeom>
            <a:noFill/>
            <a:ln w="25400" cap="flat">
              <a:noFill/>
              <a:miter lim="400000"/>
            </a:ln>
            <a:effectLst/>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0" tIns="0" rIns="0" bIns="0" anchor="t">
              <a:normAutofit/>
            </a:bodyPr>
            <a:lstStyle/>
            <a:p>
              <a:pPr marL="0" lvl="1"/>
              <a:r>
                <a:rPr lang="zh-CN" altLang="en-US" sz="2000" b="1" dirty="0">
                  <a:solidFill>
                    <a:schemeClr val="accent2">
                      <a:lumMod val="100000"/>
                    </a:schemeClr>
                  </a:solidFill>
                  <a:cs typeface="+mn-ea"/>
                  <a:sym typeface="+mn-lt"/>
                </a:rPr>
                <a:t>共享教学资源</a:t>
              </a:r>
            </a:p>
          </p:txBody>
        </p:sp>
      </p:grpSp>
      <p:grpSp>
        <p:nvGrpSpPr>
          <p:cNvPr id="17" name="组合 16">
            <a:extLst>
              <a:ext uri="{FF2B5EF4-FFF2-40B4-BE49-F238E27FC236}">
                <a16:creationId xmlns:a16="http://schemas.microsoft.com/office/drawing/2014/main" id="{E223BA80-6945-4403-8CEB-EACAD1EDC825}"/>
              </a:ext>
            </a:extLst>
          </p:cNvPr>
          <p:cNvGrpSpPr/>
          <p:nvPr/>
        </p:nvGrpSpPr>
        <p:grpSpPr>
          <a:xfrm>
            <a:off x="1143332" y="3409396"/>
            <a:ext cx="3032697" cy="1687350"/>
            <a:chOff x="1027952" y="3518963"/>
            <a:chExt cx="3371755" cy="1875997"/>
          </a:xfrm>
        </p:grpSpPr>
        <p:sp>
          <p:nvSpPr>
            <p:cNvPr id="18" name="矩形 17">
              <a:extLst>
                <a:ext uri="{FF2B5EF4-FFF2-40B4-BE49-F238E27FC236}">
                  <a16:creationId xmlns:a16="http://schemas.microsoft.com/office/drawing/2014/main" id="{85A5B42F-7CEB-41B4-AAEE-42FBBD47FB8F}"/>
                </a:ext>
              </a:extLst>
            </p:cNvPr>
            <p:cNvSpPr/>
            <p:nvPr/>
          </p:nvSpPr>
          <p:spPr>
            <a:xfrm>
              <a:off x="1027952" y="3605473"/>
              <a:ext cx="3220470" cy="1789487"/>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9" name="矩形 18">
              <a:extLst>
                <a:ext uri="{FF2B5EF4-FFF2-40B4-BE49-F238E27FC236}">
                  <a16:creationId xmlns:a16="http://schemas.microsoft.com/office/drawing/2014/main" id="{0CB7EED0-B6AC-4BA6-BAF1-5B0AFDCFBCAB}"/>
                </a:ext>
              </a:extLst>
            </p:cNvPr>
            <p:cNvSpPr/>
            <p:nvPr/>
          </p:nvSpPr>
          <p:spPr>
            <a:xfrm>
              <a:off x="1115481" y="3518963"/>
              <a:ext cx="763707" cy="88820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2500">
                  <a:cs typeface="+mn-ea"/>
                  <a:sym typeface="+mn-lt"/>
                </a:rPr>
                <a:t>02</a:t>
              </a:r>
            </a:p>
          </p:txBody>
        </p:sp>
        <p:sp>
          <p:nvSpPr>
            <p:cNvPr id="21" name="矩形 20">
              <a:extLst>
                <a:ext uri="{FF2B5EF4-FFF2-40B4-BE49-F238E27FC236}">
                  <a16:creationId xmlns:a16="http://schemas.microsoft.com/office/drawing/2014/main" id="{CE3D321A-51F2-4AE7-B82C-DCE8095BBAEC}"/>
                </a:ext>
              </a:extLst>
            </p:cNvPr>
            <p:cNvSpPr/>
            <p:nvPr/>
          </p:nvSpPr>
          <p:spPr>
            <a:xfrm>
              <a:off x="2184932" y="4311327"/>
              <a:ext cx="2214775" cy="699824"/>
            </a:xfrm>
            <a:prstGeom prst="rect">
              <a:avLst/>
            </a:prstGeom>
            <a:noFill/>
            <a:ln w="25400" cap="flat">
              <a:noFill/>
              <a:miter lim="400000"/>
            </a:ln>
            <a:effectLst/>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0" tIns="0" rIns="0" bIns="0" anchor="t">
              <a:normAutofit/>
            </a:bodyPr>
            <a:lstStyle/>
            <a:p>
              <a:pPr marL="0" lvl="1"/>
              <a:r>
                <a:rPr lang="zh-CN" altLang="en-US" sz="2000" b="1" dirty="0">
                  <a:solidFill>
                    <a:schemeClr val="accent4">
                      <a:lumMod val="100000"/>
                    </a:schemeClr>
                  </a:solidFill>
                  <a:cs typeface="+mn-ea"/>
                  <a:sym typeface="+mn-lt"/>
                </a:rPr>
                <a:t>超越教学时空</a:t>
              </a:r>
            </a:p>
          </p:txBody>
        </p:sp>
      </p:grpSp>
      <p:grpSp>
        <p:nvGrpSpPr>
          <p:cNvPr id="23" name="组合 22">
            <a:extLst>
              <a:ext uri="{FF2B5EF4-FFF2-40B4-BE49-F238E27FC236}">
                <a16:creationId xmlns:a16="http://schemas.microsoft.com/office/drawing/2014/main" id="{0B1DCF81-A047-408B-8DD4-79996FF85D1E}"/>
              </a:ext>
            </a:extLst>
          </p:cNvPr>
          <p:cNvGrpSpPr/>
          <p:nvPr/>
        </p:nvGrpSpPr>
        <p:grpSpPr>
          <a:xfrm>
            <a:off x="4390829" y="3409396"/>
            <a:ext cx="2975352" cy="1687350"/>
            <a:chOff x="4497433" y="3518963"/>
            <a:chExt cx="3307999" cy="1875997"/>
          </a:xfrm>
        </p:grpSpPr>
        <p:grpSp>
          <p:nvGrpSpPr>
            <p:cNvPr id="24" name="组合 23">
              <a:extLst>
                <a:ext uri="{FF2B5EF4-FFF2-40B4-BE49-F238E27FC236}">
                  <a16:creationId xmlns:a16="http://schemas.microsoft.com/office/drawing/2014/main" id="{F8FCF544-EBBD-4B32-A649-A004A1205080}"/>
                </a:ext>
              </a:extLst>
            </p:cNvPr>
            <p:cNvGrpSpPr/>
            <p:nvPr/>
          </p:nvGrpSpPr>
          <p:grpSpPr>
            <a:xfrm>
              <a:off x="4497433" y="3605473"/>
              <a:ext cx="3307999" cy="1789487"/>
              <a:chOff x="4497433" y="3605473"/>
              <a:chExt cx="3307999" cy="1789487"/>
            </a:xfrm>
          </p:grpSpPr>
          <p:sp>
            <p:nvSpPr>
              <p:cNvPr id="26" name="矩形 25">
                <a:extLst>
                  <a:ext uri="{FF2B5EF4-FFF2-40B4-BE49-F238E27FC236}">
                    <a16:creationId xmlns:a16="http://schemas.microsoft.com/office/drawing/2014/main" id="{BE810522-9DB2-4E79-A42A-B5BEA4BD4293}"/>
                  </a:ext>
                </a:extLst>
              </p:cNvPr>
              <p:cNvSpPr/>
              <p:nvPr/>
            </p:nvSpPr>
            <p:spPr>
              <a:xfrm>
                <a:off x="4497433" y="3605473"/>
                <a:ext cx="3220470" cy="1789487"/>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8" name="矩形 27">
                <a:extLst>
                  <a:ext uri="{FF2B5EF4-FFF2-40B4-BE49-F238E27FC236}">
                    <a16:creationId xmlns:a16="http://schemas.microsoft.com/office/drawing/2014/main" id="{B79FEEAC-1287-4EFB-9387-E8C0C8CFAC1A}"/>
                  </a:ext>
                </a:extLst>
              </p:cNvPr>
              <p:cNvSpPr/>
              <p:nvPr/>
            </p:nvSpPr>
            <p:spPr>
              <a:xfrm>
                <a:off x="5590657" y="4406880"/>
                <a:ext cx="2214775" cy="888209"/>
              </a:xfrm>
              <a:prstGeom prst="rect">
                <a:avLst/>
              </a:prstGeom>
              <a:noFill/>
              <a:ln w="25400" cap="flat">
                <a:noFill/>
                <a:miter lim="400000"/>
              </a:ln>
              <a:effectLst/>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0" tIns="0" rIns="0" bIns="0" anchor="t">
                <a:normAutofit/>
              </a:bodyPr>
              <a:lstStyle/>
              <a:p>
                <a:pPr marL="0" lvl="1"/>
                <a:r>
                  <a:rPr lang="zh-CN" altLang="en-US" sz="2000" b="1" dirty="0">
                    <a:solidFill>
                      <a:schemeClr val="accent5">
                        <a:lumMod val="100000"/>
                      </a:schemeClr>
                    </a:solidFill>
                    <a:cs typeface="+mn-ea"/>
                    <a:sym typeface="+mn-lt"/>
                  </a:rPr>
                  <a:t>实现教育理想</a:t>
                </a:r>
              </a:p>
            </p:txBody>
          </p:sp>
        </p:grpSp>
        <p:sp>
          <p:nvSpPr>
            <p:cNvPr id="25" name="矩形 24">
              <a:extLst>
                <a:ext uri="{FF2B5EF4-FFF2-40B4-BE49-F238E27FC236}">
                  <a16:creationId xmlns:a16="http://schemas.microsoft.com/office/drawing/2014/main" id="{3A81B5C2-9CE7-4063-9D8A-4A2B500C4959}"/>
                </a:ext>
              </a:extLst>
            </p:cNvPr>
            <p:cNvSpPr/>
            <p:nvPr/>
          </p:nvSpPr>
          <p:spPr>
            <a:xfrm>
              <a:off x="4584962" y="3518963"/>
              <a:ext cx="763707" cy="88820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2500">
                  <a:cs typeface="+mn-ea"/>
                  <a:sym typeface="+mn-lt"/>
                </a:rPr>
                <a:t>04</a:t>
              </a:r>
              <a:endParaRPr lang="en-US" sz="2500" dirty="0">
                <a:cs typeface="+mn-ea"/>
                <a:sym typeface="+mn-lt"/>
              </a:endParaRPr>
            </a:p>
          </p:txBody>
        </p:sp>
      </p:grpSp>
      <p:grpSp>
        <p:nvGrpSpPr>
          <p:cNvPr id="30" name="组合 29">
            <a:extLst>
              <a:ext uri="{FF2B5EF4-FFF2-40B4-BE49-F238E27FC236}">
                <a16:creationId xmlns:a16="http://schemas.microsoft.com/office/drawing/2014/main" id="{78EFF882-9252-478C-B254-13F959B29EB9}"/>
              </a:ext>
            </a:extLst>
          </p:cNvPr>
          <p:cNvGrpSpPr/>
          <p:nvPr/>
        </p:nvGrpSpPr>
        <p:grpSpPr>
          <a:xfrm>
            <a:off x="7651059" y="1628874"/>
            <a:ext cx="3294385" cy="3467872"/>
            <a:chOff x="998244" y="1469467"/>
            <a:chExt cx="3220470" cy="1875997"/>
          </a:xfrm>
        </p:grpSpPr>
        <p:grpSp>
          <p:nvGrpSpPr>
            <p:cNvPr id="31" name="组合 30">
              <a:extLst>
                <a:ext uri="{FF2B5EF4-FFF2-40B4-BE49-F238E27FC236}">
                  <a16:creationId xmlns:a16="http://schemas.microsoft.com/office/drawing/2014/main" id="{FAEA60D8-0727-40A9-8A67-26995FBD72D9}"/>
                </a:ext>
              </a:extLst>
            </p:cNvPr>
            <p:cNvGrpSpPr/>
            <p:nvPr/>
          </p:nvGrpSpPr>
          <p:grpSpPr>
            <a:xfrm>
              <a:off x="998244" y="1469467"/>
              <a:ext cx="3220470" cy="1875997"/>
              <a:chOff x="3287072" y="1345115"/>
              <a:chExt cx="2531662" cy="1474751"/>
            </a:xfrm>
          </p:grpSpPr>
          <p:sp>
            <p:nvSpPr>
              <p:cNvPr id="33" name="矩形 32">
                <a:extLst>
                  <a:ext uri="{FF2B5EF4-FFF2-40B4-BE49-F238E27FC236}">
                    <a16:creationId xmlns:a16="http://schemas.microsoft.com/office/drawing/2014/main" id="{6BF989D5-BA22-4448-B8F8-9A5CED764B80}"/>
                  </a:ext>
                </a:extLst>
              </p:cNvPr>
              <p:cNvSpPr/>
              <p:nvPr/>
            </p:nvSpPr>
            <p:spPr>
              <a:xfrm>
                <a:off x="3287072" y="1413122"/>
                <a:ext cx="2531662" cy="1406744"/>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4" name="矩形 33">
                <a:extLst>
                  <a:ext uri="{FF2B5EF4-FFF2-40B4-BE49-F238E27FC236}">
                    <a16:creationId xmlns:a16="http://schemas.microsoft.com/office/drawing/2014/main" id="{78E45353-C29E-427D-B94C-7E60CEB2C818}"/>
                  </a:ext>
                </a:extLst>
              </p:cNvPr>
              <p:cNvSpPr/>
              <p:nvPr/>
            </p:nvSpPr>
            <p:spPr>
              <a:xfrm>
                <a:off x="3355880" y="1345115"/>
                <a:ext cx="600362" cy="6982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b">
                <a:normAutofit/>
              </a:bodyPr>
              <a:lstStyle/>
              <a:p>
                <a:pPr algn="ctr"/>
                <a:r>
                  <a:rPr lang="en-US" sz="2500" dirty="0">
                    <a:cs typeface="+mn-ea"/>
                    <a:sym typeface="+mn-lt"/>
                  </a:rPr>
                  <a:t>05</a:t>
                </a:r>
              </a:p>
            </p:txBody>
          </p:sp>
        </p:grpSp>
        <p:sp>
          <p:nvSpPr>
            <p:cNvPr id="32" name="矩形 31">
              <a:extLst>
                <a:ext uri="{FF2B5EF4-FFF2-40B4-BE49-F238E27FC236}">
                  <a16:creationId xmlns:a16="http://schemas.microsoft.com/office/drawing/2014/main" id="{3CA43177-5D12-444F-B14A-824EFAE53426}"/>
                </a:ext>
              </a:extLst>
            </p:cNvPr>
            <p:cNvSpPr/>
            <p:nvPr/>
          </p:nvSpPr>
          <p:spPr>
            <a:xfrm>
              <a:off x="2372605" y="1974319"/>
              <a:ext cx="1309315" cy="1098028"/>
            </a:xfrm>
            <a:prstGeom prst="rect">
              <a:avLst/>
            </a:prstGeom>
            <a:noFill/>
            <a:ln w="25400" cap="flat">
              <a:noFill/>
              <a:miter lim="400000"/>
            </a:ln>
            <a:effectLst/>
            <a:extLst>
              <a:ext uri="{C572A759-6A51-4108-AA02-DFA0A04FC94B}">
                <ma14:wrappingTextBoxFlag xmlns:ma14="http://schemas.microsoft.com/office/mac/drawingml/2011/main" xmlns:p14="http://schemas.microsoft.com/office/powerpoint/2010/main" xmlns:lc="http://schemas.openxmlformats.org/drawingml/2006/lockedCanvas" xmlns="" val="1"/>
              </a:ext>
            </a:extLst>
          </p:spPr>
          <p:txBody>
            <a:bodyPr wrap="none" lIns="0" tIns="0" rIns="0" bIns="0" anchor="t">
              <a:normAutofit/>
            </a:bodyPr>
            <a:lstStyle/>
            <a:p>
              <a:pPr marL="0" lvl="1">
                <a:lnSpc>
                  <a:spcPct val="210000"/>
                </a:lnSpc>
              </a:pPr>
              <a:r>
                <a:rPr lang="zh-CN" altLang="en-US" sz="2000" b="1" dirty="0">
                  <a:solidFill>
                    <a:schemeClr val="accent1"/>
                  </a:solidFill>
                  <a:cs typeface="+mn-ea"/>
                  <a:sym typeface="+mn-lt"/>
                </a:rPr>
                <a:t>开放</a:t>
              </a:r>
              <a:endParaRPr lang="en-US" altLang="zh-CN" sz="2000" b="1" dirty="0">
                <a:solidFill>
                  <a:schemeClr val="accent1"/>
                </a:solidFill>
                <a:cs typeface="+mn-ea"/>
                <a:sym typeface="+mn-lt"/>
              </a:endParaRPr>
            </a:p>
            <a:p>
              <a:pPr marL="0" lvl="1">
                <a:lnSpc>
                  <a:spcPct val="210000"/>
                </a:lnSpc>
              </a:pPr>
              <a:r>
                <a:rPr lang="zh-CN" altLang="en-US" sz="2000" b="1" dirty="0">
                  <a:solidFill>
                    <a:schemeClr val="accent1"/>
                  </a:solidFill>
                  <a:cs typeface="+mn-ea"/>
                  <a:sym typeface="+mn-lt"/>
                </a:rPr>
                <a:t>灵活学习</a:t>
              </a:r>
              <a:endParaRPr lang="en-US" altLang="zh-CN" sz="2000" b="1" dirty="0">
                <a:solidFill>
                  <a:schemeClr val="accent1"/>
                </a:solidFill>
                <a:cs typeface="+mn-ea"/>
                <a:sym typeface="+mn-lt"/>
              </a:endParaRPr>
            </a:p>
            <a:p>
              <a:pPr marL="0" lvl="1">
                <a:lnSpc>
                  <a:spcPct val="210000"/>
                </a:lnSpc>
              </a:pPr>
              <a:r>
                <a:rPr lang="zh-CN" altLang="en-US" sz="2000" b="1" dirty="0">
                  <a:solidFill>
                    <a:schemeClr val="accent1"/>
                  </a:solidFill>
                  <a:cs typeface="+mn-ea"/>
                  <a:sym typeface="+mn-lt"/>
                </a:rPr>
                <a:t>以学为主</a:t>
              </a:r>
            </a:p>
          </p:txBody>
        </p:sp>
      </p:grpSp>
      <p:sp>
        <p:nvSpPr>
          <p:cNvPr id="35" name="矩形 34">
            <a:extLst>
              <a:ext uri="{FF2B5EF4-FFF2-40B4-BE49-F238E27FC236}">
                <a16:creationId xmlns:a16="http://schemas.microsoft.com/office/drawing/2014/main" id="{E3DB4962-43D5-4A07-9E10-AFDEAE5F1D09}"/>
              </a:ext>
            </a:extLst>
          </p:cNvPr>
          <p:cNvSpPr/>
          <p:nvPr/>
        </p:nvSpPr>
        <p:spPr>
          <a:xfrm>
            <a:off x="4469556" y="5632899"/>
            <a:ext cx="2015295" cy="369332"/>
          </a:xfrm>
          <a:prstGeom prst="rect">
            <a:avLst/>
          </a:prstGeom>
        </p:spPr>
        <p:txBody>
          <a:bodyPr wrap="none">
            <a:spAutoFit/>
          </a:bodyPr>
          <a:lstStyle/>
          <a:p>
            <a:pPr>
              <a:spcBef>
                <a:spcPct val="50000"/>
              </a:spcBef>
            </a:pPr>
            <a:r>
              <a:rPr lang="zh-CN" altLang="en-US" b="1" dirty="0">
                <a:solidFill>
                  <a:schemeClr val="hlink"/>
                </a:solidFill>
                <a:latin typeface="楷体_GB2312" pitchFamily="49" charset="-122"/>
                <a:ea typeface="楷体_GB2312" pitchFamily="49" charset="-122"/>
              </a:rPr>
              <a:t>但是在实践中</a:t>
            </a:r>
            <a:r>
              <a:rPr lang="en-US" altLang="zh-CN" b="1" dirty="0">
                <a:solidFill>
                  <a:schemeClr val="hlink"/>
                </a:solidFill>
                <a:ea typeface="楷体_GB2312" pitchFamily="49" charset="-122"/>
              </a:rPr>
              <a:t>……</a:t>
            </a:r>
            <a:endParaRPr lang="en-US" altLang="zh-CN" b="1" dirty="0">
              <a:solidFill>
                <a:schemeClr val="hlink"/>
              </a:solidFill>
              <a:latin typeface="楷体_GB2312" pitchFamily="49" charset="-122"/>
              <a:ea typeface="楷体_GB2312" pitchFamily="49" charset="-122"/>
            </a:endParaRPr>
          </a:p>
        </p:txBody>
      </p:sp>
    </p:spTree>
    <p:extLst>
      <p:ext uri="{BB962C8B-B14F-4D97-AF65-F5344CB8AC3E}">
        <p14:creationId xmlns:p14="http://schemas.microsoft.com/office/powerpoint/2010/main" val="27295476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31D9CE8-17B0-4F8B-9B77-648F021BB6A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33" name="矩形 32">
            <a:extLst>
              <a:ext uri="{FF2B5EF4-FFF2-40B4-BE49-F238E27FC236}">
                <a16:creationId xmlns:a16="http://schemas.microsoft.com/office/drawing/2014/main" id="{2A893824-8FBE-45B2-8440-0964BC5C0B7F}"/>
              </a:ext>
            </a:extLst>
          </p:cNvPr>
          <p:cNvSpPr/>
          <p:nvPr/>
        </p:nvSpPr>
        <p:spPr>
          <a:xfrm>
            <a:off x="1" y="-3543"/>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圆角 11">
            <a:extLst>
              <a:ext uri="{FF2B5EF4-FFF2-40B4-BE49-F238E27FC236}">
                <a16:creationId xmlns:a16="http://schemas.microsoft.com/office/drawing/2014/main" id="{1D5F35D6-1E72-4C4F-A492-0C10C53547F1}"/>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17" name="组合 16">
            <a:extLst>
              <a:ext uri="{FF2B5EF4-FFF2-40B4-BE49-F238E27FC236}">
                <a16:creationId xmlns:a16="http://schemas.microsoft.com/office/drawing/2014/main" id="{163816B0-01B2-4BD4-BCE1-123E15F266FA}"/>
              </a:ext>
            </a:extLst>
          </p:cNvPr>
          <p:cNvGrpSpPr/>
          <p:nvPr/>
        </p:nvGrpSpPr>
        <p:grpSpPr>
          <a:xfrm>
            <a:off x="10512491" y="836712"/>
            <a:ext cx="672075" cy="480053"/>
            <a:chOff x="7596336" y="740307"/>
            <a:chExt cx="504056" cy="360040"/>
          </a:xfrm>
        </p:grpSpPr>
        <p:cxnSp>
          <p:nvCxnSpPr>
            <p:cNvPr id="14" name="直接连接符 13">
              <a:extLst>
                <a:ext uri="{FF2B5EF4-FFF2-40B4-BE49-F238E27FC236}">
                  <a16:creationId xmlns:a16="http://schemas.microsoft.com/office/drawing/2014/main" id="{41187E59-9576-4D61-9C23-7079E8325C25}"/>
                </a:ext>
              </a:extLst>
            </p:cNvPr>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DD233BD-3DE3-4306-A347-6E1DA41C8334}"/>
                </a:ext>
              </a:extLst>
            </p:cNvPr>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AC1B5743-FF2D-4195-B38A-2CF6AB4EAB8A}"/>
              </a:ext>
            </a:extLst>
          </p:cNvPr>
          <p:cNvSpPr txBox="1"/>
          <p:nvPr/>
        </p:nvSpPr>
        <p:spPr>
          <a:xfrm>
            <a:off x="911488" y="4227631"/>
            <a:ext cx="328231" cy="2386575"/>
          </a:xfrm>
          <a:prstGeom prst="rect">
            <a:avLst/>
          </a:prstGeom>
          <a:noFill/>
        </p:spPr>
        <p:txBody>
          <a:bodyPr vert="eaVert" wrap="square" lIns="0" tIns="0" rIns="0" bIns="0" rtlCol="0">
            <a:spAutoFit/>
          </a:bodyPr>
          <a:lstStyle/>
          <a:p>
            <a:r>
              <a:rPr lang="en-US" altLang="zh-CN" sz="2133">
                <a:solidFill>
                  <a:schemeClr val="tx1">
                    <a:lumMod val="50000"/>
                    <a:lumOff val="50000"/>
                  </a:schemeClr>
                </a:solidFill>
                <a:latin typeface="Calibri Light" panose="020F0302020204030204" pitchFamily="34" charset="0"/>
                <a:ea typeface="微软雅黑" pitchFamily="34" charset="-122"/>
                <a:cs typeface="Calibri Light" panose="020F0302020204030204" pitchFamily="34" charset="0"/>
              </a:rPr>
              <a:t>LIVE AND LEARN</a:t>
            </a:r>
            <a:endParaRPr lang="zh-CN" altLang="en-US" sz="2133" dirty="0">
              <a:solidFill>
                <a:schemeClr val="tx1">
                  <a:lumMod val="50000"/>
                  <a:lumOff val="50000"/>
                </a:schemeClr>
              </a:solidFill>
              <a:latin typeface="Calibri Light" panose="020F0302020204030204" pitchFamily="34" charset="0"/>
              <a:ea typeface="微软雅黑" pitchFamily="34" charset="-122"/>
              <a:cs typeface="Calibri Light" panose="020F0302020204030204" pitchFamily="34" charset="0"/>
            </a:endParaRPr>
          </a:p>
        </p:txBody>
      </p:sp>
      <p:sp>
        <p:nvSpPr>
          <p:cNvPr id="19" name="TextBox 7">
            <a:extLst>
              <a:ext uri="{FF2B5EF4-FFF2-40B4-BE49-F238E27FC236}">
                <a16:creationId xmlns:a16="http://schemas.microsoft.com/office/drawing/2014/main" id="{BE471C66-78B9-4A13-9735-88680083824A}"/>
              </a:ext>
            </a:extLst>
          </p:cNvPr>
          <p:cNvSpPr>
            <a:spLocks noChangeArrowheads="1"/>
          </p:cNvSpPr>
          <p:nvPr/>
        </p:nvSpPr>
        <p:spPr bwMode="auto">
          <a:xfrm>
            <a:off x="4655835" y="2594210"/>
            <a:ext cx="8736971"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800" b="1" spc="400" dirty="0">
                <a:solidFill>
                  <a:srgbClr val="C00000"/>
                </a:solidFill>
                <a:latin typeface="微软雅黑" panose="020B0503020204020204" pitchFamily="34" charset="-122"/>
                <a:ea typeface="微软雅黑" panose="020B0503020204020204" pitchFamily="34" charset="-122"/>
                <a:cs typeface="+mn-ea"/>
                <a:sym typeface="+mn-lt"/>
              </a:rPr>
              <a:t>学习愉快</a:t>
            </a:r>
          </a:p>
        </p:txBody>
      </p:sp>
      <p:sp>
        <p:nvSpPr>
          <p:cNvPr id="20" name="文本框 19">
            <a:extLst>
              <a:ext uri="{FF2B5EF4-FFF2-40B4-BE49-F238E27FC236}">
                <a16:creationId xmlns:a16="http://schemas.microsoft.com/office/drawing/2014/main" id="{FB01D04B-4F78-4592-99D5-00B3B375D18C}"/>
              </a:ext>
            </a:extLst>
          </p:cNvPr>
          <p:cNvSpPr txBox="1"/>
          <p:nvPr/>
        </p:nvSpPr>
        <p:spPr>
          <a:xfrm>
            <a:off x="5903979" y="3429002"/>
            <a:ext cx="4320480" cy="328231"/>
          </a:xfrm>
          <a:prstGeom prst="rect">
            <a:avLst/>
          </a:prstGeom>
          <a:noFill/>
        </p:spPr>
        <p:txBody>
          <a:bodyPr wrap="square" lIns="0" tIns="0" rIns="0" bIns="0" rtlCol="0">
            <a:spAutoFit/>
          </a:bodyPr>
          <a:lstStyle/>
          <a:p>
            <a:pPr algn="dist"/>
            <a:r>
              <a:rPr lang="en-US" altLang="zh-CN" sz="2133" b="1" dirty="0">
                <a:solidFill>
                  <a:schemeClr val="tx1">
                    <a:lumMod val="50000"/>
                    <a:lumOff val="50000"/>
                  </a:schemeClr>
                </a:solidFill>
                <a:ea typeface="微软雅黑" pitchFamily="34" charset="-122"/>
                <a:cs typeface="Calibri" panose="020F0502020204030204" pitchFamily="34" charset="0"/>
              </a:rPr>
              <a:t>ENJOY THE CLASS</a:t>
            </a:r>
            <a:endParaRPr lang="zh-CN" altLang="en-US" sz="2133" b="1" dirty="0">
              <a:solidFill>
                <a:schemeClr val="tx1">
                  <a:lumMod val="50000"/>
                  <a:lumOff val="50000"/>
                </a:schemeClr>
              </a:solidFill>
              <a:ea typeface="微软雅黑" pitchFamily="34" charset="-122"/>
              <a:cs typeface="Calibri" panose="020F0502020204030204" pitchFamily="34" charset="0"/>
            </a:endParaRPr>
          </a:p>
        </p:txBody>
      </p:sp>
      <p:cxnSp>
        <p:nvCxnSpPr>
          <p:cNvPr id="22" name="直接连接符 21">
            <a:extLst>
              <a:ext uri="{FF2B5EF4-FFF2-40B4-BE49-F238E27FC236}">
                <a16:creationId xmlns:a16="http://schemas.microsoft.com/office/drawing/2014/main" id="{04CF0174-493E-4A26-88FE-130F5CCA5036}"/>
              </a:ext>
            </a:extLst>
          </p:cNvPr>
          <p:cNvCxnSpPr/>
          <p:nvPr/>
        </p:nvCxnSpPr>
        <p:spPr>
          <a:xfrm>
            <a:off x="8592278" y="4101075"/>
            <a:ext cx="1632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71429B25-FA58-49BD-A76E-E9B63AD3EB32}"/>
              </a:ext>
            </a:extLst>
          </p:cNvPr>
          <p:cNvSpPr txBox="1"/>
          <p:nvPr/>
        </p:nvSpPr>
        <p:spPr>
          <a:xfrm>
            <a:off x="7031099" y="1838477"/>
            <a:ext cx="5472597" cy="656655"/>
          </a:xfrm>
          <a:prstGeom prst="rect">
            <a:avLst/>
          </a:prstGeom>
          <a:noFill/>
        </p:spPr>
        <p:txBody>
          <a:bodyPr wrap="square" lIns="0" tIns="0" rIns="0" bIns="0" rtlCol="0">
            <a:spAutoFit/>
          </a:bodyPr>
          <a:lstStyle/>
          <a:p>
            <a:r>
              <a:rPr lang="zh-CN" altLang="en-US" sz="4267" b="1" dirty="0">
                <a:solidFill>
                  <a:schemeClr val="accent6"/>
                </a:solidFill>
                <a:latin typeface="微软雅黑" pitchFamily="34" charset="-122"/>
                <a:ea typeface="微软雅黑" pitchFamily="34" charset="-122"/>
              </a:rPr>
              <a:t>远程教育实践</a:t>
            </a:r>
          </a:p>
        </p:txBody>
      </p:sp>
      <p:sp>
        <p:nvSpPr>
          <p:cNvPr id="31" name="文本框 30">
            <a:extLst>
              <a:ext uri="{FF2B5EF4-FFF2-40B4-BE49-F238E27FC236}">
                <a16:creationId xmlns:a16="http://schemas.microsoft.com/office/drawing/2014/main" id="{39536E0B-1365-4255-9564-199924C192E1}"/>
              </a:ext>
            </a:extLst>
          </p:cNvPr>
          <p:cNvSpPr txBox="1"/>
          <p:nvPr/>
        </p:nvSpPr>
        <p:spPr>
          <a:xfrm>
            <a:off x="6384032" y="4403606"/>
            <a:ext cx="3840427" cy="328231"/>
          </a:xfrm>
          <a:prstGeom prst="rect">
            <a:avLst/>
          </a:prstGeom>
          <a:noFill/>
        </p:spPr>
        <p:txBody>
          <a:bodyPr wrap="square" lIns="0" tIns="0" rIns="0" bIns="0" rtlCol="0">
            <a:spAutoFit/>
          </a:bodyPr>
          <a:lstStyle/>
          <a:p>
            <a:pPr algn="r"/>
            <a:r>
              <a:rPr lang="zh-CN" altLang="en-US" sz="2133" b="1" dirty="0">
                <a:solidFill>
                  <a:schemeClr val="bg1">
                    <a:lumMod val="75000"/>
                  </a:schemeClr>
                </a:solidFill>
                <a:ea typeface="微软雅黑" pitchFamily="34" charset="-122"/>
                <a:cs typeface="Calibri" panose="020F0502020204030204" pitchFamily="34" charset="0"/>
              </a:rPr>
              <a:t>现代远程教育研究所</a:t>
            </a:r>
          </a:p>
        </p:txBody>
      </p:sp>
      <p:sp>
        <p:nvSpPr>
          <p:cNvPr id="32" name="文本框 31">
            <a:extLst>
              <a:ext uri="{FF2B5EF4-FFF2-40B4-BE49-F238E27FC236}">
                <a16:creationId xmlns:a16="http://schemas.microsoft.com/office/drawing/2014/main" id="{185A1D1C-0AB8-4F44-AFAB-0FB6D9357D2B}"/>
              </a:ext>
            </a:extLst>
          </p:cNvPr>
          <p:cNvSpPr txBox="1"/>
          <p:nvPr/>
        </p:nvSpPr>
        <p:spPr>
          <a:xfrm>
            <a:off x="9168342" y="4808727"/>
            <a:ext cx="1056117" cy="369332"/>
          </a:xfrm>
          <a:prstGeom prst="rect">
            <a:avLst/>
          </a:prstGeom>
          <a:noFill/>
        </p:spPr>
        <p:txBody>
          <a:bodyPr wrap="square" lIns="0" tIns="0" rIns="0" bIns="0" rtlCol="0">
            <a:spAutoFit/>
          </a:bodyPr>
          <a:lstStyle/>
          <a:p>
            <a:pPr algn="ctr"/>
            <a:r>
              <a:rPr lang="zh-CN" altLang="en-US" sz="2400" dirty="0">
                <a:solidFill>
                  <a:schemeClr val="accent6"/>
                </a:solidFill>
                <a:latin typeface="微软雅黑" pitchFamily="34" charset="-122"/>
                <a:ea typeface="微软雅黑" pitchFamily="34" charset="-122"/>
              </a:rPr>
              <a:t>   </a:t>
            </a:r>
            <a:r>
              <a:rPr lang="zh-CN" altLang="en-US" sz="2400" dirty="0">
                <a:solidFill>
                  <a:srgbClr val="C00000"/>
                </a:solidFill>
                <a:latin typeface="微软雅黑" pitchFamily="34" charset="-122"/>
                <a:ea typeface="微软雅黑" pitchFamily="34" charset="-122"/>
              </a:rPr>
              <a:t>穆 肃</a:t>
            </a:r>
          </a:p>
        </p:txBody>
      </p:sp>
    </p:spTree>
    <p:extLst>
      <p:ext uri="{BB962C8B-B14F-4D97-AF65-F5344CB8AC3E}">
        <p14:creationId xmlns:p14="http://schemas.microsoft.com/office/powerpoint/2010/main" val="611431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6">
            <a:extLst>
              <a:ext uri="{FF2B5EF4-FFF2-40B4-BE49-F238E27FC236}">
                <a16:creationId xmlns:a16="http://schemas.microsoft.com/office/drawing/2014/main" id="{74DB2FC4-8B94-47FA-A5FE-14F1C0B16888}"/>
              </a:ext>
            </a:extLst>
          </p:cNvPr>
          <p:cNvSpPr txBox="1"/>
          <p:nvPr/>
        </p:nvSpPr>
        <p:spPr>
          <a:xfrm>
            <a:off x="576195" y="143973"/>
            <a:ext cx="3824355" cy="523220"/>
          </a:xfrm>
          <a:prstGeom prst="rect">
            <a:avLst/>
          </a:prstGeom>
          <a:noFill/>
        </p:spPr>
        <p:txBody>
          <a:bodyPr wrap="square" rtlCol="0">
            <a:spAutoFit/>
          </a:bodyPr>
          <a:lstStyle/>
          <a:p>
            <a:pPr algn="dist"/>
            <a:r>
              <a:rPr lang="zh-CN" altLang="en-US" sz="2800" dirty="0">
                <a:solidFill>
                  <a:srgbClr val="C00000"/>
                </a:solidFill>
                <a:cs typeface="+mn-ea"/>
                <a:sym typeface="+mn-lt"/>
              </a:rPr>
              <a:t>各种形式的教育和学习</a:t>
            </a:r>
            <a:endParaRPr lang="en-US" altLang="zh-CN" sz="2800" dirty="0">
              <a:solidFill>
                <a:srgbClr val="C00000"/>
              </a:solidFill>
              <a:latin typeface="+mn-lt"/>
              <a:ea typeface="+mn-ea"/>
              <a:cs typeface="+mn-ea"/>
              <a:sym typeface="+mn-lt"/>
            </a:endParaRPr>
          </a:p>
        </p:txBody>
      </p:sp>
      <p:grpSp>
        <p:nvGrpSpPr>
          <p:cNvPr id="20" name="组合 19">
            <a:extLst>
              <a:ext uri="{FF2B5EF4-FFF2-40B4-BE49-F238E27FC236}">
                <a16:creationId xmlns:a16="http://schemas.microsoft.com/office/drawing/2014/main" id="{D7F31795-7F73-4392-A9C8-591C7306FCBB}"/>
              </a:ext>
            </a:extLst>
          </p:cNvPr>
          <p:cNvGrpSpPr/>
          <p:nvPr/>
        </p:nvGrpSpPr>
        <p:grpSpPr>
          <a:xfrm>
            <a:off x="576195" y="1106624"/>
            <a:ext cx="9892158" cy="5082902"/>
            <a:chOff x="1575942" y="1506674"/>
            <a:chExt cx="8720583" cy="3844652"/>
          </a:xfrm>
        </p:grpSpPr>
        <p:sp>
          <p:nvSpPr>
            <p:cNvPr id="4" name="Rectangle 5">
              <a:extLst>
                <a:ext uri="{FF2B5EF4-FFF2-40B4-BE49-F238E27FC236}">
                  <a16:creationId xmlns:a16="http://schemas.microsoft.com/office/drawing/2014/main" id="{ED0D6CA7-9A7B-4BDB-BF64-C10810F51A3E}"/>
                </a:ext>
              </a:extLst>
            </p:cNvPr>
            <p:cNvSpPr>
              <a:spLocks noChangeArrowheads="1"/>
            </p:cNvSpPr>
            <p:nvPr/>
          </p:nvSpPr>
          <p:spPr bwMode="auto">
            <a:xfrm>
              <a:off x="4277519" y="1506674"/>
              <a:ext cx="3627055" cy="496128"/>
            </a:xfrm>
            <a:prstGeom prst="rect">
              <a:avLst/>
            </a:prstGeom>
            <a:solidFill>
              <a:srgbClr val="E9524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b="1" dirty="0">
                  <a:latin typeface="+mj-ea"/>
                  <a:ea typeface="+mj-ea"/>
                </a:rPr>
                <a:t>教育</a:t>
              </a:r>
              <a:r>
                <a:rPr lang="en-US" altLang="zh-CN" b="1" dirty="0">
                  <a:latin typeface="+mj-ea"/>
                  <a:ea typeface="+mj-ea"/>
                </a:rPr>
                <a:t>/</a:t>
              </a:r>
              <a:r>
                <a:rPr lang="zh-CN" altLang="en-US" b="1" dirty="0">
                  <a:latin typeface="+mj-ea"/>
                  <a:ea typeface="+mj-ea"/>
                </a:rPr>
                <a:t>学习（广义）</a:t>
              </a:r>
            </a:p>
          </p:txBody>
        </p:sp>
        <p:sp>
          <p:nvSpPr>
            <p:cNvPr id="5" name="Rectangle 6">
              <a:extLst>
                <a:ext uri="{FF2B5EF4-FFF2-40B4-BE49-F238E27FC236}">
                  <a16:creationId xmlns:a16="http://schemas.microsoft.com/office/drawing/2014/main" id="{3E812902-09AF-4068-9515-E43304972419}"/>
                </a:ext>
              </a:extLst>
            </p:cNvPr>
            <p:cNvSpPr>
              <a:spLocks noChangeArrowheads="1"/>
            </p:cNvSpPr>
            <p:nvPr/>
          </p:nvSpPr>
          <p:spPr bwMode="auto">
            <a:xfrm>
              <a:off x="2348308" y="2498931"/>
              <a:ext cx="3472241" cy="620502"/>
            </a:xfrm>
            <a:prstGeom prst="rect">
              <a:avLst/>
            </a:prstGeom>
            <a:solidFill>
              <a:srgbClr val="F2993F">
                <a:alpha val="58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latin typeface="+mj-ea"/>
                  <a:ea typeface="+mj-ea"/>
                </a:rPr>
                <a:t>院校教育</a:t>
              </a:r>
              <a:r>
                <a:rPr lang="en-US" altLang="zh-CN" b="1" dirty="0">
                  <a:latin typeface="+mj-ea"/>
                  <a:ea typeface="+mj-ea"/>
                </a:rPr>
                <a:t>/</a:t>
              </a:r>
            </a:p>
            <a:p>
              <a:pPr algn="ctr"/>
              <a:r>
                <a:rPr lang="zh-CN" altLang="en-US" b="1" dirty="0">
                  <a:latin typeface="+mj-ea"/>
                  <a:ea typeface="+mj-ea"/>
                </a:rPr>
                <a:t>在学校环境中的学习</a:t>
              </a:r>
            </a:p>
          </p:txBody>
        </p:sp>
        <p:sp>
          <p:nvSpPr>
            <p:cNvPr id="6" name="Rectangle 7">
              <a:extLst>
                <a:ext uri="{FF2B5EF4-FFF2-40B4-BE49-F238E27FC236}">
                  <a16:creationId xmlns:a16="http://schemas.microsoft.com/office/drawing/2014/main" id="{305AA025-7638-4431-A15B-D642CD83E411}"/>
                </a:ext>
              </a:extLst>
            </p:cNvPr>
            <p:cNvSpPr>
              <a:spLocks noChangeArrowheads="1"/>
            </p:cNvSpPr>
            <p:nvPr/>
          </p:nvSpPr>
          <p:spPr bwMode="auto">
            <a:xfrm>
              <a:off x="6592914" y="2498931"/>
              <a:ext cx="3472242" cy="620502"/>
            </a:xfrm>
            <a:prstGeom prst="rect">
              <a:avLst/>
            </a:prstGeom>
            <a:solidFill>
              <a:srgbClr val="F2993F">
                <a:alpha val="58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b="1" dirty="0">
                  <a:latin typeface="+mj-ea"/>
                  <a:ea typeface="+mj-ea"/>
                </a:rPr>
                <a:t>非院校教育</a:t>
              </a:r>
              <a:r>
                <a:rPr lang="en-US" altLang="zh-CN" b="1" dirty="0">
                  <a:latin typeface="+mj-ea"/>
                  <a:ea typeface="+mj-ea"/>
                </a:rPr>
                <a:t>/</a:t>
              </a:r>
            </a:p>
            <a:p>
              <a:pPr algn="ctr">
                <a:defRPr/>
              </a:pPr>
              <a:r>
                <a:rPr lang="zh-CN" altLang="en-US" b="1" dirty="0">
                  <a:latin typeface="+mj-ea"/>
                  <a:ea typeface="+mj-ea"/>
                </a:rPr>
                <a:t>在生活环境中的学习</a:t>
              </a:r>
            </a:p>
          </p:txBody>
        </p:sp>
        <p:sp>
          <p:nvSpPr>
            <p:cNvPr id="7" name="Rectangle 8">
              <a:extLst>
                <a:ext uri="{FF2B5EF4-FFF2-40B4-BE49-F238E27FC236}">
                  <a16:creationId xmlns:a16="http://schemas.microsoft.com/office/drawing/2014/main" id="{3F9BF15F-0D79-4E21-BAD6-952873F5918F}"/>
                </a:ext>
              </a:extLst>
            </p:cNvPr>
            <p:cNvSpPr>
              <a:spLocks noChangeArrowheads="1"/>
            </p:cNvSpPr>
            <p:nvPr/>
          </p:nvSpPr>
          <p:spPr bwMode="auto">
            <a:xfrm>
              <a:off x="1575942" y="3677064"/>
              <a:ext cx="1929212" cy="496128"/>
            </a:xfrm>
            <a:prstGeom prst="rect">
              <a:avLst/>
            </a:prstGeom>
            <a:solidFill>
              <a:srgbClr val="F2993F">
                <a:alpha val="58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dirty="0">
                  <a:latin typeface="+mj-ea"/>
                  <a:ea typeface="+mj-ea"/>
                </a:rPr>
                <a:t>常规教育</a:t>
              </a:r>
            </a:p>
          </p:txBody>
        </p:sp>
        <p:sp>
          <p:nvSpPr>
            <p:cNvPr id="8" name="Rectangle 9">
              <a:extLst>
                <a:ext uri="{FF2B5EF4-FFF2-40B4-BE49-F238E27FC236}">
                  <a16:creationId xmlns:a16="http://schemas.microsoft.com/office/drawing/2014/main" id="{6C15F8B4-ED78-4595-ADB1-8A5115796966}"/>
                </a:ext>
              </a:extLst>
            </p:cNvPr>
            <p:cNvSpPr>
              <a:spLocks noChangeArrowheads="1"/>
            </p:cNvSpPr>
            <p:nvPr/>
          </p:nvSpPr>
          <p:spPr bwMode="auto">
            <a:xfrm>
              <a:off x="3967894" y="3677064"/>
              <a:ext cx="2123153" cy="496128"/>
            </a:xfrm>
            <a:prstGeom prst="rect">
              <a:avLst/>
            </a:prstGeom>
            <a:solidFill>
              <a:srgbClr val="F2993F">
                <a:alpha val="58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dirty="0">
                  <a:latin typeface="+mj-ea"/>
                  <a:ea typeface="+mj-ea"/>
                </a:rPr>
                <a:t>院校中的远程教育</a:t>
              </a:r>
            </a:p>
          </p:txBody>
        </p:sp>
        <p:sp>
          <p:nvSpPr>
            <p:cNvPr id="9" name="Rectangle 10">
              <a:extLst>
                <a:ext uri="{FF2B5EF4-FFF2-40B4-BE49-F238E27FC236}">
                  <a16:creationId xmlns:a16="http://schemas.microsoft.com/office/drawing/2014/main" id="{A3124778-CDA0-4578-AF1D-5CC4C322FA1B}"/>
                </a:ext>
              </a:extLst>
            </p:cNvPr>
            <p:cNvSpPr>
              <a:spLocks noChangeArrowheads="1"/>
            </p:cNvSpPr>
            <p:nvPr/>
          </p:nvSpPr>
          <p:spPr bwMode="auto">
            <a:xfrm>
              <a:off x="6438101" y="3677065"/>
              <a:ext cx="3858424" cy="1674261"/>
            </a:xfrm>
            <a:prstGeom prst="rect">
              <a:avLst/>
            </a:prstGeom>
            <a:solidFill>
              <a:srgbClr val="F2993F">
                <a:alpha val="58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dirty="0">
                  <a:latin typeface="+mj-ea"/>
                  <a:ea typeface="+mj-ea"/>
                </a:rPr>
                <a:t>在社会和政治活动中学习活动</a:t>
              </a:r>
            </a:p>
            <a:p>
              <a:pPr algn="ctr"/>
              <a:r>
                <a:rPr lang="zh-CN" altLang="en-US" b="1" dirty="0">
                  <a:latin typeface="+mj-ea"/>
                  <a:ea typeface="+mj-ea"/>
                </a:rPr>
                <a:t>在经济活动和职业生涯中学习</a:t>
              </a:r>
            </a:p>
            <a:p>
              <a:pPr algn="ctr"/>
              <a:r>
                <a:rPr lang="zh-CN" altLang="en-US" b="1" dirty="0">
                  <a:latin typeface="+mj-ea"/>
                  <a:ea typeface="+mj-ea"/>
                </a:rPr>
                <a:t>在文化活动中学习</a:t>
              </a:r>
            </a:p>
            <a:p>
              <a:pPr algn="ctr"/>
              <a:r>
                <a:rPr lang="zh-CN" altLang="en-US" b="1" dirty="0">
                  <a:latin typeface="+mj-ea"/>
                  <a:ea typeface="+mj-ea"/>
                </a:rPr>
                <a:t>在家庭和社区中学习</a:t>
              </a:r>
            </a:p>
            <a:p>
              <a:pPr algn="ctr"/>
              <a:r>
                <a:rPr lang="zh-CN" altLang="en-US" b="1" dirty="0">
                  <a:latin typeface="+mj-ea"/>
                  <a:ea typeface="+mj-ea"/>
                </a:rPr>
                <a:t>个人学习</a:t>
              </a:r>
            </a:p>
          </p:txBody>
        </p:sp>
        <p:sp>
          <p:nvSpPr>
            <p:cNvPr id="10" name="Line 11">
              <a:extLst>
                <a:ext uri="{FF2B5EF4-FFF2-40B4-BE49-F238E27FC236}">
                  <a16:creationId xmlns:a16="http://schemas.microsoft.com/office/drawing/2014/main" id="{F599BB99-26B7-4F5E-9750-022E2D9E3052}"/>
                </a:ext>
              </a:extLst>
            </p:cNvPr>
            <p:cNvSpPr>
              <a:spLocks noChangeShapeType="1"/>
            </p:cNvSpPr>
            <p:nvPr/>
          </p:nvSpPr>
          <p:spPr bwMode="auto">
            <a:xfrm>
              <a:off x="5820548" y="2002802"/>
              <a:ext cx="0" cy="248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sp>
          <p:nvSpPr>
            <p:cNvPr id="11" name="Line 12">
              <a:extLst>
                <a:ext uri="{FF2B5EF4-FFF2-40B4-BE49-F238E27FC236}">
                  <a16:creationId xmlns:a16="http://schemas.microsoft.com/office/drawing/2014/main" id="{8B048232-3770-4BF1-BA31-148B46EDB2B2}"/>
                </a:ext>
              </a:extLst>
            </p:cNvPr>
            <p:cNvSpPr>
              <a:spLocks noChangeShapeType="1"/>
            </p:cNvSpPr>
            <p:nvPr/>
          </p:nvSpPr>
          <p:spPr bwMode="auto">
            <a:xfrm>
              <a:off x="3860715" y="2250183"/>
              <a:ext cx="43994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sp>
          <p:nvSpPr>
            <p:cNvPr id="12" name="Line 13">
              <a:extLst>
                <a:ext uri="{FF2B5EF4-FFF2-40B4-BE49-F238E27FC236}">
                  <a16:creationId xmlns:a16="http://schemas.microsoft.com/office/drawing/2014/main" id="{C62143C9-7E37-4F21-82E6-3A0D676A56FC}"/>
                </a:ext>
              </a:extLst>
            </p:cNvPr>
            <p:cNvSpPr>
              <a:spLocks noChangeShapeType="1"/>
            </p:cNvSpPr>
            <p:nvPr/>
          </p:nvSpPr>
          <p:spPr bwMode="auto">
            <a:xfrm>
              <a:off x="3853236" y="2251549"/>
              <a:ext cx="0" cy="248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sp>
          <p:nvSpPr>
            <p:cNvPr id="13" name="Line 14">
              <a:extLst>
                <a:ext uri="{FF2B5EF4-FFF2-40B4-BE49-F238E27FC236}">
                  <a16:creationId xmlns:a16="http://schemas.microsoft.com/office/drawing/2014/main" id="{89AC5986-AA3E-4C2C-B9E6-4C63DEF3AEF9}"/>
                </a:ext>
              </a:extLst>
            </p:cNvPr>
            <p:cNvSpPr>
              <a:spLocks noChangeShapeType="1"/>
            </p:cNvSpPr>
            <p:nvPr/>
          </p:nvSpPr>
          <p:spPr bwMode="auto">
            <a:xfrm>
              <a:off x="8263309" y="2251549"/>
              <a:ext cx="0" cy="248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effectLst>
                  <a:outerShdw blurRad="38100" dist="38100" dir="2700000" algn="tl">
                    <a:srgbClr val="000000">
                      <a:alpha val="43137"/>
                    </a:srgbClr>
                  </a:outerShdw>
                </a:effectLst>
                <a:latin typeface="+mj-ea"/>
                <a:ea typeface="+mj-ea"/>
              </a:endParaRPr>
            </a:p>
          </p:txBody>
        </p:sp>
        <p:sp>
          <p:nvSpPr>
            <p:cNvPr id="14" name="Line 15">
              <a:extLst>
                <a:ext uri="{FF2B5EF4-FFF2-40B4-BE49-F238E27FC236}">
                  <a16:creationId xmlns:a16="http://schemas.microsoft.com/office/drawing/2014/main" id="{D0FB6B9C-AEAE-4423-A122-F7B0204FA3A9}"/>
                </a:ext>
              </a:extLst>
            </p:cNvPr>
            <p:cNvSpPr>
              <a:spLocks noChangeShapeType="1"/>
            </p:cNvSpPr>
            <p:nvPr/>
          </p:nvSpPr>
          <p:spPr bwMode="auto">
            <a:xfrm>
              <a:off x="3967893" y="3119432"/>
              <a:ext cx="0" cy="248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sp>
          <p:nvSpPr>
            <p:cNvPr id="15" name="Line 16">
              <a:extLst>
                <a:ext uri="{FF2B5EF4-FFF2-40B4-BE49-F238E27FC236}">
                  <a16:creationId xmlns:a16="http://schemas.microsoft.com/office/drawing/2014/main" id="{7B7057B5-55EE-4978-9203-5BAED2779502}"/>
                </a:ext>
              </a:extLst>
            </p:cNvPr>
            <p:cNvSpPr>
              <a:spLocks noChangeShapeType="1"/>
            </p:cNvSpPr>
            <p:nvPr/>
          </p:nvSpPr>
          <p:spPr bwMode="auto">
            <a:xfrm>
              <a:off x="8290756" y="3119432"/>
              <a:ext cx="0" cy="5576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sp>
          <p:nvSpPr>
            <p:cNvPr id="16" name="Line 17">
              <a:extLst>
                <a:ext uri="{FF2B5EF4-FFF2-40B4-BE49-F238E27FC236}">
                  <a16:creationId xmlns:a16="http://schemas.microsoft.com/office/drawing/2014/main" id="{1F8A2B38-FF18-4A9A-A624-551F838BB007}"/>
                </a:ext>
              </a:extLst>
            </p:cNvPr>
            <p:cNvSpPr>
              <a:spLocks noChangeShapeType="1"/>
            </p:cNvSpPr>
            <p:nvPr/>
          </p:nvSpPr>
          <p:spPr bwMode="auto">
            <a:xfrm>
              <a:off x="2811047" y="3366812"/>
              <a:ext cx="23153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sp>
          <p:nvSpPr>
            <p:cNvPr id="17" name="Line 18">
              <a:extLst>
                <a:ext uri="{FF2B5EF4-FFF2-40B4-BE49-F238E27FC236}">
                  <a16:creationId xmlns:a16="http://schemas.microsoft.com/office/drawing/2014/main" id="{ADBFB234-650E-4173-BD56-154963C12644}"/>
                </a:ext>
              </a:extLst>
            </p:cNvPr>
            <p:cNvSpPr>
              <a:spLocks noChangeShapeType="1"/>
            </p:cNvSpPr>
            <p:nvPr/>
          </p:nvSpPr>
          <p:spPr bwMode="auto">
            <a:xfrm>
              <a:off x="2811046" y="3366812"/>
              <a:ext cx="0" cy="248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sp>
          <p:nvSpPr>
            <p:cNvPr id="18" name="Line 19">
              <a:extLst>
                <a:ext uri="{FF2B5EF4-FFF2-40B4-BE49-F238E27FC236}">
                  <a16:creationId xmlns:a16="http://schemas.microsoft.com/office/drawing/2014/main" id="{E8AB0C15-9C8C-471A-925A-064275767408}"/>
                </a:ext>
              </a:extLst>
            </p:cNvPr>
            <p:cNvSpPr>
              <a:spLocks noChangeShapeType="1"/>
            </p:cNvSpPr>
            <p:nvPr/>
          </p:nvSpPr>
          <p:spPr bwMode="auto">
            <a:xfrm>
              <a:off x="5126440" y="3366812"/>
              <a:ext cx="0" cy="248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effectLst>
                  <a:outerShdw blurRad="38100" dist="38100" dir="2700000" algn="tl">
                    <a:srgbClr val="000000">
                      <a:alpha val="43137"/>
                    </a:srgbClr>
                  </a:outerShdw>
                </a:effectLst>
                <a:latin typeface="+mj-ea"/>
                <a:ea typeface="+mj-ea"/>
              </a:endParaRPr>
            </a:p>
          </p:txBody>
        </p:sp>
      </p:grpSp>
    </p:spTree>
    <p:extLst>
      <p:ext uri="{BB962C8B-B14F-4D97-AF65-F5344CB8AC3E}">
        <p14:creationId xmlns:p14="http://schemas.microsoft.com/office/powerpoint/2010/main" val="10422989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0" name="矩形 9">
            <a:extLst>
              <a:ext uri="{FF2B5EF4-FFF2-40B4-BE49-F238E27FC236}">
                <a16:creationId xmlns:a16="http://schemas.microsoft.com/office/drawing/2014/main" id="{29F1C440-7D60-4E94-A8A6-21DA194753C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962760" y="1988839"/>
            <a:ext cx="1436677" cy="2831546"/>
            <a:chOff x="4499992" y="1114046"/>
            <a:chExt cx="519809" cy="575153"/>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itchFamily="34" charset="-122"/>
                  <a:cs typeface="Calibri" panose="020F0502020204030204" pitchFamily="34" charset="0"/>
                </a:rPr>
                <a:t>1</a:t>
              </a:r>
              <a:endParaRPr lang="zh-CN" altLang="en-US" sz="184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750611" y="2903457"/>
            <a:ext cx="6478630" cy="738664"/>
          </a:xfrm>
          <a:prstGeom prst="rect">
            <a:avLst/>
          </a:prstGeom>
          <a:noFill/>
        </p:spPr>
        <p:txBody>
          <a:bodyPr wrap="square" lIns="0" tIns="0" rIns="0" bIns="0" rtlCol="0">
            <a:spAutoFit/>
          </a:bodyPr>
          <a:lstStyle/>
          <a:p>
            <a:pPr algn="dist"/>
            <a:r>
              <a:rPr lang="zh-CN" altLang="en-US" sz="4800" b="1" dirty="0">
                <a:solidFill>
                  <a:schemeClr val="accent6"/>
                </a:solidFill>
                <a:latin typeface="微软雅黑" pitchFamily="34" charset="-122"/>
                <a:ea typeface="微软雅黑" pitchFamily="34" charset="-122"/>
              </a:rPr>
              <a:t>远程教育的基本概念</a:t>
            </a:r>
          </a:p>
        </p:txBody>
      </p:sp>
    </p:spTree>
    <p:extLst>
      <p:ext uri="{BB962C8B-B14F-4D97-AF65-F5344CB8AC3E}">
        <p14:creationId xmlns:p14="http://schemas.microsoft.com/office/powerpoint/2010/main" val="780380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47C1AFA6-C5BC-4FF3-A632-A7015A96D61B}"/>
              </a:ext>
            </a:extLst>
          </p:cNvPr>
          <p:cNvSpPr/>
          <p:nvPr/>
        </p:nvSpPr>
        <p:spPr bwMode="auto">
          <a:xfrm>
            <a:off x="6375898" y="1423526"/>
            <a:ext cx="4338638"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13" name="矩形 12">
            <a:extLst>
              <a:ext uri="{FF2B5EF4-FFF2-40B4-BE49-F238E27FC236}">
                <a16:creationId xmlns:a16="http://schemas.microsoft.com/office/drawing/2014/main" id="{2117C6CC-C3D6-4F2F-94A3-4D0AB6CA42F0}"/>
              </a:ext>
            </a:extLst>
          </p:cNvPr>
          <p:cNvSpPr/>
          <p:nvPr/>
        </p:nvSpPr>
        <p:spPr bwMode="auto">
          <a:xfrm>
            <a:off x="1333506" y="1423526"/>
            <a:ext cx="4338638"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4" name="矩形 3">
            <a:extLst>
              <a:ext uri="{FF2B5EF4-FFF2-40B4-BE49-F238E27FC236}">
                <a16:creationId xmlns:a16="http://schemas.microsoft.com/office/drawing/2014/main" id="{50DB9A4C-DFA4-4E52-806D-38AC9B4257FC}"/>
              </a:ext>
            </a:extLst>
          </p:cNvPr>
          <p:cNvSpPr/>
          <p:nvPr/>
        </p:nvSpPr>
        <p:spPr>
          <a:xfrm>
            <a:off x="2436679" y="1579622"/>
            <a:ext cx="1941557"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effectLst/>
                <a:uLnTx/>
                <a:uFillTx/>
                <a:latin typeface="+mj-lt"/>
                <a:ea typeface="微软雅黑" panose="020B0503020204020204" pitchFamily="34" charset="-122"/>
                <a:cs typeface="+mj-cs"/>
              </a:rPr>
              <a:t>穆尔的定义</a:t>
            </a:r>
            <a:endParaRPr kumimoji="0" lang="zh-CN" altLang="en-US" sz="1400" i="0" u="none" strike="noStrike" kern="0" cap="none" spc="0" normalizeH="0" baseline="0" noProof="0" dirty="0">
              <a:ln>
                <a:noFill/>
              </a:ln>
              <a:effectLst/>
              <a:uLnTx/>
              <a:uFillTx/>
              <a:latin typeface="+mj-lt"/>
            </a:endParaRPr>
          </a:p>
        </p:txBody>
      </p:sp>
      <p:sp>
        <p:nvSpPr>
          <p:cNvPr id="5" name="矩形 4">
            <a:extLst>
              <a:ext uri="{FF2B5EF4-FFF2-40B4-BE49-F238E27FC236}">
                <a16:creationId xmlns:a16="http://schemas.microsoft.com/office/drawing/2014/main" id="{EE171922-CA6F-44F7-8334-D72E4F9D3BEA}"/>
              </a:ext>
            </a:extLst>
          </p:cNvPr>
          <p:cNvSpPr/>
          <p:nvPr/>
        </p:nvSpPr>
        <p:spPr>
          <a:xfrm>
            <a:off x="1121687" y="2820192"/>
            <a:ext cx="4762277" cy="2554545"/>
          </a:xfrm>
          <a:prstGeom prst="rect">
            <a:avLst/>
          </a:prstGeom>
        </p:spPr>
        <p:txBody>
          <a:bodyPr wrap="square">
            <a:spAutoFit/>
          </a:bodyPr>
          <a:lstStyle/>
          <a:p>
            <a:pPr marL="342900" indent="-342900">
              <a:buFont typeface="Wingdings" panose="05000000000000000000" pitchFamily="2" charset="2"/>
              <a:buChar char="p"/>
            </a:pPr>
            <a:r>
              <a:rPr lang="zh-CN" altLang="en-US" sz="2000" dirty="0"/>
              <a:t>远程教学可以定义为</a:t>
            </a:r>
            <a:r>
              <a:rPr lang="zh-CN" altLang="en-US" sz="2000" dirty="0">
                <a:solidFill>
                  <a:srgbClr val="FF0000"/>
                </a:solidFill>
              </a:rPr>
              <a:t>教学方法</a:t>
            </a:r>
            <a:r>
              <a:rPr lang="zh-CN" altLang="en-US" sz="2000" dirty="0"/>
              <a:t>大全。在这个教学方法家庭中，</a:t>
            </a:r>
            <a:r>
              <a:rPr lang="zh-CN" altLang="en-US" sz="2000" dirty="0">
                <a:solidFill>
                  <a:srgbClr val="FF0000"/>
                </a:solidFill>
              </a:rPr>
              <a:t>教学行为与学习行为是分开实施</a:t>
            </a:r>
            <a:r>
              <a:rPr lang="zh-CN" altLang="en-US" sz="2000" dirty="0"/>
              <a:t>的，也包括有学生在场进行接触的情况。结果在学生和教师之间的交流必须通过印刷的、电子的、机械的及其他手段来促进。</a:t>
            </a:r>
            <a:endParaRPr lang="en-US" altLang="zh-CN" sz="2000" dirty="0"/>
          </a:p>
          <a:p>
            <a:pPr marL="342900" indent="-342900">
              <a:buFont typeface="Wingdings" panose="05000000000000000000" pitchFamily="2" charset="2"/>
              <a:buChar char="p"/>
            </a:pPr>
            <a:endParaRPr lang="en-US" altLang="zh-CN" sz="2000" dirty="0"/>
          </a:p>
          <a:p>
            <a:pPr marL="342900" indent="-342900">
              <a:buFont typeface="Wingdings" panose="05000000000000000000" pitchFamily="2" charset="2"/>
              <a:buChar char="p"/>
            </a:pPr>
            <a:r>
              <a:rPr lang="zh-CN" altLang="en-US" sz="2000" dirty="0"/>
              <a:t>来自于美国的观点（</a:t>
            </a:r>
            <a:r>
              <a:rPr lang="en-US" altLang="zh-CN" sz="2000" dirty="0"/>
              <a:t>70</a:t>
            </a:r>
            <a:r>
              <a:rPr lang="zh-CN" altLang="en-US" sz="2000" dirty="0"/>
              <a:t>年代，</a:t>
            </a:r>
            <a:r>
              <a:rPr lang="en-US" altLang="zh-CN" sz="2000" dirty="0"/>
              <a:t>80</a:t>
            </a:r>
            <a:r>
              <a:rPr lang="zh-CN" altLang="en-US" sz="2000" dirty="0"/>
              <a:t>年代）</a:t>
            </a:r>
          </a:p>
        </p:txBody>
      </p:sp>
      <p:sp>
        <p:nvSpPr>
          <p:cNvPr id="6" name="矩形 5">
            <a:extLst>
              <a:ext uri="{FF2B5EF4-FFF2-40B4-BE49-F238E27FC236}">
                <a16:creationId xmlns:a16="http://schemas.microsoft.com/office/drawing/2014/main" id="{31117DBE-7EEB-4786-89AC-8DB9C1835842}"/>
              </a:ext>
            </a:extLst>
          </p:cNvPr>
          <p:cNvSpPr/>
          <p:nvPr/>
        </p:nvSpPr>
        <p:spPr>
          <a:xfrm>
            <a:off x="6309916" y="2832959"/>
            <a:ext cx="4643006" cy="2554545"/>
          </a:xfrm>
          <a:prstGeom prst="rect">
            <a:avLst/>
          </a:prstGeom>
        </p:spPr>
        <p:txBody>
          <a:bodyPr wrap="square">
            <a:spAutoFit/>
          </a:bodyPr>
          <a:lstStyle/>
          <a:p>
            <a:pPr marL="342900" indent="-342900">
              <a:buFont typeface="Wingdings" panose="05000000000000000000" pitchFamily="2" charset="2"/>
              <a:buChar char="p"/>
            </a:pPr>
            <a:r>
              <a:rPr lang="zh-CN" altLang="en-US" sz="2000" dirty="0"/>
              <a:t>远程教育包括所有层次的</a:t>
            </a:r>
            <a:r>
              <a:rPr lang="zh-CN" altLang="en-US" sz="2000" dirty="0">
                <a:solidFill>
                  <a:srgbClr val="FF0000"/>
                </a:solidFill>
              </a:rPr>
              <a:t>各种学习形式</a:t>
            </a:r>
            <a:r>
              <a:rPr lang="zh-CN" altLang="en-US" sz="2000" dirty="0"/>
              <a:t>。在远程教育</a:t>
            </a:r>
            <a:r>
              <a:rPr lang="zh-CN" altLang="en-US" sz="2000" dirty="0">
                <a:solidFill>
                  <a:srgbClr val="FF0000"/>
                </a:solidFill>
              </a:rPr>
              <a:t>中学生和教师并不出现在同一教室或同一地点</a:t>
            </a:r>
            <a:r>
              <a:rPr lang="zh-CN" altLang="en-US" sz="2000" dirty="0"/>
              <a:t>，因而学生并不处于教师连续的、直接的教学指导之下，但是学生仍然从教育组织的</a:t>
            </a:r>
            <a:r>
              <a:rPr lang="zh-CN" altLang="en-US" sz="2000" dirty="0">
                <a:solidFill>
                  <a:srgbClr val="FF0000"/>
                </a:solidFill>
              </a:rPr>
              <a:t>计划、指导和教学辅导</a:t>
            </a:r>
            <a:r>
              <a:rPr lang="zh-CN" altLang="en-US" sz="2000" dirty="0"/>
              <a:t>中受益。</a:t>
            </a:r>
            <a:endParaRPr lang="en-US" altLang="zh-CN" sz="2000" dirty="0"/>
          </a:p>
          <a:p>
            <a:pPr marL="342900" indent="-342900">
              <a:buFont typeface="Wingdings" panose="05000000000000000000" pitchFamily="2" charset="2"/>
              <a:buChar char="p"/>
            </a:pPr>
            <a:endParaRPr lang="en-US" altLang="zh-CN" sz="2000" dirty="0"/>
          </a:p>
          <a:p>
            <a:pPr marL="342900" indent="-342900">
              <a:buFont typeface="Wingdings" panose="05000000000000000000" pitchFamily="2" charset="2"/>
              <a:buChar char="p"/>
            </a:pPr>
            <a:r>
              <a:rPr lang="zh-CN" altLang="en-US" sz="2000" dirty="0"/>
              <a:t>来自于德国的观点（</a:t>
            </a:r>
            <a:r>
              <a:rPr lang="en-US" altLang="zh-CN" sz="2000" dirty="0"/>
              <a:t>60</a:t>
            </a:r>
            <a:r>
              <a:rPr lang="zh-CN" altLang="en-US" sz="2000" dirty="0"/>
              <a:t>年代）</a:t>
            </a:r>
          </a:p>
        </p:txBody>
      </p:sp>
      <p:sp>
        <p:nvSpPr>
          <p:cNvPr id="7" name="矩形 6">
            <a:extLst>
              <a:ext uri="{FF2B5EF4-FFF2-40B4-BE49-F238E27FC236}">
                <a16:creationId xmlns:a16="http://schemas.microsoft.com/office/drawing/2014/main" id="{AC91218E-5D98-4D0D-ACCD-E1B923903078}"/>
              </a:ext>
            </a:extLst>
          </p:cNvPr>
          <p:cNvSpPr/>
          <p:nvPr/>
        </p:nvSpPr>
        <p:spPr>
          <a:xfrm>
            <a:off x="763879" y="112644"/>
            <a:ext cx="354937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概念</a:t>
            </a:r>
            <a:r>
              <a:rPr kumimoji="0" lang="en-US" altLang="zh-CN"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1</a:t>
            </a: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：远程教育定义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sp>
        <p:nvSpPr>
          <p:cNvPr id="8" name="矩形 7">
            <a:extLst>
              <a:ext uri="{FF2B5EF4-FFF2-40B4-BE49-F238E27FC236}">
                <a16:creationId xmlns:a16="http://schemas.microsoft.com/office/drawing/2014/main" id="{2D519193-6244-4EC5-AF3B-2C91034CB48F}"/>
              </a:ext>
            </a:extLst>
          </p:cNvPr>
          <p:cNvSpPr/>
          <p:nvPr/>
        </p:nvSpPr>
        <p:spPr>
          <a:xfrm>
            <a:off x="7360810" y="1579621"/>
            <a:ext cx="2742417" cy="523220"/>
          </a:xfrm>
          <a:prstGeom prst="rect">
            <a:avLst/>
          </a:prstGeom>
        </p:spPr>
        <p:txBody>
          <a:bodyPr wrap="none">
            <a:spAutoFit/>
          </a:bodyPr>
          <a:lstStyle/>
          <a:p>
            <a:r>
              <a:rPr lang="zh-CN" altLang="en-US" sz="2800" kern="0" cap="all" spc="-60" dirty="0">
                <a:latin typeface="+mj-lt"/>
                <a:ea typeface="微软雅黑" panose="020B0503020204020204" pitchFamily="34" charset="-122"/>
                <a:cs typeface="+mj-cs"/>
              </a:rPr>
              <a:t>霍姆伯格的定义 </a:t>
            </a:r>
          </a:p>
        </p:txBody>
      </p:sp>
      <p:cxnSp>
        <p:nvCxnSpPr>
          <p:cNvPr id="10" name="直接连接符 9">
            <a:extLst>
              <a:ext uri="{FF2B5EF4-FFF2-40B4-BE49-F238E27FC236}">
                <a16:creationId xmlns:a16="http://schemas.microsoft.com/office/drawing/2014/main" id="{E7E5E56E-9715-43E4-85FE-4D30C2AB68E6}"/>
              </a:ext>
            </a:extLst>
          </p:cNvPr>
          <p:cNvCxnSpPr>
            <a:cxnSpLocks/>
          </p:cNvCxnSpPr>
          <p:nvPr/>
        </p:nvCxnSpPr>
        <p:spPr>
          <a:xfrm>
            <a:off x="6047132" y="2650434"/>
            <a:ext cx="0" cy="2689445"/>
          </a:xfrm>
          <a:prstGeom prst="line">
            <a:avLst/>
          </a:prstGeom>
          <a:ln w="15875">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20175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47C1AFA6-C5BC-4FF3-A632-A7015A96D61B}"/>
              </a:ext>
            </a:extLst>
          </p:cNvPr>
          <p:cNvSpPr/>
          <p:nvPr/>
        </p:nvSpPr>
        <p:spPr bwMode="auto">
          <a:xfrm>
            <a:off x="6018090" y="1135292"/>
            <a:ext cx="4478460"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13" name="矩形 12">
            <a:extLst>
              <a:ext uri="{FF2B5EF4-FFF2-40B4-BE49-F238E27FC236}">
                <a16:creationId xmlns:a16="http://schemas.microsoft.com/office/drawing/2014/main" id="{2117C6CC-C3D6-4F2F-94A3-4D0AB6CA42F0}"/>
              </a:ext>
            </a:extLst>
          </p:cNvPr>
          <p:cNvSpPr/>
          <p:nvPr/>
        </p:nvSpPr>
        <p:spPr bwMode="auto">
          <a:xfrm>
            <a:off x="804248" y="1135292"/>
            <a:ext cx="4550458"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4" name="矩形 3">
            <a:extLst>
              <a:ext uri="{FF2B5EF4-FFF2-40B4-BE49-F238E27FC236}">
                <a16:creationId xmlns:a16="http://schemas.microsoft.com/office/drawing/2014/main" id="{50DB9A4C-DFA4-4E52-806D-38AC9B4257FC}"/>
              </a:ext>
            </a:extLst>
          </p:cNvPr>
          <p:cNvSpPr/>
          <p:nvPr/>
        </p:nvSpPr>
        <p:spPr>
          <a:xfrm>
            <a:off x="753823" y="1320627"/>
            <a:ext cx="4913525" cy="523220"/>
          </a:xfrm>
          <a:prstGeom prst="rect">
            <a:avLst/>
          </a:prstGeom>
        </p:spPr>
        <p:txBody>
          <a:bodyPr wrap="none">
            <a:spAutoFit/>
          </a:bodyPr>
          <a:lstStyle/>
          <a:p>
            <a:pPr lvl="0"/>
            <a:r>
              <a:rPr lang="zh-CN" altLang="en-US" sz="2800" dirty="0">
                <a:latin typeface="+mj-ea"/>
              </a:rPr>
              <a:t>联合国教科文组织</a:t>
            </a:r>
            <a:r>
              <a:rPr lang="zh-CN" altLang="en-US" sz="2800" dirty="0">
                <a:latin typeface="+mj-ea"/>
                <a:sym typeface="Wingdings" panose="05000000000000000000" pitchFamily="2" charset="2"/>
              </a:rPr>
              <a:t>（</a:t>
            </a:r>
            <a:r>
              <a:rPr lang="en-US" altLang="zh-CN" sz="2800" dirty="0">
                <a:latin typeface="+mj-ea"/>
                <a:sym typeface="Wingdings" panose="05000000000000000000" pitchFamily="2" charset="2"/>
              </a:rPr>
              <a:t>70</a:t>
            </a:r>
            <a:r>
              <a:rPr lang="zh-CN" altLang="en-US" sz="2800" dirty="0">
                <a:latin typeface="+mj-ea"/>
                <a:sym typeface="Wingdings" panose="05000000000000000000" pitchFamily="2" charset="2"/>
              </a:rPr>
              <a:t>年代）</a:t>
            </a:r>
            <a:endParaRPr kumimoji="0" lang="zh-CN" altLang="en-US" sz="1400" i="0" u="none" strike="noStrike" kern="0" cap="none" spc="0" normalizeH="0" baseline="0" noProof="0" dirty="0">
              <a:ln>
                <a:noFill/>
              </a:ln>
              <a:effectLst/>
              <a:uLnTx/>
              <a:uFillTx/>
              <a:latin typeface="+mj-lt"/>
            </a:endParaRPr>
          </a:p>
        </p:txBody>
      </p:sp>
      <p:sp>
        <p:nvSpPr>
          <p:cNvPr id="5" name="矩形 4">
            <a:extLst>
              <a:ext uri="{FF2B5EF4-FFF2-40B4-BE49-F238E27FC236}">
                <a16:creationId xmlns:a16="http://schemas.microsoft.com/office/drawing/2014/main" id="{EE171922-CA6F-44F7-8334-D72E4F9D3BEA}"/>
              </a:ext>
            </a:extLst>
          </p:cNvPr>
          <p:cNvSpPr/>
          <p:nvPr/>
        </p:nvSpPr>
        <p:spPr>
          <a:xfrm>
            <a:off x="804246" y="2528610"/>
            <a:ext cx="4550459" cy="2554545"/>
          </a:xfrm>
          <a:prstGeom prst="rect">
            <a:avLst/>
          </a:prstGeom>
        </p:spPr>
        <p:txBody>
          <a:bodyPr wrap="square">
            <a:spAutoFit/>
          </a:bodyPr>
          <a:lstStyle/>
          <a:p>
            <a:pPr marL="342900" indent="-342900">
              <a:buFont typeface="Wingdings" panose="05000000000000000000" pitchFamily="2" charset="2"/>
              <a:buChar char="p"/>
            </a:pPr>
            <a:r>
              <a:rPr lang="zh-CN" altLang="en-US" sz="2000" dirty="0">
                <a:latin typeface="楷体_GB2312" pitchFamily="49" charset="-122"/>
              </a:rPr>
              <a:t>教育通过邮政服务、广播电视、电话和报纸进行，学生和教师</a:t>
            </a:r>
            <a:r>
              <a:rPr lang="zh-CN" altLang="en-US" sz="2000" dirty="0">
                <a:solidFill>
                  <a:srgbClr val="FF0000"/>
                </a:solidFill>
                <a:latin typeface="楷体_GB2312" pitchFamily="49" charset="-122"/>
              </a:rPr>
              <a:t>没有面对面的接触</a:t>
            </a:r>
            <a:r>
              <a:rPr lang="zh-CN" altLang="en-US" sz="2000" dirty="0">
                <a:latin typeface="楷体_GB2312" pitchFamily="49" charset="-122"/>
              </a:rPr>
              <a:t>。教学通过寄给个人或集体的特殊准备的材料进行。学生写下或录下练习寄给老师，老师进行批改，加上评语或忠告再寄给学生，远程教育就是这样监控学生进步的。</a:t>
            </a:r>
            <a:endParaRPr lang="zh-CN" altLang="en-US" sz="2000" dirty="0"/>
          </a:p>
        </p:txBody>
      </p:sp>
      <p:sp>
        <p:nvSpPr>
          <p:cNvPr id="6" name="矩形 5">
            <a:extLst>
              <a:ext uri="{FF2B5EF4-FFF2-40B4-BE49-F238E27FC236}">
                <a16:creationId xmlns:a16="http://schemas.microsoft.com/office/drawing/2014/main" id="{31117DBE-7EEB-4786-89AC-8DB9C1835842}"/>
              </a:ext>
            </a:extLst>
          </p:cNvPr>
          <p:cNvSpPr/>
          <p:nvPr/>
        </p:nvSpPr>
        <p:spPr>
          <a:xfrm>
            <a:off x="5829273" y="2408133"/>
            <a:ext cx="6239892" cy="3385029"/>
          </a:xfrm>
          <a:prstGeom prst="rect">
            <a:avLst/>
          </a:prstGeom>
        </p:spPr>
        <p:txBody>
          <a:bodyPr wrap="square">
            <a:spAutoFit/>
          </a:bodyPr>
          <a:lstStyle/>
          <a:p>
            <a:pPr marL="342900" indent="-342900">
              <a:lnSpc>
                <a:spcPct val="120000"/>
              </a:lnSpc>
              <a:buFont typeface="Wingdings" panose="05000000000000000000" pitchFamily="2" charset="2"/>
              <a:buChar char="p"/>
              <a:defRPr/>
            </a:pPr>
            <a:r>
              <a:rPr lang="zh-CN" altLang="en-US" sz="2000" dirty="0"/>
              <a:t>教师和学生分离（与常规面授教育相区别）</a:t>
            </a:r>
          </a:p>
          <a:p>
            <a:pPr marL="342900" indent="-342900">
              <a:lnSpc>
                <a:spcPct val="120000"/>
              </a:lnSpc>
              <a:buFont typeface="Wingdings" panose="05000000000000000000" pitchFamily="2" charset="2"/>
              <a:buChar char="p"/>
              <a:defRPr/>
            </a:pPr>
            <a:r>
              <a:rPr lang="zh-CN" altLang="en-US" sz="2000" dirty="0"/>
              <a:t>教育组织的影响（与个别化学习及自学相区别）</a:t>
            </a:r>
          </a:p>
          <a:p>
            <a:pPr marL="342900" indent="-342900">
              <a:lnSpc>
                <a:spcPct val="120000"/>
              </a:lnSpc>
              <a:buFont typeface="Wingdings" panose="05000000000000000000" pitchFamily="2" charset="2"/>
              <a:buChar char="p"/>
              <a:defRPr/>
            </a:pPr>
            <a:r>
              <a:rPr lang="zh-CN" altLang="en-US" sz="2000" dirty="0"/>
              <a:t>技术媒体的使用－以印刷媒体为主－把教师和学生联系 起来并传递教学内容</a:t>
            </a:r>
          </a:p>
          <a:p>
            <a:pPr marL="342900" indent="-342900">
              <a:lnSpc>
                <a:spcPct val="120000"/>
              </a:lnSpc>
              <a:buFont typeface="Wingdings" panose="05000000000000000000" pitchFamily="2" charset="2"/>
              <a:buChar char="p"/>
              <a:defRPr/>
            </a:pPr>
            <a:r>
              <a:rPr lang="zh-CN" altLang="en-US" sz="2000" dirty="0"/>
              <a:t>提供双向通信，使学生从中收益或启发对话</a:t>
            </a:r>
          </a:p>
          <a:p>
            <a:pPr marL="342900" indent="-342900">
              <a:lnSpc>
                <a:spcPct val="120000"/>
              </a:lnSpc>
              <a:buFont typeface="Wingdings" panose="05000000000000000000" pitchFamily="2" charset="2"/>
              <a:buChar char="p"/>
              <a:defRPr/>
            </a:pPr>
            <a:r>
              <a:rPr lang="zh-CN" altLang="en-US" sz="2000" dirty="0"/>
              <a:t>为了教学和社会两方面的目的可能召开必要的会议</a:t>
            </a:r>
          </a:p>
          <a:p>
            <a:pPr marL="342900" indent="-342900">
              <a:lnSpc>
                <a:spcPct val="120000"/>
              </a:lnSpc>
              <a:buFont typeface="Wingdings" panose="05000000000000000000" pitchFamily="2" charset="2"/>
              <a:buChar char="p"/>
              <a:defRPr/>
            </a:pPr>
            <a:r>
              <a:rPr lang="zh-CN" altLang="en-US" sz="2000" dirty="0"/>
              <a:t>参与教育工业化形式</a:t>
            </a:r>
            <a:r>
              <a:rPr lang="en-US" altLang="zh-CN" sz="2000" dirty="0"/>
              <a:t>(</a:t>
            </a:r>
            <a:r>
              <a:rPr lang="zh-CN" altLang="en-US" sz="2000" dirty="0"/>
              <a:t>与所有其他教育形式相区别）</a:t>
            </a:r>
            <a:endParaRPr lang="en-US" altLang="zh-CN" sz="2000" dirty="0"/>
          </a:p>
          <a:p>
            <a:pPr>
              <a:lnSpc>
                <a:spcPct val="120000"/>
              </a:lnSpc>
              <a:defRPr/>
            </a:pPr>
            <a:endParaRPr lang="en-US" altLang="zh-CN" sz="2000" dirty="0"/>
          </a:p>
          <a:p>
            <a:pPr marL="342900" indent="-342900">
              <a:lnSpc>
                <a:spcPct val="120000"/>
              </a:lnSpc>
              <a:buFont typeface="Wingdings" panose="05000000000000000000" pitchFamily="2" charset="2"/>
              <a:buChar char="p"/>
              <a:defRPr/>
            </a:pPr>
            <a:r>
              <a:rPr lang="zh-CN" altLang="en-US" sz="2000" dirty="0"/>
              <a:t>来自英国的定义，</a:t>
            </a:r>
            <a:r>
              <a:rPr lang="en-US" altLang="zh-CN" sz="2000" dirty="0"/>
              <a:t>80</a:t>
            </a:r>
            <a:r>
              <a:rPr lang="zh-CN" altLang="en-US" sz="2000" dirty="0"/>
              <a:t>年代</a:t>
            </a:r>
          </a:p>
        </p:txBody>
      </p:sp>
      <p:sp>
        <p:nvSpPr>
          <p:cNvPr id="7" name="矩形 6">
            <a:extLst>
              <a:ext uri="{FF2B5EF4-FFF2-40B4-BE49-F238E27FC236}">
                <a16:creationId xmlns:a16="http://schemas.microsoft.com/office/drawing/2014/main" id="{AC91218E-5D98-4D0D-ACCD-E1B923903078}"/>
              </a:ext>
            </a:extLst>
          </p:cNvPr>
          <p:cNvSpPr/>
          <p:nvPr/>
        </p:nvSpPr>
        <p:spPr>
          <a:xfrm>
            <a:off x="763879" y="112644"/>
            <a:ext cx="88742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sp>
        <p:nvSpPr>
          <p:cNvPr id="8" name="矩形 7">
            <a:extLst>
              <a:ext uri="{FF2B5EF4-FFF2-40B4-BE49-F238E27FC236}">
                <a16:creationId xmlns:a16="http://schemas.microsoft.com/office/drawing/2014/main" id="{2D519193-6244-4EC5-AF3B-2C91034CB48F}"/>
              </a:ext>
            </a:extLst>
          </p:cNvPr>
          <p:cNvSpPr/>
          <p:nvPr/>
        </p:nvSpPr>
        <p:spPr>
          <a:xfrm>
            <a:off x="6342633" y="1291387"/>
            <a:ext cx="3861955" cy="523220"/>
          </a:xfrm>
          <a:prstGeom prst="rect">
            <a:avLst/>
          </a:prstGeom>
        </p:spPr>
        <p:txBody>
          <a:bodyPr wrap="none">
            <a:spAutoFit/>
          </a:bodyPr>
          <a:lstStyle/>
          <a:p>
            <a:r>
              <a:rPr lang="zh-CN" altLang="en-US" sz="2800" dirty="0">
                <a:latin typeface="+mj-ea"/>
              </a:rPr>
              <a:t>德斯蒙德</a:t>
            </a:r>
            <a:r>
              <a:rPr lang="en-US" altLang="zh-CN" sz="2800" dirty="0">
                <a:latin typeface="+mj-ea"/>
              </a:rPr>
              <a:t>.</a:t>
            </a:r>
            <a:r>
              <a:rPr lang="zh-CN" altLang="en-US" sz="2800" dirty="0">
                <a:latin typeface="+mj-ea"/>
              </a:rPr>
              <a:t>基更初期定义</a:t>
            </a:r>
            <a:endParaRPr lang="zh-CN" altLang="en-US" sz="2800" kern="0" cap="all" spc="-60" dirty="0">
              <a:latin typeface="+mj-lt"/>
              <a:ea typeface="微软雅黑" panose="020B0503020204020204" pitchFamily="34" charset="-122"/>
              <a:cs typeface="+mj-cs"/>
            </a:endParaRPr>
          </a:p>
        </p:txBody>
      </p:sp>
      <p:cxnSp>
        <p:nvCxnSpPr>
          <p:cNvPr id="10" name="直接连接符 9">
            <a:extLst>
              <a:ext uri="{FF2B5EF4-FFF2-40B4-BE49-F238E27FC236}">
                <a16:creationId xmlns:a16="http://schemas.microsoft.com/office/drawing/2014/main" id="{E7E5E56E-9715-43E4-85FE-4D30C2AB68E6}"/>
              </a:ext>
            </a:extLst>
          </p:cNvPr>
          <p:cNvCxnSpPr>
            <a:cxnSpLocks/>
          </p:cNvCxnSpPr>
          <p:nvPr/>
        </p:nvCxnSpPr>
        <p:spPr>
          <a:xfrm>
            <a:off x="5667348" y="2528610"/>
            <a:ext cx="0" cy="3091140"/>
          </a:xfrm>
          <a:prstGeom prst="line">
            <a:avLst/>
          </a:prstGeom>
          <a:ln w="15875">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27930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117C6CC-C3D6-4F2F-94A3-4D0AB6CA42F0}"/>
              </a:ext>
            </a:extLst>
          </p:cNvPr>
          <p:cNvSpPr/>
          <p:nvPr/>
        </p:nvSpPr>
        <p:spPr bwMode="auto">
          <a:xfrm>
            <a:off x="1280498" y="1135292"/>
            <a:ext cx="4338638"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4" name="矩形 3">
            <a:extLst>
              <a:ext uri="{FF2B5EF4-FFF2-40B4-BE49-F238E27FC236}">
                <a16:creationId xmlns:a16="http://schemas.microsoft.com/office/drawing/2014/main" id="{50DB9A4C-DFA4-4E52-806D-38AC9B4257FC}"/>
              </a:ext>
            </a:extLst>
          </p:cNvPr>
          <p:cNvSpPr/>
          <p:nvPr/>
        </p:nvSpPr>
        <p:spPr>
          <a:xfrm>
            <a:off x="2136021" y="1291388"/>
            <a:ext cx="2644314" cy="523220"/>
          </a:xfrm>
          <a:prstGeom prst="rect">
            <a:avLst/>
          </a:prstGeom>
        </p:spPr>
        <p:txBody>
          <a:bodyPr wrap="none">
            <a:spAutoFit/>
          </a:bodyPr>
          <a:lstStyle/>
          <a:p>
            <a:pPr lvl="0"/>
            <a:r>
              <a:rPr lang="zh-CN" altLang="en-US" sz="2800" kern="0" cap="all" spc="-60" dirty="0">
                <a:latin typeface="+mj-lt"/>
                <a:ea typeface="微软雅黑" panose="020B0503020204020204" pitchFamily="34" charset="-122"/>
                <a:cs typeface="+mj-cs"/>
              </a:rPr>
              <a:t>九十年代的定义</a:t>
            </a:r>
            <a:endParaRPr kumimoji="0" lang="zh-CN" altLang="en-US" sz="1400" i="0" u="none" strike="noStrike" kern="0" cap="none" spc="0" normalizeH="0" baseline="0" noProof="0" dirty="0">
              <a:ln>
                <a:noFill/>
              </a:ln>
              <a:effectLst/>
              <a:uLnTx/>
              <a:uFillTx/>
              <a:latin typeface="+mj-lt"/>
            </a:endParaRPr>
          </a:p>
        </p:txBody>
      </p:sp>
      <p:sp>
        <p:nvSpPr>
          <p:cNvPr id="6" name="矩形 5">
            <a:extLst>
              <a:ext uri="{FF2B5EF4-FFF2-40B4-BE49-F238E27FC236}">
                <a16:creationId xmlns:a16="http://schemas.microsoft.com/office/drawing/2014/main" id="{31117DBE-7EEB-4786-89AC-8DB9C1835842}"/>
              </a:ext>
            </a:extLst>
          </p:cNvPr>
          <p:cNvSpPr/>
          <p:nvPr/>
        </p:nvSpPr>
        <p:spPr>
          <a:xfrm>
            <a:off x="763879" y="2206165"/>
            <a:ext cx="7151396" cy="4539191"/>
          </a:xfrm>
          <a:prstGeom prst="rect">
            <a:avLst/>
          </a:prstGeom>
        </p:spPr>
        <p:txBody>
          <a:bodyPr wrap="square">
            <a:spAutoFit/>
          </a:bodyPr>
          <a:lstStyle/>
          <a:p>
            <a:pPr marL="342900" indent="-342900">
              <a:lnSpc>
                <a:spcPct val="150000"/>
              </a:lnSpc>
              <a:buFont typeface="Wingdings" panose="05000000000000000000" pitchFamily="2" charset="2"/>
              <a:buChar char="p"/>
              <a:defRPr/>
            </a:pPr>
            <a:r>
              <a:rPr lang="zh-CN" altLang="en-US" sz="2000" dirty="0">
                <a:effectLst>
                  <a:outerShdw blurRad="38100" dist="38100" dir="2700000" algn="tl">
                    <a:srgbClr val="C0C0C0"/>
                  </a:outerShdw>
                </a:effectLst>
                <a:latin typeface="楷体_GB2312" pitchFamily="49" charset="-122"/>
              </a:rPr>
              <a:t>在整个学习过程中教师和学生处于</a:t>
            </a:r>
            <a:r>
              <a:rPr lang="zh-CN" altLang="en-US" sz="2000" dirty="0">
                <a:solidFill>
                  <a:srgbClr val="FF0000"/>
                </a:solidFill>
                <a:effectLst>
                  <a:outerShdw blurRad="38100" dist="38100" dir="2700000" algn="tl">
                    <a:srgbClr val="C0C0C0"/>
                  </a:outerShdw>
                </a:effectLst>
                <a:latin typeface="楷体_GB2312" pitchFamily="49" charset="-122"/>
              </a:rPr>
              <a:t>准永久性分离状态</a:t>
            </a:r>
            <a:endParaRPr lang="en-US" altLang="zh-CN" sz="2000" dirty="0">
              <a:solidFill>
                <a:srgbClr val="FF0000"/>
              </a:solidFill>
              <a:effectLst>
                <a:outerShdw blurRad="38100" dist="38100" dir="2700000" algn="tl">
                  <a:srgbClr val="C0C0C0"/>
                </a:outerShdw>
              </a:effectLst>
              <a:latin typeface="楷体_GB2312" pitchFamily="49" charset="-122"/>
            </a:endParaRPr>
          </a:p>
          <a:p>
            <a:pPr>
              <a:lnSpc>
                <a:spcPct val="150000"/>
              </a:lnSpc>
              <a:defRPr/>
            </a:pPr>
            <a:r>
              <a:rPr lang="en-US" altLang="zh-CN" dirty="0">
                <a:effectLst>
                  <a:outerShdw blurRad="38100" dist="38100" dir="2700000" algn="tl">
                    <a:srgbClr val="C0C0C0"/>
                  </a:outerShdw>
                </a:effectLst>
                <a:latin typeface="楷体_GB2312" pitchFamily="49" charset="-122"/>
              </a:rPr>
              <a:t>     (The Quasi-</a:t>
            </a:r>
            <a:r>
              <a:rPr lang="en-US" altLang="zh-CN" dirty="0" err="1">
                <a:effectLst>
                  <a:outerShdw blurRad="38100" dist="38100" dir="2700000" algn="tl">
                    <a:srgbClr val="C0C0C0"/>
                  </a:outerShdw>
                </a:effectLst>
                <a:latin typeface="楷体_GB2312" pitchFamily="49" charset="-122"/>
              </a:rPr>
              <a:t>Permanet</a:t>
            </a:r>
            <a:r>
              <a:rPr lang="en-US" altLang="zh-CN" dirty="0">
                <a:effectLst>
                  <a:outerShdw blurRad="38100" dist="38100" dir="2700000" algn="tl">
                    <a:srgbClr val="C0C0C0"/>
                  </a:outerShdw>
                </a:effectLst>
                <a:latin typeface="楷体_GB2312" pitchFamily="49" charset="-122"/>
              </a:rPr>
              <a:t> Separation)</a:t>
            </a:r>
          </a:p>
          <a:p>
            <a:pPr marL="342900" indent="-342900">
              <a:lnSpc>
                <a:spcPct val="150000"/>
              </a:lnSpc>
              <a:buFont typeface="Wingdings" panose="05000000000000000000" pitchFamily="2" charset="2"/>
              <a:buChar char="p"/>
              <a:defRPr/>
            </a:pPr>
            <a:r>
              <a:rPr lang="zh-CN" altLang="en-US" sz="2000" dirty="0">
                <a:solidFill>
                  <a:srgbClr val="FF0000"/>
                </a:solidFill>
                <a:effectLst>
                  <a:outerShdw blurRad="38100" dist="38100" dir="2700000" algn="tl">
                    <a:srgbClr val="C0C0C0"/>
                  </a:outerShdw>
                </a:effectLst>
                <a:latin typeface="楷体_GB2312" pitchFamily="49" charset="-122"/>
              </a:rPr>
              <a:t>教育组织</a:t>
            </a:r>
            <a:r>
              <a:rPr lang="zh-CN" altLang="en-US" sz="2000" dirty="0">
                <a:effectLst>
                  <a:outerShdw blurRad="38100" dist="38100" dir="2700000" algn="tl">
                    <a:srgbClr val="C0C0C0"/>
                  </a:outerShdw>
                </a:effectLst>
                <a:latin typeface="楷体_GB2312" pitchFamily="49" charset="-122"/>
              </a:rPr>
              <a:t>在材料的计划、准备和学生支持服务等方面的影响</a:t>
            </a:r>
          </a:p>
          <a:p>
            <a:pPr marL="342900" indent="-342900">
              <a:lnSpc>
                <a:spcPct val="150000"/>
              </a:lnSpc>
              <a:buFont typeface="Wingdings" panose="05000000000000000000" pitchFamily="2" charset="2"/>
              <a:buChar char="p"/>
              <a:defRPr/>
            </a:pPr>
            <a:r>
              <a:rPr lang="zh-CN" altLang="en-US" sz="2000" dirty="0">
                <a:solidFill>
                  <a:srgbClr val="FF0000"/>
                </a:solidFill>
                <a:effectLst>
                  <a:outerShdw blurRad="38100" dist="38100" dir="2700000" algn="tl">
                    <a:srgbClr val="C0C0C0"/>
                  </a:outerShdw>
                </a:effectLst>
                <a:latin typeface="楷体_GB2312" pitchFamily="49" charset="-122"/>
              </a:rPr>
              <a:t>技术媒体</a:t>
            </a:r>
            <a:r>
              <a:rPr lang="zh-CN" altLang="en-US" sz="2000" dirty="0">
                <a:effectLst>
                  <a:outerShdw blurRad="38100" dist="38100" dir="2700000" algn="tl">
                    <a:srgbClr val="C0C0C0"/>
                  </a:outerShdw>
                </a:effectLst>
                <a:latin typeface="楷体_GB2312" pitchFamily="49" charset="-122"/>
              </a:rPr>
              <a:t>－印刷媒体视听媒体和计算机媒体的使用－把教师和学生联系起来并成为课程内容载体</a:t>
            </a:r>
            <a:endParaRPr lang="en-US" altLang="zh-CN" sz="2000" dirty="0">
              <a:effectLst>
                <a:outerShdw blurRad="38100" dist="38100" dir="2700000" algn="tl">
                  <a:srgbClr val="C0C0C0"/>
                </a:outerShdw>
              </a:effectLst>
              <a:latin typeface="楷体_GB2312" pitchFamily="49" charset="-122"/>
            </a:endParaRPr>
          </a:p>
          <a:p>
            <a:pPr marL="342900" indent="-342900">
              <a:lnSpc>
                <a:spcPct val="150000"/>
              </a:lnSpc>
              <a:buFont typeface="Wingdings" panose="05000000000000000000" pitchFamily="2" charset="2"/>
              <a:buChar char="p"/>
              <a:defRPr/>
            </a:pPr>
            <a:r>
              <a:rPr lang="zh-CN" altLang="en-US" sz="2000" dirty="0">
                <a:effectLst>
                  <a:outerShdw blurRad="38100" dist="38100" dir="2700000" algn="tl">
                    <a:srgbClr val="C0C0C0"/>
                  </a:outerShdw>
                </a:effectLst>
                <a:latin typeface="楷体_GB2312" pitchFamily="49" charset="-122"/>
              </a:rPr>
              <a:t>提供双向通信，使学生可以从中收益或平等主动的对话交流</a:t>
            </a:r>
          </a:p>
          <a:p>
            <a:pPr marL="342900" indent="-342900">
              <a:lnSpc>
                <a:spcPct val="150000"/>
              </a:lnSpc>
              <a:buFont typeface="Wingdings" panose="05000000000000000000" pitchFamily="2" charset="2"/>
              <a:buChar char="p"/>
              <a:defRPr/>
            </a:pPr>
            <a:r>
              <a:rPr lang="zh-CN" altLang="en-US" sz="2000" dirty="0">
                <a:effectLst>
                  <a:outerShdw blurRad="38100" dist="38100" dir="2700000" algn="tl">
                    <a:srgbClr val="C0C0C0"/>
                  </a:outerShdw>
                </a:effectLst>
                <a:latin typeface="楷体_GB2312" pitchFamily="49" charset="-122"/>
              </a:rPr>
              <a:t>在整个学习过程中准永久性地不设学习集体使得人们通常作为个人在自学而不是在学习集体中接受教育，为了教学和社会两方面的目的可能召开必要的会议，进行必要的会见。</a:t>
            </a:r>
          </a:p>
          <a:p>
            <a:pPr marL="342900" indent="-342900">
              <a:lnSpc>
                <a:spcPct val="120000"/>
              </a:lnSpc>
              <a:buFont typeface="Wingdings" panose="05000000000000000000" pitchFamily="2" charset="2"/>
              <a:buChar char="p"/>
              <a:defRPr/>
            </a:pPr>
            <a:endParaRPr lang="zh-CN" altLang="en-US" sz="2000" dirty="0">
              <a:effectLst>
                <a:outerShdw blurRad="38100" dist="38100" dir="2700000" algn="tl">
                  <a:srgbClr val="C0C0C0"/>
                </a:outerShdw>
              </a:effectLst>
              <a:latin typeface="楷体_GB2312" pitchFamily="49" charset="-122"/>
            </a:endParaRPr>
          </a:p>
        </p:txBody>
      </p:sp>
      <p:sp>
        <p:nvSpPr>
          <p:cNvPr id="7" name="矩形 6">
            <a:extLst>
              <a:ext uri="{FF2B5EF4-FFF2-40B4-BE49-F238E27FC236}">
                <a16:creationId xmlns:a16="http://schemas.microsoft.com/office/drawing/2014/main" id="{AC91218E-5D98-4D0D-ACCD-E1B923903078}"/>
              </a:ext>
            </a:extLst>
          </p:cNvPr>
          <p:cNvSpPr/>
          <p:nvPr/>
        </p:nvSpPr>
        <p:spPr>
          <a:xfrm>
            <a:off x="763879" y="112644"/>
            <a:ext cx="88742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all" spc="-60" normalizeH="0" baseline="0" noProof="0" dirty="0">
                <a:ln>
                  <a:noFill/>
                </a:ln>
                <a:solidFill>
                  <a:srgbClr val="D1282E"/>
                </a:solidFill>
                <a:effectLst/>
                <a:uLnTx/>
                <a:uFillTx/>
                <a:latin typeface="+mj-lt"/>
                <a:ea typeface="微软雅黑" panose="020B0503020204020204" pitchFamily="34" charset="-122"/>
                <a:cs typeface="+mj-cs"/>
              </a:rPr>
              <a:t>定义</a:t>
            </a:r>
            <a:endParaRPr kumimoji="0" lang="zh-CN" altLang="en-US" sz="1400" i="0" u="none" strike="noStrike" kern="0" cap="none" spc="0" normalizeH="0" baseline="0" noProof="0" dirty="0">
              <a:ln>
                <a:noFill/>
              </a:ln>
              <a:solidFill>
                <a:sysClr val="windowText" lastClr="000000"/>
              </a:solidFill>
              <a:effectLst/>
              <a:uLnTx/>
              <a:uFillTx/>
              <a:latin typeface="+mj-lt"/>
            </a:endParaRPr>
          </a:p>
        </p:txBody>
      </p:sp>
      <p:pic>
        <p:nvPicPr>
          <p:cNvPr id="11" name="Picture 4" descr="eeidkn">
            <a:extLst>
              <a:ext uri="{FF2B5EF4-FFF2-40B4-BE49-F238E27FC236}">
                <a16:creationId xmlns:a16="http://schemas.microsoft.com/office/drawing/2014/main" id="{22AF117A-067E-43B4-814E-6937ACBFF8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572499" y="2343150"/>
            <a:ext cx="2428875" cy="2978764"/>
          </a:xfrm>
          <a:prstGeom prst="rect">
            <a:avLst/>
          </a:prstGeom>
          <a:effectLst>
            <a:outerShdw dist="107763" dir="2700000" algn="ctr" rotWithShape="0">
              <a:schemeClr val="bg2">
                <a:alpha val="50000"/>
              </a:schemeClr>
            </a:outerShdw>
            <a:reflection blurRad="6350" stA="52000" endA="300" endPos="35000" dir="5400000" sy="-100000" algn="bl" rotWithShape="0"/>
          </a:effectLst>
          <a:extLst>
            <a:ext uri="{91240B29-F687-4F45-9708-019B960494DF}">
              <a14:hiddenLine xmlns:a14="http://schemas.microsoft.com/office/drawing/2010/main" w="38100" cmpd="tri">
                <a:solidFill>
                  <a:schemeClr val="tx1"/>
                </a:solidFill>
                <a:miter lim="800000"/>
                <a:headEnd/>
                <a:tailEnd/>
              </a14:hiddenLine>
            </a:ext>
          </a:extLst>
        </p:spPr>
      </p:pic>
    </p:spTree>
    <p:extLst>
      <p:ext uri="{BB962C8B-B14F-4D97-AF65-F5344CB8AC3E}">
        <p14:creationId xmlns:p14="http://schemas.microsoft.com/office/powerpoint/2010/main" val="38403193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61514EE-9E8C-4589-BC5D-0A04625DE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919162"/>
            <a:ext cx="7590446" cy="2523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a:extLst>
              <a:ext uri="{FF2B5EF4-FFF2-40B4-BE49-F238E27FC236}">
                <a16:creationId xmlns:a16="http://schemas.microsoft.com/office/drawing/2014/main" id="{06F665F2-64E9-4A4F-80CA-0E8041762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3824938"/>
            <a:ext cx="2838450" cy="2268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a:extLst>
              <a:ext uri="{FF2B5EF4-FFF2-40B4-BE49-F238E27FC236}">
                <a16:creationId xmlns:a16="http://schemas.microsoft.com/office/drawing/2014/main" id="{06A6DF73-72BA-40CE-AB78-B543F1824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3824938"/>
            <a:ext cx="4491646" cy="2268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1752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CF6F1F9-98B1-4AE6-9B52-EA19BB59E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1928"/>
            <a:ext cx="4103688"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a:extLst>
              <a:ext uri="{FF2B5EF4-FFF2-40B4-BE49-F238E27FC236}">
                <a16:creationId xmlns:a16="http://schemas.microsoft.com/office/drawing/2014/main" id="{990F8C85-B52D-4F19-A744-39A31236B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813" y="1783556"/>
            <a:ext cx="3455987" cy="23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a:extLst>
              <a:ext uri="{FF2B5EF4-FFF2-40B4-BE49-F238E27FC236}">
                <a16:creationId xmlns:a16="http://schemas.microsoft.com/office/drawing/2014/main" id="{41D4D562-B2B0-4C37-AE4D-16E1ABC48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619" y="1826419"/>
            <a:ext cx="3821113" cy="258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9079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148</TotalTime>
  <Words>1291</Words>
  <Application>Microsoft Office PowerPoint</Application>
  <PresentationFormat>宽屏</PresentationFormat>
  <Paragraphs>162</Paragraphs>
  <Slides>23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华文行楷</vt:lpstr>
      <vt:lpstr>楷体_GB2312</vt:lpstr>
      <vt:lpstr>微软雅黑</vt:lpstr>
      <vt:lpstr>Arial</vt:lpstr>
      <vt:lpstr>Calibri</vt:lpstr>
      <vt:lpstr>Calibri Light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晗</dc:creator>
  <cp:lastModifiedBy>张 晗</cp:lastModifiedBy>
  <cp:revision>24</cp:revision>
  <dcterms:created xsi:type="dcterms:W3CDTF">2019-02-26T03:16:39Z</dcterms:created>
  <dcterms:modified xsi:type="dcterms:W3CDTF">2019-02-28T06:41:09Z</dcterms:modified>
</cp:coreProperties>
</file>